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66" r:id="rId6"/>
    <p:sldId id="267" r:id="rId7"/>
    <p:sldId id="268" r:id="rId8"/>
    <p:sldId id="259" r:id="rId9"/>
    <p:sldId id="269" r:id="rId10"/>
    <p:sldId id="270" r:id="rId11"/>
    <p:sldId id="271" r:id="rId12"/>
    <p:sldId id="272" r:id="rId13"/>
    <p:sldId id="273" r:id="rId14"/>
    <p:sldId id="274" r:id="rId15"/>
    <p:sldId id="260" r:id="rId16"/>
    <p:sldId id="262" r:id="rId17"/>
    <p:sldId id="263"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4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7912C4-1674-43D5-B1AC-31F8E1E56D90}" type="datetimeFigureOut">
              <a:rPr lang="en-US" smtClean="0"/>
              <a:t>04-Sep-21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177642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912C4-1674-43D5-B1AC-31F8E1E56D90}" type="datetimeFigureOut">
              <a:rPr lang="en-US" smtClean="0"/>
              <a:t>04-Sep-21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31938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912C4-1674-43D5-B1AC-31F8E1E56D90}" type="datetimeFigureOut">
              <a:rPr lang="en-US" smtClean="0"/>
              <a:t>04-Sep-21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18896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912C4-1674-43D5-B1AC-31F8E1E56D90}" type="datetimeFigureOut">
              <a:rPr lang="en-US" smtClean="0"/>
              <a:t>04-Sep-21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256511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912C4-1674-43D5-B1AC-31F8E1E56D90}" type="datetimeFigureOut">
              <a:rPr lang="en-US" smtClean="0"/>
              <a:t>04-Sep-21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18892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7912C4-1674-43D5-B1AC-31F8E1E56D90}" type="datetimeFigureOut">
              <a:rPr lang="en-US" smtClean="0"/>
              <a:t>04-Sep-21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49775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7912C4-1674-43D5-B1AC-31F8E1E56D90}" type="datetimeFigureOut">
              <a:rPr lang="en-US" smtClean="0"/>
              <a:t>04-Sep-21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20664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7912C4-1674-43D5-B1AC-31F8E1E56D90}" type="datetimeFigureOut">
              <a:rPr lang="en-US" smtClean="0"/>
              <a:t>04-Sep-21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212968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912C4-1674-43D5-B1AC-31F8E1E56D90}" type="datetimeFigureOut">
              <a:rPr lang="en-US" smtClean="0"/>
              <a:t>04-Sep-21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246530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912C4-1674-43D5-B1AC-31F8E1E56D90}" type="datetimeFigureOut">
              <a:rPr lang="en-US" smtClean="0"/>
              <a:t>04-Sep-21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147650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912C4-1674-43D5-B1AC-31F8E1E56D90}" type="datetimeFigureOut">
              <a:rPr lang="en-US" smtClean="0"/>
              <a:t>04-Sep-21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70A1E-49D0-44F0-AC19-E3A0A2CC67DF}" type="slidenum">
              <a:rPr lang="en-US" smtClean="0"/>
              <a:t>‹#›</a:t>
            </a:fld>
            <a:endParaRPr lang="en-US"/>
          </a:p>
        </p:txBody>
      </p:sp>
    </p:spTree>
    <p:extLst>
      <p:ext uri="{BB962C8B-B14F-4D97-AF65-F5344CB8AC3E}">
        <p14:creationId xmlns:p14="http://schemas.microsoft.com/office/powerpoint/2010/main" val="278505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912C4-1674-43D5-B1AC-31F8E1E56D90}" type="datetimeFigureOut">
              <a:rPr lang="en-US" smtClean="0"/>
              <a:t>04-Sep-21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70A1E-49D0-44F0-AC19-E3A0A2CC67DF}" type="slidenum">
              <a:rPr lang="en-US" smtClean="0"/>
              <a:t>‹#›</a:t>
            </a:fld>
            <a:endParaRPr lang="en-US"/>
          </a:p>
        </p:txBody>
      </p:sp>
    </p:spTree>
    <p:extLst>
      <p:ext uri="{BB962C8B-B14F-4D97-AF65-F5344CB8AC3E}">
        <p14:creationId xmlns:p14="http://schemas.microsoft.com/office/powerpoint/2010/main" val="199786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6955" y="0"/>
            <a:ext cx="8325839" cy="6640848"/>
          </a:xfrm>
          <a:prstGeom prst="rect">
            <a:avLst/>
          </a:prstGeom>
        </p:spPr>
      </p:pic>
    </p:spTree>
    <p:extLst>
      <p:ext uri="{BB962C8B-B14F-4D97-AF65-F5344CB8AC3E}">
        <p14:creationId xmlns:p14="http://schemas.microsoft.com/office/powerpoint/2010/main" val="343964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69140"/>
            <a:ext cx="10515600" cy="982520"/>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FF0000"/>
                </a:solidFill>
                <a:latin typeface="Times New Roman" panose="02020603050405020304" pitchFamily="18" charset="0"/>
                <a:cs typeface="Times New Roman" panose="02020603050405020304" pitchFamily="18" charset="0"/>
              </a:rPr>
              <a:t>Bài mở đầu: GIỚI THIỆU NGHỀ LÀM VƯỜN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222420" y="1913953"/>
            <a:ext cx="5838990" cy="796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1.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Tình</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hình</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nghề</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làm</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vườn</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hiện</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nay:</a:t>
            </a:r>
          </a:p>
        </p:txBody>
      </p:sp>
      <p:sp>
        <p:nvSpPr>
          <p:cNvPr id="8" name="Title 1"/>
          <p:cNvSpPr txBox="1">
            <a:spLocks/>
          </p:cNvSpPr>
          <p:nvPr/>
        </p:nvSpPr>
        <p:spPr>
          <a:xfrm>
            <a:off x="838200" y="922140"/>
            <a:ext cx="108686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II.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Tình</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hình</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và</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phương</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hướng</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phát</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triển</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nghề</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làm</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vườn</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ở </a:t>
            </a:r>
            <a:r>
              <a:rPr lang="en-US" sz="2800" b="1" dirty="0" err="1" smtClean="0">
                <a:solidFill>
                  <a:schemeClr val="accent1">
                    <a:lumMod val="75000"/>
                  </a:schemeClr>
                </a:solidFill>
                <a:latin typeface="Times New Roman" panose="02020603050405020304" pitchFamily="18" charset="0"/>
                <a:cs typeface="Times New Roman" panose="02020603050405020304" pitchFamily="18" charset="0"/>
              </a:rPr>
              <a:t>nước</a:t>
            </a:r>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 ta</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605308" y="2877670"/>
            <a:ext cx="4464234" cy="3913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57200">
              <a:lnSpc>
                <a:spcPct val="100000"/>
              </a:lnSpc>
            </a:pPr>
            <a:r>
              <a:rPr lang="en-US" sz="2400" b="1" u="sng" dirty="0" err="1" smtClean="0">
                <a:solidFill>
                  <a:srgbClr val="C00000"/>
                </a:solidFill>
                <a:latin typeface="Times New Roman" panose="02020603050405020304" pitchFamily="18" charset="0"/>
                <a:cs typeface="Times New Roman" panose="02020603050405020304" pitchFamily="18" charset="0"/>
              </a:rPr>
              <a:t>Hạn</a:t>
            </a:r>
            <a:r>
              <a:rPr lang="en-US" sz="2400" b="1" u="sng" dirty="0" smtClean="0">
                <a:solidFill>
                  <a:srgbClr val="C00000"/>
                </a:solidFill>
                <a:latin typeface="Times New Roman" panose="02020603050405020304" pitchFamily="18" charset="0"/>
                <a:cs typeface="Times New Roman" panose="02020603050405020304" pitchFamily="18" charset="0"/>
              </a:rPr>
              <a:t> </a:t>
            </a:r>
            <a:r>
              <a:rPr lang="en-US" sz="2400" b="1" u="sng" dirty="0" err="1" smtClean="0">
                <a:solidFill>
                  <a:srgbClr val="C00000"/>
                </a:solidFill>
                <a:latin typeface="Times New Roman" panose="02020603050405020304" pitchFamily="18" charset="0"/>
                <a:cs typeface="Times New Roman" panose="02020603050405020304" pitchFamily="18" charset="0"/>
              </a:rPr>
              <a:t>chế</a:t>
            </a:r>
            <a:r>
              <a:rPr lang="en-US" sz="2400" b="1" dirty="0" smtClean="0">
                <a:solidFill>
                  <a:srgbClr val="C00000"/>
                </a:solidFill>
                <a:latin typeface="Times New Roman" panose="02020603050405020304" pitchFamily="18" charset="0"/>
                <a:cs typeface="Times New Roman" panose="02020603050405020304" pitchFamily="18" charset="0"/>
              </a:rPr>
              <a:t>: </a:t>
            </a:r>
          </a:p>
          <a:p>
            <a:pPr marL="342900" indent="-342900">
              <a:lnSpc>
                <a:spcPct val="100000"/>
              </a:lnSpc>
              <a:buFont typeface="Wingdings" panose="05000000000000000000" pitchFamily="2" charset="2"/>
              <a:buChar char="ü"/>
            </a:pPr>
            <a:r>
              <a:rPr lang="en-US" sz="2400" dirty="0" err="1" smtClean="0">
                <a:solidFill>
                  <a:srgbClr val="C00000"/>
                </a:solidFill>
                <a:latin typeface="Times New Roman" panose="02020603050405020304" pitchFamily="18" charset="0"/>
                <a:cs typeface="Times New Roman" panose="02020603050405020304" pitchFamily="18" charset="0"/>
              </a:rPr>
              <a:t>Phong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trào</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phát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triển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kinh</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tế</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vườn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còn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chưa</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mạnh</a:t>
            </a:r>
            <a:endParaRPr lang="en-US" sz="2400" dirty="0" smtClean="0">
              <a:solidFill>
                <a:srgbClr val="C00000"/>
              </a:solidFill>
              <a:latin typeface="Times New Roman" panose="02020603050405020304" pitchFamily="18" charset="0"/>
              <a:cs typeface="Times New Roman" panose="02020603050405020304" pitchFamily="18" charset="0"/>
            </a:endParaRPr>
          </a:p>
          <a:p>
            <a:pPr marL="342900" indent="-342900">
              <a:lnSpc>
                <a:spcPct val="100000"/>
              </a:lnSpc>
              <a:buFont typeface="Wingdings" panose="05000000000000000000" pitchFamily="2" charset="2"/>
              <a:buChar char="ü"/>
            </a:pPr>
            <a:r>
              <a:rPr lang="en-US" sz="2400" dirty="0" err="1" smtClean="0">
                <a:solidFill>
                  <a:srgbClr val="C00000"/>
                </a:solidFill>
                <a:latin typeface="Times New Roman" panose="02020603050405020304" pitchFamily="18" charset="0"/>
                <a:cs typeface="Times New Roman" panose="02020603050405020304" pitchFamily="18" charset="0"/>
              </a:rPr>
              <a:t>Số</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lượng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vườn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tạp</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nhiều</a:t>
            </a:r>
            <a:endParaRPr lang="en-US" sz="2400" dirty="0" smtClean="0">
              <a:solidFill>
                <a:srgbClr val="C00000"/>
              </a:solidFill>
              <a:latin typeface="Times New Roman" panose="02020603050405020304" pitchFamily="18" charset="0"/>
              <a:cs typeface="Times New Roman" panose="02020603050405020304" pitchFamily="18" charset="0"/>
            </a:endParaRPr>
          </a:p>
          <a:p>
            <a:pPr marL="342900" indent="-342900">
              <a:lnSpc>
                <a:spcPct val="100000"/>
              </a:lnSpc>
              <a:buFont typeface="Wingdings" panose="05000000000000000000" pitchFamily="2" charset="2"/>
              <a:buChar char="ü"/>
            </a:pPr>
            <a:r>
              <a:rPr lang="en-US" sz="2400" dirty="0" err="1" smtClean="0">
                <a:solidFill>
                  <a:srgbClr val="C00000"/>
                </a:solidFill>
                <a:latin typeface="Times New Roman" panose="02020603050405020304" pitchFamily="18" charset="0"/>
                <a:cs typeface="Times New Roman" panose="02020603050405020304" pitchFamily="18" charset="0"/>
              </a:rPr>
              <a:t>Diện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tích</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vườn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hẹp</a:t>
            </a:r>
            <a:endParaRPr lang="en-US" sz="2400" dirty="0" smtClean="0">
              <a:solidFill>
                <a:srgbClr val="C00000"/>
              </a:solidFill>
              <a:latin typeface="Times New Roman" panose="02020603050405020304" pitchFamily="18" charset="0"/>
              <a:cs typeface="Times New Roman" panose="02020603050405020304" pitchFamily="18" charset="0"/>
            </a:endParaRPr>
          </a:p>
          <a:p>
            <a:pPr marL="342900" indent="-342900">
              <a:lnSpc>
                <a:spcPct val="100000"/>
              </a:lnSpc>
              <a:buFont typeface="Wingdings" panose="05000000000000000000" pitchFamily="2" charset="2"/>
              <a:buChar char="ü"/>
            </a:pPr>
            <a:r>
              <a:rPr lang="en-US" sz="2400" dirty="0" err="1" smtClean="0">
                <a:solidFill>
                  <a:srgbClr val="C00000"/>
                </a:solidFill>
                <a:latin typeface="Times New Roman" panose="02020603050405020304" pitchFamily="18" charset="0"/>
                <a:cs typeface="Times New Roman" panose="02020603050405020304" pitchFamily="18" charset="0"/>
              </a:rPr>
              <a:t>Chưa</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chú</a:t>
            </a:r>
            <a:r>
              <a:rPr lang="en-US" sz="2400" dirty="0" smtClean="0">
                <a:solidFill>
                  <a:srgbClr val="C00000"/>
                </a:solidFill>
                <a:latin typeface="Times New Roman" panose="02020603050405020304" pitchFamily="18" charset="0"/>
                <a:cs typeface="Times New Roman" panose="02020603050405020304" pitchFamily="18" charset="0"/>
              </a:rPr>
              <a:t> ý </a:t>
            </a:r>
            <a:r>
              <a:rPr lang="en-US" sz="2400" dirty="0" err="1" smtClean="0">
                <a:solidFill>
                  <a:srgbClr val="C00000"/>
                </a:solidFill>
                <a:latin typeface="Times New Roman" panose="02020603050405020304" pitchFamily="18" charset="0"/>
                <a:cs typeface="Times New Roman" panose="02020603050405020304" pitchFamily="18" charset="0"/>
              </a:rPr>
              <a:t>đầu</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tư</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cơ</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sở</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vật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chất</a:t>
            </a:r>
            <a:r>
              <a:rPr lang="en-US" sz="2400" dirty="0" smtClean="0">
                <a:solidFill>
                  <a:srgbClr val="C00000"/>
                </a:solidFill>
                <a:latin typeface="Times New Roman" panose="02020603050405020304" pitchFamily="18" charset="0"/>
                <a:cs typeface="Times New Roman" panose="02020603050405020304" pitchFamily="18" charset="0"/>
              </a:rPr>
              <a:t> </a:t>
            </a:r>
          </a:p>
          <a:p>
            <a:pPr marL="342900" indent="-342900">
              <a:lnSpc>
                <a:spcPct val="100000"/>
              </a:lnSpc>
              <a:buFont typeface="Wingdings" panose="05000000000000000000" pitchFamily="2" charset="2"/>
              <a:buChar char="ü"/>
            </a:pPr>
            <a:r>
              <a:rPr lang="en-US" sz="2400" dirty="0" err="1" smtClean="0">
                <a:solidFill>
                  <a:srgbClr val="C00000"/>
                </a:solidFill>
                <a:latin typeface="Times New Roman" panose="02020603050405020304" pitchFamily="18" charset="0"/>
                <a:cs typeface="Times New Roman" panose="02020603050405020304" pitchFamily="18" charset="0"/>
              </a:rPr>
              <a:t>Giống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kém</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chất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lượng</a:t>
            </a:r>
            <a:endParaRPr lang="en-US" sz="2400" dirty="0" smtClean="0">
              <a:solidFill>
                <a:srgbClr val="C00000"/>
              </a:solidFill>
              <a:latin typeface="Times New Roman" panose="02020603050405020304" pitchFamily="18" charset="0"/>
              <a:cs typeface="Times New Roman" panose="02020603050405020304" pitchFamily="18" charset="0"/>
            </a:endParaRPr>
          </a:p>
          <a:p>
            <a:pPr marL="342900" indent="-342900">
              <a:lnSpc>
                <a:spcPct val="100000"/>
              </a:lnSpc>
              <a:buFont typeface="Wingdings" panose="05000000000000000000" pitchFamily="2" charset="2"/>
              <a:buChar char="ü"/>
            </a:pPr>
            <a:r>
              <a:rPr lang="en-US" sz="2400" dirty="0" err="1" smtClean="0">
                <a:solidFill>
                  <a:srgbClr val="C00000"/>
                </a:solidFill>
                <a:latin typeface="Times New Roman" panose="02020603050405020304" pitchFamily="18" charset="0"/>
                <a:cs typeface="Times New Roman" panose="02020603050405020304" pitchFamily="18" charset="0"/>
              </a:rPr>
              <a:t>Kỹ</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thuật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nuôi</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trồng</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còn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lạc</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hậu</a:t>
            </a:r>
            <a:endParaRPr lang="en-US" sz="2400" dirty="0" smtClean="0">
              <a:solidFill>
                <a:srgbClr val="C00000"/>
              </a:solidFill>
              <a:latin typeface="Times New Roman" panose="02020603050405020304" pitchFamily="18" charset="0"/>
              <a:cs typeface="Times New Roman" panose="02020603050405020304" pitchFamily="18" charset="0"/>
            </a:endParaRPr>
          </a:p>
          <a:p>
            <a:pPr>
              <a:lnSpc>
                <a:spcPct val="100000"/>
              </a:lnSpc>
            </a:pPr>
            <a:endParaRPr lang="en-US" sz="2400" dirty="0" smtClean="0">
              <a:solidFill>
                <a:srgbClr val="002060"/>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977152" y="5042647"/>
            <a:ext cx="11035553" cy="1748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400" smtClean="0">
              <a:solidFill>
                <a:schemeClr val="bg2">
                  <a:lumMod val="2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5617017" y="2755501"/>
            <a:ext cx="6418729" cy="3980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53975">
              <a:lnSpc>
                <a:spcPct val="100000"/>
              </a:lnSpc>
            </a:pPr>
            <a:r>
              <a:rPr lang="en-US" sz="2400" b="1" u="sng" dirty="0" err="1" smtClean="0">
                <a:solidFill>
                  <a:srgbClr val="00B050"/>
                </a:solidFill>
                <a:latin typeface="Times New Roman" panose="02020603050405020304" pitchFamily="18" charset="0"/>
                <a:cs typeface="Times New Roman" panose="02020603050405020304" pitchFamily="18" charset="0"/>
              </a:rPr>
              <a:t>Nguyên</a:t>
            </a:r>
            <a:r>
              <a:rPr lang="en-US" sz="2400" b="1" u="sng" dirty="0" smtClean="0">
                <a:solidFill>
                  <a:srgbClr val="00B050"/>
                </a:solidFill>
                <a:latin typeface="Times New Roman" panose="02020603050405020304" pitchFamily="18" charset="0"/>
                <a:cs typeface="Times New Roman" panose="02020603050405020304" pitchFamily="18" charset="0"/>
              </a:rPr>
              <a:t> </a:t>
            </a:r>
            <a:r>
              <a:rPr lang="en-US" sz="2400" b="1" u="sng" dirty="0" err="1" smtClean="0">
                <a:solidFill>
                  <a:srgbClr val="00B050"/>
                </a:solidFill>
                <a:latin typeface="Times New Roman" panose="02020603050405020304" pitchFamily="18" charset="0"/>
                <a:cs typeface="Times New Roman" panose="02020603050405020304" pitchFamily="18" charset="0"/>
              </a:rPr>
              <a:t>nhân</a:t>
            </a:r>
            <a:r>
              <a:rPr lang="en-US" sz="2400" b="1" u="sng" dirty="0" smtClean="0">
                <a:solidFill>
                  <a:srgbClr val="00B050"/>
                </a:solidFill>
                <a:latin typeface="Times New Roman" panose="02020603050405020304" pitchFamily="18" charset="0"/>
                <a:cs typeface="Times New Roman" panose="02020603050405020304" pitchFamily="18" charset="0"/>
              </a:rPr>
              <a:t>: </a:t>
            </a:r>
          </a:p>
          <a:p>
            <a:pPr marL="342900" indent="-342900">
              <a:lnSpc>
                <a:spcPct val="100000"/>
              </a:lnSpc>
              <a:buFont typeface="Wingdings" panose="05000000000000000000" pitchFamily="2" charset="2"/>
              <a:buChar char="Ø"/>
            </a:pPr>
            <a:r>
              <a:rPr lang="en-US" sz="2400" dirty="0" err="1" smtClean="0">
                <a:solidFill>
                  <a:srgbClr val="00B050"/>
                </a:solidFill>
                <a:latin typeface="Times New Roman" panose="02020603050405020304" pitchFamily="18" charset="0"/>
                <a:cs typeface="Times New Roman" panose="02020603050405020304" pitchFamily="18" charset="0"/>
              </a:rPr>
              <a:t>Người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làm</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vườn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chưa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có</a:t>
            </a:r>
            <a:r>
              <a:rPr lang="en-US" sz="2400" dirty="0" smtClean="0">
                <a:solidFill>
                  <a:srgbClr val="00B050"/>
                </a:solidFill>
                <a:latin typeface="Times New Roman" panose="02020603050405020304" pitchFamily="18" charset="0"/>
                <a:cs typeface="Times New Roman" panose="02020603050405020304" pitchFamily="18" charset="0"/>
              </a:rPr>
              <a:t> ý </a:t>
            </a:r>
            <a:r>
              <a:rPr lang="en-US" sz="2400" dirty="0" err="1" smtClean="0">
                <a:solidFill>
                  <a:srgbClr val="00B050"/>
                </a:solidFill>
                <a:latin typeface="Times New Roman" panose="02020603050405020304" pitchFamily="18" charset="0"/>
                <a:cs typeface="Times New Roman" panose="02020603050405020304" pitchFamily="18" charset="0"/>
              </a:rPr>
              <a:t>thức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đầu</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tư</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nSpc>
                <a:spcPct val="100000"/>
              </a:lnSpc>
              <a:buFont typeface="Wingdings" panose="05000000000000000000" pitchFamily="2" charset="2"/>
              <a:buChar char="Ø"/>
            </a:pPr>
            <a:r>
              <a:rPr lang="en-US" sz="2400" dirty="0" err="1" smtClean="0">
                <a:solidFill>
                  <a:srgbClr val="00B050"/>
                </a:solidFill>
                <a:latin typeface="Times New Roman" panose="02020603050405020304" pitchFamily="18" charset="0"/>
                <a:cs typeface="Times New Roman" panose="02020603050405020304" pitchFamily="18" charset="0"/>
              </a:rPr>
              <a:t>Thiếu</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vốn</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nSpc>
                <a:spcPct val="100000"/>
              </a:lnSpc>
              <a:buFont typeface="Wingdings" panose="05000000000000000000" pitchFamily="2" charset="2"/>
              <a:buChar char="Ø"/>
            </a:pPr>
            <a:r>
              <a:rPr lang="en-US" sz="2400" dirty="0" err="1" smtClean="0">
                <a:solidFill>
                  <a:srgbClr val="00B050"/>
                </a:solidFill>
                <a:latin typeface="Times New Roman" panose="02020603050405020304" pitchFamily="18" charset="0"/>
                <a:cs typeface="Times New Roman" panose="02020603050405020304" pitchFamily="18" charset="0"/>
              </a:rPr>
              <a:t>Thiếu</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giống</a:t>
            </a:r>
            <a:r>
              <a:rPr lang="en-US" sz="2400" dirty="0" smtClean="0">
                <a:solidFill>
                  <a:srgbClr val="00B050"/>
                </a:solidFill>
                <a:latin typeface="Times New Roman" panose="02020603050405020304" pitchFamily="18" charset="0"/>
                <a:cs typeface="Times New Roman" panose="02020603050405020304" pitchFamily="18" charset="0"/>
              </a:rPr>
              <a:t> (con </a:t>
            </a:r>
            <a:r>
              <a:rPr lang="en-US" sz="2400" dirty="0" err="1" smtClean="0">
                <a:solidFill>
                  <a:srgbClr val="00B050"/>
                </a:solidFill>
                <a:latin typeface="Times New Roman" panose="02020603050405020304" pitchFamily="18" charset="0"/>
                <a:cs typeface="Times New Roman" panose="02020603050405020304" pitchFamily="18" charset="0"/>
              </a:rPr>
              <a:t>giống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cây</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giống</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nSpc>
                <a:spcPct val="100000"/>
              </a:lnSpc>
              <a:buFont typeface="Wingdings" panose="05000000000000000000" pitchFamily="2" charset="2"/>
              <a:buChar char="Ø"/>
            </a:pPr>
            <a:r>
              <a:rPr lang="en-US" sz="2400" dirty="0" err="1" smtClean="0">
                <a:solidFill>
                  <a:srgbClr val="00B050"/>
                </a:solidFill>
                <a:latin typeface="Times New Roman" panose="02020603050405020304" pitchFamily="18" charset="0"/>
                <a:cs typeface="Times New Roman" panose="02020603050405020304" pitchFamily="18" charset="0"/>
              </a:rPr>
              <a:t>Không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mạnh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dạn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cải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tạo</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vườn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tạp</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nSpc>
                <a:spcPct val="100000"/>
              </a:lnSpc>
              <a:buFont typeface="Wingdings" panose="05000000000000000000" pitchFamily="2" charset="2"/>
              <a:buChar char="Ø"/>
            </a:pPr>
            <a:r>
              <a:rPr lang="en-US" sz="2400" dirty="0" err="1" smtClean="0">
                <a:solidFill>
                  <a:srgbClr val="00B050"/>
                </a:solidFill>
                <a:latin typeface="Times New Roman" panose="02020603050405020304" pitchFamily="18" charset="0"/>
                <a:cs typeface="Times New Roman" panose="02020603050405020304" pitchFamily="18" charset="0"/>
              </a:rPr>
              <a:t>Thiếu</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hiểu</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biết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về</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nghề</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làm</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vườn</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nSpc>
                <a:spcPct val="100000"/>
              </a:lnSpc>
              <a:buFont typeface="Wingdings" panose="05000000000000000000" pitchFamily="2" charset="2"/>
              <a:buChar char="Ø"/>
            </a:pPr>
            <a:r>
              <a:rPr lang="en-US" sz="2400" dirty="0" err="1" smtClean="0">
                <a:solidFill>
                  <a:srgbClr val="00B050"/>
                </a:solidFill>
                <a:latin typeface="Times New Roman" panose="02020603050405020304" pitchFamily="18" charset="0"/>
                <a:cs typeface="Times New Roman" panose="02020603050405020304" pitchFamily="18" charset="0"/>
              </a:rPr>
              <a:t>Chưa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nhạy</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bén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với</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kinh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tế</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thị</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trường</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nSpc>
                <a:spcPct val="100000"/>
              </a:lnSpc>
              <a:buFont typeface="Wingdings" panose="05000000000000000000" pitchFamily="2" charset="2"/>
              <a:buChar char="Ø"/>
            </a:pPr>
            <a:r>
              <a:rPr lang="en-US" sz="2400" dirty="0" err="1" smtClean="0">
                <a:solidFill>
                  <a:srgbClr val="00B050"/>
                </a:solidFill>
                <a:latin typeface="Times New Roman" panose="02020603050405020304" pitchFamily="18" charset="0"/>
                <a:cs typeface="Times New Roman" panose="02020603050405020304" pitchFamily="18" charset="0"/>
              </a:rPr>
              <a:t>Chưa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có</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các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chính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sách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khuyến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khích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phù</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hợp</a:t>
            </a:r>
            <a:r>
              <a:rPr lang="en-US" sz="2400" dirty="0" smtClean="0">
                <a:solidFill>
                  <a:srgbClr val="00B050"/>
                </a:solidFill>
                <a:latin typeface="Times New Roman" panose="02020603050405020304" pitchFamily="18" charset="0"/>
                <a:cs typeface="Times New Roman" panose="02020603050405020304" pitchFamily="18" charset="0"/>
              </a:rPr>
              <a:t>.</a:t>
            </a:r>
          </a:p>
          <a:p>
            <a:pPr>
              <a:lnSpc>
                <a:spcPct val="100000"/>
              </a:lnSpc>
            </a:pPr>
            <a:endParaRPr lang="en-US" sz="2400" dirty="0" smtClean="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35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69140"/>
            <a:ext cx="10515600" cy="686676"/>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FF0000"/>
                </a:solidFill>
                <a:latin typeface="Times New Roman" panose="02020603050405020304" pitchFamily="18" charset="0"/>
                <a:cs typeface="Times New Roman" panose="02020603050405020304" pitchFamily="18" charset="0"/>
              </a:rPr>
              <a:t>Bài mở đầu: GIỚI THIỆU NGHỀ LÀM VƯỜN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213234" y="1403150"/>
            <a:ext cx="8574710" cy="796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2.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Phương</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hướng</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phát</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triển</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của</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nghề</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làm</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10000"/>
                  </a:schemeClr>
                </a:solidFill>
                <a:latin typeface="Times New Roman" panose="02020603050405020304" pitchFamily="18" charset="0"/>
                <a:cs typeface="Times New Roman" panose="02020603050405020304" pitchFamily="18" charset="0"/>
              </a:rPr>
              <a:t>vườn</a:t>
            </a:r>
            <a:r>
              <a:rPr lang="en-US" sz="2800" b="1" dirty="0" smtClean="0">
                <a:solidFill>
                  <a:schemeClr val="bg2">
                    <a:lumMod val="10000"/>
                  </a:schemeClr>
                </a:solidFill>
                <a:latin typeface="Times New Roman" panose="02020603050405020304" pitchFamily="18" charset="0"/>
                <a:cs typeface="Times New Roman" panose="02020603050405020304" pitchFamily="18" charset="0"/>
              </a:rPr>
              <a:t>:</a:t>
            </a:r>
          </a:p>
        </p:txBody>
      </p:sp>
      <p:sp>
        <p:nvSpPr>
          <p:cNvPr id="8" name="Title 1"/>
          <p:cNvSpPr txBox="1">
            <a:spLocks/>
          </p:cNvSpPr>
          <p:nvPr/>
        </p:nvSpPr>
        <p:spPr>
          <a:xfrm>
            <a:off x="838200" y="588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mtClean="0">
                <a:solidFill>
                  <a:schemeClr val="accent1">
                    <a:lumMod val="75000"/>
                  </a:schemeClr>
                </a:solidFill>
                <a:latin typeface="Times New Roman" panose="02020603050405020304" pitchFamily="18" charset="0"/>
                <a:cs typeface="Times New Roman" panose="02020603050405020304" pitchFamily="18" charset="0"/>
              </a:rPr>
              <a:t>II. Tình hình và phương hướng phát triển nghề làm vườn ở nước ta</a:t>
            </a:r>
            <a:endParaRPr lang="en-US" sz="2800"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977152" y="5042647"/>
            <a:ext cx="11035553" cy="1748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400" smtClean="0">
              <a:solidFill>
                <a:schemeClr val="bg2">
                  <a:lumMod val="2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16829" y="2199441"/>
            <a:ext cx="7896225" cy="4591323"/>
          </a:xfrm>
          <a:prstGeom prst="rect">
            <a:avLst/>
          </a:prstGeom>
        </p:spPr>
      </p:pic>
    </p:spTree>
    <p:extLst>
      <p:ext uri="{BB962C8B-B14F-4D97-AF65-F5344CB8AC3E}">
        <p14:creationId xmlns:p14="http://schemas.microsoft.com/office/powerpoint/2010/main" val="266634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2847" y="0"/>
            <a:ext cx="8886305" cy="6858000"/>
          </a:xfrm>
          <a:prstGeom prst="rect">
            <a:avLst/>
          </a:prstGeom>
        </p:spPr>
      </p:pic>
    </p:spTree>
    <p:extLst>
      <p:ext uri="{BB962C8B-B14F-4D97-AF65-F5344CB8AC3E}">
        <p14:creationId xmlns:p14="http://schemas.microsoft.com/office/powerpoint/2010/main" val="167529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3401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III.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Mục</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tiêu</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nội</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dung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chương</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trình</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và</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phương</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pháp</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học</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tập</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nghề</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làm</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4">
                    <a:lumMod val="75000"/>
                  </a:schemeClr>
                </a:solidFill>
                <a:latin typeface="Times New Roman" panose="02020603050405020304" pitchFamily="18" charset="0"/>
                <a:cs typeface="Times New Roman" panose="02020603050405020304" pitchFamily="18" charset="0"/>
              </a:rPr>
              <a:t>vườn</a:t>
            </a:r>
            <a:r>
              <a:rPr lang="en-US" sz="3200" b="1" dirty="0" smtClean="0">
                <a:solidFill>
                  <a:schemeClr val="accent4">
                    <a:lumMod val="75000"/>
                  </a:schemeClr>
                </a:solidFill>
                <a:latin typeface="Times New Roman" panose="02020603050405020304" pitchFamily="18" charset="0"/>
                <a:cs typeface="Times New Roman" panose="02020603050405020304" pitchFamily="18" charset="0"/>
              </a:rPr>
              <a:t> (SGK)</a:t>
            </a:r>
            <a:endParaRPr lang="en-US" sz="32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38200" y="25008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solidFill>
                <a:latin typeface="Times New Roman" panose="02020603050405020304" pitchFamily="18" charset="0"/>
                <a:cs typeface="Times New Roman" panose="02020603050405020304" pitchFamily="18" charset="0"/>
              </a:rPr>
              <a:t>IV. </a:t>
            </a:r>
            <a:r>
              <a:rPr lang="en-US" sz="3200" b="1" dirty="0" err="1" smtClean="0">
                <a:solidFill>
                  <a:schemeClr val="accent2"/>
                </a:solidFill>
                <a:latin typeface="Times New Roman" panose="02020603050405020304" pitchFamily="18" charset="0"/>
                <a:cs typeface="Times New Roman" panose="02020603050405020304" pitchFamily="18" charset="0"/>
              </a:rPr>
              <a:t>Các</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biện</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pháp</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đảm</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bảo</a:t>
            </a:r>
            <a:r>
              <a:rPr lang="en-US" sz="3200" b="1" dirty="0" smtClean="0">
                <a:solidFill>
                  <a:schemeClr val="accent2"/>
                </a:solidFill>
                <a:latin typeface="Times New Roman" panose="02020603050405020304" pitchFamily="18" charset="0"/>
                <a:cs typeface="Times New Roman" panose="02020603050405020304" pitchFamily="18" charset="0"/>
              </a:rPr>
              <a:t> an </a:t>
            </a:r>
            <a:r>
              <a:rPr lang="en-US" sz="3200" b="1" dirty="0" err="1" smtClean="0">
                <a:solidFill>
                  <a:schemeClr val="accent2"/>
                </a:solidFill>
                <a:latin typeface="Times New Roman" panose="02020603050405020304" pitchFamily="18" charset="0"/>
                <a:cs typeface="Times New Roman" panose="02020603050405020304" pitchFamily="18" charset="0"/>
              </a:rPr>
              <a:t>toàn</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lao</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động</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vệ</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sinh</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môi</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trường</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và</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vệ</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sinh</a:t>
            </a:r>
            <a:r>
              <a:rPr lang="en-US" sz="3200" b="1" dirty="0" smtClean="0">
                <a:solidFill>
                  <a:schemeClr val="accent2"/>
                </a:solidFill>
                <a:latin typeface="Times New Roman" panose="02020603050405020304" pitchFamily="18" charset="0"/>
                <a:cs typeface="Times New Roman" panose="02020603050405020304" pitchFamily="18" charset="0"/>
              </a:rPr>
              <a:t> an </a:t>
            </a:r>
            <a:r>
              <a:rPr lang="en-US" sz="3200" b="1" dirty="0" err="1" smtClean="0">
                <a:solidFill>
                  <a:schemeClr val="accent2"/>
                </a:solidFill>
                <a:latin typeface="Times New Roman" panose="02020603050405020304" pitchFamily="18" charset="0"/>
                <a:cs typeface="Times New Roman" panose="02020603050405020304" pitchFamily="18" charset="0"/>
              </a:rPr>
              <a:t>toàn</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thực</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phẩm</a:t>
            </a:r>
            <a:endParaRPr lang="en-US" sz="3200" b="1" dirty="0">
              <a:solidFill>
                <a:schemeClr val="accent2"/>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838200" y="215216"/>
            <a:ext cx="10515600" cy="982520"/>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FF0000"/>
                </a:solidFill>
                <a:latin typeface="Times New Roman" panose="02020603050405020304" pitchFamily="18" charset="0"/>
                <a:cs typeface="Times New Roman" panose="02020603050405020304" pitchFamily="18" charset="0"/>
              </a:rPr>
              <a:t>Bài mở đầu: GIỚI THIỆU NGHỀ LÀM VƯỜN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344707" y="3838474"/>
            <a:ext cx="11075892" cy="1546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AutoNum type="arabicPeriod"/>
            </a:pPr>
            <a:r>
              <a:rPr lang="en-US" sz="2800" dirty="0" err="1" smtClean="0">
                <a:solidFill>
                  <a:srgbClr val="00B050"/>
                </a:solidFill>
                <a:latin typeface="Times New Roman" panose="02020603050405020304" pitchFamily="18" charset="0"/>
                <a:cs typeface="Times New Roman" panose="02020603050405020304" pitchFamily="18" charset="0"/>
              </a:rPr>
              <a:t>Biện</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pháp</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đảm</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bảo</a:t>
            </a:r>
            <a:r>
              <a:rPr lang="en-US" sz="2800" dirty="0" smtClean="0">
                <a:solidFill>
                  <a:srgbClr val="00B050"/>
                </a:solidFill>
                <a:latin typeface="Times New Roman" panose="02020603050405020304" pitchFamily="18" charset="0"/>
                <a:cs typeface="Times New Roman" panose="02020603050405020304" pitchFamily="18" charset="0"/>
              </a:rPr>
              <a:t> an </a:t>
            </a:r>
            <a:r>
              <a:rPr lang="en-US" sz="2800" dirty="0" err="1" smtClean="0">
                <a:solidFill>
                  <a:srgbClr val="00B050"/>
                </a:solidFill>
                <a:latin typeface="Times New Roman" panose="02020603050405020304" pitchFamily="18" charset="0"/>
                <a:cs typeface="Times New Roman" panose="02020603050405020304" pitchFamily="18" charset="0"/>
              </a:rPr>
              <a:t>toàn</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lao</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động</a:t>
            </a:r>
            <a:endParaRPr lang="en-US" sz="2800" dirty="0" smtClean="0">
              <a:solidFill>
                <a:srgbClr val="00B050"/>
              </a:solidFill>
              <a:latin typeface="Times New Roman" panose="02020603050405020304" pitchFamily="18" charset="0"/>
              <a:cs typeface="Times New Roman" panose="02020603050405020304" pitchFamily="18" charset="0"/>
            </a:endParaRPr>
          </a:p>
          <a:p>
            <a:pPr marL="457200" indent="-457200">
              <a:lnSpc>
                <a:spcPct val="150000"/>
              </a:lnSpc>
              <a:buAutoNum type="arabicPeriod"/>
            </a:pPr>
            <a:r>
              <a:rPr lang="en-US" sz="2800" dirty="0" err="1" smtClean="0">
                <a:solidFill>
                  <a:srgbClr val="00B050"/>
                </a:solidFill>
                <a:latin typeface="Times New Roman" panose="02020603050405020304" pitchFamily="18" charset="0"/>
                <a:cs typeface="Times New Roman" panose="02020603050405020304" pitchFamily="18" charset="0"/>
              </a:rPr>
              <a:t>Biện</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pháp</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bảo</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vệ</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môi</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trường</a:t>
            </a:r>
            <a:endParaRPr lang="en-US" sz="2800" dirty="0" smtClean="0">
              <a:solidFill>
                <a:srgbClr val="00B050"/>
              </a:solidFill>
              <a:latin typeface="Times New Roman" panose="02020603050405020304" pitchFamily="18" charset="0"/>
              <a:cs typeface="Times New Roman" panose="02020603050405020304" pitchFamily="18" charset="0"/>
            </a:endParaRPr>
          </a:p>
          <a:p>
            <a:pPr marL="457200" indent="-457200">
              <a:lnSpc>
                <a:spcPct val="150000"/>
              </a:lnSpc>
              <a:buAutoNum type="arabicPeriod"/>
            </a:pPr>
            <a:r>
              <a:rPr lang="en-US" sz="2800" dirty="0" err="1" smtClean="0">
                <a:solidFill>
                  <a:srgbClr val="00B050"/>
                </a:solidFill>
                <a:latin typeface="Times New Roman" panose="02020603050405020304" pitchFamily="18" charset="0"/>
                <a:cs typeface="Times New Roman" panose="02020603050405020304" pitchFamily="18" charset="0"/>
              </a:rPr>
              <a:t>Biện</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pháp</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vệ</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sinh</a:t>
            </a:r>
            <a:r>
              <a:rPr lang="en-US" sz="2800" dirty="0" smtClean="0">
                <a:solidFill>
                  <a:srgbClr val="00B050"/>
                </a:solidFill>
                <a:latin typeface="Times New Roman" panose="02020603050405020304" pitchFamily="18" charset="0"/>
                <a:cs typeface="Times New Roman" panose="02020603050405020304" pitchFamily="18" charset="0"/>
              </a:rPr>
              <a:t> an </a:t>
            </a:r>
            <a:r>
              <a:rPr lang="en-US" sz="2800" dirty="0" err="1" smtClean="0">
                <a:solidFill>
                  <a:srgbClr val="00B050"/>
                </a:solidFill>
                <a:latin typeface="Times New Roman" panose="02020603050405020304" pitchFamily="18" charset="0"/>
                <a:cs typeface="Times New Roman" panose="02020603050405020304" pitchFamily="18" charset="0"/>
              </a:rPr>
              <a:t>toàn</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thực</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phẩm</a:t>
            </a:r>
            <a:endParaRPr lang="en-US" sz="2800" dirty="0" smtClean="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412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32329" y="11977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2"/>
                </a:solidFill>
                <a:latin typeface="Times New Roman" panose="02020603050405020304" pitchFamily="18" charset="0"/>
                <a:cs typeface="Times New Roman" panose="02020603050405020304" pitchFamily="18" charset="0"/>
              </a:rPr>
              <a:t>IV. </a:t>
            </a:r>
            <a:r>
              <a:rPr lang="en-US" sz="3200" b="1" dirty="0" err="1" smtClean="0">
                <a:solidFill>
                  <a:schemeClr val="accent2"/>
                </a:solidFill>
                <a:latin typeface="Times New Roman" panose="02020603050405020304" pitchFamily="18" charset="0"/>
                <a:cs typeface="Times New Roman" panose="02020603050405020304" pitchFamily="18" charset="0"/>
              </a:rPr>
              <a:t>Các</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biện</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pháp</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đảm</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bảo</a:t>
            </a:r>
            <a:r>
              <a:rPr lang="en-US" sz="3200" b="1" dirty="0" smtClean="0">
                <a:solidFill>
                  <a:schemeClr val="accent2"/>
                </a:solidFill>
                <a:latin typeface="Times New Roman" panose="02020603050405020304" pitchFamily="18" charset="0"/>
                <a:cs typeface="Times New Roman" panose="02020603050405020304" pitchFamily="18" charset="0"/>
              </a:rPr>
              <a:t> an </a:t>
            </a:r>
            <a:r>
              <a:rPr lang="en-US" sz="3200" b="1" dirty="0" err="1" smtClean="0">
                <a:solidFill>
                  <a:schemeClr val="accent2"/>
                </a:solidFill>
                <a:latin typeface="Times New Roman" panose="02020603050405020304" pitchFamily="18" charset="0"/>
                <a:cs typeface="Times New Roman" panose="02020603050405020304" pitchFamily="18" charset="0"/>
              </a:rPr>
              <a:t>toàn</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lao</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động</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vệ</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sinh</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môi</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trường</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và</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vệ</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sinh</a:t>
            </a:r>
            <a:r>
              <a:rPr lang="en-US" sz="3200" b="1" dirty="0" smtClean="0">
                <a:solidFill>
                  <a:schemeClr val="accent2"/>
                </a:solidFill>
                <a:latin typeface="Times New Roman" panose="02020603050405020304" pitchFamily="18" charset="0"/>
                <a:cs typeface="Times New Roman" panose="02020603050405020304" pitchFamily="18" charset="0"/>
              </a:rPr>
              <a:t> an </a:t>
            </a:r>
            <a:r>
              <a:rPr lang="en-US" sz="3200" b="1" dirty="0" err="1" smtClean="0">
                <a:solidFill>
                  <a:schemeClr val="accent2"/>
                </a:solidFill>
                <a:latin typeface="Times New Roman" panose="02020603050405020304" pitchFamily="18" charset="0"/>
                <a:cs typeface="Times New Roman" panose="02020603050405020304" pitchFamily="18" charset="0"/>
              </a:rPr>
              <a:t>toàn</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thực</a:t>
            </a:r>
            <a:r>
              <a:rPr lang="en-US" sz="3200" b="1" dirty="0" smtClean="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phẩm</a:t>
            </a:r>
            <a:endParaRPr lang="en-US" sz="3200" b="1" dirty="0">
              <a:solidFill>
                <a:schemeClr val="accent2"/>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838200" y="215216"/>
            <a:ext cx="10515600" cy="982520"/>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FF0000"/>
                </a:solidFill>
                <a:latin typeface="Times New Roman" panose="02020603050405020304" pitchFamily="18" charset="0"/>
                <a:cs typeface="Times New Roman" panose="02020603050405020304" pitchFamily="18" charset="0"/>
              </a:rPr>
              <a:t>Bài mở đầu: GIỚI THIỆU NGHỀ LÀM VƯỜN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57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8352" y="1674253"/>
            <a:ext cx="10515600" cy="2150771"/>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smtClean="0">
                <a:solidFill>
                  <a:srgbClr val="FF0000"/>
                </a:solidFill>
                <a:latin typeface="Times New Roman" panose="02020603050405020304" pitchFamily="18" charset="0"/>
                <a:cs typeface="Times New Roman" panose="02020603050405020304" pitchFamily="18" charset="0"/>
              </a:rPr>
              <a:t>PHẦN B</a:t>
            </a:r>
          </a:p>
          <a:p>
            <a:pPr algn="ctr">
              <a:lnSpc>
                <a:spcPct val="150000"/>
              </a:lnSpc>
            </a:pPr>
            <a:r>
              <a:rPr lang="en-US" sz="2800" b="1" smtClean="0">
                <a:solidFill>
                  <a:srgbClr val="FF0000"/>
                </a:solidFill>
                <a:latin typeface="Times New Roman" panose="02020603050405020304" pitchFamily="18" charset="0"/>
                <a:cs typeface="Times New Roman" panose="02020603050405020304" pitchFamily="18" charset="0"/>
              </a:rPr>
              <a:t>HỆ THỐNG KIẾN THỨC (HS ghi vào vở)</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49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1369" y="0"/>
            <a:ext cx="11011438" cy="6858000"/>
          </a:xfrm>
          <a:prstGeom prst="rect">
            <a:avLst/>
          </a:prstGeom>
        </p:spPr>
      </p:pic>
    </p:spTree>
    <p:extLst>
      <p:ext uri="{BB962C8B-B14F-4D97-AF65-F5344CB8AC3E}">
        <p14:creationId xmlns:p14="http://schemas.microsoft.com/office/powerpoint/2010/main" val="40961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152" y="103030"/>
            <a:ext cx="12393066" cy="6754969"/>
          </a:xfrm>
          <a:prstGeom prst="rect">
            <a:avLst/>
          </a:prstGeom>
        </p:spPr>
      </p:pic>
    </p:spTree>
    <p:extLst>
      <p:ext uri="{BB962C8B-B14F-4D97-AF65-F5344CB8AC3E}">
        <p14:creationId xmlns:p14="http://schemas.microsoft.com/office/powerpoint/2010/main" val="193071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058240" cy="6425973"/>
          </a:xfrm>
          <a:prstGeom prst="rect">
            <a:avLst/>
          </a:prstGeom>
        </p:spPr>
      </p:pic>
    </p:spTree>
    <p:extLst>
      <p:ext uri="{BB962C8B-B14F-4D97-AF65-F5344CB8AC3E}">
        <p14:creationId xmlns:p14="http://schemas.microsoft.com/office/powerpoint/2010/main" val="221378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52" y="759854"/>
            <a:ext cx="11784169" cy="1120461"/>
          </a:xfrm>
        </p:spPr>
        <p:txBody>
          <a:bodyPr>
            <a:normAutofit/>
          </a:bodyPr>
          <a:lstStyle/>
          <a:p>
            <a:r>
              <a:rPr lang="en-US" smtClean="0">
                <a:latin typeface="Times New Roman" panose="02020603050405020304" pitchFamily="18" charset="0"/>
                <a:cs typeface="Times New Roman" panose="02020603050405020304" pitchFamily="18" charset="0"/>
              </a:rPr>
              <a:t>Bài mở đầu </a:t>
            </a:r>
            <a:endParaRPr lang="en-US">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3999" y="2369713"/>
            <a:ext cx="9912439" cy="2888087"/>
          </a:xfrm>
        </p:spPr>
        <p:txBody>
          <a:bodyPr>
            <a:normAutofit/>
          </a:bodyPr>
          <a:lstStyle/>
          <a:p>
            <a:r>
              <a:rPr lang="en-US" sz="4800" b="1" smtClean="0">
                <a:solidFill>
                  <a:srgbClr val="FF0000"/>
                </a:solidFill>
                <a:latin typeface="Times New Roman" panose="02020603050405020304" pitchFamily="18" charset="0"/>
                <a:cs typeface="Times New Roman" panose="02020603050405020304" pitchFamily="18" charset="0"/>
              </a:rPr>
              <a:t>GIỚI THIỆU NGHỀ LÀM VƯỜN</a:t>
            </a:r>
            <a:endParaRPr lang="en-US" sz="4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15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7384"/>
            <a:ext cx="10515600" cy="1206396"/>
          </a:xfrm>
        </p:spPr>
        <p:txBody>
          <a:bodyPr>
            <a:normAutofit/>
          </a:bodyPr>
          <a:lstStyle/>
          <a:p>
            <a:r>
              <a:rPr lang="en-US" sz="3600" dirty="0" smtClean="0">
                <a:solidFill>
                  <a:schemeClr val="bg2">
                    <a:lumMod val="50000"/>
                  </a:schemeClr>
                </a:solidFill>
                <a:latin typeface="Times New Roman" panose="02020603050405020304" pitchFamily="18" charset="0"/>
                <a:cs typeface="Times New Roman" panose="02020603050405020304" pitchFamily="18" charset="0"/>
              </a:rPr>
              <a:t>I. </a:t>
            </a:r>
            <a:r>
              <a:rPr lang="en-US" sz="3600" dirty="0" err="1" smtClean="0">
                <a:solidFill>
                  <a:schemeClr val="bg2">
                    <a:lumMod val="50000"/>
                  </a:schemeClr>
                </a:solidFill>
                <a:latin typeface="Times New Roman" panose="02020603050405020304" pitchFamily="18" charset="0"/>
                <a:cs typeface="Times New Roman" panose="02020603050405020304" pitchFamily="18" charset="0"/>
              </a:rPr>
              <a:t>Vị</a:t>
            </a:r>
            <a:r>
              <a:rPr lang="en-US" sz="3600"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2">
                    <a:lumMod val="50000"/>
                  </a:schemeClr>
                </a:solidFill>
                <a:latin typeface="Times New Roman" panose="02020603050405020304" pitchFamily="18" charset="0"/>
                <a:cs typeface="Times New Roman" panose="02020603050405020304" pitchFamily="18" charset="0"/>
              </a:rPr>
              <a:t>trí</a:t>
            </a:r>
            <a:r>
              <a:rPr lang="en-US" sz="3600"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2">
                    <a:lumMod val="50000"/>
                  </a:schemeClr>
                </a:solidFill>
                <a:latin typeface="Times New Roman" panose="02020603050405020304" pitchFamily="18" charset="0"/>
                <a:cs typeface="Times New Roman" panose="02020603050405020304" pitchFamily="18" charset="0"/>
              </a:rPr>
              <a:t>của</a:t>
            </a:r>
            <a:r>
              <a:rPr lang="en-US" sz="3600"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2">
                    <a:lumMod val="50000"/>
                  </a:schemeClr>
                </a:solidFill>
                <a:latin typeface="Times New Roman" panose="02020603050405020304" pitchFamily="18" charset="0"/>
                <a:cs typeface="Times New Roman" panose="02020603050405020304" pitchFamily="18" charset="0"/>
              </a:rPr>
              <a:t>nghề</a:t>
            </a:r>
            <a:r>
              <a:rPr lang="en-US" sz="3600"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2">
                    <a:lumMod val="50000"/>
                  </a:schemeClr>
                </a:solidFill>
                <a:latin typeface="Times New Roman" panose="02020603050405020304" pitchFamily="18" charset="0"/>
                <a:cs typeface="Times New Roman" panose="02020603050405020304" pitchFamily="18" charset="0"/>
              </a:rPr>
              <a:t>làm</a:t>
            </a:r>
            <a:r>
              <a:rPr lang="en-US" sz="3600" dirty="0" smtClean="0">
                <a:solidFill>
                  <a:schemeClr val="bg2">
                    <a:lumMod val="50000"/>
                  </a:schemeClr>
                </a:solidFill>
                <a:latin typeface="Times New Roman" panose="02020603050405020304" pitchFamily="18" charset="0"/>
                <a:cs typeface="Times New Roman" panose="02020603050405020304" pitchFamily="18" charset="0"/>
              </a:rPr>
              <a:t> </a:t>
            </a:r>
            <a:r>
              <a:rPr lang="en-US" sz="3600" dirty="0" err="1" smtClean="0">
                <a:solidFill>
                  <a:schemeClr val="bg2">
                    <a:lumMod val="50000"/>
                  </a:schemeClr>
                </a:solidFill>
                <a:latin typeface="Times New Roman" panose="02020603050405020304" pitchFamily="18" charset="0"/>
                <a:cs typeface="Times New Roman" panose="02020603050405020304" pitchFamily="18" charset="0"/>
              </a:rPr>
              <a:t>vườn</a:t>
            </a:r>
            <a:endParaRPr lang="en-US" sz="36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38200" y="24737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II.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Tình</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hình</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và</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phương</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hướng</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phát</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triển</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nghề</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làm</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vườn</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ở </a:t>
            </a:r>
            <a:r>
              <a:rPr lang="en-US" sz="3600" dirty="0" err="1" smtClean="0">
                <a:solidFill>
                  <a:schemeClr val="accent1">
                    <a:lumMod val="75000"/>
                  </a:schemeClr>
                </a:solidFill>
                <a:latin typeface="Times New Roman" panose="02020603050405020304" pitchFamily="18" charset="0"/>
                <a:cs typeface="Times New Roman" panose="02020603050405020304" pitchFamily="18" charset="0"/>
              </a:rPr>
              <a:t>nước</a:t>
            </a:r>
            <a:r>
              <a:rPr lang="en-US" sz="3600" dirty="0" smtClean="0">
                <a:solidFill>
                  <a:schemeClr val="accent1">
                    <a:lumMod val="75000"/>
                  </a:schemeClr>
                </a:solidFill>
                <a:latin typeface="Times New Roman" panose="02020603050405020304" pitchFamily="18" charset="0"/>
                <a:cs typeface="Times New Roman" panose="02020603050405020304" pitchFamily="18" charset="0"/>
              </a:rPr>
              <a:t> ta</a:t>
            </a:r>
            <a:endParaRPr lang="en-US" sz="3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38200" y="39185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III.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Mục</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tiêu</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nội</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dung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chương</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trình</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và</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phương</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pháp</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học</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tập</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nghề</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làm</a:t>
            </a:r>
            <a:r>
              <a:rPr lang="en-US" sz="3600"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sz="3600" dirty="0" err="1" smtClean="0">
                <a:solidFill>
                  <a:schemeClr val="accent4">
                    <a:lumMod val="75000"/>
                  </a:schemeClr>
                </a:solidFill>
                <a:latin typeface="Times New Roman" panose="02020603050405020304" pitchFamily="18" charset="0"/>
                <a:cs typeface="Times New Roman" panose="02020603050405020304" pitchFamily="18" charset="0"/>
              </a:rPr>
              <a:t>vườn</a:t>
            </a:r>
            <a:endParaRPr lang="en-US" sz="3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38200" y="52440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2"/>
                </a:solidFill>
                <a:latin typeface="Times New Roman" panose="02020603050405020304" pitchFamily="18" charset="0"/>
                <a:cs typeface="Times New Roman" panose="02020603050405020304" pitchFamily="18" charset="0"/>
              </a:rPr>
              <a:t>IV. </a:t>
            </a:r>
            <a:r>
              <a:rPr lang="en-US" sz="3600" dirty="0" err="1" smtClean="0">
                <a:solidFill>
                  <a:schemeClr val="accent2"/>
                </a:solidFill>
                <a:latin typeface="Times New Roman" panose="02020603050405020304" pitchFamily="18" charset="0"/>
                <a:cs typeface="Times New Roman" panose="02020603050405020304" pitchFamily="18" charset="0"/>
              </a:rPr>
              <a:t>Các</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biện</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pháp</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đảm</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bảo</a:t>
            </a:r>
            <a:r>
              <a:rPr lang="en-US" sz="3600" dirty="0" smtClean="0">
                <a:solidFill>
                  <a:schemeClr val="accent2"/>
                </a:solidFill>
                <a:latin typeface="Times New Roman" panose="02020603050405020304" pitchFamily="18" charset="0"/>
                <a:cs typeface="Times New Roman" panose="02020603050405020304" pitchFamily="18" charset="0"/>
              </a:rPr>
              <a:t> an </a:t>
            </a:r>
            <a:r>
              <a:rPr lang="en-US" sz="3600" dirty="0" err="1" smtClean="0">
                <a:solidFill>
                  <a:schemeClr val="accent2"/>
                </a:solidFill>
                <a:latin typeface="Times New Roman" panose="02020603050405020304" pitchFamily="18" charset="0"/>
                <a:cs typeface="Times New Roman" panose="02020603050405020304" pitchFamily="18" charset="0"/>
              </a:rPr>
              <a:t>toàn</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lao</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động</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vệ</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sinh</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môi</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trường</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và</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vệ</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sinh</a:t>
            </a:r>
            <a:r>
              <a:rPr lang="en-US" sz="3600" dirty="0" smtClean="0">
                <a:solidFill>
                  <a:schemeClr val="accent2"/>
                </a:solidFill>
                <a:latin typeface="Times New Roman" panose="02020603050405020304" pitchFamily="18" charset="0"/>
                <a:cs typeface="Times New Roman" panose="02020603050405020304" pitchFamily="18" charset="0"/>
              </a:rPr>
              <a:t> an </a:t>
            </a:r>
            <a:r>
              <a:rPr lang="en-US" sz="3600" dirty="0" err="1" smtClean="0">
                <a:solidFill>
                  <a:schemeClr val="accent2"/>
                </a:solidFill>
                <a:latin typeface="Times New Roman" panose="02020603050405020304" pitchFamily="18" charset="0"/>
                <a:cs typeface="Times New Roman" panose="02020603050405020304" pitchFamily="18" charset="0"/>
              </a:rPr>
              <a:t>toàn</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thực</a:t>
            </a:r>
            <a:r>
              <a:rPr lang="en-US" sz="3600" dirty="0" smtClean="0">
                <a:solidFill>
                  <a:schemeClr val="accent2"/>
                </a:solidFill>
                <a:latin typeface="Times New Roman" panose="02020603050405020304" pitchFamily="18" charset="0"/>
                <a:cs typeface="Times New Roman" panose="02020603050405020304" pitchFamily="18" charset="0"/>
              </a:rPr>
              <a:t> </a:t>
            </a:r>
            <a:r>
              <a:rPr lang="en-US" sz="3600" dirty="0" err="1" smtClean="0">
                <a:solidFill>
                  <a:schemeClr val="accent2"/>
                </a:solidFill>
                <a:latin typeface="Times New Roman" panose="02020603050405020304" pitchFamily="18" charset="0"/>
                <a:cs typeface="Times New Roman" panose="02020603050405020304" pitchFamily="18" charset="0"/>
              </a:rPr>
              <a:t>phẩm</a:t>
            </a:r>
            <a:endParaRPr lang="en-US" sz="3600" dirty="0">
              <a:solidFill>
                <a:schemeClr val="accent2"/>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838200" y="215216"/>
            <a:ext cx="10515600" cy="982520"/>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FF0000"/>
                </a:solidFill>
                <a:latin typeface="Times New Roman" panose="02020603050405020304" pitchFamily="18" charset="0"/>
                <a:cs typeface="Times New Roman" panose="02020603050405020304" pitchFamily="18" charset="0"/>
              </a:rPr>
              <a:t>Bài mở đầu: GIỚI THIỆU NGHỀ LÀM VƯỜN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25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66989" y="1648494"/>
            <a:ext cx="10515600" cy="2292439"/>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600" b="1" dirty="0" smtClean="0">
                <a:solidFill>
                  <a:srgbClr val="FF0000"/>
                </a:solidFill>
                <a:latin typeface="Times New Roman" panose="02020603050405020304" pitchFamily="18" charset="0"/>
                <a:cs typeface="Times New Roman" panose="02020603050405020304" pitchFamily="18" charset="0"/>
              </a:rPr>
              <a:t>PHẦN A</a:t>
            </a:r>
          </a:p>
          <a:p>
            <a:pPr algn="ctr">
              <a:lnSpc>
                <a:spcPct val="150000"/>
              </a:lnSpc>
            </a:pPr>
            <a:r>
              <a:rPr lang="en-US" sz="3600" b="1" dirty="0" smtClean="0">
                <a:solidFill>
                  <a:srgbClr val="FF0000"/>
                </a:solidFill>
                <a:latin typeface="Times New Roman" panose="02020603050405020304" pitchFamily="18" charset="0"/>
                <a:cs typeface="Times New Roman" panose="02020603050405020304" pitchFamily="18" charset="0"/>
              </a:rPr>
              <a:t>NỘI DUNG BÀI GIẢNG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65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095"/>
            <a:ext cx="10515600" cy="862886"/>
          </a:xfrm>
        </p:spPr>
        <p:txBody>
          <a:bodyPr>
            <a:normAutofit/>
          </a:bodyPr>
          <a:lstStyle/>
          <a:p>
            <a:r>
              <a:rPr lang="en-US" sz="3200" b="1" dirty="0" smtClean="0">
                <a:solidFill>
                  <a:schemeClr val="bg2">
                    <a:lumMod val="50000"/>
                  </a:schemeClr>
                </a:solidFill>
                <a:latin typeface="Times New Roman" panose="02020603050405020304" pitchFamily="18" charset="0"/>
                <a:cs typeface="Times New Roman" panose="02020603050405020304" pitchFamily="18" charset="0"/>
              </a:rPr>
              <a:t>I.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Vị</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trí</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của</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nghề</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làm</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vườn</a:t>
            </a:r>
            <a:endParaRPr lang="en-US" sz="32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838200" y="215216"/>
            <a:ext cx="10515600" cy="982520"/>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FF0000"/>
                </a:solidFill>
                <a:latin typeface="Times New Roman" panose="02020603050405020304" pitchFamily="18" charset="0"/>
                <a:cs typeface="Times New Roman" panose="02020603050405020304" pitchFamily="18" charset="0"/>
              </a:rPr>
              <a:t>Bài mở đầu: GIỚI THIỆU NGHỀ LÀM VƯỜN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261057" y="1695010"/>
            <a:ext cx="5561084" cy="796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Vị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a:t>
            </a:r>
            <a:r>
              <a:rPr lang="en-US" sz="2400" b="1" dirty="0" smtClean="0">
                <a:latin typeface="Times New Roman" panose="02020603050405020304" pitchFamily="18" charset="0"/>
                <a:cs typeface="Times New Roman" panose="02020603050405020304" pitchFamily="18" charset="0"/>
              </a:rPr>
              <a:t>: </a:t>
            </a:r>
          </a:p>
        </p:txBody>
      </p:sp>
      <p:sp>
        <p:nvSpPr>
          <p:cNvPr id="3" name="Rectangle 2"/>
          <p:cNvSpPr/>
          <p:nvPr/>
        </p:nvSpPr>
        <p:spPr>
          <a:xfrm>
            <a:off x="450761" y="2170910"/>
            <a:ext cx="7125151" cy="3970318"/>
          </a:xfrm>
          <a:prstGeom prst="rect">
            <a:avLst/>
          </a:prstGeom>
        </p:spPr>
        <p:txBody>
          <a:bodyPr wrap="square">
            <a:spAutoFit/>
          </a:bodyPr>
          <a:lstStyle/>
          <a:p>
            <a:pPr>
              <a:lnSpc>
                <a:spcPct val="150000"/>
              </a:lnSpc>
            </a:pPr>
            <a:r>
              <a:rPr lang="vi-VN" sz="2400" b="1" dirty="0">
                <a:solidFill>
                  <a:schemeClr val="accent1">
                    <a:lumMod val="75000"/>
                  </a:schemeClr>
                </a:solidFill>
                <a:latin typeface="+mj-lt"/>
              </a:rPr>
              <a:t>Lịch sử nghề làm vườn có từ rất lâu. Từ xưa quan niệm làm vườn được coi là một hoạt động thư giãn cho nhiều người giàu có ở đô thị. Họ thường tậu cho gia đình mảnh đất ở quê để ngày nghỉ về nghỉ ngơi. Cây trồng trong vườn thường là cây ăn quả, các loại rau củ, rau ăn lá và thảo dược hoặc trồng hoa, cây cảnh để tạo vẻ đẹp cho ngôi nhà.</a:t>
            </a:r>
            <a:endParaRPr lang="en-US" sz="2400" dirty="0">
              <a:solidFill>
                <a:schemeClr val="accent1">
                  <a:lumMod val="75000"/>
                </a:schemeClr>
              </a:solidFill>
              <a:latin typeface="+mj-lt"/>
            </a:endParaRPr>
          </a:p>
        </p:txBody>
      </p:sp>
      <p:sp>
        <p:nvSpPr>
          <p:cNvPr id="5" name="Rectangle 4"/>
          <p:cNvSpPr/>
          <p:nvPr/>
        </p:nvSpPr>
        <p:spPr>
          <a:xfrm>
            <a:off x="1261057" y="6201783"/>
            <a:ext cx="10092743" cy="369332"/>
          </a:xfrm>
          <a:prstGeom prst="rect">
            <a:avLst/>
          </a:prstGeom>
        </p:spPr>
        <p:txBody>
          <a:bodyPr wrap="square">
            <a:spAutoFit/>
          </a:bodyPr>
          <a:lstStyle/>
          <a:p>
            <a:r>
              <a:rPr lang="en-US" smtClean="0">
                <a:latin typeface="Times New Roman (Headings)"/>
              </a:rPr>
              <a:t>Link đọc tham khảo:  http</a:t>
            </a:r>
            <a:r>
              <a:rPr lang="en-US">
                <a:latin typeface="Times New Roman (Headings)"/>
              </a:rPr>
              <a:t>://www.vacvina.org.vn/xem-tin-tuc/lich-su-nghe-lam-vuon.html</a:t>
            </a:r>
          </a:p>
        </p:txBody>
      </p:sp>
      <p:pic>
        <p:nvPicPr>
          <p:cNvPr id="9" name="Picture 8"/>
          <p:cNvPicPr>
            <a:picLocks noChangeAspect="1"/>
          </p:cNvPicPr>
          <p:nvPr/>
        </p:nvPicPr>
        <p:blipFill>
          <a:blip r:embed="rId2"/>
          <a:stretch>
            <a:fillRect/>
          </a:stretch>
        </p:blipFill>
        <p:spPr>
          <a:xfrm>
            <a:off x="7575912" y="2009919"/>
            <a:ext cx="4484083" cy="3683907"/>
          </a:xfrm>
          <a:prstGeom prst="rect">
            <a:avLst/>
          </a:prstGeom>
        </p:spPr>
      </p:pic>
    </p:spTree>
    <p:extLst>
      <p:ext uri="{BB962C8B-B14F-4D97-AF65-F5344CB8AC3E}">
        <p14:creationId xmlns:p14="http://schemas.microsoft.com/office/powerpoint/2010/main" val="243824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7518"/>
            <a:ext cx="10515600" cy="1102330"/>
          </a:xfrm>
        </p:spPr>
        <p:txBody>
          <a:bodyPr>
            <a:normAutofit/>
          </a:bodyPr>
          <a:lstStyle/>
          <a:p>
            <a:r>
              <a:rPr lang="en-US" sz="3200" b="1" dirty="0" smtClean="0">
                <a:solidFill>
                  <a:schemeClr val="bg2">
                    <a:lumMod val="50000"/>
                  </a:schemeClr>
                </a:solidFill>
                <a:latin typeface="Times New Roman" panose="02020603050405020304" pitchFamily="18" charset="0"/>
                <a:cs typeface="Times New Roman" panose="02020603050405020304" pitchFamily="18" charset="0"/>
              </a:rPr>
              <a:t>I.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Vị</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trí</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của</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nghề</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làm</a:t>
            </a:r>
            <a:r>
              <a:rPr lang="en-US" sz="32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bg2">
                    <a:lumMod val="50000"/>
                  </a:schemeClr>
                </a:solidFill>
                <a:latin typeface="Times New Roman" panose="02020603050405020304" pitchFamily="18" charset="0"/>
                <a:cs typeface="Times New Roman" panose="02020603050405020304" pitchFamily="18" charset="0"/>
              </a:rPr>
              <a:t>vườn</a:t>
            </a:r>
            <a:endParaRPr lang="en-US" sz="32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838200" y="68183"/>
            <a:ext cx="10515600" cy="982520"/>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mở</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đầu</a:t>
            </a:r>
            <a:r>
              <a:rPr lang="en-US" sz="2800" b="1" dirty="0" smtClean="0">
                <a:solidFill>
                  <a:srgbClr val="FF0000"/>
                </a:solidFill>
                <a:latin typeface="Times New Roman" panose="02020603050405020304" pitchFamily="18" charset="0"/>
                <a:cs typeface="Times New Roman" panose="02020603050405020304" pitchFamily="18" charset="0"/>
              </a:rPr>
              <a:t>: GIỚI THIỆU NGHỀ LÀM VƯỜN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261057" y="1635758"/>
            <a:ext cx="10515600" cy="796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Vị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a:t>
            </a:r>
            <a:r>
              <a:rPr lang="en-US" sz="2400" b="1" dirty="0" smtClean="0">
                <a:latin typeface="Times New Roman" panose="02020603050405020304" pitchFamily="18" charset="0"/>
                <a:cs typeface="Times New Roman" panose="02020603050405020304" pitchFamily="18" charset="0"/>
              </a:rPr>
              <a:t>: </a:t>
            </a:r>
          </a:p>
        </p:txBody>
      </p:sp>
      <p:sp>
        <p:nvSpPr>
          <p:cNvPr id="4" name="Rectangle 3"/>
          <p:cNvSpPr/>
          <p:nvPr/>
        </p:nvSpPr>
        <p:spPr>
          <a:xfrm>
            <a:off x="231819" y="3992002"/>
            <a:ext cx="11960181" cy="2862322"/>
          </a:xfrm>
          <a:prstGeom prst="rect">
            <a:avLst/>
          </a:prstGeom>
        </p:spPr>
        <p:txBody>
          <a:bodyPr wrap="square">
            <a:spAutoFit/>
          </a:bodyPr>
          <a:lstStyle/>
          <a:p>
            <a:pPr indent="457200">
              <a:lnSpc>
                <a:spcPct val="150000"/>
              </a:lnSpc>
            </a:pPr>
            <a:r>
              <a:rPr lang="vi-VN" sz="2400" dirty="0" smtClean="0">
                <a:solidFill>
                  <a:srgbClr val="000000"/>
                </a:solidFill>
                <a:latin typeface="Times New Roman (Headings)"/>
              </a:rPr>
              <a:t>Ngành </a:t>
            </a:r>
            <a:r>
              <a:rPr lang="vi-VN" sz="2400" dirty="0">
                <a:solidFill>
                  <a:srgbClr val="000000"/>
                </a:solidFill>
                <a:latin typeface="Times New Roman (Headings)"/>
              </a:rPr>
              <a:t>nông nghiệp Việt Nam không chỉ đảm bảo sứ mệnh an ninh lương thực, thực phẩm cho quốc gia mà còn xuất khẩu nhiều mặt hàng cho giá trị cao.</a:t>
            </a:r>
          </a:p>
          <a:p>
            <a:pPr indent="457200">
              <a:lnSpc>
                <a:spcPct val="150000"/>
              </a:lnSpc>
            </a:pPr>
            <a:r>
              <a:rPr lang="vi-VN" sz="2400" dirty="0" smtClean="0">
                <a:solidFill>
                  <a:srgbClr val="000000"/>
                </a:solidFill>
                <a:latin typeface="Times New Roman (Headings)"/>
              </a:rPr>
              <a:t>Trong </a:t>
            </a:r>
            <a:r>
              <a:rPr lang="vi-VN" sz="2400" dirty="0">
                <a:solidFill>
                  <a:srgbClr val="000000"/>
                </a:solidFill>
                <a:latin typeface="Times New Roman (Headings)"/>
              </a:rPr>
              <a:t>10 năm qua, sản lượng lúa gạo tăng từ 39,2 triệu tấn năm 2009 lên 43,45 triệu </a:t>
            </a:r>
            <a:r>
              <a:rPr lang="vi-VN" sz="2400" dirty="0" smtClean="0">
                <a:solidFill>
                  <a:srgbClr val="000000"/>
                </a:solidFill>
                <a:latin typeface="Times New Roman (Headings)"/>
              </a:rPr>
              <a:t>tấn</a:t>
            </a:r>
            <a:r>
              <a:rPr lang="en-US" sz="2400" dirty="0" smtClean="0">
                <a:solidFill>
                  <a:srgbClr val="000000"/>
                </a:solidFill>
                <a:latin typeface="Times New Roman (Headings)"/>
              </a:rPr>
              <a:t>. N</a:t>
            </a:r>
            <a:r>
              <a:rPr lang="vi-VN" sz="2400" dirty="0" smtClean="0">
                <a:solidFill>
                  <a:srgbClr val="000000"/>
                </a:solidFill>
                <a:latin typeface="Times New Roman (Headings)"/>
              </a:rPr>
              <a:t>ăm </a:t>
            </a:r>
            <a:r>
              <a:rPr lang="vi-VN" sz="2400" dirty="0">
                <a:solidFill>
                  <a:srgbClr val="000000"/>
                </a:solidFill>
                <a:latin typeface="Times New Roman (Headings)"/>
              </a:rPr>
              <a:t>2019, tăng 12,2%, sản lượng rau các loại tăng 80,5%, trái cây tăng 50%.</a:t>
            </a:r>
            <a:endParaRPr lang="vi-VN" sz="2400" b="0" i="0" dirty="0">
              <a:solidFill>
                <a:srgbClr val="000000"/>
              </a:solidFill>
              <a:effectLst/>
              <a:latin typeface="Times New Roman (Headings)"/>
            </a:endParaRPr>
          </a:p>
        </p:txBody>
      </p:sp>
      <p:pic>
        <p:nvPicPr>
          <p:cNvPr id="11" name="Picture 10"/>
          <p:cNvPicPr>
            <a:picLocks noChangeAspect="1"/>
          </p:cNvPicPr>
          <p:nvPr/>
        </p:nvPicPr>
        <p:blipFill>
          <a:blip r:embed="rId2"/>
          <a:stretch>
            <a:fillRect/>
          </a:stretch>
        </p:blipFill>
        <p:spPr>
          <a:xfrm>
            <a:off x="4752303" y="1717299"/>
            <a:ext cx="6812925" cy="2257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516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1800"/>
            <a:ext cx="10515600" cy="963112"/>
          </a:xfrm>
        </p:spPr>
        <p:txBody>
          <a:bodyPr>
            <a:normAutofit/>
          </a:bodyPr>
          <a:lstStyle/>
          <a:p>
            <a:r>
              <a:rPr lang="en-US" sz="3200" b="1" smtClean="0">
                <a:solidFill>
                  <a:schemeClr val="bg2">
                    <a:lumMod val="50000"/>
                  </a:schemeClr>
                </a:solidFill>
                <a:latin typeface="Times New Roman" panose="02020603050405020304" pitchFamily="18" charset="0"/>
                <a:cs typeface="Times New Roman" panose="02020603050405020304" pitchFamily="18" charset="0"/>
              </a:rPr>
              <a:t>I. Vị trí của nghề làm vườn</a:t>
            </a:r>
            <a:endParaRPr lang="en-US" sz="3200" b="1">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838200" y="109207"/>
            <a:ext cx="10515600" cy="982520"/>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FF0000"/>
                </a:solidFill>
                <a:latin typeface="Times New Roman" panose="02020603050405020304" pitchFamily="18" charset="0"/>
                <a:cs typeface="Times New Roman" panose="02020603050405020304" pitchFamily="18" charset="0"/>
              </a:rPr>
              <a:t>Bài mở đầu: GIỚI THIỆU NGHỀ LÀM VƯỜN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462764" y="1630214"/>
            <a:ext cx="10515600" cy="849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2. </a:t>
            </a: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Vai</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75000"/>
                  </a:schemeClr>
                </a:solidFill>
                <a:latin typeface="Times New Roman" panose="02020603050405020304" pitchFamily="18" charset="0"/>
                <a:cs typeface="Times New Roman" panose="02020603050405020304" pitchFamily="18" charset="0"/>
              </a:rPr>
              <a:t>trò</a:t>
            </a:r>
            <a:r>
              <a:rPr lang="en-US" sz="2400" b="1" dirty="0" smtClean="0">
                <a:solidFill>
                  <a:schemeClr val="accent2">
                    <a:lumMod val="75000"/>
                  </a:schemeClr>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4811604" y="1994912"/>
            <a:ext cx="7380396" cy="4863088"/>
          </a:xfrm>
          <a:prstGeom prst="rect">
            <a:avLst/>
          </a:prstGeom>
        </p:spPr>
      </p:pic>
      <p:sp>
        <p:nvSpPr>
          <p:cNvPr id="4" name="Rectangle 3"/>
          <p:cNvSpPr/>
          <p:nvPr/>
        </p:nvSpPr>
        <p:spPr>
          <a:xfrm>
            <a:off x="209744" y="2280794"/>
            <a:ext cx="4601860" cy="1815882"/>
          </a:xfrm>
          <a:prstGeom prst="rect">
            <a:avLst/>
          </a:prstGeom>
        </p:spPr>
        <p:txBody>
          <a:bodyPr wrap="square">
            <a:spAutoFit/>
          </a:bodyPr>
          <a:lstStyle/>
          <a:p>
            <a:pPr indent="457200"/>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Là</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nguồn</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bổ</a:t>
            </a:r>
            <a:r>
              <a:rPr lang="en-US" sz="2800" dirty="0">
                <a:solidFill>
                  <a:schemeClr val="accent2">
                    <a:lumMod val="75000"/>
                  </a:schemeClr>
                </a:solidFill>
                <a:latin typeface="Times New Roman" panose="02020603050405020304" pitchFamily="18" charset="0"/>
                <a:cs typeface="Times New Roman" panose="02020603050405020304" pitchFamily="18" charset="0"/>
              </a:rPr>
              <a:t> sung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lương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thực</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thực</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phẩm</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p>
          <a:p>
            <a:pPr indent="457200"/>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tăng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thu</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nhập</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cho</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nông</a:t>
            </a:r>
            <a:r>
              <a:rPr lang="en-US" sz="2800"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2">
                    <a:lumMod val="75000"/>
                  </a:schemeClr>
                </a:solidFill>
                <a:latin typeface="Times New Roman" panose="02020603050405020304" pitchFamily="18" charset="0"/>
                <a:cs typeface="Times New Roman" panose="02020603050405020304" pitchFamily="18" charset="0"/>
              </a:rPr>
              <a:t>dân</a:t>
            </a:r>
            <a:r>
              <a:rPr lang="en-US" sz="2800"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5" name="Rectangle 4"/>
          <p:cNvSpPr/>
          <p:nvPr/>
        </p:nvSpPr>
        <p:spPr>
          <a:xfrm>
            <a:off x="89183" y="4931799"/>
            <a:ext cx="4321451" cy="1200329"/>
          </a:xfrm>
          <a:prstGeom prst="rect">
            <a:avLst/>
          </a:prstGeom>
        </p:spPr>
        <p:txBody>
          <a:bodyPr wrap="square">
            <a:spAutoFit/>
          </a:bodyPr>
          <a:lstStyle/>
          <a:p>
            <a:r>
              <a:rPr lang="en-US" smtClean="0">
                <a:latin typeface="Times New Roman (Headings)"/>
              </a:rPr>
              <a:t>Link đọc tham khảo:  </a:t>
            </a:r>
          </a:p>
          <a:p>
            <a:r>
              <a:rPr lang="en-US" smtClean="0">
                <a:latin typeface="Times New Roman (Headings)"/>
              </a:rPr>
              <a:t>http</a:t>
            </a:r>
            <a:r>
              <a:rPr lang="en-US">
                <a:latin typeface="Times New Roman (Headings)"/>
              </a:rPr>
              <a:t>://www.baodongnai.com.vn/phongsukysu/201401/nghe-tuyen-hoa-nhat-nu-2287943/</a:t>
            </a:r>
          </a:p>
        </p:txBody>
      </p:sp>
    </p:spTree>
    <p:extLst>
      <p:ext uri="{BB962C8B-B14F-4D97-AF65-F5344CB8AC3E}">
        <p14:creationId xmlns:p14="http://schemas.microsoft.com/office/powerpoint/2010/main" val="305727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7381"/>
            <a:ext cx="10515600" cy="832443"/>
          </a:xfrm>
        </p:spPr>
        <p:txBody>
          <a:bodyPr>
            <a:normAutofit/>
          </a:bodyPr>
          <a:lstStyle/>
          <a:p>
            <a:r>
              <a:rPr lang="en-US" sz="3200" b="1" smtClean="0">
                <a:solidFill>
                  <a:schemeClr val="bg2">
                    <a:lumMod val="50000"/>
                  </a:schemeClr>
                </a:solidFill>
                <a:latin typeface="Times New Roman" panose="02020603050405020304" pitchFamily="18" charset="0"/>
                <a:cs typeface="Times New Roman" panose="02020603050405020304" pitchFamily="18" charset="0"/>
              </a:rPr>
              <a:t>I. Vị trí của nghề làm vườn</a:t>
            </a:r>
            <a:endParaRPr lang="en-US" sz="3200" b="1">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838200" y="147981"/>
            <a:ext cx="10515600" cy="982520"/>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FF0000"/>
                </a:solidFill>
                <a:latin typeface="Times New Roman" panose="02020603050405020304" pitchFamily="18" charset="0"/>
                <a:cs typeface="Times New Roman" panose="02020603050405020304" pitchFamily="18" charset="0"/>
              </a:rPr>
              <a:t>Bài mở đầu: GIỚI THIỆU NGHỀ LÀM VƯỜN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382081" y="1816300"/>
            <a:ext cx="6376871" cy="7117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2. </a:t>
            </a:r>
            <a:r>
              <a:rPr lang="en-US" sz="2800" dirty="0" err="1" smtClean="0">
                <a:solidFill>
                  <a:schemeClr val="accent2">
                    <a:lumMod val="75000"/>
                  </a:schemeClr>
                </a:solidFill>
                <a:latin typeface="Times New Roman" panose="02020603050405020304" pitchFamily="18" charset="0"/>
                <a:cs typeface="Times New Roman" panose="02020603050405020304" pitchFamily="18" charset="0"/>
              </a:rPr>
              <a:t>Vai</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2">
                    <a:lumMod val="75000"/>
                  </a:schemeClr>
                </a:solidFill>
                <a:latin typeface="Times New Roman" panose="02020603050405020304" pitchFamily="18" charset="0"/>
                <a:cs typeface="Times New Roman" panose="02020603050405020304" pitchFamily="18" charset="0"/>
              </a:rPr>
              <a:t>trò</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968189" y="3139739"/>
            <a:ext cx="5310863" cy="3543795"/>
          </a:xfrm>
          <a:prstGeom prst="rect">
            <a:avLst/>
          </a:prstGeom>
        </p:spPr>
      </p:pic>
      <p:sp>
        <p:nvSpPr>
          <p:cNvPr id="9" name="Rectangle 8"/>
          <p:cNvSpPr/>
          <p:nvPr/>
        </p:nvSpPr>
        <p:spPr>
          <a:xfrm>
            <a:off x="3070412" y="1820457"/>
            <a:ext cx="6884957" cy="954107"/>
          </a:xfrm>
          <a:prstGeom prst="rect">
            <a:avLst/>
          </a:prstGeom>
        </p:spPr>
        <p:txBody>
          <a:bodyPr wrap="square">
            <a:spAutoFit/>
          </a:bodyPr>
          <a:lstStyle/>
          <a:p>
            <a:r>
              <a:rPr lang="vi-VN" sz="2800" dirty="0">
                <a:solidFill>
                  <a:schemeClr val="accent2">
                    <a:lumMod val="75000"/>
                  </a:schemeClr>
                </a:solidFill>
                <a:latin typeface="+mj-lt"/>
              </a:rPr>
              <a:t>- Đưa đất chưa sử dụng thành đất nông nghiệp.</a:t>
            </a:r>
          </a:p>
          <a:p>
            <a:r>
              <a:rPr lang="vi-VN" sz="2800" dirty="0">
                <a:solidFill>
                  <a:schemeClr val="accent2">
                    <a:lumMod val="75000"/>
                  </a:schemeClr>
                </a:solidFill>
                <a:latin typeface="+mj-lt"/>
              </a:rPr>
              <a:t>- Tạo môi trường trong lành cho con người</a:t>
            </a:r>
          </a:p>
        </p:txBody>
      </p:sp>
      <p:pic>
        <p:nvPicPr>
          <p:cNvPr id="11" name="Picture 10"/>
          <p:cNvPicPr>
            <a:picLocks noChangeAspect="1"/>
          </p:cNvPicPr>
          <p:nvPr/>
        </p:nvPicPr>
        <p:blipFill>
          <a:blip r:embed="rId3"/>
          <a:stretch>
            <a:fillRect/>
          </a:stretch>
        </p:blipFill>
        <p:spPr>
          <a:xfrm>
            <a:off x="7034122" y="3139739"/>
            <a:ext cx="5081530" cy="3543795"/>
          </a:xfrm>
          <a:prstGeom prst="rect">
            <a:avLst/>
          </a:prstGeom>
        </p:spPr>
      </p:pic>
    </p:spTree>
    <p:extLst>
      <p:ext uri="{BB962C8B-B14F-4D97-AF65-F5344CB8AC3E}">
        <p14:creationId xmlns:p14="http://schemas.microsoft.com/office/powerpoint/2010/main" val="48395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69140"/>
            <a:ext cx="10515600" cy="872302"/>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FF0000"/>
                </a:solidFill>
                <a:latin typeface="Times New Roman" panose="02020603050405020304" pitchFamily="18" charset="0"/>
                <a:cs typeface="Times New Roman" panose="02020603050405020304" pitchFamily="18" charset="0"/>
              </a:rPr>
              <a:t>Bài mở đầu: GIỚI THIỆU NGHỀ LÀM VƯỜN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287951" y="1529170"/>
            <a:ext cx="5838990" cy="796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1.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Tình</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hình</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nghề</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làm</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vườn</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2">
                    <a:lumMod val="10000"/>
                  </a:schemeClr>
                </a:solidFill>
                <a:latin typeface="Times New Roman" panose="02020603050405020304" pitchFamily="18" charset="0"/>
                <a:cs typeface="Times New Roman" panose="02020603050405020304" pitchFamily="18" charset="0"/>
              </a:rPr>
              <a:t>hiện</a:t>
            </a:r>
            <a:r>
              <a:rPr lang="en-US" sz="2400" b="1" dirty="0" smtClean="0">
                <a:solidFill>
                  <a:schemeClr val="bg2">
                    <a:lumMod val="10000"/>
                  </a:schemeClr>
                </a:solidFill>
                <a:latin typeface="Times New Roman" panose="02020603050405020304" pitchFamily="18" charset="0"/>
                <a:cs typeface="Times New Roman" panose="02020603050405020304" pitchFamily="18" charset="0"/>
              </a:rPr>
              <a:t> nay:</a:t>
            </a:r>
          </a:p>
        </p:txBody>
      </p:sp>
      <p:sp>
        <p:nvSpPr>
          <p:cNvPr id="8" name="Title 1"/>
          <p:cNvSpPr txBox="1">
            <a:spLocks/>
          </p:cNvSpPr>
          <p:nvPr/>
        </p:nvSpPr>
        <p:spPr>
          <a:xfrm>
            <a:off x="838200" y="931789"/>
            <a:ext cx="11174505" cy="83008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II.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Tình</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hình</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và</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phương</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hướng</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phát</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triển</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nghề</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làm</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vườn</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ở </a:t>
            </a:r>
            <a:r>
              <a:rPr lang="en-US" sz="3200" b="1" dirty="0" err="1" smtClean="0">
                <a:solidFill>
                  <a:schemeClr val="accent1">
                    <a:lumMod val="75000"/>
                  </a:schemeClr>
                </a:solidFill>
                <a:latin typeface="Times New Roman" panose="02020603050405020304" pitchFamily="18" charset="0"/>
                <a:cs typeface="Times New Roman" panose="02020603050405020304" pitchFamily="18" charset="0"/>
              </a:rPr>
              <a:t>nước</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 ta</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502276" y="1873529"/>
            <a:ext cx="11371477" cy="2245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57200">
              <a:lnSpc>
                <a:spcPct val="100000"/>
              </a:lnSpc>
            </a:pPr>
            <a:r>
              <a:rPr lang="en-US" sz="2400" dirty="0" err="1" smtClean="0">
                <a:solidFill>
                  <a:srgbClr val="002060"/>
                </a:solidFill>
                <a:latin typeface="Times New Roman" panose="02020603050405020304" pitchFamily="18" charset="0"/>
                <a:cs typeface="Times New Roman" panose="02020603050405020304" pitchFamily="18" charset="0"/>
              </a:rPr>
              <a:t>Từ</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phong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trào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xây</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dựng</a:t>
            </a:r>
            <a:r>
              <a:rPr lang="en-US" sz="2400" dirty="0" smtClean="0">
                <a:solidFill>
                  <a:srgbClr val="002060"/>
                </a:solidFill>
                <a:latin typeface="Times New Roman" panose="02020603050405020304" pitchFamily="18" charset="0"/>
                <a:cs typeface="Times New Roman" panose="02020603050405020304" pitchFamily="18" charset="0"/>
              </a:rPr>
              <a:t> “ </a:t>
            </a:r>
            <a:r>
              <a:rPr lang="en-US" sz="2400" dirty="0" err="1" smtClean="0">
                <a:solidFill>
                  <a:srgbClr val="002060"/>
                </a:solidFill>
                <a:latin typeface="Times New Roman" panose="02020603050405020304" pitchFamily="18" charset="0"/>
                <a:cs typeface="Times New Roman" panose="02020603050405020304" pitchFamily="18" charset="0"/>
              </a:rPr>
              <a:t>Vườn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quả</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Bác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Hồ</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Ao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cá</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Bác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Hồ</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nhiều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vườn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tập</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thể</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gia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đình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đã</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bổ</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xây</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dựng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theo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hệ</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sinh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thái</a:t>
            </a:r>
            <a:r>
              <a:rPr lang="en-US" sz="2400" dirty="0" smtClean="0">
                <a:solidFill>
                  <a:srgbClr val="002060"/>
                </a:solidFill>
                <a:latin typeface="Times New Roman" panose="02020603050405020304" pitchFamily="18" charset="0"/>
                <a:cs typeface="Times New Roman" panose="02020603050405020304" pitchFamily="18" charset="0"/>
              </a:rPr>
              <a:t> VAC (</a:t>
            </a:r>
            <a:r>
              <a:rPr lang="en-US" sz="2400" dirty="0" err="1" smtClean="0">
                <a:solidFill>
                  <a:srgbClr val="002060"/>
                </a:solidFill>
                <a:latin typeface="Times New Roman" panose="02020603050405020304" pitchFamily="18" charset="0"/>
                <a:cs typeface="Times New Roman" panose="02020603050405020304" pitchFamily="18" charset="0"/>
              </a:rPr>
              <a:t>vườn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ao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chuồng</a:t>
            </a:r>
            <a:r>
              <a:rPr lang="en-US" sz="2400" dirty="0" smtClean="0">
                <a:solidFill>
                  <a:srgbClr val="002060"/>
                </a:solidFill>
                <a:latin typeface="Times New Roman" panose="02020603050405020304" pitchFamily="18" charset="0"/>
                <a:cs typeface="Times New Roman" panose="02020603050405020304" pitchFamily="18" charset="0"/>
              </a:rPr>
              <a:t>), VACR (</a:t>
            </a:r>
            <a:r>
              <a:rPr lang="en-US" sz="2400" dirty="0" err="1" smtClean="0">
                <a:solidFill>
                  <a:srgbClr val="002060"/>
                </a:solidFill>
                <a:latin typeface="Times New Roman" panose="02020603050405020304" pitchFamily="18" charset="0"/>
                <a:cs typeface="Times New Roman" panose="02020603050405020304" pitchFamily="18" charset="0"/>
              </a:rPr>
              <a:t>vườn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ao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chuồng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rừng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tạo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ra</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nhiều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gương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điển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hình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làm</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vườn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tốt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nhập</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cao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trong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cả</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nước</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smtClean="0">
              <a:solidFill>
                <a:srgbClr val="002060"/>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977152" y="5042647"/>
            <a:ext cx="11035553" cy="1748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sz="2400" smtClean="0">
              <a:solidFill>
                <a:schemeClr val="bg2">
                  <a:lumMod val="25000"/>
                </a:schemeClr>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605120" y="3965702"/>
            <a:ext cx="11407585" cy="19524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53975">
              <a:lnSpc>
                <a:spcPct val="100000"/>
              </a:lnSpc>
            </a:pPr>
            <a:r>
              <a:rPr lang="en-US" sz="2400" dirty="0" smtClean="0">
                <a:solidFill>
                  <a:schemeClr val="accent6"/>
                </a:solidFill>
                <a:latin typeface="Times New Roman" panose="02020603050405020304" pitchFamily="18" charset="0"/>
                <a:cs typeface="Times New Roman" panose="02020603050405020304" pitchFamily="18" charset="0"/>
              </a:rPr>
              <a:t>VD: </a:t>
            </a:r>
            <a:r>
              <a:rPr lang="en-US" sz="2400" dirty="0" err="1" smtClean="0">
                <a:solidFill>
                  <a:schemeClr val="accent6"/>
                </a:solidFill>
                <a:latin typeface="Times New Roman" panose="02020603050405020304" pitchFamily="18" charset="0"/>
                <a:cs typeface="Times New Roman" panose="02020603050405020304" pitchFamily="18" charset="0"/>
              </a:rPr>
              <a:t>Huyện</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Lục</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Ngạn</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Bắc</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Giang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xưa</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là</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huyện</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độc</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canh</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lúa</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đất</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đồi</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gò</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hoang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hóa</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nhờ</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làm</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vườn</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mà</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hiện</a:t>
            </a:r>
            <a:r>
              <a:rPr lang="en-US" sz="2400" dirty="0" smtClean="0">
                <a:solidFill>
                  <a:schemeClr val="accent6"/>
                </a:solidFill>
                <a:latin typeface="Times New Roman" panose="02020603050405020304" pitchFamily="18" charset="0"/>
                <a:cs typeface="Times New Roman" panose="02020603050405020304" pitchFamily="18" charset="0"/>
              </a:rPr>
              <a:t> nay </a:t>
            </a:r>
            <a:r>
              <a:rPr lang="en-US" sz="2400" dirty="0" err="1" smtClean="0">
                <a:solidFill>
                  <a:schemeClr val="accent6"/>
                </a:solidFill>
                <a:latin typeface="Times New Roman" panose="02020603050405020304" pitchFamily="18" charset="0"/>
                <a:cs typeface="Times New Roman" panose="02020603050405020304" pitchFamily="18" charset="0"/>
              </a:rPr>
              <a:t>trở</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thành</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vùng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trồng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cây</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ăn</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quả</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chủ</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lực</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là</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cây</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vải</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thiều</a:t>
            </a:r>
            <a:r>
              <a:rPr lang="en-US" sz="2400" dirty="0" smtClean="0">
                <a:solidFill>
                  <a:schemeClr val="accent6"/>
                </a:solidFill>
                <a:latin typeface="Times New Roman" panose="02020603050405020304" pitchFamily="18" charset="0"/>
                <a:cs typeface="Times New Roman" panose="02020603050405020304" pitchFamily="18" charset="0"/>
              </a:rPr>
              <a:t>). </a:t>
            </a:r>
          </a:p>
          <a:p>
            <a:pPr indent="53975">
              <a:lnSpc>
                <a:spcPct val="100000"/>
              </a:lnSpc>
            </a:pPr>
            <a:r>
              <a:rPr lang="en-US" sz="2400" dirty="0" err="1" smtClean="0">
                <a:solidFill>
                  <a:schemeClr val="accent6"/>
                </a:solidFill>
                <a:latin typeface="Times New Roman" panose="02020603050405020304" pitchFamily="18" charset="0"/>
                <a:cs typeface="Times New Roman" panose="02020603050405020304" pitchFamily="18" charset="0"/>
              </a:rPr>
              <a:t>Vùng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núi</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Tây</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Bắc</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từ</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Mộc</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Châu</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đến</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Sơn</a:t>
            </a:r>
            <a:r>
              <a:rPr lang="en-US" sz="2400" dirty="0" smtClean="0">
                <a:solidFill>
                  <a:schemeClr val="accent6"/>
                </a:solidFill>
                <a:latin typeface="Times New Roman" panose="02020603050405020304" pitchFamily="18" charset="0"/>
                <a:cs typeface="Times New Roman" panose="02020603050405020304" pitchFamily="18" charset="0"/>
              </a:rPr>
              <a:t> La) </a:t>
            </a:r>
            <a:r>
              <a:rPr lang="en-US" sz="2400" dirty="0" err="1" smtClean="0">
                <a:solidFill>
                  <a:schemeClr val="accent6"/>
                </a:solidFill>
                <a:latin typeface="Times New Roman" panose="02020603050405020304" pitchFamily="18" charset="0"/>
                <a:cs typeface="Times New Roman" panose="02020603050405020304" pitchFamily="18" charset="0"/>
              </a:rPr>
              <a:t>hình</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thành</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vùng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kinh</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tế</a:t>
            </a:r>
            <a:r>
              <a:rPr lang="en-US" sz="2400" dirty="0" smtClean="0">
                <a:solidFill>
                  <a:schemeClr val="accent6"/>
                </a:solidFill>
                <a:latin typeface="Times New Roman" panose="02020603050405020304" pitchFamily="18" charset="0"/>
                <a:cs typeface="Times New Roman" panose="02020603050405020304" pitchFamily="18" charset="0"/>
              </a:rPr>
              <a:t> VAC </a:t>
            </a:r>
            <a:r>
              <a:rPr lang="en-US" sz="2400" dirty="0" err="1" smtClean="0">
                <a:solidFill>
                  <a:schemeClr val="accent6"/>
                </a:solidFill>
                <a:latin typeface="Times New Roman" panose="02020603050405020304" pitchFamily="18" charset="0"/>
                <a:cs typeface="Times New Roman" panose="02020603050405020304" pitchFamily="18" charset="0"/>
              </a:rPr>
              <a:t>rất</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đa</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dạng</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đem</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lại</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kết</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quả</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cao</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thúc</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đẩy</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kinh</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tế</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của</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tỉnh</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phát</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triển</a:t>
            </a:r>
            <a:r>
              <a:rPr lang="en-US" sz="2400" dirty="0" smtClean="0">
                <a:solidFill>
                  <a:schemeClr val="accent6"/>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605120" y="5966900"/>
            <a:ext cx="11586880" cy="646331"/>
          </a:xfrm>
          <a:prstGeom prst="rect">
            <a:avLst/>
          </a:prstGeom>
        </p:spPr>
        <p:txBody>
          <a:bodyPr wrap="square">
            <a:spAutoFit/>
          </a:bodyPr>
          <a:lstStyle/>
          <a:p>
            <a:r>
              <a:rPr lang="en-US" smtClean="0"/>
              <a:t>Link đọc tham khảo:       https</a:t>
            </a:r>
            <a:r>
              <a:rPr lang="en-US"/>
              <a:t>://khuyennongnghean.com.vn/index.php/guong-khuyen-nong-dien-hinh/lam-giau-tu-mo-hinh-vuon-ao-chuong-vac-313.html</a:t>
            </a:r>
          </a:p>
        </p:txBody>
      </p:sp>
    </p:spTree>
    <p:extLst>
      <p:ext uri="{BB962C8B-B14F-4D97-AF65-F5344CB8AC3E}">
        <p14:creationId xmlns:p14="http://schemas.microsoft.com/office/powerpoint/2010/main" val="4249359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860</Words>
  <Application>Microsoft Office PowerPoint</Application>
  <PresentationFormat>Custom</PresentationFormat>
  <Paragraphs>69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Bài mở đầu </vt:lpstr>
      <vt:lpstr>I. Vị trí của nghề làm vườn</vt:lpstr>
      <vt:lpstr>PowerPoint Presentation</vt:lpstr>
      <vt:lpstr>I. Vị trí của nghề làm vườn</vt:lpstr>
      <vt:lpstr>I. Vị trí của nghề làm vườn</vt:lpstr>
      <vt:lpstr>I. Vị trí của nghề làm vườn</vt:lpstr>
      <vt:lpstr>I. Vị trí của nghề làm vườn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mở đầu</dc:title>
  <dc:creator>Admin</dc:creator>
  <cp:lastModifiedBy>ASUS</cp:lastModifiedBy>
  <cp:revision>23</cp:revision>
  <dcterms:created xsi:type="dcterms:W3CDTF">2021-09-01T14:17:27Z</dcterms:created>
  <dcterms:modified xsi:type="dcterms:W3CDTF">2021-09-04T12:31:26Z</dcterms:modified>
</cp:coreProperties>
</file>