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1" r:id="rId2"/>
    <p:sldId id="267" r:id="rId3"/>
    <p:sldId id="268" r:id="rId4"/>
    <p:sldId id="258" r:id="rId5"/>
    <p:sldId id="262" r:id="rId6"/>
    <p:sldId id="263" r:id="rId7"/>
    <p:sldId id="264" r:id="rId8"/>
    <p:sldId id="265" r:id="rId9"/>
    <p:sldId id="273" r:id="rId10"/>
    <p:sldId id="266" r:id="rId11"/>
    <p:sldId id="269" r:id="rId12"/>
    <p:sldId id="272" r:id="rId13"/>
    <p:sldId id="270" r:id="rId14"/>
  </p:sldIdLst>
  <p:sldSz cx="9144000" cy="6858000" type="screen4x3"/>
  <p:notesSz cx="6858000" cy="9144000"/>
  <p:embeddedFontLst>
    <p:embeddedFont>
      <p:font typeface=".VnArabia" panose="020B7200000000000000"/>
      <p:regular r:id="rId15"/>
    </p:embeddedFont>
    <p:embeddedFont>
      <p:font typeface=".VnArial" panose="020B7200000000000000" pitchFamily="34" charset="0"/>
      <p:regular r:id="rId16"/>
    </p:embeddedFont>
    <p:embeddedFont>
      <p:font typeface=".VnBook-Antiqua" panose="020B7200000000000000"/>
      <p:regular r:id="rId17"/>
    </p:embeddedFont>
    <p:embeddedFont>
      <p:font typeface=".VnTime" panose="020B7200000000000000"/>
      <p:regular r:id="rId18"/>
      <p:bold r:id="rId19"/>
      <p:italic r:id="rId20"/>
      <p:boldItalic r:id="rId21"/>
    </p:embeddedFont>
  </p:embeddedFontLst>
  <p:defaultTextStyle>
    <a:defPPr>
      <a:defRPr lang="en-US"/>
    </a:defPPr>
    <a:lvl1pPr marL="0" lvl="0" indent="0" algn="just" defTabSz="914400" rtl="0" eaLnBrk="1" fontAlgn="base" latinLnBrk="0" hangingPunct="1">
      <a:lnSpc>
        <a:spcPct val="100000"/>
      </a:lnSpc>
      <a:spcBef>
        <a:spcPct val="25000"/>
      </a:spcBef>
      <a:spcAft>
        <a:spcPct val="0"/>
      </a:spcAft>
      <a:buNone/>
      <a:defRPr sz="2100" b="1" i="0" u="none" kern="1200" baseline="0">
        <a:solidFill>
          <a:srgbClr val="FF0D0D"/>
        </a:solidFill>
        <a:latin typeface=".VnTime" panose="020B7200000000000000" pitchFamily="34" charset="0"/>
        <a:ea typeface="+mn-ea"/>
        <a:cs typeface="+mn-cs"/>
      </a:defRPr>
    </a:lvl1pPr>
    <a:lvl2pPr marL="457200" lvl="1" indent="0" algn="just" defTabSz="914400" rtl="0" eaLnBrk="1" fontAlgn="base" latinLnBrk="0" hangingPunct="1">
      <a:lnSpc>
        <a:spcPct val="100000"/>
      </a:lnSpc>
      <a:spcBef>
        <a:spcPct val="25000"/>
      </a:spcBef>
      <a:spcAft>
        <a:spcPct val="0"/>
      </a:spcAft>
      <a:buNone/>
      <a:defRPr sz="2100" b="1" i="0" u="none" kern="1200" baseline="0">
        <a:solidFill>
          <a:srgbClr val="FF0D0D"/>
        </a:solidFill>
        <a:latin typeface=".VnTime" panose="020B7200000000000000" pitchFamily="34" charset="0"/>
        <a:ea typeface="+mn-ea"/>
        <a:cs typeface="+mn-cs"/>
      </a:defRPr>
    </a:lvl2pPr>
    <a:lvl3pPr marL="914400" lvl="2" indent="0" algn="just" defTabSz="914400" rtl="0" eaLnBrk="1" fontAlgn="base" latinLnBrk="0" hangingPunct="1">
      <a:lnSpc>
        <a:spcPct val="100000"/>
      </a:lnSpc>
      <a:spcBef>
        <a:spcPct val="25000"/>
      </a:spcBef>
      <a:spcAft>
        <a:spcPct val="0"/>
      </a:spcAft>
      <a:buNone/>
      <a:defRPr sz="2100" b="1" i="0" u="none" kern="1200" baseline="0">
        <a:solidFill>
          <a:srgbClr val="FF0D0D"/>
        </a:solidFill>
        <a:latin typeface=".VnTime" panose="020B7200000000000000" pitchFamily="34" charset="0"/>
        <a:ea typeface="+mn-ea"/>
        <a:cs typeface="+mn-cs"/>
      </a:defRPr>
    </a:lvl3pPr>
    <a:lvl4pPr marL="1371600" lvl="3" indent="0" algn="just" defTabSz="914400" rtl="0" eaLnBrk="1" fontAlgn="base" latinLnBrk="0" hangingPunct="1">
      <a:lnSpc>
        <a:spcPct val="100000"/>
      </a:lnSpc>
      <a:spcBef>
        <a:spcPct val="25000"/>
      </a:spcBef>
      <a:spcAft>
        <a:spcPct val="0"/>
      </a:spcAft>
      <a:buNone/>
      <a:defRPr sz="2100" b="1" i="0" u="none" kern="1200" baseline="0">
        <a:solidFill>
          <a:srgbClr val="FF0D0D"/>
        </a:solidFill>
        <a:latin typeface=".VnTime" panose="020B7200000000000000" pitchFamily="34" charset="0"/>
        <a:ea typeface="+mn-ea"/>
        <a:cs typeface="+mn-cs"/>
      </a:defRPr>
    </a:lvl4pPr>
    <a:lvl5pPr marL="1828800" lvl="4" indent="0" algn="just" defTabSz="914400" rtl="0" eaLnBrk="1" fontAlgn="base" latinLnBrk="0" hangingPunct="1">
      <a:lnSpc>
        <a:spcPct val="100000"/>
      </a:lnSpc>
      <a:spcBef>
        <a:spcPct val="25000"/>
      </a:spcBef>
      <a:spcAft>
        <a:spcPct val="0"/>
      </a:spcAft>
      <a:buNone/>
      <a:defRPr sz="2100" b="1" i="0" u="none" kern="1200" baseline="0">
        <a:solidFill>
          <a:srgbClr val="FF0D0D"/>
        </a:solidFill>
        <a:latin typeface=".VnTime" panose="020B7200000000000000" pitchFamily="34" charset="0"/>
        <a:ea typeface="+mn-ea"/>
        <a:cs typeface="+mn-cs"/>
      </a:defRPr>
    </a:lvl5pPr>
    <a:lvl6pPr marL="2286000" lvl="5" indent="0" algn="just" defTabSz="914400" rtl="0" eaLnBrk="1" fontAlgn="base" latinLnBrk="0" hangingPunct="1">
      <a:lnSpc>
        <a:spcPct val="100000"/>
      </a:lnSpc>
      <a:spcBef>
        <a:spcPct val="25000"/>
      </a:spcBef>
      <a:spcAft>
        <a:spcPct val="0"/>
      </a:spcAft>
      <a:buNone/>
      <a:defRPr sz="2100" b="1" i="0" u="none" kern="1200" baseline="0">
        <a:solidFill>
          <a:srgbClr val="FF0D0D"/>
        </a:solidFill>
        <a:latin typeface=".VnTime" panose="020B7200000000000000" pitchFamily="34" charset="0"/>
        <a:ea typeface="+mn-ea"/>
        <a:cs typeface="+mn-cs"/>
      </a:defRPr>
    </a:lvl6pPr>
    <a:lvl7pPr marL="2743200" lvl="6" indent="0" algn="just" defTabSz="914400" rtl="0" eaLnBrk="1" fontAlgn="base" latinLnBrk="0" hangingPunct="1">
      <a:lnSpc>
        <a:spcPct val="100000"/>
      </a:lnSpc>
      <a:spcBef>
        <a:spcPct val="25000"/>
      </a:spcBef>
      <a:spcAft>
        <a:spcPct val="0"/>
      </a:spcAft>
      <a:buNone/>
      <a:defRPr sz="2100" b="1" i="0" u="none" kern="1200" baseline="0">
        <a:solidFill>
          <a:srgbClr val="FF0D0D"/>
        </a:solidFill>
        <a:latin typeface=".VnTime" panose="020B7200000000000000" pitchFamily="34" charset="0"/>
        <a:ea typeface="+mn-ea"/>
        <a:cs typeface="+mn-cs"/>
      </a:defRPr>
    </a:lvl7pPr>
    <a:lvl8pPr marL="3200400" lvl="7" indent="0" algn="just" defTabSz="914400" rtl="0" eaLnBrk="1" fontAlgn="base" latinLnBrk="0" hangingPunct="1">
      <a:lnSpc>
        <a:spcPct val="100000"/>
      </a:lnSpc>
      <a:spcBef>
        <a:spcPct val="25000"/>
      </a:spcBef>
      <a:spcAft>
        <a:spcPct val="0"/>
      </a:spcAft>
      <a:buNone/>
      <a:defRPr sz="2100" b="1" i="0" u="none" kern="1200" baseline="0">
        <a:solidFill>
          <a:srgbClr val="FF0D0D"/>
        </a:solidFill>
        <a:latin typeface=".VnTime" panose="020B7200000000000000" pitchFamily="34" charset="0"/>
        <a:ea typeface="+mn-ea"/>
        <a:cs typeface="+mn-cs"/>
      </a:defRPr>
    </a:lvl8pPr>
    <a:lvl9pPr marL="3657600" lvl="8" indent="0" algn="just" defTabSz="914400" rtl="0" eaLnBrk="1" fontAlgn="base" latinLnBrk="0" hangingPunct="1">
      <a:lnSpc>
        <a:spcPct val="100000"/>
      </a:lnSpc>
      <a:spcBef>
        <a:spcPct val="25000"/>
      </a:spcBef>
      <a:spcAft>
        <a:spcPct val="0"/>
      </a:spcAft>
      <a:buNone/>
      <a:defRPr sz="2100" b="1" i="0" u="none" kern="1200" baseline="0">
        <a:solidFill>
          <a:srgbClr val="FF0D0D"/>
        </a:solidFill>
        <a:latin typeface=".VnTime" panose="020B7200000000000000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D0D"/>
    <a:srgbClr val="FFFF97"/>
    <a:srgbClr val="A41493"/>
    <a:srgbClr val="AF159D"/>
    <a:srgbClr val="FF66FF"/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57"/>
  </p:normalViewPr>
  <p:slideViewPr>
    <p:cSldViewPr showGuides="1">
      <p:cViewPr varScale="1">
        <p:scale>
          <a:sx n="80" d="100"/>
          <a:sy n="80" d="100"/>
        </p:scale>
        <p:origin x="15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spcBef>
                <a:spcPct val="0"/>
              </a:spcBef>
              <a:defRPr sz="14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spcBef>
                <a:spcPct val="0"/>
              </a:spcBef>
              <a:defRPr sz="14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.VnTime" panose="020B7200000000000000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7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5.png"/><Relationship Id="rId4" Type="http://schemas.openxmlformats.org/officeDocument/2006/relationships/image" Target="../media/image1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7.wmf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1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/>
          <p:nvPr/>
        </p:nvSpPr>
        <p:spPr>
          <a:xfrm>
            <a:off x="0" y="1981200"/>
            <a:ext cx="9144000" cy="48768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none" anchor="ctr" anchorCtr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052" name="Text Box 4"/>
          <p:cNvSpPr txBox="1"/>
          <p:nvPr/>
        </p:nvSpPr>
        <p:spPr>
          <a:xfrm>
            <a:off x="3657600" y="1600200"/>
            <a:ext cx="1447800" cy="10668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/>
          <a:p>
            <a:pPr algn="l">
              <a:lnSpc>
                <a:spcPct val="200000"/>
              </a:lnSpc>
              <a:spcBef>
                <a:spcPct val="0"/>
              </a:spcBef>
            </a:pPr>
            <a:r>
              <a:rPr sz="3200" dirty="0">
                <a:solidFill>
                  <a:schemeClr val="tx1"/>
                </a:solidFill>
                <a:latin typeface="Arial" panose="020B0604020202020204" pitchFamily="34" charset="0"/>
              </a:rPr>
              <a:t>Bài 2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sz="2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53" name="WordArt 5"/>
          <p:cNvSpPr>
            <a:spLocks noTextEdit="1"/>
          </p:cNvSpPr>
          <p:nvPr/>
        </p:nvSpPr>
        <p:spPr>
          <a:xfrm>
            <a:off x="762000" y="3124200"/>
            <a:ext cx="7543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600" b="1"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CÁC THÀNH PHẦN CƠ BẢN CỦA NGÔN NGỮ LẬP TRÌNH</a:t>
            </a:r>
          </a:p>
        </p:txBody>
      </p:sp>
      <p:pic>
        <p:nvPicPr>
          <p:cNvPr id="2054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4648200"/>
            <a:ext cx="3810000" cy="2117725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2055" name="Rectangle 7"/>
          <p:cNvSpPr/>
          <p:nvPr/>
        </p:nvSpPr>
        <p:spPr>
          <a:xfrm>
            <a:off x="5232400" y="6049963"/>
            <a:ext cx="3581400" cy="274637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0"/>
              </a:spcBef>
            </a:pPr>
            <a:r>
              <a:rPr sz="1200" dirty="0">
                <a:solidFill>
                  <a:schemeClr val="tx1"/>
                </a:solidFill>
                <a:latin typeface="Arial" panose="020B0604020202020204" pitchFamily="34" charset="0"/>
              </a:rPr>
              <a:t>GIÁO ÁN ĐIỆN TỬ TIN HỌC LỚP 11</a:t>
            </a:r>
          </a:p>
        </p:txBody>
      </p:sp>
      <p:sp>
        <p:nvSpPr>
          <p:cNvPr id="2056" name="Line 8"/>
          <p:cNvSpPr/>
          <p:nvPr/>
        </p:nvSpPr>
        <p:spPr>
          <a:xfrm>
            <a:off x="4800600" y="5943600"/>
            <a:ext cx="4191000" cy="0"/>
          </a:xfrm>
          <a:prstGeom prst="line">
            <a:avLst/>
          </a:prstGeom>
          <a:ln w="12700" cap="sq" cmpd="sng">
            <a:solidFill>
              <a:schemeClr val="accent2"/>
            </a:solidFill>
            <a:prstDash val="solid"/>
            <a:headEnd type="none" w="sm" len="sm"/>
            <a:tailEnd type="none" w="sm" len="sm"/>
          </a:ln>
        </p:spPr>
      </p:sp>
      <p:pic>
        <p:nvPicPr>
          <p:cNvPr id="2057" name="Picture 9" descr="49564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0" y="4572000"/>
            <a:ext cx="1143000" cy="1143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tpage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Text Box 6"/>
          <p:cNvSpPr txBox="1"/>
          <p:nvPr/>
        </p:nvSpPr>
        <p:spPr>
          <a:xfrm>
            <a:off x="914400" y="182563"/>
            <a:ext cx="22860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000" b="0" dirty="0">
                <a:solidFill>
                  <a:srgbClr val="F20000"/>
                </a:solidFill>
                <a:latin typeface="Arial" panose="020B0604020202020204" pitchFamily="34" charset="0"/>
              </a:rPr>
              <a:t>Hằng và biến</a:t>
            </a:r>
          </a:p>
        </p:txBody>
      </p:sp>
      <p:sp>
        <p:nvSpPr>
          <p:cNvPr id="10244" name="AutoShape 8"/>
          <p:cNvSpPr/>
          <p:nvPr/>
        </p:nvSpPr>
        <p:spPr>
          <a:xfrm>
            <a:off x="76200" y="76200"/>
            <a:ext cx="762000" cy="6096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10245" name="Text Box 9"/>
          <p:cNvSpPr txBox="1"/>
          <p:nvPr/>
        </p:nvSpPr>
        <p:spPr>
          <a:xfrm>
            <a:off x="276225" y="152400"/>
            <a:ext cx="4572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sz="2000" dirty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2298" name="Text Box 10"/>
          <p:cNvSpPr txBox="1"/>
          <p:nvPr/>
        </p:nvSpPr>
        <p:spPr>
          <a:xfrm>
            <a:off x="0" y="914400"/>
            <a:ext cx="91440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00FF"/>
              </a:buClr>
              <a:buFont typeface="Symbol" panose="05050102010706020507" pitchFamily="18" charset="2"/>
              <a:buChar char="·"/>
            </a:pP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 Hằng 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là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ại l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ợng có giá trị không thay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ổi trong quá trình thực hiện ch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ươ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ng trình. </a:t>
            </a:r>
          </a:p>
        </p:txBody>
      </p:sp>
      <p:sp>
        <p:nvSpPr>
          <p:cNvPr id="12300" name="Text Box 12"/>
          <p:cNvSpPr txBox="1"/>
          <p:nvPr/>
        </p:nvSpPr>
        <p:spPr>
          <a:xfrm>
            <a:off x="457200" y="2012950"/>
            <a:ext cx="91440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sz="2000" dirty="0">
                <a:solidFill>
                  <a:srgbClr val="DE00DE"/>
                </a:solidFill>
                <a:latin typeface="Arial" panose="020B0604020202020204" pitchFamily="34" charset="0"/>
              </a:rPr>
              <a:t>Hằng số học</a:t>
            </a: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sz="2000" i="1" dirty="0">
                <a:solidFill>
                  <a:schemeClr val="tx1"/>
                </a:solidFill>
                <a:latin typeface="Arial" panose="020B0604020202020204" pitchFamily="34" charset="0"/>
              </a:rPr>
              <a:t>là các số nguyên và số thực, có hoặc không dấu.</a:t>
            </a:r>
          </a:p>
        </p:txBody>
      </p:sp>
      <p:sp>
        <p:nvSpPr>
          <p:cNvPr id="12301" name="Text Box 13"/>
          <p:cNvSpPr txBox="1"/>
          <p:nvPr/>
        </p:nvSpPr>
        <p:spPr>
          <a:xfrm>
            <a:off x="457200" y="2438400"/>
            <a:ext cx="91440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sz="2000" dirty="0">
                <a:solidFill>
                  <a:srgbClr val="DE00DE"/>
                </a:solidFill>
                <a:latin typeface="Arial" panose="020B0604020202020204" pitchFamily="34" charset="0"/>
              </a:rPr>
              <a:t>Hằng lôgic</a:t>
            </a: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sz="2000" i="1" dirty="0">
                <a:solidFill>
                  <a:schemeClr val="tx1"/>
                </a:solidFill>
                <a:latin typeface="Arial" panose="020B0604020202020204" pitchFamily="34" charset="0"/>
              </a:rPr>
              <a:t>là các giá trị TRUE hoặc FALSE.</a:t>
            </a:r>
          </a:p>
        </p:txBody>
      </p:sp>
      <p:sp>
        <p:nvSpPr>
          <p:cNvPr id="12302" name="Text Box 14"/>
          <p:cNvSpPr txBox="1"/>
          <p:nvPr/>
        </p:nvSpPr>
        <p:spPr>
          <a:xfrm>
            <a:off x="457200" y="2895600"/>
            <a:ext cx="91440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sz="2000" dirty="0">
                <a:solidFill>
                  <a:srgbClr val="DE00DE"/>
                </a:solidFill>
                <a:latin typeface="Arial" panose="020B0604020202020204" pitchFamily="34" charset="0"/>
              </a:rPr>
              <a:t>Hằng xâu</a:t>
            </a: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sz="2000" i="1" dirty="0">
                <a:solidFill>
                  <a:schemeClr val="tx1"/>
                </a:solidFill>
                <a:latin typeface="Arial" panose="020B0604020202020204" pitchFamily="34" charset="0"/>
              </a:rPr>
              <a:t>là chuỗi kí tự bất kì, khi viết </a:t>
            </a:r>
            <a:r>
              <a:rPr lang="vi-VN" altLang="x-none" sz="2000" i="1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i="1" dirty="0">
                <a:solidFill>
                  <a:schemeClr val="tx1"/>
                </a:solidFill>
                <a:latin typeface="Arial" panose="020B0604020202020204" pitchFamily="34" charset="0"/>
              </a:rPr>
              <a:t>ặt trong cặp dấu nháy.</a:t>
            </a:r>
          </a:p>
        </p:txBody>
      </p:sp>
      <p:sp>
        <p:nvSpPr>
          <p:cNvPr id="12303" name="Text Box 15"/>
          <p:cNvSpPr txBox="1"/>
          <p:nvPr/>
        </p:nvSpPr>
        <p:spPr>
          <a:xfrm>
            <a:off x="0" y="3810000"/>
            <a:ext cx="10668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i="1" dirty="0">
                <a:solidFill>
                  <a:srgbClr val="0000FF"/>
                </a:solidFill>
                <a:latin typeface="Arial" panose="020B0604020202020204" pitchFamily="34" charset="0"/>
              </a:rPr>
              <a:t>Ví dụ:</a:t>
            </a:r>
          </a:p>
        </p:txBody>
      </p:sp>
      <p:sp>
        <p:nvSpPr>
          <p:cNvPr id="12353" name="Text Box 65"/>
          <p:cNvSpPr txBox="1"/>
          <p:nvPr/>
        </p:nvSpPr>
        <p:spPr>
          <a:xfrm>
            <a:off x="381000" y="1219200"/>
            <a:ext cx="12954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b="0" dirty="0">
                <a:solidFill>
                  <a:srgbClr val="0000FF"/>
                </a:solidFill>
                <a:latin typeface="Arial" panose="020B0604020202020204" pitchFamily="34" charset="0"/>
              </a:rPr>
              <a:t>Bài toán:</a:t>
            </a:r>
          </a:p>
        </p:txBody>
      </p:sp>
      <p:sp>
        <p:nvSpPr>
          <p:cNvPr id="12354" name="Text Box 66"/>
          <p:cNvSpPr txBox="1"/>
          <p:nvPr/>
        </p:nvSpPr>
        <p:spPr>
          <a:xfrm>
            <a:off x="838200" y="1676400"/>
            <a:ext cx="79248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Tính chu vi (CV), diện tích (S) hình tròn với bán kính (R) bất kì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đư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ợc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đư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a vào từ bàn phím.</a:t>
            </a:r>
          </a:p>
        </p:txBody>
      </p:sp>
      <p:grpSp>
        <p:nvGrpSpPr>
          <p:cNvPr id="12355" name="Group 67"/>
          <p:cNvGrpSpPr/>
          <p:nvPr/>
        </p:nvGrpSpPr>
        <p:grpSpPr>
          <a:xfrm>
            <a:off x="0" y="2667000"/>
            <a:ext cx="3733800" cy="3810000"/>
            <a:chOff x="0" y="1680"/>
            <a:chExt cx="2352" cy="2400"/>
          </a:xfrm>
        </p:grpSpPr>
        <p:sp>
          <p:nvSpPr>
            <p:cNvPr id="10286" name="AutoShape 68"/>
            <p:cNvSpPr/>
            <p:nvPr/>
          </p:nvSpPr>
          <p:spPr>
            <a:xfrm>
              <a:off x="528" y="1680"/>
              <a:ext cx="1824" cy="1008"/>
            </a:xfrm>
            <a:prstGeom prst="wedgeRoundRectCallout">
              <a:avLst>
                <a:gd name="adj1" fmla="val -39088"/>
                <a:gd name="adj2" fmla="val 86111"/>
                <a:gd name="adj3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spcBef>
                  <a:spcPct val="0"/>
                </a:spcBef>
              </a:pPr>
              <a:endParaRPr lang="vi-VN" altLang="x-none" sz="2000" b="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87" name="Text Box 69"/>
            <p:cNvSpPr txBox="1"/>
            <p:nvPr/>
          </p:nvSpPr>
          <p:spPr>
            <a:xfrm>
              <a:off x="576" y="1776"/>
              <a:ext cx="1680" cy="64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sz="2000" dirty="0">
                  <a:solidFill>
                    <a:srgbClr val="A41493"/>
                  </a:solidFill>
                  <a:latin typeface="Arial" panose="020B0604020202020204" pitchFamily="34" charset="0"/>
                </a:rPr>
                <a:t>Hãy xác </a:t>
              </a:r>
              <a:r>
                <a:rPr lang="vi-VN" altLang="x-none" sz="2000" dirty="0">
                  <a:solidFill>
                    <a:srgbClr val="A41493"/>
                  </a:solidFill>
                  <a:latin typeface="Arial" panose="020B0604020202020204" pitchFamily="34" charset="0"/>
                </a:rPr>
                <a:t>đ</a:t>
              </a:r>
              <a:r>
                <a:rPr sz="2000" dirty="0">
                  <a:solidFill>
                    <a:srgbClr val="A41493"/>
                  </a:solidFill>
                  <a:latin typeface="Arial" panose="020B0604020202020204" pitchFamily="34" charset="0"/>
                </a:rPr>
                <a:t>ịnh các </a:t>
              </a:r>
              <a:r>
                <a:rPr lang="vi-VN" altLang="x-none" sz="2000" dirty="0">
                  <a:solidFill>
                    <a:srgbClr val="A41493"/>
                  </a:solidFill>
                  <a:latin typeface="Arial" panose="020B0604020202020204" pitchFamily="34" charset="0"/>
                </a:rPr>
                <a:t>đ</a:t>
              </a:r>
              <a:r>
                <a:rPr sz="2000" dirty="0">
                  <a:solidFill>
                    <a:srgbClr val="A41493"/>
                  </a:solidFill>
                  <a:latin typeface="Arial" panose="020B0604020202020204" pitchFamily="34" charset="0"/>
                </a:rPr>
                <a:t>ại l</a:t>
              </a:r>
              <a:r>
                <a:rPr lang="vi-VN" altLang="x-none" sz="2000" dirty="0">
                  <a:solidFill>
                    <a:srgbClr val="A41493"/>
                  </a:solidFill>
                  <a:latin typeface="Arial" panose="020B0604020202020204" pitchFamily="34" charset="0"/>
                </a:rPr>
                <a:t>ư</a:t>
              </a:r>
              <a:r>
                <a:rPr sz="2000" dirty="0">
                  <a:solidFill>
                    <a:srgbClr val="A41493"/>
                  </a:solidFill>
                  <a:latin typeface="Arial" panose="020B0604020202020204" pitchFamily="34" charset="0"/>
                </a:rPr>
                <a:t>ợng có trong bài toán trên?</a:t>
              </a:r>
            </a:p>
          </p:txBody>
        </p:sp>
        <p:pic>
          <p:nvPicPr>
            <p:cNvPr id="10288" name="Picture 70" descr="496168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3168"/>
              <a:ext cx="912" cy="912"/>
            </a:xfrm>
            <a:prstGeom prst="rect">
              <a:avLst/>
            </a:prstGeom>
            <a:noFill/>
            <a:ln w="9525">
              <a:noFill/>
            </a:ln>
          </p:spPr>
        </p:pic>
      </p:grpSp>
      <p:graphicFrame>
        <p:nvGraphicFramePr>
          <p:cNvPr id="10254" name="Table 10253"/>
          <p:cNvGraphicFramePr/>
          <p:nvPr/>
        </p:nvGraphicFramePr>
        <p:xfrm>
          <a:off x="4114800" y="3987800"/>
          <a:ext cx="4724400" cy="1574800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2800">
                <a:tc>
                  <a:txBody>
                    <a:bodyPr/>
                    <a:lstStyle>
                      <a:lvl1pPr marL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</a:defRPr>
                      </a:lvl1pPr>
                      <a:lvl2pPr marL="45720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000" dirty="0">
                          <a:solidFill>
                            <a:srgbClr val="0000FF"/>
                          </a:solidFill>
                          <a:latin typeface=".VnArabia" panose="020B7200000000000000" pitchFamily="34" charset="0"/>
                        </a:rPr>
                        <a:t>§¹i l­îng cã gi¸ trÞ kh«ng ®æi</a:t>
                      </a:r>
                      <a:endParaRPr lang="en-US" sz="2000" dirty="0">
                        <a:solidFill>
                          <a:srgbClr val="0000FF"/>
                        </a:solidFill>
                        <a:latin typeface=".VnArabia" panose="020B7200000000000000" pitchFamily="34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7"/>
                        </a:gs>
                        <a:gs pos="50000">
                          <a:schemeClr val="bg1"/>
                        </a:gs>
                        <a:gs pos="100000">
                          <a:srgbClr val="FFFF97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</a:defRPr>
                      </a:lvl1pPr>
                      <a:lvl2pPr marL="45720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000" dirty="0">
                          <a:solidFill>
                            <a:srgbClr val="0000FF"/>
                          </a:solidFill>
                          <a:latin typeface=".VnArabia" panose="020B7200000000000000" pitchFamily="34" charset="0"/>
                        </a:rPr>
                        <a:t>§¹i l­îng cã gi¸ trÞ thay ®æi</a:t>
                      </a:r>
                      <a:endParaRPr lang="en-US" sz="2000" dirty="0">
                        <a:solidFill>
                          <a:srgbClr val="0000FF"/>
                        </a:solidFill>
                        <a:latin typeface=".VnArabia" panose="020B7200000000000000" pitchFamily="34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7"/>
                        </a:gs>
                        <a:gs pos="50000">
                          <a:schemeClr val="bg1"/>
                        </a:gs>
                        <a:gs pos="100000">
                          <a:srgbClr val="FFFF97"/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>
                      <a:lvl1pPr marL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</a:defRPr>
                      </a:lvl1pPr>
                      <a:lvl2pPr marL="45720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800" dirty="0">
                          <a:latin typeface="Arial" panose="020B0604020202020204" pitchFamily="34" charset="0"/>
                        </a:rPr>
                        <a:t>Pi=3.14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</a:defRPr>
                      </a:lvl1pPr>
                      <a:lvl2pPr marL="45720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800" dirty="0">
                          <a:latin typeface="Arial" panose="020B0604020202020204" pitchFamily="34" charset="0"/>
                        </a:rPr>
                        <a:t>R, CV, S</a:t>
                      </a:r>
                      <a:endParaRPr lang="en-US" sz="2800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2373" name="Group 85"/>
          <p:cNvGrpSpPr/>
          <p:nvPr/>
        </p:nvGrpSpPr>
        <p:grpSpPr>
          <a:xfrm>
            <a:off x="1143000" y="3810000"/>
            <a:ext cx="7010400" cy="2925763"/>
            <a:chOff x="720" y="2400"/>
            <a:chExt cx="4416" cy="1843"/>
          </a:xfrm>
        </p:grpSpPr>
        <p:sp>
          <p:nvSpPr>
            <p:cNvPr id="12374" name="Rectangle 86"/>
            <p:cNvSpPr>
              <a:spLocks noChangeArrowheads="1"/>
            </p:cNvSpPr>
            <p:nvPr/>
          </p:nvSpPr>
          <p:spPr bwMode="auto">
            <a:xfrm>
              <a:off x="3408" y="2400"/>
              <a:ext cx="1728" cy="313"/>
            </a:xfrm>
            <a:prstGeom prst="rect">
              <a:avLst/>
            </a:prstGeom>
            <a:gradFill rotWithShape="1">
              <a:gsLst>
                <a:gs pos="0">
                  <a:srgbClr val="ABFF81"/>
                </a:gs>
                <a:gs pos="50000">
                  <a:schemeClr val="bg1"/>
                </a:gs>
                <a:gs pos="100000">
                  <a:srgbClr val="ABFF8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B43C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C/ C++</a:t>
              </a:r>
            </a:p>
          </p:txBody>
        </p:sp>
        <p:sp>
          <p:nvSpPr>
            <p:cNvPr id="12375" name="Rectangle 87"/>
            <p:cNvSpPr>
              <a:spLocks noChangeArrowheads="1"/>
            </p:cNvSpPr>
            <p:nvPr/>
          </p:nvSpPr>
          <p:spPr bwMode="auto">
            <a:xfrm>
              <a:off x="1872" y="2400"/>
              <a:ext cx="1536" cy="313"/>
            </a:xfrm>
            <a:prstGeom prst="rect">
              <a:avLst/>
            </a:prstGeom>
            <a:gradFill rotWithShape="1">
              <a:gsLst>
                <a:gs pos="0">
                  <a:srgbClr val="ABFF81"/>
                </a:gs>
                <a:gs pos="50000">
                  <a:schemeClr val="bg1"/>
                </a:gs>
                <a:gs pos="100000">
                  <a:srgbClr val="ABFF8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B43C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PASCAL</a:t>
              </a:r>
            </a:p>
          </p:txBody>
        </p:sp>
        <p:sp>
          <p:nvSpPr>
            <p:cNvPr id="12376" name="Rectangle 88"/>
            <p:cNvSpPr>
              <a:spLocks noChangeArrowheads="1"/>
            </p:cNvSpPr>
            <p:nvPr/>
          </p:nvSpPr>
          <p:spPr bwMode="auto">
            <a:xfrm>
              <a:off x="720" y="2400"/>
              <a:ext cx="1152" cy="313"/>
            </a:xfrm>
            <a:prstGeom prst="rect">
              <a:avLst/>
            </a:prstGeom>
            <a:gradFill rotWithShape="1">
              <a:gsLst>
                <a:gs pos="0">
                  <a:srgbClr val="ABFF81"/>
                </a:gs>
                <a:gs pos="50000">
                  <a:schemeClr val="bg1"/>
                </a:gs>
                <a:gs pos="100000">
                  <a:srgbClr val="ABFF8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B43C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LOẠI HẰNG</a:t>
              </a:r>
            </a:p>
          </p:txBody>
        </p:sp>
        <p:sp>
          <p:nvSpPr>
            <p:cNvPr id="10276" name="Line 89"/>
            <p:cNvSpPr/>
            <p:nvPr/>
          </p:nvSpPr>
          <p:spPr>
            <a:xfrm>
              <a:off x="720" y="2400"/>
              <a:ext cx="4416" cy="0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7" name="Line 90"/>
            <p:cNvSpPr/>
            <p:nvPr/>
          </p:nvSpPr>
          <p:spPr>
            <a:xfrm>
              <a:off x="720" y="2713"/>
              <a:ext cx="4416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8" name="Line 91"/>
            <p:cNvSpPr/>
            <p:nvPr/>
          </p:nvSpPr>
          <p:spPr>
            <a:xfrm>
              <a:off x="720" y="3460"/>
              <a:ext cx="4416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9" name="Line 92"/>
            <p:cNvSpPr/>
            <p:nvPr/>
          </p:nvSpPr>
          <p:spPr>
            <a:xfrm>
              <a:off x="720" y="3744"/>
              <a:ext cx="4416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0" name="Line 93"/>
            <p:cNvSpPr/>
            <p:nvPr/>
          </p:nvSpPr>
          <p:spPr>
            <a:xfrm>
              <a:off x="720" y="4243"/>
              <a:ext cx="4416" cy="0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1" name="Line 94"/>
            <p:cNvSpPr/>
            <p:nvPr/>
          </p:nvSpPr>
          <p:spPr>
            <a:xfrm>
              <a:off x="720" y="2400"/>
              <a:ext cx="0" cy="1843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2" name="Line 95"/>
            <p:cNvSpPr/>
            <p:nvPr/>
          </p:nvSpPr>
          <p:spPr>
            <a:xfrm>
              <a:off x="1872" y="2400"/>
              <a:ext cx="0" cy="1843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3" name="Line 96"/>
            <p:cNvSpPr/>
            <p:nvPr/>
          </p:nvSpPr>
          <p:spPr>
            <a:xfrm>
              <a:off x="3408" y="2400"/>
              <a:ext cx="0" cy="313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4" name="Line 97"/>
            <p:cNvSpPr/>
            <p:nvPr/>
          </p:nvSpPr>
          <p:spPr>
            <a:xfrm>
              <a:off x="5136" y="2400"/>
              <a:ext cx="0" cy="1843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5" name="Line 98"/>
            <p:cNvSpPr/>
            <p:nvPr/>
          </p:nvSpPr>
          <p:spPr>
            <a:xfrm>
              <a:off x="3408" y="3748"/>
              <a:ext cx="0" cy="495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2387" name="Rectangle 99"/>
          <p:cNvSpPr/>
          <p:nvPr/>
        </p:nvSpPr>
        <p:spPr>
          <a:xfrm>
            <a:off x="2971800" y="4300538"/>
            <a:ext cx="5181600" cy="118586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marL="533400" indent="-533400">
              <a:spcBef>
                <a:spcPct val="20000"/>
              </a:spcBef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      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3          0           -8           +15</a:t>
            </a:r>
          </a:p>
          <a:p>
            <a:pPr marL="533400" indent="-533400">
              <a:spcBef>
                <a:spcPct val="20000"/>
              </a:spcBef>
            </a:pP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   2.5         5.0          -12.79        +6.8           0.2</a:t>
            </a:r>
          </a:p>
          <a:p>
            <a:pPr marL="533400" indent="-533400">
              <a:spcBef>
                <a:spcPct val="20000"/>
              </a:spcBef>
            </a:pP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            -2.259E02                  1.7E-3</a:t>
            </a:r>
          </a:p>
        </p:txBody>
      </p:sp>
      <p:sp>
        <p:nvSpPr>
          <p:cNvPr id="12388" name="Rectangle 100"/>
          <p:cNvSpPr/>
          <p:nvPr/>
        </p:nvSpPr>
        <p:spPr>
          <a:xfrm>
            <a:off x="1143000" y="4300538"/>
            <a:ext cx="1828800" cy="118586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>
              <a:spcBef>
                <a:spcPct val="20000"/>
              </a:spcBef>
            </a:pPr>
            <a:r>
              <a:rPr sz="1800" dirty="0">
                <a:solidFill>
                  <a:srgbClr val="FF00FF"/>
                </a:solidFill>
                <a:latin typeface="Arial" panose="020B0604020202020204" pitchFamily="34" charset="0"/>
              </a:rPr>
              <a:t>Hằng số học</a:t>
            </a:r>
          </a:p>
        </p:txBody>
      </p:sp>
      <p:sp>
        <p:nvSpPr>
          <p:cNvPr id="12389" name="Rectangle 101"/>
          <p:cNvSpPr/>
          <p:nvPr/>
        </p:nvSpPr>
        <p:spPr>
          <a:xfrm>
            <a:off x="2971800" y="5486400"/>
            <a:ext cx="518160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>
              <a:spcBef>
                <a:spcPct val="20000"/>
              </a:spcBef>
            </a:pPr>
            <a:r>
              <a:rPr sz="1800" b="0" dirty="0">
                <a:solidFill>
                  <a:schemeClr val="tx1"/>
                </a:solidFill>
                <a:latin typeface="Arial" panose="020B0604020202020204" pitchFamily="34" charset="0"/>
              </a:rPr>
              <a:t>TRUE              FALSE</a:t>
            </a:r>
          </a:p>
        </p:txBody>
      </p:sp>
      <p:sp>
        <p:nvSpPr>
          <p:cNvPr id="12390" name="Rectangle 102"/>
          <p:cNvSpPr/>
          <p:nvPr/>
        </p:nvSpPr>
        <p:spPr>
          <a:xfrm>
            <a:off x="1143000" y="5486400"/>
            <a:ext cx="182880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>
              <a:spcBef>
                <a:spcPct val="20000"/>
              </a:spcBef>
            </a:pPr>
            <a:r>
              <a:rPr sz="1800" dirty="0">
                <a:solidFill>
                  <a:srgbClr val="FF00FF"/>
                </a:solidFill>
                <a:latin typeface="Arial" panose="020B0604020202020204" pitchFamily="34" charset="0"/>
              </a:rPr>
              <a:t>Hằng lôgic</a:t>
            </a:r>
          </a:p>
        </p:txBody>
      </p:sp>
      <p:sp>
        <p:nvSpPr>
          <p:cNvPr id="12391" name="Rectangle 103"/>
          <p:cNvSpPr/>
          <p:nvPr/>
        </p:nvSpPr>
        <p:spPr>
          <a:xfrm>
            <a:off x="5410200" y="5943600"/>
            <a:ext cx="2743200" cy="7858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>
              <a:spcBef>
                <a:spcPct val="20000"/>
              </a:spcBef>
            </a:pP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</a:rPr>
              <a:t>“Tin hoc”</a:t>
            </a:r>
            <a:endParaRPr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sz="1600" dirty="0">
                <a:solidFill>
                  <a:schemeClr val="tx1"/>
                </a:solidFill>
                <a:latin typeface="Arial" panose="020B0604020202020204" pitchFamily="34" charset="0"/>
              </a:rPr>
              <a:t>“</a:t>
            </a: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</a:rPr>
              <a:t>12345</a:t>
            </a:r>
            <a:r>
              <a:rPr sz="1600" dirty="0">
                <a:solidFill>
                  <a:schemeClr val="tx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2392" name="Rectangle 104"/>
          <p:cNvSpPr/>
          <p:nvPr/>
        </p:nvSpPr>
        <p:spPr>
          <a:xfrm>
            <a:off x="2971800" y="5943600"/>
            <a:ext cx="2438400" cy="7858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>
              <a:spcBef>
                <a:spcPct val="20000"/>
              </a:spcBef>
            </a:pP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</a:rPr>
              <a:t>‘Tin hoc’</a:t>
            </a:r>
          </a:p>
          <a:p>
            <a:pPr algn="ctr">
              <a:spcBef>
                <a:spcPct val="20000"/>
              </a:spcBef>
            </a:pP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</a:rPr>
              <a:t>‘12345’</a:t>
            </a:r>
          </a:p>
        </p:txBody>
      </p:sp>
      <p:sp>
        <p:nvSpPr>
          <p:cNvPr id="12393" name="Rectangle 105"/>
          <p:cNvSpPr/>
          <p:nvPr/>
        </p:nvSpPr>
        <p:spPr>
          <a:xfrm>
            <a:off x="1143000" y="5919788"/>
            <a:ext cx="1828800" cy="7858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>
              <a:spcBef>
                <a:spcPct val="20000"/>
              </a:spcBef>
            </a:pPr>
            <a:r>
              <a:rPr sz="1800" dirty="0">
                <a:solidFill>
                  <a:srgbClr val="FF00FF"/>
                </a:solidFill>
                <a:latin typeface="Arial" panose="020B0604020202020204" pitchFamily="34" charset="0"/>
              </a:rPr>
              <a:t>Hằng xâu</a:t>
            </a:r>
            <a:r>
              <a:rPr sz="1800" b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2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2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80"/>
                            </p:stCondLst>
                            <p:childTnLst>
                              <p:par>
                                <p:cTn id="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23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23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2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2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40"/>
                            </p:stCondLst>
                            <p:childTnLst>
                              <p:par>
                                <p:cTn id="7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2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2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99"/>
                            </p:stCondLst>
                            <p:childTnLst>
                              <p:par>
                                <p:cTn id="9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12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12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79"/>
                            </p:stCondLst>
                            <p:childTnLst>
                              <p:par>
                                <p:cTn id="9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12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123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123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/>
      <p:bldP spid="12300" grpId="0"/>
      <p:bldP spid="12301" grpId="0"/>
      <p:bldP spid="12302" grpId="0"/>
      <p:bldP spid="12303" grpId="0"/>
      <p:bldP spid="12353" grpId="0"/>
      <p:bldP spid="12353" grpId="1"/>
      <p:bldP spid="12354" grpId="0"/>
      <p:bldP spid="12354" grpId="1"/>
      <p:bldP spid="12387" grpId="0"/>
      <p:bldP spid="12388" grpId="0"/>
      <p:bldP spid="12389" grpId="0"/>
      <p:bldP spid="12390" grpId="0"/>
      <p:bldP spid="12391" grpId="0"/>
      <p:bldP spid="12392" grpId="0"/>
      <p:bldP spid="1239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7" name="Text Box 29"/>
          <p:cNvSpPr txBox="1"/>
          <p:nvPr/>
        </p:nvSpPr>
        <p:spPr>
          <a:xfrm>
            <a:off x="1219200" y="838200"/>
            <a:ext cx="7620000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00FF"/>
              </a:buClr>
              <a:buFont typeface="Symbol" panose="05050102010706020507" pitchFamily="18" charset="2"/>
            </a:pPr>
            <a:r>
              <a:rPr sz="2200" dirty="0">
                <a:solidFill>
                  <a:schemeClr val="tx1"/>
                </a:solidFill>
                <a:latin typeface="Arial" panose="020B0604020202020204" pitchFamily="34" charset="0"/>
              </a:rPr>
              <a:t>là những </a:t>
            </a:r>
            <a:r>
              <a:rPr lang="vi-VN" altLang="x-none" sz="22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200" dirty="0">
                <a:solidFill>
                  <a:schemeClr val="tx1"/>
                </a:solidFill>
                <a:latin typeface="Arial" panose="020B0604020202020204" pitchFamily="34" charset="0"/>
              </a:rPr>
              <a:t>ại l</a:t>
            </a:r>
            <a:r>
              <a:rPr lang="vi-VN" altLang="x-none" sz="220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2200" dirty="0">
                <a:solidFill>
                  <a:schemeClr val="tx1"/>
                </a:solidFill>
                <a:latin typeface="Arial" panose="020B0604020202020204" pitchFamily="34" charset="0"/>
              </a:rPr>
              <a:t>ợng </a:t>
            </a:r>
            <a:r>
              <a:rPr lang="vi-VN" altLang="x-none" sz="2200" dirty="0">
                <a:solidFill>
                  <a:schemeClr val="tx1"/>
                </a:solidFill>
                <a:latin typeface="Arial" panose="020B0604020202020204" pitchFamily="34" charset="0"/>
              </a:rPr>
              <a:t>đư</a:t>
            </a:r>
            <a:r>
              <a:rPr sz="2200" dirty="0">
                <a:solidFill>
                  <a:schemeClr val="tx1"/>
                </a:solidFill>
                <a:latin typeface="Arial" panose="020B0604020202020204" pitchFamily="34" charset="0"/>
              </a:rPr>
              <a:t>ợc </a:t>
            </a:r>
            <a:r>
              <a:rPr lang="vi-VN" altLang="x-none" sz="22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200" dirty="0">
                <a:solidFill>
                  <a:schemeClr val="tx1"/>
                </a:solidFill>
                <a:latin typeface="Arial" panose="020B0604020202020204" pitchFamily="34" charset="0"/>
              </a:rPr>
              <a:t>ặt tên, dùng </a:t>
            </a:r>
            <a:r>
              <a:rPr lang="vi-VN" altLang="x-none" sz="22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200" dirty="0">
                <a:solidFill>
                  <a:schemeClr val="tx1"/>
                </a:solidFill>
                <a:latin typeface="Arial" panose="020B0604020202020204" pitchFamily="34" charset="0"/>
              </a:rPr>
              <a:t>ể l</a:t>
            </a:r>
            <a:r>
              <a:rPr lang="vi-VN" altLang="x-none" sz="220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2200" dirty="0">
                <a:solidFill>
                  <a:schemeClr val="tx1"/>
                </a:solidFill>
                <a:latin typeface="Arial" panose="020B0604020202020204" pitchFamily="34" charset="0"/>
              </a:rPr>
              <a:t>u trữ giá trị và giá trị có thể </a:t>
            </a:r>
            <a:r>
              <a:rPr lang="vi-VN" altLang="x-none" sz="2200" dirty="0">
                <a:solidFill>
                  <a:schemeClr val="tx1"/>
                </a:solidFill>
                <a:latin typeface="Arial" panose="020B0604020202020204" pitchFamily="34" charset="0"/>
              </a:rPr>
              <a:t>đư</a:t>
            </a:r>
            <a:r>
              <a:rPr sz="2200" dirty="0">
                <a:solidFill>
                  <a:schemeClr val="tx1"/>
                </a:solidFill>
                <a:latin typeface="Arial" panose="020B0604020202020204" pitchFamily="34" charset="0"/>
              </a:rPr>
              <a:t>ợc thay </a:t>
            </a:r>
            <a:r>
              <a:rPr lang="vi-VN" altLang="x-none" sz="22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200" dirty="0">
                <a:solidFill>
                  <a:schemeClr val="tx1"/>
                </a:solidFill>
                <a:latin typeface="Arial" panose="020B0604020202020204" pitchFamily="34" charset="0"/>
              </a:rPr>
              <a:t>ổi trong quá trình thực hiện ch</a:t>
            </a:r>
            <a:r>
              <a:rPr lang="vi-VN" altLang="x-none" sz="2200" dirty="0">
                <a:solidFill>
                  <a:schemeClr val="tx1"/>
                </a:solidFill>
                <a:latin typeface="Arial" panose="020B0604020202020204" pitchFamily="34" charset="0"/>
              </a:rPr>
              <a:t>ươ</a:t>
            </a:r>
            <a:r>
              <a:rPr sz="2200" dirty="0">
                <a:solidFill>
                  <a:schemeClr val="tx1"/>
                </a:solidFill>
                <a:latin typeface="Arial" panose="020B0604020202020204" pitchFamily="34" charset="0"/>
              </a:rPr>
              <a:t>ng trình.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457200" y="5181600"/>
            <a:ext cx="8382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DC4FF"/>
                    </a:gs>
                    <a:gs pos="50000">
                      <a:schemeClr val="bg1"/>
                    </a:gs>
                    <a:gs pos="100000">
                      <a:srgbClr val="6DC4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35280" indent="-33528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1625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35280" marR="0" lvl="0" indent="-33528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00FF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kumimoji="0" lang="en-US" sz="24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Tên biến mang giá trị của biến tại từng thời </a:t>
            </a:r>
            <a:r>
              <a:rPr kumimoji="0" lang="vi-VN" sz="24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đ</a:t>
            </a:r>
            <a:r>
              <a:rPr kumimoji="0" lang="en-US" sz="24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iểm thực hiện ch</a:t>
            </a:r>
            <a:r>
              <a:rPr kumimoji="0" lang="vi-VN" sz="24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ươ</a:t>
            </a:r>
            <a:r>
              <a:rPr kumimoji="0" lang="en-US" sz="24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ng trình.</a:t>
            </a:r>
          </a:p>
        </p:txBody>
      </p:sp>
      <p:pic>
        <p:nvPicPr>
          <p:cNvPr id="11268" name="Picture 58" descr="tpage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09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9" name="Picture 59" descr="tpage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69" name="Text Box 61"/>
          <p:cNvSpPr txBox="1">
            <a:spLocks noChangeArrowheads="1"/>
          </p:cNvSpPr>
          <p:nvPr/>
        </p:nvSpPr>
        <p:spPr bwMode="auto">
          <a:xfrm>
            <a:off x="4038600" y="323215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DC4FF"/>
                    </a:gs>
                    <a:gs pos="50000">
                      <a:schemeClr val="bg1"/>
                    </a:gs>
                    <a:gs pos="100000">
                      <a:srgbClr val="6DC4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1625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00FF"/>
              </a:buClr>
              <a:buSzTx/>
              <a:buFont typeface="Wingdings" panose="05000000000000000000" pitchFamily="2" charset="2"/>
              <a:buChar char="F"/>
              <a:defRPr/>
            </a:pPr>
            <a:r>
              <a:rPr kumimoji="0" lang="en-US" sz="24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CV, R và S là các </a:t>
            </a:r>
            <a:r>
              <a:rPr kumimoji="0" lang="en-US" sz="2400" b="1" i="1" u="none" strike="noStrike" kern="1200" cap="none" spc="0" normalizeH="0" baseline="0" noProof="0">
                <a:ln>
                  <a:noFill/>
                </a:ln>
                <a:solidFill>
                  <a:srgbClr val="9F050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biến</a:t>
            </a:r>
          </a:p>
        </p:txBody>
      </p:sp>
      <p:sp>
        <p:nvSpPr>
          <p:cNvPr id="17470" name="Text Box 62"/>
          <p:cNvSpPr txBox="1">
            <a:spLocks noChangeArrowheads="1"/>
          </p:cNvSpPr>
          <p:nvPr/>
        </p:nvSpPr>
        <p:spPr bwMode="auto">
          <a:xfrm>
            <a:off x="4953000" y="2484438"/>
            <a:ext cx="2057400" cy="708025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1625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0D0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Trong ví dụ trên:	</a:t>
            </a:r>
          </a:p>
        </p:txBody>
      </p:sp>
      <p:sp>
        <p:nvSpPr>
          <p:cNvPr id="11272" name="Text Box 63"/>
          <p:cNvSpPr txBox="1"/>
          <p:nvPr/>
        </p:nvSpPr>
        <p:spPr>
          <a:xfrm>
            <a:off x="76200" y="868363"/>
            <a:ext cx="1371600" cy="427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00FF"/>
              </a:buClr>
              <a:buFont typeface="Symbol" panose="05050102010706020507" pitchFamily="18" charset="2"/>
              <a:buChar char="·"/>
            </a:pPr>
            <a:r>
              <a:rPr sz="2200" dirty="0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  <a:r>
              <a:rPr sz="2200" dirty="0">
                <a:solidFill>
                  <a:srgbClr val="0000FF"/>
                </a:solidFill>
                <a:latin typeface="Arial" panose="020B0604020202020204" pitchFamily="34" charset="0"/>
              </a:rPr>
              <a:t>Biến</a:t>
            </a:r>
            <a:endParaRPr sz="2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74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74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9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74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74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7" grpId="0"/>
      <p:bldP spid="17448" grpId="0"/>
      <p:bldP spid="17469" grpId="0"/>
      <p:bldP spid="1747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Text Box 9"/>
          <p:cNvSpPr txBox="1"/>
          <p:nvPr/>
        </p:nvSpPr>
        <p:spPr>
          <a:xfrm>
            <a:off x="304800" y="990600"/>
            <a:ext cx="3962400" cy="1323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71450" indent="-171450"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Các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oạn chú thích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ặt trong ch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ươ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ng trình nguồn giúp ng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ời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ọc dễ dàng nhận biết ý nghĩa của ch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ươ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ng trình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ó.</a:t>
            </a:r>
          </a:p>
        </p:txBody>
      </p:sp>
      <p:sp>
        <p:nvSpPr>
          <p:cNvPr id="22538" name="Text Box 10"/>
          <p:cNvSpPr txBox="1"/>
          <p:nvPr/>
        </p:nvSpPr>
        <p:spPr>
          <a:xfrm>
            <a:off x="263525" y="2971800"/>
            <a:ext cx="4038600" cy="1323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71450" indent="-171450"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Chú thích không làm ảnh h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ởng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ến nội dung ch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ươ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ng trình nguồn và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đư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ợc ch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ươ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ng trình dịch bỏ qua.</a:t>
            </a:r>
          </a:p>
        </p:txBody>
      </p:sp>
      <p:pic>
        <p:nvPicPr>
          <p:cNvPr id="12292" name="Picture 11" descr="tpage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3" name="Picture 12" descr="tpage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2294" name="Group 13"/>
          <p:cNvGrpSpPr/>
          <p:nvPr/>
        </p:nvGrpSpPr>
        <p:grpSpPr>
          <a:xfrm>
            <a:off x="76200" y="0"/>
            <a:ext cx="3124200" cy="609600"/>
            <a:chOff x="0" y="3024"/>
            <a:chExt cx="1968" cy="384"/>
          </a:xfrm>
        </p:grpSpPr>
        <p:sp>
          <p:nvSpPr>
            <p:cNvPr id="12299" name="Text Box 14"/>
            <p:cNvSpPr txBox="1"/>
            <p:nvPr/>
          </p:nvSpPr>
          <p:spPr>
            <a:xfrm>
              <a:off x="528" y="3091"/>
              <a:ext cx="1440" cy="25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sz="2000" b="0" dirty="0">
                  <a:solidFill>
                    <a:srgbClr val="F20000"/>
                  </a:solidFill>
                  <a:latin typeface="Arial" panose="020B0604020202020204" pitchFamily="34" charset="0"/>
                </a:rPr>
                <a:t>Chú thích</a:t>
              </a:r>
            </a:p>
          </p:txBody>
        </p:sp>
        <p:grpSp>
          <p:nvGrpSpPr>
            <p:cNvPr id="12300" name="Group 15"/>
            <p:cNvGrpSpPr/>
            <p:nvPr/>
          </p:nvGrpSpPr>
          <p:grpSpPr>
            <a:xfrm>
              <a:off x="0" y="3024"/>
              <a:ext cx="432" cy="384"/>
              <a:chOff x="0" y="480"/>
              <a:chExt cx="480" cy="384"/>
            </a:xfrm>
          </p:grpSpPr>
          <p:sp>
            <p:nvSpPr>
              <p:cNvPr id="12301" name="AutoShape 16"/>
              <p:cNvSpPr/>
              <p:nvPr/>
            </p:nvSpPr>
            <p:spPr>
              <a:xfrm>
                <a:off x="0" y="480"/>
                <a:ext cx="480" cy="384"/>
              </a:xfrm>
              <a:prstGeom prst="star8">
                <a:avLst>
                  <a:gd name="adj" fmla="val 3825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00FF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/>
              <a:p>
                <a:endParaRPr sz="20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302" name="Text Box 17"/>
              <p:cNvSpPr txBox="1"/>
              <p:nvPr/>
            </p:nvSpPr>
            <p:spPr>
              <a:xfrm>
                <a:off x="96" y="480"/>
                <a:ext cx="288" cy="29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algn="l" eaLnBrk="0" hangingPunct="0">
                  <a:spcBef>
                    <a:spcPct val="50000"/>
                  </a:spcBef>
                </a:pPr>
                <a:r>
                  <a:rPr sz="24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</a:p>
            </p:txBody>
          </p:sp>
        </p:grpSp>
      </p:grpSp>
      <p:sp>
        <p:nvSpPr>
          <p:cNvPr id="22546" name="Text Box 18"/>
          <p:cNvSpPr txBox="1"/>
          <p:nvPr/>
        </p:nvSpPr>
        <p:spPr>
          <a:xfrm>
            <a:off x="4800600" y="1889125"/>
            <a:ext cx="4191000" cy="3232150"/>
          </a:xfrm>
          <a:prstGeom prst="rect">
            <a:avLst/>
          </a:prstGeom>
          <a:solidFill>
            <a:srgbClr val="0033CC"/>
          </a:solidFill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endParaRPr sz="90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</a:pPr>
            <a:r>
              <a:rPr sz="1800" dirty="0">
                <a:solidFill>
                  <a:srgbClr val="FFFF00"/>
                </a:solidFill>
                <a:latin typeface="Arial" panose="020B0604020202020204" pitchFamily="34" charset="0"/>
              </a:rPr>
              <a:t>Program  VD1;</a:t>
            </a:r>
          </a:p>
          <a:p>
            <a:pPr algn="l">
              <a:spcBef>
                <a:spcPct val="50000"/>
              </a:spcBef>
            </a:pPr>
            <a:r>
              <a:rPr sz="1800" dirty="0">
                <a:solidFill>
                  <a:srgbClr val="FFFF00"/>
                </a:solidFill>
                <a:latin typeface="Arial" panose="020B0604020202020204" pitchFamily="34" charset="0"/>
              </a:rPr>
              <a:t>uses crt;       </a:t>
            </a:r>
            <a:r>
              <a:rPr sz="1800" dirty="0">
                <a:solidFill>
                  <a:schemeClr val="bg1"/>
                </a:solidFill>
                <a:latin typeface="Arial" panose="020B0604020202020204" pitchFamily="34" charset="0"/>
              </a:rPr>
              <a:t>{ khai bao thu vien}</a:t>
            </a:r>
          </a:p>
          <a:p>
            <a:pPr algn="l">
              <a:spcBef>
                <a:spcPct val="50000"/>
              </a:spcBef>
            </a:pPr>
            <a:r>
              <a:rPr sz="1800" dirty="0">
                <a:solidFill>
                  <a:srgbClr val="FFFF00"/>
                </a:solidFill>
                <a:latin typeface="Arial" panose="020B0604020202020204" pitchFamily="34" charset="0"/>
              </a:rPr>
              <a:t>BEGIN           </a:t>
            </a:r>
            <a:r>
              <a:rPr sz="1800" dirty="0">
                <a:solidFill>
                  <a:schemeClr val="bg1"/>
                </a:solidFill>
                <a:latin typeface="Arial" panose="020B0604020202020204" pitchFamily="34" charset="0"/>
              </a:rPr>
              <a:t>{ bat dau ct}</a:t>
            </a:r>
          </a:p>
          <a:p>
            <a:pPr algn="l">
              <a:spcBef>
                <a:spcPct val="50000"/>
              </a:spcBef>
            </a:pPr>
            <a:r>
              <a:rPr sz="1800" dirty="0">
                <a:solidFill>
                  <a:srgbClr val="FFFF00"/>
                </a:solidFill>
                <a:latin typeface="Arial" panose="020B0604020202020204" pitchFamily="34" charset="0"/>
              </a:rPr>
              <a:t>                      </a:t>
            </a:r>
            <a:r>
              <a:rPr sz="1800" dirty="0">
                <a:solidFill>
                  <a:schemeClr val="bg1"/>
                </a:solidFill>
                <a:latin typeface="Arial" panose="020B0604020202020204" pitchFamily="34" charset="0"/>
              </a:rPr>
              <a:t>{in TB ra man hinh}</a:t>
            </a:r>
          </a:p>
          <a:p>
            <a:pPr algn="l">
              <a:spcBef>
                <a:spcPct val="50000"/>
              </a:spcBef>
            </a:pPr>
            <a:r>
              <a:rPr sz="1800" dirty="0">
                <a:solidFill>
                  <a:srgbClr val="FFFF00"/>
                </a:solidFill>
                <a:latin typeface="Arial" panose="020B0604020202020204" pitchFamily="34" charset="0"/>
              </a:rPr>
              <a:t>Write(‘ Xin chao cac ban lop 11’);</a:t>
            </a:r>
          </a:p>
          <a:p>
            <a:pPr algn="l">
              <a:spcBef>
                <a:spcPct val="50000"/>
              </a:spcBef>
            </a:pPr>
            <a:r>
              <a:rPr sz="1800" dirty="0">
                <a:solidFill>
                  <a:srgbClr val="FFFF00"/>
                </a:solidFill>
                <a:latin typeface="Arial" panose="020B0604020202020204" pitchFamily="34" charset="0"/>
              </a:rPr>
              <a:t>readln;	          </a:t>
            </a:r>
          </a:p>
          <a:p>
            <a:pPr algn="l">
              <a:spcBef>
                <a:spcPct val="50000"/>
              </a:spcBef>
            </a:pPr>
            <a:r>
              <a:rPr sz="1800" dirty="0">
                <a:solidFill>
                  <a:srgbClr val="FFFF00"/>
                </a:solidFill>
                <a:latin typeface="Arial" panose="020B0604020202020204" pitchFamily="34" charset="0"/>
              </a:rPr>
              <a:t>END.</a:t>
            </a:r>
          </a:p>
          <a:p>
            <a:pPr algn="l">
              <a:spcBef>
                <a:spcPct val="50000"/>
              </a:spcBef>
            </a:pPr>
            <a:endParaRPr sz="9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22547" name="AutoShape 19"/>
          <p:cNvSpPr>
            <a:spLocks noChangeArrowheads="1"/>
          </p:cNvSpPr>
          <p:nvPr/>
        </p:nvSpPr>
        <p:spPr bwMode="auto">
          <a:xfrm>
            <a:off x="7696200" y="1676400"/>
            <a:ext cx="304800" cy="838200"/>
          </a:xfrm>
          <a:prstGeom prst="downArrow">
            <a:avLst>
              <a:gd name="adj1" fmla="val 50000"/>
              <a:gd name="adj2" fmla="val 68750"/>
            </a:avLst>
          </a:prstGeom>
          <a:gradFill rotWithShape="1">
            <a:gsLst>
              <a:gs pos="0">
                <a:srgbClr val="FF66FF"/>
              </a:gs>
              <a:gs pos="50000">
                <a:schemeClr val="bg1"/>
              </a:gs>
              <a:gs pos="100000">
                <a:srgbClr val="FF66FF"/>
              </a:gs>
            </a:gsLst>
            <a:lin ang="0" scaled="1"/>
          </a:gra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FF0D0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2548" name="Text Box 20"/>
          <p:cNvSpPr txBox="1"/>
          <p:nvPr/>
        </p:nvSpPr>
        <p:spPr>
          <a:xfrm>
            <a:off x="228600" y="4664075"/>
            <a:ext cx="43434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71450" indent="-171450"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Trong Pascal, chú thích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đư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ợc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ặt giữa cặp dấu </a:t>
            </a: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{  }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 hoặc </a:t>
            </a: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(*  *)</a:t>
            </a:r>
          </a:p>
        </p:txBody>
      </p:sp>
      <p:sp>
        <p:nvSpPr>
          <p:cNvPr id="22549" name="Text Box 21"/>
          <p:cNvSpPr txBox="1"/>
          <p:nvPr/>
        </p:nvSpPr>
        <p:spPr>
          <a:xfrm>
            <a:off x="228600" y="5486400"/>
            <a:ext cx="43434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71450" indent="-171450"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Trong C++, chú thích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đư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ợc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ặt giữa cặp dấu</a:t>
            </a: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 /*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  và </a:t>
            </a: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*/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/>
      <p:bldP spid="22538" grpId="0"/>
      <p:bldP spid="22546" grpId="0" animBg="1"/>
      <p:bldP spid="22547" grpId="0" animBg="1"/>
      <p:bldP spid="22548" grpId="0"/>
      <p:bldP spid="225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44"/>
          <p:cNvGrpSpPr/>
          <p:nvPr/>
        </p:nvGrpSpPr>
        <p:grpSpPr>
          <a:xfrm>
            <a:off x="-41275" y="-76200"/>
            <a:ext cx="9185275" cy="7032625"/>
            <a:chOff x="-26" y="-48"/>
            <a:chExt cx="5786" cy="4430"/>
          </a:xfrm>
        </p:grpSpPr>
        <p:sp>
          <p:nvSpPr>
            <p:cNvPr id="13315" name="Rectangle 4"/>
            <p:cNvSpPr/>
            <p:nvPr/>
          </p:nvSpPr>
          <p:spPr>
            <a:xfrm>
              <a:off x="233" y="240"/>
              <a:ext cx="4135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 anchor="ctr" anchorCtr="0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pic>
          <p:nvPicPr>
            <p:cNvPr id="13316" name="Picture 5" descr="tpage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26" y="4082"/>
              <a:ext cx="5786" cy="24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3317" name="Text Box 6"/>
            <p:cNvSpPr txBox="1"/>
            <p:nvPr/>
          </p:nvSpPr>
          <p:spPr>
            <a:xfrm>
              <a:off x="2914" y="4151"/>
              <a:ext cx="11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endParaRPr lang="vi-VN" altLang="x-none" sz="1800" b="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13318" name="Picture 7" descr="images[48]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8" y="240"/>
              <a:ext cx="3936" cy="374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3319" name="Rectangle 8"/>
            <p:cNvSpPr/>
            <p:nvPr/>
          </p:nvSpPr>
          <p:spPr>
            <a:xfrm>
              <a:off x="590" y="3600"/>
              <a:ext cx="3565" cy="96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 wrap="none" anchor="ctr" anchorCtr="0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3320" name="Rectangle 9"/>
            <p:cNvSpPr/>
            <p:nvPr/>
          </p:nvSpPr>
          <p:spPr>
            <a:xfrm>
              <a:off x="590" y="3840"/>
              <a:ext cx="3565" cy="96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 wrap="none" anchor="ctr" anchorCtr="0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3321" name="Rectangle 10"/>
            <p:cNvSpPr/>
            <p:nvPr/>
          </p:nvSpPr>
          <p:spPr>
            <a:xfrm>
              <a:off x="589" y="576"/>
              <a:ext cx="3587" cy="3360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 wrap="none" anchor="ctr" anchorCtr="0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pic>
          <p:nvPicPr>
            <p:cNvPr id="13322" name="Picture 15" descr="509187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72" y="1344"/>
              <a:ext cx="1440" cy="14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323" name="Picture 16" descr="tpage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5760" cy="4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3324" name="Text Box 17"/>
            <p:cNvSpPr txBox="1"/>
            <p:nvPr/>
          </p:nvSpPr>
          <p:spPr>
            <a:xfrm>
              <a:off x="816" y="-48"/>
              <a:ext cx="3984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sz="4400" dirty="0">
                  <a:solidFill>
                    <a:srgbClr val="962400"/>
                  </a:solidFill>
                  <a:latin typeface="Arial" panose="020B0604020202020204" pitchFamily="34" charset="0"/>
                </a:rPr>
                <a:t>Ghi nhớ!</a:t>
              </a:r>
            </a:p>
          </p:txBody>
        </p:sp>
        <p:sp>
          <p:nvSpPr>
            <p:cNvPr id="13325" name="Rectangle 18"/>
            <p:cNvSpPr/>
            <p:nvPr/>
          </p:nvSpPr>
          <p:spPr>
            <a:xfrm>
              <a:off x="233" y="480"/>
              <a:ext cx="4135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 anchor="ctr" anchorCtr="0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pic>
          <p:nvPicPr>
            <p:cNvPr id="13326" name="Picture 2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88" y="528"/>
              <a:ext cx="3936" cy="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327" name="Picture 28" descr="MCj03982190000[1]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320" y="2496"/>
              <a:ext cx="1392" cy="37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3328" name="Text Box 12"/>
            <p:cNvSpPr txBox="1"/>
            <p:nvPr/>
          </p:nvSpPr>
          <p:spPr>
            <a:xfrm>
              <a:off x="589" y="720"/>
              <a:ext cx="3587" cy="221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Clr>
                  <a:srgbClr val="0033CC"/>
                </a:buClr>
                <a:buFont typeface="Wingdings" panose="05000000000000000000" pitchFamily="2" charset="2"/>
                <a:buChar char="§"/>
              </a:pPr>
              <a:r>
                <a:rPr sz="1700" dirty="0">
                  <a:solidFill>
                    <a:schemeClr val="tx1"/>
                  </a:solidFill>
                  <a:latin typeface="Arial" panose="020B0604020202020204" pitchFamily="34" charset="0"/>
                </a:rPr>
                <a:t> Các thành phần c</a:t>
              </a:r>
              <a:r>
                <a:rPr lang="vi-VN" altLang="x-none" sz="1700" dirty="0">
                  <a:solidFill>
                    <a:schemeClr val="tx1"/>
                  </a:solidFill>
                  <a:latin typeface="Arial" panose="020B0604020202020204" pitchFamily="34" charset="0"/>
                </a:rPr>
                <a:t>ơ</a:t>
              </a:r>
              <a:r>
                <a:rPr sz="1700" dirty="0">
                  <a:solidFill>
                    <a:schemeClr val="tx1"/>
                  </a:solidFill>
                  <a:latin typeface="Arial" panose="020B0604020202020204" pitchFamily="34" charset="0"/>
                </a:rPr>
                <a:t> bản của ngôn ngữ lập trình:</a:t>
              </a:r>
            </a:p>
          </p:txBody>
        </p:sp>
        <p:sp>
          <p:nvSpPr>
            <p:cNvPr id="13329" name="Text Box 14"/>
            <p:cNvSpPr txBox="1"/>
            <p:nvPr/>
          </p:nvSpPr>
          <p:spPr>
            <a:xfrm>
              <a:off x="834" y="960"/>
              <a:ext cx="2766" cy="279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marL="5080" indent="-5080" algn="l">
                <a:spcBef>
                  <a:spcPct val="50000"/>
                </a:spcBef>
                <a:buFont typeface=".VnTime" panose="020B7200000000000000" pitchFamily="34" charset="0"/>
                <a:buChar char="-"/>
              </a:pPr>
              <a:r>
                <a:rPr sz="2300" b="0" dirty="0">
                  <a:solidFill>
                    <a:srgbClr val="0000FF"/>
                  </a:solidFill>
                  <a:latin typeface="Arial" panose="020B0604020202020204" pitchFamily="34" charset="0"/>
                </a:rPr>
                <a:t> Bộ chữ cái.</a:t>
              </a:r>
            </a:p>
          </p:txBody>
        </p:sp>
        <p:sp>
          <p:nvSpPr>
            <p:cNvPr id="13330" name="Text Box 30"/>
            <p:cNvSpPr txBox="1"/>
            <p:nvPr/>
          </p:nvSpPr>
          <p:spPr>
            <a:xfrm>
              <a:off x="576" y="1704"/>
              <a:ext cx="3587" cy="221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Clr>
                  <a:srgbClr val="0033CC"/>
                </a:buClr>
                <a:buFont typeface="Wingdings" panose="05000000000000000000" pitchFamily="2" charset="2"/>
                <a:buChar char="§"/>
              </a:pPr>
              <a:r>
                <a:rPr sz="1700" dirty="0">
                  <a:solidFill>
                    <a:schemeClr val="tx1"/>
                  </a:solidFill>
                  <a:latin typeface="Arial" panose="020B0604020202020204" pitchFamily="34" charset="0"/>
                </a:rPr>
                <a:t> Các khái niệm c</a:t>
              </a:r>
              <a:r>
                <a:rPr lang="vi-VN" altLang="x-none" sz="1700" dirty="0">
                  <a:solidFill>
                    <a:schemeClr val="tx1"/>
                  </a:solidFill>
                  <a:latin typeface="Arial" panose="020B0604020202020204" pitchFamily="34" charset="0"/>
                </a:rPr>
                <a:t>ơ</a:t>
              </a:r>
              <a:r>
                <a:rPr sz="1700" dirty="0">
                  <a:solidFill>
                    <a:schemeClr val="tx1"/>
                  </a:solidFill>
                  <a:latin typeface="Arial" panose="020B0604020202020204" pitchFamily="34" charset="0"/>
                </a:rPr>
                <a:t> bản của ngôn ngữ lập trình:</a:t>
              </a:r>
            </a:p>
          </p:txBody>
        </p:sp>
        <p:sp>
          <p:nvSpPr>
            <p:cNvPr id="13331" name="Text Box 33"/>
            <p:cNvSpPr txBox="1"/>
            <p:nvPr/>
          </p:nvSpPr>
          <p:spPr>
            <a:xfrm>
              <a:off x="816" y="1920"/>
              <a:ext cx="2766" cy="279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marL="5080" indent="174625" algn="l">
                <a:spcBef>
                  <a:spcPct val="50000"/>
                </a:spcBef>
                <a:buFont typeface=".VnTime" panose="020B7200000000000000" pitchFamily="34" charset="0"/>
                <a:buChar char="-"/>
              </a:pPr>
              <a:r>
                <a:rPr sz="2300" b="0" dirty="0">
                  <a:solidFill>
                    <a:srgbClr val="0000FF"/>
                  </a:solidFill>
                  <a:latin typeface="Arial" panose="020B0604020202020204" pitchFamily="34" charset="0"/>
                </a:rPr>
                <a:t> Tên:</a:t>
              </a:r>
            </a:p>
          </p:txBody>
        </p:sp>
        <p:sp>
          <p:nvSpPr>
            <p:cNvPr id="13332" name="Text Box 34"/>
            <p:cNvSpPr txBox="1"/>
            <p:nvPr/>
          </p:nvSpPr>
          <p:spPr>
            <a:xfrm>
              <a:off x="1200" y="2121"/>
              <a:ext cx="2928" cy="279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marL="122555" algn="l">
                <a:spcBef>
                  <a:spcPct val="50000"/>
                </a:spcBef>
                <a:buFont typeface="Symbol" panose="05050102010706020507" pitchFamily="18" charset="2"/>
                <a:buChar char="+"/>
              </a:pPr>
              <a:r>
                <a:rPr sz="2300" b="0" dirty="0">
                  <a:solidFill>
                    <a:srgbClr val="9F0505"/>
                  </a:solidFill>
                  <a:latin typeface="Arial" panose="020B0604020202020204" pitchFamily="34" charset="0"/>
                </a:rPr>
                <a:t> Tên dành riêng (Từ khoá).</a:t>
              </a:r>
            </a:p>
          </p:txBody>
        </p:sp>
        <p:sp>
          <p:nvSpPr>
            <p:cNvPr id="13333" name="Text Box 35"/>
            <p:cNvSpPr txBox="1"/>
            <p:nvPr/>
          </p:nvSpPr>
          <p:spPr>
            <a:xfrm>
              <a:off x="1296" y="2361"/>
              <a:ext cx="2352" cy="279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marL="228600" indent="-228600">
                <a:spcBef>
                  <a:spcPct val="50000"/>
                </a:spcBef>
                <a:buFont typeface="Symbol" panose="05050102010706020507" pitchFamily="18" charset="2"/>
                <a:buChar char="+"/>
              </a:pPr>
              <a:r>
                <a:rPr sz="2300" b="0" dirty="0">
                  <a:solidFill>
                    <a:srgbClr val="9F0505"/>
                  </a:solidFill>
                  <a:latin typeface="Arial" panose="020B0604020202020204" pitchFamily="34" charset="0"/>
                </a:rPr>
                <a:t>Tên chuẩn.</a:t>
              </a:r>
            </a:p>
          </p:txBody>
        </p:sp>
        <p:sp>
          <p:nvSpPr>
            <p:cNvPr id="13334" name="Text Box 36"/>
            <p:cNvSpPr txBox="1"/>
            <p:nvPr/>
          </p:nvSpPr>
          <p:spPr>
            <a:xfrm>
              <a:off x="834" y="1200"/>
              <a:ext cx="2766" cy="279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marL="5080" indent="-5080" algn="l">
                <a:spcBef>
                  <a:spcPct val="50000"/>
                </a:spcBef>
                <a:buFont typeface=".VnTime" panose="020B7200000000000000" pitchFamily="34" charset="0"/>
                <a:buChar char="-"/>
              </a:pPr>
              <a:r>
                <a:rPr sz="2300" b="0" dirty="0">
                  <a:solidFill>
                    <a:srgbClr val="0000FF"/>
                  </a:solidFill>
                  <a:latin typeface="Arial" panose="020B0604020202020204" pitchFamily="34" charset="0"/>
                </a:rPr>
                <a:t> Cú pháp.</a:t>
              </a:r>
            </a:p>
          </p:txBody>
        </p:sp>
        <p:sp>
          <p:nvSpPr>
            <p:cNvPr id="13335" name="Text Box 37"/>
            <p:cNvSpPr txBox="1"/>
            <p:nvPr/>
          </p:nvSpPr>
          <p:spPr>
            <a:xfrm>
              <a:off x="834" y="1449"/>
              <a:ext cx="2766" cy="279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marL="5080" indent="-5080" algn="l">
                <a:spcBef>
                  <a:spcPct val="50000"/>
                </a:spcBef>
                <a:buFont typeface=".VnTime" panose="020B7200000000000000" pitchFamily="34" charset="0"/>
                <a:buChar char="-"/>
              </a:pPr>
              <a:r>
                <a:rPr sz="2300" b="0" dirty="0">
                  <a:solidFill>
                    <a:srgbClr val="0000FF"/>
                  </a:solidFill>
                  <a:latin typeface="Arial" panose="020B0604020202020204" pitchFamily="34" charset="0"/>
                </a:rPr>
                <a:t> Ngữ nghĩa.</a:t>
              </a:r>
            </a:p>
          </p:txBody>
        </p:sp>
        <p:sp>
          <p:nvSpPr>
            <p:cNvPr id="13336" name="Text Box 38"/>
            <p:cNvSpPr txBox="1"/>
            <p:nvPr/>
          </p:nvSpPr>
          <p:spPr>
            <a:xfrm>
              <a:off x="1296" y="2601"/>
              <a:ext cx="2400" cy="279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marL="228600" indent="-228600">
                <a:spcBef>
                  <a:spcPct val="50000"/>
                </a:spcBef>
                <a:buFont typeface="Symbol" panose="05050102010706020507" pitchFamily="18" charset="2"/>
                <a:buChar char="+"/>
              </a:pPr>
              <a:r>
                <a:rPr sz="2300" b="0" dirty="0">
                  <a:solidFill>
                    <a:srgbClr val="9F0505"/>
                  </a:solidFill>
                  <a:latin typeface="Arial" panose="020B0604020202020204" pitchFamily="34" charset="0"/>
                </a:rPr>
                <a:t>Tên do ng</a:t>
              </a:r>
              <a:r>
                <a:rPr lang="vi-VN" altLang="x-none" sz="2300" b="0" dirty="0">
                  <a:solidFill>
                    <a:srgbClr val="9F0505"/>
                  </a:solidFill>
                  <a:latin typeface="Arial" panose="020B0604020202020204" pitchFamily="34" charset="0"/>
                </a:rPr>
                <a:t>ư</a:t>
              </a:r>
              <a:r>
                <a:rPr sz="2300" b="0" dirty="0">
                  <a:solidFill>
                    <a:srgbClr val="9F0505"/>
                  </a:solidFill>
                  <a:latin typeface="Arial" panose="020B0604020202020204" pitchFamily="34" charset="0"/>
                </a:rPr>
                <a:t>ời dùng </a:t>
              </a:r>
              <a:r>
                <a:rPr lang="vi-VN" altLang="x-none" sz="2300" b="0" dirty="0">
                  <a:solidFill>
                    <a:srgbClr val="9F0505"/>
                  </a:solidFill>
                  <a:latin typeface="Arial" panose="020B0604020202020204" pitchFamily="34" charset="0"/>
                </a:rPr>
                <a:t>đ</a:t>
              </a:r>
              <a:r>
                <a:rPr sz="2300" b="0" dirty="0">
                  <a:solidFill>
                    <a:srgbClr val="9F0505"/>
                  </a:solidFill>
                  <a:latin typeface="Arial" panose="020B0604020202020204" pitchFamily="34" charset="0"/>
                </a:rPr>
                <a:t>ặt.</a:t>
              </a:r>
            </a:p>
          </p:txBody>
        </p:sp>
        <p:sp>
          <p:nvSpPr>
            <p:cNvPr id="13337" name="Text Box 39"/>
            <p:cNvSpPr txBox="1"/>
            <p:nvPr/>
          </p:nvSpPr>
          <p:spPr>
            <a:xfrm>
              <a:off x="816" y="2880"/>
              <a:ext cx="2766" cy="279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marL="5080" indent="174625" algn="l">
                <a:spcBef>
                  <a:spcPct val="50000"/>
                </a:spcBef>
                <a:buFont typeface=".VnTime" panose="020B7200000000000000" pitchFamily="34" charset="0"/>
                <a:buChar char="-"/>
              </a:pPr>
              <a:r>
                <a:rPr sz="2300" b="0" dirty="0">
                  <a:solidFill>
                    <a:srgbClr val="0000FF"/>
                  </a:solidFill>
                  <a:latin typeface="Arial" panose="020B0604020202020204" pitchFamily="34" charset="0"/>
                </a:rPr>
                <a:t> Các </a:t>
              </a:r>
              <a:r>
                <a:rPr lang="vi-VN" altLang="x-none" sz="2300" b="0" dirty="0">
                  <a:solidFill>
                    <a:srgbClr val="0000FF"/>
                  </a:solidFill>
                  <a:latin typeface="Arial" panose="020B0604020202020204" pitchFamily="34" charset="0"/>
                </a:rPr>
                <a:t>đ</a:t>
              </a:r>
              <a:r>
                <a:rPr sz="2300" b="0" dirty="0">
                  <a:solidFill>
                    <a:srgbClr val="0000FF"/>
                  </a:solidFill>
                  <a:latin typeface="Arial" panose="020B0604020202020204" pitchFamily="34" charset="0"/>
                </a:rPr>
                <a:t>ại l</a:t>
              </a:r>
              <a:r>
                <a:rPr lang="vi-VN" altLang="x-none" sz="2300" b="0" dirty="0">
                  <a:solidFill>
                    <a:srgbClr val="0000FF"/>
                  </a:solidFill>
                  <a:latin typeface="Arial" panose="020B0604020202020204" pitchFamily="34" charset="0"/>
                </a:rPr>
                <a:t>ư</a:t>
              </a:r>
              <a:r>
                <a:rPr sz="2300" b="0" dirty="0">
                  <a:solidFill>
                    <a:srgbClr val="0000FF"/>
                  </a:solidFill>
                  <a:latin typeface="Arial" panose="020B0604020202020204" pitchFamily="34" charset="0"/>
                </a:rPr>
                <a:t>ợng:</a:t>
              </a:r>
            </a:p>
          </p:txBody>
        </p:sp>
        <p:sp>
          <p:nvSpPr>
            <p:cNvPr id="13338" name="Text Box 40"/>
            <p:cNvSpPr txBox="1"/>
            <p:nvPr/>
          </p:nvSpPr>
          <p:spPr>
            <a:xfrm>
              <a:off x="1248" y="3120"/>
              <a:ext cx="1824" cy="279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marL="122555" algn="l">
                <a:spcBef>
                  <a:spcPct val="50000"/>
                </a:spcBef>
                <a:buFont typeface="Symbol" panose="05050102010706020507" pitchFamily="18" charset="2"/>
                <a:buChar char="+"/>
              </a:pPr>
              <a:r>
                <a:rPr sz="2300" b="0" dirty="0">
                  <a:solidFill>
                    <a:srgbClr val="9F0505"/>
                  </a:solidFill>
                  <a:latin typeface="Arial" panose="020B0604020202020204" pitchFamily="34" charset="0"/>
                </a:rPr>
                <a:t> Hằng.</a:t>
              </a:r>
            </a:p>
          </p:txBody>
        </p:sp>
        <p:sp>
          <p:nvSpPr>
            <p:cNvPr id="13339" name="Text Box 41"/>
            <p:cNvSpPr txBox="1"/>
            <p:nvPr/>
          </p:nvSpPr>
          <p:spPr>
            <a:xfrm>
              <a:off x="1248" y="3369"/>
              <a:ext cx="1824" cy="279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marL="122555" algn="l">
                <a:spcBef>
                  <a:spcPct val="50000"/>
                </a:spcBef>
                <a:buFont typeface="Symbol" panose="05050102010706020507" pitchFamily="18" charset="2"/>
                <a:buChar char="+"/>
              </a:pPr>
              <a:r>
                <a:rPr sz="2300" b="0" dirty="0">
                  <a:solidFill>
                    <a:srgbClr val="9F0505"/>
                  </a:solidFill>
                  <a:latin typeface="Arial" panose="020B0604020202020204" pitchFamily="34" charset="0"/>
                </a:rPr>
                <a:t> Biến.</a:t>
              </a:r>
            </a:p>
          </p:txBody>
        </p:sp>
        <p:sp>
          <p:nvSpPr>
            <p:cNvPr id="13340" name="Text Box 42"/>
            <p:cNvSpPr txBox="1"/>
            <p:nvPr/>
          </p:nvSpPr>
          <p:spPr>
            <a:xfrm>
              <a:off x="816" y="3609"/>
              <a:ext cx="2766" cy="279"/>
            </a:xfrm>
            <a:prstGeom prst="rect">
              <a:avLst/>
            </a:prstGeom>
            <a:solidFill>
              <a:srgbClr val="FFFFE5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marL="5080" indent="174625" algn="l">
                <a:spcBef>
                  <a:spcPct val="50000"/>
                </a:spcBef>
                <a:buFont typeface=".VnTime" panose="020B7200000000000000" pitchFamily="34" charset="0"/>
                <a:buChar char="-"/>
              </a:pPr>
              <a:r>
                <a:rPr sz="2300" b="0" dirty="0">
                  <a:solidFill>
                    <a:srgbClr val="0000FF"/>
                  </a:solidFill>
                  <a:latin typeface="Arial" panose="020B0604020202020204" pitchFamily="34" charset="0"/>
                </a:rPr>
                <a:t> Chú thích.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page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7000"/>
            <a:ext cx="9144000" cy="381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pic>
        <p:nvPicPr>
          <p:cNvPr id="3075" name="Picture 3" descr="tpage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Text Box 5"/>
          <p:cNvSpPr txBox="1"/>
          <p:nvPr/>
        </p:nvSpPr>
        <p:spPr>
          <a:xfrm>
            <a:off x="152400" y="228600"/>
            <a:ext cx="3733800" cy="892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600" b="0" dirty="0">
                <a:latin typeface="Arial" panose="020B0604020202020204" pitchFamily="34" charset="0"/>
              </a:rPr>
              <a:t>1. Các thành phần c</a:t>
            </a:r>
            <a:r>
              <a:rPr lang="vi-VN" altLang="x-none" sz="2600" b="0" dirty="0">
                <a:latin typeface="Arial" panose="020B0604020202020204" pitchFamily="34" charset="0"/>
              </a:rPr>
              <a:t>ơ</a:t>
            </a:r>
            <a:r>
              <a:rPr sz="2600" b="0" dirty="0">
                <a:latin typeface="Arial" panose="020B0604020202020204" pitchFamily="34" charset="0"/>
              </a:rPr>
              <a:t> bản</a:t>
            </a:r>
          </a:p>
        </p:txBody>
      </p:sp>
      <p:sp>
        <p:nvSpPr>
          <p:cNvPr id="3077" name="Rectangle 6"/>
          <p:cNvSpPr/>
          <p:nvPr/>
        </p:nvSpPr>
        <p:spPr>
          <a:xfrm>
            <a:off x="381000" y="6324600"/>
            <a:ext cx="838200" cy="1524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none" anchor="ctr" anchorCtr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4344" name="Text Box 8"/>
          <p:cNvSpPr txBox="1"/>
          <p:nvPr/>
        </p:nvSpPr>
        <p:spPr>
          <a:xfrm>
            <a:off x="457200" y="1143000"/>
            <a:ext cx="82296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Mỗi ngôn ngữ lập trình th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ờng có ba thành phần c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ơ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 bản: </a:t>
            </a:r>
            <a:r>
              <a:rPr sz="2400" i="1" dirty="0">
                <a:solidFill>
                  <a:srgbClr val="0000FF"/>
                </a:solidFill>
                <a:latin typeface="Arial" panose="020B0604020202020204" pitchFamily="34" charset="0"/>
              </a:rPr>
              <a:t>Bảng chữ cái, cú pháp và ngữ nghĩa.</a:t>
            </a:r>
          </a:p>
        </p:txBody>
      </p:sp>
      <p:sp>
        <p:nvSpPr>
          <p:cNvPr id="3079" name="Rectangle 12"/>
          <p:cNvSpPr/>
          <p:nvPr/>
        </p:nvSpPr>
        <p:spPr>
          <a:xfrm>
            <a:off x="7696200" y="6553200"/>
            <a:ext cx="1066800" cy="76200"/>
          </a:xfrm>
          <a:prstGeom prst="rect">
            <a:avLst/>
          </a:prstGeom>
          <a:solidFill>
            <a:srgbClr val="ADCAE9"/>
          </a:solidFill>
          <a:ln w="9525">
            <a:noFill/>
          </a:ln>
        </p:spPr>
        <p:txBody>
          <a:bodyPr wrap="none" anchor="ctr" anchorCtr="0"/>
          <a:lstStyle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4360" name="Group 24"/>
          <p:cNvGrpSpPr/>
          <p:nvPr/>
        </p:nvGrpSpPr>
        <p:grpSpPr>
          <a:xfrm>
            <a:off x="4953000" y="2057400"/>
            <a:ext cx="3962400" cy="4419600"/>
            <a:chOff x="3120" y="1296"/>
            <a:chExt cx="2496" cy="2784"/>
          </a:xfrm>
        </p:grpSpPr>
        <p:grpSp>
          <p:nvGrpSpPr>
            <p:cNvPr id="3086" name="Group 9"/>
            <p:cNvGrpSpPr/>
            <p:nvPr/>
          </p:nvGrpSpPr>
          <p:grpSpPr>
            <a:xfrm>
              <a:off x="3120" y="1296"/>
              <a:ext cx="2352" cy="1538"/>
              <a:chOff x="3648" y="1680"/>
              <a:chExt cx="1824" cy="1333"/>
            </a:xfrm>
          </p:grpSpPr>
          <p:sp>
            <p:nvSpPr>
              <p:cNvPr id="3090" name="AutoShape 10"/>
              <p:cNvSpPr/>
              <p:nvPr/>
            </p:nvSpPr>
            <p:spPr>
              <a:xfrm flipH="1">
                <a:off x="3648" y="1680"/>
                <a:ext cx="1824" cy="1248"/>
              </a:xfrm>
              <a:prstGeom prst="wedgeRoundRectCallout">
                <a:avLst>
                  <a:gd name="adj1" fmla="val -35801"/>
                  <a:gd name="adj2" fmla="val 77644"/>
                  <a:gd name="adj3" fmla="val 16667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>
                  <a:spcBef>
                    <a:spcPct val="0"/>
                  </a:spcBef>
                </a:pPr>
                <a:endParaRPr lang="vi-VN" altLang="x-none" sz="18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91" name="Text Box 11"/>
              <p:cNvSpPr txBox="1"/>
              <p:nvPr/>
            </p:nvSpPr>
            <p:spPr>
              <a:xfrm>
                <a:off x="3792" y="1776"/>
                <a:ext cx="1536" cy="123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sz="2000" i="1" dirty="0">
                    <a:solidFill>
                      <a:srgbClr val="990000"/>
                    </a:solidFill>
                    <a:latin typeface="Arial" panose="020B0604020202020204" pitchFamily="34" charset="0"/>
                  </a:rPr>
                  <a:t>Các chữ cái th</a:t>
                </a:r>
                <a:r>
                  <a:rPr lang="vi-VN" altLang="x-none" sz="2000" i="1" dirty="0">
                    <a:solidFill>
                      <a:srgbClr val="990000"/>
                    </a:solidFill>
                    <a:latin typeface="Arial" panose="020B0604020202020204" pitchFamily="34" charset="0"/>
                  </a:rPr>
                  <a:t>ư</a:t>
                </a:r>
                <a:r>
                  <a:rPr sz="2000" i="1" dirty="0">
                    <a:solidFill>
                      <a:srgbClr val="990000"/>
                    </a:solidFill>
                    <a:latin typeface="Arial" panose="020B0604020202020204" pitchFamily="34" charset="0"/>
                  </a:rPr>
                  <a:t>ờng và hoa:</a:t>
                </a:r>
              </a:p>
              <a:p>
                <a:r>
                  <a:rPr dirty="0">
                    <a:latin typeface="Arial" panose="020B0604020202020204" pitchFamily="34" charset="0"/>
                  </a:rPr>
                  <a:t>a </a:t>
                </a:r>
                <a:r>
                  <a:rPr lang="vi-VN" altLang="x-none" dirty="0">
                    <a:latin typeface="Arial" panose="020B0604020202020204" pitchFamily="34" charset="0"/>
                  </a:rPr>
                  <a:t>ă</a:t>
                </a:r>
                <a:r>
                  <a:rPr dirty="0">
                    <a:latin typeface="Arial" panose="020B0604020202020204" pitchFamily="34" charset="0"/>
                  </a:rPr>
                  <a:t> â b c d </a:t>
                </a:r>
                <a:r>
                  <a:rPr lang="vi-VN" altLang="x-none" dirty="0">
                    <a:latin typeface="Arial" panose="020B0604020202020204" pitchFamily="34" charset="0"/>
                  </a:rPr>
                  <a:t>đ</a:t>
                </a:r>
                <a:r>
                  <a:rPr dirty="0">
                    <a:latin typeface="Arial" panose="020B0604020202020204" pitchFamily="34" charset="0"/>
                  </a:rPr>
                  <a:t> e ê g h i k l m n o ô </a:t>
                </a:r>
                <a:r>
                  <a:rPr lang="vi-VN" altLang="x-none" dirty="0">
                    <a:latin typeface="Arial" panose="020B0604020202020204" pitchFamily="34" charset="0"/>
                  </a:rPr>
                  <a:t>ơ</a:t>
                </a:r>
                <a:r>
                  <a:rPr dirty="0">
                    <a:latin typeface="Arial" panose="020B0604020202020204" pitchFamily="34" charset="0"/>
                  </a:rPr>
                  <a:t> p q r s t u </a:t>
                </a:r>
                <a:r>
                  <a:rPr lang="vi-VN" altLang="x-none" dirty="0">
                    <a:latin typeface="Arial" panose="020B0604020202020204" pitchFamily="34" charset="0"/>
                  </a:rPr>
                  <a:t>ư</a:t>
                </a:r>
                <a:r>
                  <a:rPr dirty="0">
                    <a:latin typeface="Arial" panose="020B0604020202020204" pitchFamily="34" charset="0"/>
                  </a:rPr>
                  <a:t> v x y</a:t>
                </a:r>
              </a:p>
              <a:p>
                <a:pPr>
                  <a:spcBef>
                    <a:spcPct val="50000"/>
                  </a:spcBef>
                </a:pPr>
                <a:r>
                  <a:rPr sz="2000" i="1" dirty="0">
                    <a:solidFill>
                      <a:srgbClr val="990000"/>
                    </a:solidFill>
                    <a:latin typeface="Arial" panose="020B0604020202020204" pitchFamily="34" charset="0"/>
                  </a:rPr>
                  <a:t>Các dấu</a:t>
                </a:r>
                <a:r>
                  <a:rPr sz="2200" dirty="0">
                    <a:solidFill>
                      <a:srgbClr val="990000"/>
                    </a:solidFill>
                    <a:latin typeface="Arial" panose="020B0604020202020204" pitchFamily="34" charset="0"/>
                  </a:rPr>
                  <a:t>  </a:t>
                </a:r>
                <a:r>
                  <a:rPr sz="2200" dirty="0">
                    <a:latin typeface="Arial" panose="020B0604020202020204" pitchFamily="34" charset="0"/>
                  </a:rPr>
                  <a:t>` ´ • ’ ~</a:t>
                </a:r>
              </a:p>
            </p:txBody>
          </p:sp>
        </p:grpSp>
        <p:grpSp>
          <p:nvGrpSpPr>
            <p:cNvPr id="3087" name="Group 22"/>
            <p:cNvGrpSpPr/>
            <p:nvPr/>
          </p:nvGrpSpPr>
          <p:grpSpPr>
            <a:xfrm>
              <a:off x="4848" y="3264"/>
              <a:ext cx="768" cy="816"/>
              <a:chOff x="4848" y="3264"/>
              <a:chExt cx="768" cy="816"/>
            </a:xfrm>
          </p:grpSpPr>
          <p:pic>
            <p:nvPicPr>
              <p:cNvPr id="3088" name="Picture 7" descr="509188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48" y="3264"/>
                <a:ext cx="768" cy="768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3089" name="Picture 19" descr="MCj03982190000[1]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48" y="3874"/>
                <a:ext cx="768" cy="206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grpSp>
        <p:nvGrpSpPr>
          <p:cNvPr id="14357" name="Group 21"/>
          <p:cNvGrpSpPr/>
          <p:nvPr/>
        </p:nvGrpSpPr>
        <p:grpSpPr>
          <a:xfrm>
            <a:off x="0" y="2133600"/>
            <a:ext cx="4191000" cy="4343400"/>
            <a:chOff x="0" y="1344"/>
            <a:chExt cx="2640" cy="2736"/>
          </a:xfrm>
        </p:grpSpPr>
        <p:sp>
          <p:nvSpPr>
            <p:cNvPr id="3082" name="AutoShape 15"/>
            <p:cNvSpPr/>
            <p:nvPr/>
          </p:nvSpPr>
          <p:spPr>
            <a:xfrm>
              <a:off x="576" y="1344"/>
              <a:ext cx="2064" cy="1485"/>
            </a:xfrm>
            <a:prstGeom prst="cloudCallout">
              <a:avLst>
                <a:gd name="adj1" fmla="val -51648"/>
                <a:gd name="adj2" fmla="val 64208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7DD4"/>
                </a:gs>
              </a:gsLst>
              <a:path path="rect">
                <a:fillToRect l="50000" t="50000" r="50000" b="50000"/>
              </a:path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pPr algn="ctr" eaLnBrk="0" hangingPunct="0">
                <a:spcBef>
                  <a:spcPct val="0"/>
                </a:spcBef>
              </a:pPr>
              <a:endParaRPr lang="vi-VN" altLang="x-none" sz="1800" b="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083" name="Picture 16" descr="ThuongThay1IV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3216"/>
              <a:ext cx="864" cy="86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084" name="Text Box 17"/>
            <p:cNvSpPr txBox="1"/>
            <p:nvPr/>
          </p:nvSpPr>
          <p:spPr>
            <a:xfrm>
              <a:off x="768" y="1670"/>
              <a:ext cx="1584" cy="83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sz="2000" i="1" dirty="0">
                  <a:solidFill>
                    <a:srgbClr val="000000"/>
                  </a:solidFill>
                  <a:latin typeface="Arial" panose="020B0604020202020204" pitchFamily="34" charset="0"/>
                </a:rPr>
                <a:t>Hãy cho biết trong tiếng Việt gồm những chữ cái nào?</a:t>
              </a:r>
            </a:p>
          </p:txBody>
        </p:sp>
        <p:sp>
          <p:nvSpPr>
            <p:cNvPr id="3085" name="Rectangle 20"/>
            <p:cNvSpPr/>
            <p:nvPr/>
          </p:nvSpPr>
          <p:spPr>
            <a:xfrm>
              <a:off x="336" y="3984"/>
              <a:ext cx="480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 anchor="ctr" anchorCtr="0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page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Text Box 3"/>
          <p:cNvSpPr txBox="1"/>
          <p:nvPr/>
        </p:nvSpPr>
        <p:spPr>
          <a:xfrm>
            <a:off x="752475" y="242888"/>
            <a:ext cx="28194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000" b="0" dirty="0">
                <a:solidFill>
                  <a:srgbClr val="E20000"/>
                </a:solidFill>
                <a:latin typeface="Arial" panose="020B0604020202020204" pitchFamily="34" charset="0"/>
              </a:rPr>
              <a:t>Bảng chữ cái </a:t>
            </a:r>
          </a:p>
        </p:txBody>
      </p:sp>
      <p:sp>
        <p:nvSpPr>
          <p:cNvPr id="4100" name="AutoShape 4"/>
          <p:cNvSpPr/>
          <p:nvPr/>
        </p:nvSpPr>
        <p:spPr>
          <a:xfrm>
            <a:off x="0" y="76200"/>
            <a:ext cx="762000" cy="7620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4101" name="Text Box 5"/>
          <p:cNvSpPr txBox="1"/>
          <p:nvPr/>
        </p:nvSpPr>
        <p:spPr>
          <a:xfrm>
            <a:off x="219075" y="209550"/>
            <a:ext cx="3810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sz="2000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5366" name="Text Box 6"/>
          <p:cNvSpPr txBox="1"/>
          <p:nvPr/>
        </p:nvSpPr>
        <p:spPr>
          <a:xfrm>
            <a:off x="2676525" y="287338"/>
            <a:ext cx="65532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là tập hợp các kí tự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đư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ợc dùng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ể viết ch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ươ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ng trình.</a:t>
            </a:r>
          </a:p>
        </p:txBody>
      </p:sp>
      <p:sp>
        <p:nvSpPr>
          <p:cNvPr id="15367" name="Text Box 7"/>
          <p:cNvSpPr txBox="1"/>
          <p:nvPr/>
        </p:nvSpPr>
        <p:spPr>
          <a:xfrm>
            <a:off x="76200" y="1219200"/>
            <a:ext cx="10668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Ví dụ:</a:t>
            </a:r>
          </a:p>
        </p:txBody>
      </p:sp>
      <p:sp>
        <p:nvSpPr>
          <p:cNvPr id="15368" name="Text Box 8"/>
          <p:cNvSpPr txBox="1"/>
          <p:nvPr/>
        </p:nvSpPr>
        <p:spPr>
          <a:xfrm>
            <a:off x="990600" y="1219200"/>
            <a:ext cx="60960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Bảng chữ cái của</a:t>
            </a:r>
            <a:r>
              <a:rPr sz="1600" b="0" dirty="0">
                <a:solidFill>
                  <a:schemeClr val="tx1"/>
                </a:solidFill>
                <a:latin typeface="Arial" panose="020B0604020202020204" pitchFamily="34" charset="0"/>
              </a:rPr>
              <a:t> PASCAL 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gồm</a:t>
            </a:r>
          </a:p>
        </p:txBody>
      </p:sp>
      <p:sp>
        <p:nvSpPr>
          <p:cNvPr id="15369" name="Text Box 9"/>
          <p:cNvSpPr txBox="1"/>
          <p:nvPr/>
        </p:nvSpPr>
        <p:spPr>
          <a:xfrm>
            <a:off x="533400" y="1752600"/>
            <a:ext cx="81534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har char="•"/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 Các chữ cái</a:t>
            </a: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sz="2000" i="1" dirty="0">
                <a:solidFill>
                  <a:schemeClr val="tx1"/>
                </a:solidFill>
                <a:latin typeface="Arial" panose="020B0604020202020204" pitchFamily="34" charset="0"/>
              </a:rPr>
              <a:t>(th</a:t>
            </a:r>
            <a:r>
              <a:rPr lang="vi-VN" altLang="x-none" sz="2000" i="1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2000" i="1" dirty="0">
                <a:solidFill>
                  <a:schemeClr val="tx1"/>
                </a:solidFill>
                <a:latin typeface="Arial" panose="020B0604020202020204" pitchFamily="34" charset="0"/>
              </a:rPr>
              <a:t>ờng và hoa):</a:t>
            </a:r>
            <a:endParaRPr sz="2000" b="0" dirty="0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5370" name="Text Box 10"/>
          <p:cNvSpPr txBox="1"/>
          <p:nvPr/>
        </p:nvSpPr>
        <p:spPr>
          <a:xfrm>
            <a:off x="533400" y="3581400"/>
            <a:ext cx="19050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har char="•"/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 Các chữ số:</a:t>
            </a:r>
            <a:endParaRPr sz="2000" b="0" i="1" dirty="0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5371" name="Text Box 11"/>
          <p:cNvSpPr txBox="1"/>
          <p:nvPr/>
        </p:nvSpPr>
        <p:spPr>
          <a:xfrm>
            <a:off x="533400" y="4267200"/>
            <a:ext cx="81534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har char="•"/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 Các kí tự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ặc biệt:</a:t>
            </a:r>
            <a:endParaRPr sz="20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5372" name="Group 12"/>
          <p:cNvGraphicFramePr>
            <a:graphicFrameLocks noGrp="1"/>
          </p:cNvGraphicFramePr>
          <p:nvPr/>
        </p:nvGraphicFramePr>
        <p:xfrm>
          <a:off x="1295400" y="4724400"/>
          <a:ext cx="6096000" cy="1500188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8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+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=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&lt;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&gt;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[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]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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,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;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#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^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@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&amp;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{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}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‘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64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.VnTime" panose="020B7200000000000000" pitchFamily="34" charset="0"/>
                        </a:rPr>
                        <a:t>dÊu c¸ch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.VnTime" panose="020B7200000000000000" pitchFamily="34" charset="0"/>
                        </a:rPr>
                        <a:t>_ (dÊu g¹ch d­íi)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51" name="Rectangle 55"/>
          <p:cNvSpPr/>
          <p:nvPr/>
        </p:nvSpPr>
        <p:spPr>
          <a:xfrm>
            <a:off x="0" y="65532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none" anchor="ctr" anchorCtr="0"/>
          <a:lstStyle/>
          <a:p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15416" name="Text Box 56"/>
          <p:cNvSpPr txBox="1"/>
          <p:nvPr/>
        </p:nvSpPr>
        <p:spPr>
          <a:xfrm>
            <a:off x="1143000" y="2362200"/>
            <a:ext cx="7467600" cy="8620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b="0" dirty="0">
                <a:solidFill>
                  <a:srgbClr val="993300"/>
                </a:solidFill>
                <a:latin typeface="Arial" panose="020B0604020202020204" pitchFamily="34" charset="0"/>
              </a:rPr>
              <a:t>A B C D E F G H I J K L M N O P Q R S T U V W X Y Z</a:t>
            </a:r>
          </a:p>
          <a:p>
            <a:pPr algn="l">
              <a:spcBef>
                <a:spcPct val="50000"/>
              </a:spcBef>
            </a:pPr>
            <a:r>
              <a:rPr sz="2000" b="0" dirty="0">
                <a:solidFill>
                  <a:srgbClr val="993300"/>
                </a:solidFill>
                <a:latin typeface="Arial" panose="020B0604020202020204" pitchFamily="34" charset="0"/>
              </a:rPr>
              <a:t>a b c d  e f  g h i  j k l  m n o p q  r  s  t u  v w x y z</a:t>
            </a:r>
          </a:p>
        </p:txBody>
      </p:sp>
      <p:sp>
        <p:nvSpPr>
          <p:cNvPr id="15417" name="Text Box 57"/>
          <p:cNvSpPr txBox="1"/>
          <p:nvPr/>
        </p:nvSpPr>
        <p:spPr>
          <a:xfrm>
            <a:off x="2362200" y="3581400"/>
            <a:ext cx="49530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sz="2000" b="0" dirty="0">
                <a:solidFill>
                  <a:srgbClr val="993300"/>
                </a:solidFill>
                <a:latin typeface="Arial" panose="020B0604020202020204" pitchFamily="34" charset="0"/>
              </a:rPr>
              <a:t>0</a:t>
            </a:r>
            <a:r>
              <a:rPr sz="2000" dirty="0">
                <a:solidFill>
                  <a:srgbClr val="993300"/>
                </a:solidFill>
                <a:latin typeface="Arial" panose="020B0604020202020204" pitchFamily="34" charset="0"/>
              </a:rPr>
              <a:t>  </a:t>
            </a:r>
            <a:r>
              <a:rPr sz="2000" b="0" dirty="0">
                <a:solidFill>
                  <a:srgbClr val="993300"/>
                </a:solidFill>
                <a:latin typeface="Arial" panose="020B0604020202020204" pitchFamily="34" charset="0"/>
              </a:rPr>
              <a:t>1  2  3  4  5  6  7  8  9</a:t>
            </a:r>
            <a:endParaRPr sz="2000" b="0" i="1" dirty="0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500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500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500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67" grpId="0"/>
      <p:bldP spid="15368" grpId="0"/>
      <p:bldP spid="15369" grpId="0"/>
      <p:bldP spid="15370" grpId="0"/>
      <p:bldP spid="15371" grpId="0"/>
      <p:bldP spid="15416" grpId="0"/>
      <p:bldP spid="154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/>
          <p:nvPr/>
        </p:nvSpPr>
        <p:spPr>
          <a:xfrm>
            <a:off x="381000" y="1676400"/>
            <a:ext cx="77724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Các ngôn ngữ lập trình khác nhau cũng có sự khác nhau về bảng chữ cái.</a:t>
            </a:r>
          </a:p>
        </p:txBody>
      </p:sp>
      <p:grpSp>
        <p:nvGrpSpPr>
          <p:cNvPr id="4124" name="Group 28"/>
          <p:cNvGrpSpPr/>
          <p:nvPr/>
        </p:nvGrpSpPr>
        <p:grpSpPr>
          <a:xfrm>
            <a:off x="5257800" y="838200"/>
            <a:ext cx="3352800" cy="2505075"/>
            <a:chOff x="3312" y="528"/>
            <a:chExt cx="2112" cy="1578"/>
          </a:xfrm>
        </p:grpSpPr>
        <p:sp>
          <p:nvSpPr>
            <p:cNvPr id="5129" name="AutoShape 7"/>
            <p:cNvSpPr/>
            <p:nvPr/>
          </p:nvSpPr>
          <p:spPr>
            <a:xfrm>
              <a:off x="3312" y="528"/>
              <a:ext cx="2112" cy="1488"/>
            </a:xfrm>
            <a:prstGeom prst="cloudCallout">
              <a:avLst>
                <a:gd name="adj1" fmla="val 21731"/>
                <a:gd name="adj2" fmla="val 86694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rect">
                <a:fillToRect l="50000" t="50000" r="50000" b="50000"/>
              </a:path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spcBef>
                  <a:spcPct val="0"/>
                </a:spcBef>
              </a:pPr>
              <a:endParaRPr lang="vi-VN" altLang="x-none" sz="1800" b="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0" name="Text Box 9"/>
            <p:cNvSpPr txBox="1"/>
            <p:nvPr/>
          </p:nvSpPr>
          <p:spPr>
            <a:xfrm>
              <a:off x="3552" y="768"/>
              <a:ext cx="1584" cy="133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200" dirty="0">
                  <a:solidFill>
                    <a:schemeClr val="tx1"/>
                  </a:solidFill>
                  <a:latin typeface="Arial" panose="020B0604020202020204" pitchFamily="34" charset="0"/>
                </a:rPr>
                <a:t>Các ngôn ngữ lập trình khác nhau thì bảng chữ cái có khác nhau không nhỉ ?</a:t>
              </a:r>
            </a:p>
          </p:txBody>
        </p:sp>
      </p:grpSp>
      <p:sp>
        <p:nvSpPr>
          <p:cNvPr id="4112" name="Text Box 16"/>
          <p:cNvSpPr txBox="1"/>
          <p:nvPr/>
        </p:nvSpPr>
        <p:spPr>
          <a:xfrm>
            <a:off x="1066800" y="2774950"/>
            <a:ext cx="6096000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.VnTime" panose="020B7200000000000000" pitchFamily="34" charset="0"/>
            </a:pPr>
            <a:r>
              <a:rPr sz="2200" i="1" dirty="0">
                <a:solidFill>
                  <a:srgbClr val="0000FF"/>
                </a:solidFill>
                <a:latin typeface="Arial" panose="020B0604020202020204" pitchFamily="34" charset="0"/>
              </a:rPr>
              <a:t>Ví dụ</a:t>
            </a:r>
            <a:r>
              <a:rPr sz="2200" dirty="0">
                <a:solidFill>
                  <a:srgbClr val="0000FF"/>
                </a:solidFill>
                <a:latin typeface="Arial" panose="020B0604020202020204" pitchFamily="34" charset="0"/>
              </a:rPr>
              <a:t>: Bảng chữ cái của ngôn ngữ </a:t>
            </a:r>
            <a:r>
              <a:rPr sz="2200" b="0" dirty="0">
                <a:latin typeface="Arial" panose="020B0604020202020204" pitchFamily="34" charset="0"/>
              </a:rPr>
              <a:t>C/C++</a:t>
            </a:r>
            <a:r>
              <a:rPr sz="2200" b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sz="2200" dirty="0">
                <a:solidFill>
                  <a:srgbClr val="0000FF"/>
                </a:solidFill>
                <a:latin typeface="Arial" panose="020B0604020202020204" pitchFamily="34" charset="0"/>
              </a:rPr>
              <a:t>so với </a:t>
            </a:r>
            <a:r>
              <a:rPr sz="2200" b="0" dirty="0">
                <a:latin typeface="Arial" panose="020B0604020202020204" pitchFamily="34" charset="0"/>
              </a:rPr>
              <a:t>PASCAL</a:t>
            </a:r>
            <a:r>
              <a:rPr sz="2200" dirty="0">
                <a:solidFill>
                  <a:srgbClr val="0000FF"/>
                </a:solidFill>
                <a:latin typeface="Arial" panose="020B0604020202020204" pitchFamily="34" charset="0"/>
              </a:rPr>
              <a:t> có bổ sung thêm một số kí tự nh</a:t>
            </a:r>
            <a:r>
              <a:rPr lang="vi-VN" altLang="x-none" sz="2200" dirty="0">
                <a:solidFill>
                  <a:srgbClr val="0000FF"/>
                </a:solidFill>
                <a:latin typeface="Arial" panose="020B0604020202020204" pitchFamily="34" charset="0"/>
              </a:rPr>
              <a:t>ư</a:t>
            </a:r>
            <a:r>
              <a:rPr sz="2200" dirty="0">
                <a:solidFill>
                  <a:srgbClr val="0000FF"/>
                </a:solidFill>
                <a:latin typeface="Arial" panose="020B0604020202020204" pitchFamily="34" charset="0"/>
              </a:rPr>
              <a:t>:   </a:t>
            </a:r>
            <a:r>
              <a:rPr sz="2200" dirty="0">
                <a:latin typeface="Arial" panose="020B0604020202020204" pitchFamily="34" charset="0"/>
              </a:rPr>
              <a:t>“    \   !</a:t>
            </a:r>
            <a:r>
              <a:rPr sz="2200" dirty="0">
                <a:solidFill>
                  <a:srgbClr val="0000FF"/>
                </a:solidFill>
                <a:latin typeface="Arial" panose="020B0604020202020204" pitchFamily="34" charset="0"/>
              </a:rPr>
              <a:t>  </a:t>
            </a:r>
            <a:r>
              <a:rPr sz="2200" dirty="0">
                <a:latin typeface="Arial" panose="020B0604020202020204" pitchFamily="34" charset="0"/>
              </a:rPr>
              <a:t>? %  |</a:t>
            </a:r>
          </a:p>
        </p:txBody>
      </p:sp>
      <p:sp>
        <p:nvSpPr>
          <p:cNvPr id="4116" name="Text Box 20"/>
          <p:cNvSpPr txBox="1"/>
          <p:nvPr/>
        </p:nvSpPr>
        <p:spPr>
          <a:xfrm>
            <a:off x="381000" y="4191000"/>
            <a:ext cx="82296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Không 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đư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ợc phép dùng bất kì kí tự nào ngoài các kí tự quy 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ịnh trong bảng chữ cái khi viết ch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ươ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ng trình.</a:t>
            </a:r>
          </a:p>
        </p:txBody>
      </p:sp>
      <p:pic>
        <p:nvPicPr>
          <p:cNvPr id="4121" name="Picture 25" descr="496168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086600" y="4343400"/>
            <a:ext cx="1676400" cy="1676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7" name="Picture 26" descr="tpage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7000"/>
            <a:ext cx="9144000" cy="381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pic>
        <p:nvPicPr>
          <p:cNvPr id="5128" name="Picture 27" descr="tpage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09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4112" grpId="0"/>
      <p:bldP spid="41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tpage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Text Box 6"/>
          <p:cNvSpPr txBox="1"/>
          <p:nvPr/>
        </p:nvSpPr>
        <p:spPr>
          <a:xfrm>
            <a:off x="685800" y="80963"/>
            <a:ext cx="13716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000" b="0" dirty="0">
                <a:solidFill>
                  <a:srgbClr val="E20000"/>
                </a:solidFill>
                <a:latin typeface="Arial" panose="020B0604020202020204" pitchFamily="34" charset="0"/>
              </a:rPr>
              <a:t>Cú pháp</a:t>
            </a:r>
          </a:p>
        </p:txBody>
      </p:sp>
      <p:sp>
        <p:nvSpPr>
          <p:cNvPr id="6148" name="AutoShape 7"/>
          <p:cNvSpPr/>
          <p:nvPr/>
        </p:nvSpPr>
        <p:spPr>
          <a:xfrm>
            <a:off x="0" y="61913"/>
            <a:ext cx="609600" cy="5334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6149" name="Text Box 8"/>
          <p:cNvSpPr txBox="1"/>
          <p:nvPr/>
        </p:nvSpPr>
        <p:spPr>
          <a:xfrm>
            <a:off x="152400" y="76200"/>
            <a:ext cx="3048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sz="2000" dirty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</a:p>
        </p:txBody>
      </p:sp>
      <p:pic>
        <p:nvPicPr>
          <p:cNvPr id="8202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8200"/>
            <a:ext cx="9144000" cy="5562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3" name="Rectangle 11"/>
          <p:cNvSpPr/>
          <p:nvPr/>
        </p:nvSpPr>
        <p:spPr>
          <a:xfrm flipH="1">
            <a:off x="838200" y="819150"/>
            <a:ext cx="8305800" cy="57150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chemeClr val="bg1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 anchorCtr="0"/>
          <a:lstStyle/>
          <a:p>
            <a:endParaRPr sz="2000" dirty="0">
              <a:latin typeface="Arial" panose="020B0604020202020204" pitchFamily="34" charset="0"/>
            </a:endParaRPr>
          </a:p>
        </p:txBody>
      </p:sp>
      <p:pic>
        <p:nvPicPr>
          <p:cNvPr id="6152" name="Picture 4" descr="tpage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209" name="Group 17"/>
          <p:cNvGrpSpPr/>
          <p:nvPr/>
        </p:nvGrpSpPr>
        <p:grpSpPr>
          <a:xfrm>
            <a:off x="809625" y="784225"/>
            <a:ext cx="8334375" cy="730250"/>
            <a:chOff x="510" y="504"/>
            <a:chExt cx="5250" cy="460"/>
          </a:xfrm>
        </p:grpSpPr>
        <p:sp>
          <p:nvSpPr>
            <p:cNvPr id="6177" name="Text Box 14"/>
            <p:cNvSpPr txBox="1"/>
            <p:nvPr/>
          </p:nvSpPr>
          <p:spPr>
            <a:xfrm>
              <a:off x="1056" y="518"/>
              <a:ext cx="4128" cy="44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sz="2000" dirty="0">
                  <a:solidFill>
                    <a:srgbClr val="0000FF"/>
                  </a:solidFill>
                  <a:latin typeface="Arial" panose="020B0604020202020204" pitchFamily="34" charset="0"/>
                </a:rPr>
                <a:t>Ghép các cặp từ sau </a:t>
              </a:r>
              <a:r>
                <a:rPr lang="vi-VN" altLang="x-none" sz="2000" dirty="0">
                  <a:solidFill>
                    <a:srgbClr val="0000FF"/>
                  </a:solidFill>
                  <a:latin typeface="Arial" panose="020B0604020202020204" pitchFamily="34" charset="0"/>
                </a:rPr>
                <a:t>đ</a:t>
              </a:r>
              <a:r>
                <a:rPr sz="2000" dirty="0">
                  <a:solidFill>
                    <a:srgbClr val="0000FF"/>
                  </a:solidFill>
                  <a:latin typeface="Arial" panose="020B0604020202020204" pitchFamily="34" charset="0"/>
                </a:rPr>
                <a:t>ây sao cho phù hợp với quy tắc sử dụng trong tiếng Việt!</a:t>
              </a:r>
            </a:p>
          </p:txBody>
        </p:sp>
        <p:pic>
          <p:nvPicPr>
            <p:cNvPr id="6178" name="Picture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0" y="504"/>
              <a:ext cx="546" cy="31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79" name="Picture 1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96" y="528"/>
              <a:ext cx="564" cy="276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8227" name="Group 35"/>
          <p:cNvGrpSpPr/>
          <p:nvPr/>
        </p:nvGrpSpPr>
        <p:grpSpPr>
          <a:xfrm>
            <a:off x="7543800" y="3276600"/>
            <a:ext cx="1066800" cy="1552575"/>
            <a:chOff x="4752" y="2064"/>
            <a:chExt cx="672" cy="978"/>
          </a:xfrm>
        </p:grpSpPr>
        <p:pic>
          <p:nvPicPr>
            <p:cNvPr id="6175" name="Picture 2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752" y="2064"/>
              <a:ext cx="672" cy="97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76" name="Text Box 26"/>
            <p:cNvSpPr txBox="1"/>
            <p:nvPr/>
          </p:nvSpPr>
          <p:spPr>
            <a:xfrm>
              <a:off x="4752" y="2448"/>
              <a:ext cx="672" cy="25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thì…</a:t>
              </a:r>
            </a:p>
          </p:txBody>
        </p:sp>
      </p:grpSp>
      <p:grpSp>
        <p:nvGrpSpPr>
          <p:cNvPr id="8228" name="Group 36"/>
          <p:cNvGrpSpPr/>
          <p:nvPr/>
        </p:nvGrpSpPr>
        <p:grpSpPr>
          <a:xfrm>
            <a:off x="7543800" y="4924425"/>
            <a:ext cx="1143000" cy="1552575"/>
            <a:chOff x="4752" y="3102"/>
            <a:chExt cx="720" cy="978"/>
          </a:xfrm>
        </p:grpSpPr>
        <p:pic>
          <p:nvPicPr>
            <p:cNvPr id="6173" name="Picture 2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752" y="3102"/>
              <a:ext cx="672" cy="97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74" name="Text Box 28"/>
            <p:cNvSpPr txBox="1"/>
            <p:nvPr/>
          </p:nvSpPr>
          <p:spPr>
            <a:xfrm>
              <a:off x="4752" y="3456"/>
              <a:ext cx="720" cy="25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nên…</a:t>
              </a:r>
            </a:p>
          </p:txBody>
        </p:sp>
      </p:grpSp>
      <p:grpSp>
        <p:nvGrpSpPr>
          <p:cNvPr id="8224" name="Group 32"/>
          <p:cNvGrpSpPr/>
          <p:nvPr/>
        </p:nvGrpSpPr>
        <p:grpSpPr>
          <a:xfrm>
            <a:off x="1371600" y="1600200"/>
            <a:ext cx="1447800" cy="4876800"/>
            <a:chOff x="864" y="1008"/>
            <a:chExt cx="912" cy="3072"/>
          </a:xfrm>
        </p:grpSpPr>
        <p:pic>
          <p:nvPicPr>
            <p:cNvPr id="6167" name="Picture 1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12" y="1008"/>
              <a:ext cx="720" cy="105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68" name="Picture 2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60" y="2064"/>
              <a:ext cx="672" cy="100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69" name="Picture 2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64" y="3072"/>
              <a:ext cx="768" cy="100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70" name="Text Box 23"/>
            <p:cNvSpPr txBox="1"/>
            <p:nvPr/>
          </p:nvSpPr>
          <p:spPr>
            <a:xfrm>
              <a:off x="1056" y="1440"/>
              <a:ext cx="720" cy="25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Nếu…</a:t>
              </a:r>
            </a:p>
          </p:txBody>
        </p:sp>
        <p:sp>
          <p:nvSpPr>
            <p:cNvPr id="6171" name="Text Box 27"/>
            <p:cNvSpPr txBox="1"/>
            <p:nvPr/>
          </p:nvSpPr>
          <p:spPr>
            <a:xfrm>
              <a:off x="1152" y="2467"/>
              <a:ext cx="528" cy="25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Vì…</a:t>
              </a:r>
            </a:p>
          </p:txBody>
        </p:sp>
        <p:sp>
          <p:nvSpPr>
            <p:cNvPr id="6172" name="Text Box 29"/>
            <p:cNvSpPr txBox="1"/>
            <p:nvPr/>
          </p:nvSpPr>
          <p:spPr>
            <a:xfrm>
              <a:off x="1008" y="3408"/>
              <a:ext cx="720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sz="1600" dirty="0">
                  <a:solidFill>
                    <a:schemeClr val="bg1"/>
                  </a:solidFill>
                  <a:latin typeface="Arial" panose="020B0604020202020204" pitchFamily="34" charset="0"/>
                </a:rPr>
                <a:t>Không những…</a:t>
              </a:r>
            </a:p>
          </p:txBody>
        </p:sp>
      </p:grpSp>
      <p:grpSp>
        <p:nvGrpSpPr>
          <p:cNvPr id="8226" name="Group 34"/>
          <p:cNvGrpSpPr/>
          <p:nvPr/>
        </p:nvGrpSpPr>
        <p:grpSpPr>
          <a:xfrm>
            <a:off x="7543800" y="1600200"/>
            <a:ext cx="1066800" cy="1628775"/>
            <a:chOff x="4752" y="1008"/>
            <a:chExt cx="672" cy="1026"/>
          </a:xfrm>
        </p:grpSpPr>
        <p:pic>
          <p:nvPicPr>
            <p:cNvPr id="6165" name="Picture 1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752" y="1008"/>
              <a:ext cx="672" cy="102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66" name="Text Box 30"/>
            <p:cNvSpPr txBox="1"/>
            <p:nvPr/>
          </p:nvSpPr>
          <p:spPr>
            <a:xfrm>
              <a:off x="4800" y="1392"/>
              <a:ext cx="528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sz="1600" dirty="0">
                  <a:solidFill>
                    <a:schemeClr val="bg1"/>
                  </a:solidFill>
                  <a:latin typeface="Arial" panose="020B0604020202020204" pitchFamily="34" charset="0"/>
                </a:rPr>
                <a:t>mà còn…</a:t>
              </a:r>
            </a:p>
          </p:txBody>
        </p:sp>
      </p:grpSp>
      <p:pic>
        <p:nvPicPr>
          <p:cNvPr id="8223" name="Picture 31" descr="kitty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19600" y="5486400"/>
            <a:ext cx="1066800" cy="1095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31" name="Text Box 39"/>
          <p:cNvSpPr txBox="1"/>
          <p:nvPr/>
        </p:nvSpPr>
        <p:spPr>
          <a:xfrm>
            <a:off x="5638800" y="2803525"/>
            <a:ext cx="3429000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1800" b="0" dirty="0">
                <a:solidFill>
                  <a:schemeClr val="tx1"/>
                </a:solidFill>
                <a:latin typeface="Arial" panose="020B0604020202020204" pitchFamily="34" charset="0"/>
              </a:rPr>
              <a:t>Dựa vào </a:t>
            </a:r>
            <a:r>
              <a:rPr sz="1800" b="0" dirty="0">
                <a:latin typeface="Arial" panose="020B0604020202020204" pitchFamily="34" charset="0"/>
              </a:rPr>
              <a:t>cú pháp</a:t>
            </a:r>
            <a:r>
              <a:rPr sz="1800" b="0" dirty="0">
                <a:solidFill>
                  <a:schemeClr val="tx1"/>
                </a:solidFill>
                <a:latin typeface="Arial" panose="020B0604020202020204" pitchFamily="34" charset="0"/>
              </a:rPr>
              <a:t> ng</a:t>
            </a:r>
            <a:r>
              <a:rPr lang="vi-VN" altLang="x-none" sz="1800" b="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1800" b="0" dirty="0">
                <a:solidFill>
                  <a:schemeClr val="tx1"/>
                </a:solidFill>
                <a:latin typeface="Arial" panose="020B0604020202020204" pitchFamily="34" charset="0"/>
              </a:rPr>
              <a:t>ời lập trình và ch</a:t>
            </a:r>
            <a:r>
              <a:rPr lang="vi-VN" altLang="x-none" sz="1800" b="0" dirty="0">
                <a:solidFill>
                  <a:schemeClr val="tx1"/>
                </a:solidFill>
                <a:latin typeface="Arial" panose="020B0604020202020204" pitchFamily="34" charset="0"/>
              </a:rPr>
              <a:t>ươ</a:t>
            </a:r>
            <a:r>
              <a:rPr sz="1800" b="0" dirty="0">
                <a:solidFill>
                  <a:schemeClr val="tx1"/>
                </a:solidFill>
                <a:latin typeface="Arial" panose="020B0604020202020204" pitchFamily="34" charset="0"/>
              </a:rPr>
              <a:t>ng trình dịch biết tổ hợp nào của các kí tự trong bảng chữ cái là hợp lệ, nhờ </a:t>
            </a:r>
            <a:r>
              <a:rPr lang="vi-VN" altLang="x-none" sz="1800" b="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1800" b="0" dirty="0">
                <a:solidFill>
                  <a:schemeClr val="tx1"/>
                </a:solidFill>
                <a:latin typeface="Arial" panose="020B0604020202020204" pitchFamily="34" charset="0"/>
              </a:rPr>
              <a:t>ó có thể mô tả chính xác thuật toán </a:t>
            </a:r>
            <a:r>
              <a:rPr lang="vi-VN" altLang="x-none" sz="1800" b="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1800" b="0" dirty="0">
                <a:solidFill>
                  <a:schemeClr val="tx1"/>
                </a:solidFill>
                <a:latin typeface="Arial" panose="020B0604020202020204" pitchFamily="34" charset="0"/>
              </a:rPr>
              <a:t>ể máy thực hiện.</a:t>
            </a:r>
          </a:p>
        </p:txBody>
      </p:sp>
      <p:sp>
        <p:nvSpPr>
          <p:cNvPr id="8240" name="Text Box 48"/>
          <p:cNvSpPr txBox="1"/>
          <p:nvPr/>
        </p:nvSpPr>
        <p:spPr>
          <a:xfrm>
            <a:off x="1909763" y="123825"/>
            <a:ext cx="7162800" cy="606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Là bộ quy tắc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ể viết ch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ươ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ng trình, gồm những quy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ịnh viết từ và tổ hợp từ của mỗi ngôn ngữ. </a:t>
            </a:r>
          </a:p>
        </p:txBody>
      </p:sp>
      <p:grpSp>
        <p:nvGrpSpPr>
          <p:cNvPr id="8241" name="Group 49"/>
          <p:cNvGrpSpPr/>
          <p:nvPr/>
        </p:nvGrpSpPr>
        <p:grpSpPr>
          <a:xfrm>
            <a:off x="0" y="2514600"/>
            <a:ext cx="5562600" cy="4114800"/>
            <a:chOff x="0" y="1536"/>
            <a:chExt cx="3504" cy="2592"/>
          </a:xfrm>
        </p:grpSpPr>
        <p:sp>
          <p:nvSpPr>
            <p:cNvPr id="6162" name="AutoShape 50"/>
            <p:cNvSpPr/>
            <p:nvPr/>
          </p:nvSpPr>
          <p:spPr>
            <a:xfrm>
              <a:off x="1152" y="1536"/>
              <a:ext cx="2352" cy="1200"/>
            </a:xfrm>
            <a:prstGeom prst="cloudCallout">
              <a:avLst>
                <a:gd name="adj1" fmla="val -47704"/>
                <a:gd name="adj2" fmla="val 73167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spcBef>
                  <a:spcPct val="0"/>
                </a:spcBef>
              </a:pPr>
              <a:endParaRPr lang="vi-VN" altLang="x-none" sz="2000" b="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63" name="Text Box 51"/>
            <p:cNvSpPr txBox="1"/>
            <p:nvPr/>
          </p:nvSpPr>
          <p:spPr>
            <a:xfrm>
              <a:off x="1440" y="1872"/>
              <a:ext cx="1872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sz="2400" b="0" dirty="0">
                  <a:solidFill>
                    <a:schemeClr val="tx1"/>
                  </a:solidFill>
                  <a:latin typeface="Arial" panose="020B0604020202020204" pitchFamily="34" charset="0"/>
                </a:rPr>
                <a:t>Hãy cùng tham gia trò ch</a:t>
              </a:r>
              <a:r>
                <a:rPr lang="vi-VN" altLang="x-none" sz="2400" b="0" dirty="0">
                  <a:solidFill>
                    <a:schemeClr val="tx1"/>
                  </a:solidFill>
                  <a:latin typeface="Arial" panose="020B0604020202020204" pitchFamily="34" charset="0"/>
                </a:rPr>
                <a:t>ơ</a:t>
              </a:r>
              <a:r>
                <a:rPr sz="2400" b="0" dirty="0">
                  <a:solidFill>
                    <a:schemeClr val="tx1"/>
                  </a:solidFill>
                  <a:latin typeface="Arial" panose="020B0604020202020204" pitchFamily="34" charset="0"/>
                </a:rPr>
                <a:t>i sau: </a:t>
              </a:r>
            </a:p>
          </p:txBody>
        </p:sp>
        <p:pic>
          <p:nvPicPr>
            <p:cNvPr id="6164" name="Picture 52" descr="kitty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0" y="3120"/>
              <a:ext cx="982" cy="1008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07 0.0044 C 0.10885 -0.01273 0.15781 -0.02963 0.1934 -0.08009 C 0.22899 -0.13055 0.25104 -0.21435 0.27326 -0.29791 " pathEditMode="relative" ptsTypes="aaA">
                                      <p:cBhvr>
                                        <p:cTn id="48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326 -0.29792 C 0.20625 -0.42616 0.13941 -0.5544 0.06493 -0.60463 C -0.00955 -0.65486 -0.09149 -0.62755 -0.17344 -0.6 " pathEditMode="relative" ptsTypes="aaA">
                                      <p:cBhvr>
                                        <p:cTn id="51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C -0.10347 -0.1081 -0.20694 -0.21551 -0.29739 -0.25347 C -0.38767 -0.29097 -0.46493 -0.25949 -0.54166 -0.22778 " pathEditMode="relative" rAng="0" ptsTypes="aaA">
                                      <p:cBhvr>
                                        <p:cTn id="53" dur="2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00" y="-1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344 -0.6 C -0.1033 -0.34166 -0.03316 -0.08333 -0.00504 0.02014 " pathEditMode="relative" ptsTypes="aA">
                                      <p:cBhvr>
                                        <p:cTn id="56" dur="3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66 0.00209 L 0.275 -0.0312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0" y="-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 -0.03125 C 0.22812 -0.20648 0.18159 -0.38148 0.11215 -0.43981 C 0.04271 -0.49791 -0.04966 -0.44004 -0.14167 -0.38171 " pathEditMode="relative" rAng="0" ptsTypes="aaA">
                                      <p:cBhvr>
                                        <p:cTn id="63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00" y="-2330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83 -0.00903 C -0.13194 -0.13958 -0.19288 -0.26968 -0.27205 -0.30625 C -0.35122 -0.34236 -0.44861 -0.28519 -0.54583 -0.22778 " pathEditMode="relative" rAng="0" ptsTypes="aaA">
                                      <p:cBhvr>
                                        <p:cTn id="65" dur="2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00" y="-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67 -0.38171 L -0.01667 0.01829 " pathEditMode="relative" ptsTypes="AA">
                                      <p:cBhvr>
                                        <p:cTn id="68" dur="3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C 0.07327 -0.06991 0.1467 -0.13958 0.19479 -0.2368 C 0.24288 -0.33449 0.26545 -0.45972 0.28837 -0.58472 " pathEditMode="relative" rAng="0" ptsTypes="aaA">
                                      <p:cBhvr>
                                        <p:cTn id="72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00" y="-2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836 -0.58472 C 0.16059 -0.58611 0.03298 -0.58727 -0.04271 -0.51389 C -0.11858 -0.44004 -0.14271 -0.2912 -0.16667 -0.14236 " pathEditMode="relative" rAng="0" ptsTypes="aaA">
                                      <p:cBhvr>
                                        <p:cTn id="75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00" y="2200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C -0.11857 -0.0176 -0.23663 -0.03426 -0.32691 0.04537 C -0.41718 0.12546 -0.47968 0.30347 -0.54166 0.48217 " pathEditMode="relative" rAng="0" ptsTypes="aaA">
                                      <p:cBhvr>
                                        <p:cTn id="77" dur="2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00" y="2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667 -0.14236 L -0.01667 0.0132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4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 animBg="1"/>
      <p:bldP spid="8231" grpId="0"/>
      <p:bldP spid="82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tpage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Text Box 6"/>
          <p:cNvSpPr txBox="1"/>
          <p:nvPr/>
        </p:nvSpPr>
        <p:spPr>
          <a:xfrm>
            <a:off x="838200" y="152400"/>
            <a:ext cx="16002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000" b="0" dirty="0">
                <a:solidFill>
                  <a:srgbClr val="E20000"/>
                </a:solidFill>
                <a:latin typeface="Arial" panose="020B0604020202020204" pitchFamily="34" charset="0"/>
              </a:rPr>
              <a:t>Ngữ nghĩa</a:t>
            </a:r>
          </a:p>
        </p:txBody>
      </p:sp>
      <p:sp>
        <p:nvSpPr>
          <p:cNvPr id="7172" name="AutoShape 7"/>
          <p:cNvSpPr/>
          <p:nvPr/>
        </p:nvSpPr>
        <p:spPr>
          <a:xfrm>
            <a:off x="76200" y="0"/>
            <a:ext cx="762000" cy="7620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7173" name="Text Box 8"/>
          <p:cNvSpPr txBox="1"/>
          <p:nvPr/>
        </p:nvSpPr>
        <p:spPr>
          <a:xfrm>
            <a:off x="273050" y="112713"/>
            <a:ext cx="4572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sz="2400" dirty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9225" name="Text Box 9"/>
          <p:cNvSpPr txBox="1"/>
          <p:nvPr/>
        </p:nvSpPr>
        <p:spPr>
          <a:xfrm>
            <a:off x="2362200" y="152400"/>
            <a:ext cx="67818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xác </a:t>
            </a:r>
            <a:r>
              <a:rPr lang="vi-VN" altLang="x-none" sz="20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ịnh ý nghĩa thao tác cần thực hiện, ứng với tổ hợp kí tự dựa vào ngữ cảnh của nó.</a:t>
            </a:r>
          </a:p>
        </p:txBody>
      </p:sp>
      <p:sp>
        <p:nvSpPr>
          <p:cNvPr id="9226" name="Text Box 10"/>
          <p:cNvSpPr txBox="1"/>
          <p:nvPr/>
        </p:nvSpPr>
        <p:spPr>
          <a:xfrm>
            <a:off x="76200" y="1295400"/>
            <a:ext cx="10668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Ví dụ:</a:t>
            </a:r>
          </a:p>
        </p:txBody>
      </p:sp>
      <p:sp>
        <p:nvSpPr>
          <p:cNvPr id="9227" name="Text Box 11"/>
          <p:cNvSpPr txBox="1"/>
          <p:nvPr/>
        </p:nvSpPr>
        <p:spPr>
          <a:xfrm>
            <a:off x="381000" y="1828800"/>
            <a:ext cx="79248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i="1" dirty="0">
                <a:solidFill>
                  <a:schemeClr val="tx1"/>
                </a:solidFill>
                <a:latin typeface="Arial" panose="020B0604020202020204" pitchFamily="34" charset="0"/>
              </a:rPr>
              <a:t>Xác </a:t>
            </a:r>
            <a:r>
              <a:rPr lang="vi-VN" altLang="x-none" sz="2000" i="1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i="1" dirty="0">
                <a:solidFill>
                  <a:schemeClr val="tx1"/>
                </a:solidFill>
                <a:latin typeface="Arial" panose="020B0604020202020204" pitchFamily="34" charset="0"/>
              </a:rPr>
              <a:t>ịnh ý nghĩa của kí tự  </a:t>
            </a:r>
            <a:r>
              <a:rPr sz="2000" i="1" dirty="0">
                <a:latin typeface="Arial" panose="020B0604020202020204" pitchFamily="34" charset="0"/>
              </a:rPr>
              <a:t>“+”</a:t>
            </a:r>
            <a:r>
              <a:rPr sz="2000" i="1" dirty="0">
                <a:solidFill>
                  <a:schemeClr val="tx1"/>
                </a:solidFill>
                <a:latin typeface="Arial" panose="020B0604020202020204" pitchFamily="34" charset="0"/>
              </a:rPr>
              <a:t> trong các biểu thức sau:</a:t>
            </a:r>
          </a:p>
        </p:txBody>
      </p:sp>
      <p:sp>
        <p:nvSpPr>
          <p:cNvPr id="9228" name="Text Box 12"/>
          <p:cNvSpPr txBox="1"/>
          <p:nvPr/>
        </p:nvSpPr>
        <p:spPr>
          <a:xfrm>
            <a:off x="457200" y="3429000"/>
            <a:ext cx="35052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</a:rPr>
              <a:t>Với A, B là các </a:t>
            </a:r>
            <a:r>
              <a:rPr lang="vi-VN" altLang="x-none" sz="2000" b="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</a:rPr>
              <a:t>ại l</a:t>
            </a:r>
            <a:r>
              <a:rPr lang="vi-VN" altLang="x-none" sz="2000" b="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</a:rPr>
              <a:t>ợng nhận giá trị số nguyên.</a:t>
            </a:r>
          </a:p>
        </p:txBody>
      </p:sp>
      <p:sp>
        <p:nvSpPr>
          <p:cNvPr id="9229" name="Text Box 13"/>
          <p:cNvSpPr txBox="1"/>
          <p:nvPr/>
        </p:nvSpPr>
        <p:spPr>
          <a:xfrm>
            <a:off x="4876800" y="3429000"/>
            <a:ext cx="35814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</a:rPr>
              <a:t>Với M, N là các </a:t>
            </a:r>
            <a:r>
              <a:rPr lang="vi-VN" altLang="x-none" sz="2000" b="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</a:rPr>
              <a:t>ại l</a:t>
            </a:r>
            <a:r>
              <a:rPr lang="vi-VN" altLang="x-none" sz="2000" b="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</a:rPr>
              <a:t>ợng nhận giá trị số thực.</a:t>
            </a:r>
          </a:p>
        </p:txBody>
      </p:sp>
      <p:grpSp>
        <p:nvGrpSpPr>
          <p:cNvPr id="9239" name="Group 23"/>
          <p:cNvGrpSpPr/>
          <p:nvPr/>
        </p:nvGrpSpPr>
        <p:grpSpPr>
          <a:xfrm>
            <a:off x="838200" y="2743200"/>
            <a:ext cx="6781800" cy="400050"/>
            <a:chOff x="528" y="1728"/>
            <a:chExt cx="4272" cy="252"/>
          </a:xfrm>
        </p:grpSpPr>
        <p:sp>
          <p:nvSpPr>
            <p:cNvPr id="7189" name="Text Box 14"/>
            <p:cNvSpPr txBox="1"/>
            <p:nvPr/>
          </p:nvSpPr>
          <p:spPr>
            <a:xfrm>
              <a:off x="528" y="1728"/>
              <a:ext cx="1392" cy="252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sz="2000" dirty="0">
                  <a:solidFill>
                    <a:srgbClr val="0000FF"/>
                  </a:solidFill>
                  <a:latin typeface="Arial" panose="020B0604020202020204" pitchFamily="34" charset="0"/>
                </a:rPr>
                <a:t>A + B</a:t>
              </a:r>
            </a:p>
          </p:txBody>
        </p:sp>
        <p:sp>
          <p:nvSpPr>
            <p:cNvPr id="7190" name="Text Box 15"/>
            <p:cNvSpPr txBox="1"/>
            <p:nvPr/>
          </p:nvSpPr>
          <p:spPr>
            <a:xfrm>
              <a:off x="3504" y="1728"/>
              <a:ext cx="1296" cy="252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sz="2000" dirty="0">
                  <a:solidFill>
                    <a:srgbClr val="0000FF"/>
                  </a:solidFill>
                  <a:latin typeface="Arial" panose="020B0604020202020204" pitchFamily="34" charset="0"/>
                </a:rPr>
                <a:t>M + N</a:t>
              </a:r>
            </a:p>
          </p:txBody>
        </p:sp>
      </p:grpSp>
      <p:sp>
        <p:nvSpPr>
          <p:cNvPr id="9232" name="Text Box 16"/>
          <p:cNvSpPr txBox="1"/>
          <p:nvPr/>
        </p:nvSpPr>
        <p:spPr>
          <a:xfrm>
            <a:off x="457200" y="4267200"/>
            <a:ext cx="31242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Kí tự “+” </a:t>
            </a: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</a:rPr>
              <a:t> là </a:t>
            </a:r>
            <a:r>
              <a:rPr sz="2000" dirty="0">
                <a:solidFill>
                  <a:srgbClr val="BC0000"/>
                </a:solidFill>
                <a:latin typeface="Arial" panose="020B0604020202020204" pitchFamily="34" charset="0"/>
              </a:rPr>
              <a:t>phép cộng hai số nguyên.</a:t>
            </a:r>
          </a:p>
        </p:txBody>
      </p:sp>
      <p:sp>
        <p:nvSpPr>
          <p:cNvPr id="9233" name="Text Box 17"/>
          <p:cNvSpPr txBox="1"/>
          <p:nvPr/>
        </p:nvSpPr>
        <p:spPr>
          <a:xfrm>
            <a:off x="4953000" y="4267200"/>
            <a:ext cx="32004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Kí tự “+” </a:t>
            </a:r>
            <a:r>
              <a:rPr sz="2000" b="0" dirty="0">
                <a:solidFill>
                  <a:schemeClr val="tx1"/>
                </a:solidFill>
                <a:latin typeface="Arial" panose="020B0604020202020204" pitchFamily="34" charset="0"/>
              </a:rPr>
              <a:t> là </a:t>
            </a:r>
            <a:r>
              <a:rPr sz="2000" dirty="0">
                <a:solidFill>
                  <a:srgbClr val="BC0000"/>
                </a:solidFill>
                <a:latin typeface="Arial" panose="020B0604020202020204" pitchFamily="34" charset="0"/>
              </a:rPr>
              <a:t>phép cộng hai số thực.</a:t>
            </a:r>
          </a:p>
        </p:txBody>
      </p:sp>
      <p:sp>
        <p:nvSpPr>
          <p:cNvPr id="9234" name="Line 18"/>
          <p:cNvSpPr/>
          <p:nvPr/>
        </p:nvSpPr>
        <p:spPr>
          <a:xfrm>
            <a:off x="4267200" y="2819400"/>
            <a:ext cx="0" cy="2286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9235" name="Group 19"/>
          <p:cNvGrpSpPr/>
          <p:nvPr/>
        </p:nvGrpSpPr>
        <p:grpSpPr>
          <a:xfrm>
            <a:off x="0" y="5410200"/>
            <a:ext cx="9144000" cy="1447800"/>
            <a:chOff x="0" y="3456"/>
            <a:chExt cx="5760" cy="864"/>
          </a:xfrm>
        </p:grpSpPr>
        <p:pic>
          <p:nvPicPr>
            <p:cNvPr id="7187" name="Picture 20" descr="tpage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8" y="3600"/>
              <a:ext cx="4992" cy="72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88" name="Picture 21" descr="Garfield-01-jun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3456"/>
              <a:ext cx="706" cy="72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9238" name="Text Box 22"/>
          <p:cNvSpPr txBox="1"/>
          <p:nvPr/>
        </p:nvSpPr>
        <p:spPr>
          <a:xfrm>
            <a:off x="1295400" y="5883275"/>
            <a:ext cx="78486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Ngữ nghĩa xác </a:t>
            </a:r>
            <a:r>
              <a:rPr lang="vi-VN" altLang="x-none" sz="2000" dirty="0">
                <a:solidFill>
                  <a:srgbClr val="0000FF"/>
                </a:solidFill>
                <a:latin typeface="Arial" panose="020B0604020202020204" pitchFamily="34" charset="0"/>
              </a:rPr>
              <a:t>đ</a:t>
            </a: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ịnh tính chất và thuộc tính của các tổ hợp kí tự tạo thành các dòng lệnh trong ch</a:t>
            </a:r>
            <a:r>
              <a:rPr lang="vi-VN" altLang="x-none" sz="2000" dirty="0">
                <a:solidFill>
                  <a:srgbClr val="0000FF"/>
                </a:solidFill>
                <a:latin typeface="Arial" panose="020B0604020202020204" pitchFamily="34" charset="0"/>
              </a:rPr>
              <a:t>ươ</a:t>
            </a: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ng trình.</a:t>
            </a:r>
          </a:p>
        </p:txBody>
      </p:sp>
      <p:sp>
        <p:nvSpPr>
          <p:cNvPr id="9242" name="AutoShape 26"/>
          <p:cNvSpPr/>
          <p:nvPr/>
        </p:nvSpPr>
        <p:spPr>
          <a:xfrm>
            <a:off x="76200" y="3962400"/>
            <a:ext cx="304800" cy="685800"/>
          </a:xfrm>
          <a:prstGeom prst="curvedRightArrow">
            <a:avLst>
              <a:gd name="adj1" fmla="val 45000"/>
              <a:gd name="adj2" fmla="val 90000"/>
              <a:gd name="adj3" fmla="val 33333"/>
            </a:avLst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9244" name="AutoShape 28"/>
          <p:cNvSpPr/>
          <p:nvPr/>
        </p:nvSpPr>
        <p:spPr>
          <a:xfrm>
            <a:off x="4495800" y="3962400"/>
            <a:ext cx="304800" cy="685800"/>
          </a:xfrm>
          <a:prstGeom prst="curvedRightArrow">
            <a:avLst>
              <a:gd name="adj1" fmla="val 45000"/>
              <a:gd name="adj2" fmla="val 90000"/>
              <a:gd name="adj3" fmla="val 33333"/>
            </a:avLst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1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26" grpId="0"/>
      <p:bldP spid="9227" grpId="0"/>
      <p:bldP spid="9228" grpId="0"/>
      <p:bldP spid="9229" grpId="0"/>
      <p:bldP spid="9232" grpId="0"/>
      <p:bldP spid="9233" grpId="0"/>
      <p:bldP spid="9238" grpId="0"/>
      <p:bldP spid="9242" grpId="0" animBg="1"/>
      <p:bldP spid="92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tpage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Text Box 6"/>
          <p:cNvSpPr txBox="1"/>
          <p:nvPr/>
        </p:nvSpPr>
        <p:spPr>
          <a:xfrm>
            <a:off x="228600" y="76200"/>
            <a:ext cx="2895600" cy="892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600" b="0" dirty="0">
                <a:latin typeface="Arial" panose="020B0604020202020204" pitchFamily="34" charset="0"/>
              </a:rPr>
              <a:t>2. Một số khái niệm</a:t>
            </a:r>
          </a:p>
        </p:txBody>
      </p:sp>
      <p:sp>
        <p:nvSpPr>
          <p:cNvPr id="10247" name="Text Box 7"/>
          <p:cNvSpPr txBox="1"/>
          <p:nvPr/>
        </p:nvSpPr>
        <p:spPr>
          <a:xfrm>
            <a:off x="838200" y="868363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400" b="0" dirty="0">
                <a:latin typeface="Arial" panose="020B0604020202020204" pitchFamily="34" charset="0"/>
              </a:rPr>
              <a:t>Tên</a:t>
            </a:r>
          </a:p>
        </p:txBody>
      </p:sp>
      <p:grpSp>
        <p:nvGrpSpPr>
          <p:cNvPr id="10326" name="Group 86"/>
          <p:cNvGrpSpPr/>
          <p:nvPr/>
        </p:nvGrpSpPr>
        <p:grpSpPr>
          <a:xfrm>
            <a:off x="0" y="762000"/>
            <a:ext cx="762000" cy="609600"/>
            <a:chOff x="0" y="480"/>
            <a:chExt cx="480" cy="384"/>
          </a:xfrm>
        </p:grpSpPr>
        <p:sp>
          <p:nvSpPr>
            <p:cNvPr id="8215" name="AutoShape 8"/>
            <p:cNvSpPr/>
            <p:nvPr/>
          </p:nvSpPr>
          <p:spPr>
            <a:xfrm>
              <a:off x="0" y="480"/>
              <a:ext cx="480" cy="384"/>
            </a:xfrm>
            <a:prstGeom prst="star8">
              <a:avLst>
                <a:gd name="adj" fmla="val 382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216" name="Text Box 9"/>
            <p:cNvSpPr txBox="1"/>
            <p:nvPr/>
          </p:nvSpPr>
          <p:spPr>
            <a:xfrm>
              <a:off x="132" y="504"/>
              <a:ext cx="28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sz="2400" dirty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</p:grpSp>
      <p:sp>
        <p:nvSpPr>
          <p:cNvPr id="10250" name="Text Box 10"/>
          <p:cNvSpPr txBox="1"/>
          <p:nvPr/>
        </p:nvSpPr>
        <p:spPr>
          <a:xfrm>
            <a:off x="838200" y="1295400"/>
            <a:ext cx="81581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Symbol" panose="05050102010706020507" pitchFamily="18" charset="2"/>
              <a:buChar char="·"/>
            </a:pP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 Dùng 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ể xác 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ịnh các 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ối t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ợng trong ch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ươ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ng trình.</a:t>
            </a:r>
          </a:p>
        </p:txBody>
      </p:sp>
      <p:sp>
        <p:nvSpPr>
          <p:cNvPr id="10251" name="Text Box 11"/>
          <p:cNvSpPr txBox="1"/>
          <p:nvPr/>
        </p:nvSpPr>
        <p:spPr>
          <a:xfrm>
            <a:off x="838200" y="1676400"/>
            <a:ext cx="79248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228600" indent="-228600">
              <a:spcBef>
                <a:spcPct val="50000"/>
              </a:spcBef>
              <a:buFont typeface="Symbol" panose="05050102010706020507" pitchFamily="18" charset="2"/>
              <a:buChar char="·"/>
            </a:pP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Tên 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ặt theo quy tắc 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đư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ợc xác 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ịnh của ngôn ngữ lập trình và từng ch</a:t>
            </a:r>
            <a:r>
              <a:rPr lang="vi-VN" altLang="x-none" sz="2400" dirty="0">
                <a:solidFill>
                  <a:schemeClr val="tx1"/>
                </a:solidFill>
                <a:latin typeface="Arial" panose="020B0604020202020204" pitchFamily="34" charset="0"/>
              </a:rPr>
              <a:t>ươ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ng trình dịch cụ thể.</a:t>
            </a:r>
          </a:p>
        </p:txBody>
      </p:sp>
      <p:graphicFrame>
        <p:nvGraphicFramePr>
          <p:cNvPr id="8200" name="Table 8199"/>
          <p:cNvGraphicFramePr/>
          <p:nvPr/>
        </p:nvGraphicFramePr>
        <p:xfrm>
          <a:off x="1219200" y="2776538"/>
          <a:ext cx="7696200" cy="2763838"/>
        </p:xfrm>
        <a:graphic>
          <a:graphicData uri="http://schemas.openxmlformats.org/drawingml/2006/table">
            <a:tbl>
              <a:tblPr/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marL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</a:defRPr>
                      </a:lvl1pPr>
                      <a:lvl2pPr marL="45720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dirty="0">
                          <a:solidFill>
                            <a:srgbClr val="0000FF"/>
                          </a:solidFill>
                          <a:latin typeface=".VnArial" panose="020B7200000000000000" pitchFamily="34" charset="0"/>
                        </a:rPr>
                        <a:t>Turbo Pascal</a:t>
                      </a:r>
                      <a:endParaRPr lang="en-US" sz="2800" dirty="0">
                        <a:solidFill>
                          <a:srgbClr val="0000FF"/>
                        </a:solidFill>
                        <a:latin typeface=".VnArial" panose="020B7200000000000000" pitchFamily="34" charset="0"/>
                      </a:endParaRPr>
                    </a:p>
                  </a:txBody>
                  <a:tcPr marT="45708" marB="45708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chemeClr val="bg1"/>
                        </a:gs>
                        <a:gs pos="100000">
                          <a:srgbClr val="FFFFCC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</a:defRPr>
                      </a:lvl1pPr>
                      <a:lvl2pPr marL="45720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</a:rPr>
                        <a:t>C++</a:t>
                      </a:r>
                      <a:endParaRPr lang="en-US" sz="2800" dirty="0">
                        <a:solidFill>
                          <a:srgbClr val="0000FF"/>
                        </a:solidFill>
                        <a:latin typeface="Arial" panose="020B0604020202020204" pitchFamily="34" charset="0"/>
                      </a:endParaRPr>
                    </a:p>
                  </a:txBody>
                  <a:tcPr marT="45708" marB="45708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chemeClr val="bg1"/>
                        </a:gs>
                        <a:gs pos="100000">
                          <a:srgbClr val="FFFFCC"/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0438">
                <a:tc>
                  <a:txBody>
                    <a:bodyPr/>
                    <a:lstStyle>
                      <a:lvl1pPr marL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</a:defRPr>
                      </a:lvl1pPr>
                      <a:lvl2pPr marL="45720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0"/>
                        </a:spcBef>
                        <a:buFont typeface="Times New Roman" panose="02020603050405020304" pitchFamily="18" charset="0"/>
                        <a:buChar char="-"/>
                      </a:pPr>
                      <a:r>
                        <a:rPr lang="vi-VN" altLang="x-none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Tên là một dãy liên tiếp các kí tự gồm: </a:t>
                      </a:r>
                      <a:r>
                        <a:rPr lang="vi-VN" altLang="x-none" sz="20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chữ cái, chữ số, dấu gạch dưới</a:t>
                      </a:r>
                      <a:r>
                        <a:rPr lang="vi-VN" altLang="x-none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.</a:t>
                      </a:r>
                    </a:p>
                    <a:p>
                      <a:pPr lvl="0" eaLnBrk="1" hangingPunct="1">
                        <a:spcBef>
                          <a:spcPct val="0"/>
                        </a:spcBef>
                        <a:buFont typeface="Times New Roman" panose="02020603050405020304" pitchFamily="18" charset="0"/>
                        <a:buChar char="-"/>
                      </a:pPr>
                      <a:r>
                        <a:rPr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Độ dài tên ≤ 127 kí tự.</a:t>
                      </a:r>
                    </a:p>
                    <a:p>
                      <a:pPr lvl="0" eaLnBrk="1" hangingPunct="1">
                        <a:spcBef>
                          <a:spcPct val="0"/>
                        </a:spcBef>
                        <a:buFont typeface="Times New Roman" panose="02020603050405020304" pitchFamily="18" charset="0"/>
                        <a:buChar char="-"/>
                      </a:pPr>
                      <a:r>
                        <a:rPr lang="vi-VN" altLang="x-none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Bắt đầu tên bằng chữ cái hoặc dấu gạch dưới.</a:t>
                      </a:r>
                    </a:p>
                    <a:p>
                      <a:pPr lvl="0" eaLnBrk="1" hangingPunct="1">
                        <a:spcBef>
                          <a:spcPct val="0"/>
                        </a:spcBef>
                        <a:buFont typeface="Times New Roman" panose="02020603050405020304" pitchFamily="18" charset="0"/>
                        <a:buChar char="-"/>
                      </a:pPr>
                      <a:r>
                        <a:rPr lang="vi-VN" altLang="x-none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Không phân biệt chữ hoa và thường.</a:t>
                      </a:r>
                    </a:p>
                  </a:txBody>
                  <a:tcPr marT="45708" marB="45708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</a:defRPr>
                      </a:lvl1pPr>
                      <a:lvl2pPr marL="45720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None/>
                        <a:defRPr sz="2100" b="1" i="0" u="none" kern="1200" baseline="0">
                          <a:solidFill>
                            <a:srgbClr val="FF0D0D"/>
                          </a:solidFill>
                          <a:latin typeface=".VnTime" panose="020B7200000000000000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l" eaLnBrk="1" hangingPunct="1">
                        <a:spcBef>
                          <a:spcPct val="0"/>
                        </a:spcBef>
                        <a:buNone/>
                      </a:pPr>
                      <a:r>
                        <a:rPr sz="20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 Độ dài tên tuỳ ý.</a:t>
                      </a:r>
                    </a:p>
                    <a:p>
                      <a:pPr lvl="0" algn="l" eaLnBrk="1" hangingPunct="1">
                        <a:spcBef>
                          <a:spcPct val="0"/>
                        </a:spcBef>
                        <a:buNone/>
                      </a:pPr>
                      <a:endParaRPr sz="2000" i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lvl="0" algn="l" eaLnBrk="1" hangingPunct="1">
                        <a:spcBef>
                          <a:spcPct val="0"/>
                        </a:spcBef>
                        <a:buFont typeface="Times New Roman" panose="02020603050405020304" pitchFamily="18" charset="0"/>
                        <a:buChar char="-"/>
                      </a:pPr>
                      <a:r>
                        <a:rPr lang="vi-VN" altLang="x-none" sz="20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 Có phân biệt chữ hoa và thường.</a:t>
                      </a:r>
                    </a:p>
                  </a:txBody>
                  <a:tcPr marT="45708" marB="45708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303" name="Text Box 63"/>
          <p:cNvSpPr txBox="1"/>
          <p:nvPr/>
        </p:nvSpPr>
        <p:spPr>
          <a:xfrm>
            <a:off x="304800" y="5638800"/>
            <a:ext cx="2514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400" i="1" dirty="0">
                <a:solidFill>
                  <a:srgbClr val="0000FF"/>
                </a:solidFill>
                <a:latin typeface="Arial" panose="020B0604020202020204" pitchFamily="34" charset="0"/>
              </a:rPr>
              <a:t>Ví dụ:</a:t>
            </a:r>
            <a:r>
              <a:rPr sz="24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</p:txBody>
      </p:sp>
      <p:grpSp>
        <p:nvGrpSpPr>
          <p:cNvPr id="10318" name="Group 78"/>
          <p:cNvGrpSpPr/>
          <p:nvPr/>
        </p:nvGrpSpPr>
        <p:grpSpPr>
          <a:xfrm>
            <a:off x="1066800" y="6248400"/>
            <a:ext cx="8077200" cy="609600"/>
            <a:chOff x="672" y="3936"/>
            <a:chExt cx="5088" cy="384"/>
          </a:xfrm>
        </p:grpSpPr>
        <p:pic>
          <p:nvPicPr>
            <p:cNvPr id="8213" name="Picture 65" descr="tpage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2" y="3936"/>
              <a:ext cx="5088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04" name="Text Box 64"/>
            <p:cNvSpPr txBox="1">
              <a:spLocks noChangeArrowheads="1"/>
            </p:cNvSpPr>
            <p:nvPr/>
          </p:nvSpPr>
          <p:spPr bwMode="auto">
            <a:xfrm>
              <a:off x="768" y="3984"/>
              <a:ext cx="48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5ADF9"/>
                      </a:gs>
                      <a:gs pos="50000">
                        <a:schemeClr val="bg1"/>
                      </a:gs>
                      <a:gs pos="100000">
                        <a:srgbClr val="95ADF9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R="0" algn="l" defTabSz="914400">
                <a:spcBef>
                  <a:spcPct val="50000"/>
                </a:spcBef>
                <a:buClrTx/>
                <a:buSzTx/>
                <a:buFontTx/>
                <a:buNone/>
                <a:defRPr/>
              </a:pPr>
              <a:r>
                <a:rPr kumimoji="0" lang="en-US" sz="2400" kern="1200" cap="none" spc="0" normalizeH="0" baseline="0" noProof="0">
                  <a:solidFill>
                    <a:srgbClr val="FF00FF"/>
                  </a:solidFill>
                  <a:latin typeface="Arial" panose="020B0604020202020204"/>
                  <a:ea typeface="+mn-ea"/>
                  <a:cs typeface="+mn-cs"/>
                </a:rPr>
                <a:t> </a:t>
              </a:r>
              <a:r>
                <a:rPr kumimoji="0" lang="en-US" sz="2400" kern="1200" cap="none" spc="0" normalizeH="0" baseline="0" noProof="0">
                  <a:solidFill>
                    <a:srgbClr val="FF0D0D"/>
                  </a:solidFill>
                  <a:latin typeface="Arial" panose="020B0604020202020204"/>
                  <a:ea typeface="+mn-ea"/>
                  <a:cs typeface="+mn-cs"/>
                </a:rPr>
                <a:t>Baitap       S       X1       SO_LUONG         _R2      PI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10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50" grpId="0"/>
      <p:bldP spid="10251" grpId="0"/>
      <p:bldP spid="103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tpage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Text Box 17"/>
          <p:cNvSpPr txBox="1"/>
          <p:nvPr/>
        </p:nvSpPr>
        <p:spPr>
          <a:xfrm>
            <a:off x="76200" y="152400"/>
            <a:ext cx="83820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Một số ngôn ngữ lập trình phân biệt ba loại tên sau: </a:t>
            </a:r>
          </a:p>
        </p:txBody>
      </p:sp>
      <p:sp>
        <p:nvSpPr>
          <p:cNvPr id="11295" name="Text Box 31"/>
          <p:cNvSpPr txBox="1"/>
          <p:nvPr/>
        </p:nvSpPr>
        <p:spPr>
          <a:xfrm>
            <a:off x="1371600" y="762000"/>
            <a:ext cx="7772400" cy="6778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60325" indent="-60325">
              <a:spcBef>
                <a:spcPct val="50000"/>
              </a:spcBef>
              <a:buClr>
                <a:srgbClr val="2F2FFF"/>
              </a:buClr>
              <a:buFont typeface="Symbol" panose="05050102010706020507" pitchFamily="18" charset="2"/>
            </a:pPr>
            <a:r>
              <a:rPr sz="1800" b="0" dirty="0">
                <a:solidFill>
                  <a:srgbClr val="FF00FF"/>
                </a:solidFill>
                <a:latin typeface="Arial" panose="020B0604020202020204" pitchFamily="34" charset="0"/>
              </a:rPr>
              <a:t>Tên dành riêng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sz="1800" i="1" dirty="0">
                <a:solidFill>
                  <a:srgbClr val="FF00FF"/>
                </a:solidFill>
                <a:latin typeface="Arial" panose="020B0604020202020204" pitchFamily="34" charset="0"/>
              </a:rPr>
              <a:t>(Từ khoá)</a:t>
            </a:r>
            <a:r>
              <a:rPr sz="1800" dirty="0">
                <a:solidFill>
                  <a:srgbClr val="FF00FF"/>
                </a:solidFill>
                <a:latin typeface="Arial" panose="020B0604020202020204" pitchFamily="34" charset="0"/>
              </a:rPr>
              <a:t>:</a:t>
            </a:r>
            <a:r>
              <a:rPr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là những tên </a:t>
            </a:r>
            <a:r>
              <a:rPr lang="vi-VN" altLang="x-none" sz="1800" dirty="0">
                <a:solidFill>
                  <a:schemeClr val="tx1"/>
                </a:solidFill>
                <a:latin typeface="Arial" panose="020B0604020202020204" pitchFamily="34" charset="0"/>
              </a:rPr>
              <a:t>đư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ợc ngôn ngữ lập trình dùng với ý nghĩa xác </a:t>
            </a:r>
            <a:r>
              <a:rPr lang="vi-VN" altLang="x-none" sz="18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ịnh mà không </a:t>
            </a:r>
            <a:r>
              <a:rPr lang="vi-VN" altLang="x-none" sz="1800" dirty="0">
                <a:solidFill>
                  <a:schemeClr val="tx1"/>
                </a:solidFill>
                <a:latin typeface="Arial" panose="020B0604020202020204" pitchFamily="34" charset="0"/>
              </a:rPr>
              <a:t>đư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ợc dùng với ý nghĩa khác.</a:t>
            </a:r>
            <a:r>
              <a:rPr sz="1800" i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1296" name="Text Box 32"/>
          <p:cNvSpPr txBox="1"/>
          <p:nvPr/>
        </p:nvSpPr>
        <p:spPr>
          <a:xfrm>
            <a:off x="1371600" y="2895600"/>
            <a:ext cx="7772400" cy="6778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1800" b="0" dirty="0">
                <a:solidFill>
                  <a:srgbClr val="FF00FF"/>
                </a:solidFill>
                <a:latin typeface="Arial" panose="020B0604020202020204" pitchFamily="34" charset="0"/>
              </a:rPr>
              <a:t>Tên do ng</a:t>
            </a:r>
            <a:r>
              <a:rPr lang="vi-VN" altLang="x-none" sz="1800" b="0" dirty="0">
                <a:solidFill>
                  <a:srgbClr val="FF00FF"/>
                </a:solidFill>
                <a:latin typeface="Arial" panose="020B0604020202020204" pitchFamily="34" charset="0"/>
              </a:rPr>
              <a:t>ư</a:t>
            </a:r>
            <a:r>
              <a:rPr sz="1800" b="0" dirty="0">
                <a:solidFill>
                  <a:srgbClr val="FF00FF"/>
                </a:solidFill>
                <a:latin typeface="Arial" panose="020B0604020202020204" pitchFamily="34" charset="0"/>
              </a:rPr>
              <a:t>ời lập trình </a:t>
            </a:r>
            <a:r>
              <a:rPr lang="vi-VN" altLang="x-none" sz="1800" b="0" dirty="0">
                <a:solidFill>
                  <a:srgbClr val="FF00FF"/>
                </a:solidFill>
                <a:latin typeface="Arial" panose="020B0604020202020204" pitchFamily="34" charset="0"/>
              </a:rPr>
              <a:t>đ</a:t>
            </a:r>
            <a:r>
              <a:rPr sz="1800" b="0" dirty="0">
                <a:solidFill>
                  <a:srgbClr val="FF00FF"/>
                </a:solidFill>
                <a:latin typeface="Arial" panose="020B0604020202020204" pitchFamily="34" charset="0"/>
              </a:rPr>
              <a:t>ặt:</a:t>
            </a:r>
            <a:r>
              <a:rPr sz="2000" i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sử dụng theo ý nghĩa riêng, xác </a:t>
            </a:r>
            <a:r>
              <a:rPr lang="vi-VN" altLang="x-none" sz="18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ịnh bằng cách khai báo tr</a:t>
            </a:r>
            <a:r>
              <a:rPr lang="vi-VN" altLang="x-none" sz="180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ớc khi sử dụng.</a:t>
            </a:r>
          </a:p>
        </p:txBody>
      </p:sp>
      <p:sp>
        <p:nvSpPr>
          <p:cNvPr id="11297" name="Line 33"/>
          <p:cNvSpPr/>
          <p:nvPr/>
        </p:nvSpPr>
        <p:spPr>
          <a:xfrm flipV="1">
            <a:off x="152400" y="1219200"/>
            <a:ext cx="990600" cy="9144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298" name="Text Box 34"/>
          <p:cNvSpPr txBox="1"/>
          <p:nvPr/>
        </p:nvSpPr>
        <p:spPr>
          <a:xfrm>
            <a:off x="1371600" y="1905000"/>
            <a:ext cx="7772400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60325" indent="-60325" eaLnBrk="0" hangingPunct="0">
              <a:spcBef>
                <a:spcPct val="50000"/>
              </a:spcBef>
            </a:pPr>
            <a:r>
              <a:rPr sz="1800" b="0" dirty="0">
                <a:solidFill>
                  <a:srgbClr val="FF00FF"/>
                </a:solidFill>
                <a:latin typeface="Arial" panose="020B0604020202020204" pitchFamily="34" charset="0"/>
              </a:rPr>
              <a:t>Tên chuẩn:</a:t>
            </a:r>
            <a:r>
              <a:rPr sz="1800" i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dùng với ý nghĩa xác </a:t>
            </a:r>
            <a:r>
              <a:rPr lang="vi-VN" altLang="x-none" sz="18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ịnh nào </a:t>
            </a:r>
            <a:r>
              <a:rPr lang="vi-VN" altLang="x-none" sz="18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ó </a:t>
            </a:r>
            <a:r>
              <a:rPr lang="vi-VN" altLang="x-none" sz="1800" dirty="0">
                <a:solidFill>
                  <a:schemeClr val="tx1"/>
                </a:solidFill>
                <a:latin typeface="Arial" panose="020B0604020202020204" pitchFamily="34" charset="0"/>
              </a:rPr>
              <a:t>đư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ợc quy </a:t>
            </a:r>
            <a:r>
              <a:rPr lang="vi-VN" altLang="x-none" sz="1800" dirty="0">
                <a:solidFill>
                  <a:schemeClr val="tx1"/>
                </a:solidFill>
                <a:latin typeface="Arial" panose="020B0604020202020204" pitchFamily="34" charset="0"/>
              </a:rPr>
              <a:t>đ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ịnh trong các th</a:t>
            </a:r>
            <a:r>
              <a:rPr lang="vi-VN" altLang="x-none" sz="180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 viện của ngôn ngữ lập trình, nh</a:t>
            </a:r>
            <a:r>
              <a:rPr lang="vi-VN" altLang="x-none" sz="180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ng ng</a:t>
            </a:r>
            <a:r>
              <a:rPr lang="vi-VN" altLang="x-none" sz="1800" dirty="0">
                <a:solidFill>
                  <a:schemeClr val="tx1"/>
                </a:solidFill>
                <a:latin typeface="Arial" panose="020B0604020202020204" pitchFamily="34" charset="0"/>
              </a:rPr>
              <a:t>ư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</a:rPr>
              <a:t>ời lập trình có thể khai báo và dùng với ý nghĩa khác.</a:t>
            </a:r>
            <a:endParaRPr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99" name="Line 35"/>
          <p:cNvSpPr/>
          <p:nvPr/>
        </p:nvSpPr>
        <p:spPr>
          <a:xfrm>
            <a:off x="152400" y="2133600"/>
            <a:ext cx="1066800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300" name="Line 36"/>
          <p:cNvSpPr/>
          <p:nvPr/>
        </p:nvSpPr>
        <p:spPr>
          <a:xfrm>
            <a:off x="152400" y="2133600"/>
            <a:ext cx="990600" cy="8382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301" name="Text Box 37"/>
          <p:cNvSpPr txBox="1"/>
          <p:nvPr/>
        </p:nvSpPr>
        <p:spPr>
          <a:xfrm>
            <a:off x="76200" y="3657600"/>
            <a:ext cx="10668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Ví dụ:</a:t>
            </a:r>
          </a:p>
        </p:txBody>
      </p:sp>
      <p:sp>
        <p:nvSpPr>
          <p:cNvPr id="11313" name="Rectangle 49"/>
          <p:cNvSpPr/>
          <p:nvPr/>
        </p:nvSpPr>
        <p:spPr>
          <a:xfrm>
            <a:off x="2743200" y="5881688"/>
            <a:ext cx="6248400" cy="6858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>
              <a:spcBef>
                <a:spcPct val="20000"/>
              </a:spcBef>
            </a:pPr>
            <a:r>
              <a:rPr sz="1600" dirty="0">
                <a:solidFill>
                  <a:schemeClr val="tx1"/>
                </a:solidFill>
                <a:latin typeface="Arial" panose="020B0604020202020204" pitchFamily="34" charset="0"/>
              </a:rPr>
              <a:t>BAITAP, A, X1, CHUVI, SO_LUONG, …</a:t>
            </a:r>
            <a:endParaRPr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312" name="Rectangle 48"/>
          <p:cNvSpPr/>
          <p:nvPr/>
        </p:nvSpPr>
        <p:spPr>
          <a:xfrm>
            <a:off x="1143000" y="5881688"/>
            <a:ext cx="1600200" cy="685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sz="1600" dirty="0">
                <a:solidFill>
                  <a:srgbClr val="FF00FF"/>
                </a:solidFill>
                <a:latin typeface="Arial" panose="020B0604020202020204" pitchFamily="34" charset="0"/>
              </a:rPr>
              <a:t>Tên do ng</a:t>
            </a:r>
            <a:r>
              <a:rPr lang="vi-VN" altLang="x-none" sz="1600" dirty="0">
                <a:solidFill>
                  <a:srgbClr val="FF00FF"/>
                </a:solidFill>
                <a:latin typeface="Arial" panose="020B0604020202020204" pitchFamily="34" charset="0"/>
              </a:rPr>
              <a:t>ư</a:t>
            </a:r>
            <a:r>
              <a:rPr sz="1600" dirty="0">
                <a:solidFill>
                  <a:srgbClr val="FF00FF"/>
                </a:solidFill>
                <a:latin typeface="Arial" panose="020B0604020202020204" pitchFamily="34" charset="0"/>
              </a:rPr>
              <a:t>ời lập trình </a:t>
            </a:r>
            <a:r>
              <a:rPr lang="vi-VN" altLang="x-none" sz="1600" dirty="0">
                <a:solidFill>
                  <a:srgbClr val="FF00FF"/>
                </a:solidFill>
                <a:latin typeface="Arial" panose="020B0604020202020204" pitchFamily="34" charset="0"/>
              </a:rPr>
              <a:t>đ</a:t>
            </a:r>
            <a:r>
              <a:rPr sz="1600" dirty="0">
                <a:solidFill>
                  <a:srgbClr val="FF00FF"/>
                </a:solidFill>
                <a:latin typeface="Arial" panose="020B0604020202020204" pitchFamily="34" charset="0"/>
              </a:rPr>
              <a:t>ặt</a:t>
            </a:r>
            <a:r>
              <a:rPr sz="1800" b="0" dirty="0">
                <a:solidFill>
                  <a:srgbClr val="FF00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1311" name="Rectangle 47"/>
          <p:cNvSpPr/>
          <p:nvPr/>
        </p:nvSpPr>
        <p:spPr>
          <a:xfrm>
            <a:off x="5791200" y="5424488"/>
            <a:ext cx="320040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l">
              <a:spcBef>
                <a:spcPct val="20000"/>
              </a:spcBef>
            </a:pPr>
            <a:r>
              <a:rPr sz="1600" dirty="0">
                <a:solidFill>
                  <a:schemeClr val="tx1"/>
                </a:solidFill>
                <a:latin typeface="Arial" panose="020B0604020202020204" pitchFamily="34" charset="0"/>
              </a:rPr>
              <a:t>COUT, CLRSCR, CIN…</a:t>
            </a:r>
          </a:p>
        </p:txBody>
      </p:sp>
      <p:sp>
        <p:nvSpPr>
          <p:cNvPr id="11310" name="Rectangle 46"/>
          <p:cNvSpPr/>
          <p:nvPr/>
        </p:nvSpPr>
        <p:spPr>
          <a:xfrm>
            <a:off x="2743200" y="5424488"/>
            <a:ext cx="304800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l">
              <a:spcBef>
                <a:spcPct val="20000"/>
              </a:spcBef>
            </a:pPr>
            <a:r>
              <a:rPr sz="1600" dirty="0">
                <a:solidFill>
                  <a:schemeClr val="tx1"/>
                </a:solidFill>
                <a:latin typeface="Arial" panose="020B0604020202020204" pitchFamily="34" charset="0"/>
              </a:rPr>
              <a:t>BYTE, REAL, ABS...</a:t>
            </a:r>
          </a:p>
        </p:txBody>
      </p:sp>
      <p:sp>
        <p:nvSpPr>
          <p:cNvPr id="11309" name="Rectangle 45"/>
          <p:cNvSpPr/>
          <p:nvPr/>
        </p:nvSpPr>
        <p:spPr>
          <a:xfrm>
            <a:off x="1143000" y="54102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sz="1800" dirty="0">
                <a:solidFill>
                  <a:srgbClr val="FF00FF"/>
                </a:solidFill>
                <a:latin typeface="Arial" panose="020B0604020202020204" pitchFamily="34" charset="0"/>
              </a:rPr>
              <a:t>Tên chuẩn</a:t>
            </a:r>
          </a:p>
        </p:txBody>
      </p:sp>
      <p:sp>
        <p:nvSpPr>
          <p:cNvPr id="11308" name="Rectangle 44"/>
          <p:cNvSpPr/>
          <p:nvPr/>
        </p:nvSpPr>
        <p:spPr>
          <a:xfrm>
            <a:off x="5791200" y="4662488"/>
            <a:ext cx="3200400" cy="762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>
              <a:spcBef>
                <a:spcPct val="20000"/>
              </a:spcBef>
            </a:pPr>
            <a:r>
              <a:rPr sz="1600" dirty="0">
                <a:solidFill>
                  <a:schemeClr val="tx1"/>
                </a:solidFill>
                <a:latin typeface="Arial" panose="020B0604020202020204" pitchFamily="34" charset="0"/>
              </a:rPr>
              <a:t>MAIN, INCLUDE, VOID, WHILE, IF…</a:t>
            </a:r>
          </a:p>
        </p:txBody>
      </p:sp>
      <p:sp>
        <p:nvSpPr>
          <p:cNvPr id="11307" name="Rectangle 43"/>
          <p:cNvSpPr/>
          <p:nvPr/>
        </p:nvSpPr>
        <p:spPr>
          <a:xfrm>
            <a:off x="2743200" y="4662488"/>
            <a:ext cx="3048000" cy="762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>
              <a:spcBef>
                <a:spcPct val="20000"/>
              </a:spcBef>
            </a:pPr>
            <a:r>
              <a:rPr sz="1600" dirty="0">
                <a:solidFill>
                  <a:schemeClr val="tx1"/>
                </a:solidFill>
                <a:latin typeface="Arial" panose="020B0604020202020204" pitchFamily="34" charset="0"/>
              </a:rPr>
              <a:t>PROGRAM, USE, VAR, BEGIN, END…</a:t>
            </a:r>
          </a:p>
        </p:txBody>
      </p:sp>
      <p:sp>
        <p:nvSpPr>
          <p:cNvPr id="11306" name="Rectangle 42"/>
          <p:cNvSpPr/>
          <p:nvPr/>
        </p:nvSpPr>
        <p:spPr>
          <a:xfrm>
            <a:off x="1143000" y="4662488"/>
            <a:ext cx="1600200" cy="762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sz="1800" dirty="0">
                <a:solidFill>
                  <a:srgbClr val="FF00FF"/>
                </a:solidFill>
                <a:latin typeface="Arial" panose="020B0604020202020204" pitchFamily="34" charset="0"/>
              </a:rPr>
              <a:t>Tên</a:t>
            </a:r>
          </a:p>
          <a:p>
            <a:pPr algn="ctr">
              <a:spcBef>
                <a:spcPct val="20000"/>
              </a:spcBef>
            </a:pPr>
            <a:r>
              <a:rPr sz="1800" dirty="0">
                <a:solidFill>
                  <a:srgbClr val="FF00FF"/>
                </a:solidFill>
                <a:latin typeface="Arial" panose="020B0604020202020204" pitchFamily="34" charset="0"/>
              </a:rPr>
              <a:t>dành riêng</a:t>
            </a:r>
          </a:p>
        </p:txBody>
      </p:sp>
      <p:grpSp>
        <p:nvGrpSpPr>
          <p:cNvPr id="11423" name="Group 159"/>
          <p:cNvGrpSpPr/>
          <p:nvPr/>
        </p:nvGrpSpPr>
        <p:grpSpPr>
          <a:xfrm>
            <a:off x="1143000" y="4267200"/>
            <a:ext cx="7848600" cy="2300288"/>
            <a:chOff x="720" y="2688"/>
            <a:chExt cx="4944" cy="1449"/>
          </a:xfrm>
        </p:grpSpPr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648" y="2688"/>
              <a:ext cx="2016" cy="249"/>
            </a:xfrm>
            <a:prstGeom prst="rect">
              <a:avLst/>
            </a:prstGeom>
            <a:gradFill rotWithShape="1">
              <a:gsLst>
                <a:gs pos="0">
                  <a:srgbClr val="ABFF81"/>
                </a:gs>
                <a:gs pos="50000">
                  <a:schemeClr val="bg1"/>
                </a:gs>
                <a:gs pos="100000">
                  <a:srgbClr val="ABFF8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B43C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C/ C++</a:t>
              </a:r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1728" y="2688"/>
              <a:ext cx="1920" cy="249"/>
            </a:xfrm>
            <a:prstGeom prst="rect">
              <a:avLst/>
            </a:prstGeom>
            <a:gradFill rotWithShape="1">
              <a:gsLst>
                <a:gs pos="0">
                  <a:srgbClr val="ABFF81"/>
                </a:gs>
                <a:gs pos="50000">
                  <a:schemeClr val="bg1"/>
                </a:gs>
                <a:gs pos="100000">
                  <a:srgbClr val="ABFF8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B43C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PASCAL</a:t>
              </a:r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720" y="2688"/>
              <a:ext cx="1008" cy="249"/>
            </a:xfrm>
            <a:prstGeom prst="rect">
              <a:avLst/>
            </a:prstGeom>
            <a:gradFill rotWithShape="1">
              <a:gsLst>
                <a:gs pos="0">
                  <a:srgbClr val="ABFF81"/>
                </a:gs>
                <a:gs pos="50000">
                  <a:schemeClr val="bg1"/>
                </a:gs>
                <a:gs pos="100000">
                  <a:srgbClr val="ABFF8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B43C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LOẠI TÊN</a:t>
              </a:r>
            </a:p>
          </p:txBody>
        </p:sp>
        <p:sp>
          <p:nvSpPr>
            <p:cNvPr id="9239" name="Line 51"/>
            <p:cNvSpPr/>
            <p:nvPr/>
          </p:nvSpPr>
          <p:spPr>
            <a:xfrm>
              <a:off x="720" y="2688"/>
              <a:ext cx="4944" cy="0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0" name="Line 52"/>
            <p:cNvSpPr/>
            <p:nvPr/>
          </p:nvSpPr>
          <p:spPr>
            <a:xfrm>
              <a:off x="720" y="2937"/>
              <a:ext cx="4944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1" name="Line 53"/>
            <p:cNvSpPr/>
            <p:nvPr/>
          </p:nvSpPr>
          <p:spPr>
            <a:xfrm>
              <a:off x="720" y="3417"/>
              <a:ext cx="4944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2" name="Line 54"/>
            <p:cNvSpPr/>
            <p:nvPr/>
          </p:nvSpPr>
          <p:spPr>
            <a:xfrm>
              <a:off x="720" y="3705"/>
              <a:ext cx="4944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3" name="Line 55"/>
            <p:cNvSpPr/>
            <p:nvPr/>
          </p:nvSpPr>
          <p:spPr>
            <a:xfrm>
              <a:off x="720" y="4137"/>
              <a:ext cx="4944" cy="0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4" name="Line 56"/>
            <p:cNvSpPr/>
            <p:nvPr/>
          </p:nvSpPr>
          <p:spPr>
            <a:xfrm>
              <a:off x="720" y="2688"/>
              <a:ext cx="0" cy="1449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5" name="Line 57"/>
            <p:cNvSpPr/>
            <p:nvPr/>
          </p:nvSpPr>
          <p:spPr>
            <a:xfrm>
              <a:off x="1728" y="2688"/>
              <a:ext cx="0" cy="1449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6" name="Line 58"/>
            <p:cNvSpPr/>
            <p:nvPr/>
          </p:nvSpPr>
          <p:spPr>
            <a:xfrm>
              <a:off x="3648" y="2688"/>
              <a:ext cx="0" cy="1017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7" name="Line 59"/>
            <p:cNvSpPr/>
            <p:nvPr/>
          </p:nvSpPr>
          <p:spPr>
            <a:xfrm>
              <a:off x="5664" y="2688"/>
              <a:ext cx="0" cy="1449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10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1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1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6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301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" dur="10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99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659"/>
                            </p:stCondLst>
                            <p:childTnLst>
                              <p:par>
                                <p:cTn id="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10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619"/>
                            </p:stCondLst>
                            <p:childTnLst>
                              <p:par>
                                <p:cTn id="8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5" grpId="0"/>
      <p:bldP spid="11296" grpId="0"/>
      <p:bldP spid="11298" grpId="0"/>
      <p:bldP spid="11301" grpId="0"/>
      <p:bldP spid="11313" grpId="0"/>
      <p:bldP spid="11312" grpId="0"/>
      <p:bldP spid="11311" grpId="0"/>
      <p:bldP spid="11310" grpId="0"/>
      <p:bldP spid="11309" grpId="0"/>
      <p:bldP spid="11308" grpId="0"/>
      <p:bldP spid="11307" grpId="0"/>
      <p:bldP spid="113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B8CD7-D315-4E1C-8550-52BE8B7AF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sai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3AE790-DB73-4013-A988-118EB6D5F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2667000"/>
            <a:ext cx="7772400" cy="2514600"/>
          </a:xfrm>
        </p:spPr>
        <p:txBody>
          <a:bodyPr/>
          <a:lstStyle/>
          <a:p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: Baitap2, Lop11a_1, _2xy</a:t>
            </a:r>
          </a:p>
          <a:p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: bai tap, lop11a  1</a:t>
            </a:r>
            <a:r>
              <a:rPr lang="en-US"/>
              <a:t>, 2xy,#abc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6299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0"/>
          </a:spcAft>
          <a:buClrTx/>
          <a:buSzTx/>
          <a:buFontTx/>
          <a:buNone/>
          <a:defRPr kumimoji="0" lang="en-US" sz="2100" b="1" i="0" u="none" strike="noStrike" cap="none" normalizeH="0" baseline="0" smtClean="0">
            <a:ln>
              <a:noFill/>
            </a:ln>
            <a:solidFill>
              <a:srgbClr val="FF0D0D"/>
            </a:solidFill>
            <a:effectLst/>
            <a:latin typeface=".VnTime" panose="020B7200000000000000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0"/>
          </a:spcAft>
          <a:buClrTx/>
          <a:buSzTx/>
          <a:buFontTx/>
          <a:buNone/>
          <a:defRPr kumimoji="0" lang="en-US" sz="2100" b="1" i="0" u="none" strike="noStrike" cap="none" normalizeH="0" baseline="0" smtClean="0">
            <a:ln>
              <a:noFill/>
            </a:ln>
            <a:solidFill>
              <a:srgbClr val="FF0D0D"/>
            </a:solidFill>
            <a:effectLst/>
            <a:latin typeface=".VnTime" panose="020B7200000000000000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1479</Words>
  <Application>Microsoft Office PowerPoint</Application>
  <PresentationFormat>On-screen Show (4:3)</PresentationFormat>
  <Paragraphs>170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Symbol</vt:lpstr>
      <vt:lpstr>.VnArial</vt:lpstr>
      <vt:lpstr>Wingdings</vt:lpstr>
      <vt:lpstr>.VnBook-Antiqua</vt:lpstr>
      <vt:lpstr>.VnTime</vt:lpstr>
      <vt:lpstr>.VnArabia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Ví dụ tên đúng tên sai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</dc:creator>
  <cp:lastModifiedBy>11CL-Nguyễn Phúc Minh Quân</cp:lastModifiedBy>
  <cp:revision>128</cp:revision>
  <dcterms:created xsi:type="dcterms:W3CDTF">2007-02-26T02:37:55Z</dcterms:created>
  <dcterms:modified xsi:type="dcterms:W3CDTF">2021-09-13T00:59:54Z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E98338B23AE9456EB24B9CAC34E59978</vt:lpwstr>
  </property>
  <property fmtid="{D5CDD505-2E9C-101B-9397-08002B2CF9AE}" pid="3" name="KSOProductBuildVer">
    <vt:lpwstr>1033-11.2.0.10294</vt:lpwstr>
  </property>
</Properties>
</file>