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485" r:id="rId2"/>
    <p:sldId id="590" r:id="rId3"/>
    <p:sldId id="603" r:id="rId4"/>
    <p:sldId id="604" r:id="rId5"/>
    <p:sldId id="605" r:id="rId6"/>
    <p:sldId id="606" r:id="rId7"/>
    <p:sldId id="607" r:id="rId8"/>
    <p:sldId id="608" r:id="rId9"/>
    <p:sldId id="609" r:id="rId10"/>
    <p:sldId id="610" r:id="rId11"/>
    <p:sldId id="611" r:id="rId12"/>
    <p:sldId id="612" r:id="rId13"/>
    <p:sldId id="613" r:id="rId14"/>
    <p:sldId id="614" r:id="rId15"/>
  </p:sldIdLst>
  <p:sldSz cx="9144000" cy="6858000" type="screen4x3"/>
  <p:notesSz cx="6699250" cy="9836150"/>
  <p:custDataLst>
    <p:tags r:id="rId18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CE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7" autoAdjust="0"/>
    <p:restoredTop sz="94849" autoAdjust="0"/>
  </p:normalViewPr>
  <p:slideViewPr>
    <p:cSldViewPr snapToGrid="0">
      <p:cViewPr>
        <p:scale>
          <a:sx n="77" d="100"/>
          <a:sy n="77" d="100"/>
        </p:scale>
        <p:origin x="-1422" y="-186"/>
      </p:cViewPr>
      <p:guideLst>
        <p:guide orient="horz" pos="4319"/>
        <p:guide orient="horz" pos="3197"/>
        <p:guide orient="horz" pos="917"/>
        <p:guide pos="235"/>
        <p:guide pos="5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8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642F14C-86D7-4112-857C-2A65D10C46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11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1F1FB571-D806-4A55-9966-E0673A18F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2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4D5CF3-3050-4765-8E25-DF420E18835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/>
          </a:p>
        </p:txBody>
      </p:sp>
      <p:sp>
        <p:nvSpPr>
          <p:cNvPr id="23556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527CA-709E-471B-BDF6-256B28D0B28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/>
          </a:p>
        </p:txBody>
      </p:sp>
      <p:sp>
        <p:nvSpPr>
          <p:cNvPr id="24580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178681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47611B94-85FE-4FAC-B8E0-922A4C77DCC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457857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711950" y="250825"/>
            <a:ext cx="2132013" cy="500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314325" y="250825"/>
            <a:ext cx="6245225" cy="500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4A160120-0526-482F-8965-B35F0F6902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55717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3F1C4398-ED0E-4B5E-B376-19355578D5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58944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F4E5B2C3-1165-41B4-8DF8-58269172FB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75169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319088" y="1374775"/>
            <a:ext cx="4186237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57725" y="1374775"/>
            <a:ext cx="4186238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55C0AAE7-2F99-47EE-80AD-E0D9F56B4B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544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A94BEFD0-7A99-49D3-A789-A6FEA82053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955677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61A062EA-51D8-4F60-98A3-96ABB3D396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64096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96DCB957-6D2F-423B-8A09-21584796AB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538467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93E9099A-D27F-4865-8A89-CBAAEB4802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71968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DBAE687C-71E3-487D-9977-7D74781741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37960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50825"/>
            <a:ext cx="85153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374775"/>
            <a:ext cx="852487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50" y="6167438"/>
            <a:ext cx="3048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4F4F4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4F9FA6AF-8B2B-41F0-879A-E55D7C3FB6C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41.png"/><Relationship Id="rId10" Type="http://schemas.openxmlformats.org/officeDocument/2006/relationships/image" Target="../media/image34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5.png"/><Relationship Id="rId10" Type="http://schemas.openxmlformats.org/officeDocument/2006/relationships/image" Target="../media/image3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0.wmf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17" Type="http://schemas.openxmlformats.org/officeDocument/2006/relationships/image" Target="../media/image6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audio" Target="../media/media1.wav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2" Type="http://schemas.microsoft.com/office/2007/relationships/media" Target="../media/media1.wav"/><Relationship Id="rId16" Type="http://schemas.openxmlformats.org/officeDocument/2006/relationships/image" Target="../media/image9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8.png"/><Relationship Id="rId10" Type="http://schemas.openxmlformats.org/officeDocument/2006/relationships/image" Target="../media/image15.wmf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7.png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9263" y="2038350"/>
            <a:ext cx="6592887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2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 HỆ VUÔNG GÓC TRONG KHÔNG GIAN</a:t>
            </a:r>
            <a:endParaRPr lang="en-US" sz="2200" b="1" kern="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36101" y="2965617"/>
            <a:ext cx="5608638" cy="945722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sz="24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 HỆ VUÔNG GÓC TRONG KHÔNG GIAN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28913" y="1377950"/>
            <a:ext cx="42449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ÔN TẬP HÌNH HỌC 11</a:t>
            </a:r>
          </a:p>
        </p:txBody>
      </p:sp>
    </p:spTree>
    <p:custDataLst>
      <p:tags r:id="rId1"/>
    </p:custDataLst>
  </p:cSld>
  <p:clrMapOvr>
    <a:masterClrMapping/>
  </p:clrMapOvr>
  <p:transition spd="med" advTm="3849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  <p:extLst mod="1">
    <p:ext uri="{E180D4A7-C9FB-4DFB-919C-405C955672EB}">
      <p14:showEvtLst xmlns:p14="http://schemas.microsoft.com/office/powerpoint/2010/main">
        <p14:playEvt time="3474" objId="6"/>
        <p14:stopEvt time="38491" objId="6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05649" y="23336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388" y="830263"/>
            <a:ext cx="77120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Cho hình chóp S.ABCD có đáy là hình vuông, SA vuông góc với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đáy,H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SB.Chứng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  <a:p>
            <a:pPr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a.		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		       c.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5227638" y="3562350"/>
          <a:ext cx="31194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3" imgW="2311400" imgH="736600" progId="Equation.DSMT4">
                  <p:embed/>
                </p:oleObj>
              </mc:Choice>
              <mc:Fallback>
                <p:oleObj name="Equation" r:id="rId3" imgW="23114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3562350"/>
                        <a:ext cx="311943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31192" y="2105065"/>
            <a:ext cx="16922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b.chứng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781175" y="1454150"/>
          <a:ext cx="10144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1454150"/>
                        <a:ext cx="101441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505200" y="1427163"/>
          <a:ext cx="12319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7" imgW="837836" imgH="203112" progId="Equation.DSMT4">
                  <p:embed/>
                </p:oleObj>
              </mc:Choice>
              <mc:Fallback>
                <p:oleObj name="Equation" r:id="rId7" imgW="83783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427163"/>
                        <a:ext cx="12319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291138" y="1446213"/>
          <a:ext cx="11239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9" imgW="812447" imgH="203112" progId="Equation.DSMT4">
                  <p:embed/>
                </p:oleObj>
              </mc:Choice>
              <mc:Fallback>
                <p:oleObj name="Equation" r:id="rId9" imgW="8124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1446213"/>
                        <a:ext cx="11239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81476"/>
              </p:ext>
            </p:extLst>
          </p:nvPr>
        </p:nvGraphicFramePr>
        <p:xfrm>
          <a:off x="6582980" y="2204391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11" imgW="837836" imgH="203112" progId="Equation.DSMT4">
                  <p:embed/>
                </p:oleObj>
              </mc:Choice>
              <mc:Fallback>
                <p:oleObj name="Equation" r:id="rId11" imgW="83783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980" y="2204391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145630"/>
              </p:ext>
            </p:extLst>
          </p:nvPr>
        </p:nvGraphicFramePr>
        <p:xfrm>
          <a:off x="5222875" y="2714625"/>
          <a:ext cx="2124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Equation" r:id="rId13" imgW="1739900" imgH="457200" progId="Equation.DSMT4">
                  <p:embed/>
                </p:oleObj>
              </mc:Choice>
              <mc:Fallback>
                <p:oleObj name="Equation" r:id="rId13" imgW="1739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2714625"/>
                        <a:ext cx="21240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10" descr="C:\Users\admin\Desktop\Hinhve\HINH34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96" y="2105065"/>
            <a:ext cx="3641250" cy="285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7142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23336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088" y="830263"/>
            <a:ext cx="77120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Cho hình chóp S.ABCD có đáy là hình vuông, SA vuông góc với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đáy,H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SB.Chứng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  <a:p>
            <a:pPr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a.		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		       c.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5178425" y="3527425"/>
          <a:ext cx="30670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3" imgW="2273300" imgH="736600" progId="Equation.DSMT4">
                  <p:embed/>
                </p:oleObj>
              </mc:Choice>
              <mc:Fallback>
                <p:oleObj name="Equation" r:id="rId3" imgW="22733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3527425"/>
                        <a:ext cx="306705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6539" y="2278063"/>
            <a:ext cx="16922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c.chứng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902735"/>
              </p:ext>
            </p:extLst>
          </p:nvPr>
        </p:nvGraphicFramePr>
        <p:xfrm>
          <a:off x="1920875" y="1454150"/>
          <a:ext cx="10144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454150"/>
                        <a:ext cx="101441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375528"/>
              </p:ext>
            </p:extLst>
          </p:nvPr>
        </p:nvGraphicFramePr>
        <p:xfrm>
          <a:off x="3644900" y="1427163"/>
          <a:ext cx="12319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7" imgW="837836" imgH="203112" progId="Equation.DSMT4">
                  <p:embed/>
                </p:oleObj>
              </mc:Choice>
              <mc:Fallback>
                <p:oleObj name="Equation" r:id="rId7" imgW="83783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1427163"/>
                        <a:ext cx="12319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502654"/>
              </p:ext>
            </p:extLst>
          </p:nvPr>
        </p:nvGraphicFramePr>
        <p:xfrm>
          <a:off x="5430838" y="1446213"/>
          <a:ext cx="11239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9" imgW="812447" imgH="203112" progId="Equation.DSMT4">
                  <p:embed/>
                </p:oleObj>
              </mc:Choice>
              <mc:Fallback>
                <p:oleObj name="Equation" r:id="rId9" imgW="8124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8" y="1446213"/>
                        <a:ext cx="11239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22992"/>
              </p:ext>
            </p:extLst>
          </p:nvPr>
        </p:nvGraphicFramePr>
        <p:xfrm>
          <a:off x="6421310" y="2352675"/>
          <a:ext cx="10715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11" imgW="812447" imgH="203112" progId="Equation.DSMT4">
                  <p:embed/>
                </p:oleObj>
              </mc:Choice>
              <mc:Fallback>
                <p:oleObj name="Equation" r:id="rId11" imgW="8124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310" y="2352675"/>
                        <a:ext cx="107156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5170488" y="2714625"/>
          <a:ext cx="22018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13" imgW="1803400" imgH="457200" progId="Equation.DSMT4">
                  <p:embed/>
                </p:oleObj>
              </mc:Choice>
              <mc:Fallback>
                <p:oleObj name="Equation" r:id="rId13" imgW="1803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714625"/>
                        <a:ext cx="22018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09" descr="C:\Users\admin\Desktop\Hinhve\HINH3410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2177506"/>
            <a:ext cx="3856037" cy="304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9635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9150" y="23336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388" y="830263"/>
            <a:ext cx="77120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dụ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Cho hình chóp S.ABCD có đáy là hình 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AB, SH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 góc với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SH=2a, K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AD,E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SB:</a:t>
            </a:r>
            <a:endParaRPr lang="en-US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.C/m: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C/m:	                   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c.Tính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833938" y="1986521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E9AEA3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solidFill>
                <a:srgbClr val="E9AE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98296"/>
              </p:ext>
            </p:extLst>
          </p:nvPr>
        </p:nvGraphicFramePr>
        <p:xfrm>
          <a:off x="5165470" y="4182935"/>
          <a:ext cx="31686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3" imgW="2349360" imgH="736560" progId="Equation.DSMT4">
                  <p:embed/>
                </p:oleObj>
              </mc:Choice>
              <mc:Fallback>
                <p:oleObj name="Equation" r:id="rId3" imgW="2349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470" y="4182935"/>
                        <a:ext cx="316865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41875" y="2278063"/>
            <a:ext cx="1558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a.chứng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991546"/>
              </p:ext>
            </p:extLst>
          </p:nvPr>
        </p:nvGraphicFramePr>
        <p:xfrm>
          <a:off x="1984375" y="1750718"/>
          <a:ext cx="10795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1750718"/>
                        <a:ext cx="107950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688719"/>
              </p:ext>
            </p:extLst>
          </p:nvPr>
        </p:nvGraphicFramePr>
        <p:xfrm>
          <a:off x="4243388" y="1687513"/>
          <a:ext cx="11953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1687513"/>
                        <a:ext cx="119538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801709"/>
              </p:ext>
            </p:extLst>
          </p:nvPr>
        </p:nvGraphicFramePr>
        <p:xfrm>
          <a:off x="6589154" y="1717891"/>
          <a:ext cx="860425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9" imgW="622080" imgH="203040" progId="Equation.DSMT4">
                  <p:embed/>
                </p:oleObj>
              </mc:Choice>
              <mc:Fallback>
                <p:oleObj name="Equation" r:id="rId9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154" y="1717891"/>
                        <a:ext cx="860425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335713" y="2352675"/>
          <a:ext cx="11207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352675"/>
                        <a:ext cx="11207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701963"/>
              </p:ext>
            </p:extLst>
          </p:nvPr>
        </p:nvGraphicFramePr>
        <p:xfrm>
          <a:off x="5118100" y="2708148"/>
          <a:ext cx="2263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13" imgW="1854000" imgH="457200" progId="Equation.DSMT4">
                  <p:embed/>
                </p:oleObj>
              </mc:Choice>
              <mc:Fallback>
                <p:oleObj name="Equation" r:id="rId13" imgW="1854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2708148"/>
                        <a:ext cx="22637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09157"/>
              </p:ext>
            </p:extLst>
          </p:nvPr>
        </p:nvGraphicFramePr>
        <p:xfrm>
          <a:off x="5135563" y="3484563"/>
          <a:ext cx="19653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15" imgW="1562040" imgH="457200" progId="Equation.DSMT4">
                  <p:embed/>
                </p:oleObj>
              </mc:Choice>
              <mc:Fallback>
                <p:oleObj name="Equation" r:id="rId15" imgW="1562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3484563"/>
                        <a:ext cx="19653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26" descr="C:\Users\admin\Desktop\Hinhve\HINH349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99" y="2278063"/>
            <a:ext cx="3608218" cy="29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590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4200" y="109401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624175"/>
              </p:ext>
            </p:extLst>
          </p:nvPr>
        </p:nvGraphicFramePr>
        <p:xfrm>
          <a:off x="5042067" y="3170365"/>
          <a:ext cx="20558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Equation" r:id="rId3" imgW="1523880" imgH="457200" progId="Equation.DSMT4">
                  <p:embed/>
                </p:oleObj>
              </mc:Choice>
              <mc:Fallback>
                <p:oleObj name="Equation" r:id="rId3" imgW="1523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067" y="3170365"/>
                        <a:ext cx="20558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41875" y="807646"/>
            <a:ext cx="1558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b.chứng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082329"/>
              </p:ext>
            </p:extLst>
          </p:nvPr>
        </p:nvGraphicFramePr>
        <p:xfrm>
          <a:off x="6285383" y="896036"/>
          <a:ext cx="10715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383" y="896036"/>
                        <a:ext cx="107156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772185"/>
              </p:ext>
            </p:extLst>
          </p:nvPr>
        </p:nvGraphicFramePr>
        <p:xfrm>
          <a:off x="5022850" y="1274156"/>
          <a:ext cx="22320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Equation" r:id="rId7" imgW="1828800" imgH="457200" progId="Equation.DSMT4">
                  <p:embed/>
                </p:oleObj>
              </mc:Choice>
              <mc:Fallback>
                <p:oleObj name="Equation" r:id="rId7" imgW="1828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1274156"/>
                        <a:ext cx="22320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884175"/>
              </p:ext>
            </p:extLst>
          </p:nvPr>
        </p:nvGraphicFramePr>
        <p:xfrm>
          <a:off x="5003006" y="2003854"/>
          <a:ext cx="279558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Equation" r:id="rId9" imgW="2222280" imgH="736560" progId="Equation.DSMT4">
                  <p:embed/>
                </p:oleObj>
              </mc:Choice>
              <mc:Fallback>
                <p:oleObj name="Equation" r:id="rId9" imgW="2222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006" y="2003854"/>
                        <a:ext cx="2795587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940704"/>
              </p:ext>
            </p:extLst>
          </p:nvPr>
        </p:nvGraphicFramePr>
        <p:xfrm>
          <a:off x="6400800" y="2744401"/>
          <a:ext cx="21510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11" imgW="1650960" imgH="253800" progId="Equation.DSMT4">
                  <p:embed/>
                </p:oleObj>
              </mc:Choice>
              <mc:Fallback>
                <p:oleObj name="Equation" r:id="rId11" imgW="1650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4401"/>
                        <a:ext cx="215106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45030"/>
              </p:ext>
            </p:extLst>
          </p:nvPr>
        </p:nvGraphicFramePr>
        <p:xfrm>
          <a:off x="5103813" y="3951288"/>
          <a:ext cx="27543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13" imgW="2286000" imgH="736560" progId="Equation.DSMT4">
                  <p:embed/>
                </p:oleObj>
              </mc:Choice>
              <mc:Fallback>
                <p:oleObj name="Equation" r:id="rId13" imgW="2286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3951288"/>
                        <a:ext cx="27543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00684" y="4213520"/>
            <a:ext cx="1779587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c.Tính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(SK,AC)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97985"/>
              </p:ext>
            </p:extLst>
          </p:nvPr>
        </p:nvGraphicFramePr>
        <p:xfrm>
          <a:off x="1012825" y="4658706"/>
          <a:ext cx="370681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15" imgW="2857320" imgH="457200" progId="Equation.DSMT4">
                  <p:embed/>
                </p:oleObj>
              </mc:Choice>
              <mc:Fallback>
                <p:oleObj name="Equation" r:id="rId15" imgW="2857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58706"/>
                        <a:ext cx="3706813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47" descr="C:\Users\admin\Desktop\Hinhve\HINH348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60" y="1175946"/>
            <a:ext cx="3585140" cy="304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2095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2705035" y="1615303"/>
            <a:ext cx="29790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4000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BÀI TẬP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792" y="2914047"/>
            <a:ext cx="54124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600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Các Em làm trong đề cương trang 68-69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20915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28571" y="274638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8109" y="830263"/>
            <a:ext cx="77104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 giữa 2 đường thẳng a và b là góc giữa 2 đường thẳng cắt nhau a' và b' (a' song song hoặc trùng với a, b' song song hoặc trùng với b). Ký hiệu góc </a:t>
            </a:r>
            <a:r>
              <a:rPr lang="vi-VN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ữa </a:t>
            </a: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và b là (a,b). </a:t>
            </a:r>
            <a:endParaRPr lang="vi-VN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78367"/>
              </p:ext>
            </p:extLst>
          </p:nvPr>
        </p:nvGraphicFramePr>
        <p:xfrm>
          <a:off x="2774821" y="1408113"/>
          <a:ext cx="162718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1130300" imgH="279400" progId="Equation.DSMT4">
                  <p:embed/>
                </p:oleObj>
              </mc:Choice>
              <mc:Fallback>
                <p:oleObj name="Equation" r:id="rId5" imgW="11303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821" y="1408113"/>
                        <a:ext cx="162718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 descr="C:\Users\admin\Desktop\goc2d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818" y="3465014"/>
            <a:ext cx="3686690" cy="185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982" y="1729940"/>
            <a:ext cx="64749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  <a:defRPr/>
            </a:pP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b,ta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ý,sẽ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3 trường hợp sau:</a:t>
            </a:r>
          </a:p>
          <a:p>
            <a:pPr marL="285750" lvl="0" indent="-285750">
              <a:buFont typeface="Wingdings" pitchFamily="2" charset="2"/>
              <a:buChar char="Ø"/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Nếu O thuộc a, qua O kẻ đường thẳng b'//b. Khi đó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(a,b')=(a,b).</a:t>
            </a:r>
          </a:p>
          <a:p>
            <a:pPr marL="285750" lvl="0" indent="-285750">
              <a:buFont typeface="Wingdings" pitchFamily="2" charset="2"/>
              <a:buChar char="Ø"/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Nếu O thuộc b, qua O kẻ a'//a. Khi đó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(a',b)=(a,b).</a:t>
            </a:r>
          </a:p>
          <a:p>
            <a:pPr marL="285750" lvl="0" indent="-285750">
              <a:buFont typeface="Wingdings" pitchFamily="2" charset="2"/>
              <a:buChar char="Ø"/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Nếu O không thuộc a và không thuộc b. Qua O kẻ a'//a và b'//b. Khi đó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(a',b')=(a,b).</a:t>
            </a:r>
          </a:p>
        </p:txBody>
      </p:sp>
    </p:spTree>
    <p:custDataLst>
      <p:tags r:id="rId2"/>
    </p:custDataLst>
  </p:cSld>
  <p:clrMapOvr>
    <a:masterClrMapping/>
  </p:clrMapOvr>
  <p:transition spd="med" advTm="10792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3" grpId="0"/>
    </p:bldLst>
  </p:timing>
  <p:extLst mod="1">
    <p:ext uri="{E180D4A7-C9FB-4DFB-919C-405C955672EB}">
      <p14:showEvtLst xmlns:p14="http://schemas.microsoft.com/office/powerpoint/2010/main">
        <p14:playEvt time="3079" objId="2"/>
        <p14:stopEvt time="105701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9150" y="20865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6756" y="637101"/>
            <a:ext cx="75707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</a:t>
            </a: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 1</a:t>
            </a: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 Cho hình chóp S.ABCD có đáy là hình vuông cạnh a, SA vuông góc với AB, AC và AD,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, </a:t>
            </a: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 là trung điểm của SA. Tính góc giữa các đường thẳng:</a:t>
            </a:r>
          </a:p>
          <a:p>
            <a:pPr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a.SD và BC		b.SC và BM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75673"/>
              </p:ext>
            </p:extLst>
          </p:nvPr>
        </p:nvGraphicFramePr>
        <p:xfrm>
          <a:off x="3139282" y="1207382"/>
          <a:ext cx="7985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3" imgW="634725" imgH="228501" progId="Equation.DSMT4">
                  <p:embed/>
                </p:oleObj>
              </mc:Choice>
              <mc:Fallback>
                <p:oleObj name="Equation" r:id="rId3" imgW="634725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282" y="1207382"/>
                        <a:ext cx="79851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0166" y="233045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1951" y="3314700"/>
            <a:ext cx="4294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vi-VN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Tam giác SA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vuông tại A. Do đó ta có:  </a:t>
            </a:r>
          </a:p>
          <a:p>
            <a:pPr>
              <a:defRPr/>
            </a:pPr>
            <a:r>
              <a:rPr lang="vi-VN" dirty="0">
                <a:latin typeface="Arial" pitchFamily="34" charset="0"/>
              </a:rPr>
              <a:t> </a:t>
            </a:r>
          </a:p>
        </p:txBody>
      </p:sp>
      <p:graphicFrame>
        <p:nvGraphicFramePr>
          <p:cNvPr id="1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87157"/>
              </p:ext>
            </p:extLst>
          </p:nvPr>
        </p:nvGraphicFramePr>
        <p:xfrm>
          <a:off x="4904434" y="3136900"/>
          <a:ext cx="34623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5" imgW="2565400" imgH="254000" progId="Equation.DSMT4">
                  <p:embed/>
                </p:oleObj>
              </mc:Choice>
              <mc:Fallback>
                <p:oleObj name="Equation" r:id="rId5" imgW="25654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434" y="3136900"/>
                        <a:ext cx="34623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377531"/>
              </p:ext>
            </p:extLst>
          </p:nvPr>
        </p:nvGraphicFramePr>
        <p:xfrm>
          <a:off x="4921897" y="3994150"/>
          <a:ext cx="26352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7" imgW="1714500" imgH="660400" progId="Equation.DSMT4">
                  <p:embed/>
                </p:oleObj>
              </mc:Choice>
              <mc:Fallback>
                <p:oleObj name="Equation" r:id="rId7" imgW="17145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897" y="3994150"/>
                        <a:ext cx="26352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461475"/>
              </p:ext>
            </p:extLst>
          </p:nvPr>
        </p:nvGraphicFramePr>
        <p:xfrm>
          <a:off x="6376605" y="4706938"/>
          <a:ext cx="17573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605" y="4706938"/>
                        <a:ext cx="17573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80166" y="2682190"/>
            <a:ext cx="21701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a.Tính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(SD,BC)</a:t>
            </a:r>
          </a:p>
        </p:txBody>
      </p:sp>
      <p:pic>
        <p:nvPicPr>
          <p:cNvPr id="15" name="Picture 93" descr="C:\Users\admin\Desktop\Hinhve\HINH3414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71" y="2256567"/>
            <a:ext cx="3703329" cy="290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037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9613" y="357188"/>
            <a:ext cx="6237287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5163" y="872136"/>
            <a:ext cx="2209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1592" y="1260466"/>
            <a:ext cx="4294187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cosin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OBM</a:t>
            </a:r>
            <a:r>
              <a:rPr lang="en-US" dirty="0">
                <a:solidFill>
                  <a:srgbClr val="EAEAEA"/>
                </a:solidFill>
                <a:latin typeface="Arial" pitchFamily="34" charset="0"/>
              </a:rPr>
              <a:t>:</a:t>
            </a:r>
          </a:p>
          <a:p>
            <a:pPr>
              <a:defRPr/>
            </a:pPr>
            <a:endParaRPr lang="vi-VN" dirty="0">
              <a:solidFill>
                <a:srgbClr val="EAEAEA"/>
              </a:solidFill>
              <a:latin typeface="Arial" pitchFamily="34" charset="0"/>
            </a:endParaRPr>
          </a:p>
          <a:p>
            <a:pPr>
              <a:defRPr/>
            </a:pPr>
            <a:r>
              <a:rPr lang="vi-VN" dirty="0">
                <a:latin typeface="Arial" pitchFamily="34" charset="0"/>
              </a:rPr>
              <a:t> </a:t>
            </a:r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200392"/>
              </p:ext>
            </p:extLst>
          </p:nvPr>
        </p:nvGraphicFramePr>
        <p:xfrm>
          <a:off x="4618379" y="1296145"/>
          <a:ext cx="308451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3" imgW="2286000" imgH="203200" progId="Equation.DSMT4">
                  <p:embed/>
                </p:oleObj>
              </mc:Choice>
              <mc:Fallback>
                <p:oleObj name="Equation" r:id="rId3" imgW="2286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379" y="1296145"/>
                        <a:ext cx="308451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973002"/>
              </p:ext>
            </p:extLst>
          </p:nvPr>
        </p:nvGraphicFramePr>
        <p:xfrm>
          <a:off x="4600575" y="3122613"/>
          <a:ext cx="44323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5" imgW="2882880" imgH="1091880" progId="Equation.DSMT4">
                  <p:embed/>
                </p:oleObj>
              </mc:Choice>
              <mc:Fallback>
                <p:oleObj name="Equation" r:id="rId5" imgW="28828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122613"/>
                        <a:ext cx="4432300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53630"/>
              </p:ext>
            </p:extLst>
          </p:nvPr>
        </p:nvGraphicFramePr>
        <p:xfrm>
          <a:off x="4613266" y="2177571"/>
          <a:ext cx="33226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7" imgW="2616200" imgH="685800" progId="Equation.DSMT4">
                  <p:embed/>
                </p:oleObj>
              </mc:Choice>
              <mc:Fallback>
                <p:oleObj name="Equation" r:id="rId7" imgW="2616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66" y="2177571"/>
                        <a:ext cx="332263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0" descr="C:\Users\admin\Desktop\Hinhve\HINH341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520807"/>
            <a:ext cx="3789626" cy="29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08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2027" y="31591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0225" y="970992"/>
            <a:ext cx="2701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791958"/>
              </p:ext>
            </p:extLst>
          </p:nvPr>
        </p:nvGraphicFramePr>
        <p:xfrm>
          <a:off x="4506913" y="1866812"/>
          <a:ext cx="37703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5" imgW="2794000" imgH="584200" progId="Equation.DSMT4">
                  <p:embed/>
                </p:oleObj>
              </mc:Choice>
              <mc:Fallback>
                <p:oleObj name="Equation" r:id="rId5" imgW="27940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1866812"/>
                        <a:ext cx="3770312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233628"/>
              </p:ext>
            </p:extLst>
          </p:nvPr>
        </p:nvGraphicFramePr>
        <p:xfrm>
          <a:off x="4414367" y="3756105"/>
          <a:ext cx="40163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7" imgW="3162300" imgH="1168400" progId="Equation.DSMT4">
                  <p:embed/>
                </p:oleObj>
              </mc:Choice>
              <mc:Fallback>
                <p:oleObj name="Equation" r:id="rId7" imgW="3162300" imgH="11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367" y="3756105"/>
                        <a:ext cx="401637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41377"/>
              </p:ext>
            </p:extLst>
          </p:nvPr>
        </p:nvGraphicFramePr>
        <p:xfrm>
          <a:off x="5679002" y="4994623"/>
          <a:ext cx="1498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9" imgW="1181100" imgH="228600" progId="Equation.DSMT4">
                  <p:embed/>
                </p:oleObj>
              </mc:Choice>
              <mc:Fallback>
                <p:oleObj name="Equation" r:id="rId9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002" y="4994623"/>
                        <a:ext cx="1498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73563" y="1377950"/>
            <a:ext cx="4524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Pitago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ABM: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88736"/>
              </p:ext>
            </p:extLst>
          </p:nvPr>
        </p:nvGraphicFramePr>
        <p:xfrm>
          <a:off x="4543339" y="2447938"/>
          <a:ext cx="1029558" cy="59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11" imgW="749160" imgH="431640" progId="Equation.DSMT4">
                  <p:embed/>
                </p:oleObj>
              </mc:Choice>
              <mc:Fallback>
                <p:oleObj name="Equation" r:id="rId11" imgW="749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43339" y="2447938"/>
                        <a:ext cx="1029558" cy="59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064188"/>
              </p:ext>
            </p:extLst>
          </p:nvPr>
        </p:nvGraphicFramePr>
        <p:xfrm>
          <a:off x="4472502" y="3040373"/>
          <a:ext cx="2805628" cy="60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13" imgW="1942920" imgH="419040" progId="Equation.DSMT4">
                  <p:embed/>
                </p:oleObj>
              </mc:Choice>
              <mc:Fallback>
                <p:oleObj name="Equation" r:id="rId13" imgW="1942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72502" y="3040373"/>
                        <a:ext cx="2805628" cy="60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Audio 6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15" name="Picture 89" descr="C:\Users\admin\Desktop\Hinhve\HINH3414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04" y="1701005"/>
            <a:ext cx="3774696" cy="296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02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5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3536" y="206375"/>
            <a:ext cx="6237287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25" y="803275"/>
            <a:ext cx="77120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dụ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Cho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ABCD có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AB=AC=BD=CD=2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BC=a,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.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,N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là trung điểm của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BC,AD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 Tính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vi-VN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MN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vi-VN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AB,CD)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6696075" y="825500"/>
          <a:ext cx="8620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825500"/>
                        <a:ext cx="86201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056063" y="1962150"/>
            <a:ext cx="881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E9AEA3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solidFill>
                <a:srgbClr val="E9AE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4111625" y="2211937"/>
            <a:ext cx="4295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dirty="0">
                <a:solidFill>
                  <a:srgbClr val="D8E4DC"/>
                </a:solidFill>
              </a:rPr>
              <a:t> </a:t>
            </a:r>
          </a:p>
          <a:p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DBC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Do đó </a:t>
            </a:r>
            <a:r>
              <a:rPr lang="en-US" dirty="0" smtClean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AM=DM</a:t>
            </a:r>
            <a:r>
              <a:rPr lang="en-US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solidFill>
                <a:srgbClr val="EAEAE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97037"/>
              </p:ext>
            </p:extLst>
          </p:nvPr>
        </p:nvGraphicFramePr>
        <p:xfrm>
          <a:off x="4164013" y="3752468"/>
          <a:ext cx="437356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5" imgW="2844800" imgH="508000" progId="Equation.DSMT4">
                  <p:embed/>
                </p:oleObj>
              </mc:Choice>
              <mc:Fallback>
                <p:oleObj name="Equation" r:id="rId5" imgW="28448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752468"/>
                        <a:ext cx="4373562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804378"/>
              </p:ext>
            </p:extLst>
          </p:nvPr>
        </p:nvGraphicFramePr>
        <p:xfrm>
          <a:off x="4146550" y="4526266"/>
          <a:ext cx="45100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7" imgW="2933700" imgH="584200" progId="Equation.DSMT4">
                  <p:embed/>
                </p:oleObj>
              </mc:Choice>
              <mc:Fallback>
                <p:oleObj name="Equation" r:id="rId7" imgW="29337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4526266"/>
                        <a:ext cx="45100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4052888" y="2225583"/>
            <a:ext cx="2170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F8C374"/>
                </a:solidFill>
                <a:latin typeface="Times New Roman" pitchFamily="18" charset="0"/>
                <a:cs typeface="Times New Roman" pitchFamily="18" charset="0"/>
              </a:rPr>
              <a:t>a.Tính</a:t>
            </a:r>
            <a:r>
              <a:rPr lang="en-US" dirty="0">
                <a:solidFill>
                  <a:srgbClr val="F8C374"/>
                </a:solidFill>
                <a:latin typeface="Times New Roman" pitchFamily="18" charset="0"/>
                <a:cs typeface="Times New Roman" pitchFamily="18" charset="0"/>
              </a:rPr>
              <a:t> MN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039076"/>
            <a:ext cx="32480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67831" y="3088921"/>
            <a:ext cx="464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Pitago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ABM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AMN: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15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962" y="357188"/>
            <a:ext cx="6237287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1.Góc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4237038" y="1143000"/>
            <a:ext cx="2170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F8C374"/>
                </a:solidFill>
                <a:latin typeface="Times New Roman" pitchFamily="18" charset="0"/>
                <a:cs typeface="Times New Roman" pitchFamily="18" charset="0"/>
              </a:rPr>
              <a:t>b.Tính</a:t>
            </a:r>
            <a:r>
              <a:rPr lang="en-US" dirty="0">
                <a:solidFill>
                  <a:srgbClr val="F8C374"/>
                </a:solidFill>
                <a:latin typeface="Times New Roman" pitchFamily="18" charset="0"/>
                <a:cs typeface="Times New Roman" pitchFamily="18" charset="0"/>
              </a:rPr>
              <a:t> (AB,CD)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332288" y="1622425"/>
          <a:ext cx="41862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3" imgW="2857500" imgH="203200" progId="Equation.DSMT4">
                  <p:embed/>
                </p:oleObj>
              </mc:Choice>
              <mc:Fallback>
                <p:oleObj name="Equation" r:id="rId3" imgW="2857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622425"/>
                        <a:ext cx="418623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92600" y="1920180"/>
            <a:ext cx="38544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cosin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MNQ: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81360"/>
              </p:ext>
            </p:extLst>
          </p:nvPr>
        </p:nvGraphicFramePr>
        <p:xfrm>
          <a:off x="4292600" y="2556620"/>
          <a:ext cx="27574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5" imgW="1625600" imgH="241300" progId="Equation.DSMT4">
                  <p:embed/>
                </p:oleObj>
              </mc:Choice>
              <mc:Fallback>
                <p:oleObj name="Equation" r:id="rId5" imgW="1625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2556620"/>
                        <a:ext cx="27574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346575" y="2874963"/>
          <a:ext cx="4648200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7" imgW="3162300" imgH="965200" progId="Equation.DSMT4">
                  <p:embed/>
                </p:oleObj>
              </mc:Choice>
              <mc:Fallback>
                <p:oleObj name="Equation" r:id="rId7" imgW="3162300" imgH="96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2874963"/>
                        <a:ext cx="4648200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4364038" y="4392613"/>
          <a:ext cx="44831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9" imgW="2768600" imgH="228600" progId="Equation.DSMT4">
                  <p:embed/>
                </p:oleObj>
              </mc:Choice>
              <mc:Fallback>
                <p:oleObj name="Equation" r:id="rId9" imgW="276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4392613"/>
                        <a:ext cx="44831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70" descr="C:\Users\admin\Desktop\Hinhve\hính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2" y="1512888"/>
            <a:ext cx="3618002" cy="334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4685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55472" y="274638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3800" y="765955"/>
            <a:ext cx="77104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(P)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vi-VN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6129338" y="3340100"/>
          <a:ext cx="22161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1549400" imgH="736600" progId="Equation.DSMT4">
                  <p:embed/>
                </p:oleObj>
              </mc:Choice>
              <mc:Fallback>
                <p:oleObj name="Equation" r:id="rId3" imgW="15494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3340100"/>
                        <a:ext cx="221615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069089"/>
              </p:ext>
            </p:extLst>
          </p:nvPr>
        </p:nvGraphicFramePr>
        <p:xfrm>
          <a:off x="5897308" y="1136103"/>
          <a:ext cx="655637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520474" imgH="203112" progId="Equation.DSMT4">
                  <p:embed/>
                </p:oleObj>
              </mc:Choice>
              <mc:Fallback>
                <p:oleObj name="Equation" r:id="rId5" imgW="520474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308" y="1136103"/>
                        <a:ext cx="655637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387" y="1482799"/>
            <a:ext cx="733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ịnh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solidFill>
                  <a:srgbClr val="F49B17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(P)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dirty="0" smtClean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1" descr="C:\Users\admin\Desktop\Hinhve\DTVM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48" y="2609335"/>
            <a:ext cx="4796554" cy="208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2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3F1C4398-ED0E-4B5E-B376-19355578D5F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3292" y="233363"/>
            <a:ext cx="6237288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2.Đường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kern="0" dirty="0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B5412C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b="1" kern="0" dirty="0" smtClean="0">
              <a:solidFill>
                <a:srgbClr val="B5412C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388" y="830263"/>
            <a:ext cx="77120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vi-VN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: Cho hình chóp S.ABCD có đáy là hình vuông, SA vuông góc với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đáy,H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SB.Chứng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  <a:p>
            <a:pPr>
              <a:defRPr/>
            </a:pP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a.		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solidFill>
                  <a:srgbClr val="ACB0AD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		       c.</a:t>
            </a:r>
            <a:endParaRPr lang="vi-VN" dirty="0">
              <a:solidFill>
                <a:srgbClr val="ACB0AD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38688" y="1949450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E9AEA3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solidFill>
                <a:srgbClr val="E9AE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5151438" y="3562350"/>
          <a:ext cx="299878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2222500" imgH="736600" progId="Equation.DSMT4">
                  <p:embed/>
                </p:oleObj>
              </mc:Choice>
              <mc:Fallback>
                <p:oleObj name="Equation" r:id="rId3" imgW="22225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3562350"/>
                        <a:ext cx="299878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76788" y="2278063"/>
            <a:ext cx="16922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a.chứng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781175" y="1454150"/>
          <a:ext cx="10144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1454150"/>
                        <a:ext cx="101441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505200" y="1427163"/>
          <a:ext cx="12319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7" imgW="837836" imgH="203112" progId="Equation.DSMT4">
                  <p:embed/>
                </p:oleObj>
              </mc:Choice>
              <mc:Fallback>
                <p:oleObj name="Equation" r:id="rId7" imgW="83783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427163"/>
                        <a:ext cx="12319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291138" y="1446213"/>
          <a:ext cx="11239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9" imgW="812447" imgH="203112" progId="Equation.DSMT4">
                  <p:embed/>
                </p:oleObj>
              </mc:Choice>
              <mc:Fallback>
                <p:oleObj name="Equation" r:id="rId9" imgW="8124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1446213"/>
                        <a:ext cx="11239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245225" y="2352675"/>
          <a:ext cx="105568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1" imgW="799753" imgH="203112" progId="Equation.DSMT4">
                  <p:embed/>
                </p:oleObj>
              </mc:Choice>
              <mc:Fallback>
                <p:oleObj name="Equation" r:id="rId11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2352675"/>
                        <a:ext cx="1055688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5178425" y="2714625"/>
          <a:ext cx="21859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3" imgW="1790700" imgH="457200" progId="Equation.DSMT4">
                  <p:embed/>
                </p:oleObj>
              </mc:Choice>
              <mc:Fallback>
                <p:oleObj name="Equation" r:id="rId13" imgW="1790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2714625"/>
                        <a:ext cx="21859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04" descr="C:\Users\admin\Desktop\Hinhve\HINH344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2278062"/>
            <a:ext cx="3856037" cy="295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4543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254430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ACB0AD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254430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ACB0AD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748</Words>
  <Application>Microsoft Office PowerPoint</Application>
  <PresentationFormat>On-screen Show (4:3)</PresentationFormat>
  <Paragraphs>79</Paragraphs>
  <Slides>14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Standarddesign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chalkboard</dc:title>
  <dc:creator>PresentationPoint</dc:creator>
  <cp:lastModifiedBy>ICT</cp:lastModifiedBy>
  <cp:revision>617</cp:revision>
  <cp:lastPrinted>2005-03-15T07:48:11Z</cp:lastPrinted>
  <dcterms:created xsi:type="dcterms:W3CDTF">2004-11-16T16:03:16Z</dcterms:created>
  <dcterms:modified xsi:type="dcterms:W3CDTF">2021-02-07T16:20:38Z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