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6"/>
  </p:notesMasterIdLst>
  <p:handoutMasterIdLst>
    <p:handoutMasterId r:id="rId17"/>
  </p:handoutMasterIdLst>
  <p:sldIdLst>
    <p:sldId id="485" r:id="rId2"/>
    <p:sldId id="590" r:id="rId3"/>
    <p:sldId id="603" r:id="rId4"/>
    <p:sldId id="604" r:id="rId5"/>
    <p:sldId id="605" r:id="rId6"/>
    <p:sldId id="606" r:id="rId7"/>
    <p:sldId id="607" r:id="rId8"/>
    <p:sldId id="608" r:id="rId9"/>
    <p:sldId id="609" r:id="rId10"/>
    <p:sldId id="610" r:id="rId11"/>
    <p:sldId id="611" r:id="rId12"/>
    <p:sldId id="612" r:id="rId13"/>
    <p:sldId id="613" r:id="rId14"/>
    <p:sldId id="614" r:id="rId15"/>
  </p:sldIdLst>
  <p:sldSz cx="9144000" cy="6858000" type="screen4x3"/>
  <p:notesSz cx="6699250" cy="9836150"/>
  <p:custDataLst>
    <p:tags r:id="rId18"/>
  </p:custDataLst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FCE4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07" autoAdjust="0"/>
    <p:restoredTop sz="94849" autoAdjust="0"/>
  </p:normalViewPr>
  <p:slideViewPr>
    <p:cSldViewPr snapToGrid="0">
      <p:cViewPr>
        <p:scale>
          <a:sx n="77" d="100"/>
          <a:sy n="77" d="100"/>
        </p:scale>
        <p:origin x="-1422" y="-186"/>
      </p:cViewPr>
      <p:guideLst>
        <p:guide orient="horz" pos="4319"/>
        <p:guide orient="horz" pos="3197"/>
        <p:guide orient="horz" pos="917"/>
        <p:guide pos="235"/>
        <p:guide pos="55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42.wmf"/><Relationship Id="rId6" Type="http://schemas.openxmlformats.org/officeDocument/2006/relationships/image" Target="../media/image44.wmf"/><Relationship Id="rId5" Type="http://schemas.openxmlformats.org/officeDocument/2006/relationships/image" Target="../media/image43.wmf"/><Relationship Id="rId4" Type="http://schemas.openxmlformats.org/officeDocument/2006/relationships/image" Target="../media/image34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7" Type="http://schemas.openxmlformats.org/officeDocument/2006/relationships/image" Target="../media/image52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6.wmf"/><Relationship Id="rId7" Type="http://schemas.openxmlformats.org/officeDocument/2006/relationships/image" Target="../media/image60.wmf"/><Relationship Id="rId2" Type="http://schemas.openxmlformats.org/officeDocument/2006/relationships/image" Target="../media/image55.wmf"/><Relationship Id="rId1" Type="http://schemas.openxmlformats.org/officeDocument/2006/relationships/image" Target="../media/image54.wmf"/><Relationship Id="rId6" Type="http://schemas.openxmlformats.org/officeDocument/2006/relationships/image" Target="../media/image59.wmf"/><Relationship Id="rId5" Type="http://schemas.openxmlformats.org/officeDocument/2006/relationships/image" Target="../media/image58.wmf"/><Relationship Id="rId4" Type="http://schemas.openxmlformats.org/officeDocument/2006/relationships/image" Target="../media/image5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5" Type="http://schemas.openxmlformats.org/officeDocument/2006/relationships/image" Target="../media/image17.wmf"/><Relationship Id="rId4" Type="http://schemas.openxmlformats.org/officeDocument/2006/relationships/image" Target="../media/image1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5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4" Type="http://schemas.openxmlformats.org/officeDocument/2006/relationships/image" Target="../media/image26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8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9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78138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62375" y="0"/>
            <a:ext cx="2952750" cy="52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t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23388"/>
            <a:ext cx="2878138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defTabSz="8890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59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62375" y="9323388"/>
            <a:ext cx="2952750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9101" tIns="44550" rIns="89101" bIns="44550" numCol="1" anchor="b" anchorCtr="0" compatLnSpc="1">
            <a:prstTxWarp prst="textNoShape">
              <a:avLst/>
            </a:prstTxWarp>
          </a:bodyPr>
          <a:lstStyle>
            <a:lvl1pPr algn="r" defTabSz="889000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5642F14C-86D7-4112-857C-2A65D10C46E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4119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97300" y="0"/>
            <a:ext cx="290195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0588" y="738188"/>
            <a:ext cx="4919662" cy="36893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3763" y="4672013"/>
            <a:ext cx="4911725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Klicken Sie, um die Formate des Vorlagentextes zu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defTabSz="9429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97300" y="9345613"/>
            <a:ext cx="2901950" cy="49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4475" tIns="47239" rIns="94475" bIns="47239" numCol="1" anchor="b" anchorCtr="0" compatLnSpc="1">
            <a:prstTxWarp prst="textNoShape">
              <a:avLst/>
            </a:prstTxWarp>
          </a:bodyPr>
          <a:lstStyle>
            <a:lvl1pPr algn="r" defTabSz="942975" eaLnBrk="1" hangingPunct="1">
              <a:defRPr sz="1300">
                <a:latin typeface="Arial" charset="0"/>
              </a:defRPr>
            </a:lvl1pPr>
          </a:lstStyle>
          <a:p>
            <a:pPr>
              <a:defRPr/>
            </a:pPr>
            <a:fld id="{1F1FB571-D806-4A55-9966-E0673A18FC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92821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C34D5CF3-3050-4765-8E25-DF420E188358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3555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/>
          </a:p>
        </p:txBody>
      </p:sp>
      <p:sp>
        <p:nvSpPr>
          <p:cNvPr id="23556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6696075" cy="5022850"/>
          </a:xfrm>
          <a:ln/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2975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42975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42975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42975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42975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42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E3E527CA-709E-471B-BDF6-256B28D0B280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24579" name="Rectangle 1026"/>
          <p:cNvSpPr>
            <a:spLocks noGrp="1" noChangeArrowheads="1"/>
          </p:cNvSpPr>
          <p:nvPr>
            <p:ph type="body" idx="1"/>
          </p:nvPr>
        </p:nvSpPr>
        <p:spPr>
          <a:xfrm>
            <a:off x="242888" y="5253038"/>
            <a:ext cx="6283325" cy="4051300"/>
          </a:xfrm>
          <a:noFill/>
        </p:spPr>
        <p:txBody>
          <a:bodyPr lIns="89384" tIns="44694" rIns="89384" bIns="44694"/>
          <a:lstStyle/>
          <a:p>
            <a:pPr eaLnBrk="1" hangingPunct="1"/>
            <a:endParaRPr lang="en-GB" smtClean="0"/>
          </a:p>
        </p:txBody>
      </p:sp>
      <p:sp>
        <p:nvSpPr>
          <p:cNvPr id="24580" name="Rectangle 1027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588" y="0"/>
            <a:ext cx="6696075" cy="5022850"/>
          </a:xfrm>
          <a:ln/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êu đề bản chiếu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27178681"/>
      </p:ext>
    </p:extLst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47611B94-85FE-4FAC-B8E0-922A4C77DCC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07457857"/>
      </p:ext>
    </p:extLst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711950" y="250825"/>
            <a:ext cx="2132013" cy="50006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Dọc 2"/>
          <p:cNvSpPr>
            <a:spLocks noGrp="1"/>
          </p:cNvSpPr>
          <p:nvPr>
            <p:ph type="body" orient="vert" idx="1"/>
          </p:nvPr>
        </p:nvSpPr>
        <p:spPr>
          <a:xfrm>
            <a:off x="314325" y="250825"/>
            <a:ext cx="6245225" cy="50006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4A160120-0526-482F-8965-B35F0F6902B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84557174"/>
      </p:ext>
    </p:extLst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3F1C4398-ED0E-4B5E-B376-19355578D5F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3589445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F4E5B2C3-1165-41B4-8DF8-58269172FB0C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16751696"/>
      </p:ext>
    </p:extLst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sz="half" idx="1"/>
          </p:nvPr>
        </p:nvSpPr>
        <p:spPr>
          <a:xfrm>
            <a:off x="319088" y="1374775"/>
            <a:ext cx="4186237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657725" y="1374775"/>
            <a:ext cx="4186238" cy="3876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55C0AAE7-2F99-47EE-80AD-E0D9F56B4BEE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2655448"/>
      </p:ext>
    </p:extLst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Chỗ dành sẵn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Chỗ dành sẵn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Chỗ dành sẵn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A94BEFD0-7A99-49D3-A789-A6FEA820538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9955677"/>
      </p:ext>
    </p:extLst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61A062EA-51D8-4F60-98A3-96ABB3D396E0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6640969"/>
      </p:ext>
    </p:extLst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96DCB957-6D2F-423B-8A09-21584796ABB7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60538467"/>
      </p:ext>
    </p:extLst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93E9099A-D27F-4865-8A89-CBAAEB4802ED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47719685"/>
      </p:ext>
    </p:extLst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Chỗ dành sẵn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Chỗ dành sẵn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DBAE687C-71E3-487D-9977-7D74781741F8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4379600"/>
      </p:ext>
    </p:extLst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4325" y="250825"/>
            <a:ext cx="8515350" cy="600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tx1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de-DE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9088" y="1374775"/>
            <a:ext cx="8524875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4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5750" y="6167438"/>
            <a:ext cx="3048000" cy="247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4F4F4F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e-DE"/>
              <a:t>Here comes your footer  </a:t>
            </a:r>
            <a:r>
              <a:rPr lang="de-DE">
                <a:sym typeface="Wingdings" pitchFamily="2" charset="2"/>
              </a:rPr>
              <a:t></a:t>
            </a:r>
            <a:r>
              <a:rPr lang="de-DE"/>
              <a:t>  Page </a:t>
            </a:r>
            <a:fld id="{4F9FA6AF-8B2B-41F0-879A-E55D7C3FB6C3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wipe dir="r"/>
  </p:transition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FFFFFF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  <a:ea typeface="+mn-ea"/>
          <a:cs typeface="+mn-cs"/>
        </a:defRPr>
      </a:lvl1pPr>
      <a:lvl2pPr marL="381000" indent="-1889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-"/>
        <a:defRPr>
          <a:solidFill>
            <a:srgbClr val="FFFFFF"/>
          </a:solidFill>
          <a:latin typeface="+mn-lt"/>
        </a:defRPr>
      </a:lvl2pPr>
      <a:lvl3pPr marL="561975" indent="-179388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-"/>
        <a:defRPr>
          <a:solidFill>
            <a:srgbClr val="FFFFFF"/>
          </a:solidFill>
          <a:latin typeface="+mn-lt"/>
        </a:defRPr>
      </a:lvl3pPr>
      <a:lvl4pPr marL="752475" indent="-18891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-"/>
        <a:defRPr>
          <a:solidFill>
            <a:srgbClr val="FFFFFF"/>
          </a:solidFill>
          <a:latin typeface="+mn-lt"/>
        </a:defRPr>
      </a:lvl4pPr>
      <a:lvl5pPr marL="962025" indent="-207963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5pPr>
      <a:lvl6pPr marL="14192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6pPr>
      <a:lvl7pPr marL="18764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7pPr>
      <a:lvl8pPr marL="23336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8pPr>
      <a:lvl9pPr marL="2790825" indent="-207963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>
          <a:solidFill>
            <a:srgbClr val="FFFFF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34.bin"/><Relationship Id="rId3" Type="http://schemas.openxmlformats.org/officeDocument/2006/relationships/oleObject" Target="../embeddings/oleObject29.bin"/><Relationship Id="rId7" Type="http://schemas.openxmlformats.org/officeDocument/2006/relationships/oleObject" Target="../embeddings/oleObject31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3.bin"/><Relationship Id="rId5" Type="http://schemas.openxmlformats.org/officeDocument/2006/relationships/oleObject" Target="../embeddings/oleObject30.bin"/><Relationship Id="rId15" Type="http://schemas.openxmlformats.org/officeDocument/2006/relationships/image" Target="../media/image41.png"/><Relationship Id="rId10" Type="http://schemas.openxmlformats.org/officeDocument/2006/relationships/image" Target="../media/image34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2.bin"/><Relationship Id="rId14" Type="http://schemas.openxmlformats.org/officeDocument/2006/relationships/image" Target="../media/image40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40.bin"/><Relationship Id="rId3" Type="http://schemas.openxmlformats.org/officeDocument/2006/relationships/oleObject" Target="../embeddings/oleObject35.bin"/><Relationship Id="rId7" Type="http://schemas.openxmlformats.org/officeDocument/2006/relationships/oleObject" Target="../embeddings/oleObject37.bin"/><Relationship Id="rId12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39.bin"/><Relationship Id="rId5" Type="http://schemas.openxmlformats.org/officeDocument/2006/relationships/oleObject" Target="../embeddings/oleObject36.bin"/><Relationship Id="rId15" Type="http://schemas.openxmlformats.org/officeDocument/2006/relationships/image" Target="../media/image45.png"/><Relationship Id="rId10" Type="http://schemas.openxmlformats.org/officeDocument/2006/relationships/image" Target="../media/image34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38.bin"/><Relationship Id="rId14" Type="http://schemas.openxmlformats.org/officeDocument/2006/relationships/image" Target="../media/image44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8.wmf"/><Relationship Id="rId13" Type="http://schemas.openxmlformats.org/officeDocument/2006/relationships/oleObject" Target="../embeddings/oleObject46.bin"/><Relationship Id="rId3" Type="http://schemas.openxmlformats.org/officeDocument/2006/relationships/oleObject" Target="../embeddings/oleObject41.bin"/><Relationship Id="rId7" Type="http://schemas.openxmlformats.org/officeDocument/2006/relationships/oleObject" Target="../embeddings/oleObject43.bin"/><Relationship Id="rId12" Type="http://schemas.openxmlformats.org/officeDocument/2006/relationships/image" Target="../media/image50.wmf"/><Relationship Id="rId17" Type="http://schemas.openxmlformats.org/officeDocument/2006/relationships/image" Target="../media/image5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2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47.wmf"/><Relationship Id="rId11" Type="http://schemas.openxmlformats.org/officeDocument/2006/relationships/oleObject" Target="../embeddings/oleObject45.bin"/><Relationship Id="rId5" Type="http://schemas.openxmlformats.org/officeDocument/2006/relationships/oleObject" Target="../embeddings/oleObject42.bin"/><Relationship Id="rId15" Type="http://schemas.openxmlformats.org/officeDocument/2006/relationships/oleObject" Target="../embeddings/oleObject47.bin"/><Relationship Id="rId10" Type="http://schemas.openxmlformats.org/officeDocument/2006/relationships/image" Target="../media/image49.wmf"/><Relationship Id="rId4" Type="http://schemas.openxmlformats.org/officeDocument/2006/relationships/image" Target="../media/image46.wmf"/><Relationship Id="rId9" Type="http://schemas.openxmlformats.org/officeDocument/2006/relationships/oleObject" Target="../embeddings/oleObject44.bin"/><Relationship Id="rId14" Type="http://schemas.openxmlformats.org/officeDocument/2006/relationships/image" Target="../media/image51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6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8.wmf"/><Relationship Id="rId17" Type="http://schemas.openxmlformats.org/officeDocument/2006/relationships/image" Target="../media/image61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0.wmf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5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57.wmf"/><Relationship Id="rId4" Type="http://schemas.openxmlformats.org/officeDocument/2006/relationships/image" Target="../media/image54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9.w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1.bin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2.bin"/><Relationship Id="rId7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image" Target="../media/image9.png"/><Relationship Id="rId5" Type="http://schemas.openxmlformats.org/officeDocument/2006/relationships/oleObject" Target="../embeddings/oleObject3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0.wmf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13" Type="http://schemas.openxmlformats.org/officeDocument/2006/relationships/oleObject" Target="../embeddings/oleObject13.bin"/><Relationship Id="rId3" Type="http://schemas.openxmlformats.org/officeDocument/2006/relationships/audio" Target="../media/media1.wav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6.wmf"/><Relationship Id="rId2" Type="http://schemas.microsoft.com/office/2007/relationships/media" Target="../media/media1.wav"/><Relationship Id="rId16" Type="http://schemas.openxmlformats.org/officeDocument/2006/relationships/image" Target="../media/image9.png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image" Target="../media/image18.png"/><Relationship Id="rId10" Type="http://schemas.openxmlformats.org/officeDocument/2006/relationships/image" Target="../media/image15.wmf"/><Relationship Id="rId4" Type="http://schemas.openxmlformats.org/officeDocument/2006/relationships/slideLayout" Target="../slideLayouts/slideLayout2.xml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7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9.wmf"/><Relationship Id="rId9" Type="http://schemas.openxmlformats.org/officeDocument/2006/relationships/image" Target="../media/image2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4.wmf"/><Relationship Id="rId11" Type="http://schemas.openxmlformats.org/officeDocument/2006/relationships/image" Target="../media/image27.png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6.wmf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0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7" Type="http://schemas.openxmlformats.org/officeDocument/2006/relationships/image" Target="../media/image3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8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wmf"/><Relationship Id="rId13" Type="http://schemas.openxmlformats.org/officeDocument/2006/relationships/oleObject" Target="../embeddings/oleObject28.bin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12" Type="http://schemas.openxmlformats.org/officeDocument/2006/relationships/image" Target="../media/image3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32.wmf"/><Relationship Id="rId11" Type="http://schemas.openxmlformats.org/officeDocument/2006/relationships/oleObject" Target="../embeddings/oleObject27.bin"/><Relationship Id="rId5" Type="http://schemas.openxmlformats.org/officeDocument/2006/relationships/oleObject" Target="../embeddings/oleObject24.bin"/><Relationship Id="rId15" Type="http://schemas.openxmlformats.org/officeDocument/2006/relationships/image" Target="../media/image37.png"/><Relationship Id="rId10" Type="http://schemas.openxmlformats.org/officeDocument/2006/relationships/image" Target="../media/image34.wmf"/><Relationship Id="rId4" Type="http://schemas.openxmlformats.org/officeDocument/2006/relationships/image" Target="../media/image31.wmf"/><Relationship Id="rId9" Type="http://schemas.openxmlformats.org/officeDocument/2006/relationships/oleObject" Target="../embeddings/oleObject26.bin"/><Relationship Id="rId14" Type="http://schemas.openxmlformats.org/officeDocument/2006/relationships/image" Target="../media/image3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719263" y="2038350"/>
            <a:ext cx="6592887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algn="ctr" eaLnBrk="1" hangingPunct="1">
              <a:buFont typeface="Wingdings" pitchFamily="2" charset="2"/>
              <a:buNone/>
              <a:defRPr/>
            </a:pPr>
            <a:r>
              <a:rPr lang="en-US" sz="22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 HỆ VUÔNG GÓC TRONG KHÔNG GIAN</a:t>
            </a:r>
            <a:endParaRPr lang="en-US" sz="2200" b="1" kern="0" dirty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236101" y="2965617"/>
            <a:ext cx="5608638" cy="945722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algn="ctr" eaLnBrk="1" hangingPunct="1">
              <a:buNone/>
              <a:defRPr/>
            </a:pPr>
            <a:r>
              <a:rPr lang="en-US" sz="2400" b="1" kern="0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 HỆ VUÔNG GÓC TRONG KHÔNG GIAN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728913" y="1377950"/>
            <a:ext cx="4244975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800" b="1" dirty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ÔN TẬP HÌNH HỌC 11</a:t>
            </a:r>
          </a:p>
        </p:txBody>
      </p:sp>
    </p:spTree>
    <p:custDataLst>
      <p:tags r:id="rId1"/>
    </p:custDataLst>
  </p:cSld>
  <p:clrMapOvr>
    <a:masterClrMapping/>
  </p:clrMapOvr>
  <p:transition spd="med" advTm="38491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  <p:extLst mod="1">
    <p:ext uri="{E180D4A7-C9FB-4DFB-919C-405C955672EB}">
      <p14:showEvtLst xmlns:p14="http://schemas.microsoft.com/office/powerpoint/2010/main">
        <p14:playEvt time="3474" objId="6"/>
        <p14:stopEvt time="38491" objId="6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10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05649" y="233363"/>
            <a:ext cx="6237288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2.Đường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b="1" kern="0" dirty="0" smtClean="0">
              <a:solidFill>
                <a:srgbClr val="B5412C">
                  <a:lumMod val="60000"/>
                  <a:lumOff val="4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1388" y="830263"/>
            <a:ext cx="7712075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  <a:defRPr/>
            </a:pPr>
            <a:r>
              <a:rPr lang="vi-VN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 dụ 1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 Cho hình chóp S.ABCD có đáy là hình vuông, SA vuông góc với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đáy,H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SB.Chứng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  <a:p>
            <a:pPr>
              <a:defRPr/>
            </a:pP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a.		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		       c.</a:t>
            </a:r>
            <a:endParaRPr lang="vi-VN" dirty="0">
              <a:solidFill>
                <a:srgbClr val="ACB0AD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5227638" y="3562350"/>
          <a:ext cx="3119437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8" name="Equation" r:id="rId3" imgW="2311400" imgH="736600" progId="Equation.DSMT4">
                  <p:embed/>
                </p:oleObj>
              </mc:Choice>
              <mc:Fallback>
                <p:oleObj name="Equation" r:id="rId3" imgW="2311400" imgH="73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7638" y="3562350"/>
                        <a:ext cx="3119437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31192" y="2105065"/>
            <a:ext cx="16922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b.chứng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/>
        </p:nvGraphicFramePr>
        <p:xfrm>
          <a:off x="1781175" y="1454150"/>
          <a:ext cx="1014413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09" name="Equation" r:id="rId5" imgW="799753" imgH="203112" progId="Equation.DSMT4">
                  <p:embed/>
                </p:oleObj>
              </mc:Choice>
              <mc:Fallback>
                <p:oleObj name="Equation" r:id="rId5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1454150"/>
                        <a:ext cx="1014413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/>
        </p:nvGraphicFramePr>
        <p:xfrm>
          <a:off x="3505200" y="1427163"/>
          <a:ext cx="12319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0" name="Equation" r:id="rId7" imgW="837836" imgH="203112" progId="Equation.DSMT4">
                  <p:embed/>
                </p:oleObj>
              </mc:Choice>
              <mc:Fallback>
                <p:oleObj name="Equation" r:id="rId7" imgW="837836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427163"/>
                        <a:ext cx="12319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/>
        </p:nvGraphicFramePr>
        <p:xfrm>
          <a:off x="5291138" y="1446213"/>
          <a:ext cx="112395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1" name="Equation" r:id="rId9" imgW="812447" imgH="203112" progId="Equation.DSMT4">
                  <p:embed/>
                </p:oleObj>
              </mc:Choice>
              <mc:Fallback>
                <p:oleObj name="Equation" r:id="rId9" imgW="812447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1446213"/>
                        <a:ext cx="112395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2081476"/>
              </p:ext>
            </p:extLst>
          </p:nvPr>
        </p:nvGraphicFramePr>
        <p:xfrm>
          <a:off x="6582980" y="2204391"/>
          <a:ext cx="1104900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2" name="Equation" r:id="rId11" imgW="837836" imgH="203112" progId="Equation.DSMT4">
                  <p:embed/>
                </p:oleObj>
              </mc:Choice>
              <mc:Fallback>
                <p:oleObj name="Equation" r:id="rId11" imgW="837836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2980" y="2204391"/>
                        <a:ext cx="1104900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145630"/>
              </p:ext>
            </p:extLst>
          </p:nvPr>
        </p:nvGraphicFramePr>
        <p:xfrm>
          <a:off x="5222875" y="2714625"/>
          <a:ext cx="21240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613" name="Equation" r:id="rId13" imgW="1739900" imgH="457200" progId="Equation.DSMT4">
                  <p:embed/>
                </p:oleObj>
              </mc:Choice>
              <mc:Fallback>
                <p:oleObj name="Equation" r:id="rId13" imgW="17399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22875" y="2714625"/>
                        <a:ext cx="21240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10" descr="C:\Users\admin\Desktop\Hinhve\HINH345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9096" y="2105065"/>
            <a:ext cx="3641250" cy="285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071424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11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958850" y="233363"/>
            <a:ext cx="6237288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2.Đường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b="1" kern="0" dirty="0" smtClean="0">
              <a:solidFill>
                <a:srgbClr val="B5412C">
                  <a:lumMod val="60000"/>
                  <a:lumOff val="4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81088" y="830263"/>
            <a:ext cx="7712075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  <a:defRPr/>
            </a:pPr>
            <a:r>
              <a:rPr lang="vi-VN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 dụ 1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 Cho hình chóp S.ABCD có đáy là hình vuông, SA vuông góc với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đáy,H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SB.Chứng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  <a:p>
            <a:pPr>
              <a:defRPr/>
            </a:pP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a.		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		       c.</a:t>
            </a:r>
            <a:endParaRPr lang="vi-VN" dirty="0">
              <a:solidFill>
                <a:srgbClr val="ACB0AD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16"/>
          <p:cNvGraphicFramePr>
            <a:graphicFrameLocks noChangeAspect="1"/>
          </p:cNvGraphicFramePr>
          <p:nvPr/>
        </p:nvGraphicFramePr>
        <p:xfrm>
          <a:off x="5178425" y="3527425"/>
          <a:ext cx="306705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2" name="Equation" r:id="rId3" imgW="2273300" imgH="736600" progId="Equation.DSMT4">
                  <p:embed/>
                </p:oleObj>
              </mc:Choice>
              <mc:Fallback>
                <p:oleObj name="Equation" r:id="rId3" imgW="2273300" imgH="73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8425" y="3527425"/>
                        <a:ext cx="306705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186539" y="2278063"/>
            <a:ext cx="16922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c.chứng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</p:txBody>
      </p:sp>
      <p:graphicFrame>
        <p:nvGraphicFramePr>
          <p:cNvPr id="9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6902735"/>
              </p:ext>
            </p:extLst>
          </p:nvPr>
        </p:nvGraphicFramePr>
        <p:xfrm>
          <a:off x="1920875" y="1454150"/>
          <a:ext cx="1014413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3" name="Equation" r:id="rId5" imgW="799753" imgH="203112" progId="Equation.DSMT4">
                  <p:embed/>
                </p:oleObj>
              </mc:Choice>
              <mc:Fallback>
                <p:oleObj name="Equation" r:id="rId5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20875" y="1454150"/>
                        <a:ext cx="1014413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2375528"/>
              </p:ext>
            </p:extLst>
          </p:nvPr>
        </p:nvGraphicFramePr>
        <p:xfrm>
          <a:off x="3644900" y="1427163"/>
          <a:ext cx="12319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4" name="Equation" r:id="rId7" imgW="837836" imgH="203112" progId="Equation.DSMT4">
                  <p:embed/>
                </p:oleObj>
              </mc:Choice>
              <mc:Fallback>
                <p:oleObj name="Equation" r:id="rId7" imgW="837836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44900" y="1427163"/>
                        <a:ext cx="12319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9502654"/>
              </p:ext>
            </p:extLst>
          </p:nvPr>
        </p:nvGraphicFramePr>
        <p:xfrm>
          <a:off x="5430838" y="1446213"/>
          <a:ext cx="112395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5" name="Equation" r:id="rId9" imgW="812447" imgH="203112" progId="Equation.DSMT4">
                  <p:embed/>
                </p:oleObj>
              </mc:Choice>
              <mc:Fallback>
                <p:oleObj name="Equation" r:id="rId9" imgW="812447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0838" y="1446213"/>
                        <a:ext cx="112395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3822992"/>
              </p:ext>
            </p:extLst>
          </p:nvPr>
        </p:nvGraphicFramePr>
        <p:xfrm>
          <a:off x="6421310" y="2352675"/>
          <a:ext cx="1071563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6" name="Equation" r:id="rId11" imgW="812447" imgH="203112" progId="Equation.DSMT4">
                  <p:embed/>
                </p:oleObj>
              </mc:Choice>
              <mc:Fallback>
                <p:oleObj name="Equation" r:id="rId11" imgW="812447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310" y="2352675"/>
                        <a:ext cx="1071563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8"/>
          <p:cNvGraphicFramePr>
            <a:graphicFrameLocks noChangeAspect="1"/>
          </p:cNvGraphicFramePr>
          <p:nvPr/>
        </p:nvGraphicFramePr>
        <p:xfrm>
          <a:off x="5170488" y="2714625"/>
          <a:ext cx="2201862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637" name="Equation" r:id="rId13" imgW="1803400" imgH="457200" progId="Equation.DSMT4">
                  <p:embed/>
                </p:oleObj>
              </mc:Choice>
              <mc:Fallback>
                <p:oleObj name="Equation" r:id="rId13" imgW="18034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0488" y="2714625"/>
                        <a:ext cx="2201862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Picture 109" descr="C:\Users\admin\Desktop\Hinhve\HINH3410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1088" y="2177506"/>
            <a:ext cx="3856037" cy="3044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096357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12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19150" y="233363"/>
            <a:ext cx="6237288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2.Đường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b="1" kern="0" dirty="0" smtClean="0">
              <a:solidFill>
                <a:srgbClr val="B5412C">
                  <a:lumMod val="60000"/>
                  <a:lumOff val="4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1388" y="830263"/>
            <a:ext cx="7712075" cy="120032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  <a:defRPr/>
            </a:pPr>
            <a:r>
              <a:rPr lang="vi-VN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 dụ </a:t>
            </a:r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 Cho hình chóp S.ABCD có đáy là hình vuông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cạnh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a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H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AB, SH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 góc với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đáy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SH=2a, K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trung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AD,E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H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SB:</a:t>
            </a:r>
            <a:endParaRPr lang="en-US" dirty="0">
              <a:solidFill>
                <a:srgbClr val="ACB0AD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.C/m: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C/m:	                   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c.Tính</a:t>
            </a:r>
            <a:endParaRPr lang="vi-VN" dirty="0">
              <a:solidFill>
                <a:srgbClr val="ACB0AD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833938" y="1986521"/>
            <a:ext cx="881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err="1">
                <a:solidFill>
                  <a:srgbClr val="E9AEA3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dirty="0">
              <a:solidFill>
                <a:srgbClr val="E9AE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0098296"/>
              </p:ext>
            </p:extLst>
          </p:nvPr>
        </p:nvGraphicFramePr>
        <p:xfrm>
          <a:off x="5165470" y="4182935"/>
          <a:ext cx="3168650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5" name="Equation" r:id="rId3" imgW="2349360" imgH="736560" progId="Equation.DSMT4">
                  <p:embed/>
                </p:oleObj>
              </mc:Choice>
              <mc:Fallback>
                <p:oleObj name="Equation" r:id="rId3" imgW="234936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5470" y="4182935"/>
                        <a:ext cx="3168650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841875" y="2278063"/>
            <a:ext cx="1558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a.chứng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17991546"/>
              </p:ext>
            </p:extLst>
          </p:nvPr>
        </p:nvGraphicFramePr>
        <p:xfrm>
          <a:off x="1984375" y="1750718"/>
          <a:ext cx="1079500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6" name="Equation" r:id="rId5" imgW="850680" imgH="203040" progId="Equation.DSMT4">
                  <p:embed/>
                </p:oleObj>
              </mc:Choice>
              <mc:Fallback>
                <p:oleObj name="Equation" r:id="rId5" imgW="850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75" y="1750718"/>
                        <a:ext cx="1079500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6688719"/>
              </p:ext>
            </p:extLst>
          </p:nvPr>
        </p:nvGraphicFramePr>
        <p:xfrm>
          <a:off x="4243388" y="1687513"/>
          <a:ext cx="1195387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7" name="Equation" r:id="rId7" imgW="812520" imgH="203040" progId="Equation.DSMT4">
                  <p:embed/>
                </p:oleObj>
              </mc:Choice>
              <mc:Fallback>
                <p:oleObj name="Equation" r:id="rId7" imgW="812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3388" y="1687513"/>
                        <a:ext cx="1195387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9801709"/>
              </p:ext>
            </p:extLst>
          </p:nvPr>
        </p:nvGraphicFramePr>
        <p:xfrm>
          <a:off x="6589154" y="1717891"/>
          <a:ext cx="860425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8" name="Equation" r:id="rId9" imgW="622080" imgH="203040" progId="Equation.DSMT4">
                  <p:embed/>
                </p:oleObj>
              </mc:Choice>
              <mc:Fallback>
                <p:oleObj name="Equation" r:id="rId9" imgW="6220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9154" y="1717891"/>
                        <a:ext cx="860425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6335713" y="2352675"/>
          <a:ext cx="11207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69" name="Equation" r:id="rId11" imgW="850680" imgH="203040" progId="Equation.DSMT4">
                  <p:embed/>
                </p:oleObj>
              </mc:Choice>
              <mc:Fallback>
                <p:oleObj name="Equation" r:id="rId11" imgW="85068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5713" y="2352675"/>
                        <a:ext cx="1120775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6701963"/>
              </p:ext>
            </p:extLst>
          </p:nvPr>
        </p:nvGraphicFramePr>
        <p:xfrm>
          <a:off x="5118100" y="2708148"/>
          <a:ext cx="226377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0" name="Equation" r:id="rId13" imgW="1854000" imgH="457200" progId="Equation.DSMT4">
                  <p:embed/>
                </p:oleObj>
              </mc:Choice>
              <mc:Fallback>
                <p:oleObj name="Equation" r:id="rId13" imgW="18540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8100" y="2708148"/>
                        <a:ext cx="226377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6909157"/>
              </p:ext>
            </p:extLst>
          </p:nvPr>
        </p:nvGraphicFramePr>
        <p:xfrm>
          <a:off x="5135563" y="3484563"/>
          <a:ext cx="1965325" cy="574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5671" name="Equation" r:id="rId15" imgW="1562040" imgH="457200" progId="Equation.DSMT4">
                  <p:embed/>
                </p:oleObj>
              </mc:Choice>
              <mc:Fallback>
                <p:oleObj name="Equation" r:id="rId15" imgW="156204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5563" y="3484563"/>
                        <a:ext cx="1965325" cy="574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26" descr="C:\Users\admin\Desktop\Hinhve\HINH349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2599" y="2278063"/>
            <a:ext cx="3608218" cy="29773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345904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13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584200" y="109401"/>
            <a:ext cx="6237288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2.Đường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b="1" kern="0" dirty="0" smtClean="0">
              <a:solidFill>
                <a:srgbClr val="B5412C">
                  <a:lumMod val="60000"/>
                  <a:lumOff val="4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624175"/>
              </p:ext>
            </p:extLst>
          </p:nvPr>
        </p:nvGraphicFramePr>
        <p:xfrm>
          <a:off x="5042067" y="3170365"/>
          <a:ext cx="2055813" cy="619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89" name="Equation" r:id="rId3" imgW="1523880" imgH="457200" progId="Equation.DSMT4">
                  <p:embed/>
                </p:oleObj>
              </mc:Choice>
              <mc:Fallback>
                <p:oleObj name="Equation" r:id="rId3" imgW="152388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42067" y="3170365"/>
                        <a:ext cx="2055813" cy="619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841875" y="807646"/>
            <a:ext cx="1558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b.chứng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082329"/>
              </p:ext>
            </p:extLst>
          </p:nvPr>
        </p:nvGraphicFramePr>
        <p:xfrm>
          <a:off x="6285383" y="896036"/>
          <a:ext cx="1071563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0" name="Equation" r:id="rId5" imgW="812520" imgH="203040" progId="Equation.DSMT4">
                  <p:embed/>
                </p:oleObj>
              </mc:Choice>
              <mc:Fallback>
                <p:oleObj name="Equation" r:id="rId5" imgW="812520" imgH="20304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85383" y="896036"/>
                        <a:ext cx="1071563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8772185"/>
              </p:ext>
            </p:extLst>
          </p:nvPr>
        </p:nvGraphicFramePr>
        <p:xfrm>
          <a:off x="5022850" y="1274156"/>
          <a:ext cx="2232025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1" name="Equation" r:id="rId7" imgW="1828800" imgH="457200" progId="Equation.DSMT4">
                  <p:embed/>
                </p:oleObj>
              </mc:Choice>
              <mc:Fallback>
                <p:oleObj name="Equation" r:id="rId7" imgW="18288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2850" y="1274156"/>
                        <a:ext cx="2232025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8884175"/>
              </p:ext>
            </p:extLst>
          </p:nvPr>
        </p:nvGraphicFramePr>
        <p:xfrm>
          <a:off x="5003006" y="2003854"/>
          <a:ext cx="2795587" cy="925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2" name="Equation" r:id="rId9" imgW="2222280" imgH="736560" progId="Equation.DSMT4">
                  <p:embed/>
                </p:oleObj>
              </mc:Choice>
              <mc:Fallback>
                <p:oleObj name="Equation" r:id="rId9" imgW="222228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03006" y="2003854"/>
                        <a:ext cx="2795587" cy="925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3940704"/>
              </p:ext>
            </p:extLst>
          </p:nvPr>
        </p:nvGraphicFramePr>
        <p:xfrm>
          <a:off x="6400800" y="2744401"/>
          <a:ext cx="2151063" cy="331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3" name="Equation" r:id="rId11" imgW="1650960" imgH="253800" progId="Equation.DSMT4">
                  <p:embed/>
                </p:oleObj>
              </mc:Choice>
              <mc:Fallback>
                <p:oleObj name="Equation" r:id="rId11" imgW="1650960" imgH="253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2744401"/>
                        <a:ext cx="2151063" cy="331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1445030"/>
              </p:ext>
            </p:extLst>
          </p:nvPr>
        </p:nvGraphicFramePr>
        <p:xfrm>
          <a:off x="5103813" y="3951288"/>
          <a:ext cx="2754312" cy="885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4" name="Equation" r:id="rId13" imgW="2286000" imgH="736560" progId="Equation.DSMT4">
                  <p:embed/>
                </p:oleObj>
              </mc:Choice>
              <mc:Fallback>
                <p:oleObj name="Equation" r:id="rId13" imgW="2286000" imgH="736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3813" y="3951288"/>
                        <a:ext cx="2754312" cy="885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000684" y="4213520"/>
            <a:ext cx="1779587" cy="3825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c.Tính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(SK,AC)</a:t>
            </a: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0297985"/>
              </p:ext>
            </p:extLst>
          </p:nvPr>
        </p:nvGraphicFramePr>
        <p:xfrm>
          <a:off x="1012825" y="4658706"/>
          <a:ext cx="3706813" cy="592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95" name="Equation" r:id="rId15" imgW="2857320" imgH="457200" progId="Equation.DSMT4">
                  <p:embed/>
                </p:oleObj>
              </mc:Choice>
              <mc:Fallback>
                <p:oleObj name="Equation" r:id="rId15" imgW="28573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2825" y="4658706"/>
                        <a:ext cx="3706813" cy="592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47" descr="C:\Users\admin\Desktop\Hinhve\HINH348.PNG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860" y="1175946"/>
            <a:ext cx="3585140" cy="30491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2209513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14</a:t>
            </a:fld>
            <a:endParaRPr lang="de-DE"/>
          </a:p>
        </p:txBody>
      </p:sp>
      <p:sp>
        <p:nvSpPr>
          <p:cNvPr id="5" name="TextBox 4"/>
          <p:cNvSpPr txBox="1"/>
          <p:nvPr/>
        </p:nvSpPr>
        <p:spPr>
          <a:xfrm>
            <a:off x="2705035" y="1615303"/>
            <a:ext cx="297907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4000" dirty="0" smtClean="0">
                <a:solidFill>
                  <a:schemeClr val="tx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BÀI TẬP</a:t>
            </a:r>
            <a:endParaRPr lang="en-US" sz="4000" dirty="0">
              <a:solidFill>
                <a:schemeClr val="tx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93792" y="2914047"/>
            <a:ext cx="541247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vi-VN" sz="3600" dirty="0" smtClean="0">
                <a:solidFill>
                  <a:schemeClr val="tx2">
                    <a:lumMod val="75000"/>
                  </a:schemeClr>
                </a:solidFill>
                <a:latin typeface="Andalus" pitchFamily="18" charset="-78"/>
                <a:cs typeface="Andalus" pitchFamily="18" charset="-78"/>
              </a:rPr>
              <a:t>Các Em làm trong đề cương trang 68-69</a:t>
            </a:r>
            <a:endParaRPr lang="en-US" sz="3600" dirty="0">
              <a:solidFill>
                <a:schemeClr val="tx2">
                  <a:lumMod val="75000"/>
                </a:schemeClr>
              </a:solidFill>
              <a:latin typeface="Andalus" pitchFamily="18" charset="-78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7209157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1028571" y="274638"/>
            <a:ext cx="6237288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1.Góc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giữa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hai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đường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thẳng</a:t>
            </a:r>
            <a:endParaRPr lang="en-US" sz="2000" b="1" kern="0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138109" y="830263"/>
            <a:ext cx="771048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  <a:defRPr/>
            </a:pPr>
            <a:r>
              <a:rPr lang="vi-VN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Góc giữa 2 đường thẳng a và b là góc giữa 2 đường thẳng cắt nhau a' và b' (a' song song hoặc trùng với a, b' song song hoặc trùng với b). Ký hiệu góc </a:t>
            </a:r>
            <a:r>
              <a:rPr lang="vi-VN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vi-VN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ữa </a:t>
            </a:r>
            <a:r>
              <a:rPr lang="vi-VN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 và b là (a,b). </a:t>
            </a:r>
            <a:endParaRPr lang="vi-VN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100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4278367"/>
              </p:ext>
            </p:extLst>
          </p:nvPr>
        </p:nvGraphicFramePr>
        <p:xfrm>
          <a:off x="2774821" y="1408113"/>
          <a:ext cx="1627188" cy="401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35" name="Equation" r:id="rId5" imgW="1130300" imgH="279400" progId="Equation.DSMT4">
                  <p:embed/>
                </p:oleObj>
              </mc:Choice>
              <mc:Fallback>
                <p:oleObj name="Equation" r:id="rId5" imgW="1130300" imgH="279400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4821" y="1408113"/>
                        <a:ext cx="1627188" cy="401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01" name="Picture 5" descr="C:\Users\admin\Desktop\goc2dt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11818" y="3465014"/>
            <a:ext cx="3686690" cy="1857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146982" y="1729940"/>
            <a:ext cx="6474941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q"/>
              <a:defRPr/>
            </a:pPr>
            <a:r>
              <a:rPr lang="en-US" dirty="0" err="1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2 </a:t>
            </a:r>
            <a:r>
              <a:rPr lang="en-US" dirty="0" err="1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b,ta</a:t>
            </a:r>
            <a:r>
              <a:rPr lang="en-US" dirty="0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dirty="0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dirty="0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O </a:t>
            </a:r>
            <a:r>
              <a:rPr lang="en-US" dirty="0" err="1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dirty="0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ý,sẽ</a:t>
            </a:r>
            <a:r>
              <a:rPr lang="en-US" dirty="0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dirty="0" smtClean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3 trường hợp sau:</a:t>
            </a:r>
          </a:p>
          <a:p>
            <a:pPr marL="285750" lvl="0" indent="-285750">
              <a:buFont typeface="Wingdings" pitchFamily="2" charset="2"/>
              <a:buChar char="Ø"/>
              <a:defRPr/>
            </a:pP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Nếu O thuộc a, qua O kẻ đường thẳng b'//b. Khi đó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(a,b')=(a,b).</a:t>
            </a:r>
          </a:p>
          <a:p>
            <a:pPr marL="285750" lvl="0" indent="-285750">
              <a:buFont typeface="Wingdings" pitchFamily="2" charset="2"/>
              <a:buChar char="Ø"/>
              <a:defRPr/>
            </a:pP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Nếu O thuộc b, qua O kẻ a'//a. Khi đó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(a',b)=(a,b).</a:t>
            </a:r>
          </a:p>
          <a:p>
            <a:pPr marL="285750" lvl="0" indent="-285750">
              <a:buFont typeface="Wingdings" pitchFamily="2" charset="2"/>
              <a:buChar char="Ø"/>
              <a:defRPr/>
            </a:pP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Nếu O không thuộc a và không thuộc b. Qua O kẻ a'//a và b'//b. Khi đó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(a',b')=(a,b).</a:t>
            </a:r>
          </a:p>
        </p:txBody>
      </p:sp>
    </p:spTree>
    <p:custDataLst>
      <p:tags r:id="rId2"/>
    </p:custDataLst>
  </p:cSld>
  <p:clrMapOvr>
    <a:masterClrMapping/>
  </p:clrMapOvr>
  <p:transition spd="med" advTm="107922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10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41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4" grpId="0"/>
      <p:bldP spid="3" grpId="0"/>
    </p:bldLst>
  </p:timing>
  <p:extLst mod="1">
    <p:ext uri="{E180D4A7-C9FB-4DFB-919C-405C955672EB}">
      <p14:showEvtLst xmlns:p14="http://schemas.microsoft.com/office/powerpoint/2010/main">
        <p14:playEvt time="3079" objId="2"/>
        <p14:stopEvt time="105701" objId="2"/>
      </p14:showEvtLst>
    </p:ext>
  </p:extLs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3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19150" y="208653"/>
            <a:ext cx="6237288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1.Góc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000" b="1" kern="0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6756" y="637101"/>
            <a:ext cx="7570787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endParaRPr lang="en-US" dirty="0" smtClean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 typeface="Wingdings" pitchFamily="2" charset="2"/>
              <a:buChar char="q"/>
              <a:defRPr/>
            </a:pPr>
            <a:r>
              <a:rPr lang="vi-VN" dirty="0" smtClean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 </a:t>
            </a:r>
            <a:r>
              <a:rPr lang="vi-VN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dụ 1</a:t>
            </a:r>
            <a:r>
              <a:rPr lang="vi-VN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: Cho hình chóp S.ABCD có đáy là hình vuông cạnh a, SA vuông góc với AB, AC và AD, 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, </a:t>
            </a:r>
            <a:r>
              <a:rPr lang="vi-VN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M là trung điểm của SA. Tính góc giữa các đường thẳng:</a:t>
            </a:r>
          </a:p>
          <a:p>
            <a:pPr>
              <a:defRPr/>
            </a:pP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vi-VN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a.SD và BC		b.SC và BM</a:t>
            </a:r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7275673"/>
              </p:ext>
            </p:extLst>
          </p:nvPr>
        </p:nvGraphicFramePr>
        <p:xfrm>
          <a:off x="3139282" y="1207382"/>
          <a:ext cx="798512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8" name="Equation" r:id="rId3" imgW="634725" imgH="228501" progId="Equation.DSMT4">
                  <p:embed/>
                </p:oleObj>
              </mc:Choice>
              <mc:Fallback>
                <p:oleObj name="Equation" r:id="rId3" imgW="634725" imgH="228501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9282" y="1207382"/>
                        <a:ext cx="798512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680166" y="2330450"/>
            <a:ext cx="879475" cy="36988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bg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dirty="0">
              <a:solidFill>
                <a:schemeClr val="bg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741951" y="3314700"/>
            <a:ext cx="4294187" cy="9239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</a:rPr>
              <a:t> </a:t>
            </a:r>
          </a:p>
          <a:p>
            <a:pPr>
              <a:defRPr/>
            </a:pPr>
            <a:r>
              <a:rPr lang="vi-VN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Tam giác SA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vi-VN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vuông tại A. Do đó ta có:  </a:t>
            </a:r>
          </a:p>
          <a:p>
            <a:pPr>
              <a:defRPr/>
            </a:pPr>
            <a:r>
              <a:rPr lang="vi-VN" dirty="0">
                <a:latin typeface="Arial" pitchFamily="34" charset="0"/>
              </a:rPr>
              <a:t> </a:t>
            </a:r>
          </a:p>
        </p:txBody>
      </p:sp>
      <p:graphicFrame>
        <p:nvGraphicFramePr>
          <p:cNvPr id="10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187157"/>
              </p:ext>
            </p:extLst>
          </p:nvPr>
        </p:nvGraphicFramePr>
        <p:xfrm>
          <a:off x="4904434" y="3136900"/>
          <a:ext cx="3462338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39" name="Equation" r:id="rId5" imgW="2565400" imgH="254000" progId="Equation.DSMT4">
                  <p:embed/>
                </p:oleObj>
              </mc:Choice>
              <mc:Fallback>
                <p:oleObj name="Equation" r:id="rId5" imgW="2565400" imgH="254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4434" y="3136900"/>
                        <a:ext cx="3462338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6377531"/>
              </p:ext>
            </p:extLst>
          </p:nvPr>
        </p:nvGraphicFramePr>
        <p:xfrm>
          <a:off x="4921897" y="3994150"/>
          <a:ext cx="2635250" cy="1014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0" name="Equation" r:id="rId7" imgW="1714500" imgH="660400" progId="Equation.DSMT4">
                  <p:embed/>
                </p:oleObj>
              </mc:Choice>
              <mc:Fallback>
                <p:oleObj name="Equation" r:id="rId7" imgW="1714500" imgH="660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1897" y="3994150"/>
                        <a:ext cx="2635250" cy="1014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2461475"/>
              </p:ext>
            </p:extLst>
          </p:nvPr>
        </p:nvGraphicFramePr>
        <p:xfrm>
          <a:off x="6376605" y="4706938"/>
          <a:ext cx="1757363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41" name="Equation" r:id="rId9" imgW="1143000" imgH="228600" progId="Equation.DSMT4">
                  <p:embed/>
                </p:oleObj>
              </mc:Choice>
              <mc:Fallback>
                <p:oleObj name="Equation" r:id="rId9" imgW="11430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76605" y="4706938"/>
                        <a:ext cx="1757363" cy="3508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4680166" y="2682190"/>
            <a:ext cx="2170112" cy="36988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a.Tính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(SD,BC)</a:t>
            </a:r>
          </a:p>
        </p:txBody>
      </p:sp>
      <p:pic>
        <p:nvPicPr>
          <p:cNvPr id="15" name="Picture 93" descr="C:\Users\admin\Desktop\Hinhve\HINH3414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671" y="2256567"/>
            <a:ext cx="3703329" cy="29092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603737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4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709613" y="357188"/>
            <a:ext cx="6237287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1.Góc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000" b="1" kern="0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475163" y="872136"/>
            <a:ext cx="22098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SC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BM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01592" y="1260466"/>
            <a:ext cx="4294187" cy="14779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dirty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</a:rPr>
              <a:t> </a:t>
            </a:r>
          </a:p>
          <a:p>
            <a:pPr>
              <a:defRPr/>
            </a:pP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cosin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OBM</a:t>
            </a:r>
            <a:r>
              <a:rPr lang="en-US" dirty="0">
                <a:solidFill>
                  <a:srgbClr val="EAEAEA"/>
                </a:solidFill>
                <a:latin typeface="Arial" pitchFamily="34" charset="0"/>
              </a:rPr>
              <a:t>:</a:t>
            </a:r>
          </a:p>
          <a:p>
            <a:pPr>
              <a:defRPr/>
            </a:pPr>
            <a:endParaRPr lang="vi-VN" dirty="0">
              <a:solidFill>
                <a:srgbClr val="EAEAEA"/>
              </a:solidFill>
              <a:latin typeface="Arial" pitchFamily="34" charset="0"/>
            </a:endParaRPr>
          </a:p>
          <a:p>
            <a:pPr>
              <a:defRPr/>
            </a:pPr>
            <a:r>
              <a:rPr lang="vi-VN" dirty="0">
                <a:latin typeface="Arial" pitchFamily="34" charset="0"/>
              </a:rPr>
              <a:t> </a:t>
            </a:r>
          </a:p>
        </p:txBody>
      </p:sp>
      <p:graphicFrame>
        <p:nvGraphicFramePr>
          <p:cNvPr id="8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8200392"/>
              </p:ext>
            </p:extLst>
          </p:nvPr>
        </p:nvGraphicFramePr>
        <p:xfrm>
          <a:off x="4618379" y="1296145"/>
          <a:ext cx="3084512" cy="274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Equation" r:id="rId3" imgW="2286000" imgH="203200" progId="Equation.DSMT4">
                  <p:embed/>
                </p:oleObj>
              </mc:Choice>
              <mc:Fallback>
                <p:oleObj name="Equation" r:id="rId3" imgW="22860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8379" y="1296145"/>
                        <a:ext cx="3084512" cy="274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48973002"/>
              </p:ext>
            </p:extLst>
          </p:nvPr>
        </p:nvGraphicFramePr>
        <p:xfrm>
          <a:off x="4600575" y="3122613"/>
          <a:ext cx="4432300" cy="167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Equation" r:id="rId5" imgW="2882880" imgH="1091880" progId="Equation.DSMT4">
                  <p:embed/>
                </p:oleObj>
              </mc:Choice>
              <mc:Fallback>
                <p:oleObj name="Equation" r:id="rId5" imgW="2882880" imgH="10918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575" y="3122613"/>
                        <a:ext cx="4432300" cy="167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0453630"/>
              </p:ext>
            </p:extLst>
          </p:nvPr>
        </p:nvGraphicFramePr>
        <p:xfrm>
          <a:off x="4613266" y="2177571"/>
          <a:ext cx="3322638" cy="871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Equation" r:id="rId7" imgW="2616200" imgH="685800" progId="Equation.DSMT4">
                  <p:embed/>
                </p:oleObj>
              </mc:Choice>
              <mc:Fallback>
                <p:oleObj name="Equation" r:id="rId7" imgW="2616200" imgH="6858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3266" y="2177571"/>
                        <a:ext cx="3322638" cy="871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Picture 60" descr="C:\Users\admin\Desktop\Hinhve\HINH3414.PN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3" y="1520807"/>
            <a:ext cx="3789626" cy="297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908859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5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2027" y="315913"/>
            <a:ext cx="6237288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1.Góc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kern="0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chemeClr val="bg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000" b="1" kern="0" dirty="0" smtClean="0">
              <a:solidFill>
                <a:schemeClr val="bg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0225" y="970992"/>
            <a:ext cx="270192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SC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,</a:t>
            </a:r>
            <a:r>
              <a:rPr lang="vi-VN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BM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vi-VN" dirty="0">
              <a:solidFill>
                <a:schemeClr val="tx2">
                  <a:lumMod val="60000"/>
                  <a:lumOff val="4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9791958"/>
              </p:ext>
            </p:extLst>
          </p:nvPr>
        </p:nvGraphicFramePr>
        <p:xfrm>
          <a:off x="4506913" y="1866812"/>
          <a:ext cx="3770312" cy="788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89" name="Equation" r:id="rId5" imgW="2794000" imgH="584200" progId="Equation.DSMT4">
                  <p:embed/>
                </p:oleObj>
              </mc:Choice>
              <mc:Fallback>
                <p:oleObj name="Equation" r:id="rId5" imgW="2794000" imgH="5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06913" y="1866812"/>
                        <a:ext cx="3770312" cy="788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5233628"/>
              </p:ext>
            </p:extLst>
          </p:nvPr>
        </p:nvGraphicFramePr>
        <p:xfrm>
          <a:off x="4414367" y="3756105"/>
          <a:ext cx="4016375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0" name="Equation" r:id="rId7" imgW="3162300" imgH="1168400" progId="Equation.DSMT4">
                  <p:embed/>
                </p:oleObj>
              </mc:Choice>
              <mc:Fallback>
                <p:oleObj name="Equation" r:id="rId7" imgW="3162300" imgH="11684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4367" y="3756105"/>
                        <a:ext cx="4016375" cy="148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69041377"/>
              </p:ext>
            </p:extLst>
          </p:nvPr>
        </p:nvGraphicFramePr>
        <p:xfrm>
          <a:off x="5679002" y="4994623"/>
          <a:ext cx="1498600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1" name="Equation" r:id="rId9" imgW="1181100" imgH="228600" progId="Equation.DSMT4">
                  <p:embed/>
                </p:oleObj>
              </mc:Choice>
              <mc:Fallback>
                <p:oleObj name="Equation" r:id="rId9" imgW="11811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79002" y="4994623"/>
                        <a:ext cx="1498600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4373563" y="1377950"/>
            <a:ext cx="4524375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đính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Pitago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ABM:</a:t>
            </a: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1188736"/>
              </p:ext>
            </p:extLst>
          </p:nvPr>
        </p:nvGraphicFramePr>
        <p:xfrm>
          <a:off x="4543339" y="2447938"/>
          <a:ext cx="1029558" cy="59330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2" name="Equation" r:id="rId11" imgW="749160" imgH="431640" progId="Equation.DSMT4">
                  <p:embed/>
                </p:oleObj>
              </mc:Choice>
              <mc:Fallback>
                <p:oleObj name="Equation" r:id="rId11" imgW="7491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43339" y="2447938"/>
                        <a:ext cx="1029558" cy="59330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43064188"/>
              </p:ext>
            </p:extLst>
          </p:nvPr>
        </p:nvGraphicFramePr>
        <p:xfrm>
          <a:off x="4472502" y="3040373"/>
          <a:ext cx="2805628" cy="60513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93" name="Equation" r:id="rId13" imgW="1942920" imgH="419040" progId="Equation.DSMT4">
                  <p:embed/>
                </p:oleObj>
              </mc:Choice>
              <mc:Fallback>
                <p:oleObj name="Equation" r:id="rId13" imgW="194292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472502" y="3040373"/>
                        <a:ext cx="2805628" cy="60513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Audio 6">
            <a:hlinkClick r:id="" action="ppaction://media"/>
          </p:cNvPr>
          <p:cNvPicPr>
            <a:picLocks noChangeAspect="1"/>
          </p:cNvPicPr>
          <p:nvPr>
            <a:audioFile r:link="rId3"/>
            <p:extLst>
              <p:ext uri="{DAA4B4D4-6D71-4841-9C94-3DE7FCFB9230}">
                <p14:media xmlns:p14="http://schemas.microsoft.com/office/powerpoint/2010/main" r:embed="rId2"/>
              </p:ext>
            </p:extLst>
          </p:nvPr>
        </p:nvPicPr>
        <p:blipFill>
          <a:blip r:embed="rId15"/>
          <a:stretch>
            <a:fillRect/>
          </a:stretch>
        </p:blipFill>
        <p:spPr>
          <a:xfrm>
            <a:off x="8318500" y="6032500"/>
            <a:ext cx="609600" cy="609600"/>
          </a:xfrm>
          <a:prstGeom prst="rect">
            <a:avLst/>
          </a:prstGeom>
        </p:spPr>
      </p:pic>
      <p:pic>
        <p:nvPicPr>
          <p:cNvPr id="15" name="Picture 89" descr="C:\Users\admin\Desktop\Hinhve\HINH3414.PNG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2504" y="1701005"/>
            <a:ext cx="3774696" cy="2965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302535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56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"/>
                </p:tgtEl>
              </p:cMediaNode>
            </p:audio>
          </p:childTnLst>
        </p:cTn>
      </p:par>
    </p:tnLst>
    <p:bldLst>
      <p:bldP spid="5" grpId="0"/>
      <p:bldP spid="6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6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63536" y="206375"/>
            <a:ext cx="6237287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1.Góc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000" b="1" kern="0" dirty="0" smtClean="0">
              <a:solidFill>
                <a:srgbClr val="B5412C">
                  <a:lumMod val="60000"/>
                  <a:lumOff val="4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95325" y="803275"/>
            <a:ext cx="7712075" cy="9223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  <a:defRPr/>
            </a:pPr>
            <a:r>
              <a:rPr lang="vi-VN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 dụ </a:t>
            </a:r>
            <a:r>
              <a:rPr lang="en-US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 Cho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tứ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ABCD có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AB=AC=BD=CD=2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a,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BC=a,   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.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M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,N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lượt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là trung điểm của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BC,AD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. Tính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>
              <a:solidFill>
                <a:srgbClr val="ACB0AD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vi-VN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MN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		b</a:t>
            </a:r>
            <a:r>
              <a:rPr lang="vi-VN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AB,CD)</a:t>
            </a:r>
            <a:endParaRPr lang="vi-VN" dirty="0">
              <a:solidFill>
                <a:srgbClr val="ACB0AD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1"/>
          <p:cNvGraphicFramePr>
            <a:graphicFrameLocks noChangeAspect="1"/>
          </p:cNvGraphicFramePr>
          <p:nvPr/>
        </p:nvGraphicFramePr>
        <p:xfrm>
          <a:off x="6696075" y="825500"/>
          <a:ext cx="862013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8" name="Equation" r:id="rId3" imgW="685800" imgH="228600" progId="Equation.DSMT4">
                  <p:embed/>
                </p:oleObj>
              </mc:Choice>
              <mc:Fallback>
                <p:oleObj name="Equation" r:id="rId3" imgW="6858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96075" y="825500"/>
                        <a:ext cx="862013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4"/>
          <p:cNvSpPr txBox="1">
            <a:spLocks noChangeArrowheads="1"/>
          </p:cNvSpPr>
          <p:nvPr/>
        </p:nvSpPr>
        <p:spPr bwMode="auto">
          <a:xfrm>
            <a:off x="4056063" y="1962150"/>
            <a:ext cx="88106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err="1">
                <a:solidFill>
                  <a:srgbClr val="E9AEA3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dirty="0">
              <a:solidFill>
                <a:srgbClr val="E9AE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15"/>
          <p:cNvSpPr txBox="1">
            <a:spLocks noChangeArrowheads="1"/>
          </p:cNvSpPr>
          <p:nvPr/>
        </p:nvSpPr>
        <p:spPr bwMode="auto">
          <a:xfrm>
            <a:off x="4111625" y="2211937"/>
            <a:ext cx="4295775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vi-VN" dirty="0">
                <a:solidFill>
                  <a:srgbClr val="D8E4DC"/>
                </a:solidFill>
              </a:rPr>
              <a:t> </a:t>
            </a:r>
          </a:p>
          <a:p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ABC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DBC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cân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vi-VN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Do đó </a:t>
            </a:r>
            <a:r>
              <a:rPr lang="en-US" dirty="0" smtClean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AM=DM</a:t>
            </a:r>
            <a:r>
              <a:rPr lang="en-US" dirty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vi-VN" dirty="0" smtClean="0">
                <a:solidFill>
                  <a:srgbClr val="EAEAEA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vi-VN" dirty="0">
              <a:solidFill>
                <a:srgbClr val="EAEAEA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vi-VN" dirty="0">
                <a:solidFill>
                  <a:srgbClr val="000000"/>
                </a:solidFill>
              </a:rPr>
              <a:t> </a:t>
            </a:r>
          </a:p>
        </p:txBody>
      </p:sp>
      <p:graphicFrame>
        <p:nvGraphicFramePr>
          <p:cNvPr id="10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697037"/>
              </p:ext>
            </p:extLst>
          </p:nvPr>
        </p:nvGraphicFramePr>
        <p:xfrm>
          <a:off x="4164013" y="3752468"/>
          <a:ext cx="4373562" cy="779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89" name="Equation" r:id="rId5" imgW="2844800" imgH="508000" progId="Equation.DSMT4">
                  <p:embed/>
                </p:oleObj>
              </mc:Choice>
              <mc:Fallback>
                <p:oleObj name="Equation" r:id="rId5" imgW="2844800" imgH="5080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64013" y="3752468"/>
                        <a:ext cx="4373562" cy="779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804378"/>
              </p:ext>
            </p:extLst>
          </p:nvPr>
        </p:nvGraphicFramePr>
        <p:xfrm>
          <a:off x="4146550" y="4526266"/>
          <a:ext cx="4510088" cy="896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90" name="Equation" r:id="rId7" imgW="2933700" imgH="584200" progId="Equation.DSMT4">
                  <p:embed/>
                </p:oleObj>
              </mc:Choice>
              <mc:Fallback>
                <p:oleObj name="Equation" r:id="rId7" imgW="2933700" imgH="5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46550" y="4526266"/>
                        <a:ext cx="4510088" cy="896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9"/>
          <p:cNvSpPr txBox="1">
            <a:spLocks noChangeArrowheads="1"/>
          </p:cNvSpPr>
          <p:nvPr/>
        </p:nvSpPr>
        <p:spPr bwMode="auto">
          <a:xfrm>
            <a:off x="4052888" y="2225583"/>
            <a:ext cx="217011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err="1">
                <a:solidFill>
                  <a:srgbClr val="F8C374"/>
                </a:solidFill>
                <a:latin typeface="Times New Roman" pitchFamily="18" charset="0"/>
                <a:cs typeface="Times New Roman" pitchFamily="18" charset="0"/>
              </a:rPr>
              <a:t>a.Tính</a:t>
            </a:r>
            <a:r>
              <a:rPr lang="en-US" dirty="0">
                <a:solidFill>
                  <a:srgbClr val="F8C374"/>
                </a:solidFill>
                <a:latin typeface="Times New Roman" pitchFamily="18" charset="0"/>
                <a:cs typeface="Times New Roman" pitchFamily="18" charset="0"/>
              </a:rPr>
              <a:t> MN</a:t>
            </a:r>
          </a:p>
        </p:txBody>
      </p:sp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600" y="2039076"/>
            <a:ext cx="3248025" cy="302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4167831" y="3088921"/>
            <a:ext cx="46474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Pitago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ABM </a:t>
            </a:r>
            <a:r>
              <a:rPr lang="en-US" dirty="0" err="1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dirty="0" smtClean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AMN:</a:t>
            </a:r>
            <a:endParaRPr lang="en-US" dirty="0">
              <a:solidFill>
                <a:schemeClr val="accent3">
                  <a:lumMod val="20000"/>
                  <a:lumOff val="8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321575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7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11962" y="357188"/>
            <a:ext cx="6237287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1.Góc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giữa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endParaRPr lang="en-US" sz="2000" b="1" kern="0" dirty="0" smtClean="0">
              <a:solidFill>
                <a:srgbClr val="B5412C">
                  <a:lumMod val="60000"/>
                  <a:lumOff val="4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19"/>
          <p:cNvSpPr txBox="1">
            <a:spLocks noChangeArrowheads="1"/>
          </p:cNvSpPr>
          <p:nvPr/>
        </p:nvSpPr>
        <p:spPr bwMode="auto">
          <a:xfrm>
            <a:off x="4237038" y="1143000"/>
            <a:ext cx="21701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err="1">
                <a:solidFill>
                  <a:srgbClr val="F8C374"/>
                </a:solidFill>
                <a:latin typeface="Times New Roman" pitchFamily="18" charset="0"/>
                <a:cs typeface="Times New Roman" pitchFamily="18" charset="0"/>
              </a:rPr>
              <a:t>b.Tính</a:t>
            </a:r>
            <a:r>
              <a:rPr lang="en-US" dirty="0">
                <a:solidFill>
                  <a:srgbClr val="F8C374"/>
                </a:solidFill>
                <a:latin typeface="Times New Roman" pitchFamily="18" charset="0"/>
                <a:cs typeface="Times New Roman" pitchFamily="18" charset="0"/>
              </a:rPr>
              <a:t> (AB,CD)</a:t>
            </a: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/>
        </p:nvGraphicFramePr>
        <p:xfrm>
          <a:off x="4332288" y="1622425"/>
          <a:ext cx="4186237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8" name="Equation" r:id="rId3" imgW="2857500" imgH="203200" progId="Equation.DSMT4">
                  <p:embed/>
                </p:oleObj>
              </mc:Choice>
              <mc:Fallback>
                <p:oleObj name="Equation" r:id="rId3" imgW="2857500" imgH="203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32288" y="1622425"/>
                        <a:ext cx="4186237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292600" y="1920180"/>
            <a:ext cx="385445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Áp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hàm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cosin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dirty="0" err="1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dirty="0">
                <a:solidFill>
                  <a:schemeClr val="accent3">
                    <a:lumMod val="20000"/>
                    <a:lumOff val="80000"/>
                  </a:schemeClr>
                </a:solidFill>
                <a:latin typeface="Times New Roman" pitchFamily="18" charset="0"/>
                <a:cs typeface="Times New Roman" pitchFamily="18" charset="0"/>
              </a:rPr>
              <a:t> MNQ:</a:t>
            </a:r>
          </a:p>
        </p:txBody>
      </p:sp>
      <p:graphicFrame>
        <p:nvGraphicFramePr>
          <p:cNvPr id="9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81360"/>
              </p:ext>
            </p:extLst>
          </p:nvPr>
        </p:nvGraphicFramePr>
        <p:xfrm>
          <a:off x="4292600" y="2556620"/>
          <a:ext cx="2757487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9" name="Equation" r:id="rId5" imgW="1625600" imgH="241300" progId="Equation.DSMT4">
                  <p:embed/>
                </p:oleObj>
              </mc:Choice>
              <mc:Fallback>
                <p:oleObj name="Equation" r:id="rId5" imgW="1625600" imgH="2413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92600" y="2556620"/>
                        <a:ext cx="2757487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7"/>
          <p:cNvGraphicFramePr>
            <a:graphicFrameLocks noChangeAspect="1"/>
          </p:cNvGraphicFramePr>
          <p:nvPr/>
        </p:nvGraphicFramePr>
        <p:xfrm>
          <a:off x="4346575" y="2874963"/>
          <a:ext cx="4648200" cy="1423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0" name="Equation" r:id="rId7" imgW="3162300" imgH="965200" progId="Equation.DSMT4">
                  <p:embed/>
                </p:oleObj>
              </mc:Choice>
              <mc:Fallback>
                <p:oleObj name="Equation" r:id="rId7" imgW="3162300" imgH="965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6575" y="2874963"/>
                        <a:ext cx="4648200" cy="1423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8"/>
          <p:cNvGraphicFramePr>
            <a:graphicFrameLocks noChangeAspect="1"/>
          </p:cNvGraphicFramePr>
          <p:nvPr/>
        </p:nvGraphicFramePr>
        <p:xfrm>
          <a:off x="4364038" y="4392613"/>
          <a:ext cx="4483100" cy="369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1" name="Equation" r:id="rId9" imgW="2768600" imgH="228600" progId="Equation.DSMT4">
                  <p:embed/>
                </p:oleObj>
              </mc:Choice>
              <mc:Fallback>
                <p:oleObj name="Equation" r:id="rId9" imgW="2768600" imgH="228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64038" y="4392613"/>
                        <a:ext cx="4483100" cy="3698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70" descr="C:\Users\admin\Desktop\Hinhve\hính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962" y="1512888"/>
            <a:ext cx="3618002" cy="33433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468518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1055472" y="274638"/>
            <a:ext cx="6237288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2.Đường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b="1" kern="0" dirty="0" smtClean="0">
              <a:solidFill>
                <a:srgbClr val="B5412C">
                  <a:lumMod val="60000"/>
                  <a:lumOff val="4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53800" y="765955"/>
            <a:ext cx="7710487" cy="92333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  <a:defRPr/>
            </a:pP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dirty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itchFamily="18" charset="0"/>
                <a:cs typeface="Times New Roman" pitchFamily="18" charset="0"/>
              </a:rPr>
              <a:t>nghĩa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gọi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(P)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nếu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mọi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(P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).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Kí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vi-VN" dirty="0">
              <a:solidFill>
                <a:srgbClr val="ACB0AD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defRPr/>
            </a:pPr>
            <a:endParaRPr lang="vi-VN" dirty="0">
              <a:solidFill>
                <a:srgbClr val="FFC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Object 14"/>
          <p:cNvGraphicFramePr>
            <a:graphicFrameLocks noChangeAspect="1"/>
          </p:cNvGraphicFramePr>
          <p:nvPr/>
        </p:nvGraphicFramePr>
        <p:xfrm>
          <a:off x="6129338" y="3340100"/>
          <a:ext cx="2216150" cy="105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4" name="Equation" r:id="rId3" imgW="1549400" imgH="736600" progId="Equation.DSMT4">
                  <p:embed/>
                </p:oleObj>
              </mc:Choice>
              <mc:Fallback>
                <p:oleObj name="Equation" r:id="rId3" imgW="1549400" imgH="73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29338" y="3340100"/>
                        <a:ext cx="2216150" cy="105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2069089"/>
              </p:ext>
            </p:extLst>
          </p:nvPr>
        </p:nvGraphicFramePr>
        <p:xfrm>
          <a:off x="5897308" y="1136103"/>
          <a:ext cx="655637" cy="25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25" name="Equation" r:id="rId5" imgW="520474" imgH="203112" progId="Equation.DSMT4">
                  <p:embed/>
                </p:oleObj>
              </mc:Choice>
              <mc:Fallback>
                <p:oleObj name="Equation" r:id="rId5" imgW="520474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7308" y="1136103"/>
                        <a:ext cx="655637" cy="25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1066387" y="1482799"/>
            <a:ext cx="7336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Wingdings" pitchFamily="2" charset="2"/>
              <a:buChar char="q"/>
              <a:defRPr/>
            </a:pPr>
            <a:r>
              <a:rPr lang="vi-VN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dirty="0" err="1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ịnh</a:t>
            </a:r>
            <a:r>
              <a:rPr lang="en-US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lí</a:t>
            </a:r>
            <a:r>
              <a:rPr lang="en-US" dirty="0">
                <a:solidFill>
                  <a:srgbClr val="F49B17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Nếu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đường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cắt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nằm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(P)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d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(P</a:t>
            </a:r>
            <a:r>
              <a:rPr lang="en-US" dirty="0" smtClean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).</a:t>
            </a:r>
            <a:endParaRPr lang="vi-VN" dirty="0">
              <a:solidFill>
                <a:srgbClr val="ACB0AD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41" descr="C:\Users\admin\Desktop\Hinhve\DTVMP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5848" y="2609335"/>
            <a:ext cx="4796554" cy="2086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332776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de-DE" smtClean="0"/>
              <a:t>Here comes your footer  </a:t>
            </a:r>
            <a:r>
              <a:rPr lang="de-DE" smtClean="0">
                <a:sym typeface="Wingdings" pitchFamily="2" charset="2"/>
              </a:rPr>
              <a:t></a:t>
            </a:r>
            <a:r>
              <a:rPr lang="de-DE" smtClean="0"/>
              <a:t>  Page </a:t>
            </a:r>
            <a:fld id="{3F1C4398-ED0E-4B5E-B376-19355578D5F0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893292" y="233363"/>
            <a:ext cx="6237288" cy="650875"/>
          </a:xfrm>
          <a:prstGeom prst="rect">
            <a:avLst/>
          </a:prstGeom>
        </p:spPr>
        <p:txBody>
          <a:bodyPr anchor="ctr"/>
          <a:lstStyle>
            <a:lvl1pPr marL="190500" indent="-1905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381000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2pPr>
            <a:lvl3pPr marL="561975" indent="-179388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3pPr>
            <a:lvl4pPr marL="752475" indent="-18891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-"/>
              <a:defRPr>
                <a:solidFill>
                  <a:srgbClr val="FFFFFF"/>
                </a:solidFill>
                <a:latin typeface="+mn-lt"/>
              </a:defRPr>
            </a:lvl4pPr>
            <a:lvl5pPr marL="9620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5pPr>
            <a:lvl6pPr marL="14192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6pPr>
            <a:lvl7pPr marL="18764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7pPr>
            <a:lvl8pPr marL="23336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8pPr>
            <a:lvl9pPr marL="2790825" indent="-207963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itchFamily="2" charset="2"/>
              <a:buChar char="§"/>
              <a:defRPr>
                <a:solidFill>
                  <a:srgbClr val="FFFFFF"/>
                </a:solidFill>
                <a:latin typeface="+mn-lt"/>
              </a:defRPr>
            </a:lvl9pPr>
          </a:lstStyle>
          <a:p>
            <a:pPr marL="0" indent="0" eaLnBrk="1" hangingPunct="1">
              <a:buClr>
                <a:srgbClr val="9EBEA9"/>
              </a:buClr>
              <a:buFont typeface="Wingdings" pitchFamily="2" charset="2"/>
              <a:buNone/>
              <a:defRPr/>
            </a:pP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2.Đường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000" b="1" kern="0" dirty="0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kern="0" dirty="0" err="1" smtClean="0">
                <a:solidFill>
                  <a:srgbClr val="B5412C">
                    <a:lumMod val="60000"/>
                    <a:lumOff val="40000"/>
                  </a:srgbClr>
                </a:solidFill>
                <a:latin typeface="Times New Roman" pitchFamily="18" charset="0"/>
                <a:cs typeface="Times New Roman" pitchFamily="18" charset="0"/>
              </a:rPr>
              <a:t>phẳng</a:t>
            </a:r>
            <a:endParaRPr lang="en-US" sz="2000" b="1" kern="0" dirty="0" smtClean="0">
              <a:solidFill>
                <a:srgbClr val="B5412C">
                  <a:lumMod val="60000"/>
                  <a:lumOff val="4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41388" y="830263"/>
            <a:ext cx="7712075" cy="9223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Wingdings" pitchFamily="2" charset="2"/>
              <a:buChar char="q"/>
              <a:defRPr/>
            </a:pPr>
            <a:r>
              <a:rPr lang="vi-VN" dirty="0">
                <a:solidFill>
                  <a:srgbClr val="FFC000"/>
                </a:solidFill>
                <a:latin typeface="Times New Roman" pitchFamily="18" charset="0"/>
                <a:cs typeface="Times New Roman" pitchFamily="18" charset="0"/>
              </a:rPr>
              <a:t>Ví dụ 1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: Cho hình chóp S.ABCD có đáy là hình vuông, SA vuông góc với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đáy,H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chiếu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góc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SB.Chứng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  <a:p>
            <a:pPr>
              <a:defRPr/>
            </a:pP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a.		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vi-VN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dirty="0">
                <a:solidFill>
                  <a:srgbClr val="ACB0AD">
                    <a:lumMod val="20000"/>
                    <a:lumOff val="80000"/>
                  </a:srgbClr>
                </a:solidFill>
                <a:latin typeface="Times New Roman" pitchFamily="18" charset="0"/>
                <a:cs typeface="Times New Roman" pitchFamily="18" charset="0"/>
              </a:rPr>
              <a:t>		       c.</a:t>
            </a:r>
            <a:endParaRPr lang="vi-VN" dirty="0">
              <a:solidFill>
                <a:srgbClr val="ACB0AD">
                  <a:lumMod val="20000"/>
                  <a:lumOff val="80000"/>
                </a:srgb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738688" y="1949450"/>
            <a:ext cx="881062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dirty="0" err="1">
                <a:solidFill>
                  <a:srgbClr val="E9AEA3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endParaRPr lang="en-US" dirty="0">
              <a:solidFill>
                <a:srgbClr val="E9AEA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Object 16"/>
          <p:cNvGraphicFramePr>
            <a:graphicFrameLocks noChangeAspect="1"/>
          </p:cNvGraphicFramePr>
          <p:nvPr/>
        </p:nvGraphicFramePr>
        <p:xfrm>
          <a:off x="5151438" y="3562350"/>
          <a:ext cx="2998787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4" name="Equation" r:id="rId3" imgW="2222500" imgH="736600" progId="Equation.DSMT4">
                  <p:embed/>
                </p:oleObj>
              </mc:Choice>
              <mc:Fallback>
                <p:oleObj name="Equation" r:id="rId3" imgW="2222500" imgH="736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1438" y="3562350"/>
                        <a:ext cx="2998787" cy="995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4776788" y="2278063"/>
            <a:ext cx="1692275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a.chứng</a:t>
            </a: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minh:</a:t>
            </a:r>
          </a:p>
        </p:txBody>
      </p:sp>
      <p:graphicFrame>
        <p:nvGraphicFramePr>
          <p:cNvPr id="10" name="Object 2"/>
          <p:cNvGraphicFramePr>
            <a:graphicFrameLocks noChangeAspect="1"/>
          </p:cNvGraphicFramePr>
          <p:nvPr/>
        </p:nvGraphicFramePr>
        <p:xfrm>
          <a:off x="1781175" y="1454150"/>
          <a:ext cx="1014413" cy="258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5" name="Equation" r:id="rId5" imgW="799753" imgH="203112" progId="Equation.DSMT4">
                  <p:embed/>
                </p:oleObj>
              </mc:Choice>
              <mc:Fallback>
                <p:oleObj name="Equation" r:id="rId5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81175" y="1454150"/>
                        <a:ext cx="1014413" cy="258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5"/>
          <p:cNvGraphicFramePr>
            <a:graphicFrameLocks noChangeAspect="1"/>
          </p:cNvGraphicFramePr>
          <p:nvPr/>
        </p:nvGraphicFramePr>
        <p:xfrm>
          <a:off x="3505200" y="1427163"/>
          <a:ext cx="1231900" cy="298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6" name="Equation" r:id="rId7" imgW="837836" imgH="203112" progId="Equation.DSMT4">
                  <p:embed/>
                </p:oleObj>
              </mc:Choice>
              <mc:Fallback>
                <p:oleObj name="Equation" r:id="rId7" imgW="837836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05200" y="1427163"/>
                        <a:ext cx="1231900" cy="298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6"/>
          <p:cNvGraphicFramePr>
            <a:graphicFrameLocks noChangeAspect="1"/>
          </p:cNvGraphicFramePr>
          <p:nvPr/>
        </p:nvGraphicFramePr>
        <p:xfrm>
          <a:off x="5291138" y="1446213"/>
          <a:ext cx="1123950" cy="2809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7" name="Equation" r:id="rId9" imgW="812447" imgH="203112" progId="Equation.DSMT4">
                  <p:embed/>
                </p:oleObj>
              </mc:Choice>
              <mc:Fallback>
                <p:oleObj name="Equation" r:id="rId9" imgW="812447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1446213"/>
                        <a:ext cx="1123950" cy="2809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7"/>
          <p:cNvGraphicFramePr>
            <a:graphicFrameLocks noChangeAspect="1"/>
          </p:cNvGraphicFramePr>
          <p:nvPr/>
        </p:nvGraphicFramePr>
        <p:xfrm>
          <a:off x="6245225" y="2352675"/>
          <a:ext cx="1055688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8" name="Equation" r:id="rId11" imgW="799753" imgH="203112" progId="Equation.DSMT4">
                  <p:embed/>
                </p:oleObj>
              </mc:Choice>
              <mc:Fallback>
                <p:oleObj name="Equation" r:id="rId11" imgW="799753" imgH="203112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5225" y="2352675"/>
                        <a:ext cx="1055688" cy="266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8"/>
          <p:cNvGraphicFramePr>
            <a:graphicFrameLocks noChangeAspect="1"/>
          </p:cNvGraphicFramePr>
          <p:nvPr/>
        </p:nvGraphicFramePr>
        <p:xfrm>
          <a:off x="5178425" y="2714625"/>
          <a:ext cx="2185988" cy="558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89" name="Equation" r:id="rId13" imgW="1790700" imgH="457200" progId="Equation.DSMT4">
                  <p:embed/>
                </p:oleObj>
              </mc:Choice>
              <mc:Fallback>
                <p:oleObj name="Equation" r:id="rId13" imgW="179070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8425" y="2714625"/>
                        <a:ext cx="2185988" cy="558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Picture 104" descr="C:\Users\admin\Desktop\Hinhve\HINH344.PNG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651" y="2278062"/>
            <a:ext cx="3856037" cy="2954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76454300"/>
      </p:ext>
    </p:extLst>
  </p:cSld>
  <p:clrMapOvr>
    <a:masterClrMapping/>
  </p:clrMapOvr>
  <p:transition spd="med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KE-OFF DISPLAY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heme/theme1.xml><?xml version="1.0" encoding="utf-8"?>
<a:theme xmlns:a="http://schemas.openxmlformats.org/drawingml/2006/main" name="Standarddesign">
  <a:themeElements>
    <a:clrScheme name="Standarddesign 2">
      <a:dk1>
        <a:srgbClr val="000000"/>
      </a:dk1>
      <a:lt1>
        <a:srgbClr val="254430"/>
      </a:lt1>
      <a:dk2>
        <a:srgbClr val="F49B17"/>
      </a:dk2>
      <a:lt2>
        <a:srgbClr val="B5412C"/>
      </a:lt2>
      <a:accent1>
        <a:srgbClr val="496954"/>
      </a:accent1>
      <a:accent2>
        <a:srgbClr val="658570"/>
      </a:accent2>
      <a:accent3>
        <a:srgbClr val="ACB0AD"/>
      </a:accent3>
      <a:accent4>
        <a:srgbClr val="000000"/>
      </a:accent4>
      <a:accent5>
        <a:srgbClr val="B1B9B3"/>
      </a:accent5>
      <a:accent6>
        <a:srgbClr val="5B7865"/>
      </a:accent6>
      <a:hlink>
        <a:srgbClr val="9EBEA9"/>
      </a:hlink>
      <a:folHlink>
        <a:srgbClr val="CAEAD5"/>
      </a:folHlink>
    </a:clrScheme>
    <a:fontScheme name="Standard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FFFFFF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254430"/>
        </a:lt1>
        <a:dk2>
          <a:srgbClr val="F49B17"/>
        </a:dk2>
        <a:lt2>
          <a:srgbClr val="B5412C"/>
        </a:lt2>
        <a:accent1>
          <a:srgbClr val="496954"/>
        </a:accent1>
        <a:accent2>
          <a:srgbClr val="658570"/>
        </a:accent2>
        <a:accent3>
          <a:srgbClr val="ACB0AD"/>
        </a:accent3>
        <a:accent4>
          <a:srgbClr val="000000"/>
        </a:accent4>
        <a:accent5>
          <a:srgbClr val="B1B9B3"/>
        </a:accent5>
        <a:accent6>
          <a:srgbClr val="5B7865"/>
        </a:accent6>
        <a:hlink>
          <a:srgbClr val="9EBEA9"/>
        </a:hlink>
        <a:folHlink>
          <a:srgbClr val="CAEAD5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ủ đề của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1583</TotalTime>
  <Words>748</Words>
  <Application>Microsoft Office PowerPoint</Application>
  <PresentationFormat>On-screen Show (4:3)</PresentationFormat>
  <Paragraphs>79</Paragraphs>
  <Slides>14</Slides>
  <Notes>2</Notes>
  <HiddenSlides>0</HiddenSlides>
  <MMClips>1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6" baseType="lpstr">
      <vt:lpstr>Standarddesign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PresentationPoint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Green chalkboard</dc:title>
  <dc:creator>PresentationPoint</dc:creator>
  <cp:lastModifiedBy>ICT</cp:lastModifiedBy>
  <cp:revision>617</cp:revision>
  <cp:lastPrinted>2005-03-15T07:48:11Z</cp:lastPrinted>
  <dcterms:created xsi:type="dcterms:W3CDTF">2004-11-16T16:03:16Z</dcterms:created>
  <dcterms:modified xsi:type="dcterms:W3CDTF">2021-02-07T16:20:38Z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PPL_Language">
    <vt:i4>1031</vt:i4>
  </property>
</Properties>
</file>