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57" r:id="rId3"/>
    <p:sldId id="258" r:id="rId4"/>
    <p:sldId id="259" r:id="rId5"/>
    <p:sldId id="260" r:id="rId6"/>
    <p:sldId id="261" r:id="rId7"/>
    <p:sldId id="262" r:id="rId8"/>
    <p:sldId id="283" r:id="rId9"/>
    <p:sldId id="263" r:id="rId10"/>
    <p:sldId id="264" r:id="rId11"/>
    <p:sldId id="265" r:id="rId12"/>
    <p:sldId id="266" r:id="rId13"/>
    <p:sldId id="285" r:id="rId14"/>
    <p:sldId id="269" r:id="rId15"/>
    <p:sldId id="270" r:id="rId16"/>
    <p:sldId id="271" r:id="rId17"/>
    <p:sldId id="272" r:id="rId18"/>
    <p:sldId id="275" r:id="rId19"/>
    <p:sldId id="273" r:id="rId20"/>
    <p:sldId id="284" r:id="rId21"/>
    <p:sldId id="274" r:id="rId22"/>
    <p:sldId id="276" r:id="rId23"/>
    <p:sldId id="277" r:id="rId24"/>
    <p:sldId id="278" r:id="rId25"/>
    <p:sldId id="279" r:id="rId26"/>
    <p:sldId id="280" r:id="rId27"/>
    <p:sldId id="281" r:id="rId28"/>
    <p:sldId id="290" r:id="rId29"/>
    <p:sldId id="286" r:id="rId30"/>
    <p:sldId id="287" r:id="rId31"/>
    <p:sldId id="288" r:id="rId32"/>
    <p:sldId id="289" r:id="rId33"/>
    <p:sldId id="28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36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60"/>
  </p:normalViewPr>
  <p:slideViewPr>
    <p:cSldViewPr>
      <p:cViewPr varScale="1">
        <p:scale>
          <a:sx n="69" d="100"/>
          <a:sy n="69" d="100"/>
        </p:scale>
        <p:origin x="-55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12D8C0-784D-4685-AA87-23E5CBE730BE}" type="datetimeFigureOut">
              <a:rPr lang="en-US" smtClean="0"/>
              <a:t>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831270-D8A2-41F1-8200-43AB5B4109A3}" type="slidenum">
              <a:rPr lang="en-US" smtClean="0"/>
              <a:t>‹#›</a:t>
            </a:fld>
            <a:endParaRPr lang="en-US"/>
          </a:p>
        </p:txBody>
      </p:sp>
    </p:spTree>
    <p:extLst>
      <p:ext uri="{BB962C8B-B14F-4D97-AF65-F5344CB8AC3E}">
        <p14:creationId xmlns:p14="http://schemas.microsoft.com/office/powerpoint/2010/main" val="1555277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831270-D8A2-41F1-8200-43AB5B4109A3}" type="slidenum">
              <a:rPr lang="en-US" smtClean="0"/>
              <a:t>10</a:t>
            </a:fld>
            <a:endParaRPr lang="en-US"/>
          </a:p>
        </p:txBody>
      </p:sp>
    </p:spTree>
    <p:extLst>
      <p:ext uri="{BB962C8B-B14F-4D97-AF65-F5344CB8AC3E}">
        <p14:creationId xmlns:p14="http://schemas.microsoft.com/office/powerpoint/2010/main" val="256101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2DC76C-D6C3-4A6B-A978-9AD96986C64E}"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423B9-3CED-4543-9E1F-88CCA4734CA3}"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2DC76C-D6C3-4A6B-A978-9AD96986C64E}"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423B9-3CED-4543-9E1F-88CCA4734CA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2DC76C-D6C3-4A6B-A978-9AD96986C64E}"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423B9-3CED-4543-9E1F-88CCA4734CA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2DC76C-D6C3-4A6B-A978-9AD96986C64E}"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423B9-3CED-4543-9E1F-88CCA4734CA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2DC76C-D6C3-4A6B-A978-9AD96986C64E}"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423B9-3CED-4543-9E1F-88CCA4734CA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72DC76C-D6C3-4A6B-A978-9AD96986C64E}"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423B9-3CED-4543-9E1F-88CCA4734CA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2DC76C-D6C3-4A6B-A978-9AD96986C64E}"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2423B9-3CED-4543-9E1F-88CCA4734CA3}"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2DC76C-D6C3-4A6B-A978-9AD96986C64E}"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2423B9-3CED-4543-9E1F-88CCA4734CA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DC76C-D6C3-4A6B-A978-9AD96986C64E}"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2423B9-3CED-4543-9E1F-88CCA4734CA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2DC76C-D6C3-4A6B-A978-9AD96986C64E}"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423B9-3CED-4543-9E1F-88CCA4734CA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2DC76C-D6C3-4A6B-A978-9AD96986C64E}"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423B9-3CED-4543-9E1F-88CCA4734CA3}"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72DC76C-D6C3-4A6B-A978-9AD96986C64E}" type="datetimeFigureOut">
              <a:rPr lang="en-US" smtClean="0"/>
              <a:t>11/5/2019</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42423B9-3CED-4543-9E1F-88CCA4734CA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image" Target="../media/image10.jp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9382" y="2971800"/>
            <a:ext cx="4800600" cy="2739211"/>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Nắm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đạn</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nghiêm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tắc</a:t>
            </a:r>
            <a:r>
              <a:rPr lang="en-US" sz="2800" dirty="0" smtClean="0">
                <a:latin typeface="Times New Roman" pitchFamily="18" charset="0"/>
                <a:cs typeface="Times New Roman" pitchFamily="18" charset="0"/>
              </a:rPr>
              <a:t> an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ném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đạn</a:t>
            </a:r>
            <a:r>
              <a:rPr lang="en-US" sz="28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 t="17509" r="44477"/>
          <a:stretch/>
        </p:blipFill>
        <p:spPr>
          <a:xfrm>
            <a:off x="5486400" y="2893605"/>
            <a:ext cx="3178924" cy="3580180"/>
          </a:xfrm>
          <a:prstGeom prst="rect">
            <a:avLst/>
          </a:prstGeom>
        </p:spPr>
      </p:pic>
      <p:sp>
        <p:nvSpPr>
          <p:cNvPr id="7" name="TextBox 6"/>
          <p:cNvSpPr txBox="1"/>
          <p:nvPr/>
        </p:nvSpPr>
        <p:spPr>
          <a:xfrm>
            <a:off x="51955" y="1286771"/>
            <a:ext cx="8915400" cy="123110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algn="ctr"/>
            <a:r>
              <a:rPr lang="en-US" sz="3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Bài</a:t>
            </a:r>
            <a:r>
              <a:rPr lang="en-US" sz="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6: KĨ THUẬT SỬ DỤNG LỰU ĐẠN</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2" name="TextBox 1"/>
          <p:cNvSpPr txBox="1"/>
          <p:nvPr/>
        </p:nvSpPr>
        <p:spPr>
          <a:xfrm>
            <a:off x="1" y="304800"/>
            <a:ext cx="8967354" cy="1754326"/>
          </a:xfrm>
          <a:prstGeom prst="rect">
            <a:avLst/>
          </a:prstGeom>
          <a:noFill/>
        </p:spPr>
        <p:txBody>
          <a:bodyPr wrap="square" rtlCol="0">
            <a:spAutoFit/>
          </a:bodyPr>
          <a:lstStyle/>
          <a:p>
            <a:pPr lvl="0" algn="ctr"/>
            <a:r>
              <a:rPr lang="en-US" sz="3600" b="1" i="1" dirty="0">
                <a:solidFill>
                  <a:prstClr val="black"/>
                </a:solidFill>
                <a:latin typeface="Calibri" panose="020F0502020204030204" pitchFamily="34" charset="0"/>
                <a:cs typeface="Times New Roman" panose="02020603050405020304" pitchFamily="18" charset="0"/>
              </a:rPr>
              <a:t>TRƯỜNG TRUNG HỌC </a:t>
            </a:r>
            <a:r>
              <a:rPr lang="en-US" sz="3600" b="1" i="1">
                <a:solidFill>
                  <a:prstClr val="black"/>
                </a:solidFill>
                <a:latin typeface="Calibri" panose="020F0502020204030204" pitchFamily="34" charset="0"/>
                <a:cs typeface="Times New Roman" panose="02020603050405020304" pitchFamily="18" charset="0"/>
              </a:rPr>
              <a:t>PHỔ </a:t>
            </a:r>
            <a:r>
              <a:rPr lang="en-US" sz="3600" b="1" i="1" smtClean="0">
                <a:solidFill>
                  <a:prstClr val="black"/>
                </a:solidFill>
                <a:latin typeface="Calibri" panose="020F0502020204030204" pitchFamily="34" charset="0"/>
                <a:cs typeface="Times New Roman" panose="02020603050405020304" pitchFamily="18" charset="0"/>
              </a:rPr>
              <a:t>THÔNG </a:t>
            </a:r>
          </a:p>
          <a:p>
            <a:pPr lvl="0" algn="ctr"/>
            <a:r>
              <a:rPr lang="en-US" sz="3600" b="1" i="1" smtClean="0">
                <a:solidFill>
                  <a:prstClr val="black"/>
                </a:solidFill>
                <a:latin typeface="Calibri" panose="020F0502020204030204" pitchFamily="34" charset="0"/>
                <a:cs typeface="Times New Roman" panose="02020603050405020304" pitchFamily="18" charset="0"/>
              </a:rPr>
              <a:t>LONG TRUONG </a:t>
            </a:r>
            <a:endParaRPr lang="en-US" sz="3600" b="1" i="1" dirty="0">
              <a:solidFill>
                <a:prstClr val="black"/>
              </a:solidFill>
              <a:latin typeface="Calibri" panose="020F0502020204030204" pitchFamily="34" charset="0"/>
              <a:cs typeface="Times New Roman" panose="02020603050405020304" pitchFamily="18" charset="0"/>
            </a:endParaRPr>
          </a:p>
          <a:p>
            <a:pPr lvl="0" algn="ctr"/>
            <a:r>
              <a:rPr lang="en-US" sz="3600" dirty="0">
                <a:solidFill>
                  <a:prstClr val="black"/>
                </a:solidFill>
                <a:latin typeface="Calibri" panose="020F0502020204030204" pitchFamily="34" charset="0"/>
                <a:cs typeface="Times New Roman" panose="02020603050405020304" pitchFamily="18" charset="0"/>
                <a:sym typeface="Wingdings"/>
              </a:rPr>
              <a:t></a:t>
            </a:r>
            <a:r>
              <a:rPr lang="en-US" sz="3200" dirty="0">
                <a:solidFill>
                  <a:prstClr val="black"/>
                </a:solidFill>
                <a:latin typeface="Calibri" panose="020F0502020204030204" pitchFamily="34" charset="0"/>
                <a:cs typeface="Times New Roman" panose="02020603050405020304" pitchFamily="18" charset="0"/>
              </a:rPr>
              <a:t> </a:t>
            </a:r>
            <a:r>
              <a:rPr lang="en-US" sz="3200" dirty="0">
                <a:solidFill>
                  <a:prstClr val="black"/>
                </a:solidFill>
                <a:latin typeface="Calibri" panose="020F0502020204030204" pitchFamily="34" charset="0"/>
                <a:cs typeface="Times New Roman" panose="02020603050405020304" pitchFamily="18" charset="0"/>
                <a:sym typeface="Wingdings"/>
              </a:rPr>
              <a:t></a:t>
            </a:r>
            <a:endParaRPr lang="en-US" dirty="0"/>
          </a:p>
        </p:txBody>
      </p:sp>
    </p:spTree>
    <p:extLst>
      <p:ext uri="{BB962C8B-B14F-4D97-AF65-F5344CB8AC3E}">
        <p14:creationId xmlns:p14="http://schemas.microsoft.com/office/powerpoint/2010/main" val="364578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ircle(in)">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381000"/>
            <a:ext cx="9144000"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BỘ PHẬN GÂY NỔ</a:t>
            </a:r>
            <a:endParaRPr lang="en-US" sz="4000" b="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7019" t="10585" r="-252" b="2038"/>
          <a:stretch/>
        </p:blipFill>
        <p:spPr>
          <a:xfrm>
            <a:off x="152400" y="1219200"/>
            <a:ext cx="4419600" cy="5440837"/>
          </a:xfrm>
          <a:prstGeom prst="rect">
            <a:avLst/>
          </a:prstGeom>
        </p:spPr>
      </p:pic>
      <p:sp>
        <p:nvSpPr>
          <p:cNvPr id="4" name="TextBox 3"/>
          <p:cNvSpPr txBox="1"/>
          <p:nvPr/>
        </p:nvSpPr>
        <p:spPr>
          <a:xfrm>
            <a:off x="4419600" y="1362200"/>
            <a:ext cx="4724400" cy="5495800"/>
          </a:xfrm>
          <a:prstGeom prst="rect">
            <a:avLst/>
          </a:prstGeom>
          <a:noFill/>
        </p:spPr>
        <p:txBody>
          <a:bodyPr wrap="square" rtlCol="0">
            <a:spAutoFit/>
          </a:bodyPr>
          <a:lstStyle/>
          <a:p>
            <a:pPr indent="457200">
              <a:lnSpc>
                <a:spcPct val="114000"/>
              </a:lnSpc>
            </a:pPr>
            <a:r>
              <a:rPr lang="en-US" sz="2800" kern="0" dirty="0">
                <a:solidFill>
                  <a:srgbClr val="000000"/>
                </a:solidFill>
                <a:latin typeface="Times New Roman"/>
                <a:ea typeface="Tahoma"/>
              </a:rPr>
              <a:t>-</a:t>
            </a:r>
            <a:r>
              <a:rPr lang="vi-VN" sz="2800" b="0" i="0" kern="0" spc="0" dirty="0" smtClean="0">
                <a:solidFill>
                  <a:srgbClr val="000000"/>
                </a:solidFill>
                <a:effectLst/>
                <a:latin typeface="Times New Roman"/>
                <a:ea typeface="Tahoma"/>
              </a:rPr>
              <a:t> </a:t>
            </a:r>
            <a:r>
              <a:rPr lang="vi-VN" sz="2800" b="0" i="0" u="sng" kern="0" spc="0" dirty="0" smtClean="0">
                <a:solidFill>
                  <a:srgbClr val="000000"/>
                </a:solidFill>
                <a:effectLst/>
                <a:latin typeface="Times New Roman"/>
                <a:ea typeface="Tahoma"/>
              </a:rPr>
              <a:t>Tác dụng</a:t>
            </a:r>
            <a:r>
              <a:rPr lang="vi-VN" sz="2800" b="0" i="0" kern="0" spc="0" dirty="0" smtClean="0">
                <a:solidFill>
                  <a:srgbClr val="000000"/>
                </a:solidFill>
                <a:effectLst/>
                <a:latin typeface="Times New Roman"/>
                <a:ea typeface="Tahoma"/>
              </a:rPr>
              <a:t>: để giữ an toàn cho lựu đạn và gây nổ khi ném lựu đạn.</a:t>
            </a:r>
            <a:endParaRPr lang="vi-VN" sz="2400" dirty="0" smtClean="0">
              <a:effectLst/>
              <a:latin typeface="Times New Roman"/>
              <a:ea typeface="SimSun"/>
            </a:endParaRPr>
          </a:p>
          <a:p>
            <a:pPr indent="457200">
              <a:lnSpc>
                <a:spcPct val="114000"/>
              </a:lnSpc>
            </a:pPr>
            <a:r>
              <a:rPr lang="en-US" sz="2800" kern="0" dirty="0">
                <a:solidFill>
                  <a:srgbClr val="000000"/>
                </a:solidFill>
                <a:latin typeface="Times New Roman"/>
                <a:ea typeface="Tahoma"/>
              </a:rPr>
              <a:t>-</a:t>
            </a:r>
            <a:r>
              <a:rPr lang="vi-VN" sz="2800" b="0" i="0" kern="0" spc="0" dirty="0" smtClean="0">
                <a:solidFill>
                  <a:srgbClr val="000000"/>
                </a:solidFill>
                <a:effectLst/>
                <a:latin typeface="Times New Roman"/>
                <a:ea typeface="Tahoma"/>
              </a:rPr>
              <a:t> </a:t>
            </a:r>
            <a:r>
              <a:rPr lang="vi-VN" sz="2800" b="0" i="0" u="sng" kern="0" spc="0" dirty="0" smtClean="0">
                <a:solidFill>
                  <a:srgbClr val="000000"/>
                </a:solidFill>
                <a:effectLst/>
                <a:latin typeface="Times New Roman"/>
                <a:ea typeface="Tahoma"/>
              </a:rPr>
              <a:t>Cấu tạo</a:t>
            </a:r>
            <a:r>
              <a:rPr lang="vi-VN" sz="2800" b="0" i="0" kern="0" spc="0" dirty="0" smtClean="0">
                <a:solidFill>
                  <a:srgbClr val="000000"/>
                </a:solidFill>
                <a:effectLst/>
                <a:latin typeface="Times New Roman"/>
                <a:ea typeface="Tahoma"/>
              </a:rPr>
              <a:t>:</a:t>
            </a:r>
            <a:endParaRPr lang="vi-VN" sz="2400" dirty="0" smtClean="0">
              <a:effectLst/>
              <a:latin typeface="Times New Roman"/>
              <a:ea typeface="SimSun"/>
            </a:endParaRPr>
          </a:p>
          <a:p>
            <a:pPr marL="457200" indent="457200">
              <a:lnSpc>
                <a:spcPct val="114000"/>
              </a:lnSpc>
            </a:pPr>
            <a:r>
              <a:rPr lang="en-US" sz="2800" kern="0" dirty="0" smtClean="0">
                <a:solidFill>
                  <a:srgbClr val="000000"/>
                </a:solidFill>
                <a:latin typeface="Times New Roman"/>
                <a:ea typeface="Tahoma"/>
              </a:rPr>
              <a:t>+ </a:t>
            </a:r>
            <a:r>
              <a:rPr lang="vi-VN" sz="2800" b="0" i="0" kern="0" spc="0" dirty="0" smtClean="0">
                <a:solidFill>
                  <a:srgbClr val="000000"/>
                </a:solidFill>
                <a:effectLst/>
                <a:latin typeface="Times New Roman"/>
                <a:ea typeface="Tahoma"/>
              </a:rPr>
              <a:t>Ống kim hỏa để chứa lò xo, kim hỏa, chốt an toàn.</a:t>
            </a:r>
            <a:endParaRPr lang="vi-VN" sz="2400" dirty="0" smtClean="0">
              <a:effectLst/>
              <a:latin typeface="Times New Roman"/>
              <a:ea typeface="SimSun"/>
            </a:endParaRPr>
          </a:p>
          <a:p>
            <a:pPr marL="457200" indent="457200">
              <a:lnSpc>
                <a:spcPct val="114000"/>
              </a:lnSpc>
            </a:pPr>
            <a:r>
              <a:rPr lang="en-US" sz="2800" kern="0" dirty="0">
                <a:solidFill>
                  <a:srgbClr val="000000"/>
                </a:solidFill>
                <a:latin typeface="Times New Roman"/>
                <a:ea typeface="Tahoma"/>
              </a:rPr>
              <a:t>+</a:t>
            </a:r>
            <a:r>
              <a:rPr lang="vi-VN" sz="2800" b="0" i="0" kern="0" spc="0" dirty="0" smtClean="0">
                <a:solidFill>
                  <a:srgbClr val="000000"/>
                </a:solidFill>
                <a:effectLst/>
                <a:latin typeface="Times New Roman"/>
                <a:ea typeface="Tahoma"/>
              </a:rPr>
              <a:t> Mỏ vịt (cần bẩy) để giữ đuôi kim hỏa, hạt lửa để phát lửa thuốc cháy chậm.</a:t>
            </a:r>
            <a:endParaRPr lang="vi-VN" sz="2400" dirty="0" smtClean="0">
              <a:effectLst/>
              <a:latin typeface="Times New Roman"/>
              <a:ea typeface="SimSun"/>
            </a:endParaRPr>
          </a:p>
          <a:p>
            <a:pPr marL="457200" indent="457200">
              <a:lnSpc>
                <a:spcPct val="114000"/>
              </a:lnSpc>
            </a:pPr>
            <a:r>
              <a:rPr lang="en-US" sz="2800" kern="0" dirty="0">
                <a:solidFill>
                  <a:srgbClr val="000000"/>
                </a:solidFill>
                <a:latin typeface="Times New Roman"/>
                <a:ea typeface="Tahoma"/>
              </a:rPr>
              <a:t>+</a:t>
            </a:r>
            <a:r>
              <a:rPr lang="vi-VN" sz="2800" b="0" i="0" kern="0" spc="0" dirty="0" smtClean="0">
                <a:solidFill>
                  <a:srgbClr val="000000"/>
                </a:solidFill>
                <a:effectLst/>
                <a:latin typeface="Times New Roman"/>
                <a:ea typeface="Tahoma"/>
              </a:rPr>
              <a:t> Ống chứa thuốc cháy chậm, thuốc cháy chậm, kíp.</a:t>
            </a:r>
            <a:endParaRPr lang="vi-VN" sz="1600" dirty="0">
              <a:effectLst/>
              <a:latin typeface="Times New Roman"/>
              <a:ea typeface="SimSun"/>
            </a:endParaRPr>
          </a:p>
        </p:txBody>
      </p:sp>
    </p:spTree>
    <p:extLst>
      <p:ext uri="{BB962C8B-B14F-4D97-AF65-F5344CB8AC3E}">
        <p14:creationId xmlns:p14="http://schemas.microsoft.com/office/powerpoint/2010/main" val="204578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423216"/>
            <a:ext cx="9144000"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THUỐC NỔ</a:t>
            </a:r>
            <a:r>
              <a:rPr lang="en-US" sz="4000" dirty="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8030" t="17508" r="-505" b="336"/>
          <a:stretch/>
        </p:blipFill>
        <p:spPr>
          <a:xfrm>
            <a:off x="4599709" y="1926254"/>
            <a:ext cx="4065880" cy="3456708"/>
          </a:xfrm>
          <a:prstGeom prst="rect">
            <a:avLst/>
          </a:prstGeom>
          <a:ln>
            <a:solidFill>
              <a:srgbClr val="E43632"/>
            </a:solidFill>
          </a:ln>
        </p:spPr>
      </p:pic>
      <p:sp>
        <p:nvSpPr>
          <p:cNvPr id="4" name="TextBox 3"/>
          <p:cNvSpPr txBox="1"/>
          <p:nvPr/>
        </p:nvSpPr>
        <p:spPr>
          <a:xfrm>
            <a:off x="381000" y="1034931"/>
            <a:ext cx="3913909" cy="5823069"/>
          </a:xfrm>
          <a:prstGeom prst="rect">
            <a:avLst/>
          </a:prstGeom>
          <a:noFill/>
        </p:spPr>
        <p:txBody>
          <a:bodyPr wrap="square" rtlCol="0">
            <a:spAutoFit/>
          </a:bodyPr>
          <a:lstStyle/>
          <a:p>
            <a:pPr indent="457200">
              <a:lnSpc>
                <a:spcPct val="114000"/>
              </a:lnSpc>
            </a:pPr>
            <a:r>
              <a:rPr lang="vi-VN" sz="3200" b="0" i="0" kern="0" spc="0" dirty="0" smtClean="0">
                <a:solidFill>
                  <a:srgbClr val="000000"/>
                </a:solidFill>
                <a:effectLst/>
                <a:latin typeface="Times New Roman"/>
                <a:ea typeface="Tahoma"/>
              </a:rPr>
              <a:t>+ </a:t>
            </a:r>
            <a:r>
              <a:rPr lang="vi-VN" sz="3200" b="0" i="0" u="sng" kern="0" spc="0" dirty="0" smtClean="0">
                <a:solidFill>
                  <a:srgbClr val="000000"/>
                </a:solidFill>
                <a:effectLst/>
                <a:latin typeface="Times New Roman"/>
                <a:ea typeface="Tahoma"/>
              </a:rPr>
              <a:t>Tác dụng</a:t>
            </a:r>
            <a:r>
              <a:rPr lang="vi-VN" sz="3200" b="0" i="0" kern="0" spc="0" dirty="0" smtClean="0">
                <a:solidFill>
                  <a:srgbClr val="000000"/>
                </a:solidFill>
                <a:effectLst/>
                <a:latin typeface="Times New Roman"/>
                <a:ea typeface="Tahoma"/>
              </a:rPr>
              <a:t>: Khi nổ tạo sức ép khí thuốc phá vỡ vỏ lựu đạn thành những mảnh nhỏ sát thương.</a:t>
            </a:r>
            <a:endParaRPr lang="vi-VN" sz="3200" dirty="0" smtClean="0">
              <a:effectLst/>
              <a:latin typeface="Times New Roman"/>
              <a:ea typeface="SimSun"/>
            </a:endParaRPr>
          </a:p>
          <a:p>
            <a:r>
              <a:rPr lang="en-US" sz="3200" b="0" i="0" kern="100" spc="0" dirty="0" smtClean="0">
                <a:solidFill>
                  <a:srgbClr val="000000"/>
                </a:solidFill>
                <a:effectLst/>
                <a:latin typeface="Times New Roman"/>
                <a:ea typeface="Tahoma"/>
              </a:rPr>
              <a:t>      </a:t>
            </a:r>
            <a:r>
              <a:rPr lang="vi-VN" sz="3200" b="0" i="0" kern="100" spc="0" dirty="0" smtClean="0">
                <a:solidFill>
                  <a:srgbClr val="000000"/>
                </a:solidFill>
                <a:effectLst/>
                <a:latin typeface="Times New Roman"/>
                <a:ea typeface="Tahoma"/>
              </a:rPr>
              <a:t>+ </a:t>
            </a:r>
            <a:r>
              <a:rPr lang="vi-VN" sz="3200" b="0" i="0" u="sng" kern="100" spc="0" dirty="0" smtClean="0">
                <a:solidFill>
                  <a:srgbClr val="000000"/>
                </a:solidFill>
                <a:effectLst/>
                <a:latin typeface="Times New Roman"/>
                <a:ea typeface="Tahoma"/>
              </a:rPr>
              <a:t>Cấu tạo</a:t>
            </a:r>
            <a:r>
              <a:rPr lang="vi-VN" sz="3200" b="0" i="0" kern="100" spc="0" dirty="0" smtClean="0">
                <a:solidFill>
                  <a:srgbClr val="000000"/>
                </a:solidFill>
                <a:effectLst/>
                <a:latin typeface="Times New Roman"/>
                <a:ea typeface="Tahoma"/>
              </a:rPr>
              <a:t>: là thuốc nổ TNT </a:t>
            </a:r>
            <a:endParaRPr lang="en-US" sz="3200" b="0" i="0" kern="100" spc="0" dirty="0" smtClean="0">
              <a:solidFill>
                <a:srgbClr val="000000"/>
              </a:solidFill>
              <a:effectLst/>
              <a:latin typeface="Times New Roman"/>
              <a:ea typeface="Tahoma"/>
            </a:endParaRPr>
          </a:p>
          <a:p>
            <a:r>
              <a:rPr lang="vi-VN" sz="3200" b="0" i="0" kern="100" spc="0" dirty="0" smtClean="0">
                <a:solidFill>
                  <a:srgbClr val="000000"/>
                </a:solidFill>
                <a:effectLst/>
                <a:latin typeface="Times New Roman"/>
                <a:ea typeface="Tahoma"/>
              </a:rPr>
              <a:t>( tri nitro toluen).</a:t>
            </a:r>
            <a:endParaRPr lang="en-US" sz="3200" b="0" i="0" kern="100" spc="0" dirty="0" smtClean="0">
              <a:solidFill>
                <a:srgbClr val="000000"/>
              </a:solidFill>
              <a:effectLst/>
              <a:latin typeface="Times New Roman"/>
              <a:ea typeface="Tahoma"/>
            </a:endParaRPr>
          </a:p>
          <a:p>
            <a:r>
              <a:rPr lang="en-US" sz="3200" kern="100" dirty="0">
                <a:solidFill>
                  <a:srgbClr val="000000"/>
                </a:solidFill>
                <a:latin typeface="Times New Roman"/>
                <a:ea typeface="Tahoma"/>
              </a:rPr>
              <a:t>	</a:t>
            </a:r>
            <a:r>
              <a:rPr lang="en-US" sz="3200" kern="100" dirty="0" err="1" smtClean="0">
                <a:solidFill>
                  <a:srgbClr val="000000"/>
                </a:solidFill>
                <a:latin typeface="Times New Roman"/>
                <a:ea typeface="Tahoma"/>
              </a:rPr>
              <a:t>Công</a:t>
            </a:r>
            <a:r>
              <a:rPr lang="en-US" sz="3200" kern="100" dirty="0" smtClean="0">
                <a:solidFill>
                  <a:srgbClr val="000000"/>
                </a:solidFill>
                <a:latin typeface="Times New Roman"/>
                <a:ea typeface="Tahoma"/>
              </a:rPr>
              <a:t> </a:t>
            </a:r>
            <a:r>
              <a:rPr lang="en-US" sz="3200" kern="100" dirty="0" err="1" smtClean="0">
                <a:solidFill>
                  <a:srgbClr val="000000"/>
                </a:solidFill>
                <a:latin typeface="Times New Roman"/>
                <a:ea typeface="Tahoma"/>
              </a:rPr>
              <a:t>thức</a:t>
            </a:r>
            <a:r>
              <a:rPr lang="en-US" sz="3200" kern="100" dirty="0" smtClean="0">
                <a:solidFill>
                  <a:srgbClr val="000000"/>
                </a:solidFill>
                <a:latin typeface="Times New Roman"/>
                <a:ea typeface="Tahoma"/>
              </a:rPr>
              <a:t> </a:t>
            </a:r>
            <a:r>
              <a:rPr lang="en-US" sz="3200" kern="100" dirty="0" err="1" smtClean="0">
                <a:solidFill>
                  <a:srgbClr val="000000"/>
                </a:solidFill>
                <a:latin typeface="Times New Roman"/>
                <a:ea typeface="Tahoma"/>
              </a:rPr>
              <a:t>hóa</a:t>
            </a:r>
            <a:r>
              <a:rPr lang="en-US" sz="3200" kern="100" dirty="0" smtClean="0">
                <a:solidFill>
                  <a:srgbClr val="000000"/>
                </a:solidFill>
                <a:latin typeface="Times New Roman"/>
                <a:ea typeface="Tahoma"/>
              </a:rPr>
              <a:t> học:</a:t>
            </a:r>
            <a:r>
              <a:rPr lang="en-US" sz="3200" kern="100" dirty="0">
                <a:latin typeface="Times New Roman"/>
                <a:ea typeface="SimSun"/>
                <a:cs typeface="Times New Roman"/>
              </a:rPr>
              <a:t>CH</a:t>
            </a:r>
            <a:r>
              <a:rPr lang="en-US" sz="3200" kern="100" baseline="-25000" dirty="0">
                <a:latin typeface="Times New Roman"/>
                <a:ea typeface="SimSun"/>
                <a:cs typeface="Times New Roman"/>
              </a:rPr>
              <a:t>3</a:t>
            </a:r>
            <a:r>
              <a:rPr lang="en-US" sz="3200" kern="100" dirty="0">
                <a:latin typeface="Times New Roman"/>
                <a:ea typeface="SimSun"/>
                <a:cs typeface="Times New Roman"/>
              </a:rPr>
              <a:t>C</a:t>
            </a:r>
            <a:r>
              <a:rPr lang="en-US" sz="3200" kern="100" baseline="-25000" dirty="0">
                <a:latin typeface="Times New Roman"/>
                <a:ea typeface="SimSun"/>
                <a:cs typeface="Times New Roman"/>
              </a:rPr>
              <a:t>6</a:t>
            </a:r>
            <a:r>
              <a:rPr lang="en-US" sz="3200" kern="100" dirty="0">
                <a:latin typeface="Times New Roman"/>
                <a:ea typeface="SimSun"/>
                <a:cs typeface="Times New Roman"/>
              </a:rPr>
              <a:t>H</a:t>
            </a:r>
            <a:r>
              <a:rPr lang="en-US" sz="3200" kern="100" baseline="-25000" dirty="0">
                <a:latin typeface="Times New Roman"/>
                <a:ea typeface="SimSun"/>
                <a:cs typeface="Times New Roman"/>
              </a:rPr>
              <a:t>2</a:t>
            </a:r>
            <a:r>
              <a:rPr lang="en-US" sz="3200" kern="100" dirty="0">
                <a:latin typeface="Times New Roman"/>
                <a:ea typeface="SimSun"/>
                <a:cs typeface="Times New Roman"/>
              </a:rPr>
              <a:t>(NO</a:t>
            </a:r>
            <a:r>
              <a:rPr lang="en-US" sz="3200" kern="100" baseline="-25000" dirty="0">
                <a:latin typeface="Times New Roman"/>
                <a:ea typeface="SimSun"/>
                <a:cs typeface="Times New Roman"/>
              </a:rPr>
              <a:t>2</a:t>
            </a:r>
            <a:r>
              <a:rPr lang="en-US" sz="3200" kern="100" dirty="0">
                <a:latin typeface="Times New Roman"/>
                <a:ea typeface="SimSun"/>
                <a:cs typeface="Times New Roman"/>
              </a:rPr>
              <a:t>)</a:t>
            </a:r>
            <a:r>
              <a:rPr lang="en-US" sz="3200" kern="100" baseline="-25000" dirty="0">
                <a:latin typeface="Times New Roman"/>
                <a:ea typeface="SimSun"/>
                <a:cs typeface="Times New Roman"/>
              </a:rPr>
              <a:t>3</a:t>
            </a:r>
            <a:endParaRPr lang="en-US" sz="3200" kern="100" dirty="0">
              <a:latin typeface="Calibri"/>
              <a:ea typeface="SimSun"/>
              <a:cs typeface="Times New Roman"/>
            </a:endParaRPr>
          </a:p>
          <a:p>
            <a:pPr algn="just"/>
            <a:endParaRPr lang="vi-VN" sz="3000" kern="100" dirty="0">
              <a:effectLst/>
              <a:latin typeface="Times New Roman"/>
              <a:ea typeface="宋体"/>
            </a:endParaRPr>
          </a:p>
        </p:txBody>
      </p:sp>
    </p:spTree>
    <p:extLst>
      <p:ext uri="{BB962C8B-B14F-4D97-AF65-F5344CB8AC3E}">
        <p14:creationId xmlns:p14="http://schemas.microsoft.com/office/powerpoint/2010/main" val="252958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76200" y="148679"/>
            <a:ext cx="9067800" cy="769441"/>
          </a:xfrm>
          <a:prstGeom prst="rect">
            <a:avLst/>
          </a:prstGeom>
          <a:noFill/>
        </p:spPr>
        <p:txBody>
          <a:bodyPr wrap="square" rtlCol="0">
            <a:spAutoFit/>
          </a:bodyPr>
          <a:lstStyle/>
          <a:p>
            <a:pPr algn="ctr"/>
            <a:r>
              <a:rPr lang="en-US" sz="4400" b="1" dirty="0">
                <a:solidFill>
                  <a:srgbClr val="FF0000"/>
                </a:solidFill>
                <a:latin typeface="Times New Roman" pitchFamily="18" charset="0"/>
                <a:cs typeface="Times New Roman" pitchFamily="18" charset="0"/>
              </a:rPr>
              <a:t>d</a:t>
            </a:r>
            <a:r>
              <a:rPr lang="en-US" sz="4400" b="1" dirty="0" smtClean="0">
                <a:solidFill>
                  <a:srgbClr val="FF0000"/>
                </a:solidFill>
                <a:latin typeface="Times New Roman" pitchFamily="18" charset="0"/>
                <a:cs typeface="Times New Roman" pitchFamily="18" charset="0"/>
              </a:rPr>
              <a:t>. </a:t>
            </a:r>
            <a:r>
              <a:rPr lang="en-US" sz="4400" b="1" u="sng" dirty="0" err="1" smtClean="0">
                <a:solidFill>
                  <a:srgbClr val="FF0000"/>
                </a:solidFill>
                <a:latin typeface="Times New Roman" pitchFamily="18" charset="0"/>
                <a:cs typeface="Times New Roman" pitchFamily="18" charset="0"/>
              </a:rPr>
              <a:t>Chuyển</a:t>
            </a:r>
            <a:r>
              <a:rPr lang="en-US" sz="4400" b="1" u="sng" dirty="0" smtClean="0">
                <a:solidFill>
                  <a:srgbClr val="FF0000"/>
                </a:solidFill>
                <a:latin typeface="Times New Roman" pitchFamily="18" charset="0"/>
                <a:cs typeface="Times New Roman" pitchFamily="18" charset="0"/>
              </a:rPr>
              <a:t> </a:t>
            </a:r>
            <a:r>
              <a:rPr lang="en-US" sz="4400" b="1" u="sng" dirty="0" err="1" smtClean="0">
                <a:solidFill>
                  <a:srgbClr val="FF0000"/>
                </a:solidFill>
                <a:latin typeface="Times New Roman" pitchFamily="18" charset="0"/>
                <a:cs typeface="Times New Roman" pitchFamily="18" charset="0"/>
              </a:rPr>
              <a:t>động</a:t>
            </a:r>
            <a:r>
              <a:rPr lang="en-US" sz="4400" b="1" u="sng" dirty="0" smtClean="0">
                <a:solidFill>
                  <a:srgbClr val="FF0000"/>
                </a:solidFill>
                <a:latin typeface="Times New Roman" pitchFamily="18" charset="0"/>
                <a:cs typeface="Times New Roman" pitchFamily="18" charset="0"/>
              </a:rPr>
              <a:t> </a:t>
            </a:r>
            <a:r>
              <a:rPr lang="en-US" sz="4400" b="1" u="sng" dirty="0" err="1" smtClean="0">
                <a:solidFill>
                  <a:srgbClr val="FF0000"/>
                </a:solidFill>
                <a:latin typeface="Times New Roman" pitchFamily="18" charset="0"/>
                <a:cs typeface="Times New Roman" pitchFamily="18" charset="0"/>
              </a:rPr>
              <a:t>gây</a:t>
            </a:r>
            <a:r>
              <a:rPr lang="en-US" sz="4400" b="1" u="sng" dirty="0" smtClean="0">
                <a:solidFill>
                  <a:srgbClr val="FF0000"/>
                </a:solidFill>
                <a:latin typeface="Times New Roman" pitchFamily="18" charset="0"/>
                <a:cs typeface="Times New Roman" pitchFamily="18" charset="0"/>
              </a:rPr>
              <a:t> </a:t>
            </a:r>
            <a:r>
              <a:rPr lang="en-US" sz="4400" b="1" u="sng" dirty="0" err="1" smtClean="0">
                <a:solidFill>
                  <a:srgbClr val="FF0000"/>
                </a:solidFill>
                <a:latin typeface="Times New Roman" pitchFamily="18" charset="0"/>
                <a:cs typeface="Times New Roman" pitchFamily="18" charset="0"/>
              </a:rPr>
              <a:t>nổ</a:t>
            </a:r>
            <a:r>
              <a:rPr lang="en-US" sz="4400" b="1" u="sng" dirty="0" smtClean="0">
                <a:solidFill>
                  <a:srgbClr val="FF0000"/>
                </a:solidFill>
                <a:latin typeface="Times New Roman" pitchFamily="18" charset="0"/>
                <a:cs typeface="Times New Roman" pitchFamily="18" charset="0"/>
              </a:rPr>
              <a:t> </a:t>
            </a:r>
            <a:r>
              <a:rPr lang="en-US" sz="4400" b="1" u="sng" dirty="0" err="1" smtClean="0">
                <a:solidFill>
                  <a:srgbClr val="FF0000"/>
                </a:solidFill>
                <a:latin typeface="Times New Roman" pitchFamily="18" charset="0"/>
                <a:cs typeface="Times New Roman" pitchFamily="18" charset="0"/>
              </a:rPr>
              <a:t>của</a:t>
            </a:r>
            <a:r>
              <a:rPr lang="en-US" sz="4400" b="1" u="sng" dirty="0" smtClean="0">
                <a:solidFill>
                  <a:srgbClr val="FF0000"/>
                </a:solidFill>
                <a:latin typeface="Times New Roman" pitchFamily="18" charset="0"/>
                <a:cs typeface="Times New Roman" pitchFamily="18" charset="0"/>
              </a:rPr>
              <a:t> </a:t>
            </a:r>
            <a:r>
              <a:rPr lang="en-US" sz="4400" b="1" u="sng" dirty="0" err="1" smtClean="0">
                <a:solidFill>
                  <a:srgbClr val="FF0000"/>
                </a:solidFill>
                <a:latin typeface="Times New Roman" pitchFamily="18" charset="0"/>
                <a:cs typeface="Times New Roman" pitchFamily="18" charset="0"/>
              </a:rPr>
              <a:t>lựu</a:t>
            </a:r>
            <a:r>
              <a:rPr lang="en-US" sz="4400" b="1" u="sng" dirty="0" smtClean="0">
                <a:solidFill>
                  <a:srgbClr val="FF0000"/>
                </a:solidFill>
                <a:latin typeface="Times New Roman" pitchFamily="18" charset="0"/>
                <a:cs typeface="Times New Roman" pitchFamily="18" charset="0"/>
              </a:rPr>
              <a:t> </a:t>
            </a:r>
            <a:r>
              <a:rPr lang="en-US" sz="4400" b="1" u="sng" dirty="0" err="1" smtClean="0">
                <a:solidFill>
                  <a:srgbClr val="FF0000"/>
                </a:solidFill>
                <a:latin typeface="Times New Roman" pitchFamily="18" charset="0"/>
                <a:cs typeface="Times New Roman" pitchFamily="18" charset="0"/>
              </a:rPr>
              <a:t>đạn</a:t>
            </a:r>
            <a:r>
              <a:rPr lang="en-US" sz="4400" b="1" dirty="0" smtClean="0">
                <a:solidFill>
                  <a:srgbClr val="FF0000"/>
                </a:solidFill>
                <a:latin typeface="Times New Roman" pitchFamily="18" charset="0"/>
                <a:cs typeface="Times New Roman" pitchFamily="18" charset="0"/>
              </a:rPr>
              <a:t>:</a:t>
            </a:r>
            <a:r>
              <a:rPr lang="en-US" sz="4400" dirty="0" smtClean="0">
                <a:latin typeface="Times New Roman" pitchFamily="18" charset="0"/>
                <a:cs typeface="Times New Roman" pitchFamily="18" charset="0"/>
              </a:rPr>
              <a:t> </a:t>
            </a:r>
            <a:endParaRPr lang="en-US" sz="4400" dirty="0">
              <a:latin typeface="Times New Roman" pitchFamily="18" charset="0"/>
              <a:cs typeface="Times New Roman" pitchFamily="18"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27242" b="91916" l="45839" r="70728">
                        <a14:backgroundMark x1="73472" y1="44259" x2="73472" y2="44259"/>
                        <a14:backgroundMark x1="72639" y1="44259" x2="72639" y2="44259"/>
                        <a14:backgroundMark x1="71667" y1="44259" x2="71667" y2="44259"/>
                        <a14:backgroundMark x1="69583" y1="44259" x2="69583" y2="44259"/>
                        <a14:backgroundMark x1="71250" y1="43889" x2="68611" y2="43889"/>
                        <a14:backgroundMark x1="68611" y1="43889" x2="68611" y2="43889"/>
                        <a14:backgroundMark x1="68611" y1="43889" x2="68611" y2="43889"/>
                        <a14:backgroundMark x1="68611" y1="43889" x2="68611" y2="43889"/>
                        <a14:backgroundMark x1="67639" y1="43889" x2="67639" y2="43889"/>
                        <a14:backgroundMark x1="65972" y1="43889" x2="65972" y2="43889"/>
                        <a14:backgroundMark x1="65000" y1="43704" x2="65000" y2="43704"/>
                        <a14:backgroundMark x1="63333" y1="44259" x2="63333" y2="44259"/>
                        <a14:backgroundMark x1="56667" y1="45000" x2="56667" y2="45000"/>
                        <a14:backgroundMark x1="73611" y1="61667" x2="73611" y2="61667"/>
                        <a14:backgroundMark x1="72083" y1="60370" x2="72083" y2="60370"/>
                        <a14:backgroundMark x1="70833" y1="60370" x2="70833" y2="60370"/>
                        <a14:backgroundMark x1="70139" y1="60370" x2="70139" y2="60370"/>
                        <a14:backgroundMark x1="69167" y1="60926" x2="69167" y2="60926"/>
                        <a14:backgroundMark x1="65972" y1="61481" x2="65972" y2="61481"/>
                        <a14:backgroundMark x1="63194" y1="61481" x2="63194" y2="61481"/>
                        <a14:backgroundMark x1="61111" y1="60556" x2="61111" y2="60556"/>
                        <a14:backgroundMark x1="72639" y1="73333" x2="72639" y2="73333"/>
                        <a14:backgroundMark x1="74028" y1="72963" x2="74028" y2="72963"/>
                        <a14:backgroundMark x1="72083" y1="72963" x2="72083" y2="72963"/>
                        <a14:backgroundMark x1="70972" y1="72963" x2="70972" y2="72963"/>
                        <a14:backgroundMark x1="69583" y1="72963" x2="69583" y2="72963"/>
                        <a14:backgroundMark x1="67917" y1="73519" x2="67917" y2="73519"/>
                        <a14:backgroundMark x1="65972" y1="73519" x2="65972" y2="73519"/>
                      </a14:backgroundRemoval>
                    </a14:imgEffect>
                  </a14:imgLayer>
                </a14:imgProps>
              </a:ext>
              <a:ext uri="{28A0092B-C50C-407E-A947-70E740481C1C}">
                <a14:useLocalDpi xmlns:a14="http://schemas.microsoft.com/office/drawing/2010/main" val="0"/>
              </a:ext>
            </a:extLst>
          </a:blip>
          <a:srcRect l="42728" t="19158" r="26161"/>
          <a:stretch/>
        </p:blipFill>
        <p:spPr>
          <a:xfrm>
            <a:off x="-86591" y="3544907"/>
            <a:ext cx="2292927" cy="3421583"/>
          </a:xfrm>
          <a:prstGeom prst="rect">
            <a:avLst/>
          </a:prstGeom>
        </p:spPr>
      </p:pic>
      <p:sp>
        <p:nvSpPr>
          <p:cNvPr id="5" name="TextBox 4"/>
          <p:cNvSpPr txBox="1"/>
          <p:nvPr/>
        </p:nvSpPr>
        <p:spPr>
          <a:xfrm>
            <a:off x="3581398" y="1295400"/>
            <a:ext cx="5562601"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smtClean="0">
                <a:latin typeface="Times New Roman" pitchFamily="18" charset="0"/>
                <a:cs typeface="Times New Roman" pitchFamily="18" charset="0"/>
              </a:rPr>
              <a:t>- </a:t>
            </a:r>
            <a:r>
              <a:rPr lang="en-US" sz="3200" b="1" i="1" u="sng" dirty="0" err="1" smtClean="0">
                <a:solidFill>
                  <a:srgbClr val="00B0F0"/>
                </a:solidFill>
                <a:latin typeface="Times New Roman" pitchFamily="18" charset="0"/>
                <a:cs typeface="Times New Roman" pitchFamily="18" charset="0"/>
              </a:rPr>
              <a:t>Vị</a:t>
            </a:r>
            <a:r>
              <a:rPr lang="en-US" sz="3200" b="1" i="1" u="sng" dirty="0" smtClean="0">
                <a:solidFill>
                  <a:srgbClr val="00B0F0"/>
                </a:solidFill>
                <a:latin typeface="Times New Roman" pitchFamily="18" charset="0"/>
                <a:cs typeface="Times New Roman" pitchFamily="18" charset="0"/>
              </a:rPr>
              <a:t> </a:t>
            </a:r>
            <a:r>
              <a:rPr lang="en-US" sz="3200" b="1" i="1" u="sng" dirty="0" err="1" smtClean="0">
                <a:solidFill>
                  <a:srgbClr val="00B0F0"/>
                </a:solidFill>
                <a:latin typeface="Times New Roman" pitchFamily="18" charset="0"/>
                <a:cs typeface="Times New Roman" pitchFamily="18" charset="0"/>
              </a:rPr>
              <a:t>trí</a:t>
            </a:r>
            <a:r>
              <a:rPr lang="en-US" sz="3200" b="1" i="1" u="sng" dirty="0" smtClean="0">
                <a:solidFill>
                  <a:srgbClr val="00B0F0"/>
                </a:solidFill>
                <a:latin typeface="Times New Roman" pitchFamily="18" charset="0"/>
                <a:cs typeface="Times New Roman" pitchFamily="18" charset="0"/>
              </a:rPr>
              <a:t> </a:t>
            </a:r>
            <a:r>
              <a:rPr lang="en-US" sz="3200" b="1" i="1" u="sng" dirty="0" err="1" smtClean="0">
                <a:solidFill>
                  <a:srgbClr val="00B0F0"/>
                </a:solidFill>
                <a:latin typeface="Times New Roman" pitchFamily="18" charset="0"/>
                <a:cs typeface="Times New Roman" pitchFamily="18" charset="0"/>
              </a:rPr>
              <a:t>các</a:t>
            </a:r>
            <a:r>
              <a:rPr lang="en-US" sz="3200" b="1" i="1" u="sng" dirty="0" smtClean="0">
                <a:solidFill>
                  <a:srgbClr val="00B0F0"/>
                </a:solidFill>
                <a:latin typeface="Times New Roman" pitchFamily="18" charset="0"/>
                <a:cs typeface="Times New Roman" pitchFamily="18" charset="0"/>
              </a:rPr>
              <a:t> </a:t>
            </a:r>
            <a:r>
              <a:rPr lang="en-US" sz="3200" b="1" i="1" u="sng" dirty="0" err="1" smtClean="0">
                <a:solidFill>
                  <a:srgbClr val="00B0F0"/>
                </a:solidFill>
                <a:latin typeface="Times New Roman" pitchFamily="18" charset="0"/>
                <a:cs typeface="Times New Roman" pitchFamily="18" charset="0"/>
              </a:rPr>
              <a:t>bộ</a:t>
            </a:r>
            <a:r>
              <a:rPr lang="en-US" sz="3200" b="1" i="1" u="sng" dirty="0" smtClean="0">
                <a:solidFill>
                  <a:srgbClr val="00B0F0"/>
                </a:solidFill>
                <a:latin typeface="Times New Roman" pitchFamily="18" charset="0"/>
                <a:cs typeface="Times New Roman" pitchFamily="18" charset="0"/>
              </a:rPr>
              <a:t> </a:t>
            </a:r>
            <a:r>
              <a:rPr lang="en-US" sz="3200" b="1" i="1" u="sng" dirty="0" err="1" smtClean="0">
                <a:solidFill>
                  <a:srgbClr val="00B0F0"/>
                </a:solidFill>
                <a:latin typeface="Times New Roman" pitchFamily="18" charset="0"/>
                <a:cs typeface="Times New Roman" pitchFamily="18" charset="0"/>
              </a:rPr>
              <a:t>phận</a:t>
            </a:r>
            <a:r>
              <a:rPr lang="en-US" sz="3200" b="1" i="1" u="sng" dirty="0" smtClean="0">
                <a:solidFill>
                  <a:srgbClr val="00B0F0"/>
                </a:solidFill>
                <a:latin typeface="Times New Roman" pitchFamily="18" charset="0"/>
                <a:cs typeface="Times New Roman" pitchFamily="18" charset="0"/>
              </a:rPr>
              <a:t> ở </a:t>
            </a:r>
            <a:r>
              <a:rPr lang="en-US" sz="3200" b="1" i="1" u="sng" dirty="0" err="1" smtClean="0">
                <a:solidFill>
                  <a:srgbClr val="00B0F0"/>
                </a:solidFill>
                <a:latin typeface="Times New Roman" pitchFamily="18" charset="0"/>
                <a:cs typeface="Times New Roman" pitchFamily="18" charset="0"/>
              </a:rPr>
              <a:t>thế</a:t>
            </a:r>
            <a:r>
              <a:rPr lang="en-US" sz="3200" b="1" i="1" u="sng" dirty="0" smtClean="0">
                <a:solidFill>
                  <a:srgbClr val="00B0F0"/>
                </a:solidFill>
                <a:latin typeface="Times New Roman" pitchFamily="18" charset="0"/>
                <a:cs typeface="Times New Roman" pitchFamily="18" charset="0"/>
              </a:rPr>
              <a:t> </a:t>
            </a:r>
            <a:r>
              <a:rPr lang="en-US" sz="3200" b="1" i="1" u="sng" dirty="0" err="1" smtClean="0">
                <a:solidFill>
                  <a:srgbClr val="00B0F0"/>
                </a:solidFill>
                <a:latin typeface="Times New Roman" pitchFamily="18" charset="0"/>
                <a:cs typeface="Times New Roman" pitchFamily="18" charset="0"/>
              </a:rPr>
              <a:t>bình</a:t>
            </a:r>
            <a:r>
              <a:rPr lang="en-US" sz="3200" b="1" i="1" u="sng" dirty="0" smtClean="0">
                <a:solidFill>
                  <a:srgbClr val="00B0F0"/>
                </a:solidFill>
                <a:latin typeface="Times New Roman" pitchFamily="18" charset="0"/>
                <a:cs typeface="Times New Roman" pitchFamily="18" charset="0"/>
              </a:rPr>
              <a:t> </a:t>
            </a:r>
            <a:r>
              <a:rPr lang="en-US" sz="3200" b="1" i="1" u="sng" dirty="0" err="1" smtClean="0">
                <a:solidFill>
                  <a:srgbClr val="00B0F0"/>
                </a:solidFill>
                <a:latin typeface="Times New Roman" pitchFamily="18" charset="0"/>
                <a:cs typeface="Times New Roman" pitchFamily="18" charset="0"/>
              </a:rPr>
              <a:t>thường</a:t>
            </a:r>
            <a:r>
              <a:rPr lang="en-US" sz="3200" b="1" dirty="0" smtClean="0">
                <a:solidFill>
                  <a:srgbClr val="00B0F0"/>
                </a:solidFill>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TextBox 5"/>
          <p:cNvSpPr txBox="1"/>
          <p:nvPr/>
        </p:nvSpPr>
        <p:spPr>
          <a:xfrm>
            <a:off x="3650673" y="2467689"/>
            <a:ext cx="5410200" cy="1077218"/>
          </a:xfrm>
          <a:prstGeom prst="rect">
            <a:avLst/>
          </a:prstGeom>
          <a:noFill/>
        </p:spPr>
        <p:txBody>
          <a:bodyPr wrap="square" rtlCol="0">
            <a:spAutoFit/>
          </a:bodyPr>
          <a:lstStyle/>
          <a:p>
            <a:pPr algn="just"/>
            <a:r>
              <a:rPr lang="en-US" sz="2800" kern="100" dirty="0">
                <a:solidFill>
                  <a:srgbClr val="000000"/>
                </a:solidFill>
                <a:latin typeface="Times New Roman"/>
                <a:ea typeface="Tahoma"/>
              </a:rPr>
              <a:t>	</a:t>
            </a:r>
            <a:r>
              <a:rPr lang="en-US" sz="3200" kern="100" dirty="0" smtClean="0">
                <a:solidFill>
                  <a:srgbClr val="000000"/>
                </a:solidFill>
                <a:latin typeface="Times New Roman"/>
                <a:ea typeface="Tahoma"/>
              </a:rPr>
              <a:t>+ </a:t>
            </a:r>
            <a:r>
              <a:rPr lang="en-US" sz="3200" kern="100" dirty="0" err="1" smtClean="0">
                <a:solidFill>
                  <a:srgbClr val="000000"/>
                </a:solidFill>
                <a:latin typeface="Times New Roman"/>
                <a:ea typeface="Tahoma"/>
              </a:rPr>
              <a:t>Chốt</a:t>
            </a:r>
            <a:r>
              <a:rPr lang="en-US" sz="3200" kern="100" dirty="0" smtClean="0">
                <a:solidFill>
                  <a:srgbClr val="000000"/>
                </a:solidFill>
                <a:latin typeface="Times New Roman"/>
                <a:ea typeface="Tahoma"/>
              </a:rPr>
              <a:t> </a:t>
            </a:r>
            <a:r>
              <a:rPr lang="en-US" sz="3200" kern="100" dirty="0">
                <a:solidFill>
                  <a:srgbClr val="000000"/>
                </a:solidFill>
                <a:latin typeface="Times New Roman"/>
                <a:ea typeface="Tahoma"/>
              </a:rPr>
              <a:t>an </a:t>
            </a:r>
            <a:r>
              <a:rPr lang="en-US" sz="3200" kern="100" dirty="0" err="1">
                <a:solidFill>
                  <a:srgbClr val="000000"/>
                </a:solidFill>
                <a:latin typeface="Times New Roman"/>
                <a:ea typeface="Tahoma"/>
              </a:rPr>
              <a:t>toàn</a:t>
            </a:r>
            <a:r>
              <a:rPr lang="en-US" sz="3200" kern="100" dirty="0">
                <a:solidFill>
                  <a:srgbClr val="000000"/>
                </a:solidFill>
                <a:latin typeface="Times New Roman"/>
                <a:ea typeface="Tahoma"/>
              </a:rPr>
              <a:t> </a:t>
            </a:r>
            <a:r>
              <a:rPr lang="en-US" sz="3200" kern="100" dirty="0" err="1">
                <a:solidFill>
                  <a:srgbClr val="000000"/>
                </a:solidFill>
                <a:latin typeface="Times New Roman"/>
                <a:ea typeface="Tahoma"/>
              </a:rPr>
              <a:t>giữ</a:t>
            </a:r>
            <a:r>
              <a:rPr lang="en-US" sz="3200" kern="100" dirty="0">
                <a:solidFill>
                  <a:srgbClr val="000000"/>
                </a:solidFill>
                <a:latin typeface="Times New Roman"/>
                <a:ea typeface="Tahoma"/>
              </a:rPr>
              <a:t> </a:t>
            </a:r>
            <a:r>
              <a:rPr lang="en-US" sz="3200" kern="100" dirty="0" err="1">
                <a:solidFill>
                  <a:srgbClr val="000000"/>
                </a:solidFill>
                <a:latin typeface="Times New Roman"/>
                <a:ea typeface="Tahoma"/>
              </a:rPr>
              <a:t>không</a:t>
            </a:r>
            <a:r>
              <a:rPr lang="en-US" sz="3200" kern="100" dirty="0">
                <a:solidFill>
                  <a:srgbClr val="000000"/>
                </a:solidFill>
                <a:latin typeface="Times New Roman"/>
                <a:ea typeface="Tahoma"/>
              </a:rPr>
              <a:t> </a:t>
            </a:r>
            <a:r>
              <a:rPr lang="en-US" sz="3200" kern="100" dirty="0" err="1">
                <a:solidFill>
                  <a:srgbClr val="000000"/>
                </a:solidFill>
                <a:latin typeface="Times New Roman"/>
                <a:ea typeface="Tahoma"/>
              </a:rPr>
              <a:t>cho</a:t>
            </a:r>
            <a:r>
              <a:rPr lang="en-US" sz="3200" kern="100" dirty="0">
                <a:solidFill>
                  <a:srgbClr val="000000"/>
                </a:solidFill>
                <a:latin typeface="Times New Roman"/>
                <a:ea typeface="Tahoma"/>
              </a:rPr>
              <a:t> </a:t>
            </a:r>
            <a:r>
              <a:rPr lang="en-US" sz="3200" kern="100" dirty="0" err="1">
                <a:solidFill>
                  <a:srgbClr val="000000"/>
                </a:solidFill>
                <a:latin typeface="Times New Roman"/>
                <a:ea typeface="Tahoma"/>
              </a:rPr>
              <a:t>cần</a:t>
            </a:r>
            <a:r>
              <a:rPr lang="en-US" sz="3200" kern="100" dirty="0">
                <a:solidFill>
                  <a:srgbClr val="000000"/>
                </a:solidFill>
                <a:latin typeface="Times New Roman"/>
                <a:ea typeface="Tahoma"/>
              </a:rPr>
              <a:t> </a:t>
            </a:r>
            <a:r>
              <a:rPr lang="en-US" sz="3200" kern="100" dirty="0" err="1">
                <a:solidFill>
                  <a:srgbClr val="000000"/>
                </a:solidFill>
                <a:latin typeface="Times New Roman"/>
                <a:ea typeface="Tahoma"/>
              </a:rPr>
              <a:t>bẩy</a:t>
            </a:r>
            <a:r>
              <a:rPr lang="en-US" sz="3200" kern="100" dirty="0">
                <a:solidFill>
                  <a:srgbClr val="000000"/>
                </a:solidFill>
                <a:latin typeface="Times New Roman"/>
                <a:ea typeface="Tahoma"/>
              </a:rPr>
              <a:t> </a:t>
            </a:r>
            <a:r>
              <a:rPr lang="en-US" sz="3200" kern="100" dirty="0" err="1">
                <a:solidFill>
                  <a:srgbClr val="000000"/>
                </a:solidFill>
                <a:latin typeface="Times New Roman"/>
                <a:ea typeface="Tahoma"/>
              </a:rPr>
              <a:t>bật</a:t>
            </a:r>
            <a:r>
              <a:rPr lang="en-US" sz="3200" kern="100" dirty="0">
                <a:solidFill>
                  <a:srgbClr val="000000"/>
                </a:solidFill>
                <a:latin typeface="Times New Roman"/>
                <a:ea typeface="Tahoma"/>
              </a:rPr>
              <a:t> </a:t>
            </a:r>
            <a:r>
              <a:rPr lang="en-US" sz="3200" kern="100" dirty="0" err="1">
                <a:solidFill>
                  <a:srgbClr val="000000"/>
                </a:solidFill>
                <a:latin typeface="Times New Roman"/>
                <a:ea typeface="Tahoma"/>
              </a:rPr>
              <a:t>lên</a:t>
            </a:r>
            <a:r>
              <a:rPr lang="en-US" sz="3200" kern="100" dirty="0">
                <a:solidFill>
                  <a:srgbClr val="000000"/>
                </a:solidFill>
                <a:latin typeface="Times New Roman"/>
                <a:ea typeface="Tahoma"/>
              </a:rPr>
              <a:t>.</a:t>
            </a:r>
            <a:endParaRPr lang="en-US" sz="3200" kern="100" dirty="0">
              <a:effectLst/>
              <a:latin typeface="Times New Roman"/>
              <a:ea typeface="宋体"/>
            </a:endParaRPr>
          </a:p>
        </p:txBody>
      </p:sp>
      <p:sp>
        <p:nvSpPr>
          <p:cNvPr id="7" name="TextBox 6"/>
          <p:cNvSpPr txBox="1"/>
          <p:nvPr/>
        </p:nvSpPr>
        <p:spPr>
          <a:xfrm>
            <a:off x="3581399" y="3602868"/>
            <a:ext cx="5334000" cy="1569660"/>
          </a:xfrm>
          <a:prstGeom prst="rect">
            <a:avLst/>
          </a:prstGeom>
          <a:noFill/>
        </p:spPr>
        <p:txBody>
          <a:bodyPr wrap="square" rtlCol="0">
            <a:spAutoFit/>
          </a:bodyPr>
          <a:lstStyle/>
          <a:p>
            <a:pPr algn="just"/>
            <a:r>
              <a:rPr lang="en-US" sz="2800" kern="100" dirty="0">
                <a:solidFill>
                  <a:srgbClr val="000000"/>
                </a:solidFill>
                <a:latin typeface="Times New Roman"/>
                <a:ea typeface="Tahoma"/>
              </a:rPr>
              <a:t>	</a:t>
            </a:r>
            <a:r>
              <a:rPr lang="en-US" sz="3200" kern="100" dirty="0" smtClean="0">
                <a:solidFill>
                  <a:srgbClr val="000000"/>
                </a:solidFill>
                <a:latin typeface="Times New Roman"/>
                <a:ea typeface="Tahoma"/>
              </a:rPr>
              <a:t>+ </a:t>
            </a:r>
            <a:r>
              <a:rPr lang="vi-VN" sz="3200" kern="100" dirty="0" smtClean="0">
                <a:solidFill>
                  <a:srgbClr val="000000"/>
                </a:solidFill>
                <a:latin typeface="Times New Roman"/>
                <a:ea typeface="Tahoma"/>
              </a:rPr>
              <a:t>Đầu </a:t>
            </a:r>
            <a:r>
              <a:rPr lang="vi-VN" sz="3200" kern="100" dirty="0">
                <a:solidFill>
                  <a:srgbClr val="000000"/>
                </a:solidFill>
                <a:latin typeface="Times New Roman"/>
                <a:ea typeface="Tahoma"/>
              </a:rPr>
              <a:t>cần bẩy giữ đuôi kim hỏa làm cho lò xo kim hỏa bị ép lại</a:t>
            </a:r>
            <a:r>
              <a:rPr lang="vi-VN" sz="2800" kern="100" dirty="0">
                <a:solidFill>
                  <a:srgbClr val="000000"/>
                </a:solidFill>
                <a:latin typeface="Times New Roman"/>
                <a:ea typeface="Tahoma"/>
              </a:rPr>
              <a:t>.</a:t>
            </a:r>
            <a:endParaRPr lang="vi-VN" sz="2800" kern="100" dirty="0">
              <a:effectLst/>
              <a:latin typeface="Times New Roman"/>
              <a:ea typeface="宋体"/>
            </a:endParaRPr>
          </a:p>
        </p:txBody>
      </p:sp>
      <p:sp>
        <p:nvSpPr>
          <p:cNvPr id="9" name="TextBox 8"/>
          <p:cNvSpPr txBox="1"/>
          <p:nvPr/>
        </p:nvSpPr>
        <p:spPr>
          <a:xfrm>
            <a:off x="3848098" y="5172528"/>
            <a:ext cx="5029200" cy="1732334"/>
          </a:xfrm>
          <a:prstGeom prst="rect">
            <a:avLst/>
          </a:prstGeom>
          <a:noFill/>
        </p:spPr>
        <p:txBody>
          <a:bodyPr wrap="square" rtlCol="0">
            <a:spAutoFit/>
          </a:bodyPr>
          <a:lstStyle/>
          <a:p>
            <a:pPr indent="457200" algn="just">
              <a:lnSpc>
                <a:spcPct val="114000"/>
              </a:lnSpc>
            </a:pPr>
            <a:r>
              <a:rPr lang="vi-VN" sz="3200" kern="0" dirty="0">
                <a:solidFill>
                  <a:srgbClr val="000000"/>
                </a:solidFill>
                <a:latin typeface="Times New Roman"/>
                <a:ea typeface="Tahoma"/>
              </a:rPr>
              <a:t> </a:t>
            </a:r>
            <a:r>
              <a:rPr lang="en-US" sz="3200" kern="0" dirty="0" smtClean="0">
                <a:solidFill>
                  <a:srgbClr val="000000"/>
                </a:solidFill>
                <a:latin typeface="Times New Roman"/>
                <a:ea typeface="Tahoma"/>
              </a:rPr>
              <a:t>+ </a:t>
            </a:r>
            <a:r>
              <a:rPr lang="vi-VN" sz="3200" kern="0" dirty="0" smtClean="0">
                <a:solidFill>
                  <a:srgbClr val="000000"/>
                </a:solidFill>
                <a:latin typeface="Times New Roman"/>
                <a:ea typeface="Tahoma"/>
              </a:rPr>
              <a:t>Kim </a:t>
            </a:r>
            <a:r>
              <a:rPr lang="vi-VN" sz="3200" kern="0" dirty="0">
                <a:solidFill>
                  <a:srgbClr val="000000"/>
                </a:solidFill>
                <a:latin typeface="Times New Roman"/>
                <a:ea typeface="Tahoma"/>
              </a:rPr>
              <a:t>hỏa và hạt lửa có khoảng cách bảo đảm an toàn cho lựu đạn.</a:t>
            </a:r>
            <a:endParaRPr lang="vi-VN" sz="3200" dirty="0">
              <a:effectLst/>
              <a:latin typeface="Times New Roman"/>
              <a:ea typeface="SimSun"/>
            </a:endParaRP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49180" t="10585" r="26364" b="2038"/>
          <a:stretch/>
        </p:blipFill>
        <p:spPr>
          <a:xfrm>
            <a:off x="1828800" y="838200"/>
            <a:ext cx="1607125" cy="4306619"/>
          </a:xfrm>
          <a:prstGeom prst="rect">
            <a:avLst/>
          </a:prstGeom>
          <a:ln>
            <a:noFill/>
          </a:ln>
          <a:effectLst>
            <a:softEdge rad="112500"/>
          </a:effectLst>
        </p:spPr>
      </p:pic>
      <p:sp>
        <p:nvSpPr>
          <p:cNvPr id="3" name="Right Arrow 2">
            <a:hlinkClick r:id="rId6" action="ppaction://hlinksldjump"/>
          </p:cNvPr>
          <p:cNvSpPr/>
          <p:nvPr/>
        </p:nvSpPr>
        <p:spPr>
          <a:xfrm flipV="1">
            <a:off x="1219200" y="6324600"/>
            <a:ext cx="533400" cy="42671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5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2"/>
          </a:fgClr>
          <a:bgClr>
            <a:schemeClr val="bg1"/>
          </a:bgClr>
        </a:patt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81098" y="-1333502"/>
            <a:ext cx="6858000" cy="952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a:hlinkClick r:id="rId3" action="ppaction://hlinksldjump"/>
          </p:cNvPr>
          <p:cNvSpPr/>
          <p:nvPr/>
        </p:nvSpPr>
        <p:spPr>
          <a:xfrm>
            <a:off x="8610600" y="228600"/>
            <a:ext cx="3810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1">
            <a:hlinkClick r:id="rId4" action="ppaction://hlinksldjump"/>
          </p:cNvPr>
          <p:cNvSpPr/>
          <p:nvPr/>
        </p:nvSpPr>
        <p:spPr>
          <a:xfrm>
            <a:off x="8610600" y="6858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41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vi-VN" sz="4000" i="1" kern="100" dirty="0">
                <a:solidFill>
                  <a:srgbClr val="000000"/>
                </a:solidFill>
                <a:latin typeface="Times New Roman"/>
                <a:ea typeface="Tahoma"/>
              </a:rPr>
              <a:t>-</a:t>
            </a:r>
            <a:r>
              <a:rPr lang="vi-VN" sz="4000" b="1" i="1" kern="100" dirty="0">
                <a:solidFill>
                  <a:srgbClr val="00B0F0"/>
                </a:solidFill>
                <a:latin typeface="Times New Roman"/>
                <a:ea typeface="Tahoma"/>
              </a:rPr>
              <a:t> </a:t>
            </a:r>
            <a:r>
              <a:rPr lang="vi-VN" sz="4000" b="1" i="1" u="sng" kern="100" dirty="0">
                <a:solidFill>
                  <a:srgbClr val="00B0F0"/>
                </a:solidFill>
                <a:latin typeface="Times New Roman"/>
                <a:ea typeface="Tahoma"/>
              </a:rPr>
              <a:t>Chuyển động các bộ phận khi ném</a:t>
            </a:r>
            <a:r>
              <a:rPr lang="vi-VN" sz="4000" b="1" i="1" kern="100" dirty="0">
                <a:solidFill>
                  <a:srgbClr val="00B0F0"/>
                </a:solidFill>
                <a:latin typeface="Times New Roman"/>
                <a:ea typeface="Tahoma"/>
              </a:rPr>
              <a:t>:</a:t>
            </a:r>
            <a:endParaRPr lang="vi-VN" sz="2000" b="1" i="1" kern="100" dirty="0">
              <a:solidFill>
                <a:srgbClr val="00B0F0"/>
              </a:solidFill>
              <a:effectLst/>
              <a:latin typeface="Times New Roman"/>
              <a:ea typeface="宋体"/>
            </a:endParaRPr>
          </a:p>
        </p:txBody>
      </p:sp>
      <p:sp>
        <p:nvSpPr>
          <p:cNvPr id="2" name="TextBox 1"/>
          <p:cNvSpPr txBox="1"/>
          <p:nvPr/>
        </p:nvSpPr>
        <p:spPr>
          <a:xfrm>
            <a:off x="0" y="1151230"/>
            <a:ext cx="8991600" cy="1238352"/>
          </a:xfrm>
          <a:prstGeom prst="rect">
            <a:avLst/>
          </a:prstGeom>
          <a:noFill/>
        </p:spPr>
        <p:txBody>
          <a:bodyPr wrap="square" rtlCol="0">
            <a:spAutoFit/>
          </a:bodyPr>
          <a:lstStyle/>
          <a:p>
            <a:pPr indent="457200">
              <a:lnSpc>
                <a:spcPct val="114000"/>
              </a:lnSpc>
            </a:pPr>
            <a:r>
              <a:rPr lang="en-US" sz="3400" b="1" i="1" kern="0" dirty="0" smtClean="0">
                <a:solidFill>
                  <a:srgbClr val="000000"/>
                </a:solidFill>
                <a:latin typeface="Times New Roman"/>
                <a:ea typeface="Tahoma"/>
              </a:rPr>
              <a:t>+ </a:t>
            </a:r>
            <a:r>
              <a:rPr lang="vi-VN" sz="3400" b="1" i="1" kern="0" dirty="0" smtClean="0">
                <a:solidFill>
                  <a:srgbClr val="000000"/>
                </a:solidFill>
                <a:latin typeface="Times New Roman"/>
                <a:ea typeface="Tahoma"/>
              </a:rPr>
              <a:t>Rút </a:t>
            </a:r>
            <a:r>
              <a:rPr lang="vi-VN" sz="3400" b="1" i="1" kern="0" dirty="0">
                <a:solidFill>
                  <a:srgbClr val="000000"/>
                </a:solidFill>
                <a:latin typeface="Times New Roman"/>
                <a:ea typeface="Tahoma"/>
              </a:rPr>
              <a:t>chốt an toàn, ném lựu đạn đi, đuôi cần bẩy bật lên, cần đuôi bẩy rời khỏi đuôi kim hỏa.</a:t>
            </a:r>
            <a:endParaRPr lang="vi-VN" sz="3400" b="1" i="1" dirty="0">
              <a:effectLst/>
              <a:latin typeface="Times New Roman"/>
              <a:ea typeface="SimSun"/>
            </a:endParaRPr>
          </a:p>
        </p:txBody>
      </p:sp>
      <p:sp>
        <p:nvSpPr>
          <p:cNvPr id="58" name="TextBox 57"/>
          <p:cNvSpPr txBox="1"/>
          <p:nvPr/>
        </p:nvSpPr>
        <p:spPr>
          <a:xfrm>
            <a:off x="415636" y="2366306"/>
            <a:ext cx="8305800" cy="1138773"/>
          </a:xfrm>
          <a:prstGeom prst="rect">
            <a:avLst/>
          </a:prstGeom>
          <a:noFill/>
        </p:spPr>
        <p:txBody>
          <a:bodyPr wrap="square" rtlCol="0">
            <a:spAutoFit/>
          </a:bodyPr>
          <a:lstStyle/>
          <a:p>
            <a:pPr algn="just"/>
            <a:r>
              <a:rPr lang="en-US" sz="3400" b="1" i="1" kern="100" dirty="0" smtClean="0">
                <a:solidFill>
                  <a:srgbClr val="000000"/>
                </a:solidFill>
                <a:latin typeface="Times New Roman"/>
                <a:ea typeface="Tahoma"/>
              </a:rPr>
              <a:t> + </a:t>
            </a:r>
            <a:r>
              <a:rPr lang="vi-VN" sz="3400" b="1" i="1" kern="100" dirty="0" smtClean="0">
                <a:solidFill>
                  <a:srgbClr val="000000"/>
                </a:solidFill>
                <a:latin typeface="Times New Roman"/>
                <a:ea typeface="Tahoma"/>
              </a:rPr>
              <a:t>Lò </a:t>
            </a:r>
            <a:r>
              <a:rPr lang="vi-VN" sz="3400" b="1" i="1" kern="100" dirty="0">
                <a:solidFill>
                  <a:srgbClr val="000000"/>
                </a:solidFill>
                <a:latin typeface="Times New Roman"/>
                <a:ea typeface="Tahoma"/>
              </a:rPr>
              <a:t>xo kim hỏa bung ra đẩy kim hỏa chọc vào hạt lửa.</a:t>
            </a:r>
            <a:endParaRPr lang="vi-VN" sz="3400" b="1" i="1" kern="100" dirty="0">
              <a:effectLst/>
              <a:latin typeface="Times New Roman"/>
              <a:ea typeface="宋体"/>
            </a:endParaRPr>
          </a:p>
        </p:txBody>
      </p:sp>
      <p:sp>
        <p:nvSpPr>
          <p:cNvPr id="59" name="TextBox 58"/>
          <p:cNvSpPr txBox="1"/>
          <p:nvPr/>
        </p:nvSpPr>
        <p:spPr>
          <a:xfrm>
            <a:off x="76200" y="3612600"/>
            <a:ext cx="8610600" cy="1661993"/>
          </a:xfrm>
          <a:prstGeom prst="rect">
            <a:avLst/>
          </a:prstGeom>
          <a:noFill/>
        </p:spPr>
        <p:txBody>
          <a:bodyPr wrap="square" rtlCol="0">
            <a:spAutoFit/>
          </a:bodyPr>
          <a:lstStyle/>
          <a:p>
            <a:pPr algn="just"/>
            <a:r>
              <a:rPr lang="en-US" sz="3200" b="1" i="1" kern="100" dirty="0" smtClean="0">
                <a:solidFill>
                  <a:srgbClr val="000000"/>
                </a:solidFill>
                <a:latin typeface="Times New Roman"/>
                <a:ea typeface="Tahoma"/>
              </a:rPr>
              <a:t>   </a:t>
            </a:r>
            <a:r>
              <a:rPr lang="en-US" sz="3400" b="1" i="1" kern="100" dirty="0" smtClean="0">
                <a:solidFill>
                  <a:srgbClr val="000000"/>
                </a:solidFill>
                <a:latin typeface="Times New Roman"/>
                <a:ea typeface="Tahoma"/>
              </a:rPr>
              <a:t>+ </a:t>
            </a:r>
            <a:r>
              <a:rPr lang="vi-VN" sz="3400" b="1" i="1" kern="100" dirty="0" smtClean="0">
                <a:solidFill>
                  <a:srgbClr val="000000"/>
                </a:solidFill>
                <a:latin typeface="Times New Roman"/>
                <a:ea typeface="Tahoma"/>
              </a:rPr>
              <a:t>Hạt </a:t>
            </a:r>
            <a:r>
              <a:rPr lang="vi-VN" sz="3400" b="1" i="1" kern="100" dirty="0">
                <a:solidFill>
                  <a:srgbClr val="000000"/>
                </a:solidFill>
                <a:latin typeface="Times New Roman"/>
                <a:ea typeface="Tahoma"/>
              </a:rPr>
              <a:t>lửa phát lửa đốt cháy thuốc cháy chậm, thuốc cháy chậm cháy từ 3,2 đến 4,2s thì phụt lửa vào kíp gây nổ kíp.</a:t>
            </a:r>
            <a:endParaRPr lang="vi-VN" sz="3400" b="1" i="1" kern="100" dirty="0">
              <a:effectLst/>
              <a:latin typeface="Times New Roman"/>
              <a:ea typeface="宋体"/>
            </a:endParaRPr>
          </a:p>
        </p:txBody>
      </p:sp>
      <p:sp>
        <p:nvSpPr>
          <p:cNvPr id="61" name="TextBox 60"/>
          <p:cNvSpPr txBox="1"/>
          <p:nvPr/>
        </p:nvSpPr>
        <p:spPr>
          <a:xfrm>
            <a:off x="-152400" y="5410200"/>
            <a:ext cx="8873836" cy="653705"/>
          </a:xfrm>
          <a:prstGeom prst="rect">
            <a:avLst/>
          </a:prstGeom>
          <a:noFill/>
        </p:spPr>
        <p:txBody>
          <a:bodyPr wrap="square" rtlCol="0">
            <a:spAutoFit/>
          </a:bodyPr>
          <a:lstStyle/>
          <a:p>
            <a:pPr indent="457200">
              <a:lnSpc>
                <a:spcPct val="114000"/>
              </a:lnSpc>
            </a:pPr>
            <a:r>
              <a:rPr lang="en-US" sz="3400" b="1" i="1" kern="0" dirty="0" smtClean="0">
                <a:solidFill>
                  <a:srgbClr val="000000"/>
                </a:solidFill>
                <a:latin typeface="Times New Roman"/>
                <a:ea typeface="Tahoma"/>
              </a:rPr>
              <a:t>+ </a:t>
            </a:r>
            <a:r>
              <a:rPr lang="vi-VN" sz="3400" b="1" i="1" kern="0" dirty="0" smtClean="0">
                <a:solidFill>
                  <a:srgbClr val="000000"/>
                </a:solidFill>
                <a:latin typeface="Times New Roman"/>
                <a:ea typeface="Tahoma"/>
              </a:rPr>
              <a:t>Kíp </a:t>
            </a:r>
            <a:r>
              <a:rPr lang="vi-VN" sz="3400" b="1" i="1" kern="0" dirty="0">
                <a:solidFill>
                  <a:srgbClr val="000000"/>
                </a:solidFill>
                <a:latin typeface="Times New Roman"/>
                <a:ea typeface="Tahoma"/>
              </a:rPr>
              <a:t>nổ kích nổ lựu đạn.</a:t>
            </a:r>
            <a:endParaRPr lang="vi-VN" sz="3400" b="1" i="1" dirty="0">
              <a:effectLst/>
              <a:latin typeface="Times New Roman"/>
              <a:ea typeface="SimSun"/>
            </a:endParaRPr>
          </a:p>
        </p:txBody>
      </p:sp>
      <p:sp>
        <p:nvSpPr>
          <p:cNvPr id="3" name="Left Arrow 2">
            <a:hlinkClick r:id="rId2" action="ppaction://hlinksldjump"/>
          </p:cNvPr>
          <p:cNvSpPr/>
          <p:nvPr/>
        </p:nvSpPr>
        <p:spPr>
          <a:xfrm>
            <a:off x="7543800" y="6063905"/>
            <a:ext cx="685800" cy="413095"/>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75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barn(inVertical)">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arn(inVertical)">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arn(inVertical)">
                                      <p:cBhvr>
                                        <p:cTn id="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8" grpId="0"/>
      <p:bldP spid="59"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39502693"/>
              </p:ext>
            </p:extLst>
          </p:nvPr>
        </p:nvGraphicFramePr>
        <p:xfrm>
          <a:off x="2057400" y="1965325"/>
          <a:ext cx="6049963" cy="1768475"/>
        </p:xfrm>
        <a:graphic>
          <a:graphicData uri="http://schemas.openxmlformats.org/presentationml/2006/ole">
            <mc:AlternateContent xmlns:mc="http://schemas.openxmlformats.org/markup-compatibility/2006">
              <mc:Choice xmlns:v="urn:schemas-microsoft-com:vml" Requires="v">
                <p:oleObj spid="_x0000_s1052" name="Packager Shell Object" showAsIcon="1" r:id="rId3" imgW="1677240" imgH="491040" progId="Package">
                  <p:embed/>
                </p:oleObj>
              </mc:Choice>
              <mc:Fallback>
                <p:oleObj name="Packager Shell Object" showAsIcon="1" r:id="rId3" imgW="1677240" imgH="491040" progId="Package">
                  <p:embed/>
                  <p:pic>
                    <p:nvPicPr>
                      <p:cNvPr id="0" name=""/>
                      <p:cNvPicPr/>
                      <p:nvPr/>
                    </p:nvPicPr>
                    <p:blipFill>
                      <a:blip r:embed="rId4"/>
                      <a:stretch>
                        <a:fillRect/>
                      </a:stretch>
                    </p:blipFill>
                    <p:spPr>
                      <a:xfrm>
                        <a:off x="2057400" y="1965325"/>
                        <a:ext cx="6049963" cy="1768475"/>
                      </a:xfrm>
                      <a:prstGeom prst="rect">
                        <a:avLst/>
                      </a:prstGeom>
                    </p:spPr>
                  </p:pic>
                </p:oleObj>
              </mc:Fallback>
            </mc:AlternateContent>
          </a:graphicData>
        </a:graphic>
      </p:graphicFrame>
    </p:spTree>
    <p:extLst>
      <p:ext uri="{BB962C8B-B14F-4D97-AF65-F5344CB8AC3E}">
        <p14:creationId xmlns:p14="http://schemas.microsoft.com/office/powerpoint/2010/main" val="317456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0-Point Star 1"/>
          <p:cNvSpPr/>
          <p:nvPr/>
        </p:nvSpPr>
        <p:spPr>
          <a:xfrm>
            <a:off x="76200" y="622875"/>
            <a:ext cx="6858000" cy="3733800"/>
          </a:xfrm>
          <a:prstGeom prst="star10">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TextBox 3"/>
          <p:cNvSpPr txBox="1"/>
          <p:nvPr/>
        </p:nvSpPr>
        <p:spPr>
          <a:xfrm>
            <a:off x="1219200" y="1520279"/>
            <a:ext cx="5410200" cy="1938992"/>
          </a:xfrm>
          <a:prstGeom prst="rect">
            <a:avLst/>
          </a:prstGeom>
          <a:noFill/>
        </p:spPr>
        <p:txBody>
          <a:bodyPr wrap="square" rtlCol="0">
            <a:spAutoFit/>
          </a:bodyPr>
          <a:lstStyle/>
          <a:p>
            <a:r>
              <a:rPr lang="vi-VN" sz="4000" b="1" kern="100" dirty="0">
                <a:solidFill>
                  <a:srgbClr val="000000"/>
                </a:solidFill>
                <a:latin typeface="Times New Roman"/>
                <a:ea typeface="Tahoma"/>
              </a:rPr>
              <a:t>Theo các bạn, các nguyên nhân khiến lựu đạn ném đi không </a:t>
            </a:r>
            <a:r>
              <a:rPr lang="vi-VN" sz="4000" b="1" kern="100" dirty="0" smtClean="0">
                <a:solidFill>
                  <a:srgbClr val="000000"/>
                </a:solidFill>
                <a:latin typeface="Times New Roman"/>
                <a:ea typeface="Tahoma"/>
              </a:rPr>
              <a:t>nổ</a:t>
            </a:r>
            <a:r>
              <a:rPr lang="en-US" sz="4000" b="1" kern="100" dirty="0" smtClean="0">
                <a:solidFill>
                  <a:srgbClr val="000000"/>
                </a:solidFill>
                <a:latin typeface="Times New Roman"/>
                <a:ea typeface="Tahoma"/>
              </a:rPr>
              <a:t>.</a:t>
            </a:r>
            <a:endParaRPr lang="vi-VN" sz="2000" b="1" kern="100" dirty="0">
              <a:effectLst/>
              <a:latin typeface="Times New Roman"/>
              <a:ea typeface="宋体"/>
            </a:endParaRPr>
          </a:p>
        </p:txBody>
      </p:sp>
      <p:pic>
        <p:nvPicPr>
          <p:cNvPr id="5" name="Picture 4" descr="TYFAQ"/>
          <p:cNvPicPr>
            <a:picLocks noChangeAspect="1"/>
          </p:cNvPicPr>
          <p:nvPr/>
        </p:nvPicPr>
        <p:blipFill>
          <a:blip r:embed="rId3"/>
          <a:stretch>
            <a:fillRect/>
          </a:stretch>
        </p:blipFill>
        <p:spPr>
          <a:xfrm>
            <a:off x="5678214" y="2819400"/>
            <a:ext cx="3095296" cy="2895600"/>
          </a:xfrm>
          <a:prstGeom prst="rect">
            <a:avLst/>
          </a:prstGeom>
          <a:noFill/>
          <a:ln w="9525">
            <a:noFill/>
          </a:ln>
        </p:spPr>
      </p:pic>
    </p:spTree>
    <p:extLst>
      <p:ext uri="{BB962C8B-B14F-4D97-AF65-F5344CB8AC3E}">
        <p14:creationId xmlns:p14="http://schemas.microsoft.com/office/powerpoint/2010/main" val="202101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14400" y="609600"/>
            <a:ext cx="5943600" cy="369332"/>
          </a:xfrm>
          <a:prstGeom prst="rect">
            <a:avLst/>
          </a:prstGeom>
          <a:noFill/>
        </p:spPr>
        <p:txBody>
          <a:bodyPr wrap="square" rtlCol="0">
            <a:spAutoFit/>
          </a:bodyPr>
          <a:lstStyle/>
          <a:p>
            <a:endParaRPr lang="en-US"/>
          </a:p>
        </p:txBody>
      </p:sp>
      <p:sp>
        <p:nvSpPr>
          <p:cNvPr id="4" name="TextBox 3"/>
          <p:cNvSpPr txBox="1"/>
          <p:nvPr/>
        </p:nvSpPr>
        <p:spPr>
          <a:xfrm>
            <a:off x="180109" y="1295400"/>
            <a:ext cx="8991600" cy="1138773"/>
          </a:xfrm>
          <a:prstGeom prst="rect">
            <a:avLst/>
          </a:prstGeom>
          <a:noFill/>
        </p:spPr>
        <p:txBody>
          <a:bodyPr wrap="square" rtlCol="0">
            <a:spAutoFit/>
          </a:bodyPr>
          <a:lstStyle/>
          <a:p>
            <a:pPr algn="just"/>
            <a:r>
              <a:rPr lang="en-US" sz="3400" b="1" i="1" kern="100" dirty="0" smtClean="0">
                <a:solidFill>
                  <a:srgbClr val="000000"/>
                </a:solidFill>
                <a:latin typeface="Times New Roman"/>
                <a:ea typeface="Tahoma"/>
              </a:rPr>
              <a:t>1. </a:t>
            </a:r>
            <a:r>
              <a:rPr lang="vi-VN" sz="3400" b="1" i="1" kern="100" dirty="0" smtClean="0">
                <a:solidFill>
                  <a:srgbClr val="000000"/>
                </a:solidFill>
                <a:latin typeface="Times New Roman"/>
                <a:ea typeface="Tahoma"/>
              </a:rPr>
              <a:t>Lò </a:t>
            </a:r>
            <a:r>
              <a:rPr lang="vi-VN" sz="3400" b="1" i="1" kern="100" dirty="0">
                <a:solidFill>
                  <a:srgbClr val="000000"/>
                </a:solidFill>
                <a:latin typeface="Times New Roman"/>
                <a:ea typeface="Tahoma"/>
              </a:rPr>
              <a:t>xo kim hỏa hỏng làm kim hỏa không chọc được hạt lửa.</a:t>
            </a:r>
            <a:endParaRPr lang="vi-VN" sz="3400" b="1" i="1" kern="100" dirty="0">
              <a:effectLst/>
              <a:latin typeface="Times New Roman"/>
              <a:ea typeface="宋体"/>
            </a:endParaRPr>
          </a:p>
        </p:txBody>
      </p:sp>
      <p:sp>
        <p:nvSpPr>
          <p:cNvPr id="5" name="TextBox 4"/>
          <p:cNvSpPr txBox="1"/>
          <p:nvPr/>
        </p:nvSpPr>
        <p:spPr>
          <a:xfrm>
            <a:off x="193963" y="2514600"/>
            <a:ext cx="8839200" cy="1138773"/>
          </a:xfrm>
          <a:prstGeom prst="rect">
            <a:avLst/>
          </a:prstGeom>
          <a:noFill/>
        </p:spPr>
        <p:txBody>
          <a:bodyPr wrap="square" rtlCol="0">
            <a:spAutoFit/>
          </a:bodyPr>
          <a:lstStyle/>
          <a:p>
            <a:pPr algn="just"/>
            <a:r>
              <a:rPr lang="en-US" sz="3400" b="1" i="1" kern="100" dirty="0" smtClean="0">
                <a:solidFill>
                  <a:srgbClr val="000000"/>
                </a:solidFill>
                <a:latin typeface="Times New Roman"/>
                <a:ea typeface="Tahoma"/>
              </a:rPr>
              <a:t>2. </a:t>
            </a:r>
            <a:r>
              <a:rPr lang="en-US" sz="3400" b="1" i="1" kern="100" dirty="0" err="1" smtClean="0">
                <a:solidFill>
                  <a:srgbClr val="000000"/>
                </a:solidFill>
                <a:latin typeface="Times New Roman"/>
                <a:ea typeface="Tahoma"/>
              </a:rPr>
              <a:t>Hạt</a:t>
            </a:r>
            <a:r>
              <a:rPr lang="en-US" sz="3400" b="1" i="1" kern="100" dirty="0" smtClean="0">
                <a:solidFill>
                  <a:srgbClr val="000000"/>
                </a:solidFill>
                <a:latin typeface="Times New Roman"/>
                <a:ea typeface="Tahoma"/>
              </a:rPr>
              <a:t> </a:t>
            </a:r>
            <a:r>
              <a:rPr lang="en-US" sz="3400" b="1" i="1" kern="100" dirty="0" err="1">
                <a:solidFill>
                  <a:srgbClr val="000000"/>
                </a:solidFill>
                <a:latin typeface="Times New Roman"/>
                <a:ea typeface="Tahoma"/>
              </a:rPr>
              <a:t>lửa</a:t>
            </a:r>
            <a:r>
              <a:rPr lang="en-US" sz="3400" b="1" i="1" kern="100" dirty="0">
                <a:solidFill>
                  <a:srgbClr val="000000"/>
                </a:solidFill>
                <a:latin typeface="Times New Roman"/>
                <a:ea typeface="Tahoma"/>
              </a:rPr>
              <a:t> </a:t>
            </a:r>
            <a:r>
              <a:rPr lang="en-US" sz="3400" b="1" i="1" kern="100" dirty="0" err="1">
                <a:solidFill>
                  <a:srgbClr val="000000"/>
                </a:solidFill>
                <a:latin typeface="Times New Roman"/>
                <a:ea typeface="Tahoma"/>
              </a:rPr>
              <a:t>hỏng</a:t>
            </a:r>
            <a:r>
              <a:rPr lang="en-US" sz="3400" b="1" i="1" kern="100" dirty="0">
                <a:solidFill>
                  <a:srgbClr val="000000"/>
                </a:solidFill>
                <a:latin typeface="Times New Roman"/>
                <a:ea typeface="Tahoma"/>
              </a:rPr>
              <a:t> </a:t>
            </a:r>
            <a:r>
              <a:rPr lang="en-US" sz="3400" b="1" i="1" kern="100" dirty="0" err="1">
                <a:solidFill>
                  <a:srgbClr val="000000"/>
                </a:solidFill>
                <a:latin typeface="Times New Roman"/>
                <a:ea typeface="Tahoma"/>
              </a:rPr>
              <a:t>không</a:t>
            </a:r>
            <a:r>
              <a:rPr lang="en-US" sz="3400" b="1" i="1" kern="100" dirty="0">
                <a:solidFill>
                  <a:srgbClr val="000000"/>
                </a:solidFill>
                <a:latin typeface="Times New Roman"/>
                <a:ea typeface="Tahoma"/>
              </a:rPr>
              <a:t> </a:t>
            </a:r>
            <a:r>
              <a:rPr lang="en-US" sz="3400" b="1" i="1" kern="100" dirty="0" err="1">
                <a:solidFill>
                  <a:srgbClr val="000000"/>
                </a:solidFill>
                <a:latin typeface="Times New Roman"/>
                <a:ea typeface="Tahoma"/>
              </a:rPr>
              <a:t>cháy</a:t>
            </a:r>
            <a:r>
              <a:rPr lang="en-US" sz="3400" b="1" i="1" kern="100" dirty="0">
                <a:solidFill>
                  <a:srgbClr val="000000"/>
                </a:solidFill>
                <a:latin typeface="Times New Roman"/>
                <a:ea typeface="Tahoma"/>
              </a:rPr>
              <a:t> </a:t>
            </a:r>
            <a:r>
              <a:rPr lang="en-US" sz="3400" b="1" i="1" kern="100" dirty="0" err="1">
                <a:solidFill>
                  <a:srgbClr val="000000"/>
                </a:solidFill>
                <a:latin typeface="Times New Roman"/>
                <a:ea typeface="Tahoma"/>
              </a:rPr>
              <a:t>khi</a:t>
            </a:r>
            <a:r>
              <a:rPr lang="en-US" sz="3400" b="1" i="1" kern="100" dirty="0">
                <a:solidFill>
                  <a:srgbClr val="000000"/>
                </a:solidFill>
                <a:latin typeface="Times New Roman"/>
                <a:ea typeface="Tahoma"/>
              </a:rPr>
              <a:t> </a:t>
            </a:r>
            <a:r>
              <a:rPr lang="en-US" sz="3400" b="1" i="1" kern="100" dirty="0" err="1">
                <a:solidFill>
                  <a:srgbClr val="000000"/>
                </a:solidFill>
                <a:latin typeface="Times New Roman"/>
                <a:ea typeface="Tahoma"/>
              </a:rPr>
              <a:t>kim</a:t>
            </a:r>
            <a:r>
              <a:rPr lang="en-US" sz="3400" b="1" i="1" kern="100" dirty="0">
                <a:solidFill>
                  <a:srgbClr val="000000"/>
                </a:solidFill>
                <a:latin typeface="Times New Roman"/>
                <a:ea typeface="Tahoma"/>
              </a:rPr>
              <a:t> </a:t>
            </a:r>
            <a:r>
              <a:rPr lang="en-US" sz="3400" b="1" i="1" kern="100" dirty="0" err="1">
                <a:solidFill>
                  <a:srgbClr val="000000"/>
                </a:solidFill>
                <a:latin typeface="Times New Roman"/>
                <a:ea typeface="Tahoma"/>
              </a:rPr>
              <a:t>hỏa</a:t>
            </a:r>
            <a:r>
              <a:rPr lang="en-US" sz="3400" b="1" i="1" kern="100" dirty="0">
                <a:solidFill>
                  <a:srgbClr val="000000"/>
                </a:solidFill>
                <a:latin typeface="Times New Roman"/>
                <a:ea typeface="Tahoma"/>
              </a:rPr>
              <a:t> </a:t>
            </a:r>
            <a:r>
              <a:rPr lang="en-US" sz="3400" b="1" i="1" kern="100" dirty="0" err="1">
                <a:solidFill>
                  <a:srgbClr val="000000"/>
                </a:solidFill>
                <a:latin typeface="Times New Roman"/>
                <a:ea typeface="Tahoma"/>
              </a:rPr>
              <a:t>chọc</a:t>
            </a:r>
            <a:r>
              <a:rPr lang="en-US" sz="3400" b="1" i="1" kern="100" dirty="0">
                <a:solidFill>
                  <a:srgbClr val="000000"/>
                </a:solidFill>
                <a:latin typeface="Times New Roman"/>
                <a:ea typeface="Tahoma"/>
              </a:rPr>
              <a:t> </a:t>
            </a:r>
            <a:r>
              <a:rPr lang="en-US" sz="3400" b="1" i="1" kern="100" dirty="0" err="1">
                <a:solidFill>
                  <a:srgbClr val="000000"/>
                </a:solidFill>
                <a:latin typeface="Times New Roman"/>
                <a:ea typeface="Tahoma"/>
              </a:rPr>
              <a:t>vào</a:t>
            </a:r>
            <a:r>
              <a:rPr lang="en-US" sz="3400" b="1" i="1" kern="100" dirty="0">
                <a:solidFill>
                  <a:srgbClr val="000000"/>
                </a:solidFill>
                <a:latin typeface="Times New Roman"/>
                <a:ea typeface="Tahoma"/>
              </a:rPr>
              <a:t>.</a:t>
            </a:r>
            <a:endParaRPr lang="en-US" sz="3400" b="1" i="1" kern="100" dirty="0">
              <a:effectLst/>
              <a:latin typeface="Times New Roman"/>
              <a:ea typeface="宋体"/>
            </a:endParaRPr>
          </a:p>
        </p:txBody>
      </p:sp>
      <p:sp>
        <p:nvSpPr>
          <p:cNvPr id="6" name="TextBox 5"/>
          <p:cNvSpPr txBox="1"/>
          <p:nvPr/>
        </p:nvSpPr>
        <p:spPr>
          <a:xfrm>
            <a:off x="2514600" y="318746"/>
            <a:ext cx="43434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b="1" dirty="0" smtClean="0">
                <a:solidFill>
                  <a:srgbClr val="FF0000"/>
                </a:solidFill>
                <a:latin typeface="Times New Roman" pitchFamily="18" charset="0"/>
                <a:cs typeface="Times New Roman" pitchFamily="18" charset="0"/>
              </a:rPr>
              <a:t>NGUYÊN NHÂN</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8" name="TextBox 7"/>
          <p:cNvSpPr txBox="1"/>
          <p:nvPr/>
        </p:nvSpPr>
        <p:spPr>
          <a:xfrm>
            <a:off x="-457200" y="3599910"/>
            <a:ext cx="10591800" cy="1206036"/>
          </a:xfrm>
          <a:prstGeom prst="rect">
            <a:avLst/>
          </a:prstGeom>
          <a:noFill/>
        </p:spPr>
        <p:txBody>
          <a:bodyPr wrap="square" rtlCol="0">
            <a:spAutoFit/>
          </a:bodyPr>
          <a:lstStyle/>
          <a:p>
            <a:pPr indent="457200">
              <a:lnSpc>
                <a:spcPct val="114000"/>
              </a:lnSpc>
            </a:pPr>
            <a:r>
              <a:rPr lang="en-US" sz="3400" b="1" i="1" kern="0" dirty="0" smtClean="0">
                <a:solidFill>
                  <a:srgbClr val="000000"/>
                </a:solidFill>
                <a:latin typeface="Times New Roman"/>
                <a:ea typeface="Tahoma"/>
              </a:rPr>
              <a:t>3. </a:t>
            </a:r>
            <a:r>
              <a:rPr lang="en-US" sz="3400" b="1" i="1" kern="0" dirty="0" err="1" smtClean="0">
                <a:solidFill>
                  <a:srgbClr val="000000"/>
                </a:solidFill>
                <a:latin typeface="Times New Roman"/>
                <a:ea typeface="Tahoma"/>
              </a:rPr>
              <a:t>Dây</a:t>
            </a:r>
            <a:r>
              <a:rPr lang="en-US" sz="3400" b="1" i="1" kern="0" dirty="0" smtClean="0">
                <a:solidFill>
                  <a:srgbClr val="000000"/>
                </a:solidFill>
                <a:latin typeface="Times New Roman"/>
                <a:ea typeface="Tahoma"/>
              </a:rPr>
              <a:t> </a:t>
            </a:r>
            <a:r>
              <a:rPr lang="en-US" sz="3400" b="1" i="1" kern="0" dirty="0" err="1">
                <a:solidFill>
                  <a:srgbClr val="000000"/>
                </a:solidFill>
                <a:latin typeface="Times New Roman"/>
                <a:ea typeface="Tahoma"/>
              </a:rPr>
              <a:t>cháy</a:t>
            </a:r>
            <a:r>
              <a:rPr lang="en-US" sz="3400" b="1" i="1" kern="0" dirty="0">
                <a:solidFill>
                  <a:srgbClr val="000000"/>
                </a:solidFill>
                <a:latin typeface="Times New Roman"/>
                <a:ea typeface="Tahoma"/>
              </a:rPr>
              <a:t> </a:t>
            </a:r>
            <a:r>
              <a:rPr lang="en-US" sz="3400" b="1" i="1" kern="0" dirty="0" err="1">
                <a:solidFill>
                  <a:srgbClr val="000000"/>
                </a:solidFill>
                <a:latin typeface="Times New Roman"/>
                <a:ea typeface="Tahoma"/>
              </a:rPr>
              <a:t>chậm</a:t>
            </a:r>
            <a:r>
              <a:rPr lang="en-US" sz="3400" b="1" i="1" kern="0" dirty="0">
                <a:solidFill>
                  <a:srgbClr val="000000"/>
                </a:solidFill>
                <a:latin typeface="Times New Roman"/>
                <a:ea typeface="Tahoma"/>
              </a:rPr>
              <a:t> </a:t>
            </a:r>
            <a:r>
              <a:rPr lang="en-US" sz="3400" b="1" i="1" kern="0" dirty="0" err="1">
                <a:solidFill>
                  <a:srgbClr val="000000"/>
                </a:solidFill>
                <a:latin typeface="Times New Roman"/>
                <a:ea typeface="Tahoma"/>
              </a:rPr>
              <a:t>không</a:t>
            </a:r>
            <a:r>
              <a:rPr lang="en-US" sz="3400" b="1" i="1" kern="0" dirty="0">
                <a:solidFill>
                  <a:srgbClr val="000000"/>
                </a:solidFill>
                <a:latin typeface="Times New Roman"/>
                <a:ea typeface="Tahoma"/>
              </a:rPr>
              <a:t> </a:t>
            </a:r>
            <a:r>
              <a:rPr lang="en-US" sz="3400" b="1" i="1" kern="0" dirty="0" err="1">
                <a:solidFill>
                  <a:srgbClr val="000000"/>
                </a:solidFill>
                <a:latin typeface="Times New Roman"/>
                <a:ea typeface="Tahoma"/>
              </a:rPr>
              <a:t>cháy</a:t>
            </a:r>
            <a:r>
              <a:rPr lang="en-US" sz="3400" b="1" i="1" kern="0" dirty="0">
                <a:solidFill>
                  <a:srgbClr val="000000"/>
                </a:solidFill>
                <a:latin typeface="Times New Roman"/>
                <a:ea typeface="Tahoma"/>
              </a:rPr>
              <a:t> </a:t>
            </a:r>
            <a:r>
              <a:rPr lang="en-US" sz="3400" b="1" i="1" kern="0" dirty="0" err="1">
                <a:solidFill>
                  <a:srgbClr val="000000"/>
                </a:solidFill>
                <a:latin typeface="Times New Roman"/>
                <a:ea typeface="Tahoma"/>
              </a:rPr>
              <a:t>không</a:t>
            </a:r>
            <a:r>
              <a:rPr lang="en-US" sz="3400" b="1" i="1" kern="0" dirty="0">
                <a:solidFill>
                  <a:srgbClr val="000000"/>
                </a:solidFill>
                <a:latin typeface="Times New Roman"/>
                <a:ea typeface="Tahoma"/>
              </a:rPr>
              <a:t> </a:t>
            </a:r>
            <a:r>
              <a:rPr lang="en-US" sz="3400" b="1" i="1" kern="0" dirty="0" err="1">
                <a:solidFill>
                  <a:srgbClr val="000000"/>
                </a:solidFill>
                <a:latin typeface="Times New Roman"/>
                <a:ea typeface="Tahoma"/>
              </a:rPr>
              <a:t>kích</a:t>
            </a:r>
            <a:r>
              <a:rPr lang="en-US" sz="3400" b="1" i="1" kern="0" dirty="0">
                <a:solidFill>
                  <a:srgbClr val="000000"/>
                </a:solidFill>
                <a:latin typeface="Times New Roman"/>
                <a:ea typeface="Tahoma"/>
              </a:rPr>
              <a:t> </a:t>
            </a:r>
            <a:r>
              <a:rPr lang="en-US" sz="3400" b="1" i="1" kern="0" dirty="0" err="1">
                <a:solidFill>
                  <a:srgbClr val="000000"/>
                </a:solidFill>
                <a:latin typeface="Times New Roman"/>
                <a:ea typeface="Tahoma"/>
              </a:rPr>
              <a:t>hoạt</a:t>
            </a:r>
            <a:r>
              <a:rPr lang="en-US" sz="3400" b="1" i="1" kern="0" dirty="0">
                <a:solidFill>
                  <a:srgbClr val="000000"/>
                </a:solidFill>
                <a:latin typeface="Times New Roman"/>
                <a:ea typeface="Tahoma"/>
              </a:rPr>
              <a:t> </a:t>
            </a:r>
            <a:r>
              <a:rPr lang="en-US" sz="3400" b="1" i="1" kern="0" dirty="0" err="1">
                <a:solidFill>
                  <a:srgbClr val="000000"/>
                </a:solidFill>
                <a:latin typeface="Times New Roman"/>
                <a:ea typeface="Tahoma"/>
              </a:rPr>
              <a:t>kíp</a:t>
            </a:r>
            <a:r>
              <a:rPr lang="en-US" sz="3400" b="1" i="1" kern="0" dirty="0">
                <a:solidFill>
                  <a:srgbClr val="000000"/>
                </a:solidFill>
                <a:latin typeface="Times New Roman"/>
                <a:ea typeface="Tahoma"/>
              </a:rPr>
              <a:t> </a:t>
            </a:r>
            <a:endParaRPr lang="en-US" sz="3400" b="1" i="1" kern="0" dirty="0" smtClean="0">
              <a:solidFill>
                <a:srgbClr val="000000"/>
              </a:solidFill>
              <a:latin typeface="Times New Roman"/>
              <a:ea typeface="Tahoma"/>
            </a:endParaRPr>
          </a:p>
          <a:p>
            <a:pPr indent="457200">
              <a:lnSpc>
                <a:spcPct val="114000"/>
              </a:lnSpc>
            </a:pPr>
            <a:r>
              <a:rPr lang="en-US" sz="3200" b="1" i="1" kern="0" dirty="0" err="1" smtClean="0">
                <a:solidFill>
                  <a:srgbClr val="000000"/>
                </a:solidFill>
                <a:latin typeface="Times New Roman"/>
                <a:ea typeface="Tahoma"/>
              </a:rPr>
              <a:t>nổ</a:t>
            </a:r>
            <a:r>
              <a:rPr lang="en-US" sz="3200" i="1" kern="0" dirty="0" smtClean="0">
                <a:solidFill>
                  <a:srgbClr val="000000"/>
                </a:solidFill>
                <a:latin typeface="Times New Roman"/>
                <a:ea typeface="Tahoma"/>
              </a:rPr>
              <a:t>.</a:t>
            </a:r>
            <a:endParaRPr lang="en-US" sz="2800" i="1" dirty="0">
              <a:effectLst/>
              <a:latin typeface="Times New Roman"/>
              <a:ea typeface="SimSun"/>
            </a:endParaRPr>
          </a:p>
        </p:txBody>
      </p:sp>
      <p:sp>
        <p:nvSpPr>
          <p:cNvPr id="9" name="TextBox 8"/>
          <p:cNvSpPr txBox="1"/>
          <p:nvPr/>
        </p:nvSpPr>
        <p:spPr>
          <a:xfrm>
            <a:off x="138545" y="5029200"/>
            <a:ext cx="8839200" cy="615553"/>
          </a:xfrm>
          <a:prstGeom prst="rect">
            <a:avLst/>
          </a:prstGeom>
          <a:noFill/>
        </p:spPr>
        <p:txBody>
          <a:bodyPr wrap="square" rtlCol="0">
            <a:spAutoFit/>
          </a:bodyPr>
          <a:lstStyle/>
          <a:p>
            <a:pPr algn="just"/>
            <a:r>
              <a:rPr lang="en-US" sz="3400" b="1" i="1" kern="100" dirty="0" smtClean="0">
                <a:solidFill>
                  <a:srgbClr val="000000"/>
                </a:solidFill>
                <a:latin typeface="Times New Roman"/>
                <a:ea typeface="Tahoma"/>
              </a:rPr>
              <a:t>4. </a:t>
            </a:r>
            <a:r>
              <a:rPr lang="en-US" sz="3400" b="1" i="1" kern="100" dirty="0" err="1" smtClean="0">
                <a:solidFill>
                  <a:srgbClr val="000000"/>
                </a:solidFill>
                <a:latin typeface="Times New Roman"/>
                <a:ea typeface="Tahoma"/>
              </a:rPr>
              <a:t>Kíp</a:t>
            </a:r>
            <a:r>
              <a:rPr lang="en-US" sz="3400" b="1" i="1" kern="100" dirty="0" smtClean="0">
                <a:solidFill>
                  <a:srgbClr val="000000"/>
                </a:solidFill>
                <a:latin typeface="Times New Roman"/>
                <a:ea typeface="Tahoma"/>
              </a:rPr>
              <a:t> </a:t>
            </a:r>
            <a:r>
              <a:rPr lang="en-US" sz="3400" b="1" i="1" kern="100" dirty="0" err="1">
                <a:solidFill>
                  <a:srgbClr val="000000"/>
                </a:solidFill>
                <a:latin typeface="Times New Roman"/>
                <a:ea typeface="Tahoma"/>
              </a:rPr>
              <a:t>nổ</a:t>
            </a:r>
            <a:r>
              <a:rPr lang="en-US" sz="3400" b="1" i="1" kern="100" dirty="0">
                <a:solidFill>
                  <a:srgbClr val="000000"/>
                </a:solidFill>
                <a:latin typeface="Times New Roman"/>
                <a:ea typeface="Tahoma"/>
              </a:rPr>
              <a:t> </a:t>
            </a:r>
            <a:r>
              <a:rPr lang="en-US" sz="3400" b="1" i="1" kern="100" dirty="0" err="1">
                <a:solidFill>
                  <a:srgbClr val="000000"/>
                </a:solidFill>
                <a:latin typeface="Times New Roman"/>
                <a:ea typeface="Tahoma"/>
              </a:rPr>
              <a:t>không</a:t>
            </a:r>
            <a:r>
              <a:rPr lang="en-US" sz="3400" b="1" i="1" kern="100" dirty="0">
                <a:solidFill>
                  <a:srgbClr val="000000"/>
                </a:solidFill>
                <a:latin typeface="Times New Roman"/>
                <a:ea typeface="Tahoma"/>
              </a:rPr>
              <a:t> </a:t>
            </a:r>
            <a:r>
              <a:rPr lang="en-US" sz="3400" b="1" i="1" kern="100" dirty="0" err="1">
                <a:solidFill>
                  <a:srgbClr val="000000"/>
                </a:solidFill>
                <a:latin typeface="Times New Roman"/>
                <a:ea typeface="Tahoma"/>
              </a:rPr>
              <a:t>kích</a:t>
            </a:r>
            <a:r>
              <a:rPr lang="en-US" sz="3400" b="1" i="1" kern="100" dirty="0">
                <a:solidFill>
                  <a:srgbClr val="000000"/>
                </a:solidFill>
                <a:latin typeface="Times New Roman"/>
                <a:ea typeface="Tahoma"/>
              </a:rPr>
              <a:t> </a:t>
            </a:r>
            <a:r>
              <a:rPr lang="en-US" sz="3400" b="1" i="1" kern="100" dirty="0" err="1">
                <a:solidFill>
                  <a:srgbClr val="000000"/>
                </a:solidFill>
                <a:latin typeface="Times New Roman"/>
                <a:ea typeface="Tahoma"/>
              </a:rPr>
              <a:t>nổ</a:t>
            </a:r>
            <a:r>
              <a:rPr lang="en-US" sz="3400" b="1" i="1" kern="100" dirty="0">
                <a:solidFill>
                  <a:srgbClr val="000000"/>
                </a:solidFill>
                <a:latin typeface="Times New Roman"/>
                <a:ea typeface="Tahoma"/>
              </a:rPr>
              <a:t> </a:t>
            </a:r>
            <a:r>
              <a:rPr lang="en-US" sz="3400" b="1" i="1" kern="100" dirty="0" err="1">
                <a:solidFill>
                  <a:srgbClr val="000000"/>
                </a:solidFill>
                <a:latin typeface="Times New Roman"/>
                <a:ea typeface="Tahoma"/>
              </a:rPr>
              <a:t>thuốc</a:t>
            </a:r>
            <a:r>
              <a:rPr lang="en-US" sz="3400" b="1" i="1" kern="100" dirty="0">
                <a:solidFill>
                  <a:srgbClr val="000000"/>
                </a:solidFill>
                <a:latin typeface="Times New Roman"/>
                <a:ea typeface="Tahoma"/>
              </a:rPr>
              <a:t> </a:t>
            </a:r>
            <a:r>
              <a:rPr lang="en-US" sz="3400" b="1" i="1" kern="100" dirty="0" err="1">
                <a:solidFill>
                  <a:srgbClr val="000000"/>
                </a:solidFill>
                <a:latin typeface="Times New Roman"/>
                <a:ea typeface="Tahoma"/>
              </a:rPr>
              <a:t>nổ</a:t>
            </a:r>
            <a:r>
              <a:rPr lang="en-US" sz="3400" b="1" i="1" kern="100" dirty="0">
                <a:solidFill>
                  <a:srgbClr val="000000"/>
                </a:solidFill>
                <a:latin typeface="Times New Roman"/>
                <a:ea typeface="Tahoma"/>
              </a:rPr>
              <a:t>.</a:t>
            </a:r>
            <a:endParaRPr lang="en-US" sz="3400" b="1" i="1" kern="100" dirty="0">
              <a:effectLst/>
              <a:latin typeface="Times New Roman"/>
              <a:ea typeface="宋体"/>
            </a:endParaRPr>
          </a:p>
        </p:txBody>
      </p:sp>
      <p:sp>
        <p:nvSpPr>
          <p:cNvPr id="11" name="TextBox 10"/>
          <p:cNvSpPr txBox="1"/>
          <p:nvPr/>
        </p:nvSpPr>
        <p:spPr>
          <a:xfrm>
            <a:off x="-270164" y="5943600"/>
            <a:ext cx="8458200" cy="653705"/>
          </a:xfrm>
          <a:prstGeom prst="rect">
            <a:avLst/>
          </a:prstGeom>
          <a:noFill/>
        </p:spPr>
        <p:txBody>
          <a:bodyPr wrap="square" rtlCol="0">
            <a:spAutoFit/>
          </a:bodyPr>
          <a:lstStyle/>
          <a:p>
            <a:pPr indent="457200">
              <a:lnSpc>
                <a:spcPct val="114000"/>
              </a:lnSpc>
            </a:pPr>
            <a:r>
              <a:rPr lang="en-US" sz="3400" b="1" i="1" kern="0" dirty="0" smtClean="0">
                <a:solidFill>
                  <a:srgbClr val="000000"/>
                </a:solidFill>
                <a:latin typeface="Times New Roman"/>
                <a:ea typeface="Tahoma"/>
              </a:rPr>
              <a:t>5. </a:t>
            </a:r>
            <a:r>
              <a:rPr lang="vi-VN" sz="3400" b="1" i="1" kern="0" dirty="0" smtClean="0">
                <a:solidFill>
                  <a:srgbClr val="000000"/>
                </a:solidFill>
                <a:latin typeface="Times New Roman"/>
                <a:ea typeface="Tahoma"/>
              </a:rPr>
              <a:t>Ném </a:t>
            </a:r>
            <a:r>
              <a:rPr lang="vi-VN" sz="3400" b="1" i="1" kern="0" dirty="0">
                <a:solidFill>
                  <a:srgbClr val="000000"/>
                </a:solidFill>
                <a:latin typeface="Times New Roman"/>
                <a:ea typeface="Tahoma"/>
              </a:rPr>
              <a:t>lựu đạn quên rút chốt an toàn.</a:t>
            </a:r>
            <a:endParaRPr lang="vi-VN" sz="3400" b="1" i="1" dirty="0">
              <a:effectLst/>
              <a:latin typeface="Times New Roman"/>
              <a:ea typeface="SimSun"/>
            </a:endParaRPr>
          </a:p>
        </p:txBody>
      </p:sp>
    </p:spTree>
    <p:extLst>
      <p:ext uri="{BB962C8B-B14F-4D97-AF65-F5344CB8AC3E}">
        <p14:creationId xmlns:p14="http://schemas.microsoft.com/office/powerpoint/2010/main" val="50910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590800" y="304800"/>
            <a:ext cx="4237057" cy="769441"/>
          </a:xfrm>
          <a:prstGeom prst="rect">
            <a:avLst/>
          </a:prstGeom>
        </p:spPr>
        <p:txBody>
          <a:bodyPr wrap="none">
            <a:spAutoFit/>
          </a:bodyPr>
          <a:lstStyle/>
          <a:p>
            <a:pPr lvl="0" algn="ctr"/>
            <a:r>
              <a:rPr lang="en-US" sz="4400" b="1" kern="100" dirty="0">
                <a:solidFill>
                  <a:srgbClr val="FF0000"/>
                </a:solidFill>
                <a:latin typeface="Times New Roman"/>
                <a:ea typeface="Tahoma"/>
              </a:rPr>
              <a:t>2. </a:t>
            </a:r>
            <a:r>
              <a:rPr lang="vi-VN" sz="4400" b="1" u="sng" kern="100" dirty="0">
                <a:solidFill>
                  <a:srgbClr val="FF0000"/>
                </a:solidFill>
                <a:latin typeface="Times New Roman"/>
                <a:ea typeface="Tahoma"/>
              </a:rPr>
              <a:t>L</a:t>
            </a:r>
            <a:r>
              <a:rPr lang="en-US" sz="4400" b="1" u="sng" kern="100" dirty="0">
                <a:solidFill>
                  <a:srgbClr val="FF0000"/>
                </a:solidFill>
                <a:latin typeface="Times New Roman"/>
                <a:ea typeface="Tahoma"/>
              </a:rPr>
              <a:t>ỰU ĐẠN </a:t>
            </a:r>
            <a:r>
              <a:rPr lang="vi-VN" sz="4400" b="1" u="sng" kern="100" dirty="0">
                <a:solidFill>
                  <a:srgbClr val="FF0000"/>
                </a:solidFill>
                <a:latin typeface="Times New Roman"/>
                <a:ea typeface="Tahoma"/>
              </a:rPr>
              <a:t>97</a:t>
            </a:r>
            <a:r>
              <a:rPr lang="en-US" sz="4400" b="1" kern="100" dirty="0">
                <a:solidFill>
                  <a:srgbClr val="FF0000"/>
                </a:solidFill>
                <a:latin typeface="Times New Roman"/>
                <a:ea typeface="Tahoma"/>
              </a:rPr>
              <a:t>:</a:t>
            </a:r>
            <a:endParaRPr lang="vi-VN" sz="2800" kern="100" dirty="0">
              <a:solidFill>
                <a:srgbClr val="FF0000"/>
              </a:solidFill>
              <a:latin typeface="Times New Roman"/>
              <a:ea typeface="宋体"/>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724198"/>
            <a:ext cx="5433594" cy="4758511"/>
          </a:xfrm>
          <a:prstGeom prst="rect">
            <a:avLst/>
          </a:prstGeom>
        </p:spPr>
      </p:pic>
    </p:spTree>
    <p:extLst>
      <p:ext uri="{BB962C8B-B14F-4D97-AF65-F5344CB8AC3E}">
        <p14:creationId xmlns:p14="http://schemas.microsoft.com/office/powerpoint/2010/main" val="319778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55" y="1004454"/>
            <a:ext cx="9067800" cy="4934428"/>
          </a:xfrm>
          <a:prstGeom prst="rect">
            <a:avLst/>
          </a:prstGeom>
          <a:noFill/>
        </p:spPr>
        <p:txBody>
          <a:bodyPr wrap="square" rtlCol="0">
            <a:spAutoFit/>
          </a:bodyPr>
          <a:lstStyle/>
          <a:p>
            <a:pPr marL="342900" marR="0" lvl="0" indent="-342900" algn="just">
              <a:lnSpc>
                <a:spcPct val="114000"/>
              </a:lnSpc>
              <a:spcBef>
                <a:spcPts val="0"/>
              </a:spcBef>
              <a:spcAft>
                <a:spcPts val="0"/>
              </a:spcAft>
              <a:buFont typeface="Times New Roman"/>
              <a:buAutoNum type="alphaLcPeriod"/>
            </a:pPr>
            <a:r>
              <a:rPr lang="vi-VN" sz="3200" b="1" u="sng" kern="0" dirty="0">
                <a:solidFill>
                  <a:srgbClr val="FF0000"/>
                </a:solidFill>
                <a:latin typeface="Times New Roman"/>
                <a:ea typeface="Tahoma"/>
              </a:rPr>
              <a:t>Tác dụng, tính năng</a:t>
            </a:r>
            <a:r>
              <a:rPr lang="vi-VN" sz="3200" b="1" kern="0" dirty="0">
                <a:solidFill>
                  <a:srgbClr val="FF0000"/>
                </a:solidFill>
                <a:latin typeface="Times New Roman"/>
                <a:ea typeface="Tahoma"/>
              </a:rPr>
              <a:t>:  </a:t>
            </a:r>
            <a:endParaRPr lang="vi-VN" sz="2800" dirty="0">
              <a:solidFill>
                <a:srgbClr val="FF0000"/>
              </a:solidFill>
              <a:latin typeface="Times New Roman"/>
              <a:ea typeface="SimSun"/>
            </a:endParaRPr>
          </a:p>
          <a:p>
            <a:pPr indent="457200" algn="just">
              <a:lnSpc>
                <a:spcPct val="114000"/>
              </a:lnSpc>
            </a:pPr>
            <a:r>
              <a:rPr lang="vi-VN" sz="3600" kern="0" dirty="0">
                <a:solidFill>
                  <a:srgbClr val="000000"/>
                </a:solidFill>
                <a:latin typeface="Times New Roman"/>
                <a:ea typeface="Tahoma"/>
              </a:rPr>
              <a:t>- Giống như tác dụng và tính năng của lựu đạn </a:t>
            </a:r>
            <a:r>
              <a:rPr lang="az-Cyrl-AZ" sz="3600" dirty="0" smtClean="0">
                <a:latin typeface="Times New Roman"/>
                <a:ea typeface="Tahoma"/>
              </a:rPr>
              <a:t>Ф</a:t>
            </a:r>
            <a:r>
              <a:rPr lang="en-US" sz="3600" dirty="0" smtClean="0">
                <a:latin typeface="Times New Roman"/>
                <a:ea typeface="Tahoma"/>
              </a:rPr>
              <a:t>1 </a:t>
            </a:r>
            <a:r>
              <a:rPr lang="az-Cyrl-AZ" sz="3600" kern="0" dirty="0" smtClean="0">
                <a:solidFill>
                  <a:srgbClr val="000000"/>
                </a:solidFill>
                <a:latin typeface="Times New Roman"/>
                <a:ea typeface="Tahoma"/>
              </a:rPr>
              <a:t> </a:t>
            </a:r>
            <a:r>
              <a:rPr lang="vi-VN" sz="3600" kern="0" dirty="0">
                <a:solidFill>
                  <a:srgbClr val="000000"/>
                </a:solidFill>
                <a:latin typeface="Times New Roman"/>
                <a:ea typeface="Tahoma"/>
              </a:rPr>
              <a:t>chỉ khác chiều cao toàn bộ lựu đạn.</a:t>
            </a:r>
            <a:endParaRPr lang="vi-VN" sz="3200" dirty="0">
              <a:latin typeface="Times New Roman"/>
              <a:ea typeface="SimSun"/>
            </a:endParaRPr>
          </a:p>
          <a:p>
            <a:pPr indent="457200" algn="just">
              <a:lnSpc>
                <a:spcPct val="114000"/>
              </a:lnSpc>
            </a:pPr>
            <a:r>
              <a:rPr lang="vi-VN" sz="3600" kern="0" dirty="0">
                <a:solidFill>
                  <a:srgbClr val="000000"/>
                </a:solidFill>
                <a:latin typeface="Times New Roman"/>
                <a:ea typeface="Tahoma"/>
              </a:rPr>
              <a:t>+ Chiều cao toàn bộ lựu đạn lắp cần 97: </a:t>
            </a:r>
            <a:r>
              <a:rPr lang="en-US" sz="3600" kern="0" dirty="0" smtClean="0">
                <a:solidFill>
                  <a:srgbClr val="000000"/>
                </a:solidFill>
                <a:latin typeface="Times New Roman"/>
                <a:ea typeface="Tahoma"/>
              </a:rPr>
              <a:t>98</a:t>
            </a:r>
            <a:r>
              <a:rPr lang="vi-VN" sz="3600" kern="0" dirty="0" smtClean="0">
                <a:solidFill>
                  <a:srgbClr val="000000"/>
                </a:solidFill>
                <a:latin typeface="Times New Roman"/>
                <a:ea typeface="Tahoma"/>
              </a:rPr>
              <a:t>mm</a:t>
            </a:r>
            <a:r>
              <a:rPr lang="vi-VN" sz="3600" kern="0" dirty="0">
                <a:solidFill>
                  <a:srgbClr val="000000"/>
                </a:solidFill>
                <a:latin typeface="Times New Roman"/>
                <a:ea typeface="Tahoma"/>
              </a:rPr>
              <a:t>.</a:t>
            </a:r>
            <a:endParaRPr lang="vi-VN" sz="3200" dirty="0">
              <a:latin typeface="Times New Roman"/>
              <a:ea typeface="SimSun"/>
            </a:endParaRPr>
          </a:p>
          <a:p>
            <a:pPr indent="457200" algn="just">
              <a:lnSpc>
                <a:spcPct val="114000"/>
              </a:lnSpc>
            </a:pPr>
            <a:r>
              <a:rPr lang="vi-VN" sz="3600" kern="0" dirty="0">
                <a:solidFill>
                  <a:srgbClr val="000000"/>
                </a:solidFill>
                <a:latin typeface="Times New Roman"/>
                <a:ea typeface="Tahoma"/>
              </a:rPr>
              <a:t>+ Khối lượng thuốc nổ: 45g.</a:t>
            </a:r>
            <a:endParaRPr lang="vi-VN" sz="3200" dirty="0">
              <a:latin typeface="Times New Roman"/>
              <a:ea typeface="SimSun"/>
            </a:endParaRPr>
          </a:p>
          <a:p>
            <a:pPr indent="457200" algn="just">
              <a:lnSpc>
                <a:spcPct val="114000"/>
              </a:lnSpc>
            </a:pPr>
            <a:r>
              <a:rPr lang="vi-VN" sz="3600" kern="0" dirty="0">
                <a:solidFill>
                  <a:srgbClr val="000000"/>
                </a:solidFill>
                <a:latin typeface="Times New Roman"/>
                <a:ea typeface="Tahoma"/>
              </a:rPr>
              <a:t>+ Khối lượng toàn bộ: 410 đến 450g.</a:t>
            </a:r>
            <a:endParaRPr lang="vi-VN" sz="2800" dirty="0">
              <a:latin typeface="Times New Roman"/>
              <a:ea typeface="SimSun"/>
            </a:endParaRPr>
          </a:p>
          <a:p>
            <a:pPr indent="457200" algn="just">
              <a:lnSpc>
                <a:spcPct val="114000"/>
              </a:lnSpc>
            </a:pPr>
            <a:endParaRPr lang="vi-VN" sz="2800" dirty="0">
              <a:effectLst/>
              <a:latin typeface="Times New Roman"/>
              <a:ea typeface="SimSun"/>
            </a:endParaRPr>
          </a:p>
        </p:txBody>
      </p:sp>
    </p:spTree>
    <p:extLst>
      <p:ext uri="{BB962C8B-B14F-4D97-AF65-F5344CB8AC3E}">
        <p14:creationId xmlns:p14="http://schemas.microsoft.com/office/powerpoint/2010/main" val="250348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p:nvPr/>
        </p:nvSpPr>
        <p:spPr>
          <a:xfrm>
            <a:off x="2578100" y="198293"/>
            <a:ext cx="5228176" cy="1478107"/>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67" y="connsiteY0-168"/>
              </a:cxn>
              <a:cxn ang="0">
                <a:pos x="connsiteX1-169" y="connsiteY1-170"/>
              </a:cxn>
              <a:cxn ang="0">
                <a:pos x="connsiteX2-171" y="connsiteY2-172"/>
              </a:cxn>
              <a:cxn ang="0">
                <a:pos x="connsiteX3-173" y="connsiteY3-174"/>
              </a:cxn>
              <a:cxn ang="0">
                <a:pos x="connsiteX4-175" y="connsiteY4-176"/>
              </a:cxn>
              <a:cxn ang="0">
                <a:pos x="connsiteX5-177" y="connsiteY5-178"/>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rgbClr val="FFFFFF"/>
          </a:solidFill>
          <a:ln w="3175" cap="flat" cmpd="sng" algn="ctr">
            <a:noFill/>
            <a:prstDash val="solid"/>
          </a:ln>
          <a:effectLst>
            <a:outerShdw blurRad="50800" dist="38100" algn="l" rotWithShape="0">
              <a:prstClr val="black">
                <a:alpha val="40000"/>
              </a:prstClr>
            </a:outerShdw>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Round Same Side Corner Rectangle 1"/>
          <p:cNvSpPr/>
          <p:nvPr/>
        </p:nvSpPr>
        <p:spPr>
          <a:xfrm rot="16200000">
            <a:off x="1546028" y="-117706"/>
            <a:ext cx="1478107" cy="2110105"/>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9" y="connsiteY0-20"/>
              </a:cxn>
              <a:cxn ang="0">
                <a:pos x="connsiteX1-21" y="connsiteY1-22"/>
              </a:cxn>
              <a:cxn ang="0">
                <a:pos x="connsiteX2-23" y="connsiteY2-24"/>
              </a:cxn>
              <a:cxn ang="0">
                <a:pos x="connsiteX3-25" y="connsiteY3-26"/>
              </a:cxn>
              <a:cxn ang="0">
                <a:pos x="connsiteX4-27" y="connsiteY4-28"/>
              </a:cxn>
              <a:cxn ang="0">
                <a:pos x="connsiteX5-29" y="connsiteY5-30"/>
              </a:cxn>
              <a:cxn ang="0">
                <a:pos x="connsiteX6-31" y="connsiteY6-32"/>
              </a:cxn>
              <a:cxn ang="0">
                <a:pos x="connsiteX7-33" y="connsiteY7-34"/>
              </a:cxn>
              <a:cxn ang="0">
                <a:pos x="connsiteX8-35" y="connsiteY8-36"/>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ln/>
        </p:spPr>
        <p:style>
          <a:lnRef idx="0">
            <a:schemeClr val="accent3"/>
          </a:lnRef>
          <a:fillRef idx="3">
            <a:schemeClr val="accent3"/>
          </a:fillRef>
          <a:effectRef idx="3">
            <a:schemeClr val="accent3"/>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Isosceles Triangle 17"/>
          <p:cNvSpPr/>
          <p:nvPr/>
        </p:nvSpPr>
        <p:spPr>
          <a:xfrm rot="5400000">
            <a:off x="2725551" y="852028"/>
            <a:ext cx="436714" cy="144752"/>
          </a:xfrm>
          <a:prstGeom prst="triangle">
            <a:avLst/>
          </a:prstGeom>
          <a:solidFill>
            <a:srgbClr val="FFFFFF"/>
          </a:solidFill>
          <a:ln w="25400" cap="flat" cmpd="sng" algn="ctr">
            <a:noFill/>
            <a:prstDash val="solid"/>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2"/>
          <p:cNvSpPr/>
          <p:nvPr/>
        </p:nvSpPr>
        <p:spPr>
          <a:xfrm>
            <a:off x="2746443" y="2128348"/>
            <a:ext cx="5073687" cy="156259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67" y="connsiteY0-168"/>
              </a:cxn>
              <a:cxn ang="0">
                <a:pos x="connsiteX1-169" y="connsiteY1-170"/>
              </a:cxn>
              <a:cxn ang="0">
                <a:pos x="connsiteX2-171" y="connsiteY2-172"/>
              </a:cxn>
              <a:cxn ang="0">
                <a:pos x="connsiteX3-173" y="connsiteY3-174"/>
              </a:cxn>
              <a:cxn ang="0">
                <a:pos x="connsiteX4-175" y="connsiteY4-176"/>
              </a:cxn>
              <a:cxn ang="0">
                <a:pos x="connsiteX5-177" y="connsiteY5-178"/>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rgbClr val="FFFFFF"/>
          </a:solidFill>
          <a:ln w="3175" cap="flat" cmpd="sng" algn="ctr">
            <a:noFill/>
            <a:prstDash val="solid"/>
          </a:ln>
          <a:effectLst>
            <a:outerShdw blurRad="50800" dist="38100" algn="l" rotWithShape="0">
              <a:prstClr val="black">
                <a:alpha val="40000"/>
              </a:prstClr>
            </a:outerShdw>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0" name="Round Same Side Corner Rectangle 1"/>
          <p:cNvSpPr/>
          <p:nvPr/>
        </p:nvSpPr>
        <p:spPr>
          <a:xfrm rot="16200000">
            <a:off x="1482298" y="1883806"/>
            <a:ext cx="156259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9" y="connsiteY0-20"/>
              </a:cxn>
              <a:cxn ang="0">
                <a:pos x="connsiteX1-21" y="connsiteY1-22"/>
              </a:cxn>
              <a:cxn ang="0">
                <a:pos x="connsiteX2-23" y="connsiteY2-24"/>
              </a:cxn>
              <a:cxn ang="0">
                <a:pos x="connsiteX3-25" y="connsiteY3-26"/>
              </a:cxn>
              <a:cxn ang="0">
                <a:pos x="connsiteX4-27" y="connsiteY4-28"/>
              </a:cxn>
              <a:cxn ang="0">
                <a:pos x="connsiteX5-29" y="connsiteY5-30"/>
              </a:cxn>
              <a:cxn ang="0">
                <a:pos x="connsiteX6-31" y="connsiteY6-32"/>
              </a:cxn>
              <a:cxn ang="0">
                <a:pos x="connsiteX7-33" y="connsiteY7-34"/>
              </a:cxn>
              <a:cxn ang="0">
                <a:pos x="connsiteX8-35" y="connsiteY8-36"/>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ln/>
        </p:spPr>
        <p:style>
          <a:lnRef idx="1">
            <a:schemeClr val="accent5"/>
          </a:lnRef>
          <a:fillRef idx="3">
            <a:schemeClr val="accent5"/>
          </a:fillRef>
          <a:effectRef idx="2">
            <a:schemeClr val="accent5"/>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1" name="Isosceles Triangle 20"/>
          <p:cNvSpPr/>
          <p:nvPr/>
        </p:nvSpPr>
        <p:spPr>
          <a:xfrm rot="5400000">
            <a:off x="2713068" y="2847831"/>
            <a:ext cx="461678" cy="180975"/>
          </a:xfrm>
          <a:prstGeom prst="triangle">
            <a:avLst/>
          </a:prstGeom>
          <a:solidFill>
            <a:srgbClr val="FFFFFF"/>
          </a:solidFill>
          <a:ln w="25400" cap="flat" cmpd="sng" algn="ctr">
            <a:noFill/>
            <a:prstDash val="solid"/>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2" name="Rectangle 2"/>
          <p:cNvSpPr/>
          <p:nvPr/>
        </p:nvSpPr>
        <p:spPr>
          <a:xfrm>
            <a:off x="2627822" y="4229100"/>
            <a:ext cx="5178454" cy="22479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1" fmla="*/ 0 w 1739900"/>
              <a:gd name="connsiteY0-2" fmla="*/ 0 h 1257301"/>
              <a:gd name="connsiteX1-3" fmla="*/ 1739900 w 1739900"/>
              <a:gd name="connsiteY1-4" fmla="*/ 0 h 1257301"/>
              <a:gd name="connsiteX2-5" fmla="*/ 1733550 w 1739900"/>
              <a:gd name="connsiteY2-6" fmla="*/ 628651 h 1257301"/>
              <a:gd name="connsiteX3-7" fmla="*/ 1739900 w 1739900"/>
              <a:gd name="connsiteY3-8" fmla="*/ 1257301 h 1257301"/>
              <a:gd name="connsiteX4-9" fmla="*/ 0 w 1739900"/>
              <a:gd name="connsiteY4-10" fmla="*/ 1257301 h 1257301"/>
              <a:gd name="connsiteX5" fmla="*/ 0 w 1739900"/>
              <a:gd name="connsiteY5" fmla="*/ 0 h 1257301"/>
              <a:gd name="connsiteX0-11" fmla="*/ 0 w 1739900"/>
              <a:gd name="connsiteY0-12" fmla="*/ 0 h 1257301"/>
              <a:gd name="connsiteX1-13" fmla="*/ 1739900 w 1739900"/>
              <a:gd name="connsiteY1-14" fmla="*/ 0 h 1257301"/>
              <a:gd name="connsiteX2-15" fmla="*/ 1733550 w 1739900"/>
              <a:gd name="connsiteY2-16" fmla="*/ 628651 h 1257301"/>
              <a:gd name="connsiteX3-17" fmla="*/ 1739900 w 1739900"/>
              <a:gd name="connsiteY3-18" fmla="*/ 1257301 h 1257301"/>
              <a:gd name="connsiteX4-19" fmla="*/ 0 w 1739900"/>
              <a:gd name="connsiteY4-20" fmla="*/ 1257301 h 1257301"/>
              <a:gd name="connsiteX5-21" fmla="*/ 0 w 1739900"/>
              <a:gd name="connsiteY5-22" fmla="*/ 0 h 1257301"/>
              <a:gd name="connsiteX0-23" fmla="*/ 0 w 1739900"/>
              <a:gd name="connsiteY0-24" fmla="*/ 0 h 1257301"/>
              <a:gd name="connsiteX1-25" fmla="*/ 1739900 w 1739900"/>
              <a:gd name="connsiteY1-26" fmla="*/ 0 h 1257301"/>
              <a:gd name="connsiteX2-27" fmla="*/ 1733550 w 1739900"/>
              <a:gd name="connsiteY2-28" fmla="*/ 628651 h 1257301"/>
              <a:gd name="connsiteX3-29" fmla="*/ 1739900 w 1739900"/>
              <a:gd name="connsiteY3-30" fmla="*/ 1257301 h 1257301"/>
              <a:gd name="connsiteX4-31" fmla="*/ 0 w 1739900"/>
              <a:gd name="connsiteY4-32" fmla="*/ 1257301 h 1257301"/>
              <a:gd name="connsiteX5-33" fmla="*/ 0 w 1739900"/>
              <a:gd name="connsiteY5-34" fmla="*/ 0 h 1257301"/>
              <a:gd name="connsiteX0-35" fmla="*/ 0 w 2343162"/>
              <a:gd name="connsiteY0-36" fmla="*/ 0 h 1257301"/>
              <a:gd name="connsiteX1-37" fmla="*/ 1739900 w 2343162"/>
              <a:gd name="connsiteY1-38" fmla="*/ 0 h 1257301"/>
              <a:gd name="connsiteX2-39" fmla="*/ 2343150 w 2343162"/>
              <a:gd name="connsiteY2-40" fmla="*/ 622301 h 1257301"/>
              <a:gd name="connsiteX3-41" fmla="*/ 1739900 w 2343162"/>
              <a:gd name="connsiteY3-42" fmla="*/ 1257301 h 1257301"/>
              <a:gd name="connsiteX4-43" fmla="*/ 0 w 2343162"/>
              <a:gd name="connsiteY4-44" fmla="*/ 1257301 h 1257301"/>
              <a:gd name="connsiteX5-45" fmla="*/ 0 w 2343162"/>
              <a:gd name="connsiteY5-46" fmla="*/ 0 h 1257301"/>
              <a:gd name="connsiteX0-47" fmla="*/ 0 w 2343155"/>
              <a:gd name="connsiteY0-48" fmla="*/ 0 h 1257301"/>
              <a:gd name="connsiteX1-49" fmla="*/ 1739900 w 2343155"/>
              <a:gd name="connsiteY1-50" fmla="*/ 0 h 1257301"/>
              <a:gd name="connsiteX2-51" fmla="*/ 2343150 w 2343155"/>
              <a:gd name="connsiteY2-52" fmla="*/ 622301 h 1257301"/>
              <a:gd name="connsiteX3-53" fmla="*/ 1739900 w 2343155"/>
              <a:gd name="connsiteY3-54" fmla="*/ 1257301 h 1257301"/>
              <a:gd name="connsiteX4-55" fmla="*/ 0 w 2343155"/>
              <a:gd name="connsiteY4-56" fmla="*/ 1257301 h 1257301"/>
              <a:gd name="connsiteX5-57" fmla="*/ 0 w 2343155"/>
              <a:gd name="connsiteY5-58" fmla="*/ 0 h 1257301"/>
              <a:gd name="connsiteX0-59" fmla="*/ 0 w 2343155"/>
              <a:gd name="connsiteY0-60" fmla="*/ 0 h 1257301"/>
              <a:gd name="connsiteX1-61" fmla="*/ 1739900 w 2343155"/>
              <a:gd name="connsiteY1-62" fmla="*/ 0 h 1257301"/>
              <a:gd name="connsiteX2-63" fmla="*/ 2343150 w 2343155"/>
              <a:gd name="connsiteY2-64" fmla="*/ 622301 h 1257301"/>
              <a:gd name="connsiteX3-65" fmla="*/ 1739900 w 2343155"/>
              <a:gd name="connsiteY3-66" fmla="*/ 1257301 h 1257301"/>
              <a:gd name="connsiteX4-67" fmla="*/ 0 w 2343155"/>
              <a:gd name="connsiteY4-68" fmla="*/ 1257301 h 1257301"/>
              <a:gd name="connsiteX5-69" fmla="*/ 0 w 2343155"/>
              <a:gd name="connsiteY5-70" fmla="*/ 0 h 1257301"/>
              <a:gd name="connsiteX0-71" fmla="*/ 0 w 2343150"/>
              <a:gd name="connsiteY0-72" fmla="*/ 0 h 1257301"/>
              <a:gd name="connsiteX1-73" fmla="*/ 1739900 w 2343150"/>
              <a:gd name="connsiteY1-74" fmla="*/ 0 h 1257301"/>
              <a:gd name="connsiteX2-75" fmla="*/ 2343150 w 2343150"/>
              <a:gd name="connsiteY2-76" fmla="*/ 622301 h 1257301"/>
              <a:gd name="connsiteX3-77" fmla="*/ 1739900 w 2343150"/>
              <a:gd name="connsiteY3-78" fmla="*/ 1257301 h 1257301"/>
              <a:gd name="connsiteX4-79" fmla="*/ 0 w 2343150"/>
              <a:gd name="connsiteY4-80" fmla="*/ 1257301 h 1257301"/>
              <a:gd name="connsiteX5-81" fmla="*/ 0 w 2343150"/>
              <a:gd name="connsiteY5-82" fmla="*/ 0 h 1257301"/>
              <a:gd name="connsiteX0-83" fmla="*/ 0 w 2362200"/>
              <a:gd name="connsiteY0-84" fmla="*/ 0 h 1257301"/>
              <a:gd name="connsiteX1-85" fmla="*/ 1739900 w 2362200"/>
              <a:gd name="connsiteY1-86" fmla="*/ 0 h 1257301"/>
              <a:gd name="connsiteX2-87" fmla="*/ 2362200 w 2362200"/>
              <a:gd name="connsiteY2-88" fmla="*/ 635001 h 1257301"/>
              <a:gd name="connsiteX3-89" fmla="*/ 1739900 w 2362200"/>
              <a:gd name="connsiteY3-90" fmla="*/ 1257301 h 1257301"/>
              <a:gd name="connsiteX4-91" fmla="*/ 0 w 2362200"/>
              <a:gd name="connsiteY4-92" fmla="*/ 1257301 h 1257301"/>
              <a:gd name="connsiteX5-93" fmla="*/ 0 w 2362200"/>
              <a:gd name="connsiteY5-94" fmla="*/ 0 h 1257301"/>
              <a:gd name="connsiteX0-95" fmla="*/ 0 w 2362200"/>
              <a:gd name="connsiteY0-96" fmla="*/ 0 h 1257301"/>
              <a:gd name="connsiteX1-97" fmla="*/ 1739900 w 2362200"/>
              <a:gd name="connsiteY1-98" fmla="*/ 0 h 1257301"/>
              <a:gd name="connsiteX2-99" fmla="*/ 2362200 w 2362200"/>
              <a:gd name="connsiteY2-100" fmla="*/ 635001 h 1257301"/>
              <a:gd name="connsiteX3-101" fmla="*/ 1739900 w 2362200"/>
              <a:gd name="connsiteY3-102" fmla="*/ 1257301 h 1257301"/>
              <a:gd name="connsiteX4-103" fmla="*/ 0 w 2362200"/>
              <a:gd name="connsiteY4-104" fmla="*/ 1257301 h 1257301"/>
              <a:gd name="connsiteX5-105" fmla="*/ 0 w 2362200"/>
              <a:gd name="connsiteY5-106" fmla="*/ 0 h 1257301"/>
              <a:gd name="connsiteX0-107" fmla="*/ 0 w 2362200"/>
              <a:gd name="connsiteY0-108" fmla="*/ 0 h 1257301"/>
              <a:gd name="connsiteX1-109" fmla="*/ 1739900 w 2362200"/>
              <a:gd name="connsiteY1-110" fmla="*/ 0 h 1257301"/>
              <a:gd name="connsiteX2-111" fmla="*/ 2362200 w 2362200"/>
              <a:gd name="connsiteY2-112" fmla="*/ 635001 h 1257301"/>
              <a:gd name="connsiteX3-113" fmla="*/ 1739900 w 2362200"/>
              <a:gd name="connsiteY3-114" fmla="*/ 1257301 h 1257301"/>
              <a:gd name="connsiteX4-115" fmla="*/ 0 w 2362200"/>
              <a:gd name="connsiteY4-116" fmla="*/ 1257301 h 1257301"/>
              <a:gd name="connsiteX5-117" fmla="*/ 0 w 2362200"/>
              <a:gd name="connsiteY5-118" fmla="*/ 0 h 1257301"/>
              <a:gd name="connsiteX0-119" fmla="*/ 0 w 2049349"/>
              <a:gd name="connsiteY0-120" fmla="*/ 0 h 1257301"/>
              <a:gd name="connsiteX1-121" fmla="*/ 1739900 w 2049349"/>
              <a:gd name="connsiteY1-122" fmla="*/ 0 h 1257301"/>
              <a:gd name="connsiteX2-123" fmla="*/ 2049349 w 2049349"/>
              <a:gd name="connsiteY2-124" fmla="*/ 635001 h 1257301"/>
              <a:gd name="connsiteX3-125" fmla="*/ 1739900 w 2049349"/>
              <a:gd name="connsiteY3-126" fmla="*/ 1257301 h 1257301"/>
              <a:gd name="connsiteX4-127" fmla="*/ 0 w 2049349"/>
              <a:gd name="connsiteY4-128" fmla="*/ 1257301 h 1257301"/>
              <a:gd name="connsiteX5-129" fmla="*/ 0 w 2049349"/>
              <a:gd name="connsiteY5-130" fmla="*/ 0 h 1257301"/>
              <a:gd name="connsiteX0-131" fmla="*/ 0 w 2049349"/>
              <a:gd name="connsiteY0-132" fmla="*/ 0 h 1257301"/>
              <a:gd name="connsiteX1-133" fmla="*/ 1739900 w 2049349"/>
              <a:gd name="connsiteY1-134" fmla="*/ 0 h 1257301"/>
              <a:gd name="connsiteX2-135" fmla="*/ 2049349 w 2049349"/>
              <a:gd name="connsiteY2-136" fmla="*/ 635001 h 1257301"/>
              <a:gd name="connsiteX3-137" fmla="*/ 1739900 w 2049349"/>
              <a:gd name="connsiteY3-138" fmla="*/ 1257301 h 1257301"/>
              <a:gd name="connsiteX4-139" fmla="*/ 0 w 2049349"/>
              <a:gd name="connsiteY4-140" fmla="*/ 1257301 h 1257301"/>
              <a:gd name="connsiteX5-141" fmla="*/ 0 w 2049349"/>
              <a:gd name="connsiteY5-142" fmla="*/ 0 h 1257301"/>
              <a:gd name="connsiteX0-143" fmla="*/ 0 w 2049349"/>
              <a:gd name="connsiteY0-144" fmla="*/ 0 h 1257301"/>
              <a:gd name="connsiteX1-145" fmla="*/ 1739900 w 2049349"/>
              <a:gd name="connsiteY1-146" fmla="*/ 0 h 1257301"/>
              <a:gd name="connsiteX2-147" fmla="*/ 2049349 w 2049349"/>
              <a:gd name="connsiteY2-148" fmla="*/ 635001 h 1257301"/>
              <a:gd name="connsiteX3-149" fmla="*/ 1739900 w 2049349"/>
              <a:gd name="connsiteY3-150" fmla="*/ 1257301 h 1257301"/>
              <a:gd name="connsiteX4-151" fmla="*/ 0 w 2049349"/>
              <a:gd name="connsiteY4-152" fmla="*/ 1257301 h 1257301"/>
              <a:gd name="connsiteX5-153" fmla="*/ 0 w 2049349"/>
              <a:gd name="connsiteY5-154" fmla="*/ 0 h 1257301"/>
              <a:gd name="connsiteX0-155" fmla="*/ 0 w 2049349"/>
              <a:gd name="connsiteY0-156" fmla="*/ 0 h 1257301"/>
              <a:gd name="connsiteX1-157" fmla="*/ 1739900 w 2049349"/>
              <a:gd name="connsiteY1-158" fmla="*/ 0 h 1257301"/>
              <a:gd name="connsiteX2-159" fmla="*/ 2049349 w 2049349"/>
              <a:gd name="connsiteY2-160" fmla="*/ 635001 h 1257301"/>
              <a:gd name="connsiteX3-161" fmla="*/ 1739900 w 2049349"/>
              <a:gd name="connsiteY3-162" fmla="*/ 1257301 h 1257301"/>
              <a:gd name="connsiteX4-163" fmla="*/ 0 w 2049349"/>
              <a:gd name="connsiteY4-164" fmla="*/ 1257301 h 1257301"/>
              <a:gd name="connsiteX5-165" fmla="*/ 0 w 2049349"/>
              <a:gd name="connsiteY5-166" fmla="*/ 0 h 1257301"/>
              <a:gd name="connsiteX0-167" fmla="*/ 0 w 2049349"/>
              <a:gd name="connsiteY0-168" fmla="*/ 0 h 1257301"/>
              <a:gd name="connsiteX1-169" fmla="*/ 1739900 w 2049349"/>
              <a:gd name="connsiteY1-170" fmla="*/ 0 h 1257301"/>
              <a:gd name="connsiteX2-171" fmla="*/ 2049349 w 2049349"/>
              <a:gd name="connsiteY2-172" fmla="*/ 635001 h 1257301"/>
              <a:gd name="connsiteX3-173" fmla="*/ 1739900 w 2049349"/>
              <a:gd name="connsiteY3-174" fmla="*/ 1257301 h 1257301"/>
              <a:gd name="connsiteX4-175" fmla="*/ 0 w 2049349"/>
              <a:gd name="connsiteY4-176" fmla="*/ 1257301 h 1257301"/>
              <a:gd name="connsiteX5-177" fmla="*/ 0 w 2049349"/>
              <a:gd name="connsiteY5-178" fmla="*/ 0 h 1257301"/>
            </a:gdLst>
            <a:ahLst/>
            <a:cxnLst>
              <a:cxn ang="0">
                <a:pos x="connsiteX0-167" y="connsiteY0-168"/>
              </a:cxn>
              <a:cxn ang="0">
                <a:pos x="connsiteX1-169" y="connsiteY1-170"/>
              </a:cxn>
              <a:cxn ang="0">
                <a:pos x="connsiteX2-171" y="connsiteY2-172"/>
              </a:cxn>
              <a:cxn ang="0">
                <a:pos x="connsiteX3-173" y="connsiteY3-174"/>
              </a:cxn>
              <a:cxn ang="0">
                <a:pos x="connsiteX4-175" y="connsiteY4-176"/>
              </a:cxn>
              <a:cxn ang="0">
                <a:pos x="connsiteX5-177" y="connsiteY5-178"/>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rgbClr val="FFFFFF"/>
          </a:solidFill>
          <a:ln w="3175" cap="flat" cmpd="sng" algn="ctr">
            <a:noFill/>
            <a:prstDash val="solid"/>
          </a:ln>
          <a:effectLst>
            <a:outerShdw blurRad="50800" dist="38100" algn="l" rotWithShape="0">
              <a:prstClr val="black">
                <a:alpha val="40000"/>
              </a:prstClr>
            </a:outerShdw>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Round Same Side Corner Rectangle 1"/>
          <p:cNvSpPr/>
          <p:nvPr/>
        </p:nvSpPr>
        <p:spPr>
          <a:xfrm rot="16200000">
            <a:off x="1113347" y="4333875"/>
            <a:ext cx="22479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1" fmla="*/ 330205 w 1257300"/>
              <a:gd name="connsiteY0-2" fmla="*/ 0 h 1416050"/>
              <a:gd name="connsiteX1-3" fmla="*/ 927095 w 1257300"/>
              <a:gd name="connsiteY1-4" fmla="*/ 0 h 1416050"/>
              <a:gd name="connsiteX2-5" fmla="*/ 1257300 w 1257300"/>
              <a:gd name="connsiteY2-6" fmla="*/ 330205 h 1416050"/>
              <a:gd name="connsiteX3-7" fmla="*/ 1257300 w 1257300"/>
              <a:gd name="connsiteY3-8" fmla="*/ 1416050 h 1416050"/>
              <a:gd name="connsiteX4-9" fmla="*/ 1257300 w 1257300"/>
              <a:gd name="connsiteY4-10" fmla="*/ 1416050 h 1416050"/>
              <a:gd name="connsiteX5-11" fmla="*/ 590550 w 1257300"/>
              <a:gd name="connsiteY5-12" fmla="*/ 1416050 h 1416050"/>
              <a:gd name="connsiteX6-13" fmla="*/ 0 w 1257300"/>
              <a:gd name="connsiteY6-14" fmla="*/ 1416050 h 1416050"/>
              <a:gd name="connsiteX7-15" fmla="*/ 0 w 1257300"/>
              <a:gd name="connsiteY7-16" fmla="*/ 1416050 h 1416050"/>
              <a:gd name="connsiteX8-17" fmla="*/ 0 w 1257300"/>
              <a:gd name="connsiteY8-18" fmla="*/ 330205 h 1416050"/>
              <a:gd name="connsiteX9" fmla="*/ 330205 w 1257300"/>
              <a:gd name="connsiteY9" fmla="*/ 0 h 1416050"/>
              <a:gd name="connsiteX0-19" fmla="*/ 330205 w 1257300"/>
              <a:gd name="connsiteY0-20" fmla="*/ 0 h 2038350"/>
              <a:gd name="connsiteX1-21" fmla="*/ 927095 w 1257300"/>
              <a:gd name="connsiteY1-22" fmla="*/ 0 h 2038350"/>
              <a:gd name="connsiteX2-23" fmla="*/ 1257300 w 1257300"/>
              <a:gd name="connsiteY2-24" fmla="*/ 330205 h 2038350"/>
              <a:gd name="connsiteX3-25" fmla="*/ 1257300 w 1257300"/>
              <a:gd name="connsiteY3-26" fmla="*/ 1416050 h 2038350"/>
              <a:gd name="connsiteX4-27" fmla="*/ 1257300 w 1257300"/>
              <a:gd name="connsiteY4-28" fmla="*/ 1416050 h 2038350"/>
              <a:gd name="connsiteX5-29" fmla="*/ 628650 w 1257300"/>
              <a:gd name="connsiteY5-30" fmla="*/ 2038350 h 2038350"/>
              <a:gd name="connsiteX6-31" fmla="*/ 0 w 1257300"/>
              <a:gd name="connsiteY6-32" fmla="*/ 1416050 h 2038350"/>
              <a:gd name="connsiteX7-33" fmla="*/ 0 w 1257300"/>
              <a:gd name="connsiteY7-34" fmla="*/ 1416050 h 2038350"/>
              <a:gd name="connsiteX8-35" fmla="*/ 0 w 1257300"/>
              <a:gd name="connsiteY8-36" fmla="*/ 330205 h 2038350"/>
              <a:gd name="connsiteX9-37" fmla="*/ 330205 w 1257300"/>
              <a:gd name="connsiteY9-38" fmla="*/ 0 h 2038350"/>
            </a:gdLst>
            <a:ahLst/>
            <a:cxnLst>
              <a:cxn ang="0">
                <a:pos x="connsiteX0-19" y="connsiteY0-20"/>
              </a:cxn>
              <a:cxn ang="0">
                <a:pos x="connsiteX1-21" y="connsiteY1-22"/>
              </a:cxn>
              <a:cxn ang="0">
                <a:pos x="connsiteX2-23" y="connsiteY2-24"/>
              </a:cxn>
              <a:cxn ang="0">
                <a:pos x="connsiteX3-25" y="connsiteY3-26"/>
              </a:cxn>
              <a:cxn ang="0">
                <a:pos x="connsiteX4-27" y="connsiteY4-28"/>
              </a:cxn>
              <a:cxn ang="0">
                <a:pos x="connsiteX5-29" y="connsiteY5-30"/>
              </a:cxn>
              <a:cxn ang="0">
                <a:pos x="connsiteX6-31" y="connsiteY6-32"/>
              </a:cxn>
              <a:cxn ang="0">
                <a:pos x="connsiteX7-33" y="connsiteY7-34"/>
              </a:cxn>
              <a:cxn ang="0">
                <a:pos x="connsiteX8-35" y="connsiteY8-36"/>
              </a:cxn>
              <a:cxn ang="0">
                <a:pos x="connsiteX9-37" y="connsiteY9-38"/>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ln/>
        </p:spPr>
        <p:style>
          <a:lnRef idx="0">
            <a:schemeClr val="accent1"/>
          </a:lnRef>
          <a:fillRef idx="3">
            <a:schemeClr val="accent1"/>
          </a:fillRef>
          <a:effectRef idx="3">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4" name="Isosceles Triangle 23"/>
          <p:cNvSpPr/>
          <p:nvPr/>
        </p:nvSpPr>
        <p:spPr>
          <a:xfrm rot="5400000">
            <a:off x="2538034" y="5262563"/>
            <a:ext cx="666994" cy="180975"/>
          </a:xfrm>
          <a:prstGeom prst="triangle">
            <a:avLst/>
          </a:prstGeom>
          <a:solidFill>
            <a:srgbClr val="FFFFFF"/>
          </a:solidFill>
          <a:ln w="25400" cap="flat" cmpd="sng" algn="ctr">
            <a:noFill/>
            <a:prstDash val="solid"/>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5" name="TextBox 28671"/>
          <p:cNvSpPr txBox="1">
            <a:spLocks noChangeArrowheads="1"/>
          </p:cNvSpPr>
          <p:nvPr/>
        </p:nvSpPr>
        <p:spPr bwMode="auto">
          <a:xfrm>
            <a:off x="1456445" y="539684"/>
            <a:ext cx="1276145" cy="769441"/>
          </a:xfrm>
          <a:prstGeom prst="rect">
            <a:avLst/>
          </a:prstGeom>
          <a:noFill/>
          <a:ln w="9525">
            <a:noFill/>
            <a:miter lim="800000"/>
          </a:ln>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itchFamily="18" charset="0"/>
                <a:cs typeface="Times New Roman" pitchFamily="18" charset="0"/>
              </a:rPr>
              <a:t>01</a:t>
            </a:r>
          </a:p>
        </p:txBody>
      </p:sp>
      <p:sp>
        <p:nvSpPr>
          <p:cNvPr id="26" name="TextBox 42"/>
          <p:cNvSpPr txBox="1">
            <a:spLocks noChangeArrowheads="1"/>
          </p:cNvSpPr>
          <p:nvPr/>
        </p:nvSpPr>
        <p:spPr bwMode="auto">
          <a:xfrm>
            <a:off x="4279106" y="3167063"/>
            <a:ext cx="585787" cy="523875"/>
          </a:xfrm>
          <a:prstGeom prst="rect">
            <a:avLst/>
          </a:prstGeom>
          <a:noFill/>
          <a:ln w="9525">
            <a:noFill/>
            <a:miter lim="800000"/>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mn-ea"/>
                <a:cs typeface="+mn-cs"/>
              </a:rPr>
              <a:t>02</a:t>
            </a:r>
          </a:p>
        </p:txBody>
      </p:sp>
      <p:sp>
        <p:nvSpPr>
          <p:cNvPr id="27" name="TextBox 42"/>
          <p:cNvSpPr txBox="1">
            <a:spLocks noChangeArrowheads="1"/>
          </p:cNvSpPr>
          <p:nvPr/>
        </p:nvSpPr>
        <p:spPr bwMode="auto">
          <a:xfrm>
            <a:off x="1645641" y="2553596"/>
            <a:ext cx="748923" cy="769441"/>
          </a:xfrm>
          <a:prstGeom prst="rect">
            <a:avLst/>
          </a:prstGeom>
          <a:noFill/>
          <a:ln w="9525">
            <a:noFill/>
            <a:miter lim="800000"/>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itchFamily="18" charset="0"/>
                <a:cs typeface="Times New Roman" pitchFamily="18" charset="0"/>
              </a:rPr>
              <a:t>02</a:t>
            </a:r>
            <a:endParaRPr kumimoji="0" lang="en-US" sz="3200" b="1" i="0" u="none" strike="noStrike" kern="1200" cap="none" spc="0" normalizeH="0" baseline="0" noProof="0" dirty="0">
              <a:ln>
                <a:noFill/>
              </a:ln>
              <a:solidFill>
                <a:srgbClr val="FFFFFF"/>
              </a:solidFill>
              <a:effectLst/>
              <a:uLnTx/>
              <a:uFillTx/>
              <a:latin typeface="Times New Roman" pitchFamily="18" charset="0"/>
              <a:cs typeface="Times New Roman" pitchFamily="18" charset="0"/>
            </a:endParaRPr>
          </a:p>
        </p:txBody>
      </p:sp>
      <p:sp>
        <p:nvSpPr>
          <p:cNvPr id="28" name="TextBox 44"/>
          <p:cNvSpPr txBox="1">
            <a:spLocks noChangeArrowheads="1"/>
          </p:cNvSpPr>
          <p:nvPr/>
        </p:nvSpPr>
        <p:spPr bwMode="auto">
          <a:xfrm>
            <a:off x="1720055" y="4968329"/>
            <a:ext cx="748923" cy="769441"/>
          </a:xfrm>
          <a:prstGeom prst="rect">
            <a:avLst/>
          </a:prstGeom>
          <a:noFill/>
          <a:ln w="9525">
            <a:noFill/>
            <a:miter lim="800000"/>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itchFamily="18" charset="0"/>
                <a:cs typeface="Times New Roman" pitchFamily="18" charset="0"/>
              </a:rPr>
              <a:t>03</a:t>
            </a:r>
            <a:endParaRPr kumimoji="0" lang="en-US" sz="2800" b="1" i="0" u="none" strike="noStrike" kern="1200" cap="none" spc="0" normalizeH="0" baseline="0" noProof="0" dirty="0">
              <a:ln>
                <a:noFill/>
              </a:ln>
              <a:solidFill>
                <a:srgbClr val="FFFFFF"/>
              </a:solidFill>
              <a:effectLst/>
              <a:uLnTx/>
              <a:uFillTx/>
              <a:latin typeface="Times New Roman" pitchFamily="18" charset="0"/>
              <a:cs typeface="Times New Roman" pitchFamily="18" charset="0"/>
            </a:endParaRPr>
          </a:p>
        </p:txBody>
      </p:sp>
      <p:sp>
        <p:nvSpPr>
          <p:cNvPr id="29" name="TextBox 28"/>
          <p:cNvSpPr txBox="1"/>
          <p:nvPr/>
        </p:nvSpPr>
        <p:spPr>
          <a:xfrm>
            <a:off x="3449498" y="493518"/>
            <a:ext cx="4012409" cy="861774"/>
          </a:xfrm>
          <a:prstGeom prst="rect">
            <a:avLst/>
          </a:prstGeom>
          <a:noFill/>
        </p:spPr>
        <p:txBody>
          <a:bodyPr wrap="square" rtlCol="0">
            <a:spAutoFit/>
          </a:bodyPr>
          <a:lstStyle/>
          <a:p>
            <a:r>
              <a:rPr lang="en-US" sz="5000" b="1" i="1" dirty="0" err="1" smtClean="0">
                <a:latin typeface="Times New Roman" pitchFamily="18" charset="0"/>
                <a:cs typeface="Times New Roman" pitchFamily="18" charset="0"/>
              </a:rPr>
              <a:t>Lựu</a:t>
            </a:r>
            <a:r>
              <a:rPr lang="en-US" sz="5000" b="1" i="1" dirty="0" smtClean="0">
                <a:latin typeface="Times New Roman" pitchFamily="18" charset="0"/>
                <a:cs typeface="Times New Roman" pitchFamily="18" charset="0"/>
              </a:rPr>
              <a:t> </a:t>
            </a:r>
            <a:r>
              <a:rPr lang="en-US" sz="5000" b="1" i="1" dirty="0" err="1" smtClean="0">
                <a:latin typeface="Times New Roman" pitchFamily="18" charset="0"/>
                <a:cs typeface="Times New Roman" pitchFamily="18" charset="0"/>
              </a:rPr>
              <a:t>đạn</a:t>
            </a:r>
            <a:r>
              <a:rPr lang="en-US" sz="5000" b="1" i="1" dirty="0" smtClean="0">
                <a:latin typeface="Times New Roman" pitchFamily="18" charset="0"/>
                <a:cs typeface="Times New Roman" pitchFamily="18" charset="0"/>
              </a:rPr>
              <a:t> </a:t>
            </a:r>
            <a:r>
              <a:rPr lang="az-Cyrl-AZ" sz="5000" b="1" i="1" dirty="0" smtClean="0">
                <a:latin typeface="Times New Roman" pitchFamily="18" charset="0"/>
                <a:cs typeface="Times New Roman" pitchFamily="18" charset="0"/>
              </a:rPr>
              <a:t>Ф1</a:t>
            </a:r>
            <a:endParaRPr lang="en-US" sz="5000" b="1" i="1" dirty="0">
              <a:latin typeface="Times New Roman" pitchFamily="18" charset="0"/>
              <a:cs typeface="Times New Roman" pitchFamily="18" charset="0"/>
            </a:endParaRPr>
          </a:p>
        </p:txBody>
      </p:sp>
      <p:sp>
        <p:nvSpPr>
          <p:cNvPr id="30" name="TextBox 29"/>
          <p:cNvSpPr txBox="1"/>
          <p:nvPr/>
        </p:nvSpPr>
        <p:spPr>
          <a:xfrm>
            <a:off x="3282768" y="2472093"/>
            <a:ext cx="4537363" cy="861774"/>
          </a:xfrm>
          <a:prstGeom prst="rect">
            <a:avLst/>
          </a:prstGeom>
          <a:noFill/>
        </p:spPr>
        <p:txBody>
          <a:bodyPr wrap="square" rtlCol="0">
            <a:spAutoFit/>
          </a:bodyPr>
          <a:lstStyle/>
          <a:p>
            <a:r>
              <a:rPr lang="en-US" sz="5000" b="1" i="1" dirty="0" err="1" smtClean="0">
                <a:latin typeface="Times New Roman" pitchFamily="18" charset="0"/>
                <a:cs typeface="Times New Roman" pitchFamily="18" charset="0"/>
              </a:rPr>
              <a:t>Lựu</a:t>
            </a:r>
            <a:r>
              <a:rPr lang="en-US" sz="5000" b="1" i="1" dirty="0" smtClean="0">
                <a:latin typeface="Times New Roman" pitchFamily="18" charset="0"/>
                <a:cs typeface="Times New Roman" pitchFamily="18" charset="0"/>
              </a:rPr>
              <a:t> </a:t>
            </a:r>
            <a:r>
              <a:rPr lang="en-US" sz="5000" b="1" i="1" dirty="0" err="1" smtClean="0">
                <a:latin typeface="Times New Roman" pitchFamily="18" charset="0"/>
                <a:cs typeface="Times New Roman" pitchFamily="18" charset="0"/>
              </a:rPr>
              <a:t>đạn</a:t>
            </a:r>
            <a:r>
              <a:rPr lang="en-US" sz="5000" b="1" i="1" dirty="0" smtClean="0">
                <a:latin typeface="Times New Roman" pitchFamily="18" charset="0"/>
                <a:cs typeface="Times New Roman" pitchFamily="18" charset="0"/>
              </a:rPr>
              <a:t> </a:t>
            </a:r>
            <a:r>
              <a:rPr lang="en-US" sz="5000" b="1" i="1" dirty="0" err="1" smtClean="0">
                <a:latin typeface="Times New Roman" pitchFamily="18" charset="0"/>
                <a:cs typeface="Times New Roman" pitchFamily="18" charset="0"/>
              </a:rPr>
              <a:t>cần</a:t>
            </a:r>
            <a:r>
              <a:rPr lang="en-US" sz="5000" b="1" i="1" dirty="0" smtClean="0">
                <a:latin typeface="Times New Roman" pitchFamily="18" charset="0"/>
                <a:cs typeface="Times New Roman" pitchFamily="18" charset="0"/>
              </a:rPr>
              <a:t> 97</a:t>
            </a:r>
            <a:endParaRPr lang="en-US" sz="5000" b="1" i="1" dirty="0">
              <a:latin typeface="Times New Roman" pitchFamily="18" charset="0"/>
              <a:cs typeface="Times New Roman" pitchFamily="18" charset="0"/>
            </a:endParaRPr>
          </a:p>
        </p:txBody>
      </p:sp>
      <p:sp>
        <p:nvSpPr>
          <p:cNvPr id="31" name="TextBox 30"/>
          <p:cNvSpPr txBox="1"/>
          <p:nvPr/>
        </p:nvSpPr>
        <p:spPr>
          <a:xfrm>
            <a:off x="3180272" y="4568220"/>
            <a:ext cx="4973128" cy="1569660"/>
          </a:xfrm>
          <a:prstGeom prst="rect">
            <a:avLst/>
          </a:prstGeom>
          <a:noFill/>
        </p:spPr>
        <p:txBody>
          <a:bodyPr wrap="square" rtlCol="0">
            <a:spAutoFit/>
          </a:bodyPr>
          <a:lstStyle/>
          <a:p>
            <a:r>
              <a:rPr lang="en-US" sz="4800" b="1" i="1" dirty="0" err="1" smtClean="0">
                <a:latin typeface="Times New Roman" pitchFamily="18" charset="0"/>
                <a:cs typeface="Times New Roman" pitchFamily="18" charset="0"/>
              </a:rPr>
              <a:t>Quy</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tắc</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sử</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dụng</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và</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bảo</a:t>
            </a:r>
            <a:r>
              <a:rPr lang="en-US" sz="4800" b="1" i="1" dirty="0" smtClean="0">
                <a:latin typeface="Times New Roman" pitchFamily="18" charset="0"/>
                <a:cs typeface="Times New Roman" pitchFamily="18" charset="0"/>
              </a:rPr>
              <a:t> </a:t>
            </a:r>
            <a:r>
              <a:rPr lang="en-US" sz="4800" b="1" i="1" dirty="0" err="1" smtClean="0">
                <a:latin typeface="Times New Roman" pitchFamily="18" charset="0"/>
                <a:cs typeface="Times New Roman" pitchFamily="18" charset="0"/>
              </a:rPr>
              <a:t>đảm</a:t>
            </a:r>
            <a:r>
              <a:rPr lang="en-US" b="1" i="1" dirty="0" smtClean="0"/>
              <a:t> </a:t>
            </a:r>
            <a:endParaRPr lang="en-US" b="1" i="1" dirty="0"/>
          </a:p>
        </p:txBody>
      </p:sp>
    </p:spTree>
    <p:extLst>
      <p:ext uri="{BB962C8B-B14F-4D97-AF65-F5344CB8AC3E}">
        <p14:creationId xmlns:p14="http://schemas.microsoft.com/office/powerpoint/2010/main" val="156441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anim calcmode="lin" valueType="num">
                                      <p:cBhvr>
                                        <p:cTn id="62" dur="1000" fill="hold"/>
                                        <p:tgtEl>
                                          <p:spTgt spid="24"/>
                                        </p:tgtEl>
                                        <p:attrNameLst>
                                          <p:attrName>ppt_x</p:attrName>
                                        </p:attrNameLst>
                                      </p:cBhvr>
                                      <p:tavLst>
                                        <p:tav tm="0">
                                          <p:val>
                                            <p:strVal val="#ppt_x"/>
                                          </p:val>
                                        </p:tav>
                                        <p:tav tm="100000">
                                          <p:val>
                                            <p:strVal val="#ppt_x"/>
                                          </p:val>
                                        </p:tav>
                                      </p:tavLst>
                                    </p:anim>
                                    <p:anim calcmode="lin" valueType="num">
                                      <p:cBhvr>
                                        <p:cTn id="63" dur="1000" fill="hold"/>
                                        <p:tgtEl>
                                          <p:spTgt spid="2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1000" fill="hold"/>
                                        <p:tgtEl>
                                          <p:spTgt spid="2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7" grpId="0"/>
      <p:bldP spid="28" grpId="0"/>
      <p:bldP spid="29" grpId="0"/>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364" y="1066402"/>
            <a:ext cx="5432425"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1884219" y="1136073"/>
            <a:ext cx="0" cy="4572000"/>
          </a:xfrm>
          <a:prstGeom prst="straightConnector1">
            <a:avLst/>
          </a:prstGeom>
          <a:ln w="38100">
            <a:headEnd type="arrow"/>
            <a:tailEnd type="arrow"/>
          </a:ln>
        </p:spPr>
        <p:style>
          <a:lnRef idx="1">
            <a:schemeClr val="accent6"/>
          </a:lnRef>
          <a:fillRef idx="0">
            <a:schemeClr val="accent6"/>
          </a:fillRef>
          <a:effectRef idx="0">
            <a:schemeClr val="accent6"/>
          </a:effectRef>
          <a:fontRef idx="minor">
            <a:schemeClr val="tx1"/>
          </a:fontRef>
        </p:style>
      </p:cxnSp>
      <p:cxnSp>
        <p:nvCxnSpPr>
          <p:cNvPr id="23" name="Straight Connector 22"/>
          <p:cNvCxnSpPr/>
          <p:nvPr/>
        </p:nvCxnSpPr>
        <p:spPr>
          <a:xfrm>
            <a:off x="1870364" y="1136073"/>
            <a:ext cx="8451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870364" y="5708073"/>
            <a:ext cx="1260763" cy="2056"/>
          </a:xfrm>
          <a:prstGeom prst="line">
            <a:avLst/>
          </a:prstGeom>
        </p:spPr>
        <p:style>
          <a:lnRef idx="1">
            <a:schemeClr val="accent1"/>
          </a:lnRef>
          <a:fillRef idx="0">
            <a:schemeClr val="accent1"/>
          </a:fillRef>
          <a:effectRef idx="0">
            <a:schemeClr val="accent1"/>
          </a:effectRef>
          <a:fontRef idx="minor">
            <a:schemeClr val="tx1"/>
          </a:fontRef>
        </p:style>
      </p:cxnSp>
      <p:sp>
        <p:nvSpPr>
          <p:cNvPr id="3086" name="TextBox 3085"/>
          <p:cNvSpPr txBox="1"/>
          <p:nvPr/>
        </p:nvSpPr>
        <p:spPr>
          <a:xfrm>
            <a:off x="609600" y="3048000"/>
            <a:ext cx="1143000" cy="523220"/>
          </a:xfrm>
          <a:prstGeom prst="rect">
            <a:avLst/>
          </a:prstGeom>
          <a:noFill/>
        </p:spPr>
        <p:txBody>
          <a:bodyPr wrap="square" rtlCol="0">
            <a:spAutoFit/>
          </a:bodyPr>
          <a:lstStyle/>
          <a:p>
            <a:r>
              <a:rPr lang="en-US" sz="2800" b="1" i="1" dirty="0" smtClean="0">
                <a:latin typeface="Times New Roman" pitchFamily="18" charset="0"/>
                <a:cs typeface="Times New Roman" pitchFamily="18" charset="0"/>
              </a:rPr>
              <a:t>98mm</a:t>
            </a:r>
            <a:r>
              <a:rPr lang="en-US" b="1" i="1" dirty="0" smtClean="0">
                <a:latin typeface="Times New Roman" pitchFamily="18" charset="0"/>
                <a:cs typeface="Times New Roman" pitchFamily="18" charset="0"/>
              </a:rPr>
              <a:t> </a:t>
            </a:r>
            <a:endParaRPr lang="en-US" b="1" i="1" dirty="0">
              <a:latin typeface="Times New Roman" pitchFamily="18" charset="0"/>
              <a:cs typeface="Times New Roman" pitchFamily="18" charset="0"/>
            </a:endParaRPr>
          </a:p>
        </p:txBody>
      </p:sp>
    </p:spTree>
    <p:extLst>
      <p:ext uri="{BB962C8B-B14F-4D97-AF65-F5344CB8AC3E}">
        <p14:creationId xmlns:p14="http://schemas.microsoft.com/office/powerpoint/2010/main" val="965058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4495800" cy="567097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lnSpc>
                <a:spcPct val="114000"/>
              </a:lnSpc>
            </a:pPr>
            <a:r>
              <a:rPr lang="vi-VN" sz="3000" b="1" kern="0" dirty="0">
                <a:solidFill>
                  <a:srgbClr val="FF0000"/>
                </a:solidFill>
                <a:latin typeface="Times New Roman"/>
                <a:ea typeface="Tahoma"/>
              </a:rPr>
              <a:t>b. </a:t>
            </a:r>
            <a:r>
              <a:rPr lang="vi-VN" sz="3000" b="1" u="sng" kern="0" dirty="0">
                <a:solidFill>
                  <a:srgbClr val="FF0000"/>
                </a:solidFill>
                <a:latin typeface="Times New Roman"/>
                <a:ea typeface="Tahoma"/>
              </a:rPr>
              <a:t>Cấu tạo</a:t>
            </a:r>
            <a:r>
              <a:rPr lang="vi-VN" sz="3000" b="1" kern="0" dirty="0">
                <a:solidFill>
                  <a:srgbClr val="FF0000"/>
                </a:solidFill>
                <a:latin typeface="Times New Roman"/>
                <a:ea typeface="Tahoma"/>
              </a:rPr>
              <a:t>:</a:t>
            </a:r>
            <a:endParaRPr lang="vi-VN" sz="3000" dirty="0">
              <a:solidFill>
                <a:srgbClr val="FF0000"/>
              </a:solidFill>
              <a:latin typeface="Times New Roman"/>
              <a:ea typeface="SimSun"/>
            </a:endParaRPr>
          </a:p>
          <a:p>
            <a:pPr marR="0" indent="457200" algn="just">
              <a:lnSpc>
                <a:spcPct val="114000"/>
              </a:lnSpc>
            </a:pPr>
            <a:r>
              <a:rPr lang="vi-VN" sz="3200" dirty="0">
                <a:latin typeface="Times New Roman"/>
                <a:ea typeface="Calibri"/>
              </a:rPr>
              <a:t> - Lựu đạn cấu tạo gồm 3 bộ phận chính:</a:t>
            </a:r>
          </a:p>
          <a:p>
            <a:pPr marR="0" indent="457200" algn="just">
              <a:lnSpc>
                <a:spcPct val="114000"/>
              </a:lnSpc>
            </a:pPr>
            <a:r>
              <a:rPr lang="en-US" sz="3200" dirty="0" smtClean="0">
                <a:latin typeface="Times New Roman"/>
                <a:ea typeface="Calibri"/>
              </a:rPr>
              <a:t>+ </a:t>
            </a:r>
            <a:r>
              <a:rPr lang="vi-VN" sz="3200" dirty="0" smtClean="0">
                <a:latin typeface="Times New Roman"/>
                <a:ea typeface="Calibri"/>
              </a:rPr>
              <a:t>Thân lựu </a:t>
            </a:r>
            <a:r>
              <a:rPr lang="vi-VN" sz="3200" dirty="0">
                <a:latin typeface="Times New Roman"/>
                <a:ea typeface="Calibri"/>
              </a:rPr>
              <a:t>đạn.</a:t>
            </a:r>
          </a:p>
          <a:p>
            <a:pPr marR="0" indent="457200" algn="just">
              <a:lnSpc>
                <a:spcPct val="114000"/>
              </a:lnSpc>
            </a:pPr>
            <a:r>
              <a:rPr lang="en-US" sz="3200" dirty="0" smtClean="0">
                <a:latin typeface="Times New Roman"/>
                <a:ea typeface="Calibri"/>
              </a:rPr>
              <a:t>+ </a:t>
            </a:r>
            <a:r>
              <a:rPr lang="vi-VN" sz="3200" dirty="0" smtClean="0">
                <a:latin typeface="Times New Roman"/>
                <a:ea typeface="Calibri"/>
              </a:rPr>
              <a:t>Thuốc nổ.</a:t>
            </a:r>
            <a:endParaRPr lang="en-US" sz="3200" dirty="0" smtClean="0">
              <a:latin typeface="Times New Roman"/>
              <a:ea typeface="Calibri"/>
            </a:endParaRPr>
          </a:p>
          <a:p>
            <a:pPr marR="0" indent="457200" algn="just">
              <a:lnSpc>
                <a:spcPct val="114000"/>
              </a:lnSpc>
            </a:pPr>
            <a:r>
              <a:rPr lang="en-US" sz="3200" dirty="0" smtClean="0">
                <a:latin typeface="Times New Roman"/>
                <a:ea typeface="Calibri"/>
              </a:rPr>
              <a:t>+ </a:t>
            </a:r>
            <a:r>
              <a:rPr lang="vi-VN" sz="3200" dirty="0" smtClean="0">
                <a:latin typeface="Times New Roman"/>
                <a:ea typeface="Calibri"/>
              </a:rPr>
              <a:t>Bộ </a:t>
            </a:r>
            <a:r>
              <a:rPr lang="vi-VN" sz="3200" dirty="0">
                <a:latin typeface="Times New Roman"/>
                <a:ea typeface="Calibri"/>
              </a:rPr>
              <a:t>phận gây nổ: khác với lựu đạn </a:t>
            </a:r>
            <a:r>
              <a:rPr lang="az-Cyrl-AZ" sz="3200" dirty="0">
                <a:solidFill>
                  <a:srgbClr val="000000"/>
                </a:solidFill>
                <a:latin typeface="Times New Roman"/>
                <a:ea typeface="Tahoma"/>
              </a:rPr>
              <a:t>Ф1</a:t>
            </a:r>
            <a:endParaRPr lang="az-Cyrl-AZ" sz="3200" dirty="0">
              <a:latin typeface="Times New Roman"/>
              <a:ea typeface="Calibri"/>
            </a:endParaRPr>
          </a:p>
          <a:p>
            <a:pPr marL="457200" marR="0" indent="457200" algn="just">
              <a:lnSpc>
                <a:spcPct val="114000"/>
              </a:lnSpc>
            </a:pPr>
            <a:r>
              <a:rPr lang="az-Cyrl-AZ" sz="3200" dirty="0">
                <a:solidFill>
                  <a:srgbClr val="000000"/>
                </a:solidFill>
                <a:latin typeface="Times New Roman"/>
                <a:ea typeface="Tahoma"/>
              </a:rPr>
              <a:t>* </a:t>
            </a:r>
            <a:r>
              <a:rPr lang="vi-VN" sz="3200" dirty="0">
                <a:solidFill>
                  <a:srgbClr val="000000"/>
                </a:solidFill>
                <a:latin typeface="Times New Roman"/>
                <a:ea typeface="Tahoma"/>
              </a:rPr>
              <a:t>Lò xo kim hỏa là lò xo búa.</a:t>
            </a:r>
            <a:endParaRPr lang="vi-VN" sz="3200" dirty="0">
              <a:latin typeface="Times New Roman"/>
              <a:ea typeface="Calibri"/>
            </a:endParaRPr>
          </a:p>
          <a:p>
            <a:pPr marL="457200" marR="0" indent="457200" algn="just">
              <a:lnSpc>
                <a:spcPct val="114000"/>
              </a:lnSpc>
            </a:pPr>
            <a:r>
              <a:rPr lang="vi-VN" sz="3200" kern="0" dirty="0">
                <a:solidFill>
                  <a:srgbClr val="000000"/>
                </a:solidFill>
                <a:latin typeface="Times New Roman"/>
                <a:ea typeface="Tahoma"/>
              </a:rPr>
              <a:t>* Kim hỏa là búa.</a:t>
            </a:r>
            <a:endParaRPr lang="vi-VN" sz="3200" dirty="0">
              <a:effectLst/>
              <a:latin typeface="Times New Roman"/>
              <a:ea typeface="SimSun"/>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0286" t="18508" r="18779" b="3743"/>
          <a:stretch/>
        </p:blipFill>
        <p:spPr>
          <a:xfrm>
            <a:off x="4980709" y="1157337"/>
            <a:ext cx="3117273" cy="4555597"/>
          </a:xfrm>
          <a:prstGeom prst="rect">
            <a:avLst/>
          </a:prstGeom>
        </p:spPr>
      </p:pic>
      <p:sp>
        <p:nvSpPr>
          <p:cNvPr id="9" name="TextBox 8"/>
          <p:cNvSpPr txBox="1"/>
          <p:nvPr/>
        </p:nvSpPr>
        <p:spPr>
          <a:xfrm>
            <a:off x="7834746" y="2940502"/>
            <a:ext cx="1295399" cy="830997"/>
          </a:xfrm>
          <a:prstGeom prst="rect">
            <a:avLst/>
          </a:prstGeom>
          <a:noFill/>
        </p:spPr>
        <p:txBody>
          <a:bodyPr wrap="square" rtlCol="0">
            <a:spAutoFit/>
          </a:bodyPr>
          <a:lstStyle/>
          <a:p>
            <a:pPr algn="ctr"/>
            <a:r>
              <a:rPr lang="en-US" sz="2400" b="1" dirty="0" err="1" smtClean="0">
                <a:solidFill>
                  <a:srgbClr val="FF0000"/>
                </a:solidFill>
                <a:latin typeface="Times New Roman" pitchFamily="18" charset="0"/>
                <a:cs typeface="Times New Roman" pitchFamily="18" charset="0"/>
              </a:rPr>
              <a:t>Thân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lựu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đạn</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10" name="TextBox 9"/>
          <p:cNvSpPr txBox="1"/>
          <p:nvPr/>
        </p:nvSpPr>
        <p:spPr>
          <a:xfrm>
            <a:off x="7793182" y="3944079"/>
            <a:ext cx="1524000" cy="461665"/>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Thuốc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nổ</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1" name="TextBox 10"/>
          <p:cNvSpPr txBox="1"/>
          <p:nvPr/>
        </p:nvSpPr>
        <p:spPr>
          <a:xfrm>
            <a:off x="7696200" y="1752600"/>
            <a:ext cx="1371600" cy="830997"/>
          </a:xfrm>
          <a:prstGeom prst="rect">
            <a:avLst/>
          </a:prstGeom>
          <a:noFill/>
        </p:spPr>
        <p:txBody>
          <a:bodyPr wrap="square" rtlCol="0">
            <a:spAutoFit/>
          </a:bodyPr>
          <a:lstStyle/>
          <a:p>
            <a:pPr algn="ctr"/>
            <a:r>
              <a:rPr lang="en-US" sz="2400" b="1" dirty="0" err="1" smtClean="0">
                <a:solidFill>
                  <a:srgbClr val="FF0000"/>
                </a:solidFill>
                <a:latin typeface="Times New Roman" pitchFamily="18" charset="0"/>
                <a:cs typeface="Times New Roman" pitchFamily="18" charset="0"/>
              </a:rPr>
              <a:t>Bộ</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phận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gây</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nổ</a:t>
            </a:r>
            <a:r>
              <a:rPr lang="en-US" sz="2400" b="1" dirty="0" smtClean="0">
                <a:solidFill>
                  <a:srgbClr val="FF0000"/>
                </a:solidFill>
              </a:rPr>
              <a:t> </a:t>
            </a:r>
            <a:endParaRPr lang="en-US" sz="2400" b="1" dirty="0">
              <a:solidFill>
                <a:srgbClr val="FF0000"/>
              </a:solidFill>
            </a:endParaRPr>
          </a:p>
        </p:txBody>
      </p:sp>
    </p:spTree>
    <p:extLst>
      <p:ext uri="{BB962C8B-B14F-4D97-AF65-F5344CB8AC3E}">
        <p14:creationId xmlns:p14="http://schemas.microsoft.com/office/powerpoint/2010/main" val="126247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extBox 9"/>
          <p:cNvSpPr txBox="1"/>
          <p:nvPr/>
        </p:nvSpPr>
        <p:spPr>
          <a:xfrm>
            <a:off x="228600" y="471055"/>
            <a:ext cx="7327647" cy="646331"/>
          </a:xfrm>
          <a:prstGeom prst="rect">
            <a:avLst/>
          </a:prstGeom>
          <a:noFill/>
        </p:spPr>
        <p:txBody>
          <a:bodyPr wrap="none" rtlCol="0">
            <a:spAutoFit/>
          </a:bodyPr>
          <a:lstStyle/>
          <a:p>
            <a:r>
              <a:rPr lang="en-US" sz="3600" b="1" dirty="0" smtClean="0">
                <a:solidFill>
                  <a:srgbClr val="FF0000"/>
                </a:solidFill>
                <a:latin typeface="Times New Roman" pitchFamily="18" charset="0"/>
                <a:cs typeface="Times New Roman" pitchFamily="18" charset="0"/>
              </a:rPr>
              <a:t>c. </a:t>
            </a:r>
            <a:r>
              <a:rPr lang="en-US" sz="3600" b="1" u="sng" dirty="0" err="1" smtClean="0">
                <a:solidFill>
                  <a:srgbClr val="FF0000"/>
                </a:solidFill>
                <a:latin typeface="Times New Roman" pitchFamily="18" charset="0"/>
                <a:cs typeface="Times New Roman" pitchFamily="18" charset="0"/>
              </a:rPr>
              <a:t>Chuyển</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động</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gây</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nổ</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của</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lựu</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đạn</a:t>
            </a:r>
            <a:r>
              <a:rPr lang="en-US" sz="3600" b="1" dirty="0" smtClean="0">
                <a:solidFill>
                  <a:srgbClr val="FF0000"/>
                </a:solidFill>
                <a:latin typeface="Times New Roman" pitchFamily="18" charset="0"/>
                <a:cs typeface="Times New Roman" pitchFamily="18" charset="0"/>
              </a:rPr>
              <a:t>:</a:t>
            </a:r>
            <a:r>
              <a:rPr lang="en-US" dirty="0" smtClean="0"/>
              <a:t> </a:t>
            </a:r>
            <a:endParaRPr lang="en-US" dirty="0"/>
          </a:p>
        </p:txBody>
      </p:sp>
      <p:sp>
        <p:nvSpPr>
          <p:cNvPr id="12" name="TextBox 11"/>
          <p:cNvSpPr txBox="1"/>
          <p:nvPr/>
        </p:nvSpPr>
        <p:spPr>
          <a:xfrm rot="10800000" flipH="1" flipV="1">
            <a:off x="924541" y="1242491"/>
            <a:ext cx="6631706" cy="553998"/>
          </a:xfrm>
          <a:prstGeom prst="rect">
            <a:avLst/>
          </a:prstGeom>
          <a:noFill/>
        </p:spPr>
        <p:txBody>
          <a:bodyPr wrap="square" rtlCol="0">
            <a:spAutoFit/>
          </a:bodyPr>
          <a:lstStyle/>
          <a:p>
            <a:r>
              <a:rPr lang="en-US" sz="2400" i="1" dirty="0" smtClean="0">
                <a:solidFill>
                  <a:srgbClr val="0070C0"/>
                </a:solidFill>
                <a:latin typeface="Times New Roman" pitchFamily="18" charset="0"/>
                <a:cs typeface="Times New Roman" pitchFamily="18" charset="0"/>
              </a:rPr>
              <a:t>- </a:t>
            </a:r>
            <a:r>
              <a:rPr lang="en-US" sz="3000" i="1" u="sng" dirty="0" err="1" smtClean="0">
                <a:solidFill>
                  <a:srgbClr val="0070C0"/>
                </a:solidFill>
                <a:latin typeface="Times New Roman" pitchFamily="18" charset="0"/>
                <a:cs typeface="Times New Roman" pitchFamily="18" charset="0"/>
              </a:rPr>
              <a:t>Vị</a:t>
            </a:r>
            <a:r>
              <a:rPr lang="en-US" sz="3000" i="1" u="sng" dirty="0" smtClean="0">
                <a:solidFill>
                  <a:srgbClr val="0070C0"/>
                </a:solidFill>
                <a:latin typeface="Times New Roman" pitchFamily="18" charset="0"/>
                <a:cs typeface="Times New Roman" pitchFamily="18" charset="0"/>
              </a:rPr>
              <a:t> </a:t>
            </a:r>
            <a:r>
              <a:rPr lang="en-US" sz="3000" i="1" u="sng" dirty="0" err="1" smtClean="0">
                <a:solidFill>
                  <a:srgbClr val="0070C0"/>
                </a:solidFill>
                <a:latin typeface="Times New Roman" pitchFamily="18" charset="0"/>
                <a:cs typeface="Times New Roman" pitchFamily="18" charset="0"/>
              </a:rPr>
              <a:t>trí</a:t>
            </a:r>
            <a:r>
              <a:rPr lang="en-US" sz="3000" i="1" u="sng" dirty="0" smtClean="0">
                <a:solidFill>
                  <a:srgbClr val="0070C0"/>
                </a:solidFill>
                <a:latin typeface="Times New Roman" pitchFamily="18" charset="0"/>
                <a:cs typeface="Times New Roman" pitchFamily="18" charset="0"/>
              </a:rPr>
              <a:t> </a:t>
            </a:r>
            <a:r>
              <a:rPr lang="en-US" sz="3000" i="1" u="sng" dirty="0" err="1" smtClean="0">
                <a:solidFill>
                  <a:srgbClr val="0070C0"/>
                </a:solidFill>
                <a:latin typeface="Times New Roman" pitchFamily="18" charset="0"/>
                <a:cs typeface="Times New Roman" pitchFamily="18" charset="0"/>
              </a:rPr>
              <a:t>các</a:t>
            </a:r>
            <a:r>
              <a:rPr lang="en-US" sz="3000" i="1" u="sng" dirty="0" smtClean="0">
                <a:solidFill>
                  <a:srgbClr val="0070C0"/>
                </a:solidFill>
                <a:latin typeface="Times New Roman" pitchFamily="18" charset="0"/>
                <a:cs typeface="Times New Roman" pitchFamily="18" charset="0"/>
              </a:rPr>
              <a:t> </a:t>
            </a:r>
            <a:r>
              <a:rPr lang="en-US" sz="3000" i="1" u="sng" dirty="0" err="1" smtClean="0">
                <a:solidFill>
                  <a:srgbClr val="0070C0"/>
                </a:solidFill>
                <a:latin typeface="Times New Roman" pitchFamily="18" charset="0"/>
                <a:cs typeface="Times New Roman" pitchFamily="18" charset="0"/>
              </a:rPr>
              <a:t>bộ</a:t>
            </a:r>
            <a:r>
              <a:rPr lang="en-US" sz="3000" i="1" u="sng" dirty="0" smtClean="0">
                <a:solidFill>
                  <a:srgbClr val="0070C0"/>
                </a:solidFill>
                <a:latin typeface="Times New Roman" pitchFamily="18" charset="0"/>
                <a:cs typeface="Times New Roman" pitchFamily="18" charset="0"/>
              </a:rPr>
              <a:t> </a:t>
            </a:r>
            <a:r>
              <a:rPr lang="en-US" sz="3000" i="1" u="sng" dirty="0" err="1" smtClean="0">
                <a:solidFill>
                  <a:srgbClr val="0070C0"/>
                </a:solidFill>
                <a:latin typeface="Times New Roman" pitchFamily="18" charset="0"/>
                <a:cs typeface="Times New Roman" pitchFamily="18" charset="0"/>
              </a:rPr>
              <a:t>phận</a:t>
            </a:r>
            <a:r>
              <a:rPr lang="en-US" sz="3000" i="1" u="sng" dirty="0" smtClean="0">
                <a:solidFill>
                  <a:srgbClr val="0070C0"/>
                </a:solidFill>
                <a:latin typeface="Times New Roman" pitchFamily="18" charset="0"/>
                <a:cs typeface="Times New Roman" pitchFamily="18" charset="0"/>
              </a:rPr>
              <a:t> ở </a:t>
            </a:r>
            <a:r>
              <a:rPr lang="en-US" sz="3000" i="1" u="sng" dirty="0" err="1" smtClean="0">
                <a:solidFill>
                  <a:srgbClr val="0070C0"/>
                </a:solidFill>
                <a:latin typeface="Times New Roman" pitchFamily="18" charset="0"/>
                <a:cs typeface="Times New Roman" pitchFamily="18" charset="0"/>
              </a:rPr>
              <a:t>thế</a:t>
            </a:r>
            <a:r>
              <a:rPr lang="en-US" sz="3000" i="1" u="sng" dirty="0" smtClean="0">
                <a:solidFill>
                  <a:srgbClr val="0070C0"/>
                </a:solidFill>
                <a:latin typeface="Times New Roman" pitchFamily="18" charset="0"/>
                <a:cs typeface="Times New Roman" pitchFamily="18" charset="0"/>
              </a:rPr>
              <a:t> </a:t>
            </a:r>
            <a:r>
              <a:rPr lang="en-US" sz="3000" i="1" u="sng" dirty="0" err="1" smtClean="0">
                <a:solidFill>
                  <a:srgbClr val="0070C0"/>
                </a:solidFill>
                <a:latin typeface="Times New Roman" pitchFamily="18" charset="0"/>
                <a:cs typeface="Times New Roman" pitchFamily="18" charset="0"/>
              </a:rPr>
              <a:t>bình</a:t>
            </a:r>
            <a:r>
              <a:rPr lang="en-US" sz="3000" i="1" u="sng" dirty="0" smtClean="0">
                <a:solidFill>
                  <a:srgbClr val="0070C0"/>
                </a:solidFill>
                <a:latin typeface="Times New Roman" pitchFamily="18" charset="0"/>
                <a:cs typeface="Times New Roman" pitchFamily="18" charset="0"/>
              </a:rPr>
              <a:t> </a:t>
            </a:r>
            <a:r>
              <a:rPr lang="en-US" sz="3000" i="1" u="sng" dirty="0" err="1" smtClean="0">
                <a:solidFill>
                  <a:srgbClr val="0070C0"/>
                </a:solidFill>
                <a:latin typeface="Times New Roman" pitchFamily="18" charset="0"/>
                <a:cs typeface="Times New Roman" pitchFamily="18" charset="0"/>
              </a:rPr>
              <a:t>thường</a:t>
            </a:r>
            <a:r>
              <a:rPr lang="en-US" sz="2400" i="1" dirty="0" smtClean="0">
                <a:solidFill>
                  <a:srgbClr val="0070C0"/>
                </a:solidFill>
                <a:latin typeface="Times New Roman" pitchFamily="18" charset="0"/>
                <a:cs typeface="Times New Roman" pitchFamily="18" charset="0"/>
              </a:rPr>
              <a:t>:</a:t>
            </a:r>
            <a:r>
              <a:rPr lang="en-US" sz="2400" i="1" dirty="0" smtClean="0">
                <a:solidFill>
                  <a:srgbClr val="0070C0"/>
                </a:solidFill>
              </a:rPr>
              <a:t> </a:t>
            </a:r>
            <a:endParaRPr lang="en-US" i="1" dirty="0">
              <a:solidFill>
                <a:srgbClr val="0070C0"/>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46188" y="2575833"/>
            <a:ext cx="4699002" cy="3524251"/>
          </a:xfrm>
          <a:prstGeom prst="rect">
            <a:avLst/>
          </a:prstGeom>
        </p:spPr>
      </p:pic>
      <p:sp>
        <p:nvSpPr>
          <p:cNvPr id="14" name="TextBox 13"/>
          <p:cNvSpPr txBox="1"/>
          <p:nvPr/>
        </p:nvSpPr>
        <p:spPr>
          <a:xfrm>
            <a:off x="1295400" y="2569027"/>
            <a:ext cx="1254126" cy="494527"/>
          </a:xfrm>
          <a:prstGeom prst="rect">
            <a:avLst/>
          </a:prstGeom>
          <a:noFill/>
        </p:spPr>
        <p:txBody>
          <a:bodyPr wrap="square" rtlCol="0">
            <a:spAutoFit/>
          </a:bodyPr>
          <a:lstStyle/>
          <a:p>
            <a:pPr algn="ctr"/>
            <a:r>
              <a:rPr lang="en-US" sz="2600" dirty="0" err="1" smtClean="0">
                <a:solidFill>
                  <a:srgbClr val="FF0000"/>
                </a:solidFill>
                <a:latin typeface="Times New Roman" pitchFamily="18" charset="0"/>
                <a:cs typeface="Times New Roman" pitchFamily="18" charset="0"/>
              </a:rPr>
              <a:t>Búa</a:t>
            </a:r>
            <a:endParaRPr lang="en-US" sz="2600" dirty="0">
              <a:solidFill>
                <a:srgbClr val="FF0000"/>
              </a:solidFill>
              <a:latin typeface="Times New Roman" pitchFamily="18" charset="0"/>
              <a:cs typeface="Times New Roman" pitchFamily="18" charset="0"/>
            </a:endParaRP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6095" t="1843" r="19601" b="41014"/>
          <a:stretch/>
        </p:blipFill>
        <p:spPr>
          <a:xfrm>
            <a:off x="6284686" y="2697642"/>
            <a:ext cx="2859314" cy="2931887"/>
          </a:xfrm>
          <a:prstGeom prst="ellipse">
            <a:avLst/>
          </a:prstGeom>
          <a:ln>
            <a:noFill/>
          </a:ln>
          <a:effectLst>
            <a:softEdge rad="112500"/>
          </a:effectLst>
        </p:spPr>
      </p:pic>
      <p:sp>
        <p:nvSpPr>
          <p:cNvPr id="2" name="TextBox 1"/>
          <p:cNvSpPr txBox="1"/>
          <p:nvPr/>
        </p:nvSpPr>
        <p:spPr>
          <a:xfrm flipH="1">
            <a:off x="4434358" y="2466810"/>
            <a:ext cx="1110669" cy="461665"/>
          </a:xfrm>
          <a:prstGeom prst="rect">
            <a:avLst/>
          </a:prstGeom>
          <a:noFill/>
        </p:spPr>
        <p:txBody>
          <a:bodyPr wrap="square" rtlCol="0">
            <a:spAutoFit/>
          </a:bodyPr>
          <a:lstStyle/>
          <a:p>
            <a:r>
              <a:rPr lang="en-US" sz="2400" dirty="0" err="1" smtClean="0">
                <a:solidFill>
                  <a:srgbClr val="FF0000"/>
                </a:solidFill>
                <a:latin typeface="Times New Roman" pitchFamily="18" charset="0"/>
                <a:cs typeface="Times New Roman" pitchFamily="18" charset="0"/>
              </a:rPr>
              <a:t>Hạt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lửa</a:t>
            </a:r>
            <a:r>
              <a:rPr lang="en-US" sz="2400"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4" name="TextBox 3"/>
          <p:cNvSpPr txBox="1"/>
          <p:nvPr/>
        </p:nvSpPr>
        <p:spPr>
          <a:xfrm>
            <a:off x="4601358" y="3326924"/>
            <a:ext cx="1752601" cy="830997"/>
          </a:xfrm>
          <a:prstGeom prst="rect">
            <a:avLst/>
          </a:prstGeom>
          <a:noFill/>
        </p:spPr>
        <p:txBody>
          <a:bodyPr wrap="square" rtlCol="0">
            <a:spAutoFit/>
          </a:bodyPr>
          <a:lstStyle/>
          <a:p>
            <a:pPr algn="ctr"/>
            <a:r>
              <a:rPr lang="en-US" sz="2400" dirty="0" err="1" smtClean="0">
                <a:solidFill>
                  <a:srgbClr val="FF0000"/>
                </a:solidFill>
                <a:latin typeface="Times New Roman" pitchFamily="18" charset="0"/>
                <a:cs typeface="Times New Roman" pitchFamily="18" charset="0"/>
              </a:rPr>
              <a:t>Thuốc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cháy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chậm</a:t>
            </a:r>
            <a:r>
              <a:rPr lang="en-US" sz="2400" b="1" dirty="0" smtClean="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p:txBody>
      </p:sp>
      <p:sp>
        <p:nvSpPr>
          <p:cNvPr id="6" name="TextBox 5"/>
          <p:cNvSpPr txBox="1"/>
          <p:nvPr/>
        </p:nvSpPr>
        <p:spPr>
          <a:xfrm>
            <a:off x="4944498" y="4337958"/>
            <a:ext cx="1201057" cy="461665"/>
          </a:xfrm>
          <a:prstGeom prst="rect">
            <a:avLst/>
          </a:prstGeom>
          <a:noFill/>
        </p:spPr>
        <p:txBody>
          <a:bodyPr wrap="square" rtlCol="0">
            <a:spAutoFit/>
          </a:bodyPr>
          <a:lstStyle/>
          <a:p>
            <a:r>
              <a:rPr lang="en-US" sz="2400" dirty="0" err="1" smtClean="0">
                <a:solidFill>
                  <a:srgbClr val="FF0000"/>
                </a:solidFill>
                <a:latin typeface="Times New Roman" pitchFamily="18" charset="0"/>
                <a:cs typeface="Times New Roman" pitchFamily="18" charset="0"/>
              </a:rPr>
              <a:t>Kíp</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nổ</a:t>
            </a:r>
            <a:endParaRPr lang="en-US" dirty="0">
              <a:solidFill>
                <a:srgbClr val="FF0000"/>
              </a:solidFill>
              <a:latin typeface="Times New Roman" pitchFamily="18" charset="0"/>
              <a:cs typeface="Times New Roman" pitchFamily="18" charset="0"/>
            </a:endParaRPr>
          </a:p>
        </p:txBody>
      </p:sp>
      <p:sp>
        <p:nvSpPr>
          <p:cNvPr id="7" name="TextBox 6"/>
          <p:cNvSpPr txBox="1"/>
          <p:nvPr/>
        </p:nvSpPr>
        <p:spPr>
          <a:xfrm>
            <a:off x="886688" y="4274128"/>
            <a:ext cx="1219201" cy="461665"/>
          </a:xfrm>
          <a:prstGeom prst="rect">
            <a:avLst/>
          </a:prstGeom>
          <a:noFill/>
        </p:spPr>
        <p:txBody>
          <a:bodyPr wrap="square" rtlCol="0">
            <a:spAutoFit/>
          </a:bodyPr>
          <a:lstStyle/>
          <a:p>
            <a:r>
              <a:rPr lang="en-US" sz="2400" dirty="0" err="1" smtClean="0">
                <a:solidFill>
                  <a:srgbClr val="FF0000"/>
                </a:solidFill>
                <a:latin typeface="Times New Roman" pitchFamily="18" charset="0"/>
                <a:cs typeface="Times New Roman" pitchFamily="18" charset="0"/>
              </a:rPr>
              <a:t>Cần</a:t>
            </a:r>
            <a:r>
              <a:rPr lang="en-US"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bẩy</a:t>
            </a:r>
            <a:r>
              <a:rPr lang="en-US" dirty="0" smtClean="0"/>
              <a:t> </a:t>
            </a:r>
            <a:endParaRPr lang="en-US" dirty="0"/>
          </a:p>
        </p:txBody>
      </p:sp>
      <p:sp>
        <p:nvSpPr>
          <p:cNvPr id="8" name="TextBox 7"/>
          <p:cNvSpPr txBox="1"/>
          <p:nvPr/>
        </p:nvSpPr>
        <p:spPr>
          <a:xfrm>
            <a:off x="7488382" y="5578380"/>
            <a:ext cx="851515"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800" dirty="0" err="1" smtClean="0">
                <a:latin typeface="Times New Roman" pitchFamily="18" charset="0"/>
                <a:cs typeface="Times New Roman" pitchFamily="18" charset="0"/>
              </a:rPr>
              <a:t>Búa</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cxnSp>
        <p:nvCxnSpPr>
          <p:cNvPr id="11" name="Straight Connector 10"/>
          <p:cNvCxnSpPr/>
          <p:nvPr/>
        </p:nvCxnSpPr>
        <p:spPr>
          <a:xfrm>
            <a:off x="2286000" y="2300205"/>
            <a:ext cx="581891" cy="235177"/>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8942" y="1943590"/>
            <a:ext cx="2286000"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Chốt</a:t>
            </a:r>
            <a:r>
              <a:rPr lang="en-US" sz="2800" dirty="0" smtClean="0">
                <a:solidFill>
                  <a:srgbClr val="FF0000"/>
                </a:solidFill>
                <a:latin typeface="Times New Roman" pitchFamily="18" charset="0"/>
                <a:cs typeface="Times New Roman" pitchFamily="18" charset="0"/>
              </a:rPr>
              <a:t> an </a:t>
            </a:r>
            <a:r>
              <a:rPr lang="en-US" sz="2800" dirty="0" err="1" smtClean="0">
                <a:solidFill>
                  <a:srgbClr val="FF0000"/>
                </a:solidFill>
                <a:latin typeface="Times New Roman" pitchFamily="18" charset="0"/>
                <a:cs typeface="Times New Roman" pitchFamily="18" charset="0"/>
              </a:rPr>
              <a:t>toàn</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798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ppt_x"/>
                                          </p:val>
                                        </p:tav>
                                        <p:tav tm="100000">
                                          <p:val>
                                            <p:strVal val="#ppt_x"/>
                                          </p:val>
                                        </p:tav>
                                      </p:tavLst>
                                    </p:anim>
                                    <p:anim calcmode="lin" valueType="num">
                                      <p:cBhvr additive="base">
                                        <p:cTn id="63" dur="500" fill="hold"/>
                                        <p:tgtEl>
                                          <p:spTgt spid="1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ppt_x"/>
                                          </p:val>
                                        </p:tav>
                                        <p:tav tm="100000">
                                          <p:val>
                                            <p:strVal val="#ppt_x"/>
                                          </p:val>
                                        </p:tav>
                                      </p:tavLst>
                                    </p:anim>
                                    <p:anim calcmode="lin" valueType="num">
                                      <p:cBhvr additive="base">
                                        <p:cTn id="6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2" grpId="0"/>
      <p:bldP spid="4" grpId="0"/>
      <p:bldP spid="6" grpId="0"/>
      <p:bldP spid="7" grpId="0"/>
      <p:bldP spid="8"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1066800" y="381000"/>
            <a:ext cx="7620000" cy="58477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3200" b="1" i="1" u="sng"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Chuyển</a:t>
            </a:r>
            <a:r>
              <a:rPr lang="en-US" sz="3200" b="1" i="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3200" b="1" i="1" u="sng"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động</a:t>
            </a:r>
            <a:r>
              <a:rPr lang="en-US" sz="3200" b="1" i="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3200" b="1" i="1" u="sng"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các</a:t>
            </a:r>
            <a:r>
              <a:rPr lang="en-US" sz="3200" b="1" i="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3200" b="1" i="1" u="sng"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bộ</a:t>
            </a:r>
            <a:r>
              <a:rPr lang="en-US" sz="3200" b="1" i="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3200" b="1" i="1" u="sng"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phận</a:t>
            </a:r>
            <a:r>
              <a:rPr lang="en-US" sz="3200" b="1" i="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3200" b="1" i="1" u="sng"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khi</a:t>
            </a:r>
            <a:r>
              <a:rPr lang="en-US" sz="3200" b="1" i="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3200" b="1" i="1" u="sng"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ném</a:t>
            </a:r>
            <a:r>
              <a:rPr lang="en-US"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TextBox 5"/>
          <p:cNvSpPr txBox="1"/>
          <p:nvPr/>
        </p:nvSpPr>
        <p:spPr>
          <a:xfrm>
            <a:off x="318655" y="858982"/>
            <a:ext cx="2971800" cy="6093976"/>
          </a:xfrm>
          <a:prstGeom prst="rect">
            <a:avLst/>
          </a:prstGeom>
          <a:noFill/>
        </p:spPr>
        <p:txBody>
          <a:bodyPr wrap="square" rtlCol="0">
            <a:spAutoFit/>
          </a:bodyPr>
          <a:lstStyle/>
          <a:p>
            <a:pPr algn="just"/>
            <a:r>
              <a:rPr lang="vi-VN" sz="3000" b="1" i="1" dirty="0">
                <a:latin typeface="Times New Roman" pitchFamily="18" charset="0"/>
                <a:cs typeface="Times New Roman" pitchFamily="18" charset="0"/>
              </a:rPr>
              <a:t>Khi rút chốt an toàn, cần bẩy bật lên rời khỏi tai giữ, lò xò đẩy búa đập về phía trước, kim hỏa chọc vào hạt lửa, hạt lửa phát lửa đốt cháy dây cháy chậm, phụt lửa vào kíp làm kíp nổ gây nổ lựu đạn</a:t>
            </a:r>
            <a:r>
              <a:rPr lang="vi-VN" sz="3000" b="1" i="1" dirty="0"/>
              <a: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640101" y="2204396"/>
            <a:ext cx="4795114" cy="3596336"/>
          </a:xfrm>
          <a:prstGeom prst="rect">
            <a:avLst/>
          </a:prstGeom>
        </p:spPr>
      </p:pic>
      <p:sp>
        <p:nvSpPr>
          <p:cNvPr id="9" name="TextBox 8"/>
          <p:cNvSpPr txBox="1"/>
          <p:nvPr/>
        </p:nvSpPr>
        <p:spPr>
          <a:xfrm>
            <a:off x="3990108" y="1547467"/>
            <a:ext cx="1254126" cy="494527"/>
          </a:xfrm>
          <a:prstGeom prst="rect">
            <a:avLst/>
          </a:prstGeom>
          <a:noFill/>
        </p:spPr>
        <p:txBody>
          <a:bodyPr wrap="square" rtlCol="0">
            <a:spAutoFit/>
          </a:bodyPr>
          <a:lstStyle/>
          <a:p>
            <a:pPr algn="ctr"/>
            <a:r>
              <a:rPr lang="en-US" sz="2600" dirty="0" err="1" smtClean="0">
                <a:solidFill>
                  <a:srgbClr val="FF0000"/>
                </a:solidFill>
                <a:latin typeface="Times New Roman" pitchFamily="18" charset="0"/>
                <a:cs typeface="Times New Roman" pitchFamily="18" charset="0"/>
              </a:rPr>
              <a:t>Búa</a:t>
            </a:r>
            <a:endParaRPr lang="en-US" sz="2600" dirty="0">
              <a:solidFill>
                <a:srgbClr val="FF0000"/>
              </a:solidFill>
              <a:latin typeface="Times New Roman" pitchFamily="18" charset="0"/>
              <a:cs typeface="Times New Roman" pitchFamily="18" charset="0"/>
            </a:endParaRPr>
          </a:p>
        </p:txBody>
      </p:sp>
      <p:sp>
        <p:nvSpPr>
          <p:cNvPr id="11" name="TextBox 10"/>
          <p:cNvSpPr txBox="1"/>
          <p:nvPr/>
        </p:nvSpPr>
        <p:spPr>
          <a:xfrm flipH="1">
            <a:off x="6845048" y="1912629"/>
            <a:ext cx="1110669" cy="461665"/>
          </a:xfrm>
          <a:prstGeom prst="rect">
            <a:avLst/>
          </a:prstGeom>
          <a:noFill/>
        </p:spPr>
        <p:txBody>
          <a:bodyPr wrap="square" rtlCol="0">
            <a:spAutoFit/>
          </a:bodyPr>
          <a:lstStyle/>
          <a:p>
            <a:r>
              <a:rPr lang="en-US" sz="2400" dirty="0" err="1" smtClean="0">
                <a:solidFill>
                  <a:srgbClr val="FF0000"/>
                </a:solidFill>
                <a:latin typeface="Times New Roman" pitchFamily="18" charset="0"/>
                <a:cs typeface="Times New Roman" pitchFamily="18" charset="0"/>
              </a:rPr>
              <a:t>Hạt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lửa</a:t>
            </a:r>
            <a:r>
              <a:rPr lang="en-US" sz="2400"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12" name="TextBox 11"/>
          <p:cNvSpPr txBox="1"/>
          <p:nvPr/>
        </p:nvSpPr>
        <p:spPr>
          <a:xfrm>
            <a:off x="7344559" y="2930772"/>
            <a:ext cx="1752601" cy="830997"/>
          </a:xfrm>
          <a:prstGeom prst="rect">
            <a:avLst/>
          </a:prstGeom>
          <a:noFill/>
        </p:spPr>
        <p:txBody>
          <a:bodyPr wrap="square" rtlCol="0">
            <a:spAutoFit/>
          </a:bodyPr>
          <a:lstStyle/>
          <a:p>
            <a:pPr algn="ctr"/>
            <a:r>
              <a:rPr lang="en-US" sz="2400" dirty="0" err="1" smtClean="0">
                <a:solidFill>
                  <a:srgbClr val="FF0000"/>
                </a:solidFill>
                <a:latin typeface="Times New Roman" pitchFamily="18" charset="0"/>
                <a:cs typeface="Times New Roman" pitchFamily="18" charset="0"/>
              </a:rPr>
              <a:t>Thuốc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cháy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chậm</a:t>
            </a:r>
            <a:r>
              <a:rPr lang="en-US" sz="2400" b="1" dirty="0" smtClean="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p:txBody>
      </p:sp>
      <p:sp>
        <p:nvSpPr>
          <p:cNvPr id="13" name="TextBox 12"/>
          <p:cNvSpPr txBox="1"/>
          <p:nvPr/>
        </p:nvSpPr>
        <p:spPr>
          <a:xfrm>
            <a:off x="7554691" y="4342413"/>
            <a:ext cx="1542469" cy="461665"/>
          </a:xfrm>
          <a:prstGeom prst="rect">
            <a:avLst/>
          </a:prstGeom>
          <a:noFill/>
        </p:spPr>
        <p:txBody>
          <a:bodyPr wrap="square" rtlCol="0">
            <a:spAutoFit/>
          </a:bodyPr>
          <a:lstStyle/>
          <a:p>
            <a:r>
              <a:rPr lang="en-US" sz="2400" dirty="0" err="1" smtClean="0">
                <a:solidFill>
                  <a:srgbClr val="FF0000"/>
                </a:solidFill>
                <a:latin typeface="Times New Roman" pitchFamily="18" charset="0"/>
                <a:cs typeface="Times New Roman" pitchFamily="18" charset="0"/>
              </a:rPr>
              <a:t>Kíp</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nổ</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7025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47650" y="228600"/>
            <a:ext cx="8305800" cy="646331"/>
          </a:xfrm>
          <a:prstGeom prst="rect">
            <a:avLst/>
          </a:prstGeom>
          <a:noFill/>
        </p:spPr>
        <p:txBody>
          <a:bodyPr wrap="square" rtlCol="0">
            <a:spAutoFit/>
          </a:bodyPr>
          <a:lstStyle/>
          <a:p>
            <a:pPr algn="just"/>
            <a:r>
              <a:rPr lang="vi-VN" sz="3600" b="1" kern="100" dirty="0">
                <a:solidFill>
                  <a:srgbClr val="FF0000"/>
                </a:solidFill>
                <a:latin typeface="Times New Roman"/>
                <a:ea typeface="Tahoma"/>
              </a:rPr>
              <a:t>3. </a:t>
            </a:r>
            <a:r>
              <a:rPr lang="vi-VN" sz="3600" b="1" u="sng" kern="100" dirty="0">
                <a:solidFill>
                  <a:srgbClr val="FF0000"/>
                </a:solidFill>
                <a:latin typeface="Times New Roman"/>
                <a:ea typeface="Tahoma"/>
              </a:rPr>
              <a:t>Quy tắc sử dụng và bảo quản lựu đạn</a:t>
            </a:r>
            <a:r>
              <a:rPr lang="vi-VN" sz="3600" b="1" kern="100" dirty="0">
                <a:solidFill>
                  <a:srgbClr val="FF0000"/>
                </a:solidFill>
                <a:latin typeface="Times New Roman"/>
                <a:ea typeface="Tahoma"/>
              </a:rPr>
              <a:t>:</a:t>
            </a:r>
            <a:endParaRPr lang="vi-VN" sz="1200" kern="100" dirty="0">
              <a:solidFill>
                <a:srgbClr val="FF0000"/>
              </a:solidFill>
              <a:effectLst/>
              <a:latin typeface="Times New Roman"/>
              <a:ea typeface="宋体"/>
            </a:endParaRPr>
          </a:p>
        </p:txBody>
      </p:sp>
      <p:sp>
        <p:nvSpPr>
          <p:cNvPr id="3" name="TextBox 2"/>
          <p:cNvSpPr txBox="1"/>
          <p:nvPr/>
        </p:nvSpPr>
        <p:spPr>
          <a:xfrm>
            <a:off x="685800" y="1256207"/>
            <a:ext cx="3962400" cy="369332"/>
          </a:xfrm>
          <a:prstGeom prst="rect">
            <a:avLst/>
          </a:prstGeom>
          <a:noFill/>
        </p:spPr>
        <p:txBody>
          <a:bodyPr wrap="square" rtlCol="0">
            <a:spAutoFit/>
          </a:bodyPr>
          <a:lstStyle/>
          <a:p>
            <a:endParaRPr lang="en-US" dirty="0"/>
          </a:p>
        </p:txBody>
      </p:sp>
      <p:sp>
        <p:nvSpPr>
          <p:cNvPr id="4" name="TextBox 3"/>
          <p:cNvSpPr txBox="1"/>
          <p:nvPr/>
        </p:nvSpPr>
        <p:spPr>
          <a:xfrm>
            <a:off x="699655" y="874931"/>
            <a:ext cx="6705600" cy="523220"/>
          </a:xfrm>
          <a:prstGeom prst="rect">
            <a:avLst/>
          </a:prstGeom>
          <a:noFill/>
        </p:spPr>
        <p:txBody>
          <a:bodyPr wrap="square" rtlCol="0">
            <a:spAutoFit/>
          </a:bodyPr>
          <a:lstStyle/>
          <a:p>
            <a:pPr algn="just"/>
            <a:r>
              <a:rPr lang="vi-VN" sz="2800" b="1" kern="100" dirty="0">
                <a:solidFill>
                  <a:srgbClr val="0070C0"/>
                </a:solidFill>
                <a:latin typeface="Times New Roman"/>
                <a:ea typeface="Tahoma"/>
              </a:rPr>
              <a:t>a. </a:t>
            </a:r>
            <a:r>
              <a:rPr lang="vi-VN" sz="2800" b="1" u="sng" kern="100" dirty="0">
                <a:solidFill>
                  <a:srgbClr val="0070C0"/>
                </a:solidFill>
                <a:latin typeface="Times New Roman"/>
                <a:ea typeface="Tahoma"/>
              </a:rPr>
              <a:t>Sử dụng, giữ gìn lựu </a:t>
            </a:r>
            <a:r>
              <a:rPr lang="vi-VN" sz="2800" b="1" u="sng" kern="100" dirty="0" smtClean="0">
                <a:solidFill>
                  <a:srgbClr val="0070C0"/>
                </a:solidFill>
                <a:latin typeface="Times New Roman"/>
                <a:ea typeface="Tahoma"/>
              </a:rPr>
              <a:t>đạn</a:t>
            </a:r>
            <a:r>
              <a:rPr lang="en-US" sz="2800" b="1" kern="100" dirty="0" smtClean="0">
                <a:solidFill>
                  <a:srgbClr val="0070C0"/>
                </a:solidFill>
                <a:latin typeface="Times New Roman"/>
                <a:ea typeface="Tahoma"/>
              </a:rPr>
              <a:t>:</a:t>
            </a:r>
            <a:endParaRPr lang="vi-VN" sz="1200" kern="100" dirty="0">
              <a:solidFill>
                <a:srgbClr val="0070C0"/>
              </a:solidFill>
              <a:effectLst/>
              <a:latin typeface="Times New Roman"/>
              <a:ea typeface="宋体"/>
            </a:endParaRPr>
          </a:p>
        </p:txBody>
      </p:sp>
      <p:sp>
        <p:nvSpPr>
          <p:cNvPr id="5" name="TextBox 4"/>
          <p:cNvSpPr txBox="1"/>
          <p:nvPr/>
        </p:nvSpPr>
        <p:spPr>
          <a:xfrm>
            <a:off x="76200" y="1434229"/>
            <a:ext cx="9144000" cy="1200329"/>
          </a:xfrm>
          <a:prstGeom prst="rect">
            <a:avLst/>
          </a:prstGeom>
          <a:noFill/>
        </p:spPr>
        <p:txBody>
          <a:bodyPr wrap="square" rtlCol="0">
            <a:spAutoFit/>
          </a:bodyPr>
          <a:lstStyle/>
          <a:p>
            <a:pPr algn="just"/>
            <a:r>
              <a:rPr lang="en-US" sz="3000" kern="100" dirty="0" smtClean="0">
                <a:solidFill>
                  <a:srgbClr val="000000"/>
                </a:solidFill>
                <a:latin typeface="Times New Roman"/>
                <a:ea typeface="Tahoma"/>
              </a:rPr>
              <a:t>- </a:t>
            </a:r>
            <a:r>
              <a:rPr lang="vi-VN" sz="3000" kern="100" dirty="0" smtClean="0">
                <a:solidFill>
                  <a:srgbClr val="000000"/>
                </a:solidFill>
                <a:latin typeface="Times New Roman"/>
                <a:ea typeface="Tahoma"/>
              </a:rPr>
              <a:t>Chỉ </a:t>
            </a:r>
            <a:r>
              <a:rPr lang="vi-VN" sz="3000" kern="100" dirty="0">
                <a:solidFill>
                  <a:srgbClr val="000000"/>
                </a:solidFill>
                <a:latin typeface="Times New Roman"/>
                <a:ea typeface="Tahoma"/>
              </a:rPr>
              <a:t>sử dụng khi nắm vững tính năng, cấu </a:t>
            </a:r>
            <a:r>
              <a:rPr lang="vi-VN" sz="3000" kern="100" dirty="0" smtClean="0">
                <a:solidFill>
                  <a:srgbClr val="000000"/>
                </a:solidFill>
                <a:latin typeface="Times New Roman"/>
                <a:ea typeface="Tahoma"/>
              </a:rPr>
              <a:t>tạo và </a:t>
            </a:r>
            <a:r>
              <a:rPr lang="vi-VN" sz="3000" kern="100" dirty="0">
                <a:solidFill>
                  <a:srgbClr val="000000"/>
                </a:solidFill>
                <a:latin typeface="Times New Roman"/>
                <a:ea typeface="Tahoma"/>
              </a:rPr>
              <a:t>đã kiểm tra chất </a:t>
            </a:r>
            <a:r>
              <a:rPr lang="vi-VN" sz="3000" kern="100" dirty="0" smtClean="0">
                <a:solidFill>
                  <a:srgbClr val="000000"/>
                </a:solidFill>
                <a:latin typeface="Times New Roman"/>
                <a:ea typeface="Tahoma"/>
              </a:rPr>
              <a:t>lượng</a:t>
            </a:r>
            <a:r>
              <a:rPr lang="en-US" sz="3000" kern="100" dirty="0" smtClean="0">
                <a:solidFill>
                  <a:srgbClr val="000000"/>
                </a:solidFill>
                <a:latin typeface="Times New Roman"/>
                <a:ea typeface="Tahoma"/>
              </a:rPr>
              <a:t>.</a:t>
            </a:r>
            <a:endParaRPr lang="vi-VN" sz="3000" kern="100" dirty="0">
              <a:latin typeface="Times New Roman"/>
              <a:ea typeface="宋体"/>
            </a:endParaRPr>
          </a:p>
          <a:p>
            <a:pPr algn="just"/>
            <a:endParaRPr lang="vi-VN" sz="1200" kern="100" dirty="0">
              <a:effectLst/>
              <a:latin typeface="Times New Roman"/>
              <a:ea typeface="宋体"/>
            </a:endParaRPr>
          </a:p>
        </p:txBody>
      </p:sp>
      <p:sp>
        <p:nvSpPr>
          <p:cNvPr id="6" name="TextBox 5"/>
          <p:cNvSpPr txBox="1"/>
          <p:nvPr/>
        </p:nvSpPr>
        <p:spPr>
          <a:xfrm>
            <a:off x="-76200" y="2514600"/>
            <a:ext cx="88392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Tùy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538754"/>
            <a:ext cx="4324350" cy="288001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394118"/>
            <a:ext cx="4305300" cy="3270372"/>
          </a:xfrm>
          <a:prstGeom prst="rect">
            <a:avLst/>
          </a:prstGeom>
        </p:spPr>
      </p:pic>
    </p:spTree>
    <p:extLst>
      <p:ext uri="{BB962C8B-B14F-4D97-AF65-F5344CB8AC3E}">
        <p14:creationId xmlns:p14="http://schemas.microsoft.com/office/powerpoint/2010/main" val="372016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1015663"/>
          </a:xfrm>
          <a:prstGeom prst="rect">
            <a:avLst/>
          </a:prstGeom>
          <a:noFill/>
        </p:spPr>
        <p:txBody>
          <a:bodyPr wrap="square" rtlCol="0">
            <a:spAutoFit/>
          </a:bodyPr>
          <a:lstStyle/>
          <a:p>
            <a:pPr algn="just"/>
            <a:r>
              <a:rPr lang="en-US" sz="3000" kern="100" dirty="0" smtClean="0">
                <a:solidFill>
                  <a:srgbClr val="000000"/>
                </a:solidFill>
                <a:latin typeface="Times New Roman"/>
                <a:ea typeface="Tahoma"/>
              </a:rPr>
              <a:t>- </a:t>
            </a:r>
            <a:r>
              <a:rPr lang="vi-VN" sz="3000" kern="100" dirty="0" smtClean="0">
                <a:solidFill>
                  <a:srgbClr val="000000"/>
                </a:solidFill>
                <a:latin typeface="Times New Roman"/>
                <a:ea typeface="Tahoma"/>
              </a:rPr>
              <a:t>Sử </a:t>
            </a:r>
            <a:r>
              <a:rPr lang="vi-VN" sz="3000" kern="100" dirty="0">
                <a:solidFill>
                  <a:srgbClr val="000000"/>
                </a:solidFill>
                <a:latin typeface="Times New Roman"/>
                <a:ea typeface="Tahoma"/>
              </a:rPr>
              <a:t>dụng khi có lệnh của người chỉ huy hoặc theo nhiệm vụ được phân công. </a:t>
            </a:r>
            <a:endParaRPr lang="vi-VN" sz="3000" kern="100" dirty="0">
              <a:effectLst/>
              <a:latin typeface="Times New Roman"/>
              <a:ea typeface="宋体"/>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618" y="2438400"/>
            <a:ext cx="4419600" cy="3104243"/>
          </a:xfrm>
          <a:prstGeom prst="rect">
            <a:avLst/>
          </a:prstGeom>
          <a:ln>
            <a:noFill/>
          </a:ln>
          <a:effectLst>
            <a:outerShdw blurRad="190500" algn="tl" rotWithShape="0">
              <a:srgbClr val="000000">
                <a:alpha val="70000"/>
              </a:srgbClr>
            </a:outerShdw>
          </a:effectLst>
        </p:spPr>
      </p:pic>
      <p:sp>
        <p:nvSpPr>
          <p:cNvPr id="4" name="Rectangle 3"/>
          <p:cNvSpPr/>
          <p:nvPr/>
        </p:nvSpPr>
        <p:spPr>
          <a:xfrm>
            <a:off x="5029200" y="2362200"/>
            <a:ext cx="3810000" cy="1477328"/>
          </a:xfrm>
          <a:prstGeom prst="rect">
            <a:avLst/>
          </a:prstGeom>
        </p:spPr>
        <p:txBody>
          <a:bodyPr wrap="square">
            <a:spAutoFit/>
          </a:bodyPr>
          <a:lstStyle/>
          <a:p>
            <a:pPr algn="just"/>
            <a:r>
              <a:rPr lang="en-US" sz="3000" kern="0" dirty="0">
                <a:solidFill>
                  <a:srgbClr val="000000"/>
                </a:solidFill>
                <a:latin typeface="Times New Roman"/>
                <a:ea typeface="Tahoma"/>
              </a:rPr>
              <a:t>- </a:t>
            </a:r>
            <a:r>
              <a:rPr lang="vi-VN" sz="3000" kern="0" dirty="0">
                <a:solidFill>
                  <a:srgbClr val="000000"/>
                </a:solidFill>
                <a:latin typeface="Times New Roman"/>
                <a:ea typeface="Tahoma"/>
              </a:rPr>
              <a:t>Khi ném xong phải quan sát kết quả và tình hình </a:t>
            </a:r>
            <a:r>
              <a:rPr lang="vi-VN" sz="3000" kern="0" dirty="0" smtClean="0">
                <a:solidFill>
                  <a:srgbClr val="000000"/>
                </a:solidFill>
                <a:latin typeface="Times New Roman"/>
                <a:ea typeface="Tahoma"/>
              </a:rPr>
              <a:t>địc</a:t>
            </a:r>
            <a:r>
              <a:rPr lang="en-US" sz="3000" kern="0" dirty="0" smtClean="0">
                <a:solidFill>
                  <a:srgbClr val="000000"/>
                </a:solidFill>
                <a:latin typeface="Times New Roman"/>
                <a:ea typeface="Tahoma"/>
              </a:rPr>
              <a:t>h. </a:t>
            </a:r>
            <a:endParaRPr lang="en-US" sz="3000" dirty="0"/>
          </a:p>
        </p:txBody>
      </p:sp>
    </p:spTree>
    <p:extLst>
      <p:ext uri="{BB962C8B-B14F-4D97-AF65-F5344CB8AC3E}">
        <p14:creationId xmlns:p14="http://schemas.microsoft.com/office/powerpoint/2010/main" val="336582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4636" y="1437457"/>
            <a:ext cx="8956964" cy="4021935"/>
          </a:xfrm>
          <a:prstGeom prst="rect">
            <a:avLst/>
          </a:prstGeom>
          <a:noFill/>
        </p:spPr>
        <p:txBody>
          <a:bodyPr wrap="square" rtlCol="0">
            <a:spAutoFit/>
          </a:bodyPr>
          <a:lstStyle/>
          <a:p>
            <a:pPr marL="457200" marR="0" algn="just">
              <a:lnSpc>
                <a:spcPct val="114000"/>
              </a:lnSpc>
              <a:spcBef>
                <a:spcPts val="0"/>
              </a:spcBef>
              <a:spcAft>
                <a:spcPts val="0"/>
              </a:spcAft>
            </a:pPr>
            <a:r>
              <a:rPr lang="en-US" sz="3200" b="1" i="1" kern="0" dirty="0" smtClean="0">
                <a:solidFill>
                  <a:srgbClr val="000000"/>
                </a:solidFill>
                <a:latin typeface="Times New Roman"/>
                <a:ea typeface="Tahoma"/>
              </a:rPr>
              <a:t>+</a:t>
            </a:r>
            <a:r>
              <a:rPr lang="vi-VN" sz="3200" b="1" i="1" kern="0" dirty="0" smtClean="0">
                <a:solidFill>
                  <a:srgbClr val="000000"/>
                </a:solidFill>
                <a:latin typeface="Times New Roman"/>
                <a:ea typeface="Tahoma"/>
              </a:rPr>
              <a:t> </a:t>
            </a:r>
            <a:r>
              <a:rPr lang="vi-VN" sz="3200" b="1" i="1" kern="0" dirty="0">
                <a:solidFill>
                  <a:srgbClr val="000000"/>
                </a:solidFill>
                <a:latin typeface="Times New Roman"/>
                <a:ea typeface="Tahoma"/>
              </a:rPr>
              <a:t>Để nơi khô ráo, thoáng gió và không lẫn với các loại đạn, thuốc nổ, vật liệu dễ cháy</a:t>
            </a:r>
            <a:r>
              <a:rPr lang="vi-VN" sz="3200" b="1" i="1" kern="0" dirty="0" smtClean="0">
                <a:solidFill>
                  <a:srgbClr val="000000"/>
                </a:solidFill>
                <a:latin typeface="Times New Roman"/>
                <a:ea typeface="Tahoma"/>
              </a:rPr>
              <a:t>.</a:t>
            </a:r>
            <a:endParaRPr lang="vi-VN" sz="3200" b="1" i="1" dirty="0">
              <a:latin typeface="Times New Roman"/>
              <a:ea typeface="SimSun"/>
            </a:endParaRPr>
          </a:p>
          <a:p>
            <a:pPr marL="457200" marR="0" algn="just">
              <a:lnSpc>
                <a:spcPct val="114000"/>
              </a:lnSpc>
              <a:spcBef>
                <a:spcPts val="0"/>
              </a:spcBef>
              <a:spcAft>
                <a:spcPts val="0"/>
              </a:spcAft>
            </a:pPr>
            <a:r>
              <a:rPr lang="en-US" sz="3200" b="1" i="1" kern="0" dirty="0">
                <a:solidFill>
                  <a:srgbClr val="000000"/>
                </a:solidFill>
                <a:latin typeface="Times New Roman"/>
                <a:ea typeface="Tahoma"/>
              </a:rPr>
              <a:t>+</a:t>
            </a:r>
            <a:r>
              <a:rPr lang="vi-VN" sz="3200" b="1" i="1" kern="0" dirty="0" smtClean="0">
                <a:solidFill>
                  <a:srgbClr val="000000"/>
                </a:solidFill>
                <a:latin typeface="Times New Roman"/>
                <a:ea typeface="Tahoma"/>
              </a:rPr>
              <a:t> </a:t>
            </a:r>
            <a:r>
              <a:rPr lang="vi-VN" sz="3200" b="1" i="1" kern="0" dirty="0">
                <a:solidFill>
                  <a:srgbClr val="000000"/>
                </a:solidFill>
                <a:latin typeface="Times New Roman"/>
                <a:ea typeface="Tahoma"/>
              </a:rPr>
              <a:t>Không để rơi, không va chạm mạnh.</a:t>
            </a:r>
            <a:endParaRPr lang="vi-VN" sz="3200" b="1" i="1" dirty="0">
              <a:latin typeface="Times New Roman"/>
              <a:ea typeface="SimSun"/>
            </a:endParaRPr>
          </a:p>
          <a:p>
            <a:pPr marL="457200" marR="0" algn="just">
              <a:lnSpc>
                <a:spcPct val="114000"/>
              </a:lnSpc>
              <a:spcBef>
                <a:spcPts val="0"/>
              </a:spcBef>
              <a:spcAft>
                <a:spcPts val="0"/>
              </a:spcAft>
            </a:pPr>
            <a:r>
              <a:rPr lang="en-US" sz="3200" b="1" i="1" kern="0" dirty="0">
                <a:solidFill>
                  <a:srgbClr val="000000"/>
                </a:solidFill>
                <a:latin typeface="Times New Roman"/>
                <a:ea typeface="Tahoma"/>
              </a:rPr>
              <a:t>+</a:t>
            </a:r>
            <a:r>
              <a:rPr lang="vi-VN" sz="3200" b="1" i="1" kern="0" dirty="0" smtClean="0">
                <a:solidFill>
                  <a:srgbClr val="000000"/>
                </a:solidFill>
                <a:latin typeface="Times New Roman"/>
                <a:ea typeface="Tahoma"/>
              </a:rPr>
              <a:t> </a:t>
            </a:r>
            <a:r>
              <a:rPr lang="en-US" sz="3200" b="1" i="1" kern="0" dirty="0">
                <a:solidFill>
                  <a:srgbClr val="000000"/>
                </a:solidFill>
                <a:latin typeface="Times New Roman"/>
                <a:ea typeface="Tahoma"/>
              </a:rPr>
              <a:t>L</a:t>
            </a:r>
            <a:r>
              <a:rPr lang="vi-VN" sz="3200" b="1" i="1" kern="0" dirty="0" smtClean="0">
                <a:solidFill>
                  <a:srgbClr val="000000"/>
                </a:solidFill>
                <a:latin typeface="Times New Roman"/>
                <a:ea typeface="Tahoma"/>
              </a:rPr>
              <a:t>ựu </a:t>
            </a:r>
            <a:r>
              <a:rPr lang="vi-VN" sz="3200" b="1" i="1" kern="0" dirty="0">
                <a:solidFill>
                  <a:srgbClr val="000000"/>
                </a:solidFill>
                <a:latin typeface="Times New Roman"/>
                <a:ea typeface="Tahoma"/>
              </a:rPr>
              <a:t>đạn mà bộ phận gây nổ để riêng, </a:t>
            </a:r>
            <a:r>
              <a:rPr lang="vi-VN" sz="3200" b="1" i="1" kern="0" dirty="0" smtClean="0">
                <a:solidFill>
                  <a:srgbClr val="000000"/>
                </a:solidFill>
                <a:latin typeface="Times New Roman"/>
                <a:ea typeface="Tahoma"/>
              </a:rPr>
              <a:t>khi </a:t>
            </a:r>
            <a:r>
              <a:rPr lang="vi-VN" sz="3200" b="1" i="1" kern="0" dirty="0">
                <a:solidFill>
                  <a:srgbClr val="000000"/>
                </a:solidFill>
                <a:latin typeface="Times New Roman"/>
                <a:ea typeface="Tahoma"/>
              </a:rPr>
              <a:t>dùng mới lắp vào lựu </a:t>
            </a:r>
            <a:r>
              <a:rPr lang="vi-VN" sz="3200" b="1" i="1" kern="0" dirty="0" smtClean="0">
                <a:solidFill>
                  <a:srgbClr val="000000"/>
                </a:solidFill>
                <a:latin typeface="Times New Roman"/>
                <a:ea typeface="Tahoma"/>
              </a:rPr>
              <a:t>đạn</a:t>
            </a:r>
            <a:endParaRPr lang="vi-VN" sz="3200" b="1" i="1" dirty="0">
              <a:latin typeface="Times New Roman"/>
              <a:ea typeface="SimSun"/>
            </a:endParaRPr>
          </a:p>
          <a:p>
            <a:pPr marL="457200" marR="0" algn="just">
              <a:lnSpc>
                <a:spcPct val="114000"/>
              </a:lnSpc>
              <a:spcBef>
                <a:spcPts val="0"/>
              </a:spcBef>
              <a:spcAft>
                <a:spcPts val="0"/>
              </a:spcAft>
            </a:pPr>
            <a:r>
              <a:rPr lang="en-US" sz="3200" b="1" i="1" kern="0" dirty="0">
                <a:solidFill>
                  <a:srgbClr val="000000"/>
                </a:solidFill>
                <a:latin typeface="Times New Roman"/>
                <a:ea typeface="Tahoma"/>
              </a:rPr>
              <a:t>+</a:t>
            </a:r>
            <a:r>
              <a:rPr lang="vi-VN" sz="3200" b="1" i="1" kern="0" dirty="0" smtClean="0">
                <a:solidFill>
                  <a:srgbClr val="000000"/>
                </a:solidFill>
                <a:latin typeface="Times New Roman"/>
                <a:ea typeface="Tahoma"/>
              </a:rPr>
              <a:t> </a:t>
            </a:r>
            <a:r>
              <a:rPr lang="vi-VN" sz="3200" b="1" i="1" kern="0" dirty="0">
                <a:solidFill>
                  <a:srgbClr val="000000"/>
                </a:solidFill>
                <a:latin typeface="Times New Roman"/>
                <a:ea typeface="Tahoma"/>
              </a:rPr>
              <a:t>Trong quá trình mang theo thì không móc mỏ vịt (cần bẩy) vào thắt lưng.</a:t>
            </a:r>
            <a:endParaRPr lang="vi-VN" sz="3200" b="1" i="1" dirty="0">
              <a:effectLst/>
              <a:latin typeface="Times New Roman"/>
              <a:ea typeface="SimSun"/>
            </a:endParaRPr>
          </a:p>
        </p:txBody>
      </p:sp>
      <p:sp>
        <p:nvSpPr>
          <p:cNvPr id="4" name="TextBox 3"/>
          <p:cNvSpPr txBox="1"/>
          <p:nvPr/>
        </p:nvSpPr>
        <p:spPr>
          <a:xfrm>
            <a:off x="152400" y="457200"/>
            <a:ext cx="5867400" cy="72391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marL="457200" marR="0" algn="just">
              <a:lnSpc>
                <a:spcPct val="114000"/>
              </a:lnSpc>
              <a:spcBef>
                <a:spcPts val="0"/>
              </a:spcBef>
              <a:spcAft>
                <a:spcPts val="0"/>
              </a:spcAft>
            </a:pPr>
            <a:r>
              <a:rPr lang="vi-VN" sz="3600" b="1" kern="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Tahoma"/>
              </a:rPr>
              <a:t>- GIỮ GÌN LỰU ĐẠN:</a:t>
            </a:r>
            <a:endParaRPr lang="vi-VN"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SimSun"/>
            </a:endParaRPr>
          </a:p>
        </p:txBody>
      </p:sp>
    </p:spTree>
    <p:extLst>
      <p:ext uri="{BB962C8B-B14F-4D97-AF65-F5344CB8AC3E}">
        <p14:creationId xmlns:p14="http://schemas.microsoft.com/office/powerpoint/2010/main" val="349614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31618" y="870295"/>
            <a:ext cx="5029200" cy="674224"/>
          </a:xfrm>
          <a:prstGeom prst="rect">
            <a:avLst/>
          </a:prstGeom>
          <a:noFill/>
        </p:spPr>
        <p:txBody>
          <a:bodyPr wrap="square" rtlCol="0">
            <a:spAutoFit/>
          </a:bodyPr>
          <a:lstStyle/>
          <a:p>
            <a:pPr marL="457200" marR="0" algn="just">
              <a:lnSpc>
                <a:spcPct val="114000"/>
              </a:lnSpc>
              <a:spcBef>
                <a:spcPts val="0"/>
              </a:spcBef>
              <a:spcAft>
                <a:spcPts val="0"/>
              </a:spcAft>
            </a:pPr>
            <a:r>
              <a:rPr lang="vi-VN" sz="3600" b="1" kern="0" dirty="0">
                <a:solidFill>
                  <a:srgbClr val="FF0000"/>
                </a:solidFill>
                <a:latin typeface="Times New Roman"/>
                <a:ea typeface="Tahoma"/>
              </a:rPr>
              <a:t>b. </a:t>
            </a:r>
            <a:r>
              <a:rPr lang="vi-VN" sz="3600" b="1" u="sng" kern="0" dirty="0">
                <a:solidFill>
                  <a:srgbClr val="FF0000"/>
                </a:solidFill>
                <a:latin typeface="Times New Roman"/>
                <a:ea typeface="Tahoma"/>
              </a:rPr>
              <a:t>Quy định sử </a:t>
            </a:r>
            <a:r>
              <a:rPr lang="vi-VN" sz="3600" b="1" u="sng" kern="0" dirty="0" smtClean="0">
                <a:solidFill>
                  <a:srgbClr val="FF0000"/>
                </a:solidFill>
                <a:latin typeface="Times New Roman"/>
                <a:ea typeface="Tahoma"/>
              </a:rPr>
              <a:t>dụng</a:t>
            </a:r>
            <a:r>
              <a:rPr lang="vi-VN" sz="3600" b="1" kern="0" dirty="0" smtClean="0">
                <a:solidFill>
                  <a:srgbClr val="FF0000"/>
                </a:solidFill>
                <a:latin typeface="Times New Roman"/>
                <a:ea typeface="Tahoma"/>
              </a:rPr>
              <a:t>:</a:t>
            </a:r>
            <a:endParaRPr lang="vi-VN" dirty="0">
              <a:solidFill>
                <a:srgbClr val="FF0000"/>
              </a:solidFill>
              <a:effectLst/>
              <a:latin typeface="Times New Roman"/>
              <a:ea typeface="SimSun"/>
            </a:endParaRPr>
          </a:p>
        </p:txBody>
      </p:sp>
      <p:sp>
        <p:nvSpPr>
          <p:cNvPr id="3" name="TextBox 2"/>
          <p:cNvSpPr txBox="1"/>
          <p:nvPr/>
        </p:nvSpPr>
        <p:spPr>
          <a:xfrm>
            <a:off x="173181" y="1676400"/>
            <a:ext cx="8887691" cy="2934458"/>
          </a:xfrm>
          <a:prstGeom prst="rect">
            <a:avLst/>
          </a:prstGeom>
          <a:noFill/>
        </p:spPr>
        <p:txBody>
          <a:bodyPr wrap="square" rtlCol="0">
            <a:spAutoFit/>
          </a:bodyPr>
          <a:lstStyle/>
          <a:p>
            <a:pPr marR="0" indent="457200" algn="just">
              <a:lnSpc>
                <a:spcPct val="114000"/>
              </a:lnSpc>
              <a:spcAft>
                <a:spcPts val="0"/>
              </a:spcAft>
            </a:pPr>
            <a:r>
              <a:rPr lang="vi-VN" sz="3600" dirty="0">
                <a:latin typeface="Times New Roman"/>
                <a:ea typeface="Calibri"/>
              </a:rPr>
              <a:t>- Cấm sử dụng lựu đạn thật trong luyện tập.</a:t>
            </a:r>
          </a:p>
          <a:p>
            <a:pPr marR="0" indent="457200" algn="just">
              <a:lnSpc>
                <a:spcPct val="114000"/>
              </a:lnSpc>
              <a:spcAft>
                <a:spcPts val="0"/>
              </a:spcAft>
            </a:pPr>
            <a:r>
              <a:rPr lang="vi-VN" sz="3600" dirty="0">
                <a:latin typeface="Times New Roman"/>
                <a:ea typeface="Calibri"/>
              </a:rPr>
              <a:t>- Không dùng lựu đạn tập để đùa nghịch.</a:t>
            </a:r>
          </a:p>
          <a:p>
            <a:pPr marR="0" indent="457200" algn="just">
              <a:lnSpc>
                <a:spcPct val="114000"/>
              </a:lnSpc>
              <a:spcAft>
                <a:spcPts val="0"/>
              </a:spcAft>
            </a:pPr>
            <a:r>
              <a:rPr lang="vi-VN" sz="3600" dirty="0">
                <a:latin typeface="Times New Roman"/>
                <a:ea typeface="Calibri"/>
              </a:rPr>
              <a:t>- Khi luyện tập, cấm ném lựu đạn trực tiếp vào người. </a:t>
            </a:r>
            <a:endParaRPr lang="vi-VN" sz="3200" dirty="0">
              <a:latin typeface="Times New Roman"/>
              <a:ea typeface="Calibri"/>
            </a:endParaRPr>
          </a:p>
          <a:p>
            <a:pPr marR="0" indent="457200" algn="just">
              <a:lnSpc>
                <a:spcPct val="114000"/>
              </a:lnSpc>
              <a:spcAft>
                <a:spcPts val="0"/>
              </a:spcAft>
            </a:pPr>
            <a:r>
              <a:rPr lang="vi-VN" dirty="0">
                <a:latin typeface="Times New Roman"/>
                <a:ea typeface="Calibri"/>
              </a:rPr>
              <a:t> </a:t>
            </a:r>
            <a:endParaRPr lang="vi-VN" sz="1400" dirty="0">
              <a:effectLst/>
              <a:latin typeface="Times New Roman"/>
              <a:ea typeface="Calibri"/>
            </a:endParaRPr>
          </a:p>
        </p:txBody>
      </p:sp>
    </p:spTree>
    <p:extLst>
      <p:ext uri="{BB962C8B-B14F-4D97-AF65-F5344CB8AC3E}">
        <p14:creationId xmlns:p14="http://schemas.microsoft.com/office/powerpoint/2010/main" val="68271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0" y="2514600"/>
            <a:ext cx="7391400" cy="1219200"/>
          </a:xfrm>
          <a:prstGeom prst="rect">
            <a:avLst/>
          </a:prstGeom>
          <a:noFill/>
        </p:spPr>
        <p:txBody>
          <a:bodyPr wrap="square" rtlCol="0">
            <a:prstTxWarp prst="textStop">
              <a:avLst/>
            </a:prstTxWarp>
            <a:spAutoFit/>
          </a:bodyPr>
          <a:lstStyle/>
          <a:p>
            <a:pPr algn="ctr"/>
            <a:r>
              <a:rPr lang="en-US" sz="4400" dirty="0" smtClean="0">
                <a:effectLst>
                  <a:glow rad="228600">
                    <a:schemeClr val="accent6">
                      <a:satMod val="175000"/>
                      <a:alpha val="40000"/>
                    </a:schemeClr>
                  </a:glow>
                </a:effectLst>
                <a:latin typeface="Tahoma" panose="020B0604030504040204" pitchFamily="34" charset="0"/>
                <a:ea typeface="Tahoma" panose="020B0604030504040204" pitchFamily="34" charset="0"/>
                <a:cs typeface="Tahoma" panose="020B0604030504040204" pitchFamily="34" charset="0"/>
              </a:rPr>
              <a:t>CỦNG CỐ</a:t>
            </a:r>
            <a:endParaRPr lang="en-US" sz="4400" dirty="0">
              <a:effectLst>
                <a:glow rad="228600">
                  <a:schemeClr val="accent6">
                    <a:satMod val="175000"/>
                    <a:alpha val="40000"/>
                  </a:schemeClr>
                </a:glo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569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8839200" cy="1754326"/>
          </a:xfrm>
          <a:prstGeom prst="rect">
            <a:avLst/>
          </a:prstGeom>
          <a:noFill/>
        </p:spPr>
        <p:txBody>
          <a:bodyPr wrap="square" rtlCol="0">
            <a:spAutoFit/>
          </a:bodyPr>
          <a:lstStyle/>
          <a:p>
            <a:pPr algn="just"/>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Lựu</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đạn</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phi 1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thời</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gian</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cháy</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chậm</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từ</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khi</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lửa</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đến</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khi</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nổ</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bao</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nhiêu</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en-US" sz="3600" b="1"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7"/>
          <p:cNvSpPr/>
          <p:nvPr/>
        </p:nvSpPr>
        <p:spPr>
          <a:xfrm>
            <a:off x="4241" y="2669351"/>
            <a:ext cx="2469058" cy="987623"/>
          </a:xfrm>
          <a:custGeom>
            <a:avLst/>
            <a:gdLst>
              <a:gd name="connsiteX0" fmla="*/ 0 w 2469058"/>
              <a:gd name="connsiteY0" fmla="*/ 0 h 987623"/>
              <a:gd name="connsiteX1" fmla="*/ 1975247 w 2469058"/>
              <a:gd name="connsiteY1" fmla="*/ 0 h 987623"/>
              <a:gd name="connsiteX2" fmla="*/ 2469058 w 2469058"/>
              <a:gd name="connsiteY2" fmla="*/ 493812 h 987623"/>
              <a:gd name="connsiteX3" fmla="*/ 1975247 w 2469058"/>
              <a:gd name="connsiteY3" fmla="*/ 987623 h 987623"/>
              <a:gd name="connsiteX4" fmla="*/ 0 w 2469058"/>
              <a:gd name="connsiteY4" fmla="*/ 987623 h 987623"/>
              <a:gd name="connsiteX5" fmla="*/ 493812 w 2469058"/>
              <a:gd name="connsiteY5" fmla="*/ 493812 h 987623"/>
              <a:gd name="connsiteX6" fmla="*/ 0 w 2469058"/>
              <a:gd name="connsiteY6" fmla="*/ 0 h 98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9058" h="987623">
                <a:moveTo>
                  <a:pt x="0" y="0"/>
                </a:moveTo>
                <a:lnTo>
                  <a:pt x="1975247" y="0"/>
                </a:lnTo>
                <a:lnTo>
                  <a:pt x="2469058" y="493812"/>
                </a:lnTo>
                <a:lnTo>
                  <a:pt x="1975247" y="987623"/>
                </a:lnTo>
                <a:lnTo>
                  <a:pt x="0" y="987623"/>
                </a:lnTo>
                <a:lnTo>
                  <a:pt x="493812" y="49381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1826" tIns="36005" rIns="529816" bIns="36005" numCol="1" spcCol="1270" anchor="ctr" anchorCtr="0">
            <a:noAutofit/>
          </a:bodyPr>
          <a:lstStyle/>
          <a:p>
            <a:pPr lvl="0" algn="ctr" defTabSz="1200150" rtl="0">
              <a:lnSpc>
                <a:spcPct val="90000"/>
              </a:lnSpc>
              <a:spcBef>
                <a:spcPct val="0"/>
              </a:spcBef>
              <a:spcAft>
                <a:spcPct val="35000"/>
              </a:spcAft>
            </a:pPr>
            <a:r>
              <a:rPr lang="en-US" sz="2700" b="1" i="1" kern="1200" dirty="0" smtClean="0">
                <a:solidFill>
                  <a:schemeClr val="tx1"/>
                </a:solidFill>
                <a:latin typeface="Times New Roman" panose="02020603050405020304" pitchFamily="18" charset="0"/>
                <a:cs typeface="Times New Roman" panose="02020603050405020304" pitchFamily="18" charset="0"/>
              </a:rPr>
              <a:t>A. </a:t>
            </a:r>
          </a:p>
          <a:p>
            <a:pPr lvl="0" algn="ctr" defTabSz="1200150" rtl="0">
              <a:lnSpc>
                <a:spcPct val="90000"/>
              </a:lnSpc>
              <a:spcBef>
                <a:spcPct val="0"/>
              </a:spcBef>
              <a:spcAft>
                <a:spcPct val="35000"/>
              </a:spcAft>
            </a:pPr>
            <a:r>
              <a:rPr lang="en-US" sz="2700" b="1" i="1" kern="1200" dirty="0" smtClean="0">
                <a:solidFill>
                  <a:schemeClr val="tx1"/>
                </a:solidFill>
                <a:latin typeface="Times New Roman" panose="02020603050405020304" pitchFamily="18" charset="0"/>
                <a:cs typeface="Times New Roman" panose="02020603050405020304" pitchFamily="18" charset="0"/>
              </a:rPr>
              <a:t>2,8 – 3,2s</a:t>
            </a:r>
            <a:endParaRPr lang="en-US" sz="2700" b="1" i="1" kern="1200" dirty="0">
              <a:solidFill>
                <a:schemeClr val="tx1"/>
              </a:solidFill>
              <a:latin typeface="Times New Roman" panose="02020603050405020304" pitchFamily="18" charset="0"/>
              <a:cs typeface="Times New Roman" panose="02020603050405020304" pitchFamily="18" charset="0"/>
            </a:endParaRPr>
          </a:p>
        </p:txBody>
      </p:sp>
      <p:sp>
        <p:nvSpPr>
          <p:cNvPr id="9" name="Freeform 8"/>
          <p:cNvSpPr/>
          <p:nvPr/>
        </p:nvSpPr>
        <p:spPr>
          <a:xfrm>
            <a:off x="2226394" y="2669351"/>
            <a:ext cx="2469058" cy="987623"/>
          </a:xfrm>
          <a:custGeom>
            <a:avLst/>
            <a:gdLst>
              <a:gd name="connsiteX0" fmla="*/ 0 w 2469058"/>
              <a:gd name="connsiteY0" fmla="*/ 0 h 987623"/>
              <a:gd name="connsiteX1" fmla="*/ 1975247 w 2469058"/>
              <a:gd name="connsiteY1" fmla="*/ 0 h 987623"/>
              <a:gd name="connsiteX2" fmla="*/ 2469058 w 2469058"/>
              <a:gd name="connsiteY2" fmla="*/ 493812 h 987623"/>
              <a:gd name="connsiteX3" fmla="*/ 1975247 w 2469058"/>
              <a:gd name="connsiteY3" fmla="*/ 987623 h 987623"/>
              <a:gd name="connsiteX4" fmla="*/ 0 w 2469058"/>
              <a:gd name="connsiteY4" fmla="*/ 987623 h 987623"/>
              <a:gd name="connsiteX5" fmla="*/ 493812 w 2469058"/>
              <a:gd name="connsiteY5" fmla="*/ 493812 h 987623"/>
              <a:gd name="connsiteX6" fmla="*/ 0 w 2469058"/>
              <a:gd name="connsiteY6" fmla="*/ 0 h 98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9058" h="987623">
                <a:moveTo>
                  <a:pt x="0" y="0"/>
                </a:moveTo>
                <a:lnTo>
                  <a:pt x="1975247" y="0"/>
                </a:lnTo>
                <a:lnTo>
                  <a:pt x="2469058" y="493812"/>
                </a:lnTo>
                <a:lnTo>
                  <a:pt x="1975247" y="987623"/>
                </a:lnTo>
                <a:lnTo>
                  <a:pt x="0" y="987623"/>
                </a:lnTo>
                <a:lnTo>
                  <a:pt x="493812" y="493812"/>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01826" tIns="36005" rIns="529816" bIns="36005" numCol="1" spcCol="1270" anchor="ctr" anchorCtr="0">
            <a:noAutofit/>
          </a:bodyPr>
          <a:lstStyle/>
          <a:p>
            <a:pPr lvl="0" algn="ctr" defTabSz="1200150" rtl="0">
              <a:lnSpc>
                <a:spcPct val="90000"/>
              </a:lnSpc>
              <a:spcBef>
                <a:spcPct val="0"/>
              </a:spcBef>
              <a:spcAft>
                <a:spcPct val="35000"/>
              </a:spcAft>
            </a:pPr>
            <a:r>
              <a:rPr lang="en-US" sz="2700" b="1" i="1" kern="1200" dirty="0" smtClean="0">
                <a:solidFill>
                  <a:schemeClr val="tx1"/>
                </a:solidFill>
                <a:latin typeface="Times New Roman" panose="02020603050405020304" pitchFamily="18" charset="0"/>
                <a:cs typeface="Times New Roman" panose="02020603050405020304" pitchFamily="18" charset="0"/>
              </a:rPr>
              <a:t>B.</a:t>
            </a:r>
          </a:p>
          <a:p>
            <a:pPr lvl="0" algn="ctr" defTabSz="1200150" rtl="0">
              <a:lnSpc>
                <a:spcPct val="90000"/>
              </a:lnSpc>
              <a:spcBef>
                <a:spcPct val="0"/>
              </a:spcBef>
              <a:spcAft>
                <a:spcPct val="35000"/>
              </a:spcAft>
            </a:pPr>
            <a:r>
              <a:rPr lang="en-US" sz="2700" b="1" i="1" kern="1200" dirty="0" smtClean="0">
                <a:solidFill>
                  <a:schemeClr val="tx1"/>
                </a:solidFill>
                <a:latin typeface="Times New Roman" panose="02020603050405020304" pitchFamily="18" charset="0"/>
                <a:cs typeface="Times New Roman" panose="02020603050405020304" pitchFamily="18" charset="0"/>
              </a:rPr>
              <a:t>3,2 – 3,6s</a:t>
            </a:r>
            <a:endParaRPr lang="en-US" sz="27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9"/>
          <p:cNvSpPr/>
          <p:nvPr/>
        </p:nvSpPr>
        <p:spPr>
          <a:xfrm>
            <a:off x="4448547" y="2669351"/>
            <a:ext cx="2469058" cy="987623"/>
          </a:xfrm>
          <a:custGeom>
            <a:avLst/>
            <a:gdLst>
              <a:gd name="connsiteX0" fmla="*/ 0 w 2469058"/>
              <a:gd name="connsiteY0" fmla="*/ 0 h 987623"/>
              <a:gd name="connsiteX1" fmla="*/ 1975247 w 2469058"/>
              <a:gd name="connsiteY1" fmla="*/ 0 h 987623"/>
              <a:gd name="connsiteX2" fmla="*/ 2469058 w 2469058"/>
              <a:gd name="connsiteY2" fmla="*/ 493812 h 987623"/>
              <a:gd name="connsiteX3" fmla="*/ 1975247 w 2469058"/>
              <a:gd name="connsiteY3" fmla="*/ 987623 h 987623"/>
              <a:gd name="connsiteX4" fmla="*/ 0 w 2469058"/>
              <a:gd name="connsiteY4" fmla="*/ 987623 h 987623"/>
              <a:gd name="connsiteX5" fmla="*/ 493812 w 2469058"/>
              <a:gd name="connsiteY5" fmla="*/ 493812 h 987623"/>
              <a:gd name="connsiteX6" fmla="*/ 0 w 2469058"/>
              <a:gd name="connsiteY6" fmla="*/ 0 h 98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9058" h="987623">
                <a:moveTo>
                  <a:pt x="0" y="0"/>
                </a:moveTo>
                <a:lnTo>
                  <a:pt x="1975247" y="0"/>
                </a:lnTo>
                <a:lnTo>
                  <a:pt x="2469058" y="493812"/>
                </a:lnTo>
                <a:lnTo>
                  <a:pt x="1975247" y="987623"/>
                </a:lnTo>
                <a:lnTo>
                  <a:pt x="0" y="987623"/>
                </a:lnTo>
                <a:lnTo>
                  <a:pt x="493812" y="493812"/>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01826" tIns="36005" rIns="529816" bIns="36005" numCol="1" spcCol="1270" anchor="ctr" anchorCtr="0">
            <a:noAutofit/>
          </a:bodyPr>
          <a:lstStyle/>
          <a:p>
            <a:pPr lvl="0" algn="ctr" defTabSz="1200150" rtl="0">
              <a:lnSpc>
                <a:spcPct val="90000"/>
              </a:lnSpc>
              <a:spcBef>
                <a:spcPct val="0"/>
              </a:spcBef>
              <a:spcAft>
                <a:spcPct val="35000"/>
              </a:spcAft>
            </a:pPr>
            <a:r>
              <a:rPr lang="en-US" sz="2700" b="1" i="1" kern="1200" dirty="0" smtClean="0">
                <a:solidFill>
                  <a:schemeClr val="tx1"/>
                </a:solidFill>
                <a:latin typeface="Times New Roman" panose="02020603050405020304" pitchFamily="18" charset="0"/>
                <a:cs typeface="Times New Roman" panose="02020603050405020304" pitchFamily="18" charset="0"/>
              </a:rPr>
              <a:t>C.</a:t>
            </a:r>
          </a:p>
          <a:p>
            <a:pPr lvl="0" algn="ctr" defTabSz="1200150" rtl="0">
              <a:lnSpc>
                <a:spcPct val="90000"/>
              </a:lnSpc>
              <a:spcBef>
                <a:spcPct val="0"/>
              </a:spcBef>
              <a:spcAft>
                <a:spcPct val="35000"/>
              </a:spcAft>
            </a:pPr>
            <a:r>
              <a:rPr lang="en-US" sz="2700" b="1" i="1" kern="1200" dirty="0" smtClean="0">
                <a:solidFill>
                  <a:schemeClr val="tx1"/>
                </a:solidFill>
                <a:latin typeface="Times New Roman" panose="02020603050405020304" pitchFamily="18" charset="0"/>
                <a:cs typeface="Times New Roman" panose="02020603050405020304" pitchFamily="18" charset="0"/>
              </a:rPr>
              <a:t>3,2 – 4,2s</a:t>
            </a:r>
            <a:r>
              <a:rPr lang="en-US" sz="2700" b="1" i="1" kern="1200" dirty="0" smtClean="0"/>
              <a:t> </a:t>
            </a:r>
            <a:endParaRPr lang="en-US" sz="2700" kern="1200" dirty="0"/>
          </a:p>
        </p:txBody>
      </p:sp>
      <p:sp>
        <p:nvSpPr>
          <p:cNvPr id="11" name="Freeform 10"/>
          <p:cNvSpPr/>
          <p:nvPr/>
        </p:nvSpPr>
        <p:spPr>
          <a:xfrm>
            <a:off x="6670699" y="2669351"/>
            <a:ext cx="2469058" cy="987623"/>
          </a:xfrm>
          <a:custGeom>
            <a:avLst/>
            <a:gdLst>
              <a:gd name="connsiteX0" fmla="*/ 0 w 2469058"/>
              <a:gd name="connsiteY0" fmla="*/ 0 h 987623"/>
              <a:gd name="connsiteX1" fmla="*/ 1975247 w 2469058"/>
              <a:gd name="connsiteY1" fmla="*/ 0 h 987623"/>
              <a:gd name="connsiteX2" fmla="*/ 2469058 w 2469058"/>
              <a:gd name="connsiteY2" fmla="*/ 493812 h 987623"/>
              <a:gd name="connsiteX3" fmla="*/ 1975247 w 2469058"/>
              <a:gd name="connsiteY3" fmla="*/ 987623 h 987623"/>
              <a:gd name="connsiteX4" fmla="*/ 0 w 2469058"/>
              <a:gd name="connsiteY4" fmla="*/ 987623 h 987623"/>
              <a:gd name="connsiteX5" fmla="*/ 493812 w 2469058"/>
              <a:gd name="connsiteY5" fmla="*/ 493812 h 987623"/>
              <a:gd name="connsiteX6" fmla="*/ 0 w 2469058"/>
              <a:gd name="connsiteY6" fmla="*/ 0 h 98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9058" h="987623">
                <a:moveTo>
                  <a:pt x="0" y="0"/>
                </a:moveTo>
                <a:lnTo>
                  <a:pt x="1975247" y="0"/>
                </a:lnTo>
                <a:lnTo>
                  <a:pt x="2469058" y="493812"/>
                </a:lnTo>
                <a:lnTo>
                  <a:pt x="1975247" y="987623"/>
                </a:lnTo>
                <a:lnTo>
                  <a:pt x="0" y="987623"/>
                </a:lnTo>
                <a:lnTo>
                  <a:pt x="493812" y="493812"/>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1826" tIns="36005" rIns="529816" bIns="36005" numCol="1" spcCol="1270" anchor="ctr" anchorCtr="0">
            <a:noAutofit/>
          </a:bodyPr>
          <a:lstStyle/>
          <a:p>
            <a:pPr lvl="0" algn="ctr" defTabSz="1200150" rtl="0">
              <a:lnSpc>
                <a:spcPct val="90000"/>
              </a:lnSpc>
              <a:spcBef>
                <a:spcPct val="0"/>
              </a:spcBef>
              <a:spcAft>
                <a:spcPct val="35000"/>
              </a:spcAft>
            </a:pPr>
            <a:r>
              <a:rPr lang="en-US" sz="2700" b="1" i="1" kern="1200" dirty="0" smtClean="0">
                <a:solidFill>
                  <a:schemeClr val="tx1"/>
                </a:solidFill>
                <a:latin typeface="Times New Roman" panose="02020603050405020304" pitchFamily="18" charset="0"/>
                <a:cs typeface="Times New Roman" panose="02020603050405020304" pitchFamily="18" charset="0"/>
              </a:rPr>
              <a:t>D.</a:t>
            </a:r>
          </a:p>
          <a:p>
            <a:pPr lvl="0" algn="ctr" defTabSz="1200150" rtl="0">
              <a:lnSpc>
                <a:spcPct val="90000"/>
              </a:lnSpc>
              <a:spcBef>
                <a:spcPct val="0"/>
              </a:spcBef>
              <a:spcAft>
                <a:spcPct val="35000"/>
              </a:spcAft>
            </a:pPr>
            <a:r>
              <a:rPr lang="en-US" sz="2700" b="1" i="1" kern="1200" dirty="0" smtClean="0">
                <a:solidFill>
                  <a:schemeClr val="tx1"/>
                </a:solidFill>
                <a:latin typeface="Times New Roman" panose="02020603050405020304" pitchFamily="18" charset="0"/>
                <a:cs typeface="Times New Roman" panose="02020603050405020304" pitchFamily="18" charset="0"/>
              </a:rPr>
              <a:t>3,6 – 4,2s</a:t>
            </a:r>
            <a:endParaRPr lang="en-US" sz="2700" kern="1200" dirty="0">
              <a:solidFill>
                <a:schemeClr val="tx1"/>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953000" y="4112678"/>
            <a:ext cx="1638561" cy="1638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 y="4191000"/>
            <a:ext cx="16033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625" y="4187825"/>
            <a:ext cx="16033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1970" y="4175023"/>
            <a:ext cx="16033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445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9" fill="hold">
                            <p:stCondLst>
                              <p:cond delay="500"/>
                            </p:stCondLst>
                            <p:childTnLst>
                              <p:par>
                                <p:cTn id="10" presetID="10" presetClass="exit" presetSubtype="0" fill="hold" nodeType="afterEffect">
                                  <p:stCondLst>
                                    <p:cond delay="0"/>
                                  </p:stCondLst>
                                  <p:childTnLst>
                                    <p:animEffect transition="out" filter="fade">
                                      <p:cBhvr>
                                        <p:cTn id="11" dur="500"/>
                                        <p:tgtEl>
                                          <p:spTgt spid="2050"/>
                                        </p:tgtEl>
                                      </p:cBhvr>
                                    </p:animEffect>
                                    <p:set>
                                      <p:cBhvr>
                                        <p:cTn id="12" dur="1" fill="hold">
                                          <p:stCondLst>
                                            <p:cond delay="499"/>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 calcmode="lin" valueType="num">
                                      <p:cBhvr additive="base">
                                        <p:cTn id="18" dur="500" fill="hold"/>
                                        <p:tgtEl>
                                          <p:spTgt spid="2051"/>
                                        </p:tgtEl>
                                        <p:attrNameLst>
                                          <p:attrName>ppt_x</p:attrName>
                                        </p:attrNameLst>
                                      </p:cBhvr>
                                      <p:tavLst>
                                        <p:tav tm="0">
                                          <p:val>
                                            <p:strVal val="#ppt_x"/>
                                          </p:val>
                                        </p:tav>
                                        <p:tav tm="100000">
                                          <p:val>
                                            <p:strVal val="#ppt_x"/>
                                          </p:val>
                                        </p:tav>
                                      </p:tavLst>
                                    </p:anim>
                                    <p:anim calcmode="lin" valueType="num">
                                      <p:cBhvr additive="base">
                                        <p:cTn id="19" dur="500" fill="hold"/>
                                        <p:tgtEl>
                                          <p:spTgt spid="20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bomb.wav"/>
                                        </p:tgtEl>
                                      </p:cMediaNode>
                                    </p:audio>
                                  </p:subTnLst>
                                </p:cTn>
                              </p:par>
                            </p:childTnLst>
                          </p:cTn>
                        </p:par>
                        <p:par>
                          <p:cTn id="20" fill="hold">
                            <p:stCondLst>
                              <p:cond delay="500"/>
                            </p:stCondLst>
                            <p:childTnLst>
                              <p:par>
                                <p:cTn id="21" presetID="10" presetClass="exit" presetSubtype="0" fill="hold" nodeType="afterEffect">
                                  <p:stCondLst>
                                    <p:cond delay="0"/>
                                  </p:stCondLst>
                                  <p:childTnLst>
                                    <p:animEffect transition="out" filter="fade">
                                      <p:cBhvr>
                                        <p:cTn id="22" dur="500"/>
                                        <p:tgtEl>
                                          <p:spTgt spid="2051"/>
                                        </p:tgtEl>
                                      </p:cBhvr>
                                    </p:animEffect>
                                    <p:set>
                                      <p:cBhvr>
                                        <p:cTn id="23" dur="1" fill="hold">
                                          <p:stCondLst>
                                            <p:cond delay="499"/>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par>
                          <p:cTn id="31" fill="hold">
                            <p:stCondLst>
                              <p:cond delay="500"/>
                            </p:stCondLst>
                            <p:childTnLst>
                              <p:par>
                                <p:cTn id="32" presetID="10" presetClass="exit" presetSubtype="0" fill="hold" nodeType="after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052"/>
                                        </p:tgtEl>
                                        <p:attrNameLst>
                                          <p:attrName>style.visibility</p:attrName>
                                        </p:attrNameLst>
                                      </p:cBhvr>
                                      <p:to>
                                        <p:strVal val="visible"/>
                                      </p:to>
                                    </p:set>
                                    <p:anim calcmode="lin" valueType="num">
                                      <p:cBhvr additive="base">
                                        <p:cTn id="40" dur="500" fill="hold"/>
                                        <p:tgtEl>
                                          <p:spTgt spid="2052"/>
                                        </p:tgtEl>
                                        <p:attrNameLst>
                                          <p:attrName>ppt_x</p:attrName>
                                        </p:attrNameLst>
                                      </p:cBhvr>
                                      <p:tavLst>
                                        <p:tav tm="0">
                                          <p:val>
                                            <p:strVal val="#ppt_x"/>
                                          </p:val>
                                        </p:tav>
                                        <p:tav tm="100000">
                                          <p:val>
                                            <p:strVal val="#ppt_x"/>
                                          </p:val>
                                        </p:tav>
                                      </p:tavLst>
                                    </p:anim>
                                    <p:anim calcmode="lin" valueType="num">
                                      <p:cBhvr additive="base">
                                        <p:cTn id="41" dur="500" fill="hold"/>
                                        <p:tgtEl>
                                          <p:spTgt spid="20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par>
                          <p:cTn id="42" fill="hold">
                            <p:stCondLst>
                              <p:cond delay="500"/>
                            </p:stCondLst>
                            <p:childTnLst>
                              <p:par>
                                <p:cTn id="43" presetID="10" presetClass="exit" presetSubtype="0" fill="hold" nodeType="afterEffect">
                                  <p:stCondLst>
                                    <p:cond delay="0"/>
                                  </p:stCondLst>
                                  <p:childTnLst>
                                    <p:animEffect transition="out" filter="fade">
                                      <p:cBhvr>
                                        <p:cTn id="44" dur="500"/>
                                        <p:tgtEl>
                                          <p:spTgt spid="2052"/>
                                        </p:tgtEl>
                                      </p:cBhvr>
                                    </p:animEffect>
                                    <p:set>
                                      <p:cBhvr>
                                        <p:cTn id="45" dur="1" fill="hold">
                                          <p:stCondLst>
                                            <p:cond delay="499"/>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830997"/>
          </a:xfrm>
          <a:prstGeom prst="rect">
            <a:avLst/>
          </a:prstGeom>
          <a:noFill/>
        </p:spPr>
        <p:txBody>
          <a:bodyPr wrap="square" rtlCol="0">
            <a:spAutoFit/>
          </a:bodyPr>
          <a:lstStyle/>
          <a:p>
            <a:pPr algn="ctr"/>
            <a:r>
              <a:rPr lang="en-US" sz="48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1. </a:t>
            </a:r>
            <a:r>
              <a:rPr lang="en-US" sz="4800" b="1" i="1" u="sng"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LỰU ĐẠN </a:t>
            </a:r>
            <a:r>
              <a:rPr lang="az-Cyrl-AZ" sz="4800" b="1" i="1" u="sng"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Ф1</a:t>
            </a:r>
            <a:r>
              <a:rPr lang="en-US" sz="4800" b="1" i="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2400" b="1" i="1" u="sng" dirty="0">
              <a:solidFill>
                <a:srgbClr val="FF0000"/>
              </a:solidFill>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109" y="1485900"/>
            <a:ext cx="4667250" cy="4114800"/>
          </a:xfrm>
          <a:prstGeom prst="ellipse">
            <a:avLst/>
          </a:prstGeom>
          <a:ln>
            <a:noFill/>
          </a:ln>
          <a:effectLst>
            <a:softEdge rad="112500"/>
          </a:effectLst>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7526" t="27946" r="42677" b="14141"/>
          <a:stretch/>
        </p:blipFill>
        <p:spPr>
          <a:xfrm>
            <a:off x="1066800" y="1447800"/>
            <a:ext cx="2987173" cy="4152900"/>
          </a:xfrm>
          <a:prstGeom prst="rect">
            <a:avLst/>
          </a:prstGeom>
          <a:ln>
            <a:noFill/>
          </a:ln>
          <a:effectLst>
            <a:softEdge rad="112500"/>
          </a:effectLst>
        </p:spPr>
      </p:pic>
      <p:sp>
        <p:nvSpPr>
          <p:cNvPr id="3" name="TextBox 2"/>
          <p:cNvSpPr txBox="1"/>
          <p:nvPr/>
        </p:nvSpPr>
        <p:spPr>
          <a:xfrm>
            <a:off x="1213031" y="5715000"/>
            <a:ext cx="2694709" cy="523220"/>
          </a:xfrm>
          <a:prstGeom prst="rect">
            <a:avLst/>
          </a:prstGeom>
          <a:noFill/>
        </p:spPr>
        <p:txBody>
          <a:bodyPr wrap="square" rtlCol="0">
            <a:spAutoFit/>
          </a:bodyPr>
          <a:lstStyle/>
          <a:p>
            <a:pPr algn="ctr"/>
            <a:r>
              <a:rPr lang="en-US" sz="2800" dirty="0" err="1"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Lựu</a:t>
            </a:r>
            <a:r>
              <a:rPr lang="en-US" sz="2800" dirty="0"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 </a:t>
            </a:r>
            <a:r>
              <a:rPr lang="en-US" sz="2800" dirty="0" err="1"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đạn</a:t>
            </a:r>
            <a:r>
              <a:rPr lang="en-US" sz="2800" dirty="0"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 </a:t>
            </a:r>
            <a:r>
              <a:rPr lang="az-Cyrl-AZ" sz="2800" dirty="0" smtClean="0">
                <a:ln w="1905"/>
                <a:solidFill>
                  <a:prstClr val="black"/>
                </a:solidFill>
                <a:effectLst>
                  <a:innerShdw blurRad="69850" dist="43180" dir="5400000">
                    <a:srgbClr val="000000">
                      <a:alpha val="65000"/>
                    </a:srgbClr>
                  </a:innerShdw>
                </a:effectLst>
                <a:latin typeface="Times New Roman" pitchFamily="18" charset="0"/>
                <a:cs typeface="Times New Roman" pitchFamily="18" charset="0"/>
              </a:rPr>
              <a:t>Ф1</a:t>
            </a:r>
            <a:endParaRPr lang="en-US" sz="1400" dirty="0">
              <a:latin typeface="Times New Roman" pitchFamily="18" charset="0"/>
              <a:cs typeface="Times New Roman" pitchFamily="18" charset="0"/>
            </a:endParaRPr>
          </a:p>
        </p:txBody>
      </p:sp>
      <p:sp>
        <p:nvSpPr>
          <p:cNvPr id="4" name="TextBox 3"/>
          <p:cNvSpPr txBox="1"/>
          <p:nvPr/>
        </p:nvSpPr>
        <p:spPr>
          <a:xfrm>
            <a:off x="6096000" y="5715000"/>
            <a:ext cx="2057400" cy="523220"/>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Mảnh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vụn</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999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1200329"/>
          </a:xfrm>
          <a:prstGeom prst="rect">
            <a:avLst/>
          </a:prstGeom>
          <a:noFill/>
        </p:spPr>
        <p:txBody>
          <a:bodyPr wrap="square" rtlCol="0">
            <a:spAutoFit/>
          </a:bodyPr>
          <a:lstStyle/>
          <a:p>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Bán</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kính</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sát</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thương</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của</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lựu</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đạn</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phi 1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bao</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nhiêu</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3600" b="1"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Chevron 5"/>
          <p:cNvSpPr/>
          <p:nvPr/>
        </p:nvSpPr>
        <p:spPr>
          <a:xfrm>
            <a:off x="4277" y="2600415"/>
            <a:ext cx="2013198" cy="777094"/>
          </a:xfrm>
          <a:prstGeom prst="chevron">
            <a:avLst>
              <a:gd name="adj" fmla="val 4000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7" name="Freeform 6"/>
          <p:cNvSpPr/>
          <p:nvPr/>
        </p:nvSpPr>
        <p:spPr>
          <a:xfrm>
            <a:off x="541130" y="2794689"/>
            <a:ext cx="1700033" cy="777094"/>
          </a:xfrm>
          <a:custGeom>
            <a:avLst/>
            <a:gdLst>
              <a:gd name="connsiteX0" fmla="*/ 0 w 1700033"/>
              <a:gd name="connsiteY0" fmla="*/ 77709 h 777094"/>
              <a:gd name="connsiteX1" fmla="*/ 77709 w 1700033"/>
              <a:gd name="connsiteY1" fmla="*/ 0 h 777094"/>
              <a:gd name="connsiteX2" fmla="*/ 1622324 w 1700033"/>
              <a:gd name="connsiteY2" fmla="*/ 0 h 777094"/>
              <a:gd name="connsiteX3" fmla="*/ 1700033 w 1700033"/>
              <a:gd name="connsiteY3" fmla="*/ 77709 h 777094"/>
              <a:gd name="connsiteX4" fmla="*/ 1700033 w 1700033"/>
              <a:gd name="connsiteY4" fmla="*/ 699385 h 777094"/>
              <a:gd name="connsiteX5" fmla="*/ 1622324 w 1700033"/>
              <a:gd name="connsiteY5" fmla="*/ 777094 h 777094"/>
              <a:gd name="connsiteX6" fmla="*/ 77709 w 1700033"/>
              <a:gd name="connsiteY6" fmla="*/ 777094 h 777094"/>
              <a:gd name="connsiteX7" fmla="*/ 0 w 1700033"/>
              <a:gd name="connsiteY7" fmla="*/ 699385 h 777094"/>
              <a:gd name="connsiteX8" fmla="*/ 0 w 1700033"/>
              <a:gd name="connsiteY8" fmla="*/ 77709 h 77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033" h="777094">
                <a:moveTo>
                  <a:pt x="0" y="77709"/>
                </a:moveTo>
                <a:cubicBezTo>
                  <a:pt x="0" y="34792"/>
                  <a:pt x="34792" y="0"/>
                  <a:pt x="77709" y="0"/>
                </a:cubicBezTo>
                <a:lnTo>
                  <a:pt x="1622324" y="0"/>
                </a:lnTo>
                <a:cubicBezTo>
                  <a:pt x="1665241" y="0"/>
                  <a:pt x="1700033" y="34792"/>
                  <a:pt x="1700033" y="77709"/>
                </a:cubicBezTo>
                <a:lnTo>
                  <a:pt x="1700033" y="699385"/>
                </a:lnTo>
                <a:cubicBezTo>
                  <a:pt x="1700033" y="742302"/>
                  <a:pt x="1665241" y="777094"/>
                  <a:pt x="1622324" y="777094"/>
                </a:cubicBezTo>
                <a:lnTo>
                  <a:pt x="77709" y="777094"/>
                </a:lnTo>
                <a:cubicBezTo>
                  <a:pt x="34792" y="777094"/>
                  <a:pt x="0" y="742302"/>
                  <a:pt x="0" y="699385"/>
                </a:cubicBezTo>
                <a:lnTo>
                  <a:pt x="0" y="77709"/>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0344" tIns="250344" rIns="250344" bIns="250344" numCol="1" spcCol="1270" anchor="ctr" anchorCtr="0">
            <a:noAutofit/>
          </a:bodyPr>
          <a:lstStyle/>
          <a:p>
            <a:pPr lvl="0" algn="ctr" defTabSz="1422400" rtl="0">
              <a:lnSpc>
                <a:spcPct val="90000"/>
              </a:lnSpc>
              <a:spcBef>
                <a:spcPct val="0"/>
              </a:spcBef>
              <a:spcAft>
                <a:spcPct val="35000"/>
              </a:spcAft>
            </a:pPr>
            <a:r>
              <a:rPr lang="en-US" sz="3200" b="1" i="1" kern="1200" dirty="0" smtClean="0">
                <a:latin typeface="Times New Roman" panose="02020603050405020304" pitchFamily="18" charset="0"/>
                <a:cs typeface="Times New Roman" panose="02020603050405020304" pitchFamily="18" charset="0"/>
              </a:rPr>
              <a:t>A. 5m </a:t>
            </a:r>
            <a:endParaRPr lang="en-US" sz="2600" kern="1200" dirty="0">
              <a:latin typeface="Times New Roman" panose="02020603050405020304" pitchFamily="18" charset="0"/>
              <a:cs typeface="Times New Roman" panose="02020603050405020304" pitchFamily="18" charset="0"/>
            </a:endParaRPr>
          </a:p>
        </p:txBody>
      </p:sp>
      <p:sp>
        <p:nvSpPr>
          <p:cNvPr id="8" name="Chevron 7"/>
          <p:cNvSpPr/>
          <p:nvPr/>
        </p:nvSpPr>
        <p:spPr>
          <a:xfrm>
            <a:off x="2303796" y="2600415"/>
            <a:ext cx="2013198" cy="777094"/>
          </a:xfrm>
          <a:prstGeom prst="chevron">
            <a:avLst>
              <a:gd name="adj" fmla="val 4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9" name="Freeform 8"/>
          <p:cNvSpPr/>
          <p:nvPr/>
        </p:nvSpPr>
        <p:spPr>
          <a:xfrm>
            <a:off x="2840649" y="2794689"/>
            <a:ext cx="1700033" cy="777094"/>
          </a:xfrm>
          <a:custGeom>
            <a:avLst/>
            <a:gdLst>
              <a:gd name="connsiteX0" fmla="*/ 0 w 1700033"/>
              <a:gd name="connsiteY0" fmla="*/ 77709 h 777094"/>
              <a:gd name="connsiteX1" fmla="*/ 77709 w 1700033"/>
              <a:gd name="connsiteY1" fmla="*/ 0 h 777094"/>
              <a:gd name="connsiteX2" fmla="*/ 1622324 w 1700033"/>
              <a:gd name="connsiteY2" fmla="*/ 0 h 777094"/>
              <a:gd name="connsiteX3" fmla="*/ 1700033 w 1700033"/>
              <a:gd name="connsiteY3" fmla="*/ 77709 h 777094"/>
              <a:gd name="connsiteX4" fmla="*/ 1700033 w 1700033"/>
              <a:gd name="connsiteY4" fmla="*/ 699385 h 777094"/>
              <a:gd name="connsiteX5" fmla="*/ 1622324 w 1700033"/>
              <a:gd name="connsiteY5" fmla="*/ 777094 h 777094"/>
              <a:gd name="connsiteX6" fmla="*/ 77709 w 1700033"/>
              <a:gd name="connsiteY6" fmla="*/ 777094 h 777094"/>
              <a:gd name="connsiteX7" fmla="*/ 0 w 1700033"/>
              <a:gd name="connsiteY7" fmla="*/ 699385 h 777094"/>
              <a:gd name="connsiteX8" fmla="*/ 0 w 1700033"/>
              <a:gd name="connsiteY8" fmla="*/ 77709 h 77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033" h="777094">
                <a:moveTo>
                  <a:pt x="0" y="77709"/>
                </a:moveTo>
                <a:cubicBezTo>
                  <a:pt x="0" y="34792"/>
                  <a:pt x="34792" y="0"/>
                  <a:pt x="77709" y="0"/>
                </a:cubicBezTo>
                <a:lnTo>
                  <a:pt x="1622324" y="0"/>
                </a:lnTo>
                <a:cubicBezTo>
                  <a:pt x="1665241" y="0"/>
                  <a:pt x="1700033" y="34792"/>
                  <a:pt x="1700033" y="77709"/>
                </a:cubicBezTo>
                <a:lnTo>
                  <a:pt x="1700033" y="699385"/>
                </a:lnTo>
                <a:cubicBezTo>
                  <a:pt x="1700033" y="742302"/>
                  <a:pt x="1665241" y="777094"/>
                  <a:pt x="1622324" y="777094"/>
                </a:cubicBezTo>
                <a:lnTo>
                  <a:pt x="77709" y="777094"/>
                </a:lnTo>
                <a:cubicBezTo>
                  <a:pt x="34792" y="777094"/>
                  <a:pt x="0" y="742302"/>
                  <a:pt x="0" y="699385"/>
                </a:cubicBezTo>
                <a:lnTo>
                  <a:pt x="0" y="77709"/>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0344" tIns="250344" rIns="250344" bIns="250344" numCol="1" spcCol="1270" anchor="ctr" anchorCtr="0">
            <a:noAutofit/>
          </a:bodyPr>
          <a:lstStyle/>
          <a:p>
            <a:pPr lvl="0" algn="ctr" defTabSz="1422400" rtl="0">
              <a:lnSpc>
                <a:spcPct val="90000"/>
              </a:lnSpc>
              <a:spcBef>
                <a:spcPct val="0"/>
              </a:spcBef>
              <a:spcAft>
                <a:spcPct val="35000"/>
              </a:spcAft>
            </a:pPr>
            <a:r>
              <a:rPr lang="en-US" sz="3200" b="1" i="1" kern="1200" dirty="0" smtClean="0">
                <a:latin typeface="Times New Roman" panose="02020603050405020304" pitchFamily="18" charset="0"/>
                <a:cs typeface="Times New Roman" panose="02020603050405020304" pitchFamily="18" charset="0"/>
              </a:rPr>
              <a:t>B. 6m</a:t>
            </a:r>
            <a:r>
              <a:rPr lang="en-US" sz="2600" b="1" i="1" kern="1200" dirty="0" smtClean="0"/>
              <a:t> </a:t>
            </a:r>
            <a:endParaRPr lang="en-US" sz="2600" kern="1200" dirty="0"/>
          </a:p>
        </p:txBody>
      </p:sp>
      <p:sp>
        <p:nvSpPr>
          <p:cNvPr id="10" name="Chevron 9"/>
          <p:cNvSpPr/>
          <p:nvPr/>
        </p:nvSpPr>
        <p:spPr>
          <a:xfrm>
            <a:off x="4603316" y="2600415"/>
            <a:ext cx="2013198" cy="777094"/>
          </a:xfrm>
          <a:prstGeom prst="chevron">
            <a:avLst>
              <a:gd name="adj" fmla="val 40000"/>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1" name="Freeform 10"/>
          <p:cNvSpPr/>
          <p:nvPr/>
        </p:nvSpPr>
        <p:spPr>
          <a:xfrm>
            <a:off x="5140169" y="2794689"/>
            <a:ext cx="1700033" cy="777094"/>
          </a:xfrm>
          <a:custGeom>
            <a:avLst/>
            <a:gdLst>
              <a:gd name="connsiteX0" fmla="*/ 0 w 1700033"/>
              <a:gd name="connsiteY0" fmla="*/ 77709 h 777094"/>
              <a:gd name="connsiteX1" fmla="*/ 77709 w 1700033"/>
              <a:gd name="connsiteY1" fmla="*/ 0 h 777094"/>
              <a:gd name="connsiteX2" fmla="*/ 1622324 w 1700033"/>
              <a:gd name="connsiteY2" fmla="*/ 0 h 777094"/>
              <a:gd name="connsiteX3" fmla="*/ 1700033 w 1700033"/>
              <a:gd name="connsiteY3" fmla="*/ 77709 h 777094"/>
              <a:gd name="connsiteX4" fmla="*/ 1700033 w 1700033"/>
              <a:gd name="connsiteY4" fmla="*/ 699385 h 777094"/>
              <a:gd name="connsiteX5" fmla="*/ 1622324 w 1700033"/>
              <a:gd name="connsiteY5" fmla="*/ 777094 h 777094"/>
              <a:gd name="connsiteX6" fmla="*/ 77709 w 1700033"/>
              <a:gd name="connsiteY6" fmla="*/ 777094 h 777094"/>
              <a:gd name="connsiteX7" fmla="*/ 0 w 1700033"/>
              <a:gd name="connsiteY7" fmla="*/ 699385 h 777094"/>
              <a:gd name="connsiteX8" fmla="*/ 0 w 1700033"/>
              <a:gd name="connsiteY8" fmla="*/ 77709 h 77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033" h="777094">
                <a:moveTo>
                  <a:pt x="0" y="77709"/>
                </a:moveTo>
                <a:cubicBezTo>
                  <a:pt x="0" y="34792"/>
                  <a:pt x="34792" y="0"/>
                  <a:pt x="77709" y="0"/>
                </a:cubicBezTo>
                <a:lnTo>
                  <a:pt x="1622324" y="0"/>
                </a:lnTo>
                <a:cubicBezTo>
                  <a:pt x="1665241" y="0"/>
                  <a:pt x="1700033" y="34792"/>
                  <a:pt x="1700033" y="77709"/>
                </a:cubicBezTo>
                <a:lnTo>
                  <a:pt x="1700033" y="699385"/>
                </a:lnTo>
                <a:cubicBezTo>
                  <a:pt x="1700033" y="742302"/>
                  <a:pt x="1665241" y="777094"/>
                  <a:pt x="1622324" y="777094"/>
                </a:cubicBezTo>
                <a:lnTo>
                  <a:pt x="77709" y="777094"/>
                </a:lnTo>
                <a:cubicBezTo>
                  <a:pt x="34792" y="777094"/>
                  <a:pt x="0" y="742302"/>
                  <a:pt x="0" y="699385"/>
                </a:cubicBezTo>
                <a:lnTo>
                  <a:pt x="0" y="77709"/>
                </a:lnTo>
                <a:close/>
              </a:path>
            </a:pathLst>
          </a:custGeom>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0344" tIns="250344" rIns="250344" bIns="250344" numCol="1" spcCol="1270" anchor="ctr" anchorCtr="0">
            <a:noAutofit/>
          </a:bodyPr>
          <a:lstStyle/>
          <a:p>
            <a:pPr lvl="0" algn="ctr" defTabSz="1422400" rtl="0">
              <a:lnSpc>
                <a:spcPct val="90000"/>
              </a:lnSpc>
              <a:spcBef>
                <a:spcPct val="0"/>
              </a:spcBef>
              <a:spcAft>
                <a:spcPct val="35000"/>
              </a:spcAft>
            </a:pPr>
            <a:r>
              <a:rPr lang="en-US" sz="3200" b="1" i="1" kern="1200" dirty="0" smtClean="0">
                <a:latin typeface="Times New Roman" panose="02020603050405020304" pitchFamily="18" charset="0"/>
                <a:cs typeface="Times New Roman" panose="02020603050405020304" pitchFamily="18" charset="0"/>
              </a:rPr>
              <a:t>C. 7m</a:t>
            </a:r>
            <a:r>
              <a:rPr lang="en-US" sz="2600" b="1" i="1" kern="1200" dirty="0" smtClean="0"/>
              <a:t> </a:t>
            </a:r>
            <a:endParaRPr lang="en-US" sz="2600" kern="1200" dirty="0"/>
          </a:p>
        </p:txBody>
      </p:sp>
      <p:sp>
        <p:nvSpPr>
          <p:cNvPr id="12" name="Chevron 11"/>
          <p:cNvSpPr/>
          <p:nvPr/>
        </p:nvSpPr>
        <p:spPr>
          <a:xfrm>
            <a:off x="6902835" y="2600415"/>
            <a:ext cx="2013198" cy="777094"/>
          </a:xfrm>
          <a:prstGeom prst="chevron">
            <a:avLst>
              <a:gd name="adj" fmla="val 40000"/>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3" name="Freeform 12"/>
          <p:cNvSpPr/>
          <p:nvPr/>
        </p:nvSpPr>
        <p:spPr>
          <a:xfrm>
            <a:off x="7439688" y="2794689"/>
            <a:ext cx="1700033" cy="777094"/>
          </a:xfrm>
          <a:custGeom>
            <a:avLst/>
            <a:gdLst>
              <a:gd name="connsiteX0" fmla="*/ 0 w 1700033"/>
              <a:gd name="connsiteY0" fmla="*/ 77709 h 777094"/>
              <a:gd name="connsiteX1" fmla="*/ 77709 w 1700033"/>
              <a:gd name="connsiteY1" fmla="*/ 0 h 777094"/>
              <a:gd name="connsiteX2" fmla="*/ 1622324 w 1700033"/>
              <a:gd name="connsiteY2" fmla="*/ 0 h 777094"/>
              <a:gd name="connsiteX3" fmla="*/ 1700033 w 1700033"/>
              <a:gd name="connsiteY3" fmla="*/ 77709 h 777094"/>
              <a:gd name="connsiteX4" fmla="*/ 1700033 w 1700033"/>
              <a:gd name="connsiteY4" fmla="*/ 699385 h 777094"/>
              <a:gd name="connsiteX5" fmla="*/ 1622324 w 1700033"/>
              <a:gd name="connsiteY5" fmla="*/ 777094 h 777094"/>
              <a:gd name="connsiteX6" fmla="*/ 77709 w 1700033"/>
              <a:gd name="connsiteY6" fmla="*/ 777094 h 777094"/>
              <a:gd name="connsiteX7" fmla="*/ 0 w 1700033"/>
              <a:gd name="connsiteY7" fmla="*/ 699385 h 777094"/>
              <a:gd name="connsiteX8" fmla="*/ 0 w 1700033"/>
              <a:gd name="connsiteY8" fmla="*/ 77709 h 77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033" h="777094">
                <a:moveTo>
                  <a:pt x="0" y="77709"/>
                </a:moveTo>
                <a:cubicBezTo>
                  <a:pt x="0" y="34792"/>
                  <a:pt x="34792" y="0"/>
                  <a:pt x="77709" y="0"/>
                </a:cubicBezTo>
                <a:lnTo>
                  <a:pt x="1622324" y="0"/>
                </a:lnTo>
                <a:cubicBezTo>
                  <a:pt x="1665241" y="0"/>
                  <a:pt x="1700033" y="34792"/>
                  <a:pt x="1700033" y="77709"/>
                </a:cubicBezTo>
                <a:lnTo>
                  <a:pt x="1700033" y="699385"/>
                </a:lnTo>
                <a:cubicBezTo>
                  <a:pt x="1700033" y="742302"/>
                  <a:pt x="1665241" y="777094"/>
                  <a:pt x="1622324" y="777094"/>
                </a:cubicBezTo>
                <a:lnTo>
                  <a:pt x="77709" y="777094"/>
                </a:lnTo>
                <a:cubicBezTo>
                  <a:pt x="34792" y="777094"/>
                  <a:pt x="0" y="742302"/>
                  <a:pt x="0" y="699385"/>
                </a:cubicBezTo>
                <a:lnTo>
                  <a:pt x="0" y="77709"/>
                </a:lnTo>
                <a:close/>
              </a:path>
            </a:pathLst>
          </a:custGeom>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0344" tIns="250344" rIns="250344" bIns="250344" numCol="1" spcCol="1270" anchor="ctr" anchorCtr="0">
            <a:noAutofit/>
          </a:bodyPr>
          <a:lstStyle/>
          <a:p>
            <a:pPr lvl="0" algn="ctr" defTabSz="1422400" rtl="0">
              <a:lnSpc>
                <a:spcPct val="90000"/>
              </a:lnSpc>
              <a:spcBef>
                <a:spcPct val="0"/>
              </a:spcBef>
              <a:spcAft>
                <a:spcPct val="35000"/>
              </a:spcAft>
            </a:pPr>
            <a:r>
              <a:rPr lang="en-US" sz="3200" b="1" i="1" kern="1200" dirty="0" smtClean="0">
                <a:latin typeface="Times New Roman" panose="02020603050405020304" pitchFamily="18" charset="0"/>
                <a:cs typeface="Times New Roman" panose="02020603050405020304" pitchFamily="18" charset="0"/>
              </a:rPr>
              <a:t>D. 8m</a:t>
            </a:r>
            <a:r>
              <a:rPr lang="en-US" sz="2600" b="1" i="1" kern="1200" dirty="0" smtClean="0"/>
              <a:t> </a:t>
            </a:r>
            <a:endParaRPr lang="en-US" sz="2600" kern="12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425" y="4038600"/>
            <a:ext cx="16033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045527"/>
            <a:ext cx="16033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160" y="4038599"/>
            <a:ext cx="16033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023518"/>
            <a:ext cx="1633537"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9851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ipe(down)">
                                      <p:cBhvr>
                                        <p:cTn id="7" dur="500"/>
                                        <p:tgtEl>
                                          <p:spTgt spid="307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077"/>
                                        </p:tgtEl>
                                      </p:cBhvr>
                                    </p:animEffect>
                                    <p:set>
                                      <p:cBhvr>
                                        <p:cTn id="11" dur="1" fill="hold">
                                          <p:stCondLst>
                                            <p:cond delay="499"/>
                                          </p:stCondLst>
                                        </p:cTn>
                                        <p:tgtEl>
                                          <p:spTgt spid="307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500"/>
                                        <p:tgtEl>
                                          <p:spTgt spid="3074"/>
                                        </p:tgtEl>
                                      </p:cBhvr>
                                    </p:animEffect>
                                  </p:childTnLst>
                                  <p:subTnLst>
                                    <p:audio>
                                      <p:cMediaNode>
                                        <p:cTn display="0" masterRel="sameClick">
                                          <p:stCondLst>
                                            <p:cond evt="begin" delay="0">
                                              <p:tn val="15"/>
                                            </p:cond>
                                          </p:stCondLst>
                                          <p:endCondLst>
                                            <p:cond evt="onStopAudio" delay="0">
                                              <p:tgtEl>
                                                <p:sldTgt/>
                                              </p:tgtEl>
                                            </p:cond>
                                          </p:endCondLst>
                                        </p:cTn>
                                        <p:tgtEl>
                                          <p:sndTgt r:embed="rId3" name="bomb.wav"/>
                                        </p:tgtEl>
                                      </p:cMediaNode>
                                    </p:audio>
                                  </p:sub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3074"/>
                                        </p:tgtEl>
                                      </p:cBhvr>
                                    </p:animEffect>
                                    <p:set>
                                      <p:cBhvr>
                                        <p:cTn id="21" dur="1" fill="hold">
                                          <p:stCondLst>
                                            <p:cond delay="499"/>
                                          </p:stCondLst>
                                        </p:cTn>
                                        <p:tgtEl>
                                          <p:spTgt spid="307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wipe(down)">
                                      <p:cBhvr>
                                        <p:cTn id="27" dur="500"/>
                                        <p:tgtEl>
                                          <p:spTgt spid="3075"/>
                                        </p:tgtEl>
                                      </p:cBhvr>
                                    </p:animEffect>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3075"/>
                                        </p:tgtEl>
                                      </p:cBhvr>
                                    </p:animEffect>
                                    <p:set>
                                      <p:cBhvr>
                                        <p:cTn id="31" dur="1" fill="hold">
                                          <p:stCondLst>
                                            <p:cond delay="499"/>
                                          </p:stCondLst>
                                        </p:cTn>
                                        <p:tgtEl>
                                          <p:spTgt spid="307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076"/>
                                        </p:tgtEl>
                                        <p:attrNameLst>
                                          <p:attrName>style.visibility</p:attrName>
                                        </p:attrNameLst>
                                      </p:cBhvr>
                                      <p:to>
                                        <p:strVal val="visible"/>
                                      </p:to>
                                    </p:set>
                                    <p:animEffect transition="in" filter="wipe(down)">
                                      <p:cBhvr>
                                        <p:cTn id="37" dur="500"/>
                                        <p:tgtEl>
                                          <p:spTgt spid="3076"/>
                                        </p:tgtEl>
                                      </p:cBhvr>
                                    </p:animEffect>
                                  </p:childTnLst>
                                  <p:subTnLst>
                                    <p:audio>
                                      <p:cMediaNode>
                                        <p:cTn display="0" masterRel="sameClick">
                                          <p:stCondLst>
                                            <p:cond evt="begin" delay="0">
                                              <p:tn val="35"/>
                                            </p:cond>
                                          </p:stCondLst>
                                          <p:endCondLst>
                                            <p:cond evt="onStopAudio" delay="0">
                                              <p:tgtEl>
                                                <p:sldTgt/>
                                              </p:tgtEl>
                                            </p:cond>
                                          </p:endCondLst>
                                        </p:cTn>
                                        <p:tgtEl>
                                          <p:sndTgt r:embed="rId3" name="bomb.wav"/>
                                        </p:tgtEl>
                                      </p:cMediaNode>
                                    </p:audio>
                                  </p:sub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076"/>
                                        </p:tgtEl>
                                      </p:cBhvr>
                                    </p:animEffect>
                                    <p:set>
                                      <p:cBhvr>
                                        <p:cTn id="41" dur="1" fill="hold">
                                          <p:stCondLst>
                                            <p:cond delay="499"/>
                                          </p:stCondLst>
                                        </p:cTn>
                                        <p:tgtEl>
                                          <p:spTgt spid="307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9067800" cy="1200329"/>
          </a:xfrm>
          <a:prstGeom prst="rect">
            <a:avLst/>
          </a:prstGeom>
          <a:noFill/>
        </p:spPr>
        <p:txBody>
          <a:bodyPr wrap="square" rtlCol="0">
            <a:spAutoFit/>
          </a:bodyPr>
          <a:lstStyle/>
          <a:p>
            <a:pPr algn="just"/>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Cấu</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tạo</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lựu</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đạn</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phi 1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gồm</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bao</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nhiêu</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bộ</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phận</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en-US" sz="3600" b="1"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Freeform 5"/>
          <p:cNvSpPr/>
          <p:nvPr/>
        </p:nvSpPr>
        <p:spPr>
          <a:xfrm>
            <a:off x="2656" y="2286000"/>
            <a:ext cx="2665437" cy="1371286"/>
          </a:xfrm>
          <a:custGeom>
            <a:avLst/>
            <a:gdLst>
              <a:gd name="connsiteX0" fmla="*/ 0 w 2665437"/>
              <a:gd name="connsiteY0" fmla="*/ 0 h 1066174"/>
              <a:gd name="connsiteX1" fmla="*/ 2132350 w 2665437"/>
              <a:gd name="connsiteY1" fmla="*/ 0 h 1066174"/>
              <a:gd name="connsiteX2" fmla="*/ 2665437 w 2665437"/>
              <a:gd name="connsiteY2" fmla="*/ 533087 h 1066174"/>
              <a:gd name="connsiteX3" fmla="*/ 2132350 w 2665437"/>
              <a:gd name="connsiteY3" fmla="*/ 1066174 h 1066174"/>
              <a:gd name="connsiteX4" fmla="*/ 0 w 2665437"/>
              <a:gd name="connsiteY4" fmla="*/ 1066174 h 1066174"/>
              <a:gd name="connsiteX5" fmla="*/ 0 w 2665437"/>
              <a:gd name="connsiteY5" fmla="*/ 0 h 106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5437" h="1066174">
                <a:moveTo>
                  <a:pt x="0" y="0"/>
                </a:moveTo>
                <a:lnTo>
                  <a:pt x="2132350" y="0"/>
                </a:lnTo>
                <a:lnTo>
                  <a:pt x="2665437" y="533087"/>
                </a:lnTo>
                <a:lnTo>
                  <a:pt x="2132350" y="1066174"/>
                </a:lnTo>
                <a:lnTo>
                  <a:pt x="0" y="1066174"/>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04038" tIns="152019" rIns="342553" bIns="152019" numCol="1" spcCol="1270" anchor="ctr" anchorCtr="0">
            <a:noAutofit/>
          </a:bodyPr>
          <a:lstStyle/>
          <a:p>
            <a:pPr lvl="0" algn="ctr" defTabSz="2533650" rtl="0">
              <a:lnSpc>
                <a:spcPct val="90000"/>
              </a:lnSpc>
              <a:spcBef>
                <a:spcPct val="0"/>
              </a:spcBef>
              <a:spcAft>
                <a:spcPct val="35000"/>
              </a:spcAft>
            </a:pPr>
            <a:r>
              <a:rPr lang="en-US" sz="5700" b="1" i="1" dirty="0" smtClean="0">
                <a:solidFill>
                  <a:schemeClr val="tx1"/>
                </a:solidFill>
              </a:rPr>
              <a:t>A.</a:t>
            </a:r>
            <a:r>
              <a:rPr lang="en-US" sz="5700" b="1" i="1" kern="1200" dirty="0" smtClean="0">
                <a:solidFill>
                  <a:schemeClr val="tx1"/>
                </a:solidFill>
              </a:rPr>
              <a:t>4</a:t>
            </a:r>
            <a:endParaRPr lang="en-US" sz="5700" kern="1200" dirty="0">
              <a:solidFill>
                <a:schemeClr val="tx1"/>
              </a:solidFill>
            </a:endParaRPr>
          </a:p>
        </p:txBody>
      </p:sp>
      <p:sp>
        <p:nvSpPr>
          <p:cNvPr id="7" name="Freeform 6"/>
          <p:cNvSpPr/>
          <p:nvPr/>
        </p:nvSpPr>
        <p:spPr>
          <a:xfrm>
            <a:off x="2135006" y="2286000"/>
            <a:ext cx="2665437" cy="1371286"/>
          </a:xfrm>
          <a:custGeom>
            <a:avLst/>
            <a:gdLst>
              <a:gd name="connsiteX0" fmla="*/ 0 w 2665437"/>
              <a:gd name="connsiteY0" fmla="*/ 0 h 1066174"/>
              <a:gd name="connsiteX1" fmla="*/ 2132350 w 2665437"/>
              <a:gd name="connsiteY1" fmla="*/ 0 h 1066174"/>
              <a:gd name="connsiteX2" fmla="*/ 2665437 w 2665437"/>
              <a:gd name="connsiteY2" fmla="*/ 533087 h 1066174"/>
              <a:gd name="connsiteX3" fmla="*/ 2132350 w 2665437"/>
              <a:gd name="connsiteY3" fmla="*/ 1066174 h 1066174"/>
              <a:gd name="connsiteX4" fmla="*/ 0 w 2665437"/>
              <a:gd name="connsiteY4" fmla="*/ 1066174 h 1066174"/>
              <a:gd name="connsiteX5" fmla="*/ 533087 w 2665437"/>
              <a:gd name="connsiteY5" fmla="*/ 533087 h 1066174"/>
              <a:gd name="connsiteX6" fmla="*/ 0 w 2665437"/>
              <a:gd name="connsiteY6" fmla="*/ 0 h 106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5437" h="1066174">
                <a:moveTo>
                  <a:pt x="0" y="0"/>
                </a:moveTo>
                <a:lnTo>
                  <a:pt x="2132350" y="0"/>
                </a:lnTo>
                <a:lnTo>
                  <a:pt x="2665437" y="533087"/>
                </a:lnTo>
                <a:lnTo>
                  <a:pt x="2132350" y="1066174"/>
                </a:lnTo>
                <a:lnTo>
                  <a:pt x="0" y="1066174"/>
                </a:lnTo>
                <a:lnTo>
                  <a:pt x="533087" y="533087"/>
                </a:lnTo>
                <a:lnTo>
                  <a:pt x="0" y="0"/>
                </a:lnTo>
                <a:close/>
              </a:path>
            </a:pathLst>
          </a:custGeom>
        </p:spPr>
        <p:style>
          <a:lnRef idx="2">
            <a:schemeClr val="lt1">
              <a:hueOff val="0"/>
              <a:satOff val="0"/>
              <a:lumOff val="0"/>
              <a:alphaOff val="0"/>
            </a:schemeClr>
          </a:lnRef>
          <a:fillRef idx="1">
            <a:schemeClr val="accent4">
              <a:hueOff val="-2757287"/>
              <a:satOff val="15482"/>
              <a:lumOff val="-719"/>
              <a:alphaOff val="0"/>
            </a:schemeClr>
          </a:fillRef>
          <a:effectRef idx="0">
            <a:schemeClr val="accent4">
              <a:hueOff val="-2757287"/>
              <a:satOff val="15482"/>
              <a:lumOff val="-719"/>
              <a:alphaOff val="0"/>
            </a:schemeClr>
          </a:effectRef>
          <a:fontRef idx="minor">
            <a:schemeClr val="lt1"/>
          </a:fontRef>
        </p:style>
        <p:txBody>
          <a:bodyPr spcFirstLastPara="0" vert="horz" wrap="square" lIns="761116" tIns="152019" rIns="609097" bIns="152019" numCol="1" spcCol="1270" anchor="ctr" anchorCtr="0">
            <a:noAutofit/>
          </a:bodyPr>
          <a:lstStyle/>
          <a:p>
            <a:pPr lvl="0" algn="ctr" defTabSz="2533650" rtl="0">
              <a:lnSpc>
                <a:spcPct val="90000"/>
              </a:lnSpc>
              <a:spcBef>
                <a:spcPct val="0"/>
              </a:spcBef>
              <a:spcAft>
                <a:spcPct val="35000"/>
              </a:spcAft>
            </a:pPr>
            <a:r>
              <a:rPr lang="en-US" sz="5700" b="1" i="1" kern="1200" dirty="0" smtClean="0">
                <a:solidFill>
                  <a:schemeClr val="tx1"/>
                </a:solidFill>
              </a:rPr>
              <a:t>B.5</a:t>
            </a:r>
            <a:endParaRPr lang="en-US" sz="5700" kern="1200" dirty="0">
              <a:solidFill>
                <a:schemeClr val="tx1"/>
              </a:solidFill>
            </a:endParaRPr>
          </a:p>
        </p:txBody>
      </p:sp>
      <p:sp>
        <p:nvSpPr>
          <p:cNvPr id="8" name="Freeform 7"/>
          <p:cNvSpPr/>
          <p:nvPr/>
        </p:nvSpPr>
        <p:spPr>
          <a:xfrm>
            <a:off x="4267356" y="2286000"/>
            <a:ext cx="2665437" cy="1371286"/>
          </a:xfrm>
          <a:custGeom>
            <a:avLst/>
            <a:gdLst>
              <a:gd name="connsiteX0" fmla="*/ 0 w 2665437"/>
              <a:gd name="connsiteY0" fmla="*/ 0 h 1066174"/>
              <a:gd name="connsiteX1" fmla="*/ 2132350 w 2665437"/>
              <a:gd name="connsiteY1" fmla="*/ 0 h 1066174"/>
              <a:gd name="connsiteX2" fmla="*/ 2665437 w 2665437"/>
              <a:gd name="connsiteY2" fmla="*/ 533087 h 1066174"/>
              <a:gd name="connsiteX3" fmla="*/ 2132350 w 2665437"/>
              <a:gd name="connsiteY3" fmla="*/ 1066174 h 1066174"/>
              <a:gd name="connsiteX4" fmla="*/ 0 w 2665437"/>
              <a:gd name="connsiteY4" fmla="*/ 1066174 h 1066174"/>
              <a:gd name="connsiteX5" fmla="*/ 533087 w 2665437"/>
              <a:gd name="connsiteY5" fmla="*/ 533087 h 1066174"/>
              <a:gd name="connsiteX6" fmla="*/ 0 w 2665437"/>
              <a:gd name="connsiteY6" fmla="*/ 0 h 106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5437" h="1066174">
                <a:moveTo>
                  <a:pt x="0" y="0"/>
                </a:moveTo>
                <a:lnTo>
                  <a:pt x="2132350" y="0"/>
                </a:lnTo>
                <a:lnTo>
                  <a:pt x="2665437" y="533087"/>
                </a:lnTo>
                <a:lnTo>
                  <a:pt x="2132350" y="1066174"/>
                </a:lnTo>
                <a:lnTo>
                  <a:pt x="0" y="1066174"/>
                </a:lnTo>
                <a:lnTo>
                  <a:pt x="533087" y="533087"/>
                </a:lnTo>
                <a:lnTo>
                  <a:pt x="0" y="0"/>
                </a:lnTo>
                <a:close/>
              </a:path>
            </a:pathLst>
          </a:custGeom>
        </p:spPr>
        <p:style>
          <a:lnRef idx="2">
            <a:schemeClr val="lt1">
              <a:hueOff val="0"/>
              <a:satOff val="0"/>
              <a:lumOff val="0"/>
              <a:alphaOff val="0"/>
            </a:schemeClr>
          </a:lnRef>
          <a:fillRef idx="1">
            <a:schemeClr val="accent4">
              <a:hueOff val="-5514574"/>
              <a:satOff val="30963"/>
              <a:lumOff val="-1437"/>
              <a:alphaOff val="0"/>
            </a:schemeClr>
          </a:fillRef>
          <a:effectRef idx="0">
            <a:schemeClr val="accent4">
              <a:hueOff val="-5514574"/>
              <a:satOff val="30963"/>
              <a:lumOff val="-1437"/>
              <a:alphaOff val="0"/>
            </a:schemeClr>
          </a:effectRef>
          <a:fontRef idx="minor">
            <a:schemeClr val="lt1"/>
          </a:fontRef>
        </p:style>
        <p:txBody>
          <a:bodyPr spcFirstLastPara="0" vert="horz" wrap="square" lIns="761116" tIns="152019" rIns="609097" bIns="152019" numCol="1" spcCol="1270" anchor="ctr" anchorCtr="0">
            <a:noAutofit/>
          </a:bodyPr>
          <a:lstStyle/>
          <a:p>
            <a:pPr lvl="0" algn="ctr" defTabSz="2533650" rtl="0">
              <a:lnSpc>
                <a:spcPct val="90000"/>
              </a:lnSpc>
              <a:spcBef>
                <a:spcPct val="0"/>
              </a:spcBef>
              <a:spcAft>
                <a:spcPct val="35000"/>
              </a:spcAft>
            </a:pPr>
            <a:r>
              <a:rPr lang="en-US" sz="5700" b="1" i="1" dirty="0" smtClean="0">
                <a:solidFill>
                  <a:schemeClr val="tx1"/>
                </a:solidFill>
              </a:rPr>
              <a:t>C.</a:t>
            </a:r>
            <a:r>
              <a:rPr lang="en-US" sz="5700" b="1" i="1" kern="1200" dirty="0" smtClean="0">
                <a:solidFill>
                  <a:schemeClr val="tx1"/>
                </a:solidFill>
              </a:rPr>
              <a:t>2</a:t>
            </a:r>
            <a:r>
              <a:rPr lang="en-US" sz="5700" b="1" i="1" kern="1200" dirty="0" smtClean="0"/>
              <a:t> </a:t>
            </a:r>
            <a:endParaRPr lang="en-US" sz="5700" kern="1200" dirty="0"/>
          </a:p>
        </p:txBody>
      </p:sp>
      <p:sp>
        <p:nvSpPr>
          <p:cNvPr id="9" name="Freeform 8"/>
          <p:cNvSpPr/>
          <p:nvPr/>
        </p:nvSpPr>
        <p:spPr>
          <a:xfrm>
            <a:off x="6399706" y="2286000"/>
            <a:ext cx="2744294" cy="1371286"/>
          </a:xfrm>
          <a:custGeom>
            <a:avLst/>
            <a:gdLst>
              <a:gd name="connsiteX0" fmla="*/ 0 w 2665437"/>
              <a:gd name="connsiteY0" fmla="*/ 0 h 1066174"/>
              <a:gd name="connsiteX1" fmla="*/ 2132350 w 2665437"/>
              <a:gd name="connsiteY1" fmla="*/ 0 h 1066174"/>
              <a:gd name="connsiteX2" fmla="*/ 2665437 w 2665437"/>
              <a:gd name="connsiteY2" fmla="*/ 533087 h 1066174"/>
              <a:gd name="connsiteX3" fmla="*/ 2132350 w 2665437"/>
              <a:gd name="connsiteY3" fmla="*/ 1066174 h 1066174"/>
              <a:gd name="connsiteX4" fmla="*/ 0 w 2665437"/>
              <a:gd name="connsiteY4" fmla="*/ 1066174 h 1066174"/>
              <a:gd name="connsiteX5" fmla="*/ 533087 w 2665437"/>
              <a:gd name="connsiteY5" fmla="*/ 533087 h 1066174"/>
              <a:gd name="connsiteX6" fmla="*/ 0 w 2665437"/>
              <a:gd name="connsiteY6" fmla="*/ 0 h 106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5437" h="1066174">
                <a:moveTo>
                  <a:pt x="0" y="0"/>
                </a:moveTo>
                <a:lnTo>
                  <a:pt x="2132350" y="0"/>
                </a:lnTo>
                <a:lnTo>
                  <a:pt x="2665437" y="533087"/>
                </a:lnTo>
                <a:lnTo>
                  <a:pt x="2132350" y="1066174"/>
                </a:lnTo>
                <a:lnTo>
                  <a:pt x="0" y="1066174"/>
                </a:lnTo>
                <a:lnTo>
                  <a:pt x="533087" y="533087"/>
                </a:lnTo>
                <a:lnTo>
                  <a:pt x="0" y="0"/>
                </a:lnTo>
                <a:close/>
              </a:path>
            </a:pathLst>
          </a:custGeom>
        </p:spPr>
        <p:style>
          <a:lnRef idx="2">
            <a:schemeClr val="lt1">
              <a:hueOff val="0"/>
              <a:satOff val="0"/>
              <a:lumOff val="0"/>
              <a:alphaOff val="0"/>
            </a:schemeClr>
          </a:lnRef>
          <a:fillRef idx="1">
            <a:schemeClr val="accent4">
              <a:hueOff val="-8271860"/>
              <a:satOff val="46445"/>
              <a:lumOff val="-2156"/>
              <a:alphaOff val="0"/>
            </a:schemeClr>
          </a:fillRef>
          <a:effectRef idx="0">
            <a:schemeClr val="accent4">
              <a:hueOff val="-8271860"/>
              <a:satOff val="46445"/>
              <a:lumOff val="-2156"/>
              <a:alphaOff val="0"/>
            </a:schemeClr>
          </a:effectRef>
          <a:fontRef idx="minor">
            <a:schemeClr val="lt1"/>
          </a:fontRef>
        </p:style>
        <p:txBody>
          <a:bodyPr spcFirstLastPara="0" vert="horz" wrap="square" lIns="761116" tIns="152019" rIns="609097" bIns="152019" numCol="1" spcCol="1270" anchor="ctr" anchorCtr="0">
            <a:noAutofit/>
          </a:bodyPr>
          <a:lstStyle/>
          <a:p>
            <a:pPr lvl="0" algn="ctr" defTabSz="2533650" rtl="0">
              <a:lnSpc>
                <a:spcPct val="90000"/>
              </a:lnSpc>
              <a:spcBef>
                <a:spcPct val="0"/>
              </a:spcBef>
              <a:spcAft>
                <a:spcPct val="35000"/>
              </a:spcAft>
            </a:pPr>
            <a:r>
              <a:rPr lang="en-US" sz="5700" b="1" i="1" kern="1200" dirty="0" smtClean="0">
                <a:solidFill>
                  <a:schemeClr val="tx1"/>
                </a:solidFill>
              </a:rPr>
              <a:t>D.3</a:t>
            </a:r>
            <a:r>
              <a:rPr lang="en-US" sz="5700" b="1" i="1" kern="1200" dirty="0" smtClean="0"/>
              <a:t> </a:t>
            </a:r>
            <a:endParaRPr lang="en-US" sz="5700" kern="12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081463"/>
            <a:ext cx="1633537"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14800"/>
            <a:ext cx="160972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111625"/>
            <a:ext cx="160972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111625"/>
            <a:ext cx="160972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6074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4099"/>
                                        </p:tgtEl>
                                      </p:cBhvr>
                                    </p:animEffect>
                                    <p:set>
                                      <p:cBhvr>
                                        <p:cTn id="11" dur="1" fill="hold">
                                          <p:stCondLst>
                                            <p:cond delay="499"/>
                                          </p:stCondLst>
                                        </p:cTn>
                                        <p:tgtEl>
                                          <p:spTgt spid="4099"/>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subTnLst>
                                    <p:audio>
                                      <p:cMediaNode>
                                        <p:cTn display="0" masterRel="sameClick">
                                          <p:stCondLst>
                                            <p:cond evt="begin" delay="0">
                                              <p:tn val="15"/>
                                            </p:cond>
                                          </p:stCondLst>
                                          <p:endCondLst>
                                            <p:cond evt="onStopAudio" delay="0">
                                              <p:tgtEl>
                                                <p:sldTgt/>
                                              </p:tgtEl>
                                            </p:cond>
                                          </p:endCondLst>
                                        </p:cTn>
                                        <p:tgtEl>
                                          <p:sndTgt r:embed="rId2" name="bomb.wav"/>
                                        </p:tgtEl>
                                      </p:cMediaNode>
                                    </p:audio>
                                  </p:subTnLst>
                                </p:cTn>
                              </p:par>
                              <p:par>
                                <p:cTn id="18" presetID="10" presetClass="exit" presetSubtype="0" fill="hold" nodeType="withEffect">
                                  <p:stCondLst>
                                    <p:cond delay="0"/>
                                  </p:stCondLst>
                                  <p:childTnLst>
                                    <p:animEffect transition="out" filter="fade">
                                      <p:cBhvr>
                                        <p:cTn id="19" dur="500"/>
                                        <p:tgtEl>
                                          <p:spTgt spid="4100"/>
                                        </p:tgtEl>
                                      </p:cBhvr>
                                    </p:animEffect>
                                    <p:set>
                                      <p:cBhvr>
                                        <p:cTn id="20" dur="1" fill="hold">
                                          <p:stCondLst>
                                            <p:cond delay="499"/>
                                          </p:stCondLst>
                                        </p:cTn>
                                        <p:tgtEl>
                                          <p:spTgt spid="410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01"/>
                                        </p:tgtEl>
                                        <p:attrNameLst>
                                          <p:attrName>style.visibility</p:attrName>
                                        </p:attrNameLst>
                                      </p:cBhvr>
                                      <p:to>
                                        <p:strVal val="visible"/>
                                      </p:to>
                                    </p:set>
                                    <p:animEffect transition="in" filter="fade">
                                      <p:cBhvr>
                                        <p:cTn id="26" dur="500"/>
                                        <p:tgtEl>
                                          <p:spTgt spid="4101"/>
                                        </p:tgtEl>
                                      </p:cBhvr>
                                    </p:animEffect>
                                  </p:childTnLst>
                                  <p:subTnLst>
                                    <p:audio>
                                      <p:cMediaNode>
                                        <p:cTn display="0" masterRel="sameClick">
                                          <p:stCondLst>
                                            <p:cond evt="begin" delay="0">
                                              <p:tn val="24"/>
                                            </p:cond>
                                          </p:stCondLst>
                                          <p:endCondLst>
                                            <p:cond evt="onStopAudio" delay="0">
                                              <p:tgtEl>
                                                <p:sldTgt/>
                                              </p:tgtEl>
                                            </p:cond>
                                          </p:endCondLst>
                                        </p:cTn>
                                        <p:tgtEl>
                                          <p:sndTgt r:embed="rId2" name="bomb.wav"/>
                                        </p:tgtEl>
                                      </p:cMediaNode>
                                    </p:audio>
                                  </p:subTnLst>
                                </p:cTn>
                              </p:par>
                              <p:par>
                                <p:cTn id="27" presetID="10" presetClass="exit" presetSubtype="0" fill="hold" nodeType="withEffect">
                                  <p:stCondLst>
                                    <p:cond delay="0"/>
                                  </p:stCondLst>
                                  <p:childTnLst>
                                    <p:animEffect transition="out" filter="fade">
                                      <p:cBhvr>
                                        <p:cTn id="28" dur="500"/>
                                        <p:tgtEl>
                                          <p:spTgt spid="4101"/>
                                        </p:tgtEl>
                                      </p:cBhvr>
                                    </p:animEffect>
                                    <p:set>
                                      <p:cBhvr>
                                        <p:cTn id="29" dur="1" fill="hold">
                                          <p:stCondLst>
                                            <p:cond delay="499"/>
                                          </p:stCondLst>
                                        </p:cTn>
                                        <p:tgtEl>
                                          <p:spTgt spid="4101"/>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0" restart="whenNotActive" fill="hold" evtFilter="cancelBubble" nodeType="interactiveSeq">
                <p:stCondLst>
                  <p:cond evt="onClick" delay="0">
                    <p:tgtEl>
                      <p:spTgt spid="9"/>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098"/>
                                        </p:tgtEl>
                                        <p:attrNameLst>
                                          <p:attrName>style.visibility</p:attrName>
                                        </p:attrNameLst>
                                      </p:cBhvr>
                                      <p:to>
                                        <p:strVal val="visible"/>
                                      </p:to>
                                    </p:set>
                                    <p:animEffect transition="in" filter="fade">
                                      <p:cBhvr>
                                        <p:cTn id="35" dur="500"/>
                                        <p:tgtEl>
                                          <p:spTgt spid="4098"/>
                                        </p:tgtEl>
                                      </p:cBhvr>
                                    </p:animEffect>
                                  </p:childTnLst>
                                  <p:subTnLst>
                                    <p:audio>
                                      <p:cMediaNode>
                                        <p:cTn display="0" masterRel="sameClick">
                                          <p:stCondLst>
                                            <p:cond evt="begin" delay="0">
                                              <p:tn val="33"/>
                                            </p:cond>
                                          </p:stCondLst>
                                          <p:endCondLst>
                                            <p:cond evt="onStopAudio" delay="0">
                                              <p:tgtEl>
                                                <p:sldTgt/>
                                              </p:tgtEl>
                                            </p:cond>
                                          </p:endCondLst>
                                        </p:cTn>
                                        <p:tgtEl>
                                          <p:sndTgt r:embed="rId3" name="chimes.wav"/>
                                        </p:tgtEl>
                                      </p:cMediaNode>
                                    </p:audio>
                                  </p:subTnLst>
                                </p:cTn>
                              </p:par>
                              <p:par>
                                <p:cTn id="36" presetID="10" presetClass="exit" presetSubtype="0" fill="hold" nodeType="withEffect">
                                  <p:stCondLst>
                                    <p:cond delay="0"/>
                                  </p:stCondLst>
                                  <p:childTnLst>
                                    <p:animEffect transition="out" filter="fade">
                                      <p:cBhvr>
                                        <p:cTn id="37" dur="500"/>
                                        <p:tgtEl>
                                          <p:spTgt spid="4098"/>
                                        </p:tgtEl>
                                      </p:cBhvr>
                                    </p:animEffect>
                                    <p:set>
                                      <p:cBhvr>
                                        <p:cTn id="38" dur="1" fill="hold">
                                          <p:stCondLst>
                                            <p:cond delay="499"/>
                                          </p:stCondLst>
                                        </p:cTn>
                                        <p:tgtEl>
                                          <p:spTgt spid="4098"/>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982"/>
            <a:ext cx="9144000" cy="1200329"/>
          </a:xfrm>
          <a:prstGeom prst="rect">
            <a:avLst/>
          </a:prstGeom>
          <a:noFill/>
        </p:spPr>
        <p:txBody>
          <a:bodyPr wrap="square" rtlCol="0">
            <a:spAutoFit/>
          </a:bodyPr>
          <a:lstStyle/>
          <a:p>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Cấu</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tạo</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lựu</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đạn</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phi 1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khác</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lựu</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đạn</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97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điểm</a:t>
            </a:r>
            <a:r>
              <a:rPr lang="en-US" sz="3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nào</a:t>
            </a:r>
            <a:r>
              <a:rPr lang="en-US" sz="3600" b="1" i="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7" name="Freeform 6"/>
          <p:cNvSpPr/>
          <p:nvPr/>
        </p:nvSpPr>
        <p:spPr>
          <a:xfrm>
            <a:off x="1371592" y="1789146"/>
            <a:ext cx="3547110" cy="964992"/>
          </a:xfrm>
          <a:custGeom>
            <a:avLst/>
            <a:gdLst>
              <a:gd name="connsiteX0" fmla="*/ 0 w 3547110"/>
              <a:gd name="connsiteY0" fmla="*/ 0 h 964990"/>
              <a:gd name="connsiteX1" fmla="*/ 3064615 w 3547110"/>
              <a:gd name="connsiteY1" fmla="*/ 0 h 964990"/>
              <a:gd name="connsiteX2" fmla="*/ 3547110 w 3547110"/>
              <a:gd name="connsiteY2" fmla="*/ 482495 h 964990"/>
              <a:gd name="connsiteX3" fmla="*/ 3064615 w 3547110"/>
              <a:gd name="connsiteY3" fmla="*/ 964990 h 964990"/>
              <a:gd name="connsiteX4" fmla="*/ 0 w 3547110"/>
              <a:gd name="connsiteY4" fmla="*/ 964990 h 964990"/>
              <a:gd name="connsiteX5" fmla="*/ 0 w 3547110"/>
              <a:gd name="connsiteY5" fmla="*/ 0 h 96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7110" h="964990">
                <a:moveTo>
                  <a:pt x="3547110" y="964989"/>
                </a:moveTo>
                <a:lnTo>
                  <a:pt x="482495" y="964989"/>
                </a:lnTo>
                <a:lnTo>
                  <a:pt x="0" y="482495"/>
                </a:lnTo>
                <a:lnTo>
                  <a:pt x="482495" y="1"/>
                </a:lnTo>
                <a:lnTo>
                  <a:pt x="3547110" y="1"/>
                </a:lnTo>
                <a:lnTo>
                  <a:pt x="3547110" y="96498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6781" tIns="106681" rIns="199136" bIns="106680" numCol="1" spcCol="1270" anchor="ctr" anchorCtr="0">
            <a:noAutofit/>
          </a:bodyPr>
          <a:lstStyle/>
          <a:p>
            <a:pPr lvl="0" algn="ctr" defTabSz="1244600" rtl="0">
              <a:lnSpc>
                <a:spcPct val="90000"/>
              </a:lnSpc>
              <a:spcBef>
                <a:spcPct val="0"/>
              </a:spcBef>
              <a:spcAft>
                <a:spcPct val="35000"/>
              </a:spcAft>
            </a:pPr>
            <a:r>
              <a:rPr lang="en-US" sz="2800" b="1" i="1" kern="1200" dirty="0" smtClean="0">
                <a:solidFill>
                  <a:schemeClr val="tx1"/>
                </a:solidFill>
              </a:rPr>
              <a:t>A. Kim </a:t>
            </a:r>
            <a:r>
              <a:rPr lang="en-US" sz="2800" b="1" i="1" kern="1200" dirty="0" err="1" smtClean="0">
                <a:solidFill>
                  <a:schemeClr val="tx1"/>
                </a:solidFill>
              </a:rPr>
              <a:t>hỏa</a:t>
            </a:r>
            <a:r>
              <a:rPr lang="en-US" sz="2800" b="1" i="1" kern="1200" dirty="0" smtClean="0">
                <a:solidFill>
                  <a:schemeClr val="tx1"/>
                </a:solidFill>
              </a:rPr>
              <a:t> – </a:t>
            </a:r>
            <a:r>
              <a:rPr lang="en-US" sz="2800" b="1" i="1" kern="1200" dirty="0" err="1" smtClean="0">
                <a:solidFill>
                  <a:schemeClr val="tx1"/>
                </a:solidFill>
              </a:rPr>
              <a:t>búa</a:t>
            </a:r>
            <a:endParaRPr lang="en-US" sz="2800" kern="1200" dirty="0">
              <a:solidFill>
                <a:schemeClr val="tx1"/>
              </a:solidFill>
            </a:endParaRPr>
          </a:p>
        </p:txBody>
      </p:sp>
      <p:sp>
        <p:nvSpPr>
          <p:cNvPr id="8" name="Oval 7"/>
          <p:cNvSpPr/>
          <p:nvPr/>
        </p:nvSpPr>
        <p:spPr>
          <a:xfrm>
            <a:off x="880797" y="1789280"/>
            <a:ext cx="964990" cy="964990"/>
          </a:xfrm>
          <a:prstGeom prst="ellipse">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1363292" y="3042328"/>
            <a:ext cx="3547110" cy="964990"/>
          </a:xfrm>
          <a:custGeom>
            <a:avLst/>
            <a:gdLst>
              <a:gd name="connsiteX0" fmla="*/ 0 w 3547110"/>
              <a:gd name="connsiteY0" fmla="*/ 0 h 964990"/>
              <a:gd name="connsiteX1" fmla="*/ 3064615 w 3547110"/>
              <a:gd name="connsiteY1" fmla="*/ 0 h 964990"/>
              <a:gd name="connsiteX2" fmla="*/ 3547110 w 3547110"/>
              <a:gd name="connsiteY2" fmla="*/ 482495 h 964990"/>
              <a:gd name="connsiteX3" fmla="*/ 3064615 w 3547110"/>
              <a:gd name="connsiteY3" fmla="*/ 964990 h 964990"/>
              <a:gd name="connsiteX4" fmla="*/ 0 w 3547110"/>
              <a:gd name="connsiteY4" fmla="*/ 964990 h 964990"/>
              <a:gd name="connsiteX5" fmla="*/ 0 w 3547110"/>
              <a:gd name="connsiteY5" fmla="*/ 0 h 96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7110" h="964990">
                <a:moveTo>
                  <a:pt x="3547110" y="964989"/>
                </a:moveTo>
                <a:lnTo>
                  <a:pt x="482495" y="964989"/>
                </a:lnTo>
                <a:lnTo>
                  <a:pt x="0" y="482495"/>
                </a:lnTo>
                <a:lnTo>
                  <a:pt x="482495" y="1"/>
                </a:lnTo>
                <a:lnTo>
                  <a:pt x="3547110" y="1"/>
                </a:lnTo>
                <a:lnTo>
                  <a:pt x="3547110" y="964989"/>
                </a:lnTo>
                <a:close/>
              </a:path>
            </a:pathLst>
          </a:custGeom>
        </p:spPr>
        <p:style>
          <a:lnRef idx="2">
            <a:schemeClr val="lt1">
              <a:hueOff val="0"/>
              <a:satOff val="0"/>
              <a:lumOff val="0"/>
              <a:alphaOff val="0"/>
            </a:schemeClr>
          </a:lnRef>
          <a:fillRef idx="1">
            <a:schemeClr val="accent4">
              <a:hueOff val="-2757287"/>
              <a:satOff val="15482"/>
              <a:lumOff val="-719"/>
              <a:alphaOff val="0"/>
            </a:schemeClr>
          </a:fillRef>
          <a:effectRef idx="0">
            <a:schemeClr val="accent4">
              <a:hueOff val="-2757287"/>
              <a:satOff val="15482"/>
              <a:lumOff val="-719"/>
              <a:alphaOff val="0"/>
            </a:schemeClr>
          </a:effectRef>
          <a:fontRef idx="minor">
            <a:schemeClr val="lt1"/>
          </a:fontRef>
        </p:style>
        <p:txBody>
          <a:bodyPr spcFirstLastPara="0" vert="horz" wrap="square" lIns="666781" tIns="106680" rIns="199136" bIns="106680" numCol="1" spcCol="1270" anchor="ctr" anchorCtr="0">
            <a:noAutofit/>
          </a:bodyPr>
          <a:lstStyle/>
          <a:p>
            <a:pPr lvl="0" algn="ctr" defTabSz="1244600" rtl="0">
              <a:lnSpc>
                <a:spcPct val="90000"/>
              </a:lnSpc>
              <a:spcBef>
                <a:spcPct val="0"/>
              </a:spcBef>
              <a:spcAft>
                <a:spcPct val="35000"/>
              </a:spcAft>
            </a:pPr>
            <a:r>
              <a:rPr lang="en-US" sz="2800" b="1" i="1" kern="1200" dirty="0" smtClean="0">
                <a:solidFill>
                  <a:schemeClr val="tx1"/>
                </a:solidFill>
              </a:rPr>
              <a:t>B. </a:t>
            </a:r>
            <a:r>
              <a:rPr lang="en-US" sz="2800" b="1" i="1" kern="1200" dirty="0" err="1" smtClean="0">
                <a:solidFill>
                  <a:schemeClr val="tx1"/>
                </a:solidFill>
              </a:rPr>
              <a:t>Thân</a:t>
            </a:r>
            <a:r>
              <a:rPr lang="en-US" sz="2800" b="1" i="1" kern="1200" dirty="0" smtClean="0">
                <a:solidFill>
                  <a:schemeClr val="tx1"/>
                </a:solidFill>
              </a:rPr>
              <a:t> </a:t>
            </a:r>
            <a:r>
              <a:rPr lang="en-US" sz="2800" b="1" i="1" kern="1200" dirty="0" err="1" smtClean="0">
                <a:solidFill>
                  <a:schemeClr val="tx1"/>
                </a:solidFill>
              </a:rPr>
              <a:t>lựu</a:t>
            </a:r>
            <a:r>
              <a:rPr lang="en-US" sz="2800" b="1" i="1" kern="1200" dirty="0" smtClean="0">
                <a:solidFill>
                  <a:schemeClr val="tx1"/>
                </a:solidFill>
              </a:rPr>
              <a:t> </a:t>
            </a:r>
            <a:r>
              <a:rPr lang="en-US" sz="2800" b="1" i="1" kern="1200" dirty="0" err="1" smtClean="0">
                <a:solidFill>
                  <a:schemeClr val="tx1"/>
                </a:solidFill>
              </a:rPr>
              <a:t>đạn</a:t>
            </a:r>
            <a:r>
              <a:rPr lang="en-US" sz="2800" b="1" i="1" kern="1200" dirty="0" smtClean="0"/>
              <a:t> </a:t>
            </a:r>
            <a:endParaRPr lang="en-US" sz="2800" kern="1200" dirty="0"/>
          </a:p>
        </p:txBody>
      </p:sp>
      <p:sp>
        <p:nvSpPr>
          <p:cNvPr id="10" name="Oval 9"/>
          <p:cNvSpPr/>
          <p:nvPr/>
        </p:nvSpPr>
        <p:spPr>
          <a:xfrm>
            <a:off x="880797" y="3042328"/>
            <a:ext cx="964990" cy="964990"/>
          </a:xfrm>
          <a:prstGeom prst="ellipse">
            <a:avLst/>
          </a:prstGeom>
        </p:spPr>
        <p:style>
          <a:lnRef idx="2">
            <a:schemeClr val="lt1">
              <a:hueOff val="0"/>
              <a:satOff val="0"/>
              <a:lumOff val="0"/>
              <a:alphaOff val="0"/>
            </a:schemeClr>
          </a:lnRef>
          <a:fillRef idx="1">
            <a:schemeClr val="accent4">
              <a:tint val="50000"/>
              <a:hueOff val="-2897470"/>
              <a:satOff val="18675"/>
              <a:lumOff val="990"/>
              <a:alphaOff val="0"/>
            </a:schemeClr>
          </a:fillRef>
          <a:effectRef idx="0">
            <a:schemeClr val="accent4">
              <a:tint val="50000"/>
              <a:hueOff val="-2897470"/>
              <a:satOff val="18675"/>
              <a:lumOff val="990"/>
              <a:alphaOff val="0"/>
            </a:schemeClr>
          </a:effectRef>
          <a:fontRef idx="minor">
            <a:schemeClr val="lt1">
              <a:hueOff val="0"/>
              <a:satOff val="0"/>
              <a:lumOff val="0"/>
              <a:alphaOff val="0"/>
            </a:schemeClr>
          </a:fontRef>
        </p:style>
      </p:sp>
      <p:sp>
        <p:nvSpPr>
          <p:cNvPr id="11" name="Freeform 10"/>
          <p:cNvSpPr/>
          <p:nvPr/>
        </p:nvSpPr>
        <p:spPr>
          <a:xfrm>
            <a:off x="1363292" y="4295374"/>
            <a:ext cx="3547110" cy="964991"/>
          </a:xfrm>
          <a:custGeom>
            <a:avLst/>
            <a:gdLst>
              <a:gd name="connsiteX0" fmla="*/ 0 w 3547110"/>
              <a:gd name="connsiteY0" fmla="*/ 0 h 964990"/>
              <a:gd name="connsiteX1" fmla="*/ 3064615 w 3547110"/>
              <a:gd name="connsiteY1" fmla="*/ 0 h 964990"/>
              <a:gd name="connsiteX2" fmla="*/ 3547110 w 3547110"/>
              <a:gd name="connsiteY2" fmla="*/ 482495 h 964990"/>
              <a:gd name="connsiteX3" fmla="*/ 3064615 w 3547110"/>
              <a:gd name="connsiteY3" fmla="*/ 964990 h 964990"/>
              <a:gd name="connsiteX4" fmla="*/ 0 w 3547110"/>
              <a:gd name="connsiteY4" fmla="*/ 964990 h 964990"/>
              <a:gd name="connsiteX5" fmla="*/ 0 w 3547110"/>
              <a:gd name="connsiteY5" fmla="*/ 0 h 96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7110" h="964990">
                <a:moveTo>
                  <a:pt x="3547110" y="964989"/>
                </a:moveTo>
                <a:lnTo>
                  <a:pt x="482495" y="964989"/>
                </a:lnTo>
                <a:lnTo>
                  <a:pt x="0" y="482495"/>
                </a:lnTo>
                <a:lnTo>
                  <a:pt x="482495" y="1"/>
                </a:lnTo>
                <a:lnTo>
                  <a:pt x="3547110" y="1"/>
                </a:lnTo>
                <a:lnTo>
                  <a:pt x="3547110" y="964989"/>
                </a:lnTo>
                <a:close/>
              </a:path>
            </a:pathLst>
          </a:custGeom>
        </p:spPr>
        <p:style>
          <a:lnRef idx="2">
            <a:schemeClr val="lt1">
              <a:hueOff val="0"/>
              <a:satOff val="0"/>
              <a:lumOff val="0"/>
              <a:alphaOff val="0"/>
            </a:schemeClr>
          </a:lnRef>
          <a:fillRef idx="1">
            <a:schemeClr val="accent4">
              <a:hueOff val="-5514574"/>
              <a:satOff val="30963"/>
              <a:lumOff val="-1437"/>
              <a:alphaOff val="0"/>
            </a:schemeClr>
          </a:fillRef>
          <a:effectRef idx="0">
            <a:schemeClr val="accent4">
              <a:hueOff val="-5514574"/>
              <a:satOff val="30963"/>
              <a:lumOff val="-1437"/>
              <a:alphaOff val="0"/>
            </a:schemeClr>
          </a:effectRef>
          <a:fontRef idx="minor">
            <a:schemeClr val="lt1"/>
          </a:fontRef>
        </p:style>
        <p:txBody>
          <a:bodyPr spcFirstLastPara="0" vert="horz" wrap="square" lIns="666781" tIns="106681" rIns="199136" bIns="106680" numCol="1" spcCol="1270" anchor="ctr" anchorCtr="0">
            <a:noAutofit/>
          </a:bodyPr>
          <a:lstStyle/>
          <a:p>
            <a:pPr lvl="0" algn="ctr" defTabSz="1244600" rtl="0">
              <a:lnSpc>
                <a:spcPct val="90000"/>
              </a:lnSpc>
              <a:spcBef>
                <a:spcPct val="0"/>
              </a:spcBef>
              <a:spcAft>
                <a:spcPct val="35000"/>
              </a:spcAft>
            </a:pPr>
            <a:r>
              <a:rPr lang="en-US" sz="2800" b="1" i="1" kern="1200" dirty="0" smtClean="0">
                <a:solidFill>
                  <a:schemeClr val="tx1"/>
                </a:solidFill>
              </a:rPr>
              <a:t>C. </a:t>
            </a:r>
            <a:r>
              <a:rPr lang="en-US" sz="2800" b="1" i="1" kern="1200" dirty="0" err="1" smtClean="0">
                <a:solidFill>
                  <a:schemeClr val="tx1"/>
                </a:solidFill>
              </a:rPr>
              <a:t>Bán</a:t>
            </a:r>
            <a:r>
              <a:rPr lang="en-US" sz="2800" b="1" i="1" kern="1200" dirty="0" smtClean="0">
                <a:solidFill>
                  <a:schemeClr val="tx1"/>
                </a:solidFill>
              </a:rPr>
              <a:t> </a:t>
            </a:r>
            <a:r>
              <a:rPr lang="en-US" sz="2800" b="1" i="1" kern="1200" dirty="0" err="1" smtClean="0">
                <a:solidFill>
                  <a:schemeClr val="tx1"/>
                </a:solidFill>
              </a:rPr>
              <a:t>kính</a:t>
            </a:r>
            <a:r>
              <a:rPr lang="en-US" sz="2800" b="1" i="1" kern="1200" dirty="0" smtClean="0">
                <a:solidFill>
                  <a:schemeClr val="tx1"/>
                </a:solidFill>
              </a:rPr>
              <a:t> </a:t>
            </a:r>
            <a:r>
              <a:rPr lang="en-US" sz="2800" b="1" i="1" kern="1200" dirty="0" err="1" smtClean="0">
                <a:solidFill>
                  <a:schemeClr val="tx1"/>
                </a:solidFill>
              </a:rPr>
              <a:t>sát</a:t>
            </a:r>
            <a:r>
              <a:rPr lang="en-US" sz="2800" b="1" i="1" kern="1200" dirty="0" smtClean="0">
                <a:solidFill>
                  <a:schemeClr val="tx1"/>
                </a:solidFill>
              </a:rPr>
              <a:t> </a:t>
            </a:r>
            <a:r>
              <a:rPr lang="en-US" sz="2800" b="1" i="1" kern="1200" dirty="0" err="1" smtClean="0">
                <a:solidFill>
                  <a:schemeClr val="tx1"/>
                </a:solidFill>
              </a:rPr>
              <a:t>thương</a:t>
            </a:r>
            <a:r>
              <a:rPr lang="en-US" sz="2800" b="1" i="1" kern="1200" dirty="0" smtClean="0"/>
              <a:t> </a:t>
            </a:r>
            <a:endParaRPr lang="en-US" sz="2800" kern="1200" dirty="0"/>
          </a:p>
        </p:txBody>
      </p:sp>
      <p:sp>
        <p:nvSpPr>
          <p:cNvPr id="12" name="Oval 11"/>
          <p:cNvSpPr/>
          <p:nvPr/>
        </p:nvSpPr>
        <p:spPr>
          <a:xfrm>
            <a:off x="880797" y="4295375"/>
            <a:ext cx="964990" cy="964990"/>
          </a:xfrm>
          <a:prstGeom prst="ellipse">
            <a:avLst/>
          </a:prstGeom>
        </p:spPr>
        <p:style>
          <a:lnRef idx="2">
            <a:schemeClr val="lt1">
              <a:hueOff val="0"/>
              <a:satOff val="0"/>
              <a:lumOff val="0"/>
              <a:alphaOff val="0"/>
            </a:schemeClr>
          </a:lnRef>
          <a:fillRef idx="1">
            <a:schemeClr val="accent4">
              <a:tint val="50000"/>
              <a:hueOff val="-5794939"/>
              <a:satOff val="37349"/>
              <a:lumOff val="1980"/>
              <a:alphaOff val="0"/>
            </a:schemeClr>
          </a:fillRef>
          <a:effectRef idx="0">
            <a:schemeClr val="accent4">
              <a:tint val="50000"/>
              <a:hueOff val="-5794939"/>
              <a:satOff val="37349"/>
              <a:lumOff val="1980"/>
              <a:alphaOff val="0"/>
            </a:schemeClr>
          </a:effectRef>
          <a:fontRef idx="minor">
            <a:schemeClr val="lt1">
              <a:hueOff val="0"/>
              <a:satOff val="0"/>
              <a:lumOff val="0"/>
              <a:alphaOff val="0"/>
            </a:schemeClr>
          </a:fontRef>
        </p:style>
      </p:sp>
      <p:sp>
        <p:nvSpPr>
          <p:cNvPr id="13" name="Freeform 12"/>
          <p:cNvSpPr/>
          <p:nvPr/>
        </p:nvSpPr>
        <p:spPr>
          <a:xfrm>
            <a:off x="1363292" y="5548421"/>
            <a:ext cx="3547110" cy="964991"/>
          </a:xfrm>
          <a:custGeom>
            <a:avLst/>
            <a:gdLst>
              <a:gd name="connsiteX0" fmla="*/ 0 w 3547110"/>
              <a:gd name="connsiteY0" fmla="*/ 0 h 964990"/>
              <a:gd name="connsiteX1" fmla="*/ 3064615 w 3547110"/>
              <a:gd name="connsiteY1" fmla="*/ 0 h 964990"/>
              <a:gd name="connsiteX2" fmla="*/ 3547110 w 3547110"/>
              <a:gd name="connsiteY2" fmla="*/ 482495 h 964990"/>
              <a:gd name="connsiteX3" fmla="*/ 3064615 w 3547110"/>
              <a:gd name="connsiteY3" fmla="*/ 964990 h 964990"/>
              <a:gd name="connsiteX4" fmla="*/ 0 w 3547110"/>
              <a:gd name="connsiteY4" fmla="*/ 964990 h 964990"/>
              <a:gd name="connsiteX5" fmla="*/ 0 w 3547110"/>
              <a:gd name="connsiteY5" fmla="*/ 0 h 96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7110" h="964990">
                <a:moveTo>
                  <a:pt x="3547110" y="964989"/>
                </a:moveTo>
                <a:lnTo>
                  <a:pt x="482495" y="964989"/>
                </a:lnTo>
                <a:lnTo>
                  <a:pt x="0" y="482495"/>
                </a:lnTo>
                <a:lnTo>
                  <a:pt x="482495" y="1"/>
                </a:lnTo>
                <a:lnTo>
                  <a:pt x="3547110" y="1"/>
                </a:lnTo>
                <a:lnTo>
                  <a:pt x="3547110" y="964989"/>
                </a:lnTo>
                <a:close/>
              </a:path>
            </a:pathLst>
          </a:custGeom>
        </p:spPr>
        <p:style>
          <a:lnRef idx="2">
            <a:schemeClr val="lt1">
              <a:hueOff val="0"/>
              <a:satOff val="0"/>
              <a:lumOff val="0"/>
              <a:alphaOff val="0"/>
            </a:schemeClr>
          </a:lnRef>
          <a:fillRef idx="1">
            <a:schemeClr val="accent4">
              <a:hueOff val="-8271860"/>
              <a:satOff val="46445"/>
              <a:lumOff val="-2156"/>
              <a:alphaOff val="0"/>
            </a:schemeClr>
          </a:fillRef>
          <a:effectRef idx="0">
            <a:schemeClr val="accent4">
              <a:hueOff val="-8271860"/>
              <a:satOff val="46445"/>
              <a:lumOff val="-2156"/>
              <a:alphaOff val="0"/>
            </a:schemeClr>
          </a:effectRef>
          <a:fontRef idx="minor">
            <a:schemeClr val="lt1"/>
          </a:fontRef>
        </p:style>
        <p:txBody>
          <a:bodyPr spcFirstLastPara="0" vert="horz" wrap="square" lIns="666781" tIns="106681" rIns="199136" bIns="106680" numCol="1" spcCol="1270" anchor="ctr" anchorCtr="0">
            <a:noAutofit/>
          </a:bodyPr>
          <a:lstStyle/>
          <a:p>
            <a:pPr lvl="0" algn="ctr" defTabSz="1244600" rtl="0">
              <a:lnSpc>
                <a:spcPct val="90000"/>
              </a:lnSpc>
              <a:spcBef>
                <a:spcPct val="0"/>
              </a:spcBef>
              <a:spcAft>
                <a:spcPct val="35000"/>
              </a:spcAft>
            </a:pPr>
            <a:r>
              <a:rPr lang="en-US" sz="2800" b="1" i="1" kern="1200" dirty="0" smtClean="0">
                <a:solidFill>
                  <a:schemeClr val="tx1"/>
                </a:solidFill>
              </a:rPr>
              <a:t>D. </a:t>
            </a:r>
            <a:r>
              <a:rPr lang="en-US" sz="2800" b="1" i="1" kern="1200" dirty="0" err="1" smtClean="0">
                <a:solidFill>
                  <a:schemeClr val="tx1"/>
                </a:solidFill>
              </a:rPr>
              <a:t>Thời</a:t>
            </a:r>
            <a:r>
              <a:rPr lang="en-US" sz="2800" b="1" i="1" kern="1200" dirty="0" smtClean="0">
                <a:solidFill>
                  <a:schemeClr val="tx1"/>
                </a:solidFill>
              </a:rPr>
              <a:t> </a:t>
            </a:r>
            <a:r>
              <a:rPr lang="en-US" sz="2800" b="1" i="1" kern="1200" dirty="0" err="1" smtClean="0">
                <a:solidFill>
                  <a:schemeClr val="tx1"/>
                </a:solidFill>
              </a:rPr>
              <a:t>gian</a:t>
            </a:r>
            <a:r>
              <a:rPr lang="en-US" sz="2800" b="1" i="1" kern="1200" dirty="0" smtClean="0">
                <a:solidFill>
                  <a:schemeClr val="tx1"/>
                </a:solidFill>
              </a:rPr>
              <a:t> </a:t>
            </a:r>
            <a:r>
              <a:rPr lang="en-US" sz="2800" b="1" i="1" kern="1200" dirty="0" err="1" smtClean="0">
                <a:solidFill>
                  <a:schemeClr val="tx1"/>
                </a:solidFill>
              </a:rPr>
              <a:t>cháy</a:t>
            </a:r>
            <a:r>
              <a:rPr lang="en-US" sz="2800" b="1" i="1" kern="1200" dirty="0" smtClean="0">
                <a:solidFill>
                  <a:schemeClr val="tx1"/>
                </a:solidFill>
              </a:rPr>
              <a:t> </a:t>
            </a:r>
            <a:r>
              <a:rPr lang="en-US" sz="2800" b="1" i="1" kern="1200" dirty="0" err="1" smtClean="0">
                <a:solidFill>
                  <a:schemeClr val="tx1"/>
                </a:solidFill>
              </a:rPr>
              <a:t>chậm</a:t>
            </a:r>
            <a:r>
              <a:rPr lang="en-US" sz="2800" b="1" i="1" kern="1200" dirty="0" smtClean="0"/>
              <a:t> </a:t>
            </a:r>
            <a:endParaRPr lang="en-US" sz="2800" kern="1200" dirty="0"/>
          </a:p>
        </p:txBody>
      </p:sp>
      <p:sp>
        <p:nvSpPr>
          <p:cNvPr id="14" name="Oval 13"/>
          <p:cNvSpPr/>
          <p:nvPr/>
        </p:nvSpPr>
        <p:spPr>
          <a:xfrm>
            <a:off x="880797" y="5548422"/>
            <a:ext cx="964990" cy="964990"/>
          </a:xfrm>
          <a:prstGeom prst="ellipse">
            <a:avLst/>
          </a:prstGeom>
        </p:spPr>
        <p:style>
          <a:lnRef idx="2">
            <a:schemeClr val="lt1">
              <a:hueOff val="0"/>
              <a:satOff val="0"/>
              <a:lumOff val="0"/>
              <a:alphaOff val="0"/>
            </a:schemeClr>
          </a:lnRef>
          <a:fillRef idx="1">
            <a:schemeClr val="accent4">
              <a:tint val="50000"/>
              <a:hueOff val="-8692408"/>
              <a:satOff val="56024"/>
              <a:lumOff val="2970"/>
              <a:alphaOff val="0"/>
            </a:schemeClr>
          </a:fillRef>
          <a:effectRef idx="0">
            <a:schemeClr val="accent4">
              <a:tint val="50000"/>
              <a:hueOff val="-8692408"/>
              <a:satOff val="56024"/>
              <a:lumOff val="2970"/>
              <a:alphaOff val="0"/>
            </a:schemeClr>
          </a:effectRef>
          <a:fontRef idx="minor">
            <a:schemeClr val="lt1">
              <a:hueOff val="0"/>
              <a:satOff val="0"/>
              <a:lumOff val="0"/>
              <a:alphaOff val="0"/>
            </a:schemeClr>
          </a:fontRef>
        </p:style>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1" y="2971800"/>
            <a:ext cx="1142697" cy="113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1" y="4267200"/>
            <a:ext cx="1185862" cy="118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7011" y="5538151"/>
            <a:ext cx="11826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1642" y="1676400"/>
            <a:ext cx="1178056" cy="118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721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p:stCondLst>
                              <p:cond delay="500"/>
                            </p:stCondLst>
                            <p:childTnLst>
                              <p:par>
                                <p:cTn id="10" presetID="10" presetClass="exit" presetSubtype="0" fill="hold" nodeType="afterEffect">
                                  <p:stCondLst>
                                    <p:cond delay="0"/>
                                  </p:stCondLst>
                                  <p:childTnLst>
                                    <p:animEffect transition="out" filter="fade">
                                      <p:cBhvr>
                                        <p:cTn id="11" dur="500"/>
                                        <p:tgtEl>
                                          <p:spTgt spid="5125"/>
                                        </p:tgtEl>
                                      </p:cBhvr>
                                    </p:animEffect>
                                    <p:set>
                                      <p:cBhvr>
                                        <p:cTn id="12" dur="1" fill="hold">
                                          <p:stCondLst>
                                            <p:cond delay="499"/>
                                          </p:stCondLst>
                                        </p:cTn>
                                        <p:tgtEl>
                                          <p:spTgt spid="5125"/>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122"/>
                                        </p:tgtEl>
                                        <p:attrNameLst>
                                          <p:attrName>style.visibility</p:attrName>
                                        </p:attrNameLst>
                                      </p:cBhvr>
                                      <p:to>
                                        <p:strVal val="visible"/>
                                      </p:to>
                                    </p:set>
                                    <p:anim calcmode="lin" valueType="num">
                                      <p:cBhvr additive="base">
                                        <p:cTn id="18" dur="500" fill="hold"/>
                                        <p:tgtEl>
                                          <p:spTgt spid="5122"/>
                                        </p:tgtEl>
                                        <p:attrNameLst>
                                          <p:attrName>ppt_x</p:attrName>
                                        </p:attrNameLst>
                                      </p:cBhvr>
                                      <p:tavLst>
                                        <p:tav tm="0">
                                          <p:val>
                                            <p:strVal val="#ppt_x"/>
                                          </p:val>
                                        </p:tav>
                                        <p:tav tm="100000">
                                          <p:val>
                                            <p:strVal val="#ppt_x"/>
                                          </p:val>
                                        </p:tav>
                                      </p:tavLst>
                                    </p:anim>
                                    <p:anim calcmode="lin" valueType="num">
                                      <p:cBhvr additive="base">
                                        <p:cTn id="19" dur="500" fill="hold"/>
                                        <p:tgtEl>
                                          <p:spTgt spid="51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bomb.wav"/>
                                        </p:tgtEl>
                                      </p:cMediaNode>
                                    </p:audio>
                                  </p:subTnLst>
                                </p:cTn>
                              </p:par>
                            </p:childTnLst>
                          </p:cTn>
                        </p:par>
                        <p:par>
                          <p:cTn id="20" fill="hold">
                            <p:stCondLst>
                              <p:cond delay="500"/>
                            </p:stCondLst>
                            <p:childTnLst>
                              <p:par>
                                <p:cTn id="21" presetID="10" presetClass="exit" presetSubtype="0" fill="hold" nodeType="afterEffect">
                                  <p:stCondLst>
                                    <p:cond delay="0"/>
                                  </p:stCondLst>
                                  <p:childTnLst>
                                    <p:animEffect transition="out" filter="fade">
                                      <p:cBhvr>
                                        <p:cTn id="22" dur="500"/>
                                        <p:tgtEl>
                                          <p:spTgt spid="5122"/>
                                        </p:tgtEl>
                                      </p:cBhvr>
                                    </p:animEffect>
                                    <p:set>
                                      <p:cBhvr>
                                        <p:cTn id="23" dur="1" fill="hold">
                                          <p:stCondLst>
                                            <p:cond delay="499"/>
                                          </p:stCondLst>
                                        </p:cTn>
                                        <p:tgtEl>
                                          <p:spTgt spid="51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123"/>
                                        </p:tgtEl>
                                        <p:attrNameLst>
                                          <p:attrName>style.visibility</p:attrName>
                                        </p:attrNameLst>
                                      </p:cBhvr>
                                      <p:to>
                                        <p:strVal val="visible"/>
                                      </p:to>
                                    </p:set>
                                    <p:anim calcmode="lin" valueType="num">
                                      <p:cBhvr additive="base">
                                        <p:cTn id="29" dur="500" fill="hold"/>
                                        <p:tgtEl>
                                          <p:spTgt spid="5123"/>
                                        </p:tgtEl>
                                        <p:attrNameLst>
                                          <p:attrName>ppt_x</p:attrName>
                                        </p:attrNameLst>
                                      </p:cBhvr>
                                      <p:tavLst>
                                        <p:tav tm="0">
                                          <p:val>
                                            <p:strVal val="#ppt_x"/>
                                          </p:val>
                                        </p:tav>
                                        <p:tav tm="100000">
                                          <p:val>
                                            <p:strVal val="#ppt_x"/>
                                          </p:val>
                                        </p:tav>
                                      </p:tavLst>
                                    </p:anim>
                                    <p:anim calcmode="lin" valueType="num">
                                      <p:cBhvr additive="base">
                                        <p:cTn id="30" dur="500" fill="hold"/>
                                        <p:tgtEl>
                                          <p:spTgt spid="51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bomb.wav"/>
                                        </p:tgtEl>
                                      </p:cMediaNode>
                                    </p:audio>
                                  </p:subTnLst>
                                </p:cTn>
                              </p:par>
                            </p:childTnLst>
                          </p:cTn>
                        </p:par>
                        <p:par>
                          <p:cTn id="31" fill="hold">
                            <p:stCondLst>
                              <p:cond delay="500"/>
                            </p:stCondLst>
                            <p:childTnLst>
                              <p:par>
                                <p:cTn id="32" presetID="10" presetClass="exit" presetSubtype="0" fill="hold" nodeType="afterEffect">
                                  <p:stCondLst>
                                    <p:cond delay="0"/>
                                  </p:stCondLst>
                                  <p:childTnLst>
                                    <p:animEffect transition="out" filter="fade">
                                      <p:cBhvr>
                                        <p:cTn id="33" dur="500"/>
                                        <p:tgtEl>
                                          <p:spTgt spid="5123"/>
                                        </p:tgtEl>
                                      </p:cBhvr>
                                    </p:animEffect>
                                    <p:set>
                                      <p:cBhvr>
                                        <p:cTn id="34" dur="1" fill="hold">
                                          <p:stCondLst>
                                            <p:cond delay="499"/>
                                          </p:stCondLst>
                                        </p:cTn>
                                        <p:tgtEl>
                                          <p:spTgt spid="512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 calcmode="lin" valueType="num">
                                      <p:cBhvr additive="base">
                                        <p:cTn id="40" dur="500" fill="hold"/>
                                        <p:tgtEl>
                                          <p:spTgt spid="5124"/>
                                        </p:tgtEl>
                                        <p:attrNameLst>
                                          <p:attrName>ppt_x</p:attrName>
                                        </p:attrNameLst>
                                      </p:cBhvr>
                                      <p:tavLst>
                                        <p:tav tm="0">
                                          <p:val>
                                            <p:strVal val="#ppt_x"/>
                                          </p:val>
                                        </p:tav>
                                        <p:tav tm="100000">
                                          <p:val>
                                            <p:strVal val="#ppt_x"/>
                                          </p:val>
                                        </p:tav>
                                      </p:tavLst>
                                    </p:anim>
                                    <p:anim calcmode="lin" valueType="num">
                                      <p:cBhvr additive="base">
                                        <p:cTn id="41" dur="500" fill="hold"/>
                                        <p:tgtEl>
                                          <p:spTgt spid="51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par>
                          <p:cTn id="42" fill="hold">
                            <p:stCondLst>
                              <p:cond delay="500"/>
                            </p:stCondLst>
                            <p:childTnLst>
                              <p:par>
                                <p:cTn id="43" presetID="10" presetClass="exit" presetSubtype="0" fill="hold" nodeType="afterEffect">
                                  <p:stCondLst>
                                    <p:cond delay="0"/>
                                  </p:stCondLst>
                                  <p:childTnLst>
                                    <p:animEffect transition="out" filter="fade">
                                      <p:cBhvr>
                                        <p:cTn id="44" dur="500"/>
                                        <p:tgtEl>
                                          <p:spTgt spid="5124"/>
                                        </p:tgtEl>
                                      </p:cBhvr>
                                    </p:animEffect>
                                    <p:set>
                                      <p:cBhvr>
                                        <p:cTn id="45" dur="1" fill="hold">
                                          <p:stCondLst>
                                            <p:cond delay="499"/>
                                          </p:stCondLst>
                                        </p:cTn>
                                        <p:tgtEl>
                                          <p:spTgt spid="512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Box 2"/>
          <p:cNvSpPr txBox="1"/>
          <p:nvPr/>
        </p:nvSpPr>
        <p:spPr>
          <a:xfrm>
            <a:off x="1351973" y="990600"/>
            <a:ext cx="6426200"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i="1" dirty="0" smtClean="0">
                <a:effectLst/>
                <a:latin typeface="Times New Roman" pitchFamily="18" charset="0"/>
              </a:rPr>
              <a:t> CẢM ƠN </a:t>
            </a:r>
            <a:r>
              <a:rPr lang="en-US" sz="3600" b="1" i="1" dirty="0">
                <a:effectLst/>
                <a:latin typeface="Times New Roman" pitchFamily="18" charset="0"/>
              </a:rPr>
              <a:t>CÁC BẠN CHÚ Ý LẮNG NGHE!</a:t>
            </a:r>
          </a:p>
        </p:txBody>
      </p:sp>
      <p:pic>
        <p:nvPicPr>
          <p:cNvPr id="6" name="Picture 5" descr="tải xuống (9)"/>
          <p:cNvPicPr>
            <a:picLocks noChangeAspect="1"/>
          </p:cNvPicPr>
          <p:nvPr/>
        </p:nvPicPr>
        <p:blipFill>
          <a:blip r:embed="rId4"/>
          <a:stretch>
            <a:fillRect/>
          </a:stretch>
        </p:blipFill>
        <p:spPr>
          <a:xfrm>
            <a:off x="3293803" y="3429000"/>
            <a:ext cx="3080644" cy="2181225"/>
          </a:xfrm>
          <a:prstGeom prst="rect">
            <a:avLst/>
          </a:prstGeom>
        </p:spPr>
      </p:pic>
    </p:spTree>
    <p:extLst>
      <p:ext uri="{BB962C8B-B14F-4D97-AF65-F5344CB8AC3E}">
        <p14:creationId xmlns:p14="http://schemas.microsoft.com/office/powerpoint/2010/main" val="138421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5" name="Group 4"/>
          <p:cNvGrpSpPr/>
          <p:nvPr/>
        </p:nvGrpSpPr>
        <p:grpSpPr>
          <a:xfrm>
            <a:off x="977091" y="1923472"/>
            <a:ext cx="3671109" cy="3124200"/>
            <a:chOff x="1292225" y="1295400"/>
            <a:chExt cx="2822575" cy="1498600"/>
          </a:xfrm>
        </p:grpSpPr>
        <p:sp>
          <p:nvSpPr>
            <p:cNvPr id="7" name="Rectangle 6"/>
            <p:cNvSpPr/>
            <p:nvPr/>
          </p:nvSpPr>
          <p:spPr>
            <a:xfrm>
              <a:off x="1292225" y="1295400"/>
              <a:ext cx="2822575" cy="1498600"/>
            </a:xfrm>
            <a:prstGeom prst="rect">
              <a:avLst/>
            </a:prstGeom>
            <a:solidFill>
              <a:sysClr val="window" lastClr="FFFFFF"/>
            </a:solidFill>
            <a:ln w="3175" cap="flat" cmpd="sng" algn="ctr">
              <a:noFill/>
              <a:prstDash val="solid"/>
            </a:ln>
            <a:effectLst>
              <a:outerShdw blurRad="63500" sx="102000" sy="102000" algn="ctr" rotWithShape="0">
                <a:prstClr val="black">
                  <a:alpha val="40000"/>
                </a:prstClr>
              </a:outerShdw>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1">
                <a:ln>
                  <a:noFill/>
                </a:ln>
                <a:solidFill>
                  <a:srgbClr val="FFFFFF"/>
                </a:solidFill>
                <a:effectLst/>
                <a:uLnTx/>
                <a:uFillTx/>
                <a:latin typeface="Calibri"/>
                <a:ea typeface="+mn-ea"/>
                <a:cs typeface="+mn-cs"/>
              </a:endParaRPr>
            </a:p>
          </p:txBody>
        </p:sp>
        <p:sp>
          <p:nvSpPr>
            <p:cNvPr id="8" name="Rectangle 7"/>
            <p:cNvSpPr/>
            <p:nvPr/>
          </p:nvSpPr>
          <p:spPr>
            <a:xfrm>
              <a:off x="1292225" y="1295400"/>
              <a:ext cx="2822575" cy="381000"/>
            </a:xfrm>
            <a:prstGeom prst="rect">
              <a:avLst/>
            </a:prstGeom>
            <a:solidFill>
              <a:srgbClr val="E66C7D"/>
            </a:solidFill>
            <a:ln w="3175" cap="flat" cmpd="sng" algn="ctr">
              <a:noFill/>
              <a:prstDash val="solid"/>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1">
                <a:ln>
                  <a:noFill/>
                </a:ln>
                <a:solidFill>
                  <a:srgbClr val="FFFFFF"/>
                </a:solidFill>
                <a:effectLst/>
                <a:uLnTx/>
                <a:uFillTx/>
                <a:latin typeface="Calibri"/>
                <a:ea typeface="+mn-ea"/>
                <a:cs typeface="+mn-cs"/>
              </a:endParaRPr>
            </a:p>
          </p:txBody>
        </p:sp>
        <p:cxnSp>
          <p:nvCxnSpPr>
            <p:cNvPr id="9" name="Straight Connector 8"/>
            <p:cNvCxnSpPr/>
            <p:nvPr/>
          </p:nvCxnSpPr>
          <p:spPr>
            <a:xfrm>
              <a:off x="1292225" y="1739900"/>
              <a:ext cx="2822575" cy="0"/>
            </a:xfrm>
            <a:prstGeom prst="line">
              <a:avLst/>
            </a:prstGeom>
            <a:noFill/>
            <a:ln w="12700" cap="flat" cmpd="sng" algn="ctr">
              <a:solidFill>
                <a:srgbClr val="E66C7D"/>
              </a:solidFill>
              <a:prstDash val="dash"/>
            </a:ln>
            <a:effectLst/>
          </p:spPr>
        </p:cxnSp>
      </p:grpSp>
      <p:sp>
        <p:nvSpPr>
          <p:cNvPr id="6" name="Freeform 5"/>
          <p:cNvSpPr/>
          <p:nvPr/>
        </p:nvSpPr>
        <p:spPr>
          <a:xfrm>
            <a:off x="1143000" y="3121742"/>
            <a:ext cx="858932" cy="535451"/>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45" y="connsiteY0-146"/>
              </a:cxn>
              <a:cxn ang="0">
                <a:pos x="connsiteX1-147" y="connsiteY1-148"/>
              </a:cxn>
              <a:cxn ang="0">
                <a:pos x="connsiteX2-149" y="connsiteY2-150"/>
              </a:cxn>
              <a:cxn ang="0">
                <a:pos x="connsiteX3-151" y="connsiteY3-152"/>
              </a:cxn>
              <a:cxn ang="0">
                <a:pos x="connsiteX4-153" y="connsiteY4-154"/>
              </a:cxn>
              <a:cxn ang="0">
                <a:pos x="connsiteX5-155" y="connsiteY5-156"/>
              </a:cxn>
              <a:cxn ang="0">
                <a:pos x="connsiteX6-157" y="connsiteY6-158"/>
              </a:cxn>
              <a:cxn ang="0">
                <a:pos x="connsiteX7-159" y="connsiteY7-160"/>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E66C7D"/>
          </a:solidFill>
          <a:ln w="3175" cap="flat" cmpd="sng" algn="ctr">
            <a:noFill/>
            <a:prstDash val="solid"/>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 name="TextBox 1"/>
          <p:cNvSpPr txBox="1"/>
          <p:nvPr/>
        </p:nvSpPr>
        <p:spPr>
          <a:xfrm>
            <a:off x="2001932" y="2940884"/>
            <a:ext cx="2646268" cy="1815882"/>
          </a:xfrm>
          <a:prstGeom prst="rect">
            <a:avLst/>
          </a:prstGeom>
          <a:noFill/>
        </p:spPr>
        <p:txBody>
          <a:bodyPr wrap="square" rtlCol="0">
            <a:spAutoFit/>
          </a:bodyPr>
          <a:lstStyle/>
          <a:p>
            <a:r>
              <a:rPr lang="en-US" sz="3600" b="1" i="1" dirty="0" err="1" smtClean="0">
                <a:latin typeface="Times New Roman" pitchFamily="18" charset="0"/>
                <a:cs typeface="Times New Roman" pitchFamily="18" charset="0"/>
              </a:rPr>
              <a:t>Trang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bị</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cho</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từng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người</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sử</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grpSp>
        <p:nvGrpSpPr>
          <p:cNvPr id="11" name="Group 10"/>
          <p:cNvGrpSpPr/>
          <p:nvPr/>
        </p:nvGrpSpPr>
        <p:grpSpPr>
          <a:xfrm>
            <a:off x="5001491" y="1916545"/>
            <a:ext cx="3429000" cy="3105727"/>
            <a:chOff x="1292225" y="1295400"/>
            <a:chExt cx="3200400" cy="1498600"/>
          </a:xfrm>
        </p:grpSpPr>
        <p:sp>
          <p:nvSpPr>
            <p:cNvPr id="12" name="Rectangle 11"/>
            <p:cNvSpPr/>
            <p:nvPr/>
          </p:nvSpPr>
          <p:spPr>
            <a:xfrm>
              <a:off x="1292225" y="1295400"/>
              <a:ext cx="3200400" cy="1498600"/>
            </a:xfrm>
            <a:prstGeom prst="rect">
              <a:avLst/>
            </a:prstGeom>
            <a:solidFill>
              <a:sysClr val="window" lastClr="FFFFFF"/>
            </a:solidFill>
            <a:ln w="3175" cap="flat" cmpd="sng" algn="ctr">
              <a:noFill/>
              <a:prstDash val="solid"/>
            </a:ln>
            <a:effectLst>
              <a:outerShdw blurRad="63500" sx="102000" sy="102000" algn="ctr" rotWithShape="0">
                <a:prstClr val="black">
                  <a:alpha val="40000"/>
                </a:prstClr>
              </a:outerShdw>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1">
                <a:ln>
                  <a:noFill/>
                </a:ln>
                <a:solidFill>
                  <a:srgbClr val="FFFFFF"/>
                </a:solidFill>
                <a:effectLst/>
                <a:uLnTx/>
                <a:uFillTx/>
                <a:latin typeface="Times New Roman" pitchFamily="18" charset="0"/>
                <a:cs typeface="Times New Roman" pitchFamily="18" charset="0"/>
              </a:endParaRPr>
            </a:p>
          </p:txBody>
        </p:sp>
        <p:sp>
          <p:nvSpPr>
            <p:cNvPr id="13" name="Rectangle 12"/>
            <p:cNvSpPr/>
            <p:nvPr/>
          </p:nvSpPr>
          <p:spPr>
            <a:xfrm>
              <a:off x="1292225" y="1295400"/>
              <a:ext cx="3200400" cy="374353"/>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1">
                <a:ln>
                  <a:noFill/>
                </a:ln>
                <a:solidFill>
                  <a:srgbClr val="FFFFFF"/>
                </a:solidFill>
                <a:effectLst/>
                <a:uLnTx/>
                <a:uFillTx/>
                <a:latin typeface="Times New Roman" pitchFamily="18" charset="0"/>
                <a:cs typeface="Times New Roman" pitchFamily="18" charset="0"/>
              </a:endParaRPr>
            </a:p>
          </p:txBody>
        </p:sp>
        <p:cxnSp>
          <p:nvCxnSpPr>
            <p:cNvPr id="14" name="Straight Connector 13"/>
            <p:cNvCxnSpPr/>
            <p:nvPr/>
          </p:nvCxnSpPr>
          <p:spPr>
            <a:xfrm>
              <a:off x="1292225" y="1739900"/>
              <a:ext cx="2822575" cy="0"/>
            </a:xfrm>
            <a:prstGeom prst="line">
              <a:avLst/>
            </a:prstGeom>
            <a:noFill/>
            <a:ln w="12700" cap="flat" cmpd="sng" algn="ctr">
              <a:solidFill>
                <a:srgbClr val="E66C7D"/>
              </a:solidFill>
              <a:prstDash val="dash"/>
            </a:ln>
            <a:effectLst/>
          </p:spPr>
        </p:cxnSp>
      </p:grpSp>
      <p:sp>
        <p:nvSpPr>
          <p:cNvPr id="16" name="Freeform 15"/>
          <p:cNvSpPr/>
          <p:nvPr/>
        </p:nvSpPr>
        <p:spPr>
          <a:xfrm>
            <a:off x="5112327" y="3085079"/>
            <a:ext cx="661988" cy="5048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45" y="connsiteY0-146"/>
              </a:cxn>
              <a:cxn ang="0">
                <a:pos x="connsiteX1-147" y="connsiteY1-148"/>
              </a:cxn>
              <a:cxn ang="0">
                <a:pos x="connsiteX2-149" y="connsiteY2-150"/>
              </a:cxn>
              <a:cxn ang="0">
                <a:pos x="connsiteX3-151" y="connsiteY3-152"/>
              </a:cxn>
              <a:cxn ang="0">
                <a:pos x="connsiteX4-153" y="connsiteY4-154"/>
              </a:cxn>
              <a:cxn ang="0">
                <a:pos x="connsiteX5-155" y="connsiteY5-156"/>
              </a:cxn>
              <a:cxn ang="0">
                <a:pos x="connsiteX6-157" y="connsiteY6-158"/>
              </a:cxn>
              <a:cxn ang="0">
                <a:pos x="connsiteX7-159" y="connsiteY7-160"/>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ln/>
        </p:spPr>
        <p:style>
          <a:lnRef idx="1">
            <a:schemeClr val="accent3"/>
          </a:lnRef>
          <a:fillRef idx="3">
            <a:schemeClr val="accent3"/>
          </a:fillRef>
          <a:effectRef idx="2">
            <a:schemeClr val="accent3"/>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5" name="TextBox 14"/>
          <p:cNvSpPr txBox="1"/>
          <p:nvPr/>
        </p:nvSpPr>
        <p:spPr>
          <a:xfrm>
            <a:off x="5791200" y="2940884"/>
            <a:ext cx="2895600" cy="1754326"/>
          </a:xfrm>
          <a:prstGeom prst="rect">
            <a:avLst/>
          </a:prstGeom>
          <a:noFill/>
        </p:spPr>
        <p:txBody>
          <a:bodyPr wrap="square" rtlCol="0">
            <a:spAutoFit/>
          </a:bodyPr>
          <a:lstStyle/>
          <a:p>
            <a:r>
              <a:rPr lang="en-US" sz="3600" b="1" i="1" dirty="0" err="1" smtClean="0">
                <a:latin typeface="Times New Roman" pitchFamily="18" charset="0"/>
                <a:cs typeface="Times New Roman" pitchFamily="18" charset="0"/>
              </a:rPr>
              <a:t>Dùng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để</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sát</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thương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sinh</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lực</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địch</a:t>
            </a:r>
            <a:r>
              <a:rPr lang="en-US" sz="3600" b="1" i="1" dirty="0" smtClean="0">
                <a:latin typeface="Times New Roman" pitchFamily="18" charset="0"/>
                <a:cs typeface="Times New Roman" pitchFamily="18" charset="0"/>
              </a:rPr>
              <a:t>. </a:t>
            </a:r>
            <a:endParaRPr lang="en-US" sz="3600" b="1" i="1" dirty="0">
              <a:latin typeface="Times New Roman" pitchFamily="18" charset="0"/>
              <a:cs typeface="Times New Roman" pitchFamily="18" charset="0"/>
            </a:endParaRPr>
          </a:p>
        </p:txBody>
      </p:sp>
      <p:sp>
        <p:nvSpPr>
          <p:cNvPr id="19" name="TextBox 8"/>
          <p:cNvSpPr txBox="1"/>
          <p:nvPr/>
        </p:nvSpPr>
        <p:spPr>
          <a:xfrm>
            <a:off x="2667000" y="1974123"/>
            <a:ext cx="496888" cy="708025"/>
          </a:xfrm>
          <a:prstGeom prst="rect">
            <a:avLst/>
          </a:prstGeom>
          <a:noFill/>
          <a:ln w="9525">
            <a:noFill/>
            <a:miter/>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4000" b="1" i="0" u="none" strike="noStrike" kern="1200" cap="none" spc="0" normalizeH="0" baseline="0" noProof="0" dirty="0">
                <a:ln>
                  <a:noFill/>
                </a:ln>
                <a:solidFill>
                  <a:sysClr val="window" lastClr="FFFFFF"/>
                </a:solidFill>
                <a:effectLst/>
                <a:uLnTx/>
                <a:uFillTx/>
                <a:latin typeface="Comic Sans MS" pitchFamily="66" charset="0"/>
                <a:ea typeface="Arial" charset="0"/>
                <a:cs typeface="+mn-cs"/>
              </a:rPr>
              <a:t>1</a:t>
            </a:r>
          </a:p>
        </p:txBody>
      </p:sp>
      <p:sp>
        <p:nvSpPr>
          <p:cNvPr id="21" name="TextBox 33"/>
          <p:cNvSpPr txBox="1"/>
          <p:nvPr/>
        </p:nvSpPr>
        <p:spPr>
          <a:xfrm>
            <a:off x="6495256" y="2064431"/>
            <a:ext cx="496888" cy="708025"/>
          </a:xfrm>
          <a:prstGeom prst="rect">
            <a:avLst/>
          </a:prstGeom>
          <a:noFill/>
          <a:ln w="9525">
            <a:noFill/>
            <a:miter/>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4000" b="1" i="0" u="none" strike="noStrike" kern="1200" cap="none" spc="0" normalizeH="0" baseline="0" noProof="0" dirty="0">
                <a:ln>
                  <a:noFill/>
                </a:ln>
                <a:solidFill>
                  <a:sysClr val="window" lastClr="FFFFFF"/>
                </a:solidFill>
                <a:effectLst/>
                <a:uLnTx/>
                <a:uFillTx/>
                <a:latin typeface="Comic Sans MS" pitchFamily="66" charset="0"/>
                <a:ea typeface="Arial" charset="0"/>
                <a:cs typeface="+mn-cs"/>
              </a:rPr>
              <a:t>2</a:t>
            </a:r>
          </a:p>
        </p:txBody>
      </p:sp>
      <p:sp>
        <p:nvSpPr>
          <p:cNvPr id="17" name="TextBox 16"/>
          <p:cNvSpPr txBox="1"/>
          <p:nvPr/>
        </p:nvSpPr>
        <p:spPr>
          <a:xfrm>
            <a:off x="228600" y="152400"/>
            <a:ext cx="9144000" cy="769441"/>
          </a:xfrm>
          <a:prstGeom prst="rect">
            <a:avLst/>
          </a:prstGeom>
          <a:noFill/>
        </p:spPr>
        <p:txBody>
          <a:bodyPr wrap="square" rtlCol="0">
            <a:spAutoFit/>
          </a:bodyPr>
          <a:lstStyle/>
          <a:p>
            <a:r>
              <a:rPr lang="en-US" sz="4400" b="1" dirty="0">
                <a:solidFill>
                  <a:srgbClr val="FF0000"/>
                </a:solidFill>
                <a:latin typeface="Times New Roman" pitchFamily="18" charset="0"/>
                <a:cs typeface="Times New Roman" pitchFamily="18" charset="0"/>
              </a:rPr>
              <a:t>a</a:t>
            </a:r>
            <a:r>
              <a:rPr lang="en-US" sz="4400" b="1" dirty="0" smtClean="0">
                <a:solidFill>
                  <a:srgbClr val="FF0000"/>
                </a:solidFill>
                <a:latin typeface="Times New Roman" pitchFamily="18" charset="0"/>
                <a:cs typeface="Times New Roman" pitchFamily="18" charset="0"/>
              </a:rPr>
              <a:t>. </a:t>
            </a:r>
            <a:r>
              <a:rPr lang="en-US" sz="4400" b="1" u="sng" dirty="0" err="1" smtClean="0">
                <a:solidFill>
                  <a:srgbClr val="FF0000"/>
                </a:solidFill>
                <a:latin typeface="Times New Roman" pitchFamily="18" charset="0"/>
                <a:cs typeface="Times New Roman" pitchFamily="18" charset="0"/>
              </a:rPr>
              <a:t>Tác</a:t>
            </a:r>
            <a:r>
              <a:rPr lang="en-US" sz="4400" b="1" u="sng" dirty="0" smtClean="0">
                <a:solidFill>
                  <a:srgbClr val="FF0000"/>
                </a:solidFill>
                <a:latin typeface="Times New Roman" pitchFamily="18" charset="0"/>
                <a:cs typeface="Times New Roman" pitchFamily="18" charset="0"/>
              </a:rPr>
              <a:t> </a:t>
            </a:r>
            <a:r>
              <a:rPr lang="en-US" sz="4400" b="1" u="sng" dirty="0" err="1" smtClean="0">
                <a:solidFill>
                  <a:srgbClr val="FF0000"/>
                </a:solidFill>
                <a:latin typeface="Times New Roman" pitchFamily="18" charset="0"/>
                <a:cs typeface="Times New Roman" pitchFamily="18" charset="0"/>
              </a:rPr>
              <a:t>dụng</a:t>
            </a:r>
            <a:r>
              <a:rPr lang="en-US" sz="4400" b="1" dirty="0" smtClean="0">
                <a:solidFill>
                  <a:srgbClr val="FF0000"/>
                </a:solidFill>
                <a:latin typeface="Times New Roman" pitchFamily="18" charset="0"/>
                <a:cs typeface="Times New Roman" pitchFamily="18" charset="0"/>
              </a:rPr>
              <a:t>:</a:t>
            </a:r>
            <a:r>
              <a:rPr lang="en-US" sz="4400" dirty="0" smtClean="0">
                <a:latin typeface="Times New Roman" pitchFamily="18" charset="0"/>
                <a:cs typeface="Times New Roman" pitchFamily="18" charset="0"/>
              </a:rPr>
              <a:t> </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95650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16" grpId="0" animBg="1"/>
      <p:bldP spid="15" grpId="0"/>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04800" y="191804"/>
            <a:ext cx="7315200" cy="1046440"/>
          </a:xfrm>
          <a:prstGeom prst="rect">
            <a:avLst/>
          </a:prstGeom>
          <a:noFill/>
        </p:spPr>
        <p:txBody>
          <a:bodyPr wrap="square" rtlCol="0">
            <a:spAutoFit/>
          </a:bodyPr>
          <a:lstStyle/>
          <a:p>
            <a:r>
              <a:rPr lang="en-US" sz="4400" b="1" dirty="0">
                <a:solidFill>
                  <a:srgbClr val="FF0000"/>
                </a:solidFill>
                <a:latin typeface="Times New Roman" pitchFamily="18" charset="0"/>
                <a:cs typeface="Times New Roman" pitchFamily="18" charset="0"/>
              </a:rPr>
              <a:t>b</a:t>
            </a:r>
            <a:r>
              <a:rPr lang="en-US" sz="4400" b="1" dirty="0" smtClean="0">
                <a:solidFill>
                  <a:srgbClr val="FF0000"/>
                </a:solidFill>
                <a:latin typeface="Times New Roman" pitchFamily="18" charset="0"/>
                <a:cs typeface="Times New Roman" pitchFamily="18" charset="0"/>
              </a:rPr>
              <a:t>. </a:t>
            </a:r>
            <a:r>
              <a:rPr lang="en-US" sz="4400" b="1" u="sng" dirty="0" err="1" smtClean="0">
                <a:solidFill>
                  <a:srgbClr val="FF0000"/>
                </a:solidFill>
                <a:latin typeface="Times New Roman" pitchFamily="18" charset="0"/>
                <a:cs typeface="Times New Roman" pitchFamily="18" charset="0"/>
              </a:rPr>
              <a:t>Tính</a:t>
            </a:r>
            <a:r>
              <a:rPr lang="en-US" sz="4400" b="1" u="sng" dirty="0" smtClean="0">
                <a:solidFill>
                  <a:srgbClr val="FF0000"/>
                </a:solidFill>
                <a:latin typeface="Times New Roman" pitchFamily="18" charset="0"/>
                <a:cs typeface="Times New Roman" pitchFamily="18" charset="0"/>
              </a:rPr>
              <a:t> </a:t>
            </a:r>
            <a:r>
              <a:rPr lang="en-US" sz="4400" b="1" u="sng" dirty="0" err="1" smtClean="0">
                <a:solidFill>
                  <a:srgbClr val="FF0000"/>
                </a:solidFill>
                <a:latin typeface="Times New Roman" pitchFamily="18" charset="0"/>
                <a:cs typeface="Times New Roman" pitchFamily="18" charset="0"/>
              </a:rPr>
              <a:t>năng</a:t>
            </a:r>
            <a:r>
              <a:rPr lang="en-US" sz="4400" b="1" u="sng" dirty="0">
                <a:solidFill>
                  <a:srgbClr val="FF0000"/>
                </a:solidFill>
                <a:latin typeface="Times New Roman" pitchFamily="18" charset="0"/>
                <a:cs typeface="Times New Roman" pitchFamily="18" charset="0"/>
              </a:rPr>
              <a:t> </a:t>
            </a:r>
            <a:r>
              <a:rPr lang="en-US" sz="4400" b="1" u="sng" dirty="0" err="1" smtClean="0">
                <a:solidFill>
                  <a:srgbClr val="FF0000"/>
                </a:solidFill>
                <a:latin typeface="Times New Roman" pitchFamily="18" charset="0"/>
                <a:cs typeface="Times New Roman" pitchFamily="18" charset="0"/>
              </a:rPr>
              <a:t>kỹ</a:t>
            </a:r>
            <a:r>
              <a:rPr lang="en-US" sz="4400" b="1" u="sng" dirty="0" smtClean="0">
                <a:solidFill>
                  <a:srgbClr val="FF0000"/>
                </a:solidFill>
                <a:latin typeface="Times New Roman" pitchFamily="18" charset="0"/>
                <a:cs typeface="Times New Roman" pitchFamily="18" charset="0"/>
              </a:rPr>
              <a:t>, </a:t>
            </a:r>
            <a:r>
              <a:rPr lang="en-US" sz="4400" b="1" u="sng" dirty="0" err="1" smtClean="0">
                <a:solidFill>
                  <a:srgbClr val="FF0000"/>
                </a:solidFill>
                <a:latin typeface="Times New Roman" pitchFamily="18" charset="0"/>
                <a:cs typeface="Times New Roman" pitchFamily="18" charset="0"/>
              </a:rPr>
              <a:t>chiến</a:t>
            </a:r>
            <a:r>
              <a:rPr lang="en-US" sz="4400" b="1" u="sng" dirty="0" smtClean="0">
                <a:solidFill>
                  <a:srgbClr val="FF0000"/>
                </a:solidFill>
                <a:latin typeface="Times New Roman" pitchFamily="18" charset="0"/>
                <a:cs typeface="Times New Roman" pitchFamily="18" charset="0"/>
              </a:rPr>
              <a:t> </a:t>
            </a:r>
            <a:r>
              <a:rPr lang="en-US" sz="4400" b="1" u="sng" dirty="0" err="1" smtClean="0">
                <a:solidFill>
                  <a:srgbClr val="FF0000"/>
                </a:solidFill>
                <a:latin typeface="Times New Roman" pitchFamily="18" charset="0"/>
                <a:cs typeface="Times New Roman" pitchFamily="18" charset="0"/>
              </a:rPr>
              <a:t>thuật</a:t>
            </a:r>
            <a:r>
              <a:rPr lang="en-US" sz="4400" b="1" dirty="0" smtClean="0">
                <a:solidFill>
                  <a:srgbClr val="FF0000"/>
                </a:solidFill>
                <a:latin typeface="Times New Roman" pitchFamily="18" charset="0"/>
                <a:cs typeface="Times New Roman" pitchFamily="18" charset="0"/>
              </a:rPr>
              <a:t>:</a:t>
            </a:r>
            <a:endParaRPr lang="en-US" b="1" dirty="0" smtClean="0">
              <a:solidFill>
                <a:srgbClr val="FF0000"/>
              </a:solidFill>
              <a:latin typeface="Times New Roman" pitchFamily="18" charset="0"/>
              <a:cs typeface="Times New Roman" pitchFamily="18" charset="0"/>
            </a:endParaRPr>
          </a:p>
          <a:p>
            <a:endParaRPr lang="en-US" dirty="0"/>
          </a:p>
        </p:txBody>
      </p:sp>
      <p:sp>
        <p:nvSpPr>
          <p:cNvPr id="4" name="Round Same Side Corner Rectangle 3"/>
          <p:cNvSpPr/>
          <p:nvPr/>
        </p:nvSpPr>
        <p:spPr>
          <a:xfrm rot="16200000">
            <a:off x="3412925" y="-1452766"/>
            <a:ext cx="1207296" cy="6879833"/>
          </a:xfrm>
          <a:prstGeom prst="round2SameRect">
            <a:avLst>
              <a:gd name="adj1" fmla="val 23321"/>
              <a:gd name="adj2" fmla="val 0"/>
            </a:avLst>
          </a:prstGeom>
          <a:ln/>
        </p:spPr>
        <p:style>
          <a:lnRef idx="1">
            <a:schemeClr val="accent5"/>
          </a:lnRef>
          <a:fillRef idx="2">
            <a:schemeClr val="accent5"/>
          </a:fillRef>
          <a:effectRef idx="1">
            <a:schemeClr val="accent5"/>
          </a:effectRef>
          <a:fontRef idx="minor">
            <a:schemeClr val="dk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5" name="Round Same Side Corner Rectangle 4"/>
          <p:cNvSpPr/>
          <p:nvPr/>
        </p:nvSpPr>
        <p:spPr>
          <a:xfrm rot="5400000" flipH="1">
            <a:off x="7355285" y="1484710"/>
            <a:ext cx="1207296" cy="1004888"/>
          </a:xfrm>
          <a:prstGeom prst="round2SameRect">
            <a:avLst>
              <a:gd name="adj1" fmla="val 34679"/>
              <a:gd name="adj2" fmla="val 0"/>
            </a:avLst>
          </a:prstGeom>
          <a:ln/>
        </p:spPr>
        <p:style>
          <a:lnRef idx="1">
            <a:schemeClr val="accent5"/>
          </a:lnRef>
          <a:fillRef idx="2">
            <a:schemeClr val="accent5"/>
          </a:fillRef>
          <a:effectRef idx="1">
            <a:schemeClr val="accent5"/>
          </a:effectRef>
          <a:fontRef idx="minor">
            <a:schemeClr val="dk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7" name="TextBox 8"/>
          <p:cNvSpPr txBox="1"/>
          <p:nvPr/>
        </p:nvSpPr>
        <p:spPr>
          <a:xfrm>
            <a:off x="7662863" y="1523206"/>
            <a:ext cx="496888" cy="708025"/>
          </a:xfrm>
          <a:prstGeom prst="rect">
            <a:avLst/>
          </a:prstGeom>
          <a:noFill/>
          <a:ln w="9525">
            <a:noFill/>
            <a:miter/>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4000" b="1" i="0" u="none" strike="noStrike" kern="1200" cap="none" spc="0" normalizeH="0" baseline="0" noProof="0" dirty="0">
                <a:ln>
                  <a:noFill/>
                </a:ln>
                <a:solidFill>
                  <a:sysClr val="window" lastClr="FFFFFF"/>
                </a:solidFill>
                <a:effectLst/>
                <a:uLnTx/>
                <a:uFillTx/>
                <a:latin typeface="Comic Sans MS" pitchFamily="66" charset="0"/>
                <a:ea typeface="Arial" charset="0"/>
                <a:cs typeface="+mn-cs"/>
              </a:rPr>
              <a:t>1</a:t>
            </a:r>
          </a:p>
        </p:txBody>
      </p:sp>
      <p:sp>
        <p:nvSpPr>
          <p:cNvPr id="9" name="Round Same Side Corner Rectangle 8"/>
          <p:cNvSpPr/>
          <p:nvPr/>
        </p:nvSpPr>
        <p:spPr>
          <a:xfrm rot="16200000">
            <a:off x="3366732" y="210383"/>
            <a:ext cx="1266741" cy="6846891"/>
          </a:xfrm>
          <a:prstGeom prst="round2SameRect">
            <a:avLst>
              <a:gd name="adj1" fmla="val 23321"/>
              <a:gd name="adj2" fmla="val 0"/>
            </a:avLst>
          </a:prstGeom>
          <a:gradFill flip="none" rotWithShape="1">
            <a:gsLst>
              <a:gs pos="0">
                <a:srgbClr val="60B5CC"/>
              </a:gs>
              <a:gs pos="99000">
                <a:srgbClr val="60B5CC">
                  <a:lumMod val="75000"/>
                </a:srgbClr>
              </a:gs>
            </a:gsLst>
            <a:lin ang="5400000" scaled="1"/>
            <a:tileRect/>
          </a:gradFill>
          <a:ln w="3175" cap="flat" cmpd="sng" algn="ctr">
            <a:noFill/>
            <a:prstDash val="solid"/>
          </a:ln>
          <a:effectLst>
            <a:outerShdw blurRad="50800" dist="38100" dir="8100000" algn="tr" rotWithShape="0">
              <a:prstClr val="black">
                <a:alpha val="50000"/>
              </a:prstClr>
            </a:outerShdw>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0" name="Round Same Side Corner Rectangle 9"/>
          <p:cNvSpPr/>
          <p:nvPr/>
        </p:nvSpPr>
        <p:spPr>
          <a:xfrm rot="5400000" flipH="1">
            <a:off x="7292620" y="3131386"/>
            <a:ext cx="1266741" cy="1004888"/>
          </a:xfrm>
          <a:prstGeom prst="round2SameRect">
            <a:avLst>
              <a:gd name="adj1" fmla="val 34679"/>
              <a:gd name="adj2" fmla="val 0"/>
            </a:avLst>
          </a:prstGeom>
          <a:gradFill flip="none" rotWithShape="1">
            <a:gsLst>
              <a:gs pos="0">
                <a:srgbClr val="60B5CC">
                  <a:lumMod val="75000"/>
                </a:srgbClr>
              </a:gs>
              <a:gs pos="100000">
                <a:srgbClr val="60B5CC"/>
              </a:gs>
            </a:gsLst>
            <a:lin ang="16200000" scaled="1"/>
            <a:tileRect/>
          </a:gradFill>
          <a:ln w="3175" cap="flat" cmpd="sng" algn="ctr">
            <a:noFill/>
            <a:prstDash val="solid"/>
          </a:ln>
          <a:effectLst>
            <a:outerShdw blurRad="50800" dist="38100" dir="8100000" algn="tr" rotWithShape="0">
              <a:prstClr val="black">
                <a:alpha val="40000"/>
              </a:prstClr>
            </a:outerShdw>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2" name="TextBox 33"/>
          <p:cNvSpPr txBox="1"/>
          <p:nvPr/>
        </p:nvSpPr>
        <p:spPr>
          <a:xfrm>
            <a:off x="7650308" y="3279815"/>
            <a:ext cx="496888" cy="708025"/>
          </a:xfrm>
          <a:prstGeom prst="rect">
            <a:avLst/>
          </a:prstGeom>
          <a:noFill/>
          <a:ln w="9525">
            <a:noFill/>
            <a:miter/>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4000" b="1" i="0" u="none" strike="noStrike" kern="1200" cap="none" spc="0" normalizeH="0" baseline="0" noProof="0" dirty="0">
                <a:ln>
                  <a:noFill/>
                </a:ln>
                <a:solidFill>
                  <a:sysClr val="window" lastClr="FFFFFF"/>
                </a:solidFill>
                <a:effectLst/>
                <a:uLnTx/>
                <a:uFillTx/>
                <a:latin typeface="Comic Sans MS" pitchFamily="66" charset="0"/>
                <a:ea typeface="Arial" charset="0"/>
                <a:cs typeface="+mn-cs"/>
              </a:rPr>
              <a:t>2</a:t>
            </a:r>
          </a:p>
        </p:txBody>
      </p:sp>
      <p:sp>
        <p:nvSpPr>
          <p:cNvPr id="13" name="Round Same Side Corner Rectangle 12"/>
          <p:cNvSpPr/>
          <p:nvPr/>
        </p:nvSpPr>
        <p:spPr>
          <a:xfrm rot="16200000">
            <a:off x="3339136" y="1829193"/>
            <a:ext cx="1295400" cy="6781011"/>
          </a:xfrm>
          <a:prstGeom prst="round2SameRect">
            <a:avLst>
              <a:gd name="adj1" fmla="val 23321"/>
              <a:gd name="adj2" fmla="val 0"/>
            </a:avLst>
          </a:prstGeom>
          <a:ln/>
        </p:spPr>
        <p:style>
          <a:lnRef idx="1">
            <a:schemeClr val="accent3"/>
          </a:lnRef>
          <a:fillRef idx="3">
            <a:schemeClr val="accent3"/>
          </a:fillRef>
          <a:effectRef idx="2">
            <a:schemeClr val="accent3"/>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4" name="Round Same Side Corner Rectangle 13"/>
          <p:cNvSpPr/>
          <p:nvPr/>
        </p:nvSpPr>
        <p:spPr>
          <a:xfrm rot="5400000" flipH="1">
            <a:off x="7266286" y="4722380"/>
            <a:ext cx="1295400" cy="1012827"/>
          </a:xfrm>
          <a:prstGeom prst="round2SameRect">
            <a:avLst>
              <a:gd name="adj1" fmla="val 34679"/>
              <a:gd name="adj2" fmla="val 0"/>
            </a:avLst>
          </a:prstGeom>
          <a:ln/>
        </p:spPr>
        <p:style>
          <a:lnRef idx="1">
            <a:schemeClr val="accent3"/>
          </a:lnRef>
          <a:fillRef idx="3">
            <a:schemeClr val="accent3"/>
          </a:fillRef>
          <a:effectRef idx="2">
            <a:schemeClr val="accent3"/>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pic>
        <p:nvPicPr>
          <p:cNvPr id="15" name="Picture 14" descr="shadow_1_m"/>
          <p:cNvPicPr>
            <a:picLocks noChangeAspect="1"/>
          </p:cNvPicPr>
          <p:nvPr/>
        </p:nvPicPr>
        <p:blipFill>
          <a:blip r:embed="rId3"/>
          <a:srcRect r="61411"/>
          <a:stretch>
            <a:fillRect/>
          </a:stretch>
        </p:blipFill>
        <p:spPr>
          <a:xfrm>
            <a:off x="7324728" y="354805"/>
            <a:ext cx="131763" cy="7134225"/>
          </a:xfrm>
          <a:prstGeom prst="rect">
            <a:avLst/>
          </a:prstGeom>
          <a:noFill/>
          <a:ln w="9525">
            <a:noFill/>
            <a:miter/>
          </a:ln>
        </p:spPr>
      </p:pic>
      <p:sp>
        <p:nvSpPr>
          <p:cNvPr id="16" name="TextBox 34"/>
          <p:cNvSpPr txBox="1"/>
          <p:nvPr/>
        </p:nvSpPr>
        <p:spPr>
          <a:xfrm>
            <a:off x="7613949" y="4865685"/>
            <a:ext cx="500814" cy="708025"/>
          </a:xfrm>
          <a:prstGeom prst="rect">
            <a:avLst/>
          </a:prstGeom>
          <a:noFill/>
          <a:ln w="9525">
            <a:noFill/>
            <a:miter/>
          </a:ln>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4000" b="1" i="0" u="none" strike="noStrike" kern="1200" cap="none" spc="0" normalizeH="0" baseline="0" noProof="0" dirty="0">
                <a:ln>
                  <a:noFill/>
                </a:ln>
                <a:solidFill>
                  <a:sysClr val="window" lastClr="FFFFFF"/>
                </a:solidFill>
                <a:effectLst/>
                <a:uLnTx/>
                <a:uFillTx/>
                <a:latin typeface="Comic Sans MS" pitchFamily="66" charset="0"/>
                <a:ea typeface="Arial" charset="0"/>
                <a:cs typeface="+mn-cs"/>
              </a:rPr>
              <a:t>3</a:t>
            </a:r>
          </a:p>
        </p:txBody>
      </p:sp>
      <p:sp>
        <p:nvSpPr>
          <p:cNvPr id="8" name="TextBox 7"/>
          <p:cNvSpPr txBox="1"/>
          <p:nvPr/>
        </p:nvSpPr>
        <p:spPr>
          <a:xfrm>
            <a:off x="609598" y="1585625"/>
            <a:ext cx="6675784" cy="646331"/>
          </a:xfrm>
          <a:prstGeom prst="rect">
            <a:avLst/>
          </a:prstGeom>
          <a:noFill/>
        </p:spPr>
        <p:txBody>
          <a:bodyPr wrap="square" rtlCol="0">
            <a:spAutoFit/>
          </a:bodyPr>
          <a:lstStyle/>
          <a:p>
            <a:pPr algn="ctr"/>
            <a:r>
              <a:rPr lang="en-US" sz="3600" b="1" i="1" dirty="0" err="1" smtClean="0">
                <a:latin typeface="Times New Roman" pitchFamily="18" charset="0"/>
                <a:cs typeface="Times New Roman" pitchFamily="18" charset="0"/>
              </a:rPr>
              <a:t>Bán</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kính</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sát</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thương</a:t>
            </a:r>
            <a:r>
              <a:rPr lang="en-US" sz="3600" b="1" i="1" dirty="0" smtClean="0">
                <a:latin typeface="Times New Roman" pitchFamily="18" charset="0"/>
                <a:cs typeface="Times New Roman" pitchFamily="18" charset="0"/>
              </a:rPr>
              <a:t>: 5m</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0703" y="3021254"/>
            <a:ext cx="5638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632473" y="3310661"/>
            <a:ext cx="6768199" cy="646331"/>
          </a:xfrm>
          <a:prstGeom prst="rect">
            <a:avLst/>
          </a:prstGeom>
        </p:spPr>
        <p:txBody>
          <a:bodyPr wrap="none">
            <a:spAutoFit/>
          </a:bodyPr>
          <a:lstStyle/>
          <a:p>
            <a:pPr algn="just"/>
            <a:r>
              <a:rPr lang="en-US" sz="3600" b="1" i="1" kern="100" spc="0" dirty="0" err="1" smtClean="0">
                <a:solidFill>
                  <a:srgbClr val="000000"/>
                </a:solidFill>
                <a:effectLst/>
                <a:latin typeface="Times New Roman"/>
                <a:ea typeface="Tahoma"/>
              </a:rPr>
              <a:t>Thời</a:t>
            </a:r>
            <a:r>
              <a:rPr lang="en-US" sz="3600" b="1" i="1" kern="100" spc="0" dirty="0" smtClean="0">
                <a:solidFill>
                  <a:srgbClr val="000000"/>
                </a:solidFill>
                <a:effectLst/>
                <a:latin typeface="Times New Roman"/>
                <a:ea typeface="Tahoma"/>
              </a:rPr>
              <a:t> </a:t>
            </a:r>
            <a:r>
              <a:rPr lang="en-US" sz="3600" b="1" i="1" kern="100" spc="0" dirty="0" err="1" smtClean="0">
                <a:solidFill>
                  <a:srgbClr val="000000"/>
                </a:solidFill>
                <a:effectLst/>
                <a:latin typeface="Times New Roman"/>
                <a:ea typeface="Tahoma"/>
              </a:rPr>
              <a:t>gian</a:t>
            </a:r>
            <a:r>
              <a:rPr lang="en-US" sz="3600" b="1" i="1" kern="100" spc="0" dirty="0" smtClean="0">
                <a:solidFill>
                  <a:srgbClr val="000000"/>
                </a:solidFill>
                <a:effectLst/>
                <a:latin typeface="Times New Roman"/>
                <a:ea typeface="Tahoma"/>
              </a:rPr>
              <a:t> </a:t>
            </a:r>
            <a:r>
              <a:rPr lang="en-US" sz="3600" b="1" i="1" kern="100" spc="0" dirty="0" err="1" smtClean="0">
                <a:solidFill>
                  <a:srgbClr val="000000"/>
                </a:solidFill>
                <a:effectLst/>
                <a:latin typeface="Times New Roman"/>
                <a:ea typeface="Tahoma"/>
              </a:rPr>
              <a:t>cháy</a:t>
            </a:r>
            <a:r>
              <a:rPr lang="en-US" sz="3600" b="1" i="1" kern="100" spc="0" dirty="0" smtClean="0">
                <a:solidFill>
                  <a:srgbClr val="000000"/>
                </a:solidFill>
                <a:effectLst/>
                <a:latin typeface="Times New Roman"/>
                <a:ea typeface="Tahoma"/>
              </a:rPr>
              <a:t> </a:t>
            </a:r>
            <a:r>
              <a:rPr lang="en-US" sz="3600" b="1" i="1" kern="100" spc="0" dirty="0" err="1" smtClean="0">
                <a:solidFill>
                  <a:srgbClr val="000000"/>
                </a:solidFill>
                <a:effectLst/>
                <a:latin typeface="Times New Roman"/>
                <a:ea typeface="Tahoma"/>
              </a:rPr>
              <a:t>chậm</a:t>
            </a:r>
            <a:r>
              <a:rPr lang="en-US" sz="3600" b="1" i="1" kern="100" spc="0" dirty="0" smtClean="0">
                <a:solidFill>
                  <a:srgbClr val="000000"/>
                </a:solidFill>
                <a:effectLst/>
                <a:latin typeface="Times New Roman"/>
                <a:ea typeface="Tahoma"/>
              </a:rPr>
              <a:t>: 3,2 </a:t>
            </a:r>
            <a:r>
              <a:rPr lang="en-US" sz="3600" b="1" i="1" kern="100" spc="0" dirty="0" err="1" smtClean="0">
                <a:solidFill>
                  <a:srgbClr val="000000"/>
                </a:solidFill>
                <a:effectLst/>
                <a:latin typeface="Times New Roman"/>
                <a:ea typeface="Tahoma"/>
              </a:rPr>
              <a:t>đến</a:t>
            </a:r>
            <a:r>
              <a:rPr lang="en-US" sz="3600" b="1" i="1" kern="100" spc="0" dirty="0" smtClean="0">
                <a:solidFill>
                  <a:srgbClr val="000000"/>
                </a:solidFill>
                <a:effectLst/>
                <a:latin typeface="Times New Roman"/>
                <a:ea typeface="Tahoma"/>
              </a:rPr>
              <a:t> 4,2s</a:t>
            </a:r>
            <a:endParaRPr lang="en-US" sz="1200" b="1" i="1" kern="100" dirty="0">
              <a:effectLst/>
              <a:latin typeface="Times New Roman"/>
              <a:ea typeface="宋体"/>
            </a:endParaRPr>
          </a:p>
        </p:txBody>
      </p:sp>
      <p:sp>
        <p:nvSpPr>
          <p:cNvPr id="27" name="TextBox 26"/>
          <p:cNvSpPr txBox="1"/>
          <p:nvPr/>
        </p:nvSpPr>
        <p:spPr>
          <a:xfrm>
            <a:off x="648944" y="4875936"/>
            <a:ext cx="6675784" cy="646331"/>
          </a:xfrm>
          <a:prstGeom prst="rect">
            <a:avLst/>
          </a:prstGeom>
          <a:noFill/>
        </p:spPr>
        <p:txBody>
          <a:bodyPr wrap="square" rtlCol="0">
            <a:spAutoFit/>
          </a:bodyPr>
          <a:lstStyle/>
          <a:p>
            <a:pPr algn="ctr"/>
            <a:r>
              <a:rPr lang="en-US" sz="3600" b="1" i="1" kern="100" spc="0" dirty="0" err="1" smtClean="0">
                <a:solidFill>
                  <a:srgbClr val="000000"/>
                </a:solidFill>
                <a:effectLst/>
                <a:latin typeface="Times New Roman"/>
                <a:ea typeface="Tahoma"/>
              </a:rPr>
              <a:t>Chiều</a:t>
            </a:r>
            <a:r>
              <a:rPr lang="en-US" sz="3600" b="1" i="1" kern="100" spc="0" dirty="0" smtClean="0">
                <a:solidFill>
                  <a:srgbClr val="000000"/>
                </a:solidFill>
                <a:effectLst/>
                <a:latin typeface="Times New Roman"/>
                <a:ea typeface="Tahoma"/>
              </a:rPr>
              <a:t> </a:t>
            </a:r>
            <a:r>
              <a:rPr lang="en-US" sz="3600" b="1" i="1" kern="100" spc="0" dirty="0" err="1" smtClean="0">
                <a:solidFill>
                  <a:srgbClr val="000000"/>
                </a:solidFill>
                <a:effectLst/>
                <a:latin typeface="Times New Roman"/>
                <a:ea typeface="Tahoma"/>
              </a:rPr>
              <a:t>cao</a:t>
            </a:r>
            <a:r>
              <a:rPr lang="en-US" sz="3600" b="1" i="1" kern="100" spc="0" dirty="0" smtClean="0">
                <a:solidFill>
                  <a:srgbClr val="000000"/>
                </a:solidFill>
                <a:effectLst/>
                <a:latin typeface="Times New Roman"/>
                <a:ea typeface="Tahoma"/>
              </a:rPr>
              <a:t> </a:t>
            </a:r>
            <a:r>
              <a:rPr lang="en-US" sz="3600" b="1" i="1" kern="100" spc="0" dirty="0" err="1" smtClean="0">
                <a:solidFill>
                  <a:srgbClr val="000000"/>
                </a:solidFill>
                <a:effectLst/>
                <a:latin typeface="Times New Roman"/>
                <a:ea typeface="Tahoma"/>
              </a:rPr>
              <a:t>toàn</a:t>
            </a:r>
            <a:r>
              <a:rPr lang="en-US" sz="3600" b="1" i="1" kern="100" spc="0" dirty="0" smtClean="0">
                <a:solidFill>
                  <a:srgbClr val="000000"/>
                </a:solidFill>
                <a:effectLst/>
                <a:latin typeface="Times New Roman"/>
                <a:ea typeface="Tahoma"/>
              </a:rPr>
              <a:t> </a:t>
            </a:r>
            <a:r>
              <a:rPr lang="en-US" sz="3600" b="1" i="1" kern="100" spc="0" dirty="0" err="1" smtClean="0">
                <a:solidFill>
                  <a:srgbClr val="000000"/>
                </a:solidFill>
                <a:effectLst/>
                <a:latin typeface="Times New Roman"/>
                <a:ea typeface="Tahoma"/>
              </a:rPr>
              <a:t>bộ</a:t>
            </a:r>
            <a:r>
              <a:rPr lang="en-US" sz="3600" b="1" i="1" kern="100" spc="0" dirty="0" smtClean="0">
                <a:solidFill>
                  <a:srgbClr val="000000"/>
                </a:solidFill>
                <a:effectLst/>
                <a:latin typeface="Times New Roman"/>
                <a:ea typeface="Tahoma"/>
              </a:rPr>
              <a:t>: 118mm</a:t>
            </a:r>
            <a:endParaRPr lang="en-US" sz="1200" kern="100" dirty="0">
              <a:effectLst/>
              <a:latin typeface="Times New Roman"/>
              <a:ea typeface="宋体"/>
            </a:endParaRPr>
          </a:p>
        </p:txBody>
      </p:sp>
    </p:spTree>
    <p:extLst>
      <p:ext uri="{BB962C8B-B14F-4D97-AF65-F5344CB8AC3E}">
        <p14:creationId xmlns:p14="http://schemas.microsoft.com/office/powerpoint/2010/main" val="105162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animBg="1"/>
      <p:bldP spid="10" grpId="0" animBg="1"/>
      <p:bldP spid="12" grpId="0"/>
      <p:bldP spid="13" grpId="0" animBg="1"/>
      <p:bldP spid="14" grpId="0" animBg="1"/>
      <p:bldP spid="16" grpId="0"/>
      <p:bldP spid="8" grpId="0"/>
      <p:bldP spid="2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 Same Side Corner Rectangle 1"/>
          <p:cNvSpPr/>
          <p:nvPr/>
        </p:nvSpPr>
        <p:spPr>
          <a:xfrm rot="16200000">
            <a:off x="2787215" y="351341"/>
            <a:ext cx="1325851" cy="6414367"/>
          </a:xfrm>
          <a:prstGeom prst="round2SameRect">
            <a:avLst>
              <a:gd name="adj1" fmla="val 23321"/>
              <a:gd name="adj2" fmla="val 0"/>
            </a:avLst>
          </a:prstGeom>
          <a:ln/>
        </p:spPr>
        <p:style>
          <a:lnRef idx="3">
            <a:schemeClr val="lt1"/>
          </a:lnRef>
          <a:fillRef idx="1">
            <a:schemeClr val="accent5"/>
          </a:fillRef>
          <a:effectRef idx="1">
            <a:schemeClr val="accent5"/>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3" name="Round Same Side Corner Rectangle 2"/>
          <p:cNvSpPr/>
          <p:nvPr/>
        </p:nvSpPr>
        <p:spPr>
          <a:xfrm rot="5400000" flipH="1">
            <a:off x="6633782" y="2988409"/>
            <a:ext cx="1325851" cy="1140227"/>
          </a:xfrm>
          <a:prstGeom prst="round2SameRect">
            <a:avLst>
              <a:gd name="adj1" fmla="val 34679"/>
              <a:gd name="adj2" fmla="val 0"/>
            </a:avLst>
          </a:prstGeom>
          <a:ln/>
        </p:spPr>
        <p:style>
          <a:lnRef idx="3">
            <a:schemeClr val="lt1"/>
          </a:lnRef>
          <a:fillRef idx="1">
            <a:schemeClr val="accent5"/>
          </a:fillRef>
          <a:effectRef idx="1">
            <a:schemeClr val="accent5"/>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pic>
        <p:nvPicPr>
          <p:cNvPr id="4" name="Picture 3" descr="shadow_1_m"/>
          <p:cNvPicPr>
            <a:picLocks noChangeAspect="1"/>
          </p:cNvPicPr>
          <p:nvPr/>
        </p:nvPicPr>
        <p:blipFill>
          <a:blip r:embed="rId3"/>
          <a:srcRect r="61411"/>
          <a:stretch>
            <a:fillRect/>
          </a:stretch>
        </p:blipFill>
        <p:spPr>
          <a:xfrm>
            <a:off x="6591443" y="98855"/>
            <a:ext cx="131763" cy="7134225"/>
          </a:xfrm>
          <a:prstGeom prst="rect">
            <a:avLst/>
          </a:prstGeom>
          <a:noFill/>
          <a:ln w="9525">
            <a:noFill/>
            <a:miter/>
          </a:ln>
        </p:spPr>
      </p:pic>
      <p:sp>
        <p:nvSpPr>
          <p:cNvPr id="5" name="TextBox 8"/>
          <p:cNvSpPr txBox="1"/>
          <p:nvPr/>
        </p:nvSpPr>
        <p:spPr>
          <a:xfrm>
            <a:off x="6925359" y="3204582"/>
            <a:ext cx="497252" cy="707886"/>
          </a:xfrm>
          <a:prstGeom prst="rect">
            <a:avLst/>
          </a:prstGeom>
          <a:noFill/>
          <a:ln w="9525">
            <a:noFill/>
            <a:miter/>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ysClr val="window" lastClr="FFFFFF"/>
                </a:solidFill>
                <a:latin typeface="Comic Sans MS" pitchFamily="66" charset="0"/>
                <a:ea typeface="Arial" charset="0"/>
              </a:rPr>
              <a:t>5</a:t>
            </a:r>
            <a:endParaRPr kumimoji="0" sz="4000" b="1" i="0" u="none" strike="noStrike" kern="1200" cap="none" spc="0" normalizeH="0" baseline="0" noProof="0" dirty="0">
              <a:ln>
                <a:noFill/>
              </a:ln>
              <a:solidFill>
                <a:sysClr val="window" lastClr="FFFFFF"/>
              </a:solidFill>
              <a:effectLst/>
              <a:uLnTx/>
              <a:uFillTx/>
              <a:latin typeface="Comic Sans MS" pitchFamily="66" charset="0"/>
              <a:ea typeface="Arial" charset="0"/>
              <a:cs typeface="+mn-cs"/>
            </a:endParaRPr>
          </a:p>
        </p:txBody>
      </p:sp>
      <p:sp>
        <p:nvSpPr>
          <p:cNvPr id="6" name="Round Same Side Corner Rectangle 5"/>
          <p:cNvSpPr/>
          <p:nvPr/>
        </p:nvSpPr>
        <p:spPr>
          <a:xfrm rot="16200000">
            <a:off x="2780522" y="2014917"/>
            <a:ext cx="1363233" cy="6370094"/>
          </a:xfrm>
          <a:prstGeom prst="round2SameRect">
            <a:avLst>
              <a:gd name="adj1" fmla="val 23321"/>
              <a:gd name="adj2" fmla="val 0"/>
            </a:avLst>
          </a:prstGeom>
          <a:ln/>
        </p:spPr>
        <p:style>
          <a:lnRef idx="0">
            <a:schemeClr val="accent3"/>
          </a:lnRef>
          <a:fillRef idx="3">
            <a:schemeClr val="accent3"/>
          </a:fillRef>
          <a:effectRef idx="3">
            <a:schemeClr val="accent3"/>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7" name="Round Same Side Corner Rectangle 6"/>
          <p:cNvSpPr/>
          <p:nvPr/>
        </p:nvSpPr>
        <p:spPr>
          <a:xfrm rot="5400000" flipH="1">
            <a:off x="6641628" y="4613742"/>
            <a:ext cx="1363232" cy="1172442"/>
          </a:xfrm>
          <a:prstGeom prst="round2SameRect">
            <a:avLst>
              <a:gd name="adj1" fmla="val 34679"/>
              <a:gd name="adj2" fmla="val 0"/>
            </a:avLst>
          </a:prstGeom>
          <a:ln/>
        </p:spPr>
        <p:style>
          <a:lnRef idx="0">
            <a:schemeClr val="accent3"/>
          </a:lnRef>
          <a:fillRef idx="3">
            <a:schemeClr val="accent3"/>
          </a:fillRef>
          <a:effectRef idx="3">
            <a:schemeClr val="accent3"/>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8" name="TextBox 33"/>
          <p:cNvSpPr txBox="1"/>
          <p:nvPr/>
        </p:nvSpPr>
        <p:spPr>
          <a:xfrm>
            <a:off x="7033669" y="4815245"/>
            <a:ext cx="497252" cy="707886"/>
          </a:xfrm>
          <a:prstGeom prst="rect">
            <a:avLst/>
          </a:prstGeom>
          <a:noFill/>
          <a:ln w="9525">
            <a:noFill/>
            <a:miter/>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ysClr val="window" lastClr="FFFFFF"/>
                </a:solidFill>
                <a:latin typeface="Comic Sans MS" pitchFamily="66" charset="0"/>
                <a:ea typeface="Arial" charset="0"/>
              </a:rPr>
              <a:t>6</a:t>
            </a:r>
            <a:endParaRPr kumimoji="0" sz="4000" b="1" i="0" u="none" strike="noStrike" kern="1200" cap="none" spc="0" normalizeH="0" baseline="0" noProof="0" dirty="0">
              <a:ln>
                <a:noFill/>
              </a:ln>
              <a:solidFill>
                <a:sysClr val="window" lastClr="FFFFFF"/>
              </a:solidFill>
              <a:effectLst/>
              <a:uLnTx/>
              <a:uFillTx/>
              <a:latin typeface="Comic Sans MS" pitchFamily="66" charset="0"/>
              <a:ea typeface="Arial" charset="0"/>
              <a:cs typeface="+mn-cs"/>
            </a:endParaRPr>
          </a:p>
        </p:txBody>
      </p:sp>
      <p:sp>
        <p:nvSpPr>
          <p:cNvPr id="9" name="Rectangle 8"/>
          <p:cNvSpPr/>
          <p:nvPr/>
        </p:nvSpPr>
        <p:spPr>
          <a:xfrm>
            <a:off x="609600" y="0"/>
            <a:ext cx="8229600" cy="769441"/>
          </a:xfrm>
          <a:prstGeom prst="rect">
            <a:avLst/>
          </a:prstGeom>
        </p:spPr>
        <p:txBody>
          <a:bodyPr wrap="square">
            <a:spAutoFit/>
          </a:bodyPr>
          <a:lstStyle/>
          <a:p>
            <a:r>
              <a:rPr lang="en-US" sz="4400" b="1" dirty="0">
                <a:solidFill>
                  <a:srgbClr val="FF0000"/>
                </a:solidFill>
                <a:latin typeface="Times New Roman" pitchFamily="18" charset="0"/>
                <a:cs typeface="Times New Roman" pitchFamily="18" charset="0"/>
              </a:rPr>
              <a:t>b</a:t>
            </a:r>
            <a:r>
              <a:rPr lang="en-US" sz="4400" b="1" dirty="0" smtClean="0">
                <a:solidFill>
                  <a:srgbClr val="FF0000"/>
                </a:solidFill>
                <a:latin typeface="Times New Roman" pitchFamily="18" charset="0"/>
                <a:cs typeface="Times New Roman" pitchFamily="18" charset="0"/>
              </a:rPr>
              <a:t>. </a:t>
            </a:r>
            <a:r>
              <a:rPr lang="en-US" sz="4400" b="1" u="sng" dirty="0" err="1">
                <a:solidFill>
                  <a:srgbClr val="FF0000"/>
                </a:solidFill>
                <a:latin typeface="Times New Roman" pitchFamily="18" charset="0"/>
                <a:cs typeface="Times New Roman" pitchFamily="18" charset="0"/>
              </a:rPr>
              <a:t>Tính</a:t>
            </a:r>
            <a:r>
              <a:rPr lang="en-US" sz="4400" b="1" u="sng" dirty="0">
                <a:solidFill>
                  <a:srgbClr val="FF0000"/>
                </a:solidFill>
                <a:latin typeface="Times New Roman" pitchFamily="18" charset="0"/>
                <a:cs typeface="Times New Roman" pitchFamily="18" charset="0"/>
              </a:rPr>
              <a:t> </a:t>
            </a:r>
            <a:r>
              <a:rPr lang="en-US" sz="4400" b="1" u="sng" dirty="0" err="1">
                <a:solidFill>
                  <a:srgbClr val="FF0000"/>
                </a:solidFill>
                <a:latin typeface="Times New Roman" pitchFamily="18" charset="0"/>
                <a:cs typeface="Times New Roman" pitchFamily="18" charset="0"/>
              </a:rPr>
              <a:t>năng</a:t>
            </a:r>
            <a:r>
              <a:rPr lang="en-US" sz="4400" b="1" u="sng" dirty="0">
                <a:solidFill>
                  <a:srgbClr val="FF0000"/>
                </a:solidFill>
                <a:latin typeface="Times New Roman" pitchFamily="18" charset="0"/>
                <a:cs typeface="Times New Roman" pitchFamily="18" charset="0"/>
              </a:rPr>
              <a:t> </a:t>
            </a:r>
            <a:r>
              <a:rPr lang="en-US" sz="4400" b="1" u="sng" dirty="0" err="1">
                <a:solidFill>
                  <a:srgbClr val="FF0000"/>
                </a:solidFill>
                <a:latin typeface="Times New Roman" pitchFamily="18" charset="0"/>
                <a:cs typeface="Times New Roman" pitchFamily="18" charset="0"/>
              </a:rPr>
              <a:t>kỹ</a:t>
            </a:r>
            <a:r>
              <a:rPr lang="en-US" sz="4400" b="1" u="sng" dirty="0">
                <a:solidFill>
                  <a:srgbClr val="FF0000"/>
                </a:solidFill>
                <a:latin typeface="Times New Roman" pitchFamily="18" charset="0"/>
                <a:cs typeface="Times New Roman" pitchFamily="18" charset="0"/>
              </a:rPr>
              <a:t>, </a:t>
            </a:r>
            <a:r>
              <a:rPr lang="en-US" sz="4400" b="1" u="sng" dirty="0" err="1">
                <a:solidFill>
                  <a:srgbClr val="FF0000"/>
                </a:solidFill>
                <a:latin typeface="Times New Roman" pitchFamily="18" charset="0"/>
                <a:cs typeface="Times New Roman" pitchFamily="18" charset="0"/>
              </a:rPr>
              <a:t>chiến</a:t>
            </a:r>
            <a:r>
              <a:rPr lang="en-US" sz="4400" b="1" u="sng" dirty="0">
                <a:solidFill>
                  <a:srgbClr val="FF0000"/>
                </a:solidFill>
                <a:latin typeface="Times New Roman" pitchFamily="18" charset="0"/>
                <a:cs typeface="Times New Roman" pitchFamily="18" charset="0"/>
              </a:rPr>
              <a:t> </a:t>
            </a:r>
            <a:r>
              <a:rPr lang="en-US" sz="4400" b="1" u="sng" dirty="0" err="1">
                <a:solidFill>
                  <a:srgbClr val="FF0000"/>
                </a:solidFill>
                <a:latin typeface="Times New Roman" pitchFamily="18" charset="0"/>
                <a:cs typeface="Times New Roman" pitchFamily="18" charset="0"/>
              </a:rPr>
              <a:t>thuật</a:t>
            </a:r>
            <a:r>
              <a:rPr lang="en-US" sz="4400" b="1" dirty="0">
                <a:solidFill>
                  <a:srgbClr val="FF0000"/>
                </a:solidFill>
                <a:latin typeface="Times New Roman" pitchFamily="18" charset="0"/>
                <a:cs typeface="Times New Roman" pitchFamily="18" charset="0"/>
              </a:rPr>
              <a:t>:</a:t>
            </a:r>
            <a:endParaRPr lang="en-US" dirty="0">
              <a:solidFill>
                <a:srgbClr val="FF0000"/>
              </a:solidFill>
            </a:endParaRPr>
          </a:p>
        </p:txBody>
      </p:sp>
      <p:sp>
        <p:nvSpPr>
          <p:cNvPr id="10" name="TextBox 9"/>
          <p:cNvSpPr txBox="1"/>
          <p:nvPr/>
        </p:nvSpPr>
        <p:spPr>
          <a:xfrm>
            <a:off x="344918" y="3221411"/>
            <a:ext cx="6210441" cy="674224"/>
          </a:xfrm>
          <a:prstGeom prst="rect">
            <a:avLst/>
          </a:prstGeom>
          <a:noFill/>
        </p:spPr>
        <p:txBody>
          <a:bodyPr wrap="square" rtlCol="0">
            <a:spAutoFit/>
          </a:bodyPr>
          <a:lstStyle/>
          <a:p>
            <a:pPr indent="457200" algn="ctr">
              <a:lnSpc>
                <a:spcPct val="114000"/>
              </a:lnSpc>
            </a:pPr>
            <a:r>
              <a:rPr lang="vi-VN" sz="3600" b="1" i="1" kern="0" spc="0" dirty="0" smtClean="0">
                <a:solidFill>
                  <a:srgbClr val="000000"/>
                </a:solidFill>
                <a:effectLst/>
                <a:latin typeface="Times New Roman"/>
                <a:ea typeface="Tahoma"/>
              </a:rPr>
              <a:t>Khối lượng thuốc nổ: 45g</a:t>
            </a:r>
            <a:endParaRPr lang="vi-VN" sz="1600" b="1" i="1" dirty="0">
              <a:effectLst/>
              <a:latin typeface="Times New Roman"/>
              <a:ea typeface="SimSun"/>
            </a:endParaRPr>
          </a:p>
        </p:txBody>
      </p:sp>
      <p:sp>
        <p:nvSpPr>
          <p:cNvPr id="11" name="TextBox 10"/>
          <p:cNvSpPr txBox="1"/>
          <p:nvPr/>
        </p:nvSpPr>
        <p:spPr>
          <a:xfrm>
            <a:off x="581891" y="4876800"/>
            <a:ext cx="5945758" cy="646331"/>
          </a:xfrm>
          <a:prstGeom prst="rect">
            <a:avLst/>
          </a:prstGeom>
          <a:noFill/>
        </p:spPr>
        <p:txBody>
          <a:bodyPr wrap="square" rtlCol="0">
            <a:spAutoFit/>
          </a:bodyPr>
          <a:lstStyle/>
          <a:p>
            <a:pPr algn="ctr"/>
            <a:r>
              <a:rPr lang="vi-VN" sz="3600" b="1" i="1" kern="100" spc="0" dirty="0" smtClean="0">
                <a:solidFill>
                  <a:srgbClr val="000000"/>
                </a:solidFill>
                <a:effectLst/>
                <a:latin typeface="Times New Roman"/>
                <a:ea typeface="Tahoma"/>
              </a:rPr>
              <a:t>Khối lượng toàn bộ: 450g</a:t>
            </a:r>
            <a:endParaRPr lang="vi-VN" sz="1200" b="1" i="1" kern="100" dirty="0">
              <a:effectLst/>
              <a:latin typeface="Times New Roman"/>
              <a:ea typeface="宋体"/>
            </a:endParaRPr>
          </a:p>
        </p:txBody>
      </p:sp>
      <p:sp>
        <p:nvSpPr>
          <p:cNvPr id="16" name="Round Same Side Corner Rectangle 15"/>
          <p:cNvSpPr/>
          <p:nvPr/>
        </p:nvSpPr>
        <p:spPr>
          <a:xfrm rot="16200000">
            <a:off x="2878641" y="-1153499"/>
            <a:ext cx="1142998" cy="6366379"/>
          </a:xfrm>
          <a:prstGeom prst="round2SameRect">
            <a:avLst>
              <a:gd name="adj1" fmla="val 23321"/>
              <a:gd name="adj2" fmla="val 0"/>
            </a:avLst>
          </a:prstGeom>
          <a:ln/>
        </p:spPr>
        <p:style>
          <a:lnRef idx="1">
            <a:schemeClr val="accent1"/>
          </a:lnRef>
          <a:fillRef idx="2">
            <a:schemeClr val="accent1"/>
          </a:fillRef>
          <a:effectRef idx="1">
            <a:schemeClr val="accent1"/>
          </a:effectRef>
          <a:fontRef idx="minor">
            <a:schemeClr val="dk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7" name="Round Same Side Corner Rectangle 16"/>
          <p:cNvSpPr/>
          <p:nvPr/>
        </p:nvSpPr>
        <p:spPr>
          <a:xfrm rot="5400000" flipH="1">
            <a:off x="6710796" y="1445164"/>
            <a:ext cx="1142998" cy="1169053"/>
          </a:xfrm>
          <a:prstGeom prst="round2SameRect">
            <a:avLst>
              <a:gd name="adj1" fmla="val 34679"/>
              <a:gd name="adj2" fmla="val 0"/>
            </a:avLst>
          </a:prstGeom>
          <a:ln/>
        </p:spPr>
        <p:style>
          <a:lnRef idx="1">
            <a:schemeClr val="accent1"/>
          </a:lnRef>
          <a:fillRef idx="2">
            <a:schemeClr val="accent1"/>
          </a:fillRef>
          <a:effectRef idx="1">
            <a:schemeClr val="accent1"/>
          </a:effectRef>
          <a:fontRef idx="minor">
            <a:schemeClr val="dk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8" name="TextBox 8"/>
          <p:cNvSpPr txBox="1"/>
          <p:nvPr/>
        </p:nvSpPr>
        <p:spPr>
          <a:xfrm>
            <a:off x="6804812" y="1644574"/>
            <a:ext cx="671161" cy="707886"/>
          </a:xfrm>
          <a:prstGeom prst="rect">
            <a:avLst/>
          </a:prstGeom>
          <a:noFill/>
          <a:ln w="9525">
            <a:noFill/>
            <a:miter/>
          </a:ln>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ysClr val="window" lastClr="FFFFFF"/>
                </a:solidFill>
                <a:latin typeface="Comic Sans MS" pitchFamily="66" charset="0"/>
                <a:ea typeface="Arial" charset="0"/>
              </a:rPr>
              <a:t>4</a:t>
            </a:r>
          </a:p>
        </p:txBody>
      </p:sp>
      <p:sp>
        <p:nvSpPr>
          <p:cNvPr id="13" name="TextBox 12"/>
          <p:cNvSpPr txBox="1"/>
          <p:nvPr/>
        </p:nvSpPr>
        <p:spPr>
          <a:xfrm>
            <a:off x="287732" y="1632736"/>
            <a:ext cx="7160059" cy="609590"/>
          </a:xfrm>
          <a:prstGeom prst="rect">
            <a:avLst/>
          </a:prstGeom>
          <a:noFill/>
        </p:spPr>
        <p:txBody>
          <a:bodyPr wrap="square" rtlCol="0">
            <a:spAutoFit/>
          </a:bodyPr>
          <a:lstStyle/>
          <a:p>
            <a:pPr indent="457200">
              <a:lnSpc>
                <a:spcPct val="114000"/>
              </a:lnSpc>
            </a:pPr>
            <a:r>
              <a:rPr lang="vi-VN" sz="3200" b="1" i="1" kern="0" dirty="0">
                <a:solidFill>
                  <a:srgbClr val="000000"/>
                </a:solidFill>
                <a:latin typeface="Times New Roman"/>
                <a:ea typeface="Tahoma"/>
              </a:rPr>
              <a:t>Đường kính thân lựu đạn: 50mm</a:t>
            </a:r>
            <a:endParaRPr lang="vi-VN" sz="2800" b="1" i="1" dirty="0">
              <a:effectLst/>
              <a:latin typeface="Times New Roman"/>
              <a:ea typeface="SimSun"/>
            </a:endParaRPr>
          </a:p>
        </p:txBody>
      </p:sp>
      <p:sp>
        <p:nvSpPr>
          <p:cNvPr id="14" name="TextBox 13"/>
          <p:cNvSpPr txBox="1"/>
          <p:nvPr/>
        </p:nvSpPr>
        <p:spPr>
          <a:xfrm>
            <a:off x="2757055" y="2101775"/>
            <a:ext cx="2743200" cy="369332"/>
          </a:xfrm>
          <a:prstGeom prst="rect">
            <a:avLst/>
          </a:prstGeom>
          <a:noFill/>
        </p:spPr>
        <p:txBody>
          <a:bodyPr wrap="square" rtlCol="0">
            <a:spAutoFit/>
          </a:bodyPr>
          <a:lstStyle/>
          <a:p>
            <a:endParaRPr lang="en-US" dirty="0">
              <a:latin typeface="Times New Roman" pitchFamily="18" charset="0"/>
              <a:cs typeface="Times New Roman" pitchFamily="18" charset="0"/>
            </a:endParaRPr>
          </a:p>
        </p:txBody>
      </p:sp>
      <p:sp>
        <p:nvSpPr>
          <p:cNvPr id="12" name="Right Arrow 11">
            <a:hlinkClick r:id="rId4" action="ppaction://hlinksldjump"/>
          </p:cNvPr>
          <p:cNvSpPr/>
          <p:nvPr/>
        </p:nvSpPr>
        <p:spPr>
          <a:xfrm>
            <a:off x="7909466" y="5874651"/>
            <a:ext cx="701134" cy="45720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9" name="Right Arrow 18">
            <a:hlinkClick r:id="rId5" action="ppaction://hlinksldjump"/>
          </p:cNvPr>
          <p:cNvSpPr/>
          <p:nvPr/>
        </p:nvSpPr>
        <p:spPr>
          <a:xfrm>
            <a:off x="7881757" y="6470073"/>
            <a:ext cx="701134" cy="3810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3958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8" grpId="0"/>
      <p:bldP spid="10" grpId="0"/>
      <p:bldP spid="11" grpId="0"/>
      <p:bldP spid="16" grpId="0" animBg="1"/>
      <p:bldP spid="17"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7095" t="22449" r="13009" b="1456"/>
          <a:stretch/>
        </p:blipFill>
        <p:spPr>
          <a:xfrm>
            <a:off x="2410690" y="1242866"/>
            <a:ext cx="5763491" cy="43378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4" name="Straight Arrow Connector 13"/>
          <p:cNvCxnSpPr/>
          <p:nvPr/>
        </p:nvCxnSpPr>
        <p:spPr>
          <a:xfrm>
            <a:off x="2694709" y="1834569"/>
            <a:ext cx="34636" cy="2667000"/>
          </a:xfrm>
          <a:prstGeom prst="straightConnector1">
            <a:avLst/>
          </a:prstGeom>
          <a:ln w="38100">
            <a:headEnd type="arrow"/>
            <a:tailEnd type="arrow"/>
          </a:ln>
        </p:spPr>
        <p:style>
          <a:lnRef idx="1">
            <a:schemeClr val="accent6"/>
          </a:lnRef>
          <a:fillRef idx="0">
            <a:schemeClr val="accent6"/>
          </a:fillRef>
          <a:effectRef idx="0">
            <a:schemeClr val="accent6"/>
          </a:effectRef>
          <a:fontRef idx="minor">
            <a:schemeClr val="tx1"/>
          </a:fontRef>
        </p:style>
      </p:cxnSp>
      <p:cxnSp>
        <p:nvCxnSpPr>
          <p:cNvPr id="20" name="Straight Connector 19"/>
          <p:cNvCxnSpPr/>
          <p:nvPr/>
        </p:nvCxnSpPr>
        <p:spPr>
          <a:xfrm flipV="1">
            <a:off x="2694709" y="1834569"/>
            <a:ext cx="1253836" cy="1"/>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a:off x="2694709" y="4514265"/>
            <a:ext cx="1330036"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29" name="TextBox 28"/>
          <p:cNvSpPr txBox="1"/>
          <p:nvPr/>
        </p:nvSpPr>
        <p:spPr>
          <a:xfrm>
            <a:off x="976746" y="2992582"/>
            <a:ext cx="1510144"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118mm</a:t>
            </a:r>
            <a:endParaRPr lang="en-US" sz="3200" dirty="0">
              <a:latin typeface="Times New Roman" pitchFamily="18" charset="0"/>
              <a:cs typeface="Times New Roman" pitchFamily="18" charset="0"/>
            </a:endParaRPr>
          </a:p>
        </p:txBody>
      </p:sp>
      <p:cxnSp>
        <p:nvCxnSpPr>
          <p:cNvPr id="32" name="Straight Arrow Connector 31"/>
          <p:cNvCxnSpPr/>
          <p:nvPr/>
        </p:nvCxnSpPr>
        <p:spPr>
          <a:xfrm>
            <a:off x="6172200" y="3810000"/>
            <a:ext cx="1066800" cy="0"/>
          </a:xfrm>
          <a:prstGeom prst="straightConnector1">
            <a:avLst/>
          </a:prstGeom>
          <a:ln w="38100">
            <a:headEnd type="arrow"/>
            <a:tailEnd type="arrow"/>
          </a:ln>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p:nvCxnSpPr>
        <p:spPr>
          <a:xfrm flipH="1">
            <a:off x="6400800" y="3810000"/>
            <a:ext cx="304800" cy="1143000"/>
          </a:xfrm>
          <a:prstGeom prst="line">
            <a:avLst/>
          </a:prstGeom>
          <a:ln w="12700"/>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6241473" y="4995937"/>
            <a:ext cx="1233030"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50mm</a:t>
            </a:r>
            <a:endParaRPr lang="en-US" sz="3200" dirty="0">
              <a:latin typeface="Times New Roman" pitchFamily="18" charset="0"/>
              <a:cs typeface="Times New Roman" pitchFamily="18" charset="0"/>
            </a:endParaRPr>
          </a:p>
        </p:txBody>
      </p:sp>
      <p:sp>
        <p:nvSpPr>
          <p:cNvPr id="2" name="Left Arrow 1">
            <a:hlinkClick r:id="rId4" action="ppaction://hlinksldjump"/>
          </p:cNvPr>
          <p:cNvSpPr/>
          <p:nvPr/>
        </p:nvSpPr>
        <p:spPr>
          <a:xfrm>
            <a:off x="7848600" y="6019800"/>
            <a:ext cx="838200" cy="533400"/>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73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par>
                                <p:cTn id="20" presetID="22" presetClass="entr" presetSubtype="4"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4" y="1598757"/>
            <a:ext cx="720566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5562600" y="4648200"/>
            <a:ext cx="914400" cy="4572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6553200" y="5105400"/>
            <a:ext cx="1752600"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nổ</a:t>
            </a:r>
            <a:r>
              <a:rPr lang="en-US" sz="28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2" name="TextBox 1"/>
          <p:cNvSpPr txBox="1"/>
          <p:nvPr/>
        </p:nvSpPr>
        <p:spPr>
          <a:xfrm>
            <a:off x="762000" y="533400"/>
            <a:ext cx="2895600" cy="707886"/>
          </a:xfrm>
          <a:prstGeom prst="rect">
            <a:avLst/>
          </a:prstGeom>
          <a:noFill/>
        </p:spPr>
        <p:txBody>
          <a:bodyPr wrap="square" rtlCol="0">
            <a:spAutoFit/>
          </a:bodyPr>
          <a:lstStyle/>
          <a:p>
            <a:r>
              <a:rPr lang="en-US" sz="4000" b="1" i="1" dirty="0">
                <a:solidFill>
                  <a:srgbClr val="FF0000"/>
                </a:solidFill>
                <a:latin typeface="Times New Roman" panose="02020603050405020304" pitchFamily="18" charset="0"/>
                <a:cs typeface="Times New Roman" panose="02020603050405020304" pitchFamily="18" charset="0"/>
              </a:rPr>
              <a:t>c</a:t>
            </a:r>
            <a:r>
              <a:rPr lang="en-US" sz="4000" b="1" i="1"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Cấu</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tạo</a:t>
            </a:r>
            <a:r>
              <a:rPr lang="en-US" sz="4000" b="1" i="1" dirty="0" smtClean="0">
                <a:solidFill>
                  <a:srgbClr val="FF0000"/>
                </a:solidFill>
                <a:latin typeface="Times New Roman" panose="02020603050405020304" pitchFamily="18" charset="0"/>
                <a:cs typeface="Times New Roman" panose="02020603050405020304" pitchFamily="18" charset="0"/>
              </a:rPr>
              <a:t> </a:t>
            </a:r>
            <a:endParaRPr lang="en-US" sz="3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757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27709" y="381000"/>
            <a:ext cx="9116291"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THÂN LỰU ĐẠN</a:t>
            </a:r>
            <a:r>
              <a:rPr lang="en-US" sz="4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8712" t="17172" r="6932"/>
          <a:stretch/>
        </p:blipFill>
        <p:spPr>
          <a:xfrm>
            <a:off x="429491" y="2015836"/>
            <a:ext cx="3946293" cy="3733800"/>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071" y="2014790"/>
            <a:ext cx="4449330" cy="392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49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wipe(down)">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824</TotalTime>
  <Words>1085</Words>
  <Application>Microsoft Office PowerPoint</Application>
  <PresentationFormat>On-screen Show (4:3)</PresentationFormat>
  <Paragraphs>145</Paragraphs>
  <Slides>33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Slipstream</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camtuphan</dc:creator>
  <cp:lastModifiedBy>camtuphan</cp:lastModifiedBy>
  <cp:revision>84</cp:revision>
  <dcterms:created xsi:type="dcterms:W3CDTF">2018-03-04T11:36:33Z</dcterms:created>
  <dcterms:modified xsi:type="dcterms:W3CDTF">2019-11-06T03:41:13Z</dcterms:modified>
</cp:coreProperties>
</file>