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6" r:id="rId3"/>
    <p:sldId id="256" r:id="rId5"/>
    <p:sldId id="257" r:id="rId6"/>
    <p:sldId id="258" r:id="rId7"/>
    <p:sldId id="259" r:id="rId8"/>
    <p:sldId id="260" r:id="rId9"/>
    <p:sldId id="261" r:id="rId10"/>
    <p:sldId id="267" r:id="rId11"/>
    <p:sldId id="263" r:id="rId12"/>
    <p:sldId id="264" r:id="rId13"/>
    <p:sldId id="265"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18" y="54"/>
      </p:cViewPr>
      <p:guideLst>
        <p:guide orient="horz" pos="2186"/>
        <p:guide pos="3871"/>
      </p:guideLst>
    </p:cSldViewPr>
  </p:slideViewPr>
  <p:notesTextViewPr>
    <p:cViewPr>
      <p:scale>
        <a:sx n="1" d="1"/>
        <a:sy n="1" d="1"/>
      </p:scale>
      <p:origin x="0" y="0"/>
    </p:cViewPr>
  </p:notesTextViewPr>
  <p:sorterViewPr>
    <p:cViewPr>
      <p:scale>
        <a:sx n="100" d="100"/>
        <a:sy n="100" d="100"/>
      </p:scale>
      <p:origin x="0" y="342"/>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23"/>
        <p:cNvGrpSpPr/>
        <p:nvPr/>
      </p:nvGrpSpPr>
      <p:grpSpPr>
        <a:xfrm>
          <a:off x="0" y="0"/>
          <a:ext cx="0" cy="0"/>
          <a:chOff x="0" y="0"/>
          <a:chExt cx="0" cy="0"/>
        </a:xfrm>
      </p:grpSpPr>
      <p:sp>
        <p:nvSpPr>
          <p:cNvPr id="324" name="Google Shape;324;p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3: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326" name="Google Shape;326;p3:notes"/>
          <p:cNvSpPr txBox="1">
            <a:spLocks noGrp="1"/>
          </p:cNvSpPr>
          <p:nvPr>
            <p:ph type="sldNum" idx="12"/>
          </p:nvPr>
        </p:nvSpPr>
        <p:spPr>
          <a:xfrm>
            <a:off x="3850443" y="9430091"/>
            <a:ext cx="2945659" cy="49641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fld>
            <a:endParaRPr lang="en-US"/>
          </a:p>
        </p:txBody>
      </p:sp>
      <p:sp>
        <p:nvSpPr>
          <p:cNvPr id="327" name="Google Shape;327;p3:notes"/>
          <p:cNvSpPr txBox="1">
            <a:spLocks noGrp="1"/>
          </p:cNvSpPr>
          <p:nvPr>
            <p:ph type="ftr" idx="11"/>
          </p:nvPr>
        </p:nvSpPr>
        <p:spPr>
          <a:xfrm>
            <a:off x="0" y="9430091"/>
            <a:ext cx="2945659" cy="496411"/>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NGUYEN VIET DUC</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8E41571-4DF0-4F36-8AA0-9D1736FE272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DC849C-E1DF-44BB-904B-04591D581D89}" type="slidenum">
              <a:rPr lang="en-US" smtClean="0"/>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28E41571-4DF0-4F36-8AA0-9D1736FE272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DC849C-E1DF-44BB-904B-04591D581D8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28E41571-4DF0-4F36-8AA0-9D1736FE272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DC849C-E1DF-44BB-904B-04591D581D89}"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3" name="Date Placeholder 2"/>
          <p:cNvSpPr>
            <a:spLocks noGrp="1"/>
          </p:cNvSpPr>
          <p:nvPr>
            <p:ph type="dt" sz="half" idx="10"/>
          </p:nvPr>
        </p:nvSpPr>
        <p:spPr>
          <a:xfrm>
            <a:off x="609600" y="6245225"/>
            <a:ext cx="2844800" cy="476250"/>
          </a:xfrm>
        </p:spPr>
        <p:txBody>
          <a:bodyPr/>
          <a:lstStyle>
            <a:lvl1pPr>
              <a:defRPr/>
            </a:lvl1pPr>
          </a:lstStyle>
          <a:p>
            <a:endParaRPr lang="en-US"/>
          </a:p>
        </p:txBody>
      </p:sp>
      <p:sp>
        <p:nvSpPr>
          <p:cNvPr id="4" name="Footer Placeholder 3"/>
          <p:cNvSpPr>
            <a:spLocks noGrp="1"/>
          </p:cNvSpPr>
          <p:nvPr>
            <p:ph type="ftr" sz="quarter" idx="11"/>
          </p:nvPr>
        </p:nvSpPr>
        <p:spPr>
          <a:xfrm>
            <a:off x="4165600" y="6245225"/>
            <a:ext cx="38608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8737600" y="6245225"/>
            <a:ext cx="2844800" cy="476250"/>
          </a:xfrm>
        </p:spPr>
        <p:txBody>
          <a:bodyPr/>
          <a:lstStyle>
            <a:lvl1pPr>
              <a:defRPr/>
            </a:lvl1pPr>
          </a:lstStyle>
          <a:p>
            <a:fld id="{0D8CD161-5E85-44D9-830B-4806AAE01FD7}"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28E41571-4DF0-4F36-8AA0-9D1736FE272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DC849C-E1DF-44BB-904B-04591D581D8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28E41571-4DF0-4F36-8AA0-9D1736FE272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DC849C-E1DF-44BB-904B-04591D581D89}" type="slidenum">
              <a:rPr lang="en-US" smtClean="0"/>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28E41571-4DF0-4F36-8AA0-9D1736FE2723}"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DC849C-E1DF-44BB-904B-04591D581D8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28E41571-4DF0-4F36-8AA0-9D1736FE2723}"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DC849C-E1DF-44BB-904B-04591D581D8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8E41571-4DF0-4F36-8AA0-9D1736FE2723}"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DC849C-E1DF-44BB-904B-04591D581D8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8E41571-4DF0-4F36-8AA0-9D1736FE2723}" type="datetimeFigureOut">
              <a:rPr lang="en-US" smtClean="0"/>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80DC849C-E1DF-44BB-904B-04591D581D8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8E41571-4DF0-4F36-8AA0-9D1736FE2723}" type="datetimeFigureOut">
              <a:rPr lang="en-US" smtClean="0"/>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0DC849C-E1DF-44BB-904B-04591D581D8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28E41571-4DF0-4F36-8AA0-9D1736FE2723}"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DC849C-E1DF-44BB-904B-04591D581D8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8E41571-4DF0-4F36-8AA0-9D1736FE2723}" type="datetimeFigureOut">
              <a:rPr lang="en-US" smtClean="0"/>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0DC849C-E1DF-44BB-904B-04591D581D89}" type="slidenum">
              <a:rPr lang="en-US" smtClean="0"/>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17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6705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3pPr>
      <a:lvl4pPr marL="74993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81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09982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6pPr>
      <a:lvl7pPr marL="129984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7pPr>
      <a:lvl8pPr marL="149987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8pPr>
      <a:lvl9pPr marL="169989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grpSp>
        <p:nvGrpSpPr>
          <p:cNvPr id="329" name="Google Shape;329;p3"/>
          <p:cNvGrpSpPr/>
          <p:nvPr/>
        </p:nvGrpSpPr>
        <p:grpSpPr>
          <a:xfrm>
            <a:off x="0" y="-98425"/>
            <a:ext cx="12192635" cy="6781800"/>
            <a:chOff x="0" y="0"/>
            <a:chExt cx="12192002" cy="6858000"/>
          </a:xfrm>
        </p:grpSpPr>
        <p:pic>
          <p:nvPicPr>
            <p:cNvPr id="330" name="Google Shape;330;p3"/>
            <p:cNvPicPr preferRelativeResize="0"/>
            <p:nvPr/>
          </p:nvPicPr>
          <p:blipFill rotWithShape="1">
            <a:blip r:embed="rId1"/>
            <a:srcRect b="46797"/>
            <a:stretch>
              <a:fillRect/>
            </a:stretch>
          </p:blipFill>
          <p:spPr>
            <a:xfrm rot="-5400000">
              <a:off x="-692523" y="692523"/>
              <a:ext cx="6858000" cy="5472953"/>
            </a:xfrm>
            <a:prstGeom prst="rect">
              <a:avLst/>
            </a:prstGeom>
            <a:noFill/>
            <a:ln>
              <a:noFill/>
            </a:ln>
          </p:spPr>
        </p:pic>
        <p:pic>
          <p:nvPicPr>
            <p:cNvPr id="331" name="Google Shape;331;p3"/>
            <p:cNvPicPr preferRelativeResize="0"/>
            <p:nvPr/>
          </p:nvPicPr>
          <p:blipFill rotWithShape="1">
            <a:blip r:embed="rId1"/>
            <a:srcRect l="-323" t="52222" r="322"/>
            <a:stretch>
              <a:fillRect/>
            </a:stretch>
          </p:blipFill>
          <p:spPr>
            <a:xfrm rot="-5400000">
              <a:off x="6305551" y="971549"/>
              <a:ext cx="6858000" cy="4914902"/>
            </a:xfrm>
            <a:prstGeom prst="rect">
              <a:avLst/>
            </a:prstGeom>
            <a:noFill/>
            <a:ln>
              <a:noFill/>
            </a:ln>
          </p:spPr>
        </p:pic>
        <p:pic>
          <p:nvPicPr>
            <p:cNvPr id="332" name="Google Shape;332;p3"/>
            <p:cNvPicPr preferRelativeResize="0"/>
            <p:nvPr/>
          </p:nvPicPr>
          <p:blipFill rotWithShape="1">
            <a:blip r:embed="rId1"/>
            <a:srcRect t="12035" b="70426"/>
            <a:stretch>
              <a:fillRect/>
            </a:stretch>
          </p:blipFill>
          <p:spPr>
            <a:xfrm rot="-5400000">
              <a:off x="2946027" y="2526927"/>
              <a:ext cx="6858000" cy="1804145"/>
            </a:xfrm>
            <a:prstGeom prst="rect">
              <a:avLst/>
            </a:prstGeom>
            <a:noFill/>
            <a:ln>
              <a:noFill/>
            </a:ln>
          </p:spPr>
        </p:pic>
      </p:grpSp>
      <p:sp>
        <p:nvSpPr>
          <p:cNvPr id="340" name="Google Shape;340;p3"/>
          <p:cNvSpPr/>
          <p:nvPr/>
        </p:nvSpPr>
        <p:spPr>
          <a:xfrm>
            <a:off x="6253667" y="2378118"/>
            <a:ext cx="316272" cy="355600"/>
          </a:xfrm>
          <a:prstGeom prst="rect">
            <a:avLst/>
          </a:prstGeom>
          <a:noFill/>
          <a:ln>
            <a:noFill/>
          </a:ln>
        </p:spPr>
        <p:txBody>
          <a:bodyPr spcFirstLastPara="1" wrap="square" lIns="34280" tIns="17135" rIns="34280" bIns="17135" anchor="t" anchorCtr="0">
            <a:spAutoFit/>
          </a:bodyPr>
          <a:lstStyle/>
          <a:p>
            <a:pPr algn="ctr"/>
            <a:r>
              <a:rPr lang="en-US" sz="2100">
                <a:solidFill>
                  <a:schemeClr val="lt1"/>
                </a:solidFill>
                <a:latin typeface="Impact" panose="020B0806030902050204"/>
                <a:ea typeface="Impact" panose="020B0806030902050204"/>
                <a:cs typeface="Impact" panose="020B0806030902050204"/>
                <a:sym typeface="Impact" panose="020B0806030902050204"/>
              </a:rPr>
              <a:t>01</a:t>
            </a:r>
            <a:endParaRPr sz="2100">
              <a:solidFill>
                <a:schemeClr val="lt1"/>
              </a:solidFill>
              <a:latin typeface="Impact" panose="020B0806030902050204"/>
              <a:ea typeface="Impact" panose="020B0806030902050204"/>
              <a:cs typeface="Impact" panose="020B0806030902050204"/>
              <a:sym typeface="Impact" panose="020B0806030902050204"/>
            </a:endParaRPr>
          </a:p>
        </p:txBody>
      </p:sp>
      <p:sp>
        <p:nvSpPr>
          <p:cNvPr id="341" name="Google Shape;341;p3"/>
          <p:cNvSpPr/>
          <p:nvPr/>
        </p:nvSpPr>
        <p:spPr>
          <a:xfrm>
            <a:off x="6237439" y="3113828"/>
            <a:ext cx="348728" cy="355600"/>
          </a:xfrm>
          <a:prstGeom prst="rect">
            <a:avLst/>
          </a:prstGeom>
          <a:noFill/>
          <a:ln>
            <a:noFill/>
          </a:ln>
        </p:spPr>
        <p:txBody>
          <a:bodyPr spcFirstLastPara="1" wrap="square" lIns="34280" tIns="17135" rIns="34280" bIns="17135" anchor="t" anchorCtr="0">
            <a:spAutoFit/>
          </a:bodyPr>
          <a:lstStyle/>
          <a:p>
            <a:pPr algn="ctr"/>
            <a:r>
              <a:rPr lang="en-US" sz="2100">
                <a:solidFill>
                  <a:schemeClr val="lt1"/>
                </a:solidFill>
                <a:latin typeface="Impact" panose="020B0806030902050204"/>
                <a:ea typeface="Impact" panose="020B0806030902050204"/>
                <a:cs typeface="Impact" panose="020B0806030902050204"/>
                <a:sym typeface="Impact" panose="020B0806030902050204"/>
              </a:rPr>
              <a:t>02</a:t>
            </a:r>
            <a:endParaRPr sz="2100">
              <a:solidFill>
                <a:schemeClr val="lt1"/>
              </a:solidFill>
              <a:latin typeface="Impact" panose="020B0806030902050204"/>
              <a:ea typeface="Impact" panose="020B0806030902050204"/>
              <a:cs typeface="Impact" panose="020B0806030902050204"/>
              <a:sym typeface="Impact" panose="020B0806030902050204"/>
            </a:endParaRPr>
          </a:p>
        </p:txBody>
      </p:sp>
      <p:sp>
        <p:nvSpPr>
          <p:cNvPr id="346" name="Google Shape;346;p3"/>
          <p:cNvSpPr/>
          <p:nvPr/>
        </p:nvSpPr>
        <p:spPr>
          <a:xfrm>
            <a:off x="3153126" y="175881"/>
            <a:ext cx="5809547" cy="725170"/>
          </a:xfrm>
          <a:prstGeom prst="rect">
            <a:avLst/>
          </a:prstGeom>
          <a:noFill/>
          <a:ln>
            <a:noFill/>
          </a:ln>
        </p:spPr>
        <p:txBody>
          <a:bodyPr spcFirstLastPara="1" wrap="square" lIns="34280" tIns="17135" rIns="34280" bIns="17135" anchor="t" anchorCtr="0">
            <a:spAutoFit/>
          </a:bodyPr>
          <a:lstStyle/>
          <a:p>
            <a:pPr algn="ctr">
              <a:lnSpc>
                <a:spcPct val="150000"/>
              </a:lnSpc>
            </a:pPr>
            <a:r>
              <a:rPr lang="en-US" sz="3000" b="1" dirty="0">
                <a:solidFill>
                  <a:srgbClr val="FF0000"/>
                </a:solidFill>
                <a:latin typeface="Times New Roman" panose="02020603050405020304" pitchFamily="18" charset="0"/>
                <a:cs typeface="Times New Roman" panose="02020603050405020304" pitchFamily="18" charset="0"/>
              </a:rPr>
              <a:t>CÂU HỎI CHUẨN BỊ BÀI </a:t>
            </a:r>
            <a:endParaRPr lang="en-US" sz="3000" b="1" dirty="0">
              <a:solidFill>
                <a:srgbClr val="FF0000"/>
              </a:solidFill>
              <a:latin typeface="Times New Roman" panose="02020603050405020304" pitchFamily="18" charset="0"/>
              <a:cs typeface="Times New Roman" panose="02020603050405020304" pitchFamily="18" charset="0"/>
              <a:sym typeface="Arial" panose="020B0604020202020204"/>
            </a:endParaRPr>
          </a:p>
        </p:txBody>
      </p:sp>
      <p:sp>
        <p:nvSpPr>
          <p:cNvPr id="2" name="TextBox 1"/>
          <p:cNvSpPr txBox="1"/>
          <p:nvPr/>
        </p:nvSpPr>
        <p:spPr>
          <a:xfrm>
            <a:off x="1617345" y="1280795"/>
            <a:ext cx="9370060" cy="521970"/>
          </a:xfrm>
          <a:prstGeom prst="rect">
            <a:avLst/>
          </a:prstGeom>
          <a:noFill/>
        </p:spPr>
        <p:txBody>
          <a:bodyPr wrap="square" rtlCol="0">
            <a:spAutoFit/>
          </a:bodyPr>
          <a:lstStyle/>
          <a:p>
            <a:r>
              <a:rPr lang="pt-BR" sz="2800" b="1" dirty="0" smtClean="0">
                <a:latin typeface="Times New Roman" panose="02020603050405020304" pitchFamily="18" charset="0"/>
                <a:cs typeface="Times New Roman" panose="02020603050405020304" pitchFamily="18" charset="0"/>
              </a:rPr>
              <a:t>- </a:t>
            </a:r>
            <a:r>
              <a:rPr lang="en-US" altLang="pt-BR" sz="2800" b="1" dirty="0" smtClean="0">
                <a:latin typeface="Times New Roman" panose="02020603050405020304" pitchFamily="18" charset="0"/>
                <a:cs typeface="Times New Roman" panose="02020603050405020304" pitchFamily="18" charset="0"/>
              </a:rPr>
              <a:t>Câu 1 : Theo em thế nào là văn NLXH ?  </a:t>
            </a:r>
            <a:endParaRPr lang="en-US" altLang="pt-BR" sz="2800" b="1" dirty="0" smtClean="0">
              <a:latin typeface="Times New Roman" panose="02020603050405020304" pitchFamily="18" charset="0"/>
              <a:cs typeface="Times New Roman" panose="02020603050405020304" pitchFamily="18" charset="0"/>
            </a:endParaRPr>
          </a:p>
        </p:txBody>
      </p:sp>
      <p:sp>
        <p:nvSpPr>
          <p:cNvPr id="14" name="TextBox 13"/>
          <p:cNvSpPr txBox="1"/>
          <p:nvPr/>
        </p:nvSpPr>
        <p:spPr>
          <a:xfrm>
            <a:off x="1643380" y="2062480"/>
            <a:ext cx="9055100" cy="521970"/>
          </a:xfrm>
          <a:prstGeom prst="rect">
            <a:avLst/>
          </a:prstGeom>
          <a:noFill/>
        </p:spPr>
        <p:txBody>
          <a:bodyPr wrap="square" rtlCol="0">
            <a:spAutoFit/>
          </a:bodyPr>
          <a:lstStyle/>
          <a:p>
            <a:r>
              <a:rPr lang="pt-BR" sz="2800" b="1" dirty="0">
                <a:latin typeface="Times New Roman" panose="02020603050405020304" pitchFamily="18" charset="0"/>
                <a:cs typeface="Times New Roman" panose="02020603050405020304" pitchFamily="18" charset="0"/>
              </a:rPr>
              <a:t>- </a:t>
            </a:r>
            <a:r>
              <a:rPr lang="en-US" altLang="pt-BR" sz="2800" b="1" dirty="0">
                <a:latin typeface="Times New Roman" panose="02020603050405020304" pitchFamily="18" charset="0"/>
                <a:cs typeface="Times New Roman" panose="02020603050405020304" pitchFamily="18" charset="0"/>
              </a:rPr>
              <a:t>Câu 2 : Bài văn NLXH gồm mấy dạng ? ví dụ ?</a:t>
            </a:r>
            <a:endParaRPr lang="en-US" altLang="pt-BR" sz="2800" b="1" dirty="0">
              <a:latin typeface="Times New Roman" panose="02020603050405020304" pitchFamily="18" charset="0"/>
              <a:cs typeface="Times New Roman" panose="02020603050405020304" pitchFamily="18" charset="0"/>
            </a:endParaRPr>
          </a:p>
        </p:txBody>
      </p:sp>
      <p:sp>
        <p:nvSpPr>
          <p:cNvPr id="3" name="Rectangle 2"/>
          <p:cNvSpPr/>
          <p:nvPr/>
        </p:nvSpPr>
        <p:spPr>
          <a:xfrm>
            <a:off x="1718310" y="2844165"/>
            <a:ext cx="8884285" cy="552450"/>
          </a:xfrm>
          <a:prstGeom prst="rect">
            <a:avLst/>
          </a:prstGeom>
        </p:spPr>
        <p:txBody>
          <a:bodyPr wrap="square">
            <a:spAutoFit/>
          </a:bodyPr>
          <a:lstStyle/>
          <a:p>
            <a:pPr>
              <a:lnSpc>
                <a:spcPct val="107000"/>
              </a:lnSpc>
              <a:spcAft>
                <a:spcPts val="0"/>
              </a:spcAft>
            </a:pPr>
            <a:r>
              <a:rPr lang="pt-BR"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pt-BR" sz="2800" b="1" dirty="0">
                <a:latin typeface="Times New Roman" panose="02020603050405020304" pitchFamily="18" charset="0"/>
                <a:ea typeface="Times New Roman" panose="02020603050405020304" pitchFamily="18" charset="0"/>
                <a:cs typeface="Times New Roman" panose="02020603050405020304" pitchFamily="18" charset="0"/>
              </a:rPr>
              <a:t>Câu 3 : Để làm bài văn NLXH gồm mấy bước ? kể tên.</a:t>
            </a:r>
            <a:endParaRPr lang="en-US" altLang="pt-BR" sz="28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2"/>
          <p:cNvSpPr/>
          <p:nvPr/>
        </p:nvSpPr>
        <p:spPr>
          <a:xfrm>
            <a:off x="1718310" y="3507105"/>
            <a:ext cx="8884285" cy="1013460"/>
          </a:xfrm>
          <a:prstGeom prst="rect">
            <a:avLst/>
          </a:prstGeom>
        </p:spPr>
        <p:txBody>
          <a:bodyPr wrap="square">
            <a:spAutoFit/>
          </a:bodyPr>
          <a:p>
            <a:pPr>
              <a:lnSpc>
                <a:spcPct val="107000"/>
              </a:lnSpc>
              <a:spcAft>
                <a:spcPts val="0"/>
              </a:spcAft>
            </a:pPr>
            <a:r>
              <a:rPr lang="pt-BR"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pt-BR" sz="2800" b="1" dirty="0">
                <a:latin typeface="Times New Roman" panose="02020603050405020304" pitchFamily="18" charset="0"/>
                <a:ea typeface="Times New Roman" panose="02020603050405020304" pitchFamily="18" charset="0"/>
                <a:cs typeface="Times New Roman" panose="02020603050405020304" pitchFamily="18" charset="0"/>
              </a:rPr>
              <a:t>Câu 4 : Em hãy nêu dàn ý của bài văn NLXH về một tư tưởng đạo lí ?</a:t>
            </a:r>
            <a:endParaRPr lang="en-US" altLang="pt-BR" sz="28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2"/>
          <p:cNvSpPr/>
          <p:nvPr/>
        </p:nvSpPr>
        <p:spPr>
          <a:xfrm>
            <a:off x="1759585" y="4711700"/>
            <a:ext cx="8884285" cy="1013460"/>
          </a:xfrm>
          <a:prstGeom prst="rect">
            <a:avLst/>
          </a:prstGeom>
        </p:spPr>
        <p:txBody>
          <a:bodyPr wrap="square">
            <a:spAutoFit/>
          </a:bodyPr>
          <a:p>
            <a:pPr>
              <a:lnSpc>
                <a:spcPct val="107000"/>
              </a:lnSpc>
              <a:spcAft>
                <a:spcPts val="0"/>
              </a:spcAft>
            </a:pPr>
            <a:r>
              <a:rPr lang="pt-BR"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pt-BR" sz="2800" b="1" dirty="0">
                <a:latin typeface="Times New Roman" panose="02020603050405020304" pitchFamily="18" charset="0"/>
                <a:ea typeface="Times New Roman" panose="02020603050405020304" pitchFamily="18" charset="0"/>
                <a:cs typeface="Times New Roman" panose="02020603050405020304" pitchFamily="18" charset="0"/>
              </a:rPr>
              <a:t>Câu 5 : Theo em, để làm tốt bài văn NLXH về tư tưởng đạo lí em cần có những kĩ năng cần thiết nào  ?</a:t>
            </a:r>
            <a:endParaRPr lang="en-US" altLang="pt-BR" sz="28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40"/>
                                        </p:tgtEl>
                                        <p:attrNameLst>
                                          <p:attrName>style.visibility</p:attrName>
                                        </p:attrNameLst>
                                      </p:cBhvr>
                                      <p:to>
                                        <p:strVal val="visible"/>
                                      </p:to>
                                    </p:set>
                                    <p:anim calcmode="lin" valueType="num">
                                      <p:cBhvr additive="base">
                                        <p:cTn id="7" dur="500"/>
                                        <p:tgtEl>
                                          <p:spTgt spid="340"/>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341"/>
                                        </p:tgtEl>
                                        <p:attrNameLst>
                                          <p:attrName>style.visibility</p:attrName>
                                        </p:attrNameLst>
                                      </p:cBhvr>
                                      <p:to>
                                        <p:strVal val="visible"/>
                                      </p:to>
                                    </p:set>
                                    <p:anim calcmode="lin" valueType="num">
                                      <p:cBhvr additive="base">
                                        <p:cTn id="10" dur="500"/>
                                        <p:tgtEl>
                                          <p:spTgt spid="3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 Box 4"/>
          <p:cNvSpPr txBox="1">
            <a:spLocks noChangeArrowheads="1"/>
          </p:cNvSpPr>
          <p:nvPr/>
        </p:nvSpPr>
        <p:spPr bwMode="auto">
          <a:xfrm>
            <a:off x="57152" y="136526"/>
            <a:ext cx="12134849"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b="1">
                <a:solidFill>
                  <a:srgbClr val="FF0000"/>
                </a:solidFill>
                <a:latin typeface="Times New Roman" panose="02020603050405020304" pitchFamily="18" charset="0"/>
                <a:cs typeface="Times New Roman" panose="02020603050405020304" pitchFamily="18" charset="0"/>
              </a:rPr>
              <a:t>Vận dụng </a:t>
            </a:r>
            <a:endParaRPr lang="en-US" sz="2000" b="1">
              <a:solidFill>
                <a:srgbClr val="FF0000"/>
              </a:solidFill>
              <a:latin typeface="Times New Roman" panose="02020603050405020304" pitchFamily="18" charset="0"/>
              <a:cs typeface="Times New Roman" panose="02020603050405020304" pitchFamily="18" charset="0"/>
            </a:endParaRPr>
          </a:p>
        </p:txBody>
      </p:sp>
      <p:sp>
        <p:nvSpPr>
          <p:cNvPr id="20486" name="Text Box 6"/>
          <p:cNvSpPr txBox="1">
            <a:spLocks noChangeArrowheads="1"/>
          </p:cNvSpPr>
          <p:nvPr/>
        </p:nvSpPr>
        <p:spPr bwMode="auto">
          <a:xfrm>
            <a:off x="5181600" y="457200"/>
            <a:ext cx="518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rPr>
              <a:t>DÀN BÀI</a:t>
            </a:r>
            <a:endParaRPr lang="en-US" sz="2400" b="1">
              <a:solidFill>
                <a:srgbClr val="FF0000"/>
              </a:solidFill>
            </a:endParaRPr>
          </a:p>
        </p:txBody>
      </p:sp>
      <p:graphicFrame>
        <p:nvGraphicFramePr>
          <p:cNvPr id="20513" name="Group 33"/>
          <p:cNvGraphicFramePr>
            <a:graphicFrameLocks noGrp="1"/>
          </p:cNvGraphicFramePr>
          <p:nvPr>
            <p:ph/>
          </p:nvPr>
        </p:nvGraphicFramePr>
        <p:xfrm>
          <a:off x="231648" y="914400"/>
          <a:ext cx="11679936" cy="5273040"/>
        </p:xfrm>
        <a:graphic>
          <a:graphicData uri="http://schemas.openxmlformats.org/drawingml/2006/table">
            <a:tbl>
              <a:tblPr/>
              <a:tblGrid>
                <a:gridCol w="829275"/>
                <a:gridCol w="10850661"/>
              </a:tblGrid>
              <a:tr h="480060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7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II. Thân bài</a:t>
                      </a:r>
                      <a:endParaRPr kumimoji="0" lang="en-US" sz="17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sz="17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 Chứng minh  </a:t>
                      </a:r>
                      <a:endParaRPr kumimoji="0" lang="en-US" sz="17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en-US" sz="17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 Phân tích, khẳng định những mặt đúng, tích cực của câu tục ngữ</a:t>
                      </a:r>
                      <a:endParaRPr kumimoji="0" lang="en-US" sz="17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en-US" sz="17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Vận dụng lý lẽ và dẫn chứng để xác định tầm quan trọng của việc thực hành: </a:t>
                      </a:r>
                      <a:endParaRPr kumimoji="0" lang="en-US" sz="17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en-US" sz="17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Chỉ giỏi lý thuyết, có hiểu biết nhiều nhưng không biết áp dụng vào thực tiễn thì chỉ là nói suông, nói hay làm dở </a:t>
                      </a:r>
                      <a:endParaRPr kumimoji="0" lang="en-US" sz="17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en-US" sz="17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Thực hành giỏi giúp con người vận dụng kiến thức, kĩ năng đã học để làm ra những sản phẩm có chất lượng cao phục vụ cuộc sống. </a:t>
                      </a:r>
                      <a:endParaRPr kumimoji="0" lang="en-US" sz="17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en-US" sz="17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Chỉ có việc ứng dụng thành thạo mới mang lại hiệu quả thiết thực cho bản thân, cho xã hội.</a:t>
                      </a:r>
                      <a:endParaRPr kumimoji="0" lang="en-US" sz="17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pt-BR" sz="17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r>
                        <a:rPr kumimoji="0" lang="pt-BR" sz="1700" b="1" i="0" u="sng"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Ví dụ</a:t>
                      </a:r>
                      <a:r>
                        <a:rPr kumimoji="0" lang="pt-BR" sz="17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endParaRPr kumimoji="0" lang="en-US" sz="17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pt-BR" sz="17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Một số tấm gương tự học, sớm tiếp xúc với thực tế của các nhà văn Macxim Gorki, Nguyên Hồng, Tô Hoài giúp đúc rút kinh nghiệm nghề nghiệp và vốn sống quí báu </a:t>
                      </a:r>
                      <a:endParaRPr kumimoji="0" lang="en-US" sz="17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pt-BR" sz="1700" b="0" i="1"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Trường đời là trường đại học của tôi; Đi một ngày đàng học một sàng khôn</a:t>
                      </a:r>
                      <a:r>
                        <a:rPr kumimoji="0" lang="pt-BR" sz="17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endParaRPr kumimoji="0" lang="en-US" sz="17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pt-BR" sz="17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b. Phân tích những khía cạnh hạn chế của câu tục ngữ</a:t>
                      </a:r>
                      <a:endParaRPr kumimoji="0" lang="en-US" sz="17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pt-BR" sz="17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Vận dụng lý lẽ và dẫn chứng để chỉ ra tầm quan trọng và tác dụng của lý thuyết: </a:t>
                      </a:r>
                      <a:endParaRPr kumimoji="0" lang="en-US" sz="17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pt-BR" sz="17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Lý thuyết vẫn có vai trò quan trọng hướng dẫn, chỉ đạo và nâng cao hiệu quả cho việc thực hành</a:t>
                      </a:r>
                      <a:endParaRPr kumimoji="0" lang="en-US" sz="17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pt-BR" sz="17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Xem thường lý thuyết, chỉ tin vào sự quen tay sẽ dẫn đến kết quả phiến diện, hậu quả khôn lường.</a:t>
                      </a:r>
                      <a:endParaRPr kumimoji="0" lang="en-US" sz="17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pt-BR" sz="17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r>
                        <a:rPr kumimoji="0" lang="pt-BR" sz="1700" b="1" i="0" u="sng"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Ví dụ:</a:t>
                      </a:r>
                      <a:r>
                        <a:rPr kumimoji="0" lang="pt-BR" sz="17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Nhu cầu đổi mới và thực tiễn sản xuất hiện đại</a:t>
                      </a:r>
                      <a:endParaRPr kumimoji="0" lang="en-US" sz="17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pt-BR" sz="17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Ở Việt Nam, việc nuôi trồng thủy hải sản, sản xuất nông nghiệp không chỉ dựa vào kinh nghiệm truyền đời của đất nước có truyền thống nông nghiệp mà phải dựa trên ứng dụng khoa học công nghệ, kĩ thuật tiên tiến trên thế giới.</a:t>
                      </a:r>
                      <a:endParaRPr kumimoji="0" lang="en-US" sz="17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pt-BR" sz="17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Những làng nghề truyền thống như rượu làng Vân, lụa Hà Đông, gốm Bát Trang…không thể nâng cao chất lượng sản phẩm nếu không ứng dụng kiến thức khoa học tiên tiến.</a:t>
                      </a:r>
                      <a:endParaRPr kumimoji="0" lang="pt-BR"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advTm="8167">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20484"/>
                                        </p:tgtEl>
                                        <p:attrNameLst>
                                          <p:attrName>style.visibility</p:attrName>
                                        </p:attrNameLst>
                                      </p:cBhvr>
                                      <p:to>
                                        <p:strVal val="visible"/>
                                      </p:to>
                                    </p:set>
                                    <p:anim calcmode="lin" valueType="num">
                                      <p:cBhvr>
                                        <p:cTn id="7" dur="500" fill="hold"/>
                                        <p:tgtEl>
                                          <p:spTgt spid="20484"/>
                                        </p:tgtEl>
                                        <p:attrNameLst>
                                          <p:attrName>ppt_w</p:attrName>
                                        </p:attrNameLst>
                                      </p:cBhvr>
                                      <p:tavLst>
                                        <p:tav tm="0">
                                          <p:val>
                                            <p:strVal val="#ppt_w*0.05"/>
                                          </p:val>
                                        </p:tav>
                                        <p:tav tm="100000">
                                          <p:val>
                                            <p:strVal val="#ppt_w"/>
                                          </p:val>
                                        </p:tav>
                                      </p:tavLst>
                                    </p:anim>
                                    <p:anim calcmode="lin" valueType="num">
                                      <p:cBhvr>
                                        <p:cTn id="8" dur="500" fill="hold"/>
                                        <p:tgtEl>
                                          <p:spTgt spid="20484"/>
                                        </p:tgtEl>
                                        <p:attrNameLst>
                                          <p:attrName>ppt_h</p:attrName>
                                        </p:attrNameLst>
                                      </p:cBhvr>
                                      <p:tavLst>
                                        <p:tav tm="0">
                                          <p:val>
                                            <p:strVal val="#ppt_h"/>
                                          </p:val>
                                        </p:tav>
                                        <p:tav tm="100000">
                                          <p:val>
                                            <p:strVal val="#ppt_h"/>
                                          </p:val>
                                        </p:tav>
                                      </p:tavLst>
                                    </p:anim>
                                    <p:anim calcmode="lin" valueType="num">
                                      <p:cBhvr>
                                        <p:cTn id="9" dur="500" fill="hold"/>
                                        <p:tgtEl>
                                          <p:spTgt spid="20484"/>
                                        </p:tgtEl>
                                        <p:attrNameLst>
                                          <p:attrName>ppt_x</p:attrName>
                                        </p:attrNameLst>
                                      </p:cBhvr>
                                      <p:tavLst>
                                        <p:tav tm="0">
                                          <p:val>
                                            <p:strVal val="#ppt_x-.2"/>
                                          </p:val>
                                        </p:tav>
                                        <p:tav tm="100000">
                                          <p:val>
                                            <p:strVal val="#ppt_x"/>
                                          </p:val>
                                        </p:tav>
                                      </p:tavLst>
                                    </p:anim>
                                    <p:anim calcmode="lin" valueType="num">
                                      <p:cBhvr>
                                        <p:cTn id="10" dur="500" fill="hold"/>
                                        <p:tgtEl>
                                          <p:spTgt spid="20484"/>
                                        </p:tgtEl>
                                        <p:attrNameLst>
                                          <p:attrName>ppt_y</p:attrName>
                                        </p:attrNameLst>
                                      </p:cBhvr>
                                      <p:tavLst>
                                        <p:tav tm="0">
                                          <p:val>
                                            <p:strVal val="#ppt_y"/>
                                          </p:val>
                                        </p:tav>
                                        <p:tav tm="100000">
                                          <p:val>
                                            <p:strVal val="#ppt_y"/>
                                          </p:val>
                                        </p:tav>
                                      </p:tavLst>
                                    </p:anim>
                                    <p:animEffect transition="in" filter="fade">
                                      <p:cBhvr>
                                        <p:cTn id="11" dur="500"/>
                                        <p:tgtEl>
                                          <p:spTgt spid="20484"/>
                                        </p:tgtEl>
                                      </p:cBhvr>
                                    </p:animEffect>
                                  </p:childTnLst>
                                </p:cTn>
                              </p:par>
                            </p:childTnLst>
                          </p:cTn>
                        </p:par>
                        <p:par>
                          <p:cTn id="12" fill="hold">
                            <p:stCondLst>
                              <p:cond delay="500"/>
                            </p:stCondLst>
                            <p:childTnLst>
                              <p:par>
                                <p:cTn id="13" presetID="16" presetClass="entr" presetSubtype="26" fill="hold" grpId="0" nodeType="afterEffect">
                                  <p:stCondLst>
                                    <p:cond delay="0"/>
                                  </p:stCondLst>
                                  <p:childTnLst>
                                    <p:set>
                                      <p:cBhvr>
                                        <p:cTn id="14" dur="1" fill="hold">
                                          <p:stCondLst>
                                            <p:cond delay="0"/>
                                          </p:stCondLst>
                                        </p:cTn>
                                        <p:tgtEl>
                                          <p:spTgt spid="20486"/>
                                        </p:tgtEl>
                                        <p:attrNameLst>
                                          <p:attrName>style.visibility</p:attrName>
                                        </p:attrNameLst>
                                      </p:cBhvr>
                                      <p:to>
                                        <p:strVal val="visible"/>
                                      </p:to>
                                    </p:set>
                                    <p:animEffect transition="in" filter="barn(inHorizontal)">
                                      <p:cBhvr>
                                        <p:cTn id="15" dur="500"/>
                                        <p:tgtEl>
                                          <p:spTgt spid="20486"/>
                                        </p:tgtEl>
                                      </p:cBhvr>
                                    </p:animEffect>
                                  </p:childTnLst>
                                </p:cTn>
                              </p:par>
                            </p:childTnLst>
                          </p:cTn>
                        </p:par>
                        <p:par>
                          <p:cTn id="16" fill="hold">
                            <p:stCondLst>
                              <p:cond delay="1000"/>
                            </p:stCondLst>
                            <p:childTnLst>
                              <p:par>
                                <p:cTn id="17" presetID="15" presetClass="entr" presetSubtype="0" fill="hold" nodeType="afterEffect">
                                  <p:stCondLst>
                                    <p:cond delay="0"/>
                                  </p:stCondLst>
                                  <p:childTnLst>
                                    <p:set>
                                      <p:cBhvr>
                                        <p:cTn id="18" dur="1" fill="hold">
                                          <p:stCondLst>
                                            <p:cond delay="0"/>
                                          </p:stCondLst>
                                        </p:cTn>
                                        <p:tgtEl>
                                          <p:spTgt spid="20513"/>
                                        </p:tgtEl>
                                        <p:attrNameLst>
                                          <p:attrName>style.visibility</p:attrName>
                                        </p:attrNameLst>
                                      </p:cBhvr>
                                      <p:to>
                                        <p:strVal val="visible"/>
                                      </p:to>
                                    </p:set>
                                    <p:anim calcmode="lin" valueType="num">
                                      <p:cBhvr>
                                        <p:cTn id="19" dur="1000" fill="hold"/>
                                        <p:tgtEl>
                                          <p:spTgt spid="20513"/>
                                        </p:tgtEl>
                                        <p:attrNameLst>
                                          <p:attrName>ppt_w</p:attrName>
                                        </p:attrNameLst>
                                      </p:cBhvr>
                                      <p:tavLst>
                                        <p:tav tm="0">
                                          <p:val>
                                            <p:fltVal val="0"/>
                                          </p:val>
                                        </p:tav>
                                        <p:tav tm="100000">
                                          <p:val>
                                            <p:strVal val="#ppt_w"/>
                                          </p:val>
                                        </p:tav>
                                      </p:tavLst>
                                    </p:anim>
                                    <p:anim calcmode="lin" valueType="num">
                                      <p:cBhvr>
                                        <p:cTn id="20" dur="1000" fill="hold"/>
                                        <p:tgtEl>
                                          <p:spTgt spid="20513"/>
                                        </p:tgtEl>
                                        <p:attrNameLst>
                                          <p:attrName>ppt_h</p:attrName>
                                        </p:attrNameLst>
                                      </p:cBhvr>
                                      <p:tavLst>
                                        <p:tav tm="0">
                                          <p:val>
                                            <p:fltVal val="0"/>
                                          </p:val>
                                        </p:tav>
                                        <p:tav tm="100000">
                                          <p:val>
                                            <p:strVal val="#ppt_h"/>
                                          </p:val>
                                        </p:tav>
                                      </p:tavLst>
                                    </p:anim>
                                    <p:anim calcmode="lin" valueType="num">
                                      <p:cBhvr>
                                        <p:cTn id="21" dur="1000" fill="hold"/>
                                        <p:tgtEl>
                                          <p:spTgt spid="20513"/>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2051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bldLvl="0" animBg="1"/>
      <p:bldP spid="2048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Box 4"/>
          <p:cNvSpPr txBox="1">
            <a:spLocks noChangeArrowheads="1"/>
          </p:cNvSpPr>
          <p:nvPr/>
        </p:nvSpPr>
        <p:spPr bwMode="auto">
          <a:xfrm>
            <a:off x="538479" y="36978"/>
            <a:ext cx="264363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b="1">
                <a:solidFill>
                  <a:srgbClr val="FF0000"/>
                </a:solidFill>
              </a:rPr>
              <a:t>III. LUYỆN TẬP</a:t>
            </a:r>
            <a:endParaRPr lang="en-US" sz="2800" b="1">
              <a:solidFill>
                <a:srgbClr val="FF0000"/>
              </a:solidFill>
            </a:endParaRPr>
          </a:p>
        </p:txBody>
      </p:sp>
      <p:sp>
        <p:nvSpPr>
          <p:cNvPr id="21510" name="Text Box 6"/>
          <p:cNvSpPr txBox="1">
            <a:spLocks noChangeArrowheads="1"/>
          </p:cNvSpPr>
          <p:nvPr/>
        </p:nvSpPr>
        <p:spPr bwMode="auto">
          <a:xfrm>
            <a:off x="4372864" y="762000"/>
            <a:ext cx="1491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a:solidFill>
                  <a:srgbClr val="FF0000"/>
                </a:solidFill>
              </a:rPr>
              <a:t>DÀN BÀI</a:t>
            </a:r>
            <a:endParaRPr lang="en-US" sz="2400" b="1">
              <a:solidFill>
                <a:srgbClr val="FF0000"/>
              </a:solidFill>
            </a:endParaRPr>
          </a:p>
        </p:txBody>
      </p:sp>
      <p:graphicFrame>
        <p:nvGraphicFramePr>
          <p:cNvPr id="21564" name="Group 60"/>
          <p:cNvGraphicFramePr>
            <a:graphicFrameLocks noGrp="1"/>
          </p:cNvGraphicFramePr>
          <p:nvPr>
            <p:ph/>
          </p:nvPr>
        </p:nvGraphicFramePr>
        <p:xfrm>
          <a:off x="723392" y="1632776"/>
          <a:ext cx="11017504" cy="3931920"/>
        </p:xfrm>
        <a:graphic>
          <a:graphicData uri="http://schemas.openxmlformats.org/drawingml/2006/table">
            <a:tbl>
              <a:tblPr/>
              <a:tblGrid>
                <a:gridCol w="1107600"/>
                <a:gridCol w="9909904"/>
              </a:tblGrid>
              <a:tr h="1050925">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pt-BR" sz="2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 Mở rộng bàn luận </a:t>
                      </a:r>
                      <a:endParaRPr kumimoji="0" 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pt-BR"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Phê phán những quan niệm chỉ đề cao lí thuyết, xem nhẹ thực hành ( </a:t>
                      </a:r>
                      <a:r>
                        <a:rPr kumimoji="0" lang="pt-BR" sz="2000" b="0" i="1"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Trăm hay hơn tay quen</a:t>
                      </a:r>
                      <a:r>
                        <a:rPr kumimoji="0" lang="pt-BR"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endParaRPr kumimoji="0" 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pt-BR"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Khẳng định mối quan hệ khăng khít biện chứng giữa lý thuyết và thực hành  (thực hành bổ sung cho lý thuyết, lý thuyết hướng dẫn cho thực hành )</a:t>
                      </a:r>
                      <a:endParaRPr kumimoji="0" lang="pt-BR"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4488">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pt-BR" sz="2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4. Bài học nhận thức và hành động </a:t>
                      </a:r>
                      <a:endParaRPr kumimoji="0" 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pt-BR"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Xác định thái độ đúng đắn : giữa lí thuyết và thực hành có mối quan hệ tác động tương hỗ, không thể coi nhẹ hoặc đề cao quá mức mặt nào</a:t>
                      </a:r>
                      <a:endParaRPr kumimoji="0" 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pt-BR"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Thực hành dưới sự định hướng của lý thuyết, lý thuyết phải luôn luôn đi đôi với thực hành, lý thuyết được kiểm nghiệm qua thực hành</a:t>
                      </a:r>
                      <a:r>
                        <a:rPr kumimoji="0" 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r>
                        <a:rPr kumimoji="0" lang="pt-BR"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Thực hành bổ sung và nâng cao lý thuyết</a:t>
                      </a:r>
                      <a:endParaRPr kumimoji="0" lang="pt-BR"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47713">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pt-BR" sz="2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III. Kết bài</a:t>
                      </a:r>
                      <a:endParaRPr kumimoji="0" lang="pt-BR"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pt-BR"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Kết luận chung về vấn đề: kết hợp chặt chẽ giữa thực hành với lý thuyết</a:t>
                      </a:r>
                      <a:endParaRPr kumimoji="0" 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pt-BR"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Trình bày ý kiến của cá nhân về việc kế thừa tư tưởng của người xưa nhưng có phê phán, sáng tạo không rập khuôn.</a:t>
                      </a:r>
                      <a:endParaRPr kumimoji="0" lang="pt-BR"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advTm="27282">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21508"/>
                                        </p:tgtEl>
                                        <p:attrNameLst>
                                          <p:attrName>style.visibility</p:attrName>
                                        </p:attrNameLst>
                                      </p:cBhvr>
                                      <p:to>
                                        <p:strVal val="visible"/>
                                      </p:to>
                                    </p:set>
                                    <p:anim calcmode="lin" valueType="num">
                                      <p:cBhvr>
                                        <p:cTn id="7" dur="500" fill="hold"/>
                                        <p:tgtEl>
                                          <p:spTgt spid="21508"/>
                                        </p:tgtEl>
                                        <p:attrNameLst>
                                          <p:attrName>ppt_w</p:attrName>
                                        </p:attrNameLst>
                                      </p:cBhvr>
                                      <p:tavLst>
                                        <p:tav tm="0">
                                          <p:val>
                                            <p:strVal val="#ppt_w*0.05"/>
                                          </p:val>
                                        </p:tav>
                                        <p:tav tm="100000">
                                          <p:val>
                                            <p:strVal val="#ppt_w"/>
                                          </p:val>
                                        </p:tav>
                                      </p:tavLst>
                                    </p:anim>
                                    <p:anim calcmode="lin" valueType="num">
                                      <p:cBhvr>
                                        <p:cTn id="8" dur="500" fill="hold"/>
                                        <p:tgtEl>
                                          <p:spTgt spid="21508"/>
                                        </p:tgtEl>
                                        <p:attrNameLst>
                                          <p:attrName>ppt_h</p:attrName>
                                        </p:attrNameLst>
                                      </p:cBhvr>
                                      <p:tavLst>
                                        <p:tav tm="0">
                                          <p:val>
                                            <p:strVal val="#ppt_h"/>
                                          </p:val>
                                        </p:tav>
                                        <p:tav tm="100000">
                                          <p:val>
                                            <p:strVal val="#ppt_h"/>
                                          </p:val>
                                        </p:tav>
                                      </p:tavLst>
                                    </p:anim>
                                    <p:anim calcmode="lin" valueType="num">
                                      <p:cBhvr>
                                        <p:cTn id="9" dur="500" fill="hold"/>
                                        <p:tgtEl>
                                          <p:spTgt spid="21508"/>
                                        </p:tgtEl>
                                        <p:attrNameLst>
                                          <p:attrName>ppt_x</p:attrName>
                                        </p:attrNameLst>
                                      </p:cBhvr>
                                      <p:tavLst>
                                        <p:tav tm="0">
                                          <p:val>
                                            <p:strVal val="#ppt_x-.2"/>
                                          </p:val>
                                        </p:tav>
                                        <p:tav tm="100000">
                                          <p:val>
                                            <p:strVal val="#ppt_x"/>
                                          </p:val>
                                        </p:tav>
                                      </p:tavLst>
                                    </p:anim>
                                    <p:anim calcmode="lin" valueType="num">
                                      <p:cBhvr>
                                        <p:cTn id="10" dur="500" fill="hold"/>
                                        <p:tgtEl>
                                          <p:spTgt spid="21508"/>
                                        </p:tgtEl>
                                        <p:attrNameLst>
                                          <p:attrName>ppt_y</p:attrName>
                                        </p:attrNameLst>
                                      </p:cBhvr>
                                      <p:tavLst>
                                        <p:tav tm="0">
                                          <p:val>
                                            <p:strVal val="#ppt_y"/>
                                          </p:val>
                                        </p:tav>
                                        <p:tav tm="100000">
                                          <p:val>
                                            <p:strVal val="#ppt_y"/>
                                          </p:val>
                                        </p:tav>
                                      </p:tavLst>
                                    </p:anim>
                                    <p:animEffect transition="in" filter="fade">
                                      <p:cBhvr>
                                        <p:cTn id="11" dur="500"/>
                                        <p:tgtEl>
                                          <p:spTgt spid="21508"/>
                                        </p:tgtEl>
                                      </p:cBhvr>
                                    </p:animEffect>
                                  </p:childTnLst>
                                </p:cTn>
                              </p:par>
                            </p:childTnLst>
                          </p:cTn>
                        </p:par>
                        <p:par>
                          <p:cTn id="12" fill="hold">
                            <p:stCondLst>
                              <p:cond delay="500"/>
                            </p:stCondLst>
                            <p:childTnLst>
                              <p:par>
                                <p:cTn id="13" presetID="39" presetClass="entr" presetSubtype="0" accel="100000" fill="hold" grpId="0" nodeType="afterEffect">
                                  <p:stCondLst>
                                    <p:cond delay="0"/>
                                  </p:stCondLst>
                                  <p:childTnLst>
                                    <p:set>
                                      <p:cBhvr>
                                        <p:cTn id="14" dur="1" fill="hold">
                                          <p:stCondLst>
                                            <p:cond delay="0"/>
                                          </p:stCondLst>
                                        </p:cTn>
                                        <p:tgtEl>
                                          <p:spTgt spid="21510"/>
                                        </p:tgtEl>
                                        <p:attrNameLst>
                                          <p:attrName>style.visibility</p:attrName>
                                        </p:attrNameLst>
                                      </p:cBhvr>
                                      <p:to>
                                        <p:strVal val="visible"/>
                                      </p:to>
                                    </p:set>
                                    <p:anim calcmode="lin" valueType="num">
                                      <p:cBhvr>
                                        <p:cTn id="15" dur="500" fill="hold"/>
                                        <p:tgtEl>
                                          <p:spTgt spid="21510"/>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21510"/>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21510"/>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21510"/>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39" presetClass="entr" presetSubtype="0" accel="100000" fill="hold" nodeType="afterEffect">
                                  <p:stCondLst>
                                    <p:cond delay="0"/>
                                  </p:stCondLst>
                                  <p:childTnLst>
                                    <p:set>
                                      <p:cBhvr>
                                        <p:cTn id="21" dur="1" fill="hold">
                                          <p:stCondLst>
                                            <p:cond delay="0"/>
                                          </p:stCondLst>
                                        </p:cTn>
                                        <p:tgtEl>
                                          <p:spTgt spid="21564"/>
                                        </p:tgtEl>
                                        <p:attrNameLst>
                                          <p:attrName>style.visibility</p:attrName>
                                        </p:attrNameLst>
                                      </p:cBhvr>
                                      <p:to>
                                        <p:strVal val="visible"/>
                                      </p:to>
                                    </p:set>
                                    <p:anim calcmode="lin" valueType="num">
                                      <p:cBhvr>
                                        <p:cTn id="22" dur="500" fill="hold"/>
                                        <p:tgtEl>
                                          <p:spTgt spid="21564"/>
                                        </p:tgtEl>
                                        <p:attrNameLst>
                                          <p:attrName>ppt_h</p:attrName>
                                        </p:attrNameLst>
                                      </p:cBhvr>
                                      <p:tavLst>
                                        <p:tav tm="0">
                                          <p:val>
                                            <p:strVal val="#ppt_h/20"/>
                                          </p:val>
                                        </p:tav>
                                        <p:tav tm="50000">
                                          <p:val>
                                            <p:strVal val="#ppt_h/20"/>
                                          </p:val>
                                        </p:tav>
                                        <p:tav tm="100000">
                                          <p:val>
                                            <p:strVal val="#ppt_h"/>
                                          </p:val>
                                        </p:tav>
                                      </p:tavLst>
                                    </p:anim>
                                    <p:anim calcmode="lin" valueType="num">
                                      <p:cBhvr>
                                        <p:cTn id="23" dur="500" fill="hold"/>
                                        <p:tgtEl>
                                          <p:spTgt spid="21564"/>
                                        </p:tgtEl>
                                        <p:attrNameLst>
                                          <p:attrName>ppt_w</p:attrName>
                                        </p:attrNameLst>
                                      </p:cBhvr>
                                      <p:tavLst>
                                        <p:tav tm="0">
                                          <p:val>
                                            <p:strVal val="#ppt_w+.3"/>
                                          </p:val>
                                        </p:tav>
                                        <p:tav tm="50000">
                                          <p:val>
                                            <p:strVal val="#ppt_w+.3"/>
                                          </p:val>
                                        </p:tav>
                                        <p:tav tm="100000">
                                          <p:val>
                                            <p:strVal val="#ppt_w"/>
                                          </p:val>
                                        </p:tav>
                                      </p:tavLst>
                                    </p:anim>
                                    <p:anim calcmode="lin" valueType="num">
                                      <p:cBhvr>
                                        <p:cTn id="24" dur="500" fill="hold"/>
                                        <p:tgtEl>
                                          <p:spTgt spid="21564"/>
                                        </p:tgtEl>
                                        <p:attrNameLst>
                                          <p:attrName>ppt_x</p:attrName>
                                        </p:attrNameLst>
                                      </p:cBhvr>
                                      <p:tavLst>
                                        <p:tav tm="0">
                                          <p:val>
                                            <p:strVal val="#ppt_x-.3"/>
                                          </p:val>
                                        </p:tav>
                                        <p:tav tm="50000">
                                          <p:val>
                                            <p:strVal val="#ppt_x"/>
                                          </p:val>
                                        </p:tav>
                                        <p:tav tm="100000">
                                          <p:val>
                                            <p:strVal val="#ppt_x"/>
                                          </p:val>
                                        </p:tav>
                                      </p:tavLst>
                                    </p:anim>
                                    <p:anim calcmode="lin" valueType="num">
                                      <p:cBhvr>
                                        <p:cTn id="25" dur="500" fill="hold"/>
                                        <p:tgtEl>
                                          <p:spTgt spid="215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P spid="215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7779" y="852256"/>
            <a:ext cx="6773662" cy="2800767"/>
          </a:xfrm>
          <a:prstGeom prst="rect">
            <a:avLst/>
          </a:prstGeom>
          <a:noFill/>
        </p:spPr>
        <p:txBody>
          <a:bodyPr wrap="square" rtlCol="0">
            <a:spAutoFit/>
          </a:bodyPr>
          <a:lstStyle/>
          <a:p>
            <a:pPr algn="ctr"/>
            <a:r>
              <a:rPr lang="en-US" sz="4400" b="1" dirty="0">
                <a:solidFill>
                  <a:srgbClr val="FF0000"/>
                </a:solidFill>
                <a:latin typeface="Times New Roman" panose="02020603050405020304" pitchFamily="18" charset="0"/>
                <a:cs typeface="Times New Roman" panose="02020603050405020304" pitchFamily="18" charset="0"/>
              </a:rPr>
              <a:t>KỸ NĂNG LÀM VĂN NGHỊ LUẬN XÃ HỘI</a:t>
            </a:r>
            <a:endParaRPr lang="en-US" sz="4400" b="1" dirty="0">
              <a:solidFill>
                <a:srgbClr val="FF0000"/>
              </a:solidFill>
              <a:latin typeface="Times New Roman" panose="02020603050405020304" pitchFamily="18" charset="0"/>
              <a:cs typeface="Times New Roman" panose="02020603050405020304" pitchFamily="18" charset="0"/>
            </a:endParaRPr>
          </a:p>
          <a:p>
            <a:pPr algn="ctr"/>
            <a:r>
              <a:rPr lang="en-US" sz="4400" b="1" dirty="0">
                <a:solidFill>
                  <a:srgbClr val="FF0000"/>
                </a:solidFill>
                <a:latin typeface="Times New Roman" panose="02020603050405020304" pitchFamily="18" charset="0"/>
                <a:cs typeface="Times New Roman" panose="02020603050405020304" pitchFamily="18" charset="0"/>
              </a:rPr>
              <a:t> VỀ MỘT T</a:t>
            </a:r>
            <a:r>
              <a:rPr lang="vi-VN" sz="4400" b="1" dirty="0">
                <a:solidFill>
                  <a:srgbClr val="FF0000"/>
                </a:solidFill>
                <a:latin typeface="Times New Roman" panose="02020603050405020304" pitchFamily="18" charset="0"/>
                <a:cs typeface="Times New Roman" panose="02020603050405020304" pitchFamily="18" charset="0"/>
              </a:rPr>
              <a:t>Ư</a:t>
            </a:r>
            <a:r>
              <a:rPr lang="en-US" sz="4400" b="1" dirty="0">
                <a:solidFill>
                  <a:srgbClr val="FF0000"/>
                </a:solidFill>
                <a:latin typeface="Times New Roman" panose="02020603050405020304" pitchFamily="18" charset="0"/>
                <a:cs typeface="Times New Roman" panose="02020603050405020304" pitchFamily="18" charset="0"/>
              </a:rPr>
              <a:t> T</a:t>
            </a:r>
            <a:r>
              <a:rPr lang="vi-VN" sz="4400" b="1" dirty="0">
                <a:solidFill>
                  <a:srgbClr val="FF0000"/>
                </a:solidFill>
                <a:latin typeface="Times New Roman" panose="02020603050405020304" pitchFamily="18" charset="0"/>
                <a:cs typeface="Times New Roman" panose="02020603050405020304" pitchFamily="18" charset="0"/>
              </a:rPr>
              <a:t>Ư</a:t>
            </a:r>
            <a:r>
              <a:rPr lang="en-US" sz="4400" b="1" dirty="0">
                <a:solidFill>
                  <a:srgbClr val="FF0000"/>
                </a:solidFill>
                <a:latin typeface="Times New Roman" panose="02020603050405020304" pitchFamily="18" charset="0"/>
                <a:cs typeface="Times New Roman" panose="02020603050405020304" pitchFamily="18" charset="0"/>
              </a:rPr>
              <a:t>ỞNG ĐẠO LÍ</a:t>
            </a:r>
            <a:endParaRPr lang="en-US" sz="4400" b="1"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78291"/>
    </mc:Choice>
    <mc:Fallback>
      <p:transition spd="slow" advTm="7829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57" y="762832"/>
            <a:ext cx="4346389" cy="584775"/>
          </a:xfrm>
          <a:prstGeom prst="rect">
            <a:avLst/>
          </a:prstGeom>
          <a:noFill/>
        </p:spPr>
        <p:txBody>
          <a:bodyPr wrap="square" rtlCol="0">
            <a:spAutoFit/>
          </a:bodyPr>
          <a:lstStyle/>
          <a:p>
            <a:r>
              <a:rPr lang="en-US" sz="3200" b="1" dirty="0">
                <a:solidFill>
                  <a:srgbClr val="FF0000"/>
                </a:solidFill>
              </a:rPr>
              <a:t>I</a:t>
            </a:r>
            <a:r>
              <a:rPr lang="en-US" sz="3200" b="1" smtClean="0">
                <a:solidFill>
                  <a:srgbClr val="FF0000"/>
                </a:solidFill>
              </a:rPr>
              <a:t>. </a:t>
            </a:r>
            <a:r>
              <a:rPr lang="en-US" sz="3200" b="1" dirty="0" err="1">
                <a:solidFill>
                  <a:srgbClr val="FF0000"/>
                </a:solidFill>
              </a:rPr>
              <a:t>Tóm</a:t>
            </a:r>
            <a:r>
              <a:rPr lang="en-US" sz="3200" b="1" dirty="0">
                <a:solidFill>
                  <a:srgbClr val="FF0000"/>
                </a:solidFill>
              </a:rPr>
              <a:t> </a:t>
            </a:r>
            <a:r>
              <a:rPr lang="en-US" sz="3200" b="1" dirty="0" err="1">
                <a:solidFill>
                  <a:srgbClr val="FF0000"/>
                </a:solidFill>
              </a:rPr>
              <a:t>tắt</a:t>
            </a:r>
            <a:r>
              <a:rPr lang="en-US" sz="3200" b="1" dirty="0">
                <a:solidFill>
                  <a:srgbClr val="FF0000"/>
                </a:solidFill>
              </a:rPr>
              <a:t> </a:t>
            </a:r>
            <a:r>
              <a:rPr lang="en-US" sz="3200" b="1" dirty="0" err="1">
                <a:solidFill>
                  <a:srgbClr val="FF0000"/>
                </a:solidFill>
              </a:rPr>
              <a:t>lý</a:t>
            </a:r>
            <a:r>
              <a:rPr lang="en-US" sz="3200" b="1" dirty="0">
                <a:solidFill>
                  <a:srgbClr val="FF0000"/>
                </a:solidFill>
              </a:rPr>
              <a:t> </a:t>
            </a:r>
            <a:r>
              <a:rPr lang="en-US" sz="3200" b="1" dirty="0" err="1">
                <a:solidFill>
                  <a:srgbClr val="FF0000"/>
                </a:solidFill>
              </a:rPr>
              <a:t>thuyết</a:t>
            </a:r>
            <a:r>
              <a:rPr lang="en-US" sz="3200" b="1" dirty="0">
                <a:solidFill>
                  <a:srgbClr val="FF0000"/>
                </a:solidFill>
              </a:rPr>
              <a:t> </a:t>
            </a:r>
            <a:endParaRPr lang="en-US" sz="3200" b="1" dirty="0">
              <a:solidFill>
                <a:srgbClr val="FF0000"/>
              </a:solidFill>
            </a:endParaRPr>
          </a:p>
        </p:txBody>
      </p:sp>
      <p:sp>
        <p:nvSpPr>
          <p:cNvPr id="3" name="TextBox 2"/>
          <p:cNvSpPr txBox="1"/>
          <p:nvPr/>
        </p:nvSpPr>
        <p:spPr>
          <a:xfrm>
            <a:off x="807530" y="1342844"/>
            <a:ext cx="8409622" cy="523220"/>
          </a:xfrm>
          <a:prstGeom prst="rect">
            <a:avLst/>
          </a:prstGeom>
          <a:noFill/>
        </p:spPr>
        <p:txBody>
          <a:bodyPr wrap="square" rtlCol="0">
            <a:spAutoFit/>
          </a:bodyPr>
          <a:lstStyle/>
          <a:p>
            <a:r>
              <a:rPr lang="en-US" sz="2800" b="1" dirty="0">
                <a:solidFill>
                  <a:srgbClr val="0000CC"/>
                </a:solidFill>
                <a:latin typeface="Times New Roman" panose="02020603050405020304" pitchFamily="18" charset="0"/>
                <a:cs typeface="Times New Roman" panose="02020603050405020304" pitchFamily="18" charset="0"/>
              </a:rPr>
              <a:t>1</a:t>
            </a:r>
            <a:r>
              <a:rPr lang="en-US" sz="2800" b="1">
                <a:solidFill>
                  <a:srgbClr val="0000CC"/>
                </a:solidFill>
                <a:latin typeface="Times New Roman" panose="02020603050405020304" pitchFamily="18" charset="0"/>
                <a:cs typeface="Times New Roman" panose="02020603050405020304" pitchFamily="18" charset="0"/>
              </a:rPr>
              <a:t>. </a:t>
            </a:r>
            <a:r>
              <a:rPr lang="en-US" sz="2800" b="1" smtClean="0">
                <a:solidFill>
                  <a:srgbClr val="0000CC"/>
                </a:solidFill>
                <a:latin typeface="Times New Roman" panose="02020603050405020304" pitchFamily="18" charset="0"/>
                <a:cs typeface="Times New Roman" panose="02020603050405020304" pitchFamily="18" charset="0"/>
              </a:rPr>
              <a:t>Khái niệm văn NLXH và các khái niệm liên quan</a:t>
            </a:r>
            <a:endParaRPr lang="en-US" sz="2800" b="1" dirty="0">
              <a:solidFill>
                <a:srgbClr val="0000CC"/>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697802" y="1792912"/>
            <a:ext cx="4435030" cy="584775"/>
          </a:xfrm>
          <a:prstGeom prst="rect">
            <a:avLst/>
          </a:prstGeom>
          <a:noFill/>
        </p:spPr>
        <p:txBody>
          <a:bodyPr wrap="square" rtlCol="0">
            <a:spAutoFit/>
          </a:bodyPr>
          <a:lstStyle/>
          <a:p>
            <a:pPr marL="285750" indent="-285750">
              <a:buFontTx/>
              <a:buChar char="-"/>
            </a:pPr>
            <a:r>
              <a:rPr lang="en-US" sz="3200" b="1" smtClean="0">
                <a:solidFill>
                  <a:srgbClr val="008000"/>
                </a:solidFill>
                <a:latin typeface="Times New Roman" panose="02020603050405020304" pitchFamily="18" charset="0"/>
                <a:cs typeface="Times New Roman" panose="02020603050405020304" pitchFamily="18" charset="0"/>
              </a:rPr>
              <a:t>Khái niệm văn NLXH:</a:t>
            </a:r>
            <a:endParaRPr lang="en-US" sz="3200" b="1" smtClean="0">
              <a:solidFill>
                <a:srgbClr val="008000"/>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0" y="73152"/>
            <a:ext cx="12192000" cy="5974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latin typeface="Times New Roman" panose="02020603050405020304" pitchFamily="18" charset="0"/>
                <a:cs typeface="Times New Roman" panose="02020603050405020304" pitchFamily="18" charset="0"/>
              </a:rPr>
              <a:t>KỸ NĂNG LÀM VĂN NGHỊ LUẬN XÃ HỘI VỀ MỘT TƯ TƯỞNG ĐẠO LÍ</a:t>
            </a:r>
            <a:endParaRPr lang="en-US" sz="2800" b="1">
              <a:latin typeface="Times New Roman" panose="02020603050405020304" pitchFamily="18" charset="0"/>
              <a:cs typeface="Times New Roman" panose="02020603050405020304" pitchFamily="18" charset="0"/>
            </a:endParaRPr>
          </a:p>
        </p:txBody>
      </p:sp>
      <p:sp>
        <p:nvSpPr>
          <p:cNvPr id="11" name="TextBox 10"/>
          <p:cNvSpPr txBox="1"/>
          <p:nvPr/>
        </p:nvSpPr>
        <p:spPr>
          <a:xfrm>
            <a:off x="807530" y="2426702"/>
            <a:ext cx="9912096" cy="954107"/>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là kiểu bài văn nghị luận yêu cầu chúng ta trình bày suy </a:t>
            </a:r>
            <a:r>
              <a:rPr lang="en-US" sz="2800" b="1" smtClean="0">
                <a:latin typeface="Times New Roman" panose="02020603050405020304" pitchFamily="18" charset="0"/>
                <a:cs typeface="Times New Roman" panose="02020603050405020304" pitchFamily="18" charset="0"/>
              </a:rPr>
              <a:t>nghĩ, </a:t>
            </a:r>
            <a:r>
              <a:rPr lang="en-US" sz="2800" b="1">
                <a:latin typeface="Times New Roman" panose="02020603050405020304" pitchFamily="18" charset="0"/>
                <a:cs typeface="Times New Roman" panose="02020603050405020304" pitchFamily="18" charset="0"/>
              </a:rPr>
              <a:t>quan </a:t>
            </a:r>
            <a:r>
              <a:rPr lang="en-US" sz="2800" b="1" smtClean="0">
                <a:latin typeface="Times New Roman" panose="02020603050405020304" pitchFamily="18" charset="0"/>
                <a:cs typeface="Times New Roman" panose="02020603050405020304" pitchFamily="18" charset="0"/>
              </a:rPr>
              <a:t>điểm, </a:t>
            </a:r>
            <a:r>
              <a:rPr lang="en-US" sz="2800" b="1">
                <a:latin typeface="Times New Roman" panose="02020603050405020304" pitchFamily="18" charset="0"/>
                <a:cs typeface="Times New Roman" panose="02020603050405020304" pitchFamily="18" charset="0"/>
              </a:rPr>
              <a:t>t</a:t>
            </a:r>
            <a:r>
              <a:rPr lang="vi-VN" sz="2800" b="1">
                <a:latin typeface="Times New Roman" panose="02020603050405020304" pitchFamily="18" charset="0"/>
                <a:cs typeface="Times New Roman" panose="02020603050405020304" pitchFamily="18" charset="0"/>
              </a:rPr>
              <a:t>ư</a:t>
            </a:r>
            <a:r>
              <a:rPr lang="en-US" sz="2800" b="1">
                <a:latin typeface="Times New Roman" panose="02020603050405020304" pitchFamily="18" charset="0"/>
                <a:cs typeface="Times New Roman" panose="02020603050405020304" pitchFamily="18" charset="0"/>
              </a:rPr>
              <a:t> t</a:t>
            </a:r>
            <a:r>
              <a:rPr lang="vi-VN" sz="2800" b="1">
                <a:latin typeface="Times New Roman" panose="02020603050405020304" pitchFamily="18" charset="0"/>
                <a:cs typeface="Times New Roman" panose="02020603050405020304" pitchFamily="18" charset="0"/>
              </a:rPr>
              <a:t>ư</a:t>
            </a:r>
            <a:r>
              <a:rPr lang="en-US" sz="2800" b="1">
                <a:latin typeface="Times New Roman" panose="02020603050405020304" pitchFamily="18" charset="0"/>
                <a:cs typeface="Times New Roman" panose="02020603050405020304" pitchFamily="18" charset="0"/>
              </a:rPr>
              <a:t>ởng của bản thân về một vấn đề xã hội </a:t>
            </a:r>
            <a:r>
              <a:rPr lang="en-US" sz="2800" b="1" smtClean="0">
                <a:latin typeface="Times New Roman" panose="02020603050405020304" pitchFamily="18" charset="0"/>
                <a:cs typeface="Times New Roman" panose="02020603050405020304" pitchFamily="18" charset="0"/>
              </a:rPr>
              <a:t>.</a:t>
            </a:r>
            <a:endParaRPr lang="en-US" sz="2800" b="1">
              <a:latin typeface="Times New Roman" panose="02020603050405020304" pitchFamily="18" charset="0"/>
              <a:cs typeface="Times New Roman" panose="02020603050405020304" pitchFamily="18" charset="0"/>
            </a:endParaRPr>
          </a:p>
        </p:txBody>
      </p:sp>
      <p:sp>
        <p:nvSpPr>
          <p:cNvPr id="12" name="TextBox 11"/>
          <p:cNvSpPr txBox="1"/>
          <p:nvPr/>
        </p:nvSpPr>
        <p:spPr>
          <a:xfrm>
            <a:off x="807530" y="3650456"/>
            <a:ext cx="6215062" cy="523220"/>
          </a:xfrm>
          <a:prstGeom prst="rect">
            <a:avLst/>
          </a:prstGeom>
          <a:noFill/>
        </p:spPr>
        <p:txBody>
          <a:bodyPr wrap="square" rtlCol="0">
            <a:spAutoFit/>
          </a:bodyPr>
          <a:lstStyle/>
          <a:p>
            <a:r>
              <a:rPr lang="en-US" sz="2800" b="1" smtClean="0">
                <a:solidFill>
                  <a:srgbClr val="008000"/>
                </a:solidFill>
                <a:latin typeface="Times New Roman" panose="02020603050405020304" pitchFamily="18" charset="0"/>
                <a:cs typeface="Times New Roman" panose="02020603050405020304" pitchFamily="18" charset="0"/>
              </a:rPr>
              <a:t>- Các </a:t>
            </a:r>
            <a:r>
              <a:rPr lang="en-US" sz="2800" b="1">
                <a:solidFill>
                  <a:srgbClr val="008000"/>
                </a:solidFill>
                <a:latin typeface="Times New Roman" panose="02020603050405020304" pitchFamily="18" charset="0"/>
                <a:cs typeface="Times New Roman" panose="02020603050405020304" pitchFamily="18" charset="0"/>
              </a:rPr>
              <a:t>khái niệm liên quan đến bài viết</a:t>
            </a:r>
            <a:endParaRPr lang="en-US" sz="2800"/>
          </a:p>
        </p:txBody>
      </p:sp>
      <p:sp>
        <p:nvSpPr>
          <p:cNvPr id="13" name="TextBox 12"/>
          <p:cNvSpPr txBox="1"/>
          <p:nvPr/>
        </p:nvSpPr>
        <p:spPr>
          <a:xfrm>
            <a:off x="1860709" y="4267200"/>
            <a:ext cx="2109216"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luận đề</a:t>
            </a:r>
            <a:endParaRPr lang="en-US" sz="2800"/>
          </a:p>
        </p:txBody>
      </p:sp>
      <p:sp>
        <p:nvSpPr>
          <p:cNvPr id="14" name="TextBox 13"/>
          <p:cNvSpPr txBox="1"/>
          <p:nvPr/>
        </p:nvSpPr>
        <p:spPr>
          <a:xfrm>
            <a:off x="1860709" y="4836962"/>
            <a:ext cx="2002508"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luận điểm</a:t>
            </a:r>
            <a:endParaRPr lang="en-US" sz="2800"/>
          </a:p>
        </p:txBody>
      </p:sp>
      <p:sp>
        <p:nvSpPr>
          <p:cNvPr id="15" name="TextBox 14"/>
          <p:cNvSpPr txBox="1"/>
          <p:nvPr/>
        </p:nvSpPr>
        <p:spPr>
          <a:xfrm>
            <a:off x="1860708" y="5360182"/>
            <a:ext cx="7490555"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luận cứ ( sự thật hiển nhiên trong đời </a:t>
            </a:r>
            <a:r>
              <a:rPr lang="en-US" sz="2800" b="1" smtClean="0">
                <a:latin typeface="Times New Roman" panose="02020603050405020304" pitchFamily="18" charset="0"/>
                <a:cs typeface="Times New Roman" panose="02020603050405020304" pitchFamily="18" charset="0"/>
              </a:rPr>
              <a:t>sống)</a:t>
            </a:r>
            <a:endParaRPr lang="en-US" sz="2800"/>
          </a:p>
        </p:txBody>
      </p:sp>
      <p:sp>
        <p:nvSpPr>
          <p:cNvPr id="16" name="TextBox 15"/>
          <p:cNvSpPr txBox="1"/>
          <p:nvPr/>
        </p:nvSpPr>
        <p:spPr>
          <a:xfrm>
            <a:off x="1868660" y="5846826"/>
            <a:ext cx="1970173" cy="954107"/>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lập luận.</a:t>
            </a:r>
            <a:endParaRPr lang="en-US" sz="2800" b="1">
              <a:latin typeface="Times New Roman" panose="02020603050405020304" pitchFamily="18" charset="0"/>
              <a:cs typeface="Times New Roman" panose="02020603050405020304" pitchFamily="18" charset="0"/>
            </a:endParaRPr>
          </a:p>
          <a:p>
            <a:endParaRPr lang="en-US" sz="280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353057"/>
    </mc:Choice>
    <mc:Fallback>
      <p:transition spd="slow" advTm="35305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ircle(in)">
                                      <p:cBhvr>
                                        <p:cTn id="27" dur="2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circle(in)">
                                      <p:cBhvr>
                                        <p:cTn id="32" dur="20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circle(in)">
                                      <p:cBhvr>
                                        <p:cTn id="37" dur="20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circle(in)">
                                      <p:cBhvr>
                                        <p:cTn id="42" dur="20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circle(in)">
                                      <p:cBhvr>
                                        <p:cTn id="4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1" grpId="0"/>
      <p:bldP spid="12" grpId="0"/>
      <p:bldP spid="13" grpId="0"/>
      <p:bldP spid="14"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9631" y="1317564"/>
            <a:ext cx="8627794" cy="4832092"/>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2</a:t>
            </a:r>
            <a:r>
              <a:rPr lang="en-US" sz="2800" b="1" smtClean="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dạng</a:t>
            </a:r>
            <a:r>
              <a:rPr lang="en-US" sz="2800" b="1" dirty="0">
                <a:solidFill>
                  <a:srgbClr val="FF0000"/>
                </a:solidFill>
                <a:latin typeface="Times New Roman" panose="02020603050405020304" pitchFamily="18" charset="0"/>
                <a:cs typeface="Times New Roman" panose="02020603050405020304" pitchFamily="18" charset="0"/>
              </a:rPr>
              <a:t> NLXH </a:t>
            </a:r>
            <a:r>
              <a:rPr lang="en-US" sz="2800" b="1" dirty="0" err="1">
                <a:solidFill>
                  <a:srgbClr val="FF0000"/>
                </a:solidFill>
                <a:latin typeface="Times New Roman" panose="02020603050405020304" pitchFamily="18" charset="0"/>
                <a:cs typeface="Times New Roman" panose="02020603050405020304" pitchFamily="18" charset="0"/>
              </a:rPr>
              <a:t>th</a:t>
            </a:r>
            <a:r>
              <a:rPr lang="vi-VN" sz="2800" b="1" dirty="0">
                <a:solidFill>
                  <a:srgbClr val="FF0000"/>
                </a:solidFill>
                <a:latin typeface="Times New Roman" panose="02020603050405020304" pitchFamily="18" charset="0"/>
                <a:cs typeface="Times New Roman" panose="02020603050405020304" pitchFamily="18" charset="0"/>
              </a:rPr>
              <a:t>ư</a:t>
            </a:r>
            <a:r>
              <a:rPr lang="en-US" sz="2800" b="1" dirty="0" err="1">
                <a:solidFill>
                  <a:srgbClr val="FF0000"/>
                </a:solidFill>
                <a:latin typeface="Times New Roman" panose="02020603050405020304" pitchFamily="18" charset="0"/>
                <a:cs typeface="Times New Roman" panose="02020603050405020304" pitchFamily="18" charset="0"/>
              </a:rPr>
              <a:t>ờng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gặp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 </a:t>
            </a:r>
            <a:endParaRPr lang="en-US" sz="2800" b="1" dirty="0">
              <a:latin typeface="Times New Roman" panose="02020603050405020304" pitchFamily="18" charset="0"/>
              <a:cs typeface="Times New Roman" panose="02020603050405020304" pitchFamily="18" charset="0"/>
            </a:endParaRPr>
          </a:p>
          <a:p>
            <a:pPr marL="285750" indent="-285750">
              <a:buFontTx/>
              <a:buChar char="-"/>
            </a:pPr>
            <a:r>
              <a:rPr lang="en-US" sz="2800" b="1" dirty="0">
                <a:solidFill>
                  <a:srgbClr val="0000CC"/>
                </a:solidFill>
                <a:latin typeface="Times New Roman" panose="02020603050405020304" pitchFamily="18" charset="0"/>
                <a:cs typeface="Times New Roman" panose="02020603050405020304" pitchFamily="18" charset="0"/>
              </a:rPr>
              <a:t>Theo hình thức </a:t>
            </a:r>
            <a:r>
              <a:rPr lang="en-US" sz="2800" b="1">
                <a:latin typeface="Times New Roman" panose="02020603050405020304" pitchFamily="18" charset="0"/>
                <a:cs typeface="Times New Roman" panose="02020603050405020304" pitchFamily="18" charset="0"/>
              </a:rPr>
              <a:t>: </a:t>
            </a:r>
            <a:r>
              <a:rPr lang="en-US" sz="2800" b="1" smtClean="0">
                <a:latin typeface="Times New Roman" panose="02020603050405020304" pitchFamily="18" charset="0"/>
                <a:cs typeface="Times New Roman" panose="02020603050405020304" pitchFamily="18" charset="0"/>
              </a:rPr>
              <a:t>    </a:t>
            </a:r>
            <a:endParaRPr lang="en-US" sz="2800" b="1" smtClean="0">
              <a:latin typeface="Times New Roman" panose="02020603050405020304" pitchFamily="18" charset="0"/>
              <a:cs typeface="Times New Roman" panose="02020603050405020304" pitchFamily="18" charset="0"/>
            </a:endParaRPr>
          </a:p>
          <a:p>
            <a:r>
              <a:rPr lang="en-US" sz="2800" b="1">
                <a:latin typeface="Times New Roman" panose="02020603050405020304" pitchFamily="18" charset="0"/>
                <a:cs typeface="Times New Roman" panose="02020603050405020304" pitchFamily="18" charset="0"/>
              </a:rPr>
              <a:t> </a:t>
            </a:r>
            <a:r>
              <a:rPr lang="en-US" sz="2800" b="1" smtClean="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viết bài văn </a:t>
            </a:r>
            <a:endParaRPr lang="en-US" sz="2800" b="1" dirty="0">
              <a:latin typeface="Times New Roman" panose="02020603050405020304" pitchFamily="18" charset="0"/>
              <a:cs typeface="Times New Roman" panose="02020603050405020304" pitchFamily="18" charset="0"/>
            </a:endParaRPr>
          </a:p>
          <a:p>
            <a:r>
              <a:rPr lang="en-US" sz="2800" b="1">
                <a:latin typeface="Times New Roman" panose="02020603050405020304" pitchFamily="18" charset="0"/>
                <a:cs typeface="Times New Roman" panose="02020603050405020304" pitchFamily="18" charset="0"/>
              </a:rPr>
              <a:t>            </a:t>
            </a:r>
            <a:r>
              <a:rPr lang="en-US" sz="2800" b="1"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đoạn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văn</a:t>
            </a:r>
            <a:r>
              <a:rPr lang="en-US" sz="2800" b="1" dirty="0">
                <a:latin typeface="Times New Roman" panose="02020603050405020304" pitchFamily="18" charset="0"/>
                <a:cs typeface="Times New Roman" panose="02020603050405020304" pitchFamily="18" charset="0"/>
              </a:rPr>
              <a:t> </a:t>
            </a:r>
            <a:endParaRPr lang="en-US" sz="2800" b="1" dirty="0">
              <a:latin typeface="Times New Roman" panose="02020603050405020304" pitchFamily="18" charset="0"/>
              <a:cs typeface="Times New Roman" panose="02020603050405020304" pitchFamily="18" charset="0"/>
            </a:endParaRPr>
          </a:p>
          <a:p>
            <a:pPr marL="285750" indent="-285750">
              <a:buFontTx/>
              <a:buChar char="-"/>
            </a:pPr>
            <a:r>
              <a:rPr lang="en-US" sz="2800" b="1" dirty="0">
                <a:solidFill>
                  <a:srgbClr val="0000CC"/>
                </a:solidFill>
                <a:latin typeface="Times New Roman" panose="02020603050405020304" pitchFamily="18" charset="0"/>
                <a:cs typeface="Times New Roman" panose="02020603050405020304" pitchFamily="18" charset="0"/>
              </a:rPr>
              <a:t>Theo </a:t>
            </a:r>
            <a:r>
              <a:rPr lang="en-US" sz="2800" b="1" dirty="0" err="1">
                <a:solidFill>
                  <a:srgbClr val="0000CC"/>
                </a:solidFill>
                <a:latin typeface="Times New Roman" panose="02020603050405020304" pitchFamily="18" charset="0"/>
                <a:cs typeface="Times New Roman" panose="02020603050405020304" pitchFamily="18" charset="0"/>
              </a:rPr>
              <a:t>nội</a:t>
            </a:r>
            <a:r>
              <a:rPr lang="en-US" sz="2800" b="1" dirty="0">
                <a:solidFill>
                  <a:srgbClr val="0000CC"/>
                </a:solidFill>
                <a:latin typeface="Times New Roman" panose="02020603050405020304" pitchFamily="18" charset="0"/>
                <a:cs typeface="Times New Roman" panose="02020603050405020304" pitchFamily="18" charset="0"/>
              </a:rPr>
              <a:t> dung : </a:t>
            </a:r>
            <a:endParaRPr lang="en-US" sz="2800" b="1" dirty="0">
              <a:solidFill>
                <a:srgbClr val="0000CC"/>
              </a:solidFill>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 + </a:t>
            </a:r>
            <a:r>
              <a:rPr lang="en-US" sz="2800" b="1" dirty="0" err="1">
                <a:latin typeface="Times New Roman" panose="02020603050405020304" pitchFamily="18" charset="0"/>
                <a:cs typeface="Times New Roman" panose="02020603050405020304" pitchFamily="18" charset="0"/>
              </a:rPr>
              <a:t>Nghị</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luận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t</a:t>
            </a:r>
            <a:r>
              <a:rPr lang="vi-VN" sz="2800" b="1" dirty="0">
                <a:latin typeface="Times New Roman" panose="02020603050405020304" pitchFamily="18" charset="0"/>
                <a:cs typeface="Times New Roman" panose="02020603050405020304" pitchFamily="18" charset="0"/>
              </a:rPr>
              <a:t>ư</a:t>
            </a:r>
            <a:r>
              <a:rPr lang="en-US" sz="2800" b="1" dirty="0">
                <a:latin typeface="Times New Roman" panose="02020603050405020304" pitchFamily="18" charset="0"/>
                <a:cs typeface="Times New Roman" panose="02020603050405020304" pitchFamily="18" charset="0"/>
              </a:rPr>
              <a:t> t</a:t>
            </a:r>
            <a:r>
              <a:rPr lang="vi-VN" sz="2800" b="1" dirty="0">
                <a:latin typeface="Times New Roman" panose="02020603050405020304" pitchFamily="18" charset="0"/>
                <a:cs typeface="Times New Roman" panose="02020603050405020304" pitchFamily="18" charset="0"/>
              </a:rPr>
              <a:t>ư</a:t>
            </a:r>
            <a:r>
              <a:rPr lang="en-US" sz="2800" b="1" dirty="0" err="1">
                <a:latin typeface="Times New Roman" panose="02020603050405020304" pitchFamily="18" charset="0"/>
                <a:cs typeface="Times New Roman" panose="02020603050405020304" pitchFamily="18" charset="0"/>
              </a:rPr>
              <a:t>ởng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đạo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lý</a:t>
            </a:r>
            <a:r>
              <a:rPr lang="en-US" sz="2800" b="1" dirty="0">
                <a:latin typeface="Times New Roman" panose="02020603050405020304" pitchFamily="18" charset="0"/>
                <a:cs typeface="Times New Roman" panose="02020603050405020304" pitchFamily="18" charset="0"/>
              </a:rPr>
              <a:t>. (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danh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ngôn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đúc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kinh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nghiệm</a:t>
            </a:r>
            <a:r>
              <a:rPr lang="en-US" sz="2800" b="1" dirty="0">
                <a:latin typeface="Times New Roman" panose="02020603050405020304" pitchFamily="18" charset="0"/>
                <a:cs typeface="Times New Roman" panose="02020603050405020304" pitchFamily="18" charset="0"/>
              </a:rPr>
              <a:t> ,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trị</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sống</a:t>
            </a:r>
            <a:r>
              <a:rPr lang="en-US" sz="2800" b="1" dirty="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Nghị</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luận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hiện</a:t>
            </a:r>
            <a:r>
              <a:rPr lang="en-US" sz="2800" b="1" dirty="0">
                <a:latin typeface="Times New Roman" panose="02020603050405020304" pitchFamily="18" charset="0"/>
                <a:cs typeface="Times New Roman" panose="02020603050405020304" pitchFamily="18" charset="0"/>
              </a:rPr>
              <a:t> t</a:t>
            </a:r>
            <a:r>
              <a:rPr lang="vi-VN" sz="2800" b="1" dirty="0">
                <a:latin typeface="Times New Roman" panose="02020603050405020304" pitchFamily="18" charset="0"/>
                <a:cs typeface="Times New Roman" panose="02020603050405020304" pitchFamily="18" charset="0"/>
              </a:rPr>
              <a:t>ư</a:t>
            </a:r>
            <a:r>
              <a:rPr lang="en-US" sz="2800" b="1" dirty="0" err="1">
                <a:latin typeface="Times New Roman" panose="02020603050405020304" pitchFamily="18" charset="0"/>
                <a:cs typeface="Times New Roman" panose="02020603050405020304" pitchFamily="18" charset="0"/>
              </a:rPr>
              <a:t>ợng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sống</a:t>
            </a:r>
            <a:r>
              <a:rPr lang="en-US" sz="2800" b="1" dirty="0">
                <a:latin typeface="Times New Roman" panose="02020603050405020304" pitchFamily="18" charset="0"/>
                <a:cs typeface="Times New Roman" panose="02020603050405020304" pitchFamily="18" charset="0"/>
              </a:rPr>
              <a:t> .</a:t>
            </a:r>
            <a:endParaRPr lang="en-US" sz="2800" b="1" dirty="0">
              <a:latin typeface="Times New Roman" panose="02020603050405020304" pitchFamily="18" charset="0"/>
              <a:cs typeface="Times New Roman" panose="02020603050405020304" pitchFamily="18" charset="0"/>
            </a:endParaRPr>
          </a:p>
          <a:p>
            <a:r>
              <a:rPr lang="en-US" sz="2800" b="1">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a:t>
            </a:r>
            <a:r>
              <a:rPr lang="en-US" sz="2800" b="1" smtClean="0">
                <a:latin typeface="Times New Roman" panose="02020603050405020304" pitchFamily="18" charset="0"/>
                <a:cs typeface="Times New Roman" panose="02020603050405020304" pitchFamily="18" charset="0"/>
              </a:rPr>
              <a:t>ghị </a:t>
            </a:r>
            <a:r>
              <a:rPr lang="en-US" sz="2800" b="1" dirty="0" err="1">
                <a:latin typeface="Times New Roman" panose="02020603050405020304" pitchFamily="18" charset="0"/>
                <a:cs typeface="Times New Roman" panose="02020603050405020304" pitchFamily="18" charset="0"/>
              </a:rPr>
              <a:t>luận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vấn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hội</a:t>
            </a:r>
            <a:r>
              <a:rPr lang="en-US" sz="2800" b="1" dirty="0">
                <a:latin typeface="Times New Roman" panose="02020603050405020304" pitchFamily="18" charset="0"/>
                <a:cs typeface="Times New Roman" panose="02020603050405020304" pitchFamily="18" charset="0"/>
              </a:rPr>
              <a:t> đ</a:t>
            </a:r>
            <a:r>
              <a:rPr lang="vi-VN" sz="2800" b="1" dirty="0">
                <a:latin typeface="Times New Roman" panose="02020603050405020304" pitchFamily="18" charset="0"/>
                <a:cs typeface="Times New Roman" panose="02020603050405020304" pitchFamily="18" charset="0"/>
              </a:rPr>
              <a:t>ư</a:t>
            </a:r>
            <a:r>
              <a:rPr lang="en-US" sz="2800" b="1" dirty="0" err="1">
                <a:latin typeface="Times New Roman" panose="02020603050405020304" pitchFamily="18" charset="0"/>
                <a:cs typeface="Times New Roman" panose="02020603050405020304" pitchFamily="18" charset="0"/>
              </a:rPr>
              <a:t>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đặt</a:t>
            </a:r>
            <a:r>
              <a:rPr lang="en-US" sz="2800" b="1" dirty="0">
                <a:latin typeface="Times New Roman" panose="02020603050405020304" pitchFamily="18" charset="0"/>
                <a:cs typeface="Times New Roman" panose="02020603050405020304" pitchFamily="18" charset="0"/>
              </a:rPr>
              <a:t> ra </a:t>
            </a: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phẩm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a:t>
            </a:r>
            <a:r>
              <a:rPr lang="vi-VN" sz="2800" b="1" dirty="0">
                <a:latin typeface="Times New Roman" panose="02020603050405020304" pitchFamily="18" charset="0"/>
                <a:cs typeface="Times New Roman" panose="02020603050405020304" pitchFamily="18" charset="0"/>
              </a:rPr>
              <a:t>ư</a:t>
            </a:r>
            <a:r>
              <a:rPr lang="en-US" sz="2800" b="1" dirty="0" err="1">
                <a:latin typeface="Times New Roman" panose="02020603050405020304" pitchFamily="18" charset="0"/>
                <a:cs typeface="Times New Roman" panose="02020603050405020304" pitchFamily="18" charset="0"/>
              </a:rPr>
              <a:t>ơng</a:t>
            </a:r>
            <a:r>
              <a:rPr lang="en-US" sz="2800" b="1" dirty="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a:p>
            <a:endParaRPr lang="en-US" sz="2800" b="1" dirty="0">
              <a:latin typeface="Times New Roman" panose="02020603050405020304" pitchFamily="18" charset="0"/>
              <a:cs typeface="Times New Roman" panose="02020603050405020304" pitchFamily="18" charset="0"/>
            </a:endParaRPr>
          </a:p>
        </p:txBody>
      </p:sp>
      <p:sp>
        <p:nvSpPr>
          <p:cNvPr id="3" name="Rounded Rectangle 2"/>
          <p:cNvSpPr/>
          <p:nvPr/>
        </p:nvSpPr>
        <p:spPr>
          <a:xfrm>
            <a:off x="0" y="73152"/>
            <a:ext cx="12192000" cy="5974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latin typeface="Times New Roman" panose="02020603050405020304" pitchFamily="18" charset="0"/>
                <a:cs typeface="Times New Roman" panose="02020603050405020304" pitchFamily="18" charset="0"/>
              </a:rPr>
              <a:t>KỸ NĂNG LÀM VĂN NGHỊ LUẬN XÃ HỘI VỀ MỘT TƯ TƯỞNG ĐẠO LÍ</a:t>
            </a:r>
            <a:endParaRPr lang="en-US" sz="2800" b="1">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148937"/>
    </mc:Choice>
    <mc:Fallback>
      <p:transition spd="slow" advTm="1489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circle(in)">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circle(in)">
                                      <p:cBhvr>
                                        <p:cTn id="22" dur="2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circle(in)">
                                      <p:cBhvr>
                                        <p:cTn id="27" dur="20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circle(in)">
                                      <p:cBhvr>
                                        <p:cTn id="32" dur="20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circle(in)">
                                      <p:cBhvr>
                                        <p:cTn id="37" dur="20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circle(in)">
                                      <p:cBhvr>
                                        <p:cTn id="42" dur="2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0417" y="947458"/>
            <a:ext cx="5042516"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3</a:t>
            </a:r>
            <a:r>
              <a:rPr lang="en-US" sz="2800" b="1" smtClean="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Các</a:t>
            </a:r>
            <a:r>
              <a:rPr lang="en-US" sz="2800" b="1" dirty="0">
                <a:solidFill>
                  <a:srgbClr val="FF0000"/>
                </a:solidFill>
                <a:latin typeface="Times New Roman" panose="02020603050405020304" pitchFamily="18" charset="0"/>
                <a:cs typeface="Times New Roman" panose="02020603050405020304" pitchFamily="18" charset="0"/>
              </a:rPr>
              <a:t> b</a:t>
            </a:r>
            <a:r>
              <a:rPr lang="vi-VN" sz="2800" b="1" dirty="0">
                <a:solidFill>
                  <a:srgbClr val="FF0000"/>
                </a:solidFill>
                <a:latin typeface="Times New Roman" panose="02020603050405020304" pitchFamily="18" charset="0"/>
                <a:cs typeface="Times New Roman" panose="02020603050405020304" pitchFamily="18" charset="0"/>
              </a:rPr>
              <a:t>ư</a:t>
            </a:r>
            <a:r>
              <a:rPr lang="en-US" sz="2800" b="1" dirty="0" err="1">
                <a:solidFill>
                  <a:srgbClr val="FF0000"/>
                </a:solidFill>
                <a:latin typeface="Times New Roman" panose="02020603050405020304" pitchFamily="18" charset="0"/>
                <a:cs typeface="Times New Roman" panose="02020603050405020304" pitchFamily="18" charset="0"/>
              </a:rPr>
              <a:t>ớc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err="1">
                <a:solidFill>
                  <a:srgbClr val="FF0000"/>
                </a:solidFill>
                <a:latin typeface="Times New Roman" panose="02020603050405020304" pitchFamily="18" charset="0"/>
                <a:cs typeface="Times New Roman" panose="02020603050405020304" pitchFamily="18" charset="0"/>
              </a:rPr>
              <a:t>làm</a:t>
            </a:r>
            <a:r>
              <a:rPr lang="en-US" sz="2800" b="1">
                <a:solidFill>
                  <a:srgbClr val="FF0000"/>
                </a:solidFill>
                <a:latin typeface="Times New Roman" panose="02020603050405020304" pitchFamily="18" charset="0"/>
                <a:cs typeface="Times New Roman" panose="02020603050405020304" pitchFamily="18" charset="0"/>
              </a:rPr>
              <a:t> </a:t>
            </a:r>
            <a:r>
              <a:rPr lang="en-US" sz="2800" b="1" smtClean="0">
                <a:solidFill>
                  <a:srgbClr val="FF0000"/>
                </a:solidFill>
                <a:latin typeface="Times New Roman" panose="02020603050405020304" pitchFamily="18" charset="0"/>
                <a:cs typeface="Times New Roman" panose="02020603050405020304" pitchFamily="18" charset="0"/>
              </a:rPr>
              <a:t>bài : 2 bước  </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750417" y="1799862"/>
            <a:ext cx="9216543" cy="3539430"/>
          </a:xfrm>
          <a:prstGeom prst="rect">
            <a:avLst/>
          </a:prstGeom>
          <a:noFill/>
        </p:spPr>
        <p:txBody>
          <a:bodyPr wrap="square" rtlCol="0">
            <a:spAutoFit/>
          </a:bodyPr>
          <a:lstStyle/>
          <a:p>
            <a:r>
              <a:rPr lang="en-US" sz="2800" b="1" dirty="0" smtClean="0">
                <a:solidFill>
                  <a:srgbClr val="0000CC"/>
                </a:solidFill>
                <a:latin typeface="Times New Roman" panose="02020603050405020304" pitchFamily="18" charset="0"/>
                <a:cs typeface="Times New Roman" panose="02020603050405020304" pitchFamily="18" charset="0"/>
              </a:rPr>
              <a:t>Bước 1:  Tìm </a:t>
            </a:r>
            <a:r>
              <a:rPr lang="en-US" sz="2800" b="1" dirty="0">
                <a:solidFill>
                  <a:srgbClr val="0000CC"/>
                </a:solidFill>
                <a:latin typeface="Times New Roman" panose="02020603050405020304" pitchFamily="18" charset="0"/>
                <a:cs typeface="Times New Roman" panose="02020603050405020304" pitchFamily="18" charset="0"/>
              </a:rPr>
              <a:t>hiểu đề </a:t>
            </a:r>
            <a:r>
              <a:rPr lang="en-US" sz="2800" b="1" dirty="0" smtClean="0">
                <a:solidFill>
                  <a:srgbClr val="0000CC"/>
                </a:solidFill>
                <a:latin typeface="Times New Roman" panose="02020603050405020304" pitchFamily="18" charset="0"/>
                <a:cs typeface="Times New Roman" panose="02020603050405020304" pitchFamily="18" charset="0"/>
              </a:rPr>
              <a:t> </a:t>
            </a:r>
            <a:endParaRPr lang="en-US" sz="2800" b="1" dirty="0">
              <a:solidFill>
                <a:srgbClr val="0000CC"/>
              </a:solidFill>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 - </a:t>
            </a:r>
            <a:r>
              <a:rPr lang="en-US" sz="2800" b="1" dirty="0" err="1">
                <a:latin typeface="Times New Roman" panose="02020603050405020304" pitchFamily="18" charset="0"/>
                <a:cs typeface="Times New Roman" panose="02020603050405020304" pitchFamily="18" charset="0"/>
              </a:rPr>
              <a:t>Xác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định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vấn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cần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nghị</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luận</a:t>
            </a:r>
            <a:r>
              <a:rPr lang="en-US" sz="2800" b="1" dirty="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 - </a:t>
            </a:r>
            <a:r>
              <a:rPr lang="en-US" sz="2800" b="1" dirty="0" err="1">
                <a:latin typeface="Times New Roman" panose="02020603050405020304" pitchFamily="18" charset="0"/>
                <a:cs typeface="Times New Roman" panose="02020603050405020304" pitchFamily="18" charset="0"/>
              </a:rPr>
              <a:t>Xác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định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phạm</a:t>
            </a:r>
            <a:r>
              <a:rPr lang="en-US" sz="2800" b="1" dirty="0">
                <a:latin typeface="Times New Roman" panose="02020603050405020304" pitchFamily="18" charset="0"/>
                <a:cs typeface="Times New Roman" panose="02020603050405020304" pitchFamily="18" charset="0"/>
              </a:rPr>
              <a:t> vi </a:t>
            </a:r>
            <a:r>
              <a:rPr lang="en-US" sz="2800" b="1" dirty="0" err="1">
                <a:latin typeface="Times New Roman" panose="02020603050405020304" pitchFamily="18" charset="0"/>
                <a:cs typeface="Times New Roman" panose="02020603050405020304" pitchFamily="18" charset="0"/>
              </a:rPr>
              <a:t>nghị</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luận</a:t>
            </a:r>
            <a:r>
              <a:rPr lang="en-US" sz="2800" b="1" dirty="0">
                <a:latin typeface="Times New Roman" panose="02020603050405020304" pitchFamily="18" charset="0"/>
                <a:cs typeface="Times New Roman" panose="02020603050405020304" pitchFamily="18" charset="0"/>
              </a:rPr>
              <a:t> </a:t>
            </a:r>
            <a:endParaRPr lang="en-US" sz="2800" b="1" dirty="0">
              <a:latin typeface="Times New Roman" panose="02020603050405020304" pitchFamily="18" charset="0"/>
              <a:cs typeface="Times New Roman" panose="02020603050405020304" pitchFamily="18" charset="0"/>
            </a:endParaRPr>
          </a:p>
          <a:p>
            <a:r>
              <a:rPr lang="en-US" sz="2800" b="1" dirty="0" smtClean="0">
                <a:solidFill>
                  <a:srgbClr val="0000CC"/>
                </a:solidFill>
                <a:latin typeface="Times New Roman" panose="02020603050405020304" pitchFamily="18" charset="0"/>
                <a:cs typeface="Times New Roman" panose="02020603050405020304" pitchFamily="18" charset="0"/>
              </a:rPr>
              <a:t>Bước 2 Lập </a:t>
            </a:r>
            <a:r>
              <a:rPr lang="en-US" sz="2800" b="1" dirty="0">
                <a:solidFill>
                  <a:srgbClr val="0000CC"/>
                </a:solidFill>
                <a:latin typeface="Times New Roman" panose="02020603050405020304" pitchFamily="18" charset="0"/>
                <a:cs typeface="Times New Roman" panose="02020603050405020304" pitchFamily="18" charset="0"/>
              </a:rPr>
              <a:t>dàn ý </a:t>
            </a:r>
            <a:r>
              <a:rPr lang="en-US" sz="2800" b="1" dirty="0" smtClean="0">
                <a:solidFill>
                  <a:srgbClr val="0000CC"/>
                </a:solidFill>
                <a:latin typeface="Times New Roman" panose="02020603050405020304" pitchFamily="18" charset="0"/>
                <a:cs typeface="Times New Roman" panose="02020603050405020304" pitchFamily="18" charset="0"/>
              </a:rPr>
              <a:t> </a:t>
            </a:r>
            <a:endParaRPr lang="en-US" sz="2800" b="1" dirty="0">
              <a:solidFill>
                <a:srgbClr val="0000CC"/>
              </a:solidFill>
              <a:latin typeface="Times New Roman" panose="02020603050405020304" pitchFamily="18" charset="0"/>
              <a:cs typeface="Times New Roman" panose="02020603050405020304" pitchFamily="18" charset="0"/>
            </a:endParaRPr>
          </a:p>
          <a:p>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Mở</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bài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thiệu</a:t>
            </a:r>
            <a:r>
              <a:rPr lang="en-US" sz="2800" b="1" dirty="0">
                <a:latin typeface="Times New Roman" panose="02020603050405020304" pitchFamily="18" charset="0"/>
                <a:cs typeface="Times New Roman" panose="02020603050405020304" pitchFamily="18" charset="0"/>
              </a:rPr>
              <a:t> ý </a:t>
            </a:r>
            <a:r>
              <a:rPr lang="en-US" sz="2800" b="1" dirty="0" err="1">
                <a:latin typeface="Times New Roman" panose="02020603050405020304" pitchFamily="18" charset="0"/>
                <a:cs typeface="Times New Roman" panose="02020603050405020304" pitchFamily="18" charset="0"/>
              </a:rPr>
              <a:t>nghĩa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tầm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quan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trọng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vấn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đề</a:t>
            </a:r>
            <a:endParaRPr lang="en-US" sz="2800" b="1" dirty="0">
              <a:latin typeface="Times New Roman" panose="02020603050405020304" pitchFamily="18" charset="0"/>
              <a:cs typeface="Times New Roman" panose="02020603050405020304" pitchFamily="18" charset="0"/>
            </a:endParaRPr>
          </a:p>
          <a:p>
            <a:pPr marL="285750" indent="-285750">
              <a:buFontTx/>
              <a:buChar char="-"/>
            </a:pPr>
            <a:r>
              <a:rPr lang="en-US" sz="2800" b="1" dirty="0" err="1">
                <a:solidFill>
                  <a:srgbClr val="0000CC"/>
                </a:solidFill>
                <a:latin typeface="Times New Roman" panose="02020603050405020304" pitchFamily="18" charset="0"/>
                <a:cs typeface="Times New Roman" panose="02020603050405020304" pitchFamily="18" charset="0"/>
              </a:rPr>
              <a:t>Thân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bài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gồm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những</a:t>
            </a:r>
            <a:r>
              <a:rPr lang="en-US" sz="2800" b="1" dirty="0">
                <a:latin typeface="Times New Roman" panose="02020603050405020304" pitchFamily="18" charset="0"/>
                <a:cs typeface="Times New Roman" panose="02020603050405020304" pitchFamily="18" charset="0"/>
              </a:rPr>
              <a:t> ý </a:t>
            </a:r>
            <a:r>
              <a:rPr lang="en-US" sz="2800" b="1" dirty="0" err="1">
                <a:latin typeface="Times New Roman" panose="02020603050405020304" pitchFamily="18" charset="0"/>
                <a:cs typeface="Times New Roman" panose="02020603050405020304" pitchFamily="18" charset="0"/>
              </a:rPr>
              <a:t>sau</a:t>
            </a:r>
            <a:r>
              <a:rPr lang="en-US" sz="2800" b="1" dirty="0">
                <a:latin typeface="Times New Roman" panose="02020603050405020304" pitchFamily="18" charset="0"/>
                <a:cs typeface="Times New Roman" panose="02020603050405020304" pitchFamily="18" charset="0"/>
              </a:rPr>
              <a:t> : </a:t>
            </a:r>
            <a:endParaRPr lang="en-US" sz="2800" b="1" dirty="0">
              <a:latin typeface="Times New Roman" panose="02020603050405020304" pitchFamily="18" charset="0"/>
              <a:cs typeface="Times New Roman" panose="02020603050405020304" pitchFamily="18" charset="0"/>
            </a:endParaRPr>
          </a:p>
          <a:p>
            <a:r>
              <a:rPr lang="en-US" sz="2800" b="1" dirty="0">
                <a:solidFill>
                  <a:srgbClr val="008000"/>
                </a:solidFill>
                <a:latin typeface="Times New Roman" panose="02020603050405020304" pitchFamily="18" charset="0"/>
                <a:cs typeface="Times New Roman" panose="02020603050405020304" pitchFamily="18" charset="0"/>
              </a:rPr>
              <a:t>+ Giải thích </a:t>
            </a:r>
            <a:r>
              <a:rPr lang="en-US" sz="2800" b="1" dirty="0" smtClean="0">
                <a:latin typeface="Times New Roman" panose="02020603050405020304" pitchFamily="18" charset="0"/>
                <a:cs typeface="Times New Roman" panose="02020603050405020304" pitchFamily="18" charset="0"/>
              </a:rPr>
              <a:t>: từ ngữ, hình ảnh, câu nói, câu chuyện rồi từ đó rút ra ý nghĩa của tư tưởng.</a:t>
            </a:r>
            <a:endParaRPr lang="en-US" sz="2800" b="1" dirty="0">
              <a:latin typeface="Times New Roman" panose="02020603050405020304" pitchFamily="18" charset="0"/>
              <a:cs typeface="Times New Roman" panose="02020603050405020304" pitchFamily="18" charset="0"/>
            </a:endParaRPr>
          </a:p>
        </p:txBody>
      </p:sp>
      <p:sp>
        <p:nvSpPr>
          <p:cNvPr id="4" name="Rounded Rectangle 3"/>
          <p:cNvSpPr/>
          <p:nvPr/>
        </p:nvSpPr>
        <p:spPr>
          <a:xfrm>
            <a:off x="0" y="85344"/>
            <a:ext cx="12192000" cy="5974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latin typeface="Times New Roman" panose="02020603050405020304" pitchFamily="18" charset="0"/>
                <a:cs typeface="Times New Roman" panose="02020603050405020304" pitchFamily="18" charset="0"/>
              </a:rPr>
              <a:t>KỸ NĂNG LÀM VĂN NGHỊ LUẬN XÃ HỘI VỀ MỘT TƯ TƯỞNG ĐẠO LÍ</a:t>
            </a:r>
            <a:endParaRPr lang="en-US" sz="2800" b="1">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364129"/>
    </mc:Choice>
    <mc:Fallback>
      <p:transition spd="slow" advTm="36412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circle(in)">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circle(in)">
                                      <p:cBhvr>
                                        <p:cTn id="4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0" y="321181"/>
            <a:ext cx="12192000" cy="5974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latin typeface="Times New Roman" panose="02020603050405020304" pitchFamily="18" charset="0"/>
                <a:cs typeface="Times New Roman" panose="02020603050405020304" pitchFamily="18" charset="0"/>
              </a:rPr>
              <a:t>KỸ NĂNG LÀM VĂN NGHỊ LUẬN XÃ HỘI VỀ MỘT TƯ TƯỞNG ĐẠO LÍ</a:t>
            </a:r>
            <a:endParaRPr lang="en-US" sz="2800" b="1">
              <a:latin typeface="Times New Roman" panose="02020603050405020304" pitchFamily="18" charset="0"/>
              <a:cs typeface="Times New Roman" panose="02020603050405020304" pitchFamily="18" charset="0"/>
            </a:endParaRPr>
          </a:p>
        </p:txBody>
      </p:sp>
      <p:sp>
        <p:nvSpPr>
          <p:cNvPr id="4" name="TextBox 3"/>
          <p:cNvSpPr txBox="1"/>
          <p:nvPr/>
        </p:nvSpPr>
        <p:spPr>
          <a:xfrm>
            <a:off x="633984" y="1164336"/>
            <a:ext cx="9412224" cy="6554470"/>
          </a:xfrm>
          <a:prstGeom prst="rect">
            <a:avLst/>
          </a:prstGeom>
          <a:noFill/>
        </p:spPr>
        <p:txBody>
          <a:bodyPr wrap="square" rtlCol="0">
            <a:spAutoFit/>
          </a:bodyPr>
          <a:lstStyle/>
          <a:p>
            <a:pPr>
              <a:lnSpc>
                <a:spcPct val="150000"/>
              </a:lnSpc>
            </a:pPr>
            <a:r>
              <a:rPr lang="en-US" sz="2800" b="1" dirty="0">
                <a:solidFill>
                  <a:srgbClr val="008000"/>
                </a:solidFill>
                <a:latin typeface="Times New Roman" panose="02020603050405020304" pitchFamily="18" charset="0"/>
                <a:cs typeface="Times New Roman" panose="02020603050405020304" pitchFamily="18" charset="0"/>
              </a:rPr>
              <a:t>+ Bình luận, chứng minh ( Dẫn chứng )</a:t>
            </a:r>
            <a:endParaRPr lang="en-US" sz="2800" b="1" dirty="0" smtClean="0">
              <a:latin typeface="Times New Roman" panose="02020603050405020304" pitchFamily="18" charset="0"/>
              <a:cs typeface="Times New Roman" panose="02020603050405020304" pitchFamily="18" charset="0"/>
            </a:endParaRPr>
          </a:p>
          <a:p>
            <a:pPr>
              <a:lnSpc>
                <a:spcPct val="150000"/>
              </a:lnSpc>
            </a:pPr>
            <a:r>
              <a:rPr lang="en-US" sz="2800" b="1" dirty="0" smtClean="0">
                <a:latin typeface="Times New Roman" panose="02020603050405020304" pitchFamily="18" charset="0"/>
                <a:cs typeface="Times New Roman" panose="02020603050405020304" pitchFamily="18" charset="0"/>
              </a:rPr>
              <a:t>. Đưa </a:t>
            </a:r>
            <a:r>
              <a:rPr lang="en-US" sz="2800" b="1" dirty="0">
                <a:latin typeface="Times New Roman" panose="02020603050405020304" pitchFamily="18" charset="0"/>
                <a:cs typeface="Times New Roman" panose="02020603050405020304" pitchFamily="18" charset="0"/>
              </a:rPr>
              <a:t>ra quan điểm, ý kiến về vấn đề. </a:t>
            </a:r>
            <a:endParaRPr lang="en-US" sz="2800" b="1" dirty="0">
              <a:latin typeface="Times New Roman" panose="02020603050405020304" pitchFamily="18" charset="0"/>
              <a:cs typeface="Times New Roman" panose="02020603050405020304" pitchFamily="18" charset="0"/>
            </a:endParaRPr>
          </a:p>
          <a:p>
            <a:pPr>
              <a:lnSpc>
                <a:spcPct val="150000"/>
              </a:lnSpc>
            </a:pPr>
            <a:r>
              <a:rPr lang="en-US" sz="2800" b="1" dirty="0" smtClean="0">
                <a:latin typeface="Times New Roman" panose="02020603050405020304" pitchFamily="18" charset="0"/>
                <a:cs typeface="Times New Roman" panose="02020603050405020304" pitchFamily="18" charset="0"/>
              </a:rPr>
              <a:t>. Ta </a:t>
            </a:r>
            <a:r>
              <a:rPr lang="en-US" sz="2800" b="1" dirty="0">
                <a:latin typeface="Times New Roman" panose="02020603050405020304" pitchFamily="18" charset="0"/>
                <a:cs typeface="Times New Roman" panose="02020603050405020304" pitchFamily="18" charset="0"/>
              </a:rPr>
              <a:t>phải dùng các lí lẽ, dẫn chứng để chứng minh cho quan điểm được nêu trên.</a:t>
            </a:r>
            <a:endParaRPr lang="en-US" sz="2800" b="1" dirty="0">
              <a:latin typeface="Times New Roman" panose="02020603050405020304" pitchFamily="18" charset="0"/>
              <a:cs typeface="Times New Roman" panose="02020603050405020304" pitchFamily="18" charset="0"/>
            </a:endParaRPr>
          </a:p>
          <a:p>
            <a:pPr>
              <a:lnSpc>
                <a:spcPct val="150000"/>
              </a:lnSpc>
            </a:pPr>
            <a:r>
              <a:rPr lang="en-US" sz="2800" b="1" dirty="0">
                <a:latin typeface="Times New Roman" panose="02020603050405020304" pitchFamily="18" charset="0"/>
                <a:cs typeface="Times New Roman" panose="02020603050405020304" pitchFamily="18" charset="0"/>
              </a:rPr>
              <a:t>+ </a:t>
            </a:r>
            <a:r>
              <a:rPr lang="en-US" sz="2800" b="1" dirty="0">
                <a:solidFill>
                  <a:srgbClr val="00B050"/>
                </a:solidFill>
                <a:latin typeface="Times New Roman" panose="02020603050405020304" pitchFamily="18" charset="0"/>
                <a:cs typeface="Times New Roman" panose="02020603050405020304" pitchFamily="18" charset="0"/>
              </a:rPr>
              <a:t>M</a:t>
            </a:r>
            <a:r>
              <a:rPr lang="en-US" sz="2800" b="1" dirty="0" smtClean="0">
                <a:solidFill>
                  <a:srgbClr val="008000"/>
                </a:solidFill>
                <a:latin typeface="Times New Roman" panose="02020603050405020304" pitchFamily="18" charset="0"/>
                <a:cs typeface="Times New Roman" panose="02020603050405020304" pitchFamily="18" charset="0"/>
                <a:sym typeface="+mn-ea"/>
              </a:rPr>
              <a:t>ở rộng vấn đề </a:t>
            </a:r>
            <a:r>
              <a:rPr lang="en-US" sz="2800" b="1" dirty="0" smtClean="0">
                <a:latin typeface="Times New Roman" panose="02020603050405020304" pitchFamily="18" charset="0"/>
                <a:cs typeface="Times New Roman" panose="02020603050405020304" pitchFamily="18" charset="0"/>
                <a:sym typeface="+mn-ea"/>
              </a:rPr>
              <a:t>: Đánh giá các khía cạnh của vấn đề để xem vấn đề toàn diện chưa .</a:t>
            </a:r>
            <a:endParaRPr lang="en-US" sz="2800" b="1" dirty="0">
              <a:latin typeface="Times New Roman" panose="02020603050405020304" pitchFamily="18" charset="0"/>
              <a:cs typeface="Times New Roman" panose="02020603050405020304" pitchFamily="18" charset="0"/>
            </a:endParaRPr>
          </a:p>
          <a:p>
            <a:pPr>
              <a:lnSpc>
                <a:spcPct val="150000"/>
              </a:lnSpc>
            </a:pPr>
            <a:r>
              <a:rPr lang="en-US" sz="2800" b="1" dirty="0">
                <a:solidFill>
                  <a:srgbClr val="008000"/>
                </a:solidFill>
                <a:latin typeface="Times New Roman" panose="02020603050405020304" pitchFamily="18" charset="0"/>
                <a:cs typeface="Times New Roman" panose="02020603050405020304" pitchFamily="18" charset="0"/>
              </a:rPr>
              <a:t>+ Bài học </a:t>
            </a:r>
            <a:r>
              <a:rPr lang="en-US" sz="2800" b="1" dirty="0">
                <a:latin typeface="Times New Roman" panose="02020603050405020304" pitchFamily="18" charset="0"/>
                <a:cs typeface="Times New Roman" panose="02020603050405020304" pitchFamily="18" charset="0"/>
              </a:rPr>
              <a:t>: Nhận thức- hành động</a:t>
            </a:r>
            <a:endParaRPr lang="en-US" sz="2800" b="1" dirty="0">
              <a:latin typeface="Times New Roman" panose="02020603050405020304" pitchFamily="18" charset="0"/>
              <a:cs typeface="Times New Roman" panose="02020603050405020304" pitchFamily="18" charset="0"/>
            </a:endParaRPr>
          </a:p>
          <a:p>
            <a:pPr>
              <a:lnSpc>
                <a:spcPct val="150000"/>
              </a:lnSpc>
            </a:pPr>
            <a:r>
              <a:rPr lang="en-US" sz="2800" b="1" dirty="0">
                <a:solidFill>
                  <a:srgbClr val="0000CC"/>
                </a:solidFill>
                <a:latin typeface="Times New Roman" panose="02020603050405020304" pitchFamily="18" charset="0"/>
                <a:cs typeface="Times New Roman" panose="02020603050405020304" pitchFamily="18" charset="0"/>
              </a:rPr>
              <a:t>- Kết bài </a:t>
            </a:r>
            <a:r>
              <a:rPr lang="en-US" sz="2800" b="1" dirty="0">
                <a:latin typeface="Times New Roman" panose="02020603050405020304" pitchFamily="18" charset="0"/>
                <a:cs typeface="Times New Roman" panose="02020603050405020304" pitchFamily="18" charset="0"/>
              </a:rPr>
              <a:t>: đánh giá , khái quát chung vấn đề cần nghị luận.</a:t>
            </a:r>
            <a:endParaRPr lang="en-US" sz="2800" b="1" dirty="0">
              <a:latin typeface="Times New Roman" panose="02020603050405020304" pitchFamily="18" charset="0"/>
              <a:cs typeface="Times New Roman" panose="02020603050405020304" pitchFamily="18" charset="0"/>
            </a:endParaRPr>
          </a:p>
          <a:p>
            <a:pPr>
              <a:lnSpc>
                <a:spcPct val="150000"/>
              </a:lnSpc>
            </a:pPr>
            <a:r>
              <a:rPr lang="en-US" sz="2800" b="1" dirty="0">
                <a:latin typeface="Times New Roman" panose="02020603050405020304" pitchFamily="18" charset="0"/>
                <a:cs typeface="Times New Roman" panose="02020603050405020304" pitchFamily="18" charset="0"/>
              </a:rPr>
              <a:t> </a:t>
            </a:r>
            <a:endParaRPr lang="en-US" sz="2800" b="1" dirty="0">
              <a:latin typeface="Times New Roman" panose="02020603050405020304" pitchFamily="18" charset="0"/>
              <a:cs typeface="Times New Roman" panose="02020603050405020304" pitchFamily="18" charset="0"/>
            </a:endParaRPr>
          </a:p>
          <a:p>
            <a:pPr>
              <a:lnSpc>
                <a:spcPct val="150000"/>
              </a:lnSpc>
            </a:pPr>
            <a:endParaRPr lang="en-US" sz="2800"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342874"/>
    </mc:Choice>
    <mc:Fallback>
      <p:transition spd="slow" advTm="34287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ircle(in)">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circle(in)">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circle(in)">
                                      <p:cBhvr>
                                        <p:cTn id="27" dur="2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circle(in)">
                                      <p:cBhvr>
                                        <p:cTn id="32"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0" y="321181"/>
            <a:ext cx="12192000" cy="5974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latin typeface="Times New Roman" panose="02020603050405020304" pitchFamily="18" charset="0"/>
                <a:cs typeface="Times New Roman" panose="02020603050405020304" pitchFamily="18" charset="0"/>
              </a:rPr>
              <a:t>KỸ NĂNG LÀM VĂN NGHỊ LUẬN XÃ HỘI VỀ MỘT TƯ TƯỞNG ĐẠO LÍ</a:t>
            </a:r>
            <a:endParaRPr lang="en-US" sz="2800" b="1">
              <a:latin typeface="Times New Roman" panose="02020603050405020304" pitchFamily="18" charset="0"/>
              <a:cs typeface="Times New Roman" panose="02020603050405020304" pitchFamily="18" charset="0"/>
            </a:endParaRPr>
          </a:p>
        </p:txBody>
      </p:sp>
      <p:sp>
        <p:nvSpPr>
          <p:cNvPr id="4" name="TextBox 3"/>
          <p:cNvSpPr txBox="1"/>
          <p:nvPr/>
        </p:nvSpPr>
        <p:spPr>
          <a:xfrm>
            <a:off x="512064" y="918589"/>
            <a:ext cx="9058656" cy="6554470"/>
          </a:xfrm>
          <a:prstGeom prst="rect">
            <a:avLst/>
          </a:prstGeom>
          <a:noFill/>
        </p:spPr>
        <p:txBody>
          <a:bodyPr wrap="square" rtlCol="0">
            <a:spAutoFit/>
          </a:bodyPr>
          <a:lstStyle/>
          <a:p>
            <a:pPr>
              <a:lnSpc>
                <a:spcPct val="150000"/>
              </a:lnSpc>
            </a:pPr>
            <a:r>
              <a:rPr lang="en-US" sz="2800" b="1" smtClean="0">
                <a:solidFill>
                  <a:srgbClr val="0000CC"/>
                </a:solidFill>
                <a:latin typeface="Times New Roman" panose="02020603050405020304" pitchFamily="18" charset="0"/>
                <a:cs typeface="Times New Roman" panose="02020603050405020304" pitchFamily="18" charset="0"/>
              </a:rPr>
              <a:t>II.MỘT SỐ KỸ NĂNG CẦN NHỚ</a:t>
            </a:r>
            <a:endParaRPr lang="en-US" sz="2800" b="1">
              <a:solidFill>
                <a:srgbClr val="0000CC"/>
              </a:solidFill>
              <a:latin typeface="Times New Roman" panose="02020603050405020304" pitchFamily="18" charset="0"/>
              <a:cs typeface="Times New Roman" panose="02020603050405020304" pitchFamily="18" charset="0"/>
            </a:endParaRPr>
          </a:p>
          <a:p>
            <a:pPr>
              <a:lnSpc>
                <a:spcPct val="150000"/>
              </a:lnSpc>
            </a:pPr>
            <a:r>
              <a:rPr lang="en-US" sz="2800" b="1" smtClean="0">
                <a:solidFill>
                  <a:srgbClr val="008000"/>
                </a:solidFill>
                <a:latin typeface="Times New Roman" panose="02020603050405020304" pitchFamily="18" charset="0"/>
                <a:cs typeface="Times New Roman" panose="02020603050405020304" pitchFamily="18" charset="0"/>
              </a:rPr>
              <a:t>-</a:t>
            </a:r>
            <a:r>
              <a:rPr lang="vi-VN" sz="2800" b="1" smtClean="0">
                <a:solidFill>
                  <a:srgbClr val="008000"/>
                </a:solidFill>
                <a:latin typeface="Times New Roman" panose="02020603050405020304" pitchFamily="18" charset="0"/>
                <a:cs typeface="Times New Roman" panose="02020603050405020304" pitchFamily="18" charset="0"/>
              </a:rPr>
              <a:t>Bướ</a:t>
            </a:r>
            <a:r>
              <a:rPr lang="en-US" sz="2800" b="1" smtClean="0">
                <a:solidFill>
                  <a:srgbClr val="008000"/>
                </a:solidFill>
                <a:latin typeface="Times New Roman" panose="02020603050405020304" pitchFamily="18" charset="0"/>
                <a:cs typeface="Times New Roman" panose="02020603050405020304" pitchFamily="18" charset="0"/>
              </a:rPr>
              <a:t>c 1 : phân tích đề</a:t>
            </a:r>
            <a:endParaRPr lang="en-US" sz="2800" b="1" smtClean="0">
              <a:solidFill>
                <a:srgbClr val="008000"/>
              </a:solidFill>
              <a:latin typeface="Times New Roman" panose="02020603050405020304" pitchFamily="18" charset="0"/>
              <a:cs typeface="Times New Roman" panose="02020603050405020304" pitchFamily="18" charset="0"/>
            </a:endParaRPr>
          </a:p>
          <a:p>
            <a:pPr>
              <a:lnSpc>
                <a:spcPct val="150000"/>
              </a:lnSpc>
            </a:pPr>
            <a:r>
              <a:rPr lang="en-US" sz="2800" b="1">
                <a:latin typeface="Times New Roman" panose="02020603050405020304" pitchFamily="18" charset="0"/>
                <a:cs typeface="Times New Roman" panose="02020603050405020304" pitchFamily="18" charset="0"/>
              </a:rPr>
              <a:t>+</a:t>
            </a:r>
            <a:r>
              <a:rPr lang="en-US" sz="2800" b="1" smtClean="0">
                <a:latin typeface="Times New Roman" panose="02020603050405020304" pitchFamily="18" charset="0"/>
                <a:cs typeface="Times New Roman" panose="02020603050405020304" pitchFamily="18" charset="0"/>
              </a:rPr>
              <a:t> Xác định đúng vấn đề cần nghị luận </a:t>
            </a:r>
            <a:endParaRPr lang="en-US" sz="2800" b="1" smtClean="0">
              <a:latin typeface="Times New Roman" panose="02020603050405020304" pitchFamily="18" charset="0"/>
              <a:cs typeface="Times New Roman" panose="02020603050405020304" pitchFamily="18" charset="0"/>
            </a:endParaRPr>
          </a:p>
          <a:p>
            <a:pPr>
              <a:lnSpc>
                <a:spcPct val="150000"/>
              </a:lnSpc>
            </a:pPr>
            <a:r>
              <a:rPr lang="en-US" sz="2800" b="1" smtClean="0">
                <a:latin typeface="Times New Roman" panose="02020603050405020304" pitchFamily="18" charset="0"/>
                <a:cs typeface="Times New Roman" panose="02020603050405020304" pitchFamily="18" charset="0"/>
              </a:rPr>
              <a:t>+ Tìm luận điểm</a:t>
            </a:r>
            <a:endParaRPr lang="en-US" sz="2800" b="1" smtClean="0">
              <a:latin typeface="Times New Roman" panose="02020603050405020304" pitchFamily="18" charset="0"/>
              <a:cs typeface="Times New Roman" panose="02020603050405020304" pitchFamily="18" charset="0"/>
            </a:endParaRPr>
          </a:p>
          <a:p>
            <a:pPr>
              <a:lnSpc>
                <a:spcPct val="150000"/>
              </a:lnSpc>
            </a:pPr>
            <a:r>
              <a:rPr lang="en-US" sz="2800" b="1" smtClean="0">
                <a:latin typeface="Times New Roman" panose="02020603050405020304" pitchFamily="18" charset="0"/>
                <a:cs typeface="Times New Roman" panose="02020603050405020304" pitchFamily="18" charset="0"/>
              </a:rPr>
              <a:t>+ Văn phong</a:t>
            </a:r>
            <a:endParaRPr lang="en-US" sz="2800" b="1" smtClean="0">
              <a:latin typeface="Times New Roman" panose="02020603050405020304" pitchFamily="18" charset="0"/>
              <a:cs typeface="Times New Roman" panose="02020603050405020304" pitchFamily="18" charset="0"/>
            </a:endParaRPr>
          </a:p>
          <a:p>
            <a:pPr>
              <a:lnSpc>
                <a:spcPct val="150000"/>
              </a:lnSpc>
            </a:pPr>
            <a:r>
              <a:rPr lang="en-US" sz="2800" b="1" smtClean="0">
                <a:latin typeface="Times New Roman" panose="02020603050405020304" pitchFamily="18" charset="0"/>
                <a:cs typeface="Times New Roman" panose="02020603050405020304" pitchFamily="18" charset="0"/>
              </a:rPr>
              <a:t>+ Chú ý thời gian</a:t>
            </a:r>
            <a:endParaRPr lang="en-US" sz="2800" b="1">
              <a:latin typeface="Times New Roman" panose="02020603050405020304" pitchFamily="18" charset="0"/>
              <a:cs typeface="Times New Roman" panose="02020603050405020304" pitchFamily="18" charset="0"/>
            </a:endParaRPr>
          </a:p>
          <a:p>
            <a:pPr>
              <a:lnSpc>
                <a:spcPct val="150000"/>
              </a:lnSpc>
            </a:pPr>
            <a:r>
              <a:rPr lang="en-US" sz="2800" b="1" smtClean="0">
                <a:solidFill>
                  <a:srgbClr val="008000"/>
                </a:solidFill>
                <a:latin typeface="Times New Roman" panose="02020603050405020304" pitchFamily="18" charset="0"/>
                <a:cs typeface="Times New Roman" panose="02020603050405020304" pitchFamily="18" charset="0"/>
              </a:rPr>
              <a:t>-</a:t>
            </a:r>
            <a:r>
              <a:rPr lang="vi-VN" sz="2800" b="1" smtClean="0">
                <a:solidFill>
                  <a:srgbClr val="008000"/>
                </a:solidFill>
                <a:latin typeface="Times New Roman" panose="02020603050405020304" pitchFamily="18" charset="0"/>
                <a:cs typeface="Times New Roman" panose="02020603050405020304" pitchFamily="18" charset="0"/>
              </a:rPr>
              <a:t>Bướ</a:t>
            </a:r>
            <a:r>
              <a:rPr lang="en-US" sz="2800" b="1" smtClean="0">
                <a:solidFill>
                  <a:srgbClr val="008000"/>
                </a:solidFill>
                <a:latin typeface="Times New Roman" panose="02020603050405020304" pitchFamily="18" charset="0"/>
                <a:cs typeface="Times New Roman" panose="02020603050405020304" pitchFamily="18" charset="0"/>
              </a:rPr>
              <a:t>c 2 : Rèn kỹ năng lập dàn ý</a:t>
            </a:r>
            <a:endParaRPr lang="en-US" sz="2800" b="1">
              <a:latin typeface="Times New Roman" panose="02020603050405020304" pitchFamily="18" charset="0"/>
              <a:cs typeface="Times New Roman" panose="02020603050405020304" pitchFamily="18" charset="0"/>
            </a:endParaRPr>
          </a:p>
          <a:p>
            <a:pPr>
              <a:lnSpc>
                <a:spcPct val="150000"/>
              </a:lnSpc>
            </a:pPr>
            <a:r>
              <a:rPr lang="en-US" sz="2800" b="1" smtClean="0">
                <a:solidFill>
                  <a:srgbClr val="008000"/>
                </a:solidFill>
                <a:latin typeface="Times New Roman" panose="02020603050405020304" pitchFamily="18" charset="0"/>
                <a:cs typeface="Times New Roman" panose="02020603050405020304" pitchFamily="18" charset="0"/>
              </a:rPr>
              <a:t>-Bước 3 : Rèn các thao tác lập luận</a:t>
            </a:r>
            <a:endParaRPr lang="en-US" sz="2800" b="1">
              <a:solidFill>
                <a:srgbClr val="008000"/>
              </a:solidFill>
              <a:latin typeface="Times New Roman" panose="02020603050405020304" pitchFamily="18" charset="0"/>
              <a:cs typeface="Times New Roman" panose="02020603050405020304" pitchFamily="18" charset="0"/>
            </a:endParaRPr>
          </a:p>
          <a:p>
            <a:pPr>
              <a:lnSpc>
                <a:spcPct val="150000"/>
              </a:lnSpc>
            </a:pPr>
            <a:r>
              <a:rPr lang="en-US" sz="2800" b="1">
                <a:solidFill>
                  <a:srgbClr val="008000"/>
                </a:solidFill>
                <a:latin typeface="Times New Roman" panose="02020603050405020304" pitchFamily="18" charset="0"/>
                <a:cs typeface="Times New Roman" panose="02020603050405020304" pitchFamily="18" charset="0"/>
              </a:rPr>
              <a:t> </a:t>
            </a:r>
            <a:endParaRPr lang="en-US" sz="2800" b="1">
              <a:solidFill>
                <a:srgbClr val="008000"/>
              </a:solidFill>
              <a:latin typeface="Times New Roman" panose="02020603050405020304" pitchFamily="18" charset="0"/>
              <a:cs typeface="Times New Roman" panose="02020603050405020304" pitchFamily="18" charset="0"/>
            </a:endParaRPr>
          </a:p>
          <a:p>
            <a:pPr>
              <a:lnSpc>
                <a:spcPct val="150000"/>
              </a:lnSpc>
            </a:pPr>
            <a:endParaRPr lang="en-US" sz="280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280736"/>
    </mc:Choice>
    <mc:Fallback>
      <p:transition spd="slow" advTm="28073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ircle(in)">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circle(in)">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circle(in)">
                                      <p:cBhvr>
                                        <p:cTn id="27" dur="2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circle(in)">
                                      <p:cBhvr>
                                        <p:cTn id="32" dur="20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circle(in)">
                                      <p:cBhvr>
                                        <p:cTn id="37" dur="20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circle(in)">
                                      <p:cBhvr>
                                        <p:cTn id="42" dur="2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AutoShape 2"/>
          <p:cNvSpPr/>
          <p:nvPr/>
        </p:nvSpPr>
        <p:spPr>
          <a:xfrm>
            <a:off x="3276600" y="1336675"/>
            <a:ext cx="6427470" cy="2397125"/>
          </a:xfrm>
          <a:prstGeom prst="upArrow">
            <a:avLst>
              <a:gd name="adj1" fmla="val 57824"/>
              <a:gd name="adj2" fmla="val 54398"/>
            </a:avLst>
          </a:prstGeom>
          <a:solidFill>
            <a:schemeClr val="accent2"/>
          </a:solidFill>
          <a:ln w="9525">
            <a:noFill/>
          </a:ln>
          <a:effectLst>
            <a:prstShdw prst="shdw13" dist="53882" dir="13499999">
              <a:schemeClr val="bg2">
                <a:alpha val="50000"/>
              </a:schemeClr>
            </a:prstShdw>
          </a:effectLst>
        </p:spPr>
        <p:txBody>
          <a:bodyPr wrap="none" anchor="ctr" anchorCtr="0"/>
          <a:p>
            <a:pPr algn="ctr"/>
            <a:endParaRPr dirty="0">
              <a:latin typeface="Tahoma" panose="020B0604030504040204" pitchFamily="34" charset="0"/>
            </a:endParaRPr>
          </a:p>
        </p:txBody>
      </p:sp>
      <p:sp>
        <p:nvSpPr>
          <p:cNvPr id="6147" name="Text Box 3"/>
          <p:cNvSpPr txBox="1"/>
          <p:nvPr/>
        </p:nvSpPr>
        <p:spPr>
          <a:xfrm>
            <a:off x="363855" y="-317"/>
            <a:ext cx="5943600" cy="645160"/>
          </a:xfrm>
          <a:prstGeom prst="rect">
            <a:avLst/>
          </a:prstGeom>
          <a:noFill/>
          <a:ln w="12700">
            <a:noFill/>
          </a:ln>
        </p:spPr>
        <p:txBody>
          <a:bodyPr>
            <a:spAutoFit/>
          </a:bodyPr>
          <a:p>
            <a:pPr eaLnBrk="1" hangingPunct="1"/>
            <a:r>
              <a:rPr lang="en-US" altLang="vi-VN" sz="3600" b="1" dirty="0">
                <a:solidFill>
                  <a:srgbClr val="FF0000"/>
                </a:solidFill>
                <a:latin typeface="Times New Roman" panose="02020603050405020304" pitchFamily="18" charset="0"/>
                <a:cs typeface="Times New Roman" panose="02020603050405020304" pitchFamily="18" charset="0"/>
              </a:rPr>
              <a:t>PHIẾU HỌC TẬP</a:t>
            </a:r>
            <a:endParaRPr lang="en-US" altLang="vi-VN"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2" name="Group 4"/>
          <p:cNvGrpSpPr/>
          <p:nvPr/>
        </p:nvGrpSpPr>
        <p:grpSpPr>
          <a:xfrm>
            <a:off x="1600200" y="2824212"/>
            <a:ext cx="2286000" cy="4030613"/>
            <a:chOff x="720" y="1299"/>
            <a:chExt cx="1367" cy="2539"/>
          </a:xfrm>
        </p:grpSpPr>
        <p:sp>
          <p:nvSpPr>
            <p:cNvPr id="6195" name="AutoShape 5"/>
            <p:cNvSpPr/>
            <p:nvPr/>
          </p:nvSpPr>
          <p:spPr>
            <a:xfrm>
              <a:off x="720" y="1490"/>
              <a:ext cx="1363" cy="1800"/>
            </a:xfrm>
            <a:prstGeom prst="roundRect">
              <a:avLst>
                <a:gd name="adj" fmla="val 17509"/>
              </a:avLst>
            </a:prstGeom>
            <a:gradFill rotWithShape="1">
              <a:gsLst>
                <a:gs pos="0">
                  <a:srgbClr val="4E91D4"/>
                </a:gs>
                <a:gs pos="100000">
                  <a:srgbClr val="3477A4"/>
                </a:gs>
              </a:gsLst>
              <a:lin ang="2700000" scaled="1"/>
              <a:tileRect/>
            </a:gradFill>
            <a:ln w="9525">
              <a:noFill/>
            </a:ln>
          </p:spPr>
          <p:txBody>
            <a:bodyPr wrap="none" anchor="ctr" anchorCtr="0"/>
            <a:p>
              <a:endParaRPr dirty="0">
                <a:latin typeface="Tahoma" panose="020B0604030504040204" pitchFamily="34" charset="0"/>
              </a:endParaRPr>
            </a:p>
          </p:txBody>
        </p:sp>
        <p:sp>
          <p:nvSpPr>
            <p:cNvPr id="6196" name="AutoShape 6"/>
            <p:cNvSpPr/>
            <p:nvPr/>
          </p:nvSpPr>
          <p:spPr>
            <a:xfrm>
              <a:off x="741" y="1495"/>
              <a:ext cx="1322" cy="1766"/>
            </a:xfrm>
            <a:prstGeom prst="roundRect">
              <a:avLst>
                <a:gd name="adj" fmla="val 16667"/>
              </a:avLst>
            </a:prstGeom>
            <a:solidFill>
              <a:srgbClr val="3CA1E6"/>
            </a:solidFill>
            <a:ln w="9525">
              <a:noFill/>
            </a:ln>
          </p:spPr>
          <p:txBody>
            <a:bodyPr wrap="none" anchor="ctr" anchorCtr="0"/>
            <a:p>
              <a:endParaRPr dirty="0">
                <a:latin typeface="Tahoma" panose="020B0604030504040204" pitchFamily="34" charset="0"/>
              </a:endParaRPr>
            </a:p>
          </p:txBody>
        </p:sp>
        <p:sp>
          <p:nvSpPr>
            <p:cNvPr id="6197" name="AutoShape 7"/>
            <p:cNvSpPr/>
            <p:nvPr/>
          </p:nvSpPr>
          <p:spPr>
            <a:xfrm>
              <a:off x="752" y="2795"/>
              <a:ext cx="1304" cy="447"/>
            </a:xfrm>
            <a:prstGeom prst="roundRect">
              <a:avLst>
                <a:gd name="adj" fmla="val 50000"/>
              </a:avLst>
            </a:prstGeom>
            <a:gradFill rotWithShape="1">
              <a:gsLst>
                <a:gs pos="0">
                  <a:srgbClr val="3CA1E6">
                    <a:alpha val="0"/>
                  </a:srgbClr>
                </a:gs>
                <a:gs pos="100000">
                  <a:srgbClr val="9BCFF2"/>
                </a:gs>
              </a:gsLst>
              <a:lin ang="5400000" scaled="1"/>
              <a:tileRect/>
            </a:gradFill>
            <a:ln w="9525">
              <a:noFill/>
            </a:ln>
          </p:spPr>
          <p:txBody>
            <a:bodyPr wrap="none" anchor="ctr" anchorCtr="0"/>
            <a:p>
              <a:endParaRPr dirty="0">
                <a:latin typeface="Tahoma" panose="020B0604030504040204" pitchFamily="34" charset="0"/>
              </a:endParaRPr>
            </a:p>
          </p:txBody>
        </p:sp>
        <p:sp>
          <p:nvSpPr>
            <p:cNvPr id="6198" name="AutoShape 8"/>
            <p:cNvSpPr/>
            <p:nvPr/>
          </p:nvSpPr>
          <p:spPr>
            <a:xfrm>
              <a:off x="752" y="1509"/>
              <a:ext cx="1304" cy="446"/>
            </a:xfrm>
            <a:prstGeom prst="roundRect">
              <a:avLst>
                <a:gd name="adj" fmla="val 50000"/>
              </a:avLst>
            </a:prstGeom>
            <a:gradFill rotWithShape="1">
              <a:gsLst>
                <a:gs pos="0">
                  <a:srgbClr val="BEE0F7"/>
                </a:gs>
                <a:gs pos="100000">
                  <a:srgbClr val="3CA1E6">
                    <a:alpha val="0"/>
                  </a:srgbClr>
                </a:gs>
              </a:gsLst>
              <a:lin ang="5400000" scaled="1"/>
              <a:tileRect/>
            </a:gradFill>
            <a:ln w="9525">
              <a:noFill/>
            </a:ln>
          </p:spPr>
          <p:txBody>
            <a:bodyPr wrap="none" anchor="ctr" anchorCtr="0"/>
            <a:p>
              <a:endParaRPr dirty="0">
                <a:latin typeface="Tahoma" panose="020B0604030504040204" pitchFamily="34" charset="0"/>
              </a:endParaRPr>
            </a:p>
          </p:txBody>
        </p:sp>
        <p:sp>
          <p:nvSpPr>
            <p:cNvPr id="6199" name="AutoShape 9"/>
            <p:cNvSpPr/>
            <p:nvPr/>
          </p:nvSpPr>
          <p:spPr>
            <a:xfrm>
              <a:off x="724" y="3290"/>
              <a:ext cx="1363" cy="548"/>
            </a:xfrm>
            <a:prstGeom prst="roundRect">
              <a:avLst>
                <a:gd name="adj" fmla="val 40389"/>
              </a:avLst>
            </a:prstGeom>
            <a:gradFill rotWithShape="1">
              <a:gsLst>
                <a:gs pos="0">
                  <a:srgbClr val="729EB4"/>
                </a:gs>
                <a:gs pos="100000">
                  <a:schemeClr val="bg1"/>
                </a:gs>
              </a:gsLst>
              <a:lin ang="5400000" scaled="1"/>
              <a:tileRect/>
            </a:gradFill>
            <a:ln w="9525">
              <a:noFill/>
            </a:ln>
          </p:spPr>
          <p:txBody>
            <a:bodyPr wrap="none" anchor="ctr" anchorCtr="0"/>
            <a:p>
              <a:endParaRPr dirty="0">
                <a:latin typeface="Tahoma" panose="020B0604030504040204" pitchFamily="34" charset="0"/>
              </a:endParaRPr>
            </a:p>
          </p:txBody>
        </p:sp>
        <p:sp>
          <p:nvSpPr>
            <p:cNvPr id="6200" name="AutoShape 10"/>
            <p:cNvSpPr/>
            <p:nvPr/>
          </p:nvSpPr>
          <p:spPr>
            <a:xfrm>
              <a:off x="752" y="3305"/>
              <a:ext cx="1304" cy="487"/>
            </a:xfrm>
            <a:prstGeom prst="roundRect">
              <a:avLst>
                <a:gd name="adj" fmla="val 50000"/>
              </a:avLst>
            </a:prstGeom>
            <a:gradFill rotWithShape="1">
              <a:gsLst>
                <a:gs pos="0">
                  <a:srgbClr val="7DAFD4"/>
                </a:gs>
                <a:gs pos="100000">
                  <a:schemeClr val="bg1"/>
                </a:gs>
              </a:gsLst>
              <a:lin ang="5400000" scaled="1"/>
              <a:tileRect/>
            </a:gradFill>
            <a:ln w="9525">
              <a:noFill/>
            </a:ln>
          </p:spPr>
          <p:txBody>
            <a:bodyPr wrap="none" anchor="ctr" anchorCtr="0"/>
            <a:p>
              <a:endParaRPr dirty="0">
                <a:latin typeface="Tahoma" panose="020B0604030504040204" pitchFamily="34" charset="0"/>
              </a:endParaRPr>
            </a:p>
          </p:txBody>
        </p:sp>
        <p:grpSp>
          <p:nvGrpSpPr>
            <p:cNvPr id="6201" name="Group 11"/>
            <p:cNvGrpSpPr/>
            <p:nvPr/>
          </p:nvGrpSpPr>
          <p:grpSpPr>
            <a:xfrm>
              <a:off x="1189" y="1299"/>
              <a:ext cx="405" cy="392"/>
              <a:chOff x="1289" y="587"/>
              <a:chExt cx="668" cy="647"/>
            </a:xfrm>
          </p:grpSpPr>
          <p:sp>
            <p:nvSpPr>
              <p:cNvPr id="6204" name="Oval 12"/>
              <p:cNvSpPr/>
              <p:nvPr/>
            </p:nvSpPr>
            <p:spPr>
              <a:xfrm>
                <a:off x="1289" y="627"/>
                <a:ext cx="668" cy="578"/>
              </a:xfrm>
              <a:prstGeom prst="ellipse">
                <a:avLst/>
              </a:prstGeom>
              <a:solidFill>
                <a:srgbClr val="333333"/>
              </a:solidFill>
              <a:ln w="38100">
                <a:noFill/>
              </a:ln>
            </p:spPr>
            <p:txBody>
              <a:bodyPr anchor="ctr" anchorCtr="0">
                <a:spAutoFit/>
              </a:bodyPr>
              <a:p>
                <a:endParaRPr dirty="0">
                  <a:latin typeface="Tahoma" panose="020B0604030504040204" pitchFamily="34" charset="0"/>
                </a:endParaRPr>
              </a:p>
            </p:txBody>
          </p:sp>
          <p:sp>
            <p:nvSpPr>
              <p:cNvPr id="6205" name="Oval 13"/>
              <p:cNvSpPr/>
              <p:nvPr/>
            </p:nvSpPr>
            <p:spPr>
              <a:xfrm>
                <a:off x="1296" y="587"/>
                <a:ext cx="646" cy="647"/>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p>
                <a:endParaRPr dirty="0">
                  <a:latin typeface="Tahoma" panose="020B0604030504040204" pitchFamily="34" charset="0"/>
                </a:endParaRPr>
              </a:p>
            </p:txBody>
          </p:sp>
          <p:sp>
            <p:nvSpPr>
              <p:cNvPr id="6206" name="Oval 14"/>
              <p:cNvSpPr/>
              <p:nvPr/>
            </p:nvSpPr>
            <p:spPr>
              <a:xfrm>
                <a:off x="1304" y="591"/>
                <a:ext cx="631" cy="63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p>
                <a:endParaRPr dirty="0">
                  <a:latin typeface="Tahoma" panose="020B0604030504040204" pitchFamily="34" charset="0"/>
                </a:endParaRPr>
              </a:p>
            </p:txBody>
          </p:sp>
          <p:sp>
            <p:nvSpPr>
              <p:cNvPr id="6207" name="Oval 15"/>
              <p:cNvSpPr/>
              <p:nvPr/>
            </p:nvSpPr>
            <p:spPr>
              <a:xfrm>
                <a:off x="1311" y="597"/>
                <a:ext cx="600" cy="589"/>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p>
                <a:endParaRPr dirty="0">
                  <a:latin typeface="Tahoma" panose="020B0604030504040204" pitchFamily="34" charset="0"/>
                </a:endParaRPr>
              </a:p>
            </p:txBody>
          </p:sp>
          <p:sp>
            <p:nvSpPr>
              <p:cNvPr id="6208" name="Oval 16"/>
              <p:cNvSpPr/>
              <p:nvPr/>
            </p:nvSpPr>
            <p:spPr>
              <a:xfrm>
                <a:off x="1346" y="613"/>
                <a:ext cx="533" cy="479"/>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p>
                <a:endParaRPr dirty="0">
                  <a:latin typeface="Tahoma" panose="020B0604030504040204" pitchFamily="34" charset="0"/>
                </a:endParaRPr>
              </a:p>
            </p:txBody>
          </p:sp>
        </p:grpSp>
        <p:sp>
          <p:nvSpPr>
            <p:cNvPr id="6202" name="Text Box 17"/>
            <p:cNvSpPr txBox="1"/>
            <p:nvPr/>
          </p:nvSpPr>
          <p:spPr>
            <a:xfrm>
              <a:off x="1283" y="1354"/>
              <a:ext cx="211" cy="290"/>
            </a:xfrm>
            <a:prstGeom prst="rect">
              <a:avLst/>
            </a:prstGeom>
            <a:noFill/>
            <a:ln w="9525">
              <a:noFill/>
            </a:ln>
          </p:spPr>
          <p:txBody>
            <a:bodyPr wrap="none">
              <a:spAutoFit/>
            </a:bodyPr>
            <a:p>
              <a:pPr algn="ctr" eaLnBrk="1" hangingPunct="1"/>
              <a:r>
                <a:rPr sz="2400" b="1" dirty="0">
                  <a:solidFill>
                    <a:srgbClr val="000000"/>
                  </a:solidFill>
                  <a:latin typeface="Arial" panose="020B0604020202020204" pitchFamily="34" charset="0"/>
                </a:rPr>
                <a:t>1</a:t>
              </a:r>
              <a:endParaRPr b="1" dirty="0">
                <a:latin typeface="Arial" panose="020B0604020202020204" pitchFamily="34" charset="0"/>
              </a:endParaRPr>
            </a:p>
          </p:txBody>
        </p:sp>
        <p:sp>
          <p:nvSpPr>
            <p:cNvPr id="3" name="Text Box 18"/>
            <p:cNvSpPr txBox="1">
              <a:spLocks noChangeArrowheads="1"/>
            </p:cNvSpPr>
            <p:nvPr/>
          </p:nvSpPr>
          <p:spPr bwMode="gray">
            <a:xfrm>
              <a:off x="768" y="1776"/>
              <a:ext cx="1296" cy="329"/>
            </a:xfrm>
            <a:prstGeom prst="rect">
              <a:avLst/>
            </a:prstGeom>
            <a:noFill/>
            <a:ln w="9525" algn="ctr">
              <a:noFill/>
              <a:miter lim="800000"/>
            </a:ln>
            <a:effectLst/>
          </p:spPr>
          <p:txBody>
            <a:bodyPr>
              <a:spAutoFit/>
            </a:bodyPr>
            <a:p>
              <a:pPr algn="just">
                <a:buNone/>
              </a:pPr>
              <a:r>
                <a:rPr lang="en-US" altLang="vi-VN" sz="2800" b="1" dirty="0">
                  <a:effectLst>
                    <a:outerShdw blurRad="38100" dist="38100" dir="2700000">
                      <a:srgbClr val="C0C0C0"/>
                    </a:outerShdw>
                  </a:effectLst>
                  <a:latin typeface="Times New Roman" panose="02020603050405020304" pitchFamily="18" charset="0"/>
                  <a:ea typeface="Times New Roman" panose="02020603050405020304" pitchFamily="18" charset="0"/>
                </a:rPr>
                <a:t>.....</a:t>
              </a:r>
              <a:endParaRPr lang="en-US" altLang="vi-VN" sz="2800" b="1" dirty="0">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grpSp>
      <p:grpSp>
        <p:nvGrpSpPr>
          <p:cNvPr id="5" name="Group 19"/>
          <p:cNvGrpSpPr/>
          <p:nvPr/>
        </p:nvGrpSpPr>
        <p:grpSpPr>
          <a:xfrm>
            <a:off x="3962400" y="2824163"/>
            <a:ext cx="2209800" cy="4030663"/>
            <a:chOff x="2208" y="1299"/>
            <a:chExt cx="1365" cy="2539"/>
          </a:xfrm>
        </p:grpSpPr>
        <p:sp>
          <p:nvSpPr>
            <p:cNvPr id="6182" name="AutoShape 20"/>
            <p:cNvSpPr/>
            <p:nvPr/>
          </p:nvSpPr>
          <p:spPr>
            <a:xfrm>
              <a:off x="2208" y="1490"/>
              <a:ext cx="1363" cy="1800"/>
            </a:xfrm>
            <a:prstGeom prst="roundRect">
              <a:avLst>
                <a:gd name="adj" fmla="val 17509"/>
              </a:avLst>
            </a:prstGeom>
            <a:gradFill rotWithShape="1">
              <a:gsLst>
                <a:gs pos="0">
                  <a:srgbClr val="34B034"/>
                </a:gs>
                <a:gs pos="100000">
                  <a:srgbClr val="3F8B4A"/>
                </a:gs>
              </a:gsLst>
              <a:lin ang="2700000" scaled="1"/>
              <a:tileRect/>
            </a:gradFill>
            <a:ln w="9525">
              <a:noFill/>
            </a:ln>
          </p:spPr>
          <p:txBody>
            <a:bodyPr wrap="none" anchor="ctr" anchorCtr="0"/>
            <a:p>
              <a:endParaRPr dirty="0">
                <a:latin typeface="Tahoma" panose="020B0604030504040204" pitchFamily="34" charset="0"/>
              </a:endParaRPr>
            </a:p>
          </p:txBody>
        </p:sp>
        <p:sp>
          <p:nvSpPr>
            <p:cNvPr id="6183" name="AutoShape 21"/>
            <p:cNvSpPr/>
            <p:nvPr/>
          </p:nvSpPr>
          <p:spPr>
            <a:xfrm>
              <a:off x="2229" y="1495"/>
              <a:ext cx="1322" cy="1766"/>
            </a:xfrm>
            <a:prstGeom prst="roundRect">
              <a:avLst>
                <a:gd name="adj" fmla="val 16667"/>
              </a:avLst>
            </a:prstGeom>
            <a:solidFill>
              <a:srgbClr val="73E77E"/>
            </a:solidFill>
            <a:ln w="9525">
              <a:noFill/>
            </a:ln>
          </p:spPr>
          <p:txBody>
            <a:bodyPr wrap="none" anchor="ctr" anchorCtr="0"/>
            <a:p>
              <a:endParaRPr dirty="0">
                <a:latin typeface="Tahoma" panose="020B0604030504040204" pitchFamily="34" charset="0"/>
              </a:endParaRPr>
            </a:p>
          </p:txBody>
        </p:sp>
        <p:sp>
          <p:nvSpPr>
            <p:cNvPr id="6184" name="AutoShape 22"/>
            <p:cNvSpPr/>
            <p:nvPr/>
          </p:nvSpPr>
          <p:spPr>
            <a:xfrm>
              <a:off x="2240" y="2795"/>
              <a:ext cx="1304" cy="447"/>
            </a:xfrm>
            <a:prstGeom prst="roundRect">
              <a:avLst>
                <a:gd name="adj" fmla="val 50000"/>
              </a:avLst>
            </a:prstGeom>
            <a:gradFill rotWithShape="1">
              <a:gsLst>
                <a:gs pos="0">
                  <a:srgbClr val="73E77E"/>
                </a:gs>
                <a:gs pos="100000">
                  <a:srgbClr val="B3F2B9"/>
                </a:gs>
              </a:gsLst>
              <a:lin ang="5400000" scaled="1"/>
              <a:tileRect/>
            </a:gradFill>
            <a:ln w="9525">
              <a:noFill/>
            </a:ln>
          </p:spPr>
          <p:txBody>
            <a:bodyPr wrap="none" anchor="ctr" anchorCtr="0"/>
            <a:p>
              <a:endParaRPr dirty="0">
                <a:latin typeface="Tahoma" panose="020B0604030504040204" pitchFamily="34" charset="0"/>
              </a:endParaRPr>
            </a:p>
          </p:txBody>
        </p:sp>
        <p:sp>
          <p:nvSpPr>
            <p:cNvPr id="6185" name="AutoShape 23"/>
            <p:cNvSpPr/>
            <p:nvPr/>
          </p:nvSpPr>
          <p:spPr>
            <a:xfrm>
              <a:off x="2240" y="1509"/>
              <a:ext cx="1304" cy="446"/>
            </a:xfrm>
            <a:prstGeom prst="roundRect">
              <a:avLst>
                <a:gd name="adj" fmla="val 50000"/>
              </a:avLst>
            </a:prstGeom>
            <a:gradFill rotWithShape="1">
              <a:gsLst>
                <a:gs pos="0">
                  <a:srgbClr val="D0F7D4"/>
                </a:gs>
                <a:gs pos="100000">
                  <a:srgbClr val="73E77E"/>
                </a:gs>
              </a:gsLst>
              <a:lin ang="5400000" scaled="1"/>
              <a:tileRect/>
            </a:gradFill>
            <a:ln w="9525">
              <a:noFill/>
            </a:ln>
          </p:spPr>
          <p:txBody>
            <a:bodyPr wrap="none" anchor="ctr" anchorCtr="0"/>
            <a:p>
              <a:endParaRPr dirty="0">
                <a:latin typeface="Tahoma" panose="020B0604030504040204" pitchFamily="34" charset="0"/>
              </a:endParaRPr>
            </a:p>
          </p:txBody>
        </p:sp>
        <p:sp>
          <p:nvSpPr>
            <p:cNvPr id="6186" name="Oval 24"/>
            <p:cNvSpPr/>
            <p:nvPr/>
          </p:nvSpPr>
          <p:spPr>
            <a:xfrm>
              <a:off x="2677" y="1323"/>
              <a:ext cx="405" cy="351"/>
            </a:xfrm>
            <a:prstGeom prst="ellipse">
              <a:avLst/>
            </a:prstGeom>
            <a:solidFill>
              <a:srgbClr val="333333"/>
            </a:solidFill>
            <a:ln w="38100">
              <a:noFill/>
            </a:ln>
          </p:spPr>
          <p:txBody>
            <a:bodyPr anchor="ctr" anchorCtr="0">
              <a:spAutoFit/>
            </a:bodyPr>
            <a:p>
              <a:endParaRPr dirty="0">
                <a:latin typeface="Tahoma" panose="020B0604030504040204" pitchFamily="34" charset="0"/>
              </a:endParaRPr>
            </a:p>
          </p:txBody>
        </p:sp>
        <p:sp>
          <p:nvSpPr>
            <p:cNvPr id="6187" name="Oval 25"/>
            <p:cNvSpPr/>
            <p:nvPr/>
          </p:nvSpPr>
          <p:spPr>
            <a:xfrm>
              <a:off x="2681" y="1299"/>
              <a:ext cx="392" cy="392"/>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p>
              <a:endParaRPr dirty="0">
                <a:latin typeface="Tahoma" panose="020B0604030504040204" pitchFamily="34" charset="0"/>
              </a:endParaRPr>
            </a:p>
          </p:txBody>
        </p:sp>
        <p:sp>
          <p:nvSpPr>
            <p:cNvPr id="6188" name="Oval 26"/>
            <p:cNvSpPr/>
            <p:nvPr/>
          </p:nvSpPr>
          <p:spPr>
            <a:xfrm>
              <a:off x="2686" y="1301"/>
              <a:ext cx="383" cy="383"/>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p>
              <a:endParaRPr dirty="0">
                <a:latin typeface="Tahoma" panose="020B0604030504040204" pitchFamily="34" charset="0"/>
              </a:endParaRPr>
            </a:p>
          </p:txBody>
        </p:sp>
        <p:sp>
          <p:nvSpPr>
            <p:cNvPr id="6189" name="Oval 27"/>
            <p:cNvSpPr/>
            <p:nvPr/>
          </p:nvSpPr>
          <p:spPr>
            <a:xfrm>
              <a:off x="2690" y="1305"/>
              <a:ext cx="364" cy="357"/>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p>
              <a:endParaRPr dirty="0">
                <a:latin typeface="Tahoma" panose="020B0604030504040204" pitchFamily="34" charset="0"/>
              </a:endParaRPr>
            </a:p>
          </p:txBody>
        </p:sp>
        <p:sp>
          <p:nvSpPr>
            <p:cNvPr id="6190" name="Oval 28"/>
            <p:cNvSpPr/>
            <p:nvPr/>
          </p:nvSpPr>
          <p:spPr>
            <a:xfrm>
              <a:off x="2712" y="1315"/>
              <a:ext cx="323" cy="290"/>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p>
              <a:endParaRPr dirty="0">
                <a:latin typeface="Tahoma" panose="020B0604030504040204" pitchFamily="34" charset="0"/>
              </a:endParaRPr>
            </a:p>
          </p:txBody>
        </p:sp>
        <p:sp>
          <p:nvSpPr>
            <p:cNvPr id="6191" name="Text Box 29"/>
            <p:cNvSpPr txBox="1"/>
            <p:nvPr/>
          </p:nvSpPr>
          <p:spPr>
            <a:xfrm>
              <a:off x="2767" y="1354"/>
              <a:ext cx="218" cy="290"/>
            </a:xfrm>
            <a:prstGeom prst="rect">
              <a:avLst/>
            </a:prstGeom>
            <a:noFill/>
            <a:ln w="9525">
              <a:noFill/>
            </a:ln>
          </p:spPr>
          <p:txBody>
            <a:bodyPr wrap="none">
              <a:spAutoFit/>
            </a:bodyPr>
            <a:p>
              <a:pPr algn="ctr" eaLnBrk="1" hangingPunct="1"/>
              <a:r>
                <a:rPr sz="2400" b="1" dirty="0">
                  <a:solidFill>
                    <a:srgbClr val="000000"/>
                  </a:solidFill>
                  <a:latin typeface="Arial" panose="020B0604020202020204" pitchFamily="34" charset="0"/>
                </a:rPr>
                <a:t>2</a:t>
              </a:r>
              <a:endParaRPr b="1" dirty="0">
                <a:latin typeface="Arial" panose="020B0604020202020204" pitchFamily="34" charset="0"/>
              </a:endParaRPr>
            </a:p>
          </p:txBody>
        </p:sp>
        <p:sp>
          <p:nvSpPr>
            <p:cNvPr id="6192" name="Text Box 30"/>
            <p:cNvSpPr txBox="1"/>
            <p:nvPr/>
          </p:nvSpPr>
          <p:spPr>
            <a:xfrm>
              <a:off x="2256" y="1776"/>
              <a:ext cx="1296" cy="368"/>
            </a:xfrm>
            <a:prstGeom prst="rect">
              <a:avLst/>
            </a:prstGeom>
            <a:noFill/>
            <a:ln w="9525">
              <a:noFill/>
            </a:ln>
          </p:spPr>
          <p:txBody>
            <a:bodyPr>
              <a:spAutoFit/>
            </a:bodyPr>
            <a:p>
              <a:pPr algn="just"/>
              <a:r>
                <a:rPr lang="en-US" altLang="vi-VN" sz="3200" dirty="0">
                  <a:latin typeface="Times New Roman" panose="02020603050405020304" pitchFamily="18" charset="0"/>
                  <a:ea typeface="Times New Roman" panose="02020603050405020304" pitchFamily="18" charset="0"/>
                </a:rPr>
                <a:t>....</a:t>
              </a:r>
              <a:endParaRPr lang="en-US" altLang="vi-VN" sz="3200" dirty="0">
                <a:latin typeface="Times New Roman" panose="02020603050405020304" pitchFamily="18" charset="0"/>
                <a:ea typeface="Times New Roman" panose="02020603050405020304" pitchFamily="18" charset="0"/>
              </a:endParaRPr>
            </a:p>
          </p:txBody>
        </p:sp>
        <p:sp>
          <p:nvSpPr>
            <p:cNvPr id="6193" name="AutoShape 31"/>
            <p:cNvSpPr/>
            <p:nvPr/>
          </p:nvSpPr>
          <p:spPr>
            <a:xfrm>
              <a:off x="2210" y="3290"/>
              <a:ext cx="1363" cy="548"/>
            </a:xfrm>
            <a:prstGeom prst="roundRect">
              <a:avLst>
                <a:gd name="adj" fmla="val 40389"/>
              </a:avLst>
            </a:prstGeom>
            <a:gradFill rotWithShape="1">
              <a:gsLst>
                <a:gs pos="0">
                  <a:srgbClr val="58A4AE"/>
                </a:gs>
                <a:gs pos="100000">
                  <a:schemeClr val="bg1"/>
                </a:gs>
              </a:gsLst>
              <a:lin ang="5400000" scaled="1"/>
              <a:tileRect/>
            </a:gradFill>
            <a:ln w="9525">
              <a:noFill/>
            </a:ln>
          </p:spPr>
          <p:txBody>
            <a:bodyPr wrap="none" anchor="ctr" anchorCtr="0"/>
            <a:p>
              <a:endParaRPr dirty="0">
                <a:latin typeface="Tahoma" panose="020B0604030504040204" pitchFamily="34" charset="0"/>
              </a:endParaRPr>
            </a:p>
          </p:txBody>
        </p:sp>
        <p:sp>
          <p:nvSpPr>
            <p:cNvPr id="6194" name="AutoShape 32"/>
            <p:cNvSpPr/>
            <p:nvPr/>
          </p:nvSpPr>
          <p:spPr>
            <a:xfrm>
              <a:off x="2238" y="3305"/>
              <a:ext cx="1304" cy="487"/>
            </a:xfrm>
            <a:prstGeom prst="roundRect">
              <a:avLst>
                <a:gd name="adj" fmla="val 50000"/>
              </a:avLst>
            </a:prstGeom>
            <a:gradFill rotWithShape="1">
              <a:gsLst>
                <a:gs pos="0">
                  <a:srgbClr val="72B2BB"/>
                </a:gs>
                <a:gs pos="100000">
                  <a:schemeClr val="bg1"/>
                </a:gs>
              </a:gsLst>
              <a:lin ang="5400000" scaled="1"/>
              <a:tileRect/>
            </a:gradFill>
            <a:ln w="9525">
              <a:noFill/>
            </a:ln>
          </p:spPr>
          <p:txBody>
            <a:bodyPr wrap="none" anchor="ctr" anchorCtr="0"/>
            <a:p>
              <a:endParaRPr dirty="0">
                <a:latin typeface="Tahoma" panose="020B0604030504040204" pitchFamily="34" charset="0"/>
              </a:endParaRPr>
            </a:p>
          </p:txBody>
        </p:sp>
      </p:grpSp>
      <p:grpSp>
        <p:nvGrpSpPr>
          <p:cNvPr id="7" name="Group 33"/>
          <p:cNvGrpSpPr/>
          <p:nvPr/>
        </p:nvGrpSpPr>
        <p:grpSpPr>
          <a:xfrm>
            <a:off x="6248400" y="2827387"/>
            <a:ext cx="2246313" cy="4030613"/>
            <a:chOff x="3692" y="1299"/>
            <a:chExt cx="1367" cy="2539"/>
          </a:xfrm>
        </p:grpSpPr>
        <p:sp>
          <p:nvSpPr>
            <p:cNvPr id="6168" name="AutoShape 34"/>
            <p:cNvSpPr/>
            <p:nvPr/>
          </p:nvSpPr>
          <p:spPr>
            <a:xfrm>
              <a:off x="3696" y="1490"/>
              <a:ext cx="1363" cy="1800"/>
            </a:xfrm>
            <a:prstGeom prst="roundRect">
              <a:avLst>
                <a:gd name="adj" fmla="val 17509"/>
              </a:avLst>
            </a:prstGeom>
            <a:gradFill rotWithShape="1">
              <a:gsLst>
                <a:gs pos="0">
                  <a:srgbClr val="B59F43"/>
                </a:gs>
                <a:gs pos="100000">
                  <a:srgbClr val="8F8849"/>
                </a:gs>
              </a:gsLst>
              <a:lin ang="2700000" scaled="1"/>
              <a:tileRect/>
            </a:gradFill>
            <a:ln w="9525">
              <a:noFill/>
            </a:ln>
          </p:spPr>
          <p:txBody>
            <a:bodyPr wrap="none" anchor="ctr" anchorCtr="0"/>
            <a:p>
              <a:endParaRPr dirty="0">
                <a:latin typeface="Tahoma" panose="020B0604030504040204" pitchFamily="34" charset="0"/>
              </a:endParaRPr>
            </a:p>
          </p:txBody>
        </p:sp>
        <p:sp>
          <p:nvSpPr>
            <p:cNvPr id="6169" name="AutoShape 35"/>
            <p:cNvSpPr/>
            <p:nvPr/>
          </p:nvSpPr>
          <p:spPr>
            <a:xfrm>
              <a:off x="3717" y="1495"/>
              <a:ext cx="1322" cy="1766"/>
            </a:xfrm>
            <a:prstGeom prst="roundRect">
              <a:avLst>
                <a:gd name="adj" fmla="val 16667"/>
              </a:avLst>
            </a:prstGeom>
            <a:solidFill>
              <a:srgbClr val="E9E065"/>
            </a:solidFill>
            <a:ln w="9525">
              <a:noFill/>
            </a:ln>
          </p:spPr>
          <p:txBody>
            <a:bodyPr wrap="none" anchor="ctr" anchorCtr="0"/>
            <a:p>
              <a:endParaRPr dirty="0">
                <a:latin typeface="Tahoma" panose="020B0604030504040204" pitchFamily="34" charset="0"/>
              </a:endParaRPr>
            </a:p>
          </p:txBody>
        </p:sp>
        <p:sp>
          <p:nvSpPr>
            <p:cNvPr id="6170" name="AutoShape 36"/>
            <p:cNvSpPr/>
            <p:nvPr/>
          </p:nvSpPr>
          <p:spPr>
            <a:xfrm>
              <a:off x="3728" y="2795"/>
              <a:ext cx="1304" cy="447"/>
            </a:xfrm>
            <a:prstGeom prst="roundRect">
              <a:avLst>
                <a:gd name="adj" fmla="val 50000"/>
              </a:avLst>
            </a:prstGeom>
            <a:gradFill rotWithShape="1">
              <a:gsLst>
                <a:gs pos="0">
                  <a:srgbClr val="E9E065"/>
                </a:gs>
                <a:gs pos="100000">
                  <a:srgbClr val="F2EDA6"/>
                </a:gs>
              </a:gsLst>
              <a:lin ang="5400000" scaled="1"/>
              <a:tileRect/>
            </a:gradFill>
            <a:ln w="9525">
              <a:noFill/>
            </a:ln>
          </p:spPr>
          <p:txBody>
            <a:bodyPr wrap="none" anchor="ctr" anchorCtr="0"/>
            <a:p>
              <a:endParaRPr dirty="0">
                <a:latin typeface="Tahoma" panose="020B0604030504040204" pitchFamily="34" charset="0"/>
              </a:endParaRPr>
            </a:p>
          </p:txBody>
        </p:sp>
        <p:sp>
          <p:nvSpPr>
            <p:cNvPr id="6171" name="AutoShape 37"/>
            <p:cNvSpPr/>
            <p:nvPr/>
          </p:nvSpPr>
          <p:spPr>
            <a:xfrm>
              <a:off x="3728" y="1509"/>
              <a:ext cx="1304" cy="446"/>
            </a:xfrm>
            <a:prstGeom prst="roundRect">
              <a:avLst>
                <a:gd name="adj" fmla="val 50000"/>
              </a:avLst>
            </a:prstGeom>
            <a:gradFill rotWithShape="1">
              <a:gsLst>
                <a:gs pos="0">
                  <a:srgbClr val="F8F5CC"/>
                </a:gs>
                <a:gs pos="100000">
                  <a:srgbClr val="E9E065"/>
                </a:gs>
              </a:gsLst>
              <a:lin ang="5400000" scaled="1"/>
              <a:tileRect/>
            </a:gradFill>
            <a:ln w="9525">
              <a:noFill/>
            </a:ln>
          </p:spPr>
          <p:txBody>
            <a:bodyPr wrap="none" anchor="ctr" anchorCtr="0"/>
            <a:p>
              <a:endParaRPr dirty="0">
                <a:latin typeface="Tahoma" panose="020B0604030504040204" pitchFamily="34" charset="0"/>
              </a:endParaRPr>
            </a:p>
          </p:txBody>
        </p:sp>
        <p:grpSp>
          <p:nvGrpSpPr>
            <p:cNvPr id="6172" name="Group 38"/>
            <p:cNvGrpSpPr/>
            <p:nvPr/>
          </p:nvGrpSpPr>
          <p:grpSpPr>
            <a:xfrm>
              <a:off x="4165" y="1299"/>
              <a:ext cx="405" cy="392"/>
              <a:chOff x="1289" y="587"/>
              <a:chExt cx="668" cy="647"/>
            </a:xfrm>
          </p:grpSpPr>
          <p:sp>
            <p:nvSpPr>
              <p:cNvPr id="6177" name="Oval 39"/>
              <p:cNvSpPr/>
              <p:nvPr/>
            </p:nvSpPr>
            <p:spPr>
              <a:xfrm>
                <a:off x="1289" y="627"/>
                <a:ext cx="668" cy="578"/>
              </a:xfrm>
              <a:prstGeom prst="ellipse">
                <a:avLst/>
              </a:prstGeom>
              <a:solidFill>
                <a:srgbClr val="333333"/>
              </a:solidFill>
              <a:ln w="38100">
                <a:noFill/>
              </a:ln>
            </p:spPr>
            <p:txBody>
              <a:bodyPr anchor="ctr" anchorCtr="0">
                <a:spAutoFit/>
              </a:bodyPr>
              <a:p>
                <a:endParaRPr dirty="0">
                  <a:latin typeface="Tahoma" panose="020B0604030504040204" pitchFamily="34" charset="0"/>
                </a:endParaRPr>
              </a:p>
            </p:txBody>
          </p:sp>
          <p:sp>
            <p:nvSpPr>
              <p:cNvPr id="6178" name="Oval 40"/>
              <p:cNvSpPr/>
              <p:nvPr/>
            </p:nvSpPr>
            <p:spPr>
              <a:xfrm>
                <a:off x="1296" y="587"/>
                <a:ext cx="646" cy="647"/>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p>
                <a:endParaRPr dirty="0">
                  <a:latin typeface="Tahoma" panose="020B0604030504040204" pitchFamily="34" charset="0"/>
                </a:endParaRPr>
              </a:p>
            </p:txBody>
          </p:sp>
          <p:sp>
            <p:nvSpPr>
              <p:cNvPr id="6179" name="Oval 41"/>
              <p:cNvSpPr/>
              <p:nvPr/>
            </p:nvSpPr>
            <p:spPr>
              <a:xfrm>
                <a:off x="1304" y="591"/>
                <a:ext cx="631" cy="63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p>
                <a:endParaRPr dirty="0">
                  <a:latin typeface="Tahoma" panose="020B0604030504040204" pitchFamily="34" charset="0"/>
                </a:endParaRPr>
              </a:p>
            </p:txBody>
          </p:sp>
          <p:sp>
            <p:nvSpPr>
              <p:cNvPr id="6180" name="Oval 42"/>
              <p:cNvSpPr/>
              <p:nvPr/>
            </p:nvSpPr>
            <p:spPr>
              <a:xfrm>
                <a:off x="1311" y="597"/>
                <a:ext cx="600" cy="589"/>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p>
                <a:endParaRPr dirty="0">
                  <a:latin typeface="Tahoma" panose="020B0604030504040204" pitchFamily="34" charset="0"/>
                </a:endParaRPr>
              </a:p>
            </p:txBody>
          </p:sp>
          <p:sp>
            <p:nvSpPr>
              <p:cNvPr id="6181" name="Oval 43"/>
              <p:cNvSpPr/>
              <p:nvPr/>
            </p:nvSpPr>
            <p:spPr>
              <a:xfrm>
                <a:off x="1346" y="613"/>
                <a:ext cx="533" cy="479"/>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p>
                <a:endParaRPr dirty="0">
                  <a:latin typeface="Tahoma" panose="020B0604030504040204" pitchFamily="34" charset="0"/>
                </a:endParaRPr>
              </a:p>
            </p:txBody>
          </p:sp>
        </p:grpSp>
        <p:sp>
          <p:nvSpPr>
            <p:cNvPr id="6173" name="Text Box 44"/>
            <p:cNvSpPr txBox="1"/>
            <p:nvPr/>
          </p:nvSpPr>
          <p:spPr>
            <a:xfrm>
              <a:off x="4256" y="1354"/>
              <a:ext cx="214" cy="290"/>
            </a:xfrm>
            <a:prstGeom prst="rect">
              <a:avLst/>
            </a:prstGeom>
            <a:noFill/>
            <a:ln w="9525">
              <a:noFill/>
            </a:ln>
          </p:spPr>
          <p:txBody>
            <a:bodyPr wrap="none">
              <a:spAutoFit/>
            </a:bodyPr>
            <a:p>
              <a:pPr algn="ctr" eaLnBrk="1" hangingPunct="1"/>
              <a:r>
                <a:rPr sz="2400" b="1" dirty="0">
                  <a:solidFill>
                    <a:srgbClr val="000000"/>
                  </a:solidFill>
                  <a:latin typeface="Arial" panose="020B0604020202020204" pitchFamily="34" charset="0"/>
                </a:rPr>
                <a:t>3</a:t>
              </a:r>
              <a:endParaRPr b="1" dirty="0">
                <a:latin typeface="Arial" panose="020B0604020202020204" pitchFamily="34" charset="0"/>
              </a:endParaRPr>
            </a:p>
          </p:txBody>
        </p:sp>
        <p:sp>
          <p:nvSpPr>
            <p:cNvPr id="6174" name="Text Box 45"/>
            <p:cNvSpPr txBox="1"/>
            <p:nvPr/>
          </p:nvSpPr>
          <p:spPr>
            <a:xfrm>
              <a:off x="3744" y="1776"/>
              <a:ext cx="1296" cy="368"/>
            </a:xfrm>
            <a:prstGeom prst="rect">
              <a:avLst/>
            </a:prstGeom>
            <a:noFill/>
            <a:ln w="9525">
              <a:noFill/>
            </a:ln>
          </p:spPr>
          <p:txBody>
            <a:bodyPr>
              <a:spAutoFit/>
            </a:bodyPr>
            <a:p>
              <a:pPr algn="just"/>
              <a:r>
                <a:rPr lang="en-US" altLang="vi-VN" sz="3200" dirty="0">
                  <a:latin typeface="Times New Roman" panose="02020603050405020304" pitchFamily="18" charset="0"/>
                  <a:ea typeface="Times New Roman" panose="02020603050405020304" pitchFamily="18" charset="0"/>
                </a:rPr>
                <a:t>....</a:t>
              </a:r>
              <a:endParaRPr lang="en-US" altLang="vi-VN" sz="3200" dirty="0">
                <a:latin typeface="Times New Roman" panose="02020603050405020304" pitchFamily="18" charset="0"/>
                <a:ea typeface="Times New Roman" panose="02020603050405020304" pitchFamily="18" charset="0"/>
              </a:endParaRPr>
            </a:p>
          </p:txBody>
        </p:sp>
        <p:sp>
          <p:nvSpPr>
            <p:cNvPr id="6175" name="AutoShape 46"/>
            <p:cNvSpPr/>
            <p:nvPr/>
          </p:nvSpPr>
          <p:spPr>
            <a:xfrm>
              <a:off x="3692" y="3290"/>
              <a:ext cx="1363" cy="548"/>
            </a:xfrm>
            <a:prstGeom prst="roundRect">
              <a:avLst>
                <a:gd name="adj" fmla="val 40389"/>
              </a:avLst>
            </a:prstGeom>
            <a:gradFill rotWithShape="1">
              <a:gsLst>
                <a:gs pos="0">
                  <a:srgbClr val="99BACC"/>
                </a:gs>
                <a:gs pos="100000">
                  <a:schemeClr val="bg1"/>
                </a:gs>
              </a:gsLst>
              <a:lin ang="5400000" scaled="1"/>
              <a:tileRect/>
            </a:gradFill>
            <a:ln w="9525">
              <a:noFill/>
            </a:ln>
          </p:spPr>
          <p:txBody>
            <a:bodyPr wrap="none" anchor="ctr" anchorCtr="0"/>
            <a:p>
              <a:endParaRPr dirty="0">
                <a:latin typeface="Tahoma" panose="020B0604030504040204" pitchFamily="34" charset="0"/>
              </a:endParaRPr>
            </a:p>
          </p:txBody>
        </p:sp>
        <p:sp>
          <p:nvSpPr>
            <p:cNvPr id="6176" name="AutoShape 47"/>
            <p:cNvSpPr/>
            <p:nvPr/>
          </p:nvSpPr>
          <p:spPr>
            <a:xfrm>
              <a:off x="3720" y="3305"/>
              <a:ext cx="1304" cy="487"/>
            </a:xfrm>
            <a:prstGeom prst="roundRect">
              <a:avLst>
                <a:gd name="adj" fmla="val 50000"/>
              </a:avLst>
            </a:prstGeom>
            <a:gradFill rotWithShape="1">
              <a:gsLst>
                <a:gs pos="0">
                  <a:srgbClr val="C8DAD4"/>
                </a:gs>
                <a:gs pos="100000">
                  <a:srgbClr val="FFFFFF"/>
                </a:gs>
              </a:gsLst>
              <a:lin ang="5400000" scaled="1"/>
              <a:tileRect/>
            </a:gradFill>
            <a:ln w="9525">
              <a:noFill/>
            </a:ln>
          </p:spPr>
          <p:txBody>
            <a:bodyPr wrap="none" anchor="ctr" anchorCtr="0"/>
            <a:p>
              <a:endParaRPr dirty="0">
                <a:latin typeface="Tahoma" panose="020B0604030504040204" pitchFamily="34" charset="0"/>
              </a:endParaRPr>
            </a:p>
          </p:txBody>
        </p:sp>
      </p:grpSp>
      <p:sp>
        <p:nvSpPr>
          <p:cNvPr id="4" name="AutoShape 48"/>
          <p:cNvSpPr>
            <a:spLocks noChangeArrowheads="1"/>
          </p:cNvSpPr>
          <p:nvPr/>
        </p:nvSpPr>
        <p:spPr bwMode="gray">
          <a:xfrm>
            <a:off x="2362200" y="645160"/>
            <a:ext cx="8253095" cy="691515"/>
          </a:xfrm>
          <a:prstGeom prst="roundRect">
            <a:avLst>
              <a:gd name="adj" fmla="val 50000"/>
            </a:avLst>
          </a:prstGeom>
          <a:solidFill>
            <a:schemeClr val="accent2">
              <a:alpha val="99001"/>
            </a:schemeClr>
          </a:solidFill>
          <a:ln w="38100" algn="ctr">
            <a:solidFill>
              <a:srgbClr val="FFFFFF"/>
            </a:solidFill>
            <a:round/>
          </a:ln>
          <a:effectLst>
            <a:outerShdw dist="63500" dir="3187806" algn="ctr" rotWithShape="0">
              <a:srgbClr val="001D3A"/>
            </a:outerShdw>
          </a:effectLst>
        </p:spPr>
        <p:txBody>
          <a:bodyPr wrap="none" anchor="ctr"/>
          <a:p>
            <a:pPr algn="ctr" eaLnBrk="1" hangingPunct="1">
              <a:buNone/>
            </a:pPr>
            <a:r>
              <a:rPr lang="en-US" sz="4000" b="1" dirty="0">
                <a:latin typeface="Times New Roman" panose="02020603050405020304" pitchFamily="18" charset="0"/>
                <a:cs typeface="Times New Roman" panose="02020603050405020304" pitchFamily="18" charset="0"/>
              </a:rPr>
              <a:t>Hoàn thành kiến thức theo sơ đồ sau</a:t>
            </a:r>
            <a:endParaRPr lang="en-US" sz="4000" dirty="0">
              <a:latin typeface="Times New Roman" panose="02020603050405020304" pitchFamily="18" charset="0"/>
              <a:ea typeface="Times New Roman" panose="02020603050405020304" pitchFamily="18" charset="0"/>
            </a:endParaRPr>
          </a:p>
        </p:txBody>
      </p:sp>
      <p:sp>
        <p:nvSpPr>
          <p:cNvPr id="6" name="Rectangle 49"/>
          <p:cNvSpPr/>
          <p:nvPr/>
        </p:nvSpPr>
        <p:spPr>
          <a:xfrm>
            <a:off x="4411980" y="1621790"/>
            <a:ext cx="3836035" cy="1568450"/>
          </a:xfrm>
          <a:prstGeom prst="rect">
            <a:avLst/>
          </a:prstGeom>
          <a:noFill/>
          <a:ln w="12700">
            <a:noFill/>
          </a:ln>
        </p:spPr>
        <p:txBody>
          <a:bodyPr wrap="square">
            <a:spAutoFit/>
          </a:bodyPr>
          <a:p>
            <a:pPr algn="ctr"/>
            <a:r>
              <a:rPr lang="en-US" sz="3200" b="1" dirty="0">
                <a:solidFill>
                  <a:srgbClr val="FFFF00"/>
                </a:solidFill>
                <a:latin typeface="Times New Roman" panose="02020603050405020304" pitchFamily="18" charset="0"/>
                <a:cs typeface="Times New Roman" panose="02020603050405020304" pitchFamily="18" charset="0"/>
              </a:rPr>
              <a:t>Dàn ý </a:t>
            </a:r>
            <a:endParaRPr lang="en-US" sz="3200" b="1" dirty="0">
              <a:solidFill>
                <a:srgbClr val="FFFF00"/>
              </a:solidFill>
              <a:latin typeface="Times New Roman" panose="02020603050405020304" pitchFamily="18" charset="0"/>
              <a:cs typeface="Times New Roman" panose="02020603050405020304" pitchFamily="18" charset="0"/>
            </a:endParaRPr>
          </a:p>
          <a:p>
            <a:pPr algn="ctr"/>
            <a:r>
              <a:rPr lang="en-US" sz="3200" b="1" dirty="0">
                <a:solidFill>
                  <a:srgbClr val="FFFF00"/>
                </a:solidFill>
                <a:latin typeface="Times New Roman" panose="02020603050405020304" pitchFamily="18" charset="0"/>
                <a:cs typeface="Times New Roman" panose="02020603050405020304" pitchFamily="18" charset="0"/>
              </a:rPr>
              <a:t>NLXH về tư tưởng đạo lí</a:t>
            </a:r>
            <a:endParaRPr lang="en-US" sz="32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10" name="Group 50"/>
          <p:cNvGrpSpPr/>
          <p:nvPr/>
        </p:nvGrpSpPr>
        <p:grpSpPr>
          <a:xfrm>
            <a:off x="8610600" y="2827387"/>
            <a:ext cx="2057400" cy="4030613"/>
            <a:chOff x="3692" y="1299"/>
            <a:chExt cx="1367" cy="2539"/>
          </a:xfrm>
        </p:grpSpPr>
        <p:sp>
          <p:nvSpPr>
            <p:cNvPr id="6154" name="AutoShape 51"/>
            <p:cNvSpPr/>
            <p:nvPr/>
          </p:nvSpPr>
          <p:spPr>
            <a:xfrm>
              <a:off x="3696" y="1490"/>
              <a:ext cx="1363" cy="1800"/>
            </a:xfrm>
            <a:prstGeom prst="roundRect">
              <a:avLst>
                <a:gd name="adj" fmla="val 17509"/>
              </a:avLst>
            </a:prstGeom>
            <a:gradFill rotWithShape="1">
              <a:gsLst>
                <a:gs pos="0">
                  <a:srgbClr val="B59F43"/>
                </a:gs>
                <a:gs pos="100000">
                  <a:srgbClr val="8F8849"/>
                </a:gs>
              </a:gsLst>
              <a:lin ang="2700000" scaled="1"/>
              <a:tileRect/>
            </a:gradFill>
            <a:ln w="9525">
              <a:noFill/>
            </a:ln>
          </p:spPr>
          <p:txBody>
            <a:bodyPr wrap="none" anchor="ctr" anchorCtr="0"/>
            <a:p>
              <a:endParaRPr dirty="0">
                <a:latin typeface="Tahoma" panose="020B0604030504040204" pitchFamily="34" charset="0"/>
              </a:endParaRPr>
            </a:p>
          </p:txBody>
        </p:sp>
        <p:sp>
          <p:nvSpPr>
            <p:cNvPr id="6155" name="AutoShape 52"/>
            <p:cNvSpPr/>
            <p:nvPr/>
          </p:nvSpPr>
          <p:spPr>
            <a:xfrm>
              <a:off x="3717" y="1495"/>
              <a:ext cx="1322" cy="1766"/>
            </a:xfrm>
            <a:prstGeom prst="roundRect">
              <a:avLst>
                <a:gd name="adj" fmla="val 16667"/>
              </a:avLst>
            </a:prstGeom>
            <a:solidFill>
              <a:srgbClr val="E9E065"/>
            </a:solidFill>
            <a:ln w="9525">
              <a:noFill/>
            </a:ln>
          </p:spPr>
          <p:txBody>
            <a:bodyPr wrap="none" anchor="ctr" anchorCtr="0"/>
            <a:p>
              <a:endParaRPr dirty="0">
                <a:latin typeface="Tahoma" panose="020B0604030504040204" pitchFamily="34" charset="0"/>
              </a:endParaRPr>
            </a:p>
          </p:txBody>
        </p:sp>
        <p:sp>
          <p:nvSpPr>
            <p:cNvPr id="6156" name="AutoShape 53"/>
            <p:cNvSpPr/>
            <p:nvPr/>
          </p:nvSpPr>
          <p:spPr>
            <a:xfrm>
              <a:off x="3728" y="2795"/>
              <a:ext cx="1304" cy="447"/>
            </a:xfrm>
            <a:prstGeom prst="roundRect">
              <a:avLst>
                <a:gd name="adj" fmla="val 50000"/>
              </a:avLst>
            </a:prstGeom>
            <a:gradFill rotWithShape="1">
              <a:gsLst>
                <a:gs pos="0">
                  <a:srgbClr val="E9E065"/>
                </a:gs>
                <a:gs pos="100000">
                  <a:srgbClr val="F2EDA6"/>
                </a:gs>
              </a:gsLst>
              <a:lin ang="5400000" scaled="1"/>
              <a:tileRect/>
            </a:gradFill>
            <a:ln w="9525">
              <a:noFill/>
            </a:ln>
          </p:spPr>
          <p:txBody>
            <a:bodyPr wrap="none" anchor="ctr" anchorCtr="0"/>
            <a:p>
              <a:endParaRPr dirty="0">
                <a:latin typeface="Tahoma" panose="020B0604030504040204" pitchFamily="34" charset="0"/>
              </a:endParaRPr>
            </a:p>
          </p:txBody>
        </p:sp>
        <p:sp>
          <p:nvSpPr>
            <p:cNvPr id="6157" name="AutoShape 54"/>
            <p:cNvSpPr/>
            <p:nvPr/>
          </p:nvSpPr>
          <p:spPr>
            <a:xfrm>
              <a:off x="3728" y="1509"/>
              <a:ext cx="1304" cy="446"/>
            </a:xfrm>
            <a:prstGeom prst="roundRect">
              <a:avLst>
                <a:gd name="adj" fmla="val 50000"/>
              </a:avLst>
            </a:prstGeom>
            <a:gradFill rotWithShape="1">
              <a:gsLst>
                <a:gs pos="0">
                  <a:srgbClr val="F8F5CC"/>
                </a:gs>
                <a:gs pos="100000">
                  <a:srgbClr val="E9E065"/>
                </a:gs>
              </a:gsLst>
              <a:lin ang="5400000" scaled="1"/>
              <a:tileRect/>
            </a:gradFill>
            <a:ln w="9525">
              <a:noFill/>
            </a:ln>
          </p:spPr>
          <p:txBody>
            <a:bodyPr wrap="none" anchor="ctr" anchorCtr="0"/>
            <a:p>
              <a:endParaRPr dirty="0">
                <a:latin typeface="Tahoma" panose="020B0604030504040204" pitchFamily="34" charset="0"/>
              </a:endParaRPr>
            </a:p>
          </p:txBody>
        </p:sp>
        <p:grpSp>
          <p:nvGrpSpPr>
            <p:cNvPr id="6158" name="Group 55"/>
            <p:cNvGrpSpPr/>
            <p:nvPr/>
          </p:nvGrpSpPr>
          <p:grpSpPr>
            <a:xfrm>
              <a:off x="4165" y="1299"/>
              <a:ext cx="405" cy="392"/>
              <a:chOff x="1289" y="587"/>
              <a:chExt cx="668" cy="647"/>
            </a:xfrm>
          </p:grpSpPr>
          <p:sp>
            <p:nvSpPr>
              <p:cNvPr id="6163" name="Oval 56"/>
              <p:cNvSpPr/>
              <p:nvPr/>
            </p:nvSpPr>
            <p:spPr>
              <a:xfrm>
                <a:off x="1289" y="627"/>
                <a:ext cx="668" cy="578"/>
              </a:xfrm>
              <a:prstGeom prst="ellipse">
                <a:avLst/>
              </a:prstGeom>
              <a:solidFill>
                <a:srgbClr val="333333"/>
              </a:solidFill>
              <a:ln w="38100">
                <a:noFill/>
              </a:ln>
            </p:spPr>
            <p:txBody>
              <a:bodyPr anchor="ctr" anchorCtr="0">
                <a:spAutoFit/>
              </a:bodyPr>
              <a:p>
                <a:endParaRPr dirty="0">
                  <a:latin typeface="Tahoma" panose="020B0604030504040204" pitchFamily="34" charset="0"/>
                </a:endParaRPr>
              </a:p>
            </p:txBody>
          </p:sp>
          <p:sp>
            <p:nvSpPr>
              <p:cNvPr id="6164" name="Oval 57"/>
              <p:cNvSpPr/>
              <p:nvPr/>
            </p:nvSpPr>
            <p:spPr>
              <a:xfrm>
                <a:off x="1296" y="587"/>
                <a:ext cx="646" cy="647"/>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p>
                <a:endParaRPr dirty="0">
                  <a:latin typeface="Tahoma" panose="020B0604030504040204" pitchFamily="34" charset="0"/>
                </a:endParaRPr>
              </a:p>
            </p:txBody>
          </p:sp>
          <p:sp>
            <p:nvSpPr>
              <p:cNvPr id="6165" name="Oval 58"/>
              <p:cNvSpPr/>
              <p:nvPr/>
            </p:nvSpPr>
            <p:spPr>
              <a:xfrm>
                <a:off x="1304" y="591"/>
                <a:ext cx="631" cy="63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p>
                <a:endParaRPr dirty="0">
                  <a:latin typeface="Tahoma" panose="020B0604030504040204" pitchFamily="34" charset="0"/>
                </a:endParaRPr>
              </a:p>
            </p:txBody>
          </p:sp>
          <p:sp>
            <p:nvSpPr>
              <p:cNvPr id="6166" name="Oval 59"/>
              <p:cNvSpPr/>
              <p:nvPr/>
            </p:nvSpPr>
            <p:spPr>
              <a:xfrm>
                <a:off x="1311" y="597"/>
                <a:ext cx="600" cy="589"/>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p>
                <a:endParaRPr dirty="0">
                  <a:latin typeface="Tahoma" panose="020B0604030504040204" pitchFamily="34" charset="0"/>
                </a:endParaRPr>
              </a:p>
            </p:txBody>
          </p:sp>
          <p:sp>
            <p:nvSpPr>
              <p:cNvPr id="6167" name="Oval 60"/>
              <p:cNvSpPr/>
              <p:nvPr/>
            </p:nvSpPr>
            <p:spPr>
              <a:xfrm>
                <a:off x="1346" y="613"/>
                <a:ext cx="533" cy="479"/>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p>
                <a:endParaRPr dirty="0">
                  <a:latin typeface="Tahoma" panose="020B0604030504040204" pitchFamily="34" charset="0"/>
                </a:endParaRPr>
              </a:p>
            </p:txBody>
          </p:sp>
        </p:grpSp>
        <p:sp>
          <p:nvSpPr>
            <p:cNvPr id="6159" name="Text Box 61"/>
            <p:cNvSpPr txBox="1"/>
            <p:nvPr/>
          </p:nvSpPr>
          <p:spPr>
            <a:xfrm>
              <a:off x="4246" y="1354"/>
              <a:ext cx="234" cy="290"/>
            </a:xfrm>
            <a:prstGeom prst="rect">
              <a:avLst/>
            </a:prstGeom>
            <a:noFill/>
            <a:ln w="9525">
              <a:noFill/>
            </a:ln>
          </p:spPr>
          <p:txBody>
            <a:bodyPr wrap="none">
              <a:spAutoFit/>
            </a:bodyPr>
            <a:p>
              <a:pPr algn="ctr" eaLnBrk="1" hangingPunct="1"/>
              <a:r>
                <a:rPr sz="2400" b="1" dirty="0">
                  <a:solidFill>
                    <a:srgbClr val="000000"/>
                  </a:solidFill>
                  <a:latin typeface="Arial" panose="020B0604020202020204" pitchFamily="34" charset="0"/>
                </a:rPr>
                <a:t>4</a:t>
              </a:r>
              <a:endParaRPr b="1" dirty="0">
                <a:latin typeface="Arial" panose="020B0604020202020204" pitchFamily="34" charset="0"/>
              </a:endParaRPr>
            </a:p>
          </p:txBody>
        </p:sp>
        <p:sp>
          <p:nvSpPr>
            <p:cNvPr id="6160" name="Text Box 62"/>
            <p:cNvSpPr txBox="1"/>
            <p:nvPr/>
          </p:nvSpPr>
          <p:spPr>
            <a:xfrm>
              <a:off x="3743" y="1727"/>
              <a:ext cx="1296" cy="368"/>
            </a:xfrm>
            <a:prstGeom prst="rect">
              <a:avLst/>
            </a:prstGeom>
            <a:noFill/>
            <a:ln w="9525">
              <a:noFill/>
            </a:ln>
          </p:spPr>
          <p:txBody>
            <a:bodyPr>
              <a:spAutoFit/>
            </a:bodyPr>
            <a:p>
              <a:pPr algn="just"/>
              <a:r>
                <a:rPr lang="en-US" altLang="vi-VN" sz="3200" dirty="0">
                  <a:latin typeface="Times New Roman" panose="02020603050405020304" pitchFamily="18" charset="0"/>
                  <a:cs typeface="Times New Roman" panose="02020603050405020304" pitchFamily="18" charset="0"/>
                </a:rPr>
                <a:t>....</a:t>
              </a:r>
              <a:endParaRPr lang="en-US" altLang="vi-VN" sz="3200" dirty="0">
                <a:latin typeface="Times New Roman" panose="02020603050405020304" pitchFamily="18" charset="0"/>
                <a:ea typeface="Times New Roman" panose="02020603050405020304" pitchFamily="18" charset="0"/>
              </a:endParaRPr>
            </a:p>
          </p:txBody>
        </p:sp>
        <p:sp>
          <p:nvSpPr>
            <p:cNvPr id="6161" name="AutoShape 63"/>
            <p:cNvSpPr/>
            <p:nvPr/>
          </p:nvSpPr>
          <p:spPr>
            <a:xfrm>
              <a:off x="3692" y="3290"/>
              <a:ext cx="1363" cy="548"/>
            </a:xfrm>
            <a:prstGeom prst="roundRect">
              <a:avLst>
                <a:gd name="adj" fmla="val 40389"/>
              </a:avLst>
            </a:prstGeom>
            <a:gradFill rotWithShape="1">
              <a:gsLst>
                <a:gs pos="0">
                  <a:srgbClr val="99BACC"/>
                </a:gs>
                <a:gs pos="100000">
                  <a:schemeClr val="bg1"/>
                </a:gs>
              </a:gsLst>
              <a:lin ang="5400000" scaled="1"/>
              <a:tileRect/>
            </a:gradFill>
            <a:ln w="9525">
              <a:noFill/>
            </a:ln>
          </p:spPr>
          <p:txBody>
            <a:bodyPr wrap="none" anchor="ctr" anchorCtr="0"/>
            <a:p>
              <a:endParaRPr dirty="0">
                <a:latin typeface="Tahoma" panose="020B0604030504040204" pitchFamily="34" charset="0"/>
              </a:endParaRPr>
            </a:p>
          </p:txBody>
        </p:sp>
        <p:sp>
          <p:nvSpPr>
            <p:cNvPr id="6162" name="AutoShape 64"/>
            <p:cNvSpPr/>
            <p:nvPr/>
          </p:nvSpPr>
          <p:spPr>
            <a:xfrm>
              <a:off x="3720" y="3305"/>
              <a:ext cx="1304" cy="487"/>
            </a:xfrm>
            <a:prstGeom prst="roundRect">
              <a:avLst>
                <a:gd name="adj" fmla="val 50000"/>
              </a:avLst>
            </a:prstGeom>
            <a:gradFill rotWithShape="1">
              <a:gsLst>
                <a:gs pos="0">
                  <a:srgbClr val="C8DAD4"/>
                </a:gs>
                <a:gs pos="100000">
                  <a:srgbClr val="FFFFFF"/>
                </a:gs>
              </a:gsLst>
              <a:lin ang="5400000" scaled="1"/>
              <a:tileRect/>
            </a:gradFill>
            <a:ln w="9525">
              <a:noFill/>
            </a:ln>
          </p:spPr>
          <p:txBody>
            <a:bodyPr wrap="none" anchor="ctr" anchorCtr="0"/>
            <a:p>
              <a:endParaRPr dirty="0">
                <a:latin typeface="Tahoma" panose="020B060403050404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checkerboard(across)">
                                      <p:cBhvr>
                                        <p:cTn id="7" dur="500"/>
                                        <p:tgtEl>
                                          <p:spTgt spid="614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6146"/>
                                        </p:tgtEl>
                                        <p:attrNameLst>
                                          <p:attrName>style.visibility</p:attrName>
                                        </p:attrNameLst>
                                      </p:cBhvr>
                                      <p:to>
                                        <p:strVal val="visible"/>
                                      </p:to>
                                    </p:set>
                                    <p:animEffect transition="in" filter="checkerboard(across)">
                                      <p:cBhvr>
                                        <p:cTn id="20" dur="500"/>
                                        <p:tgtEl>
                                          <p:spTgt spid="6146"/>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diamond(in)">
                                      <p:cBhvr>
                                        <p:cTn id="25" dur="20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linds(horizontal)">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8" presetClass="entr" presetSubtype="16"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diamond(in)">
                                      <p:cBhvr>
                                        <p:cTn id="35" dur="20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ppt_x"/>
                                          </p:val>
                                        </p:tav>
                                        <p:tav tm="100000">
                                          <p:val>
                                            <p:strVal val="#ppt_x"/>
                                          </p:val>
                                        </p:tav>
                                      </p:tavLst>
                                    </p:anim>
                                    <p:anim calcmode="lin" valueType="num">
                                      <p:cBhvr additive="base">
                                        <p:cTn id="4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ldLvl="0" animBg="1"/>
      <p:bldP spid="6147" grpId="0"/>
      <p:bldP spid="4" grpId="0" bldLvl="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4"/>
          <p:cNvSpPr txBox="1">
            <a:spLocks noChangeArrowheads="1"/>
          </p:cNvSpPr>
          <p:nvPr/>
        </p:nvSpPr>
        <p:spPr bwMode="auto">
          <a:xfrm>
            <a:off x="195071" y="207426"/>
            <a:ext cx="8400289"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b="1">
                <a:solidFill>
                  <a:srgbClr val="0000CC"/>
                </a:solidFill>
                <a:latin typeface="Times New Roman" panose="02020603050405020304" pitchFamily="18" charset="0"/>
                <a:cs typeface="Times New Roman" panose="02020603050405020304" pitchFamily="18" charset="0"/>
              </a:rPr>
              <a:t>Vận dụng</a:t>
            </a:r>
            <a:endParaRPr lang="en-US" sz="2400" b="1">
              <a:solidFill>
                <a:srgbClr val="0000CC"/>
              </a:solidFill>
              <a:latin typeface="Times New Roman" panose="02020603050405020304" pitchFamily="18" charset="0"/>
              <a:cs typeface="Times New Roman" panose="02020603050405020304" pitchFamily="18" charset="0"/>
            </a:endParaRPr>
          </a:p>
        </p:txBody>
      </p:sp>
      <p:sp>
        <p:nvSpPr>
          <p:cNvPr id="10245" name="Rectangle 5"/>
          <p:cNvSpPr>
            <a:spLocks noChangeArrowheads="1"/>
          </p:cNvSpPr>
          <p:nvPr/>
        </p:nvSpPr>
        <p:spPr bwMode="auto">
          <a:xfrm>
            <a:off x="195072" y="605025"/>
            <a:ext cx="9534144" cy="119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r>
              <a:rPr lang="en-US" sz="2400">
                <a:solidFill>
                  <a:srgbClr val="FF0000"/>
                </a:solidFill>
                <a:latin typeface="Times New Roman" panose="02020603050405020304" pitchFamily="18" charset="0"/>
                <a:cs typeface="Times New Roman" panose="02020603050405020304" pitchFamily="18" charset="0"/>
              </a:rPr>
              <a:t>Đề </a:t>
            </a:r>
            <a:r>
              <a:rPr lang="en-US" sz="2400" smtClean="0">
                <a:solidFill>
                  <a:srgbClr val="FF0000"/>
                </a:solidFill>
                <a:latin typeface="Times New Roman" panose="02020603050405020304" pitchFamily="18" charset="0"/>
                <a:cs typeface="Times New Roman" panose="02020603050405020304" pitchFamily="18" charset="0"/>
              </a:rPr>
              <a:t>: </a:t>
            </a:r>
            <a:r>
              <a:rPr lang="en-US" sz="2400">
                <a:solidFill>
                  <a:srgbClr val="FF0000"/>
                </a:solidFill>
                <a:latin typeface="Times New Roman" panose="02020603050405020304" pitchFamily="18" charset="0"/>
                <a:cs typeface="Times New Roman" panose="02020603050405020304" pitchFamily="18" charset="0"/>
              </a:rPr>
              <a:t>Hãy viết một bài văn ngắn ( khoảng 400 từ) trình bày suy nghĩ của anh (chị) về câu tục ngữ </a:t>
            </a:r>
            <a:r>
              <a:rPr lang="en-US" sz="2400" i="1">
                <a:solidFill>
                  <a:srgbClr val="FF0000"/>
                </a:solidFill>
                <a:latin typeface="Times New Roman" panose="02020603050405020304" pitchFamily="18" charset="0"/>
                <a:cs typeface="Times New Roman" panose="02020603050405020304" pitchFamily="18" charset="0"/>
              </a:rPr>
              <a:t>Trăm hay không bằng tay quen.</a:t>
            </a:r>
            <a:endParaRPr lang="en-US" sz="2400">
              <a:solidFill>
                <a:srgbClr val="FF0000"/>
              </a:solidFill>
              <a:latin typeface="Times New Roman" panose="02020603050405020304" pitchFamily="18" charset="0"/>
              <a:cs typeface="Times New Roman" panose="02020603050405020304" pitchFamily="18" charset="0"/>
            </a:endParaRPr>
          </a:p>
          <a:p>
            <a:pPr algn="just"/>
            <a:r>
              <a:rPr lang="en-US" sz="2400">
                <a:solidFill>
                  <a:srgbClr val="FF0000"/>
                </a:solidFill>
                <a:latin typeface="Times New Roman" panose="02020603050405020304" pitchFamily="18" charset="0"/>
                <a:cs typeface="Times New Roman" panose="02020603050405020304" pitchFamily="18" charset="0"/>
              </a:rPr>
              <a:t>Lập dàn bài chi tiết cho đề bài trên</a:t>
            </a:r>
            <a:endParaRPr lang="en-US" sz="2400">
              <a:solidFill>
                <a:srgbClr val="FF0000"/>
              </a:solidFill>
              <a:latin typeface="Times New Roman" panose="02020603050405020304" pitchFamily="18" charset="0"/>
              <a:cs typeface="Times New Roman" panose="02020603050405020304" pitchFamily="18" charset="0"/>
            </a:endParaRPr>
          </a:p>
        </p:txBody>
      </p:sp>
      <p:graphicFrame>
        <p:nvGraphicFramePr>
          <p:cNvPr id="10298" name="Group 58"/>
          <p:cNvGraphicFramePr>
            <a:graphicFrameLocks noGrp="1"/>
          </p:cNvGraphicFramePr>
          <p:nvPr>
            <p:ph/>
          </p:nvPr>
        </p:nvGraphicFramePr>
        <p:xfrm>
          <a:off x="195072" y="2435352"/>
          <a:ext cx="11781536" cy="3749040"/>
        </p:xfrm>
        <a:graphic>
          <a:graphicData uri="http://schemas.openxmlformats.org/drawingml/2006/table">
            <a:tbl>
              <a:tblPr/>
              <a:tblGrid>
                <a:gridCol w="869696"/>
                <a:gridCol w="10911840"/>
              </a:tblGrid>
              <a:tr h="730250">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sz="2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I.Mở bài</a:t>
                      </a:r>
                      <a:endParaRPr kumimoji="0" lang="en-US"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pPr>
                      <a:r>
                        <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Mối quan hệ giữa nhận thức và thực tiễn, lý thuyết và thực hành, học và hành được con người quan tâm, nghiên cứu từ trước đến nay.</a:t>
                      </a: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just" defTabSz="914400" rtl="0" eaLnBrk="0" fontAlgn="base" latinLnBrk="0" hangingPunct="0">
                        <a:lnSpc>
                          <a:spcPct val="100000"/>
                        </a:lnSpc>
                        <a:spcBef>
                          <a:spcPct val="0"/>
                        </a:spcBef>
                        <a:spcAft>
                          <a:spcPct val="0"/>
                        </a:spcAft>
                        <a:buClrTx/>
                        <a:buSzTx/>
                        <a:buFontTx/>
                        <a:buNone/>
                      </a:pPr>
                      <a:r>
                        <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Nhân dân ta đã tổng kết kinh nghiệm vể mối quan hệ đó qua câu tục ngữ </a:t>
                      </a:r>
                      <a:r>
                        <a:rPr kumimoji="0" lang="en-US" sz="1800" b="0" i="1"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Trăm hay không bằng tay quen.</a:t>
                      </a: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06600">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sz="2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II. Thân bài</a:t>
                      </a:r>
                      <a:endParaRPr kumimoji="0" lang="en-US"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pPr>
                      <a:r>
                        <a:rPr kumimoji="0" lang="en-US"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 Giải thích ( làm rõ tư tưởng đạo lí) </a:t>
                      </a: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just" defTabSz="914400" rtl="0" eaLnBrk="0" fontAlgn="base" latinLnBrk="0" hangingPunct="0">
                        <a:lnSpc>
                          <a:spcPct val="100000"/>
                        </a:lnSpc>
                        <a:spcBef>
                          <a:spcPct val="0"/>
                        </a:spcBef>
                        <a:spcAft>
                          <a:spcPct val="0"/>
                        </a:spcAft>
                        <a:buClrTx/>
                        <a:buSzTx/>
                        <a:buFontTx/>
                        <a:buNone/>
                      </a:pPr>
                      <a:r>
                        <a:rPr kumimoji="0" lang="en-US" sz="1800" b="1" i="1"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Trăm hay</a:t>
                      </a:r>
                      <a:r>
                        <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 Lý thuyết thu nhận được đưa qua sách vở hoặc qua sự hướng dẫn của người khác </a:t>
                      </a:r>
                      <a:r>
                        <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a:t>
                      </a:r>
                      <a:r>
                        <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biết nhiều kiến thức, hiểu biết thông thái.</a:t>
                      </a: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endParaRPr>
                    </a:p>
                    <a:p>
                      <a:pPr marL="342900" marR="0" lvl="0" indent="-342900" algn="just" defTabSz="914400" rtl="0" eaLnBrk="0" fontAlgn="base" latinLnBrk="0" hangingPunct="0">
                        <a:lnSpc>
                          <a:spcPct val="100000"/>
                        </a:lnSpc>
                        <a:spcBef>
                          <a:spcPct val="0"/>
                        </a:spcBef>
                        <a:spcAft>
                          <a:spcPct val="0"/>
                        </a:spcAft>
                        <a:buClrTx/>
                        <a:buSzTx/>
                        <a:buFontTx/>
                        <a:buNone/>
                      </a:pPr>
                      <a:r>
                        <a:rPr kumimoji="0" lang="en-US" sz="1800" b="1" i="1"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 Tay quen</a:t>
                      </a:r>
                      <a:r>
                        <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 : Tay làm nhiều nên quen, tự mình thực hành đến mức thành thạo, đúc rút nhiều kinh nghiệm </a:t>
                      </a:r>
                      <a:r>
                        <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giỏi thực hành.</a:t>
                      </a: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endParaRPr>
                    </a:p>
                    <a:p>
                      <a:pPr marL="342900" marR="0" lvl="0" indent="-342900" algn="just" defTabSz="914400" rtl="0" eaLnBrk="0" fontAlgn="base" latinLnBrk="0" hangingPunct="0">
                        <a:lnSpc>
                          <a:spcPct val="100000"/>
                        </a:lnSpc>
                        <a:spcBef>
                          <a:spcPct val="0"/>
                        </a:spcBef>
                        <a:spcAft>
                          <a:spcPct val="0"/>
                        </a:spcAft>
                        <a:buClrTx/>
                        <a:buSzTx/>
                        <a:buFontTx/>
                        <a:buNone/>
                      </a:pPr>
                      <a:r>
                        <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a:t>
                      </a:r>
                      <a:r>
                        <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Khẳng định ý nghĩa khái quát của câu tục ngữ:</a:t>
                      </a:r>
                      <a:r>
                        <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 </a:t>
                      </a: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endParaRPr>
                    </a:p>
                    <a:p>
                      <a:pPr marL="342900" marR="0" lvl="0" indent="-342900" algn="just" defTabSz="914400" rtl="0" eaLnBrk="0" fontAlgn="base" latinLnBrk="0" hangingPunct="0">
                        <a:lnSpc>
                          <a:spcPct val="100000"/>
                        </a:lnSpc>
                        <a:spcBef>
                          <a:spcPct val="0"/>
                        </a:spcBef>
                        <a:spcAft>
                          <a:spcPct val="0"/>
                        </a:spcAft>
                        <a:buClrTx/>
                        <a:buSzTx/>
                        <a:buFontTx/>
                        <a:buNone/>
                      </a:pPr>
                      <a:r>
                        <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 Đúc rút kinh nghiệm trong nhận thức và thực tiễn lao động của nhân dân ta: đề cao vai trò của ứng dụng thực hành hơn hiểu biết lí thuyết.</a:t>
                      </a: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endParaRPr>
                    </a:p>
                    <a:p>
                      <a:pPr marL="342900" marR="0" lvl="0" indent="-342900" algn="just" defTabSz="914400" rtl="0" eaLnBrk="0" fontAlgn="base" latinLnBrk="0" hangingPunct="0">
                        <a:lnSpc>
                          <a:spcPct val="100000"/>
                        </a:lnSpc>
                        <a:spcBef>
                          <a:spcPct val="0"/>
                        </a:spcBef>
                        <a:spcAft>
                          <a:spcPct val="0"/>
                        </a:spcAft>
                        <a:buClrTx/>
                        <a:buSzTx/>
                        <a:buFontTx/>
                        <a:buNone/>
                      </a:pPr>
                      <a:r>
                        <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 Thể hiện tư tưởng nhân sinh của dân tộc vốn yêu lao động, cần cù chăm chỉ </a:t>
                      </a: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endParaRPr>
                    </a:p>
                    <a:p>
                      <a:pPr marL="342900" marR="0" lvl="0" indent="-342900" algn="just" defTabSz="914400" rtl="0" eaLnBrk="0" fontAlgn="base" latinLnBrk="0" hangingPunct="0">
                        <a:lnSpc>
                          <a:spcPct val="100000"/>
                        </a:lnSpc>
                        <a:spcBef>
                          <a:spcPct val="0"/>
                        </a:spcBef>
                        <a:spcAft>
                          <a:spcPct val="0"/>
                        </a:spcAft>
                        <a:buClrTx/>
                        <a:buSzTx/>
                        <a:buFontTx/>
                        <a:buNone/>
                      </a:pPr>
                      <a:r>
                        <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 Thể hiện mặt hạn chế trong việc đánh giá mối quan hệ giữa lí thuyết và thực hành, nhận thức và thực tiễn. </a:t>
                      </a: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0292" name="Text Box 52"/>
          <p:cNvSpPr txBox="1">
            <a:spLocks noChangeArrowheads="1"/>
          </p:cNvSpPr>
          <p:nvPr/>
        </p:nvSpPr>
        <p:spPr bwMode="auto">
          <a:xfrm>
            <a:off x="3121152" y="1804630"/>
            <a:ext cx="127406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a:solidFill>
                  <a:srgbClr val="FF0000"/>
                </a:solidFill>
              </a:rPr>
              <a:t>DÀN BÀI</a:t>
            </a:r>
            <a:endParaRPr lang="en-US" sz="2400" b="1">
              <a:solidFill>
                <a:srgbClr val="FF0000"/>
              </a:solidFill>
            </a:endParaRPr>
          </a:p>
        </p:txBody>
      </p:sp>
    </p:spTree>
    <p:custDataLst>
      <p:tags r:id="rId1"/>
    </p:custDataLst>
  </p:cSld>
  <p:clrMapOvr>
    <a:masterClrMapping/>
  </p:clrMapOvr>
  <p:transition advTm="118104">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10244"/>
                                        </p:tgtEl>
                                        <p:attrNameLst>
                                          <p:attrName>style.visibility</p:attrName>
                                        </p:attrNameLst>
                                      </p:cBhvr>
                                      <p:to>
                                        <p:strVal val="visible"/>
                                      </p:to>
                                    </p:set>
                                    <p:anim calcmode="lin" valueType="num">
                                      <p:cBhvr>
                                        <p:cTn id="7" dur="500" fill="hold"/>
                                        <p:tgtEl>
                                          <p:spTgt spid="10244"/>
                                        </p:tgtEl>
                                        <p:attrNameLst>
                                          <p:attrName>ppt_w</p:attrName>
                                        </p:attrNameLst>
                                      </p:cBhvr>
                                      <p:tavLst>
                                        <p:tav tm="0">
                                          <p:val>
                                            <p:strVal val="#ppt_w*0.05"/>
                                          </p:val>
                                        </p:tav>
                                        <p:tav tm="100000">
                                          <p:val>
                                            <p:strVal val="#ppt_w"/>
                                          </p:val>
                                        </p:tav>
                                      </p:tavLst>
                                    </p:anim>
                                    <p:anim calcmode="lin" valueType="num">
                                      <p:cBhvr>
                                        <p:cTn id="8" dur="500" fill="hold"/>
                                        <p:tgtEl>
                                          <p:spTgt spid="10244"/>
                                        </p:tgtEl>
                                        <p:attrNameLst>
                                          <p:attrName>ppt_h</p:attrName>
                                        </p:attrNameLst>
                                      </p:cBhvr>
                                      <p:tavLst>
                                        <p:tav tm="0">
                                          <p:val>
                                            <p:strVal val="#ppt_h"/>
                                          </p:val>
                                        </p:tav>
                                        <p:tav tm="100000">
                                          <p:val>
                                            <p:strVal val="#ppt_h"/>
                                          </p:val>
                                        </p:tav>
                                      </p:tavLst>
                                    </p:anim>
                                    <p:anim calcmode="lin" valueType="num">
                                      <p:cBhvr>
                                        <p:cTn id="9" dur="500" fill="hold"/>
                                        <p:tgtEl>
                                          <p:spTgt spid="10244"/>
                                        </p:tgtEl>
                                        <p:attrNameLst>
                                          <p:attrName>ppt_x</p:attrName>
                                        </p:attrNameLst>
                                      </p:cBhvr>
                                      <p:tavLst>
                                        <p:tav tm="0">
                                          <p:val>
                                            <p:strVal val="#ppt_x-.2"/>
                                          </p:val>
                                        </p:tav>
                                        <p:tav tm="100000">
                                          <p:val>
                                            <p:strVal val="#ppt_x"/>
                                          </p:val>
                                        </p:tav>
                                      </p:tavLst>
                                    </p:anim>
                                    <p:anim calcmode="lin" valueType="num">
                                      <p:cBhvr>
                                        <p:cTn id="10" dur="500" fill="hold"/>
                                        <p:tgtEl>
                                          <p:spTgt spid="10244"/>
                                        </p:tgtEl>
                                        <p:attrNameLst>
                                          <p:attrName>ppt_y</p:attrName>
                                        </p:attrNameLst>
                                      </p:cBhvr>
                                      <p:tavLst>
                                        <p:tav tm="0">
                                          <p:val>
                                            <p:strVal val="#ppt_y"/>
                                          </p:val>
                                        </p:tav>
                                        <p:tav tm="100000">
                                          <p:val>
                                            <p:strVal val="#ppt_y"/>
                                          </p:val>
                                        </p:tav>
                                      </p:tavLst>
                                    </p:anim>
                                    <p:animEffect transition="in" filter="fade">
                                      <p:cBhvr>
                                        <p:cTn id="11" dur="500"/>
                                        <p:tgtEl>
                                          <p:spTgt spid="10244"/>
                                        </p:tgtEl>
                                      </p:cBhvr>
                                    </p:animEffect>
                                  </p:childTnLst>
                                </p:cTn>
                              </p:par>
                            </p:childTnLst>
                          </p:cTn>
                        </p:par>
                      </p:childTnLst>
                    </p:cTn>
                  </p:par>
                  <p:par>
                    <p:cTn id="12" fill="hold">
                      <p:stCondLst>
                        <p:cond delay="indefinite"/>
                      </p:stCondLst>
                      <p:childTnLst>
                        <p:par>
                          <p:cTn id="13" fill="hold">
                            <p:stCondLst>
                              <p:cond delay="0"/>
                            </p:stCondLst>
                            <p:childTnLst>
                              <p:par>
                                <p:cTn id="14" presetID="39" presetClass="entr" presetSubtype="0" accel="100000" fill="hold" grpId="0" nodeType="clickEffect">
                                  <p:stCondLst>
                                    <p:cond delay="0"/>
                                  </p:stCondLst>
                                  <p:childTnLst>
                                    <p:set>
                                      <p:cBhvr>
                                        <p:cTn id="15" dur="1" fill="hold">
                                          <p:stCondLst>
                                            <p:cond delay="0"/>
                                          </p:stCondLst>
                                        </p:cTn>
                                        <p:tgtEl>
                                          <p:spTgt spid="10245"/>
                                        </p:tgtEl>
                                        <p:attrNameLst>
                                          <p:attrName>style.visibility</p:attrName>
                                        </p:attrNameLst>
                                      </p:cBhvr>
                                      <p:to>
                                        <p:strVal val="visible"/>
                                      </p:to>
                                    </p:set>
                                    <p:anim calcmode="lin" valueType="num">
                                      <p:cBhvr>
                                        <p:cTn id="16" dur="500" fill="hold"/>
                                        <p:tgtEl>
                                          <p:spTgt spid="10245"/>
                                        </p:tgtEl>
                                        <p:attrNameLst>
                                          <p:attrName>ppt_h</p:attrName>
                                        </p:attrNameLst>
                                      </p:cBhvr>
                                      <p:tavLst>
                                        <p:tav tm="0">
                                          <p:val>
                                            <p:strVal val="#ppt_h/20"/>
                                          </p:val>
                                        </p:tav>
                                        <p:tav tm="50000">
                                          <p:val>
                                            <p:strVal val="#ppt_h/20"/>
                                          </p:val>
                                        </p:tav>
                                        <p:tav tm="100000">
                                          <p:val>
                                            <p:strVal val="#ppt_h"/>
                                          </p:val>
                                        </p:tav>
                                      </p:tavLst>
                                    </p:anim>
                                    <p:anim calcmode="lin" valueType="num">
                                      <p:cBhvr>
                                        <p:cTn id="17" dur="500" fill="hold"/>
                                        <p:tgtEl>
                                          <p:spTgt spid="10245"/>
                                        </p:tgtEl>
                                        <p:attrNameLst>
                                          <p:attrName>ppt_w</p:attrName>
                                        </p:attrNameLst>
                                      </p:cBhvr>
                                      <p:tavLst>
                                        <p:tav tm="0">
                                          <p:val>
                                            <p:strVal val="#ppt_w+.3"/>
                                          </p:val>
                                        </p:tav>
                                        <p:tav tm="50000">
                                          <p:val>
                                            <p:strVal val="#ppt_w+.3"/>
                                          </p:val>
                                        </p:tav>
                                        <p:tav tm="100000">
                                          <p:val>
                                            <p:strVal val="#ppt_w"/>
                                          </p:val>
                                        </p:tav>
                                      </p:tavLst>
                                    </p:anim>
                                    <p:anim calcmode="lin" valueType="num">
                                      <p:cBhvr>
                                        <p:cTn id="18" dur="500" fill="hold"/>
                                        <p:tgtEl>
                                          <p:spTgt spid="10245"/>
                                        </p:tgtEl>
                                        <p:attrNameLst>
                                          <p:attrName>ppt_x</p:attrName>
                                        </p:attrNameLst>
                                      </p:cBhvr>
                                      <p:tavLst>
                                        <p:tav tm="0">
                                          <p:val>
                                            <p:strVal val="#ppt_x-.3"/>
                                          </p:val>
                                        </p:tav>
                                        <p:tav tm="50000">
                                          <p:val>
                                            <p:strVal val="#ppt_x"/>
                                          </p:val>
                                        </p:tav>
                                        <p:tav tm="100000">
                                          <p:val>
                                            <p:strVal val="#ppt_x"/>
                                          </p:val>
                                        </p:tav>
                                      </p:tavLst>
                                    </p:anim>
                                    <p:anim calcmode="lin" valueType="num">
                                      <p:cBhvr>
                                        <p:cTn id="19" dur="500" fill="hold"/>
                                        <p:tgtEl>
                                          <p:spTgt spid="1024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6" fill="hold" grpId="0" nodeType="clickEffect">
                                  <p:stCondLst>
                                    <p:cond delay="0"/>
                                  </p:stCondLst>
                                  <p:childTnLst>
                                    <p:set>
                                      <p:cBhvr>
                                        <p:cTn id="23" dur="1" fill="hold">
                                          <p:stCondLst>
                                            <p:cond delay="0"/>
                                          </p:stCondLst>
                                        </p:cTn>
                                        <p:tgtEl>
                                          <p:spTgt spid="10292"/>
                                        </p:tgtEl>
                                        <p:attrNameLst>
                                          <p:attrName>style.visibility</p:attrName>
                                        </p:attrNameLst>
                                      </p:cBhvr>
                                      <p:to>
                                        <p:strVal val="visible"/>
                                      </p:to>
                                    </p:set>
                                    <p:animEffect transition="in" filter="barn(inHorizontal)">
                                      <p:cBhvr>
                                        <p:cTn id="24" dur="500"/>
                                        <p:tgtEl>
                                          <p:spTgt spid="10292"/>
                                        </p:tgtEl>
                                      </p:cBhvr>
                                    </p:animEffect>
                                  </p:childTnLst>
                                </p:cTn>
                              </p:par>
                            </p:childTnLst>
                          </p:cTn>
                        </p:par>
                        <p:par>
                          <p:cTn id="25" fill="hold">
                            <p:stCondLst>
                              <p:cond delay="500"/>
                            </p:stCondLst>
                            <p:childTnLst>
                              <p:par>
                                <p:cTn id="26" presetID="16" presetClass="entr" presetSubtype="26" fill="hold" nodeType="afterEffect">
                                  <p:stCondLst>
                                    <p:cond delay="0"/>
                                  </p:stCondLst>
                                  <p:childTnLst>
                                    <p:set>
                                      <p:cBhvr>
                                        <p:cTn id="27" dur="1" fill="hold">
                                          <p:stCondLst>
                                            <p:cond delay="0"/>
                                          </p:stCondLst>
                                        </p:cTn>
                                        <p:tgtEl>
                                          <p:spTgt spid="10298"/>
                                        </p:tgtEl>
                                        <p:attrNameLst>
                                          <p:attrName>style.visibility</p:attrName>
                                        </p:attrNameLst>
                                      </p:cBhvr>
                                      <p:to>
                                        <p:strVal val="visible"/>
                                      </p:to>
                                    </p:set>
                                    <p:animEffect transition="in" filter="barn(inHorizontal)">
                                      <p:cBhvr>
                                        <p:cTn id="28" dur="500"/>
                                        <p:tgtEl>
                                          <p:spTgt spid="10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ldLvl="0" animBg="1"/>
      <p:bldP spid="10245" grpId="0" bldLvl="0" animBg="1"/>
      <p:bldP spid="10292" grpId="0"/>
    </p:bldLst>
  </p:timing>
</p:sld>
</file>

<file path=ppt/tags/tag1.xml><?xml version="1.0" encoding="utf-8"?>
<p:tagLst xmlns:p="http://schemas.openxmlformats.org/presentationml/2006/main">
  <p:tag name="TIMING" val="|6.7"/>
</p:tagLst>
</file>

<file path=ppt/tags/tag2.xml><?xml version="1.0" encoding="utf-8"?>
<p:tagLst xmlns:p="http://schemas.openxmlformats.org/presentationml/2006/main">
  <p:tag name="TIMING" val="|10.8|9.5|8.4|57|20.4|22.5|27.2|64.7|95.4"/>
</p:tagLst>
</file>

<file path=ppt/tags/tag3.xml><?xml version="1.0" encoding="utf-8"?>
<p:tagLst xmlns:p="http://schemas.openxmlformats.org/presentationml/2006/main">
  <p:tag name="TIMING" val="|4.3|10.1|8.2|8.2|26.8|8.2|27.3|32.5"/>
</p:tagLst>
</file>

<file path=ppt/tags/tag4.xml><?xml version="1.0" encoding="utf-8"?>
<p:tagLst xmlns:p="http://schemas.openxmlformats.org/presentationml/2006/main">
  <p:tag name="TIMING" val="|8.8|11.6|13.3|32.2|50|95.7|40.3|29.1"/>
</p:tagLst>
</file>

<file path=ppt/tags/tag5.xml><?xml version="1.0" encoding="utf-8"?>
<p:tagLst xmlns:p="http://schemas.openxmlformats.org/presentationml/2006/main">
  <p:tag name="TIMING" val="|6.4|27|80.6|130.9|57.4"/>
</p:tagLst>
</file>

<file path=ppt/tags/tag6.xml><?xml version="1.0" encoding="utf-8"?>
<p:tagLst xmlns:p="http://schemas.openxmlformats.org/presentationml/2006/main">
  <p:tag name="TIMING" val="|75.5|16.4|14.4|6.2|16.2|34.3|38.8|63"/>
</p:tagLst>
</file>

<file path=ppt/tags/tag7.xml><?xml version="1.0" encoding="utf-8"?>
<p:tagLst xmlns:p="http://schemas.openxmlformats.org/presentationml/2006/main">
  <p:tag name="TIMING" val="|68.5|38.7"/>
</p:tagLst>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0</TotalTime>
  <Words>5697</Words>
  <Application>WPS Presentation</Application>
  <PresentationFormat>Widescreen</PresentationFormat>
  <Paragraphs>173</Paragraphs>
  <Slides>11</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11</vt:i4>
      </vt:variant>
    </vt:vector>
  </HeadingPairs>
  <TitlesOfParts>
    <vt:vector size="23" baseType="lpstr">
      <vt:lpstr>Arial</vt:lpstr>
      <vt:lpstr>SimSun</vt:lpstr>
      <vt:lpstr>Wingdings</vt:lpstr>
      <vt:lpstr>Calibri</vt:lpstr>
      <vt:lpstr>Times New Roman</vt:lpstr>
      <vt:lpstr>Microsoft YaHei</vt:lpstr>
      <vt:lpstr>Arial Unicode MS</vt:lpstr>
      <vt:lpstr>Calibri Light</vt:lpstr>
      <vt:lpstr>Impact</vt:lpstr>
      <vt:lpstr>Arial</vt:lpstr>
      <vt:lpstr>Tahoma</vt:lpstr>
      <vt:lpstr>Retrospect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56</cp:revision>
  <dcterms:created xsi:type="dcterms:W3CDTF">2020-04-06T23:35:00Z</dcterms:created>
  <dcterms:modified xsi:type="dcterms:W3CDTF">2021-12-03T14:55:53Z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649EC6230C3241F5B814DC0E87EF0A3B</vt:lpwstr>
  </property>
  <property fmtid="{D5CDD505-2E9C-101B-9397-08002B2CF9AE}" pid="3" name="KSOProductBuildVer">
    <vt:lpwstr>1033-11.2.0.10382</vt:lpwstr>
  </property>
</Properties>
</file>