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09"/>
  </p:notesMasterIdLst>
  <p:sldIdLst>
    <p:sldId id="401" r:id="rId3"/>
    <p:sldId id="295" r:id="rId4"/>
    <p:sldId id="296" r:id="rId5"/>
    <p:sldId id="297"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65" r:id="rId67"/>
    <p:sldId id="366" r:id="rId68"/>
    <p:sldId id="367" r:id="rId69"/>
    <p:sldId id="368" r:id="rId70"/>
    <p:sldId id="369" r:id="rId71"/>
    <p:sldId id="265" r:id="rId72"/>
    <p:sldId id="267" r:id="rId73"/>
    <p:sldId id="266" r:id="rId74"/>
    <p:sldId id="268" r:id="rId75"/>
    <p:sldId id="257" r:id="rId76"/>
    <p:sldId id="258" r:id="rId77"/>
    <p:sldId id="292" r:id="rId78"/>
    <p:sldId id="274" r:id="rId79"/>
    <p:sldId id="275" r:id="rId80"/>
    <p:sldId id="276" r:id="rId81"/>
    <p:sldId id="277" r:id="rId82"/>
    <p:sldId id="278" r:id="rId83"/>
    <p:sldId id="293" r:id="rId84"/>
    <p:sldId id="294" r:id="rId85"/>
    <p:sldId id="279" r:id="rId86"/>
    <p:sldId id="280" r:id="rId87"/>
    <p:sldId id="370" r:id="rId88"/>
    <p:sldId id="371" r:id="rId89"/>
    <p:sldId id="375" r:id="rId90"/>
    <p:sldId id="376" r:id="rId91"/>
    <p:sldId id="377" r:id="rId92"/>
    <p:sldId id="379" r:id="rId93"/>
    <p:sldId id="380" r:id="rId94"/>
    <p:sldId id="381" r:id="rId95"/>
    <p:sldId id="382" r:id="rId96"/>
    <p:sldId id="384" r:id="rId97"/>
    <p:sldId id="391" r:id="rId98"/>
    <p:sldId id="392" r:id="rId99"/>
    <p:sldId id="393" r:id="rId100"/>
    <p:sldId id="394" r:id="rId101"/>
    <p:sldId id="395" r:id="rId102"/>
    <p:sldId id="396" r:id="rId103"/>
    <p:sldId id="397" r:id="rId104"/>
    <p:sldId id="398" r:id="rId105"/>
    <p:sldId id="399" r:id="rId106"/>
    <p:sldId id="400" r:id="rId107"/>
    <p:sldId id="290" r:id="rId108"/>
  </p:sldIdLst>
  <p:sldSz cx="9144000" cy="6858000" type="screen4x3"/>
  <p:notesSz cx="6858000" cy="9144000"/>
  <p:custDataLst>
    <p:tags r:id="rId1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B27B5"/>
    <a:srgbClr val="7940C6"/>
    <a:srgbClr val="EA2E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p:cViewPr varScale="1">
        <p:scale>
          <a:sx n="69" d="100"/>
          <a:sy n="69" d="100"/>
        </p:scale>
        <p:origin x="142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 Id="rId4" Type="http://schemas.openxmlformats.org/officeDocument/2006/relationships/image" Target="../media/image12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18.wmf"/><Relationship Id="rId1" Type="http://schemas.openxmlformats.org/officeDocument/2006/relationships/image" Target="../media/image122.wmf"/><Relationship Id="rId4" Type="http://schemas.openxmlformats.org/officeDocument/2006/relationships/image" Target="../media/image1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760FEF-F634-4C8F-B268-158961ECDDD1}" type="datetimeFigureOut">
              <a:rPr lang="en-US" smtClean="0"/>
              <a:t>11/13/2021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3F63CE-36DB-47B5-85B0-FB9901AD5E15}" type="slidenum">
              <a:rPr lang="en-US" smtClean="0"/>
              <a:t>‹#›</a:t>
            </a:fld>
            <a:endParaRPr lang="en-US"/>
          </a:p>
        </p:txBody>
      </p:sp>
    </p:spTree>
    <p:extLst>
      <p:ext uri="{BB962C8B-B14F-4D97-AF65-F5344CB8AC3E}">
        <p14:creationId xmlns:p14="http://schemas.microsoft.com/office/powerpoint/2010/main" val="413208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3F63CE-36DB-47B5-85B0-FB9901AD5E15}" type="slidenum">
              <a:rPr lang="en-US" smtClean="0"/>
              <a:t>85</a:t>
            </a:fld>
            <a:endParaRPr lang="en-US"/>
          </a:p>
        </p:txBody>
      </p:sp>
    </p:spTree>
    <p:extLst>
      <p:ext uri="{BB962C8B-B14F-4D97-AF65-F5344CB8AC3E}">
        <p14:creationId xmlns:p14="http://schemas.microsoft.com/office/powerpoint/2010/main" val="2373681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84803FE0-CF5B-4A95-8EFD-8761A0CFAE0D}" type="slidenum">
              <a:rPr lang="en-US" sz="1200" smtClean="0"/>
              <a:pPr eaLnBrk="1" hangingPunct="1"/>
              <a:t>98</a:t>
            </a:fld>
            <a:endParaRPr lang="en-US" sz="1200" smtClean="0"/>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236479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9D38E5F2-39EE-46D7-AAD3-3985E15BC103}" type="slidenum">
              <a:rPr lang="en-US" sz="1200" smtClean="0"/>
              <a:pPr eaLnBrk="1" hangingPunct="1"/>
              <a:t>99</a:t>
            </a:fld>
            <a:endParaRPr lang="en-US" sz="1200"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1287510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84ACA587-CD31-46D3-BEEE-E871F3686041}" type="slidenum">
              <a:rPr lang="en-US" sz="1200" smtClean="0"/>
              <a:pPr eaLnBrk="1" hangingPunct="1"/>
              <a:t>101</a:t>
            </a:fld>
            <a:endParaRPr lang="en-US" sz="1200"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408621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D5D2D740-008E-4598-8619-A24F7FE8E1E5}" type="slidenum">
              <a:rPr lang="en-US" sz="1200" smtClean="0"/>
              <a:pPr eaLnBrk="1" hangingPunct="1"/>
              <a:t>102</a:t>
            </a:fld>
            <a:endParaRPr lang="en-US" sz="1200"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834510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D5D2D740-008E-4598-8619-A24F7FE8E1E5}" type="slidenum">
              <a:rPr lang="en-US" sz="1200" smtClean="0"/>
              <a:pPr eaLnBrk="1" hangingPunct="1"/>
              <a:t>104</a:t>
            </a:fld>
            <a:endParaRPr lang="en-US" sz="1200"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469428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CE40FA24-4056-4657-A7E9-C4CA7663BC2A}" type="slidenum">
              <a:rPr lang="en-US" sz="1200" smtClean="0"/>
              <a:pPr eaLnBrk="1" hangingPunct="1"/>
              <a:t>105</a:t>
            </a:fld>
            <a:endParaRPr lang="en-US" sz="1200" smtClean="0"/>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1661614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85DC8467-9BEE-4F42-975E-D579484C552B}" type="slidenum">
              <a:rPr lang="en-US" sz="1200" smtClean="0"/>
              <a:pPr eaLnBrk="1" hangingPunct="1"/>
              <a:t>88</a:t>
            </a:fld>
            <a:endParaRPr lang="en-US" sz="1200"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399244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2DA54C1D-7463-4E16-9EA2-ACFEFF7F6F58}" type="slidenum">
              <a:rPr lang="en-US" sz="1200" smtClean="0"/>
              <a:pPr eaLnBrk="1" hangingPunct="1"/>
              <a:t>89</a:t>
            </a:fld>
            <a:endParaRPr lang="en-US" sz="1200" smtClean="0"/>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942163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99644644-12F6-4CD9-B8EB-33BACB5CE595}" type="slidenum">
              <a:rPr lang="en-US" sz="1200" smtClean="0"/>
              <a:pPr eaLnBrk="1" hangingPunct="1"/>
              <a:t>90</a:t>
            </a:fld>
            <a:endParaRPr lang="en-US" sz="1200"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1999834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15180FA5-3D7C-4C33-A2CE-50D3114651AA}" type="slidenum">
              <a:rPr lang="en-US" sz="1200" smtClean="0"/>
              <a:pPr eaLnBrk="1" hangingPunct="1"/>
              <a:t>92</a:t>
            </a:fld>
            <a:endParaRPr lang="en-US" sz="1200" smtClean="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4065093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DE14EB4A-4C6B-46BF-9019-7B71C5D91778}" type="slidenum">
              <a:rPr lang="en-US" sz="1200" smtClean="0"/>
              <a:pPr eaLnBrk="1" hangingPunct="1"/>
              <a:t>93</a:t>
            </a:fld>
            <a:endParaRPr lang="en-US" sz="1200" smtClean="0"/>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103899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2EDCDE25-0040-418F-B1BE-D6D0EAA26446}" type="slidenum">
              <a:rPr lang="en-US" sz="1200" smtClean="0"/>
              <a:pPr eaLnBrk="1" hangingPunct="1"/>
              <a:t>95</a:t>
            </a:fld>
            <a:endParaRPr lang="en-US" sz="1200"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326002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589B177C-36F4-443A-BE25-F6F333D0339D}" type="slidenum">
              <a:rPr lang="en-US" sz="1200" smtClean="0"/>
              <a:pPr eaLnBrk="1" hangingPunct="1"/>
              <a:t>96</a:t>
            </a:fld>
            <a:endParaRPr lang="en-US" sz="1200" smtClean="0"/>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251473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fld id="{61A3E7D8-D5EE-46DE-B685-64D286312BFF}" type="slidenum">
              <a:rPr lang="en-US" sz="1200" smtClean="0"/>
              <a:pPr eaLnBrk="1" hangingPunct="1"/>
              <a:t>97</a:t>
            </a:fld>
            <a:endParaRPr lang="en-US" sz="1200" smtClean="0"/>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smtClean="0">
              <a:latin typeface="Calibri" pitchFamily="34" charset="0"/>
            </a:endParaRPr>
          </a:p>
        </p:txBody>
      </p:sp>
    </p:spTree>
    <p:extLst>
      <p:ext uri="{BB962C8B-B14F-4D97-AF65-F5344CB8AC3E}">
        <p14:creationId xmlns:p14="http://schemas.microsoft.com/office/powerpoint/2010/main" val="964014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4196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139837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9638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제목 슬라이드">
    <p:spTree>
      <p:nvGrpSpPr>
        <p:cNvPr id="1" name=""/>
        <p:cNvGrpSpPr/>
        <p:nvPr/>
      </p:nvGrpSpPr>
      <p:grpSpPr>
        <a:xfrm>
          <a:off x="0" y="0"/>
          <a:ext cx="0" cy="0"/>
          <a:chOff x="0" y="0"/>
          <a:chExt cx="0" cy="0"/>
        </a:xfrm>
      </p:grpSpPr>
      <p:pic>
        <p:nvPicPr>
          <p:cNvPr id="3074" name="Picture 3" descr="D:\아초_C\ah\템플릿작업\템플릿74\01\Untitled-1.png"/>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3075" name="Picture 4" descr="D:\아초_C\ah\템플릿작업\템플릿74\06.png"/>
          <p:cNvPicPr>
            <a:picLocks noChangeAspect="1"/>
          </p:cNvPicPr>
          <p:nvPr/>
        </p:nvPicPr>
        <p:blipFill>
          <a:blip r:embed="rId3"/>
          <a:stretch>
            <a:fillRect/>
          </a:stretch>
        </p:blipFill>
        <p:spPr>
          <a:xfrm>
            <a:off x="6227763" y="2457450"/>
            <a:ext cx="2781300" cy="3956050"/>
          </a:xfrm>
          <a:prstGeom prst="rect">
            <a:avLst/>
          </a:prstGeom>
          <a:noFill/>
          <a:ln w="9525">
            <a:noFill/>
          </a:ln>
        </p:spPr>
      </p:pic>
      <p:pic>
        <p:nvPicPr>
          <p:cNvPr id="3076" name="Picture 6" descr="D:\아초_C\ah\템플릿작업\템플릿74\05.png"/>
          <p:cNvPicPr>
            <a:picLocks noChangeAspect="1"/>
          </p:cNvPicPr>
          <p:nvPr/>
        </p:nvPicPr>
        <p:blipFill>
          <a:blip r:embed="rId4"/>
          <a:stretch>
            <a:fillRect/>
          </a:stretch>
        </p:blipFill>
        <p:spPr>
          <a:xfrm>
            <a:off x="6048375" y="847725"/>
            <a:ext cx="714375" cy="679450"/>
          </a:xfrm>
          <a:prstGeom prst="rect">
            <a:avLst/>
          </a:prstGeom>
          <a:noFill/>
          <a:ln w="9525">
            <a:noFill/>
          </a:ln>
        </p:spPr>
      </p:pic>
      <p:pic>
        <p:nvPicPr>
          <p:cNvPr id="3077" name="Picture 7" descr="D:\아초_C\ah\템플릿작업\템플릿74\03.png"/>
          <p:cNvPicPr>
            <a:picLocks noChangeAspect="1"/>
          </p:cNvPicPr>
          <p:nvPr/>
        </p:nvPicPr>
        <p:blipFill>
          <a:blip r:embed="rId5"/>
          <a:stretch>
            <a:fillRect/>
          </a:stretch>
        </p:blipFill>
        <p:spPr>
          <a:xfrm>
            <a:off x="7091364" y="577850"/>
            <a:ext cx="396875" cy="958850"/>
          </a:xfrm>
          <a:prstGeom prst="rect">
            <a:avLst/>
          </a:prstGeom>
          <a:noFill/>
          <a:ln w="9525">
            <a:noFill/>
          </a:ln>
        </p:spPr>
      </p:pic>
      <p:pic>
        <p:nvPicPr>
          <p:cNvPr id="3078" name="Picture 8" descr="D:\아초_C\ah\템플릿작업\템플릿74\04.png"/>
          <p:cNvPicPr>
            <a:picLocks noChangeAspect="1"/>
          </p:cNvPicPr>
          <p:nvPr/>
        </p:nvPicPr>
        <p:blipFill>
          <a:blip r:embed="rId6"/>
          <a:stretch>
            <a:fillRect/>
          </a:stretch>
        </p:blipFill>
        <p:spPr>
          <a:xfrm>
            <a:off x="7493001" y="393700"/>
            <a:ext cx="500063" cy="1212850"/>
          </a:xfrm>
          <a:prstGeom prst="rect">
            <a:avLst/>
          </a:prstGeom>
          <a:noFill/>
          <a:ln w="9525">
            <a:noFill/>
          </a:ln>
        </p:spPr>
      </p:pic>
      <p:pic>
        <p:nvPicPr>
          <p:cNvPr id="3079" name="Picture 10" descr="D:\아초_C\ah\템플릿작업\템플릿74\17.png"/>
          <p:cNvPicPr>
            <a:picLocks noChangeAspect="1"/>
          </p:cNvPicPr>
          <p:nvPr/>
        </p:nvPicPr>
        <p:blipFill>
          <a:blip r:embed="rId7"/>
          <a:stretch>
            <a:fillRect/>
          </a:stretch>
        </p:blipFill>
        <p:spPr>
          <a:xfrm>
            <a:off x="177801" y="2600326"/>
            <a:ext cx="7023100" cy="4105275"/>
          </a:xfrm>
          <a:prstGeom prst="rect">
            <a:avLst/>
          </a:prstGeom>
          <a:noFill/>
          <a:ln w="9525">
            <a:noFill/>
          </a:ln>
        </p:spPr>
      </p:pic>
      <p:pic>
        <p:nvPicPr>
          <p:cNvPr id="3080" name="Picture 2" descr="D:\아초_C\ah\템플릿작업\템플릿74\08.png"/>
          <p:cNvPicPr>
            <a:picLocks noChangeAspect="1"/>
          </p:cNvPicPr>
          <p:nvPr/>
        </p:nvPicPr>
        <p:blipFill>
          <a:blip r:embed="rId8"/>
          <a:stretch>
            <a:fillRect/>
          </a:stretch>
        </p:blipFill>
        <p:spPr>
          <a:xfrm>
            <a:off x="1116013" y="657226"/>
            <a:ext cx="252412" cy="893763"/>
          </a:xfrm>
          <a:prstGeom prst="rect">
            <a:avLst/>
          </a:prstGeom>
          <a:noFill/>
          <a:ln w="9525">
            <a:noFill/>
          </a:ln>
        </p:spPr>
      </p:pic>
      <p:pic>
        <p:nvPicPr>
          <p:cNvPr id="3081" name="Picture 11" descr="D:\아초_C\ah\템플릿작업\템플릿74\11.png"/>
          <p:cNvPicPr>
            <a:picLocks noChangeAspect="1"/>
          </p:cNvPicPr>
          <p:nvPr/>
        </p:nvPicPr>
        <p:blipFill>
          <a:blip r:embed="rId9"/>
          <a:stretch>
            <a:fillRect/>
          </a:stretch>
        </p:blipFill>
        <p:spPr>
          <a:xfrm>
            <a:off x="1439863" y="427039"/>
            <a:ext cx="252412" cy="1158875"/>
          </a:xfrm>
          <a:prstGeom prst="rect">
            <a:avLst/>
          </a:prstGeom>
          <a:noFill/>
          <a:ln w="9525">
            <a:noFill/>
          </a:ln>
        </p:spPr>
      </p:pic>
      <p:pic>
        <p:nvPicPr>
          <p:cNvPr id="3082" name="Picture 12" descr="D:\아초_C\ah\템플릿작업\템플릿74\07.png"/>
          <p:cNvPicPr>
            <a:picLocks noChangeAspect="1"/>
          </p:cNvPicPr>
          <p:nvPr/>
        </p:nvPicPr>
        <p:blipFill>
          <a:blip r:embed="rId10"/>
          <a:stretch>
            <a:fillRect/>
          </a:stretch>
        </p:blipFill>
        <p:spPr>
          <a:xfrm>
            <a:off x="503238" y="3033713"/>
            <a:ext cx="5305425" cy="3478212"/>
          </a:xfrm>
          <a:prstGeom prst="rect">
            <a:avLst/>
          </a:prstGeom>
          <a:noFill/>
          <a:ln w="9525">
            <a:noFill/>
          </a:ln>
        </p:spPr>
      </p:pic>
      <p:pic>
        <p:nvPicPr>
          <p:cNvPr id="3083" name="Picture 2" descr="D:\아초_C\ah\템플릿작업\템플릿74\02.png"/>
          <p:cNvPicPr>
            <a:picLocks noChangeAspect="1"/>
          </p:cNvPicPr>
          <p:nvPr/>
        </p:nvPicPr>
        <p:blipFill>
          <a:blip r:embed="rId11"/>
          <a:stretch>
            <a:fillRect/>
          </a:stretch>
        </p:blipFill>
        <p:spPr>
          <a:xfrm>
            <a:off x="857250" y="1503364"/>
            <a:ext cx="7429500" cy="5354637"/>
          </a:xfrm>
          <a:prstGeom prst="rect">
            <a:avLst/>
          </a:prstGeom>
          <a:noFill/>
          <a:ln w="9525">
            <a:noFill/>
          </a:ln>
        </p:spPr>
      </p:pic>
      <p:pic>
        <p:nvPicPr>
          <p:cNvPr id="3084" name="Picture 2" descr="D:\아초_C\ah\템플릿작업\템플릿74\14.png"/>
          <p:cNvPicPr>
            <a:picLocks noChangeAspect="1"/>
          </p:cNvPicPr>
          <p:nvPr/>
        </p:nvPicPr>
        <p:blipFill>
          <a:blip r:embed="rId12"/>
          <a:srcRect b="3040"/>
          <a:stretch>
            <a:fillRect/>
          </a:stretch>
        </p:blipFill>
        <p:spPr>
          <a:xfrm>
            <a:off x="4418013" y="5732464"/>
            <a:ext cx="476250" cy="1125537"/>
          </a:xfrm>
          <a:prstGeom prst="rect">
            <a:avLst/>
          </a:prstGeom>
          <a:noFill/>
          <a:ln w="9525">
            <a:noFill/>
          </a:ln>
        </p:spPr>
      </p:pic>
      <p:pic>
        <p:nvPicPr>
          <p:cNvPr id="3085" name="Picture 3" descr="D:\아초_C\ah\템플릿작업\템플릿74\13.png"/>
          <p:cNvPicPr>
            <a:picLocks noChangeAspect="1"/>
          </p:cNvPicPr>
          <p:nvPr/>
        </p:nvPicPr>
        <p:blipFill>
          <a:blip r:embed="rId13"/>
          <a:srcRect b="6729"/>
          <a:stretch>
            <a:fillRect/>
          </a:stretch>
        </p:blipFill>
        <p:spPr>
          <a:xfrm>
            <a:off x="3733801" y="6308726"/>
            <a:ext cx="614363" cy="549275"/>
          </a:xfrm>
          <a:prstGeom prst="rect">
            <a:avLst/>
          </a:prstGeom>
          <a:noFill/>
          <a:ln w="9525">
            <a:noFill/>
          </a:ln>
        </p:spPr>
      </p:pic>
      <p:pic>
        <p:nvPicPr>
          <p:cNvPr id="3086" name="Picture 4" descr="D:\아초_C\ah\템플릿작업\템플릿74\12.png"/>
          <p:cNvPicPr>
            <a:picLocks noChangeAspect="1"/>
          </p:cNvPicPr>
          <p:nvPr/>
        </p:nvPicPr>
        <p:blipFill>
          <a:blip r:embed="rId14"/>
          <a:srcRect b="5740"/>
          <a:stretch>
            <a:fillRect/>
          </a:stretch>
        </p:blipFill>
        <p:spPr>
          <a:xfrm>
            <a:off x="6794500" y="6129338"/>
            <a:ext cx="333375" cy="728662"/>
          </a:xfrm>
          <a:prstGeom prst="rect">
            <a:avLst/>
          </a:prstGeom>
          <a:noFill/>
          <a:ln w="9525">
            <a:noFill/>
          </a:ln>
        </p:spPr>
      </p:pic>
      <p:pic>
        <p:nvPicPr>
          <p:cNvPr id="3087" name="Picture 5" descr="D:\아초_C\ah\템플릿작업\템플릿74\11.png"/>
          <p:cNvPicPr>
            <a:picLocks noChangeAspect="1"/>
          </p:cNvPicPr>
          <p:nvPr/>
        </p:nvPicPr>
        <p:blipFill>
          <a:blip r:embed="rId15"/>
          <a:srcRect b="9692"/>
          <a:stretch>
            <a:fillRect/>
          </a:stretch>
        </p:blipFill>
        <p:spPr>
          <a:xfrm>
            <a:off x="7416800" y="5589588"/>
            <a:ext cx="304800" cy="1268412"/>
          </a:xfrm>
          <a:prstGeom prst="rect">
            <a:avLst/>
          </a:prstGeom>
          <a:noFill/>
          <a:ln w="9525">
            <a:noFill/>
          </a:ln>
        </p:spPr>
      </p:pic>
      <p:pic>
        <p:nvPicPr>
          <p:cNvPr id="3088" name="Picture 6" descr="D:\아초_C\ah\템플릿작업\템플릿74\10.png"/>
          <p:cNvPicPr>
            <a:picLocks noChangeAspect="1"/>
          </p:cNvPicPr>
          <p:nvPr/>
        </p:nvPicPr>
        <p:blipFill>
          <a:blip r:embed="rId16"/>
          <a:srcRect b="25560"/>
          <a:stretch>
            <a:fillRect/>
          </a:stretch>
        </p:blipFill>
        <p:spPr>
          <a:xfrm>
            <a:off x="6002338" y="6464300"/>
            <a:ext cx="719137" cy="393700"/>
          </a:xfrm>
          <a:prstGeom prst="rect">
            <a:avLst/>
          </a:prstGeom>
          <a:noFill/>
          <a:ln w="9525">
            <a:noFill/>
          </a:ln>
        </p:spPr>
      </p:pic>
      <p:pic>
        <p:nvPicPr>
          <p:cNvPr id="3089" name="Picture 7" descr="D:\아초_C\ah\템플릿작업\템플릿74\09.png"/>
          <p:cNvPicPr>
            <a:picLocks noChangeAspect="1"/>
          </p:cNvPicPr>
          <p:nvPr/>
        </p:nvPicPr>
        <p:blipFill>
          <a:blip r:embed="rId17"/>
          <a:srcRect b="4723"/>
          <a:stretch>
            <a:fillRect/>
          </a:stretch>
        </p:blipFill>
        <p:spPr>
          <a:xfrm>
            <a:off x="5497513" y="6129338"/>
            <a:ext cx="498475" cy="728662"/>
          </a:xfrm>
          <a:prstGeom prst="rect">
            <a:avLst/>
          </a:prstGeom>
          <a:noFill/>
          <a:ln w="9525">
            <a:noFill/>
          </a:ln>
        </p:spPr>
      </p:pic>
      <p:pic>
        <p:nvPicPr>
          <p:cNvPr id="3090" name="Picture 8" descr="D:\아초_C\ah\템플릿작업\템플릿74\08.png"/>
          <p:cNvPicPr>
            <a:picLocks noChangeAspect="1"/>
          </p:cNvPicPr>
          <p:nvPr/>
        </p:nvPicPr>
        <p:blipFill>
          <a:blip r:embed="rId18"/>
          <a:srcRect b="14232"/>
          <a:stretch>
            <a:fillRect/>
          </a:stretch>
        </p:blipFill>
        <p:spPr>
          <a:xfrm>
            <a:off x="5137150" y="6165850"/>
            <a:ext cx="228600" cy="692150"/>
          </a:xfrm>
          <a:prstGeom prst="rect">
            <a:avLst/>
          </a:prstGeom>
          <a:noFill/>
          <a:ln w="9525">
            <a:noFill/>
          </a:ln>
        </p:spPr>
      </p:pic>
      <p:sp>
        <p:nvSpPr>
          <p:cNvPr id="2" name="Date Placeholder 1"/>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1195421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78629" y="3186053"/>
            <a:ext cx="5236771" cy="1178920"/>
          </a:xfrm>
        </p:spPr>
        <p:txBody>
          <a:bodyPr anchor="b">
            <a:normAutofit/>
          </a:bodyPr>
          <a:lstStyle>
            <a:lvl1pPr algn="ctr">
              <a:defRPr sz="3300"/>
            </a:lvl1pPr>
          </a:lstStyle>
          <a:p>
            <a:r>
              <a:rPr lang="en-US" altLang="zh-CN" smtClean="0"/>
              <a:t>Click to edit Master title style</a:t>
            </a:r>
            <a:endParaRPr lang="en-US" dirty="0"/>
          </a:p>
        </p:txBody>
      </p:sp>
      <p:sp>
        <p:nvSpPr>
          <p:cNvPr id="3" name="Subtitle 2"/>
          <p:cNvSpPr>
            <a:spLocks noGrp="1"/>
          </p:cNvSpPr>
          <p:nvPr>
            <p:ph type="subTitle" idx="1"/>
          </p:nvPr>
        </p:nvSpPr>
        <p:spPr>
          <a:xfrm>
            <a:off x="3678629" y="4538211"/>
            <a:ext cx="5236771" cy="469218"/>
          </a:xfrm>
        </p:spPr>
        <p:txBody>
          <a:bodyPr>
            <a:normAutofit/>
          </a:bodyPr>
          <a:lstStyle>
            <a:lvl1pPr marL="0" indent="0" algn="ctr">
              <a:buNone/>
              <a:defRPr sz="135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smtClean="0"/>
              <a:t>Click to edit Master subtitle style</a:t>
            </a:r>
            <a:endParaRPr lang="en-US" dirty="0"/>
          </a:p>
        </p:txBody>
      </p:sp>
      <p:sp>
        <p:nvSpPr>
          <p:cNvPr id="4" name="Date Placeholder 3"/>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5F5F5F">
                  <a:tint val="75000"/>
                </a:srgbClr>
              </a:solidFill>
            </a:endParaRPr>
          </a:p>
        </p:txBody>
      </p:sp>
      <p:sp>
        <p:nvSpPr>
          <p:cNvPr id="6" name="Slide Number Placeholder 5"/>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122386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5F5F5F">
                  <a:tint val="75000"/>
                </a:srgbClr>
              </a:solidFill>
            </a:endParaRPr>
          </a:p>
        </p:txBody>
      </p:sp>
      <p:sp>
        <p:nvSpPr>
          <p:cNvPr id="6" name="Slide Number Placeholder 5"/>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2938124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223655" y="2770413"/>
            <a:ext cx="3799136" cy="637806"/>
          </a:xfrm>
        </p:spPr>
        <p:txBody>
          <a:bodyPr anchor="t" anchorCtr="0">
            <a:normAutofit/>
          </a:bodyPr>
          <a:lstStyle>
            <a:lvl1pPr algn="r">
              <a:defRPr sz="2100" b="0">
                <a:solidFill>
                  <a:schemeClr val="tx2"/>
                </a:solidFill>
                <a:effectLst/>
              </a:defRPr>
            </a:lvl1pPr>
          </a:lstStyle>
          <a:p>
            <a:r>
              <a:rPr lang="zh-CN" altLang="en-US" dirty="0" smtClean="0"/>
              <a:t>此处添加您的标题</a:t>
            </a:r>
            <a:endParaRPr lang="en-US" dirty="0"/>
          </a:p>
        </p:txBody>
      </p:sp>
      <p:sp>
        <p:nvSpPr>
          <p:cNvPr id="3" name="日期占位符 2"/>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5F5F5F">
                  <a:tint val="75000"/>
                </a:srgbClr>
              </a:solidFill>
            </a:endParaRPr>
          </a:p>
        </p:txBody>
      </p:sp>
      <p:sp>
        <p:nvSpPr>
          <p:cNvPr id="5" name="灯片编号占位符 4"/>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360092181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dirty="0"/>
          </a:p>
        </p:txBody>
      </p:sp>
      <p:sp>
        <p:nvSpPr>
          <p:cNvPr id="3" name="Content Placeholder 2"/>
          <p:cNvSpPr>
            <a:spLocks noGrp="1"/>
          </p:cNvSpPr>
          <p:nvPr>
            <p:ph sz="half" idx="1"/>
          </p:nvPr>
        </p:nvSpPr>
        <p:spPr>
          <a:xfrm>
            <a:off x="628650" y="1458687"/>
            <a:ext cx="3886200" cy="350955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Content Placeholder 3"/>
          <p:cNvSpPr>
            <a:spLocks noGrp="1"/>
          </p:cNvSpPr>
          <p:nvPr>
            <p:ph sz="half" idx="2"/>
          </p:nvPr>
        </p:nvSpPr>
        <p:spPr>
          <a:xfrm>
            <a:off x="4629150" y="1458687"/>
            <a:ext cx="3886200" cy="3509554"/>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Date Placeholder 4"/>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6" name="Footer Placeholder 5"/>
          <p:cNvSpPr>
            <a:spLocks noGrp="1"/>
          </p:cNvSpPr>
          <p:nvPr>
            <p:ph type="ftr" sz="quarter" idx="11"/>
          </p:nvPr>
        </p:nvSpPr>
        <p:spPr/>
        <p:txBody>
          <a:bodyPr/>
          <a:lstStyle/>
          <a:p>
            <a:endParaRPr lang="zh-CN" altLang="en-US">
              <a:solidFill>
                <a:srgbClr val="5F5F5F">
                  <a:tint val="75000"/>
                </a:srgbClr>
              </a:solidFill>
            </a:endParaRPr>
          </a:p>
        </p:txBody>
      </p:sp>
      <p:sp>
        <p:nvSpPr>
          <p:cNvPr id="7" name="Slide Number Placeholder 6"/>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3780748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944563"/>
          </a:xfrm>
        </p:spPr>
        <p:txBody>
          <a:bodyPr/>
          <a:lstStyle/>
          <a:p>
            <a:r>
              <a:rPr lang="en-US" altLang="zh-CN" smtClean="0"/>
              <a:t>Click to edit Master title style</a:t>
            </a:r>
            <a:endParaRPr lang="en-US" dirty="0"/>
          </a:p>
        </p:txBody>
      </p:sp>
      <p:sp>
        <p:nvSpPr>
          <p:cNvPr id="3" name="Text Placeholder 2"/>
          <p:cNvSpPr>
            <a:spLocks noGrp="1"/>
          </p:cNvSpPr>
          <p:nvPr>
            <p:ph type="body" idx="1"/>
          </p:nvPr>
        </p:nvSpPr>
        <p:spPr>
          <a:xfrm>
            <a:off x="629842" y="1437324"/>
            <a:ext cx="3868340" cy="51339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smtClean="0"/>
              <a:t>Click to edit Master text styles</a:t>
            </a:r>
          </a:p>
        </p:txBody>
      </p:sp>
      <p:sp>
        <p:nvSpPr>
          <p:cNvPr id="4" name="Content Placeholder 3"/>
          <p:cNvSpPr>
            <a:spLocks noGrp="1"/>
          </p:cNvSpPr>
          <p:nvPr>
            <p:ph sz="half" idx="2"/>
          </p:nvPr>
        </p:nvSpPr>
        <p:spPr>
          <a:xfrm>
            <a:off x="629842" y="2063116"/>
            <a:ext cx="3868340" cy="290512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5" name="Text Placeholder 4"/>
          <p:cNvSpPr>
            <a:spLocks noGrp="1"/>
          </p:cNvSpPr>
          <p:nvPr>
            <p:ph type="body" sz="quarter" idx="3"/>
          </p:nvPr>
        </p:nvSpPr>
        <p:spPr>
          <a:xfrm>
            <a:off x="4629150" y="1437324"/>
            <a:ext cx="3887391" cy="513397"/>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smtClean="0"/>
              <a:t>Click to edit Master text styles</a:t>
            </a:r>
          </a:p>
        </p:txBody>
      </p:sp>
      <p:sp>
        <p:nvSpPr>
          <p:cNvPr id="6" name="Content Placeholder 5"/>
          <p:cNvSpPr>
            <a:spLocks noGrp="1"/>
          </p:cNvSpPr>
          <p:nvPr>
            <p:ph sz="quarter" idx="4"/>
          </p:nvPr>
        </p:nvSpPr>
        <p:spPr>
          <a:xfrm>
            <a:off x="4629150" y="2063116"/>
            <a:ext cx="3887391" cy="2905125"/>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7" name="Date Placeholder 6"/>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8" name="Footer Placeholder 7"/>
          <p:cNvSpPr>
            <a:spLocks noGrp="1"/>
          </p:cNvSpPr>
          <p:nvPr>
            <p:ph type="ftr" sz="quarter" idx="11"/>
          </p:nvPr>
        </p:nvSpPr>
        <p:spPr/>
        <p:txBody>
          <a:bodyPr/>
          <a:lstStyle/>
          <a:p>
            <a:endParaRPr lang="zh-CN" altLang="en-US">
              <a:solidFill>
                <a:srgbClr val="5F5F5F">
                  <a:tint val="75000"/>
                </a:srgbClr>
              </a:solidFill>
            </a:endParaRPr>
          </a:p>
        </p:txBody>
      </p:sp>
      <p:sp>
        <p:nvSpPr>
          <p:cNvPr id="9" name="Slide Number Placeholder 8"/>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2697734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06462" y="2002969"/>
            <a:ext cx="3731078" cy="1828800"/>
          </a:xfrm>
        </p:spPr>
        <p:txBody>
          <a:bodyPr>
            <a:noAutofit/>
          </a:bodyPr>
          <a:lstStyle>
            <a:lvl1pPr algn="ctr">
              <a:defRPr sz="5400"/>
            </a:lvl1pPr>
          </a:lstStyle>
          <a:p>
            <a:r>
              <a:rPr lang="zh-CN" altLang="en-US" dirty="0" smtClean="0"/>
              <a:t>编辑标题</a:t>
            </a:r>
            <a:endParaRPr lang="en-US" dirty="0"/>
          </a:p>
        </p:txBody>
      </p:sp>
      <p:sp>
        <p:nvSpPr>
          <p:cNvPr id="3" name="Date Placeholder 2"/>
          <p:cNvSpPr>
            <a:spLocks noGrp="1"/>
          </p:cNvSpPr>
          <p:nvPr>
            <p:ph type="dt" sz="half" idx="10"/>
          </p:nvPr>
        </p:nvSpPr>
        <p:spPr/>
        <p:txBody>
          <a:bodyPr/>
          <a:lstStyle/>
          <a:p>
            <a:fld id="{275B98A9-C20B-4D5B-92DA-1D75B9D715AC}"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4" name="Footer Placeholder 3"/>
          <p:cNvSpPr>
            <a:spLocks noGrp="1"/>
          </p:cNvSpPr>
          <p:nvPr>
            <p:ph type="ftr" sz="quarter" idx="11"/>
          </p:nvPr>
        </p:nvSpPr>
        <p:spPr/>
        <p:txBody>
          <a:bodyPr/>
          <a:lstStyle/>
          <a:p>
            <a:endParaRPr lang="zh-CN" altLang="en-US">
              <a:solidFill>
                <a:srgbClr val="5F5F5F">
                  <a:tint val="75000"/>
                </a:srgbClr>
              </a:solidFill>
            </a:endParaRPr>
          </a:p>
        </p:txBody>
      </p:sp>
      <p:sp>
        <p:nvSpPr>
          <p:cNvPr id="5" name="Slide Number Placeholder 4"/>
          <p:cNvSpPr>
            <a:spLocks noGrp="1"/>
          </p:cNvSpPr>
          <p:nvPr>
            <p:ph type="sldNum" sz="quarter" idx="12"/>
          </p:nvPr>
        </p:nvSpPr>
        <p:spPr/>
        <p:txBody>
          <a:bodyPr/>
          <a:lstStyle/>
          <a:p>
            <a:fld id="{249B50B9-7135-4D78-A58F-DF4CD6531EC2}"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22318452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3" name="Footer Placeholder 2"/>
          <p:cNvSpPr>
            <a:spLocks noGrp="1"/>
          </p:cNvSpPr>
          <p:nvPr>
            <p:ph type="ftr" sz="quarter" idx="11"/>
          </p:nvPr>
        </p:nvSpPr>
        <p:spPr/>
        <p:txBody>
          <a:bodyPr/>
          <a:lstStyle/>
          <a:p>
            <a:endParaRPr lang="zh-CN" altLang="en-US">
              <a:solidFill>
                <a:srgbClr val="5F5F5F">
                  <a:tint val="75000"/>
                </a:srgbClr>
              </a:solidFill>
            </a:endParaRPr>
          </a:p>
        </p:txBody>
      </p:sp>
      <p:sp>
        <p:nvSpPr>
          <p:cNvPr id="4" name="Slide Number Placeholder 3"/>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686943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1376799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09019" y="457201"/>
            <a:ext cx="7525963" cy="718457"/>
          </a:xfrm>
        </p:spPr>
        <p:txBody>
          <a:bodyPr anchor="ctr">
            <a:normAutofit/>
          </a:bodyPr>
          <a:lstStyle>
            <a:lvl1pPr algn="ctr">
              <a:defRPr sz="2100"/>
            </a:lvl1pPr>
          </a:lstStyle>
          <a:p>
            <a:r>
              <a:rPr lang="en-US" altLang="zh-CN" smtClean="0"/>
              <a:t>Click to edit Master title style</a:t>
            </a:r>
            <a:endParaRPr lang="en-US" dirty="0"/>
          </a:p>
        </p:txBody>
      </p:sp>
      <p:sp>
        <p:nvSpPr>
          <p:cNvPr id="3" name="Picture Placeholder 2"/>
          <p:cNvSpPr>
            <a:spLocks noGrp="1" noChangeAspect="1"/>
          </p:cNvSpPr>
          <p:nvPr>
            <p:ph type="pic" idx="1"/>
          </p:nvPr>
        </p:nvSpPr>
        <p:spPr>
          <a:xfrm>
            <a:off x="812347" y="1197429"/>
            <a:ext cx="7519307" cy="2917372"/>
          </a:xfrm>
        </p:spPr>
        <p:txBody>
          <a:bodyPr anchor="ct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CN" smtClean="0"/>
              <a:t>Click icon to add picture</a:t>
            </a:r>
            <a:endParaRPr lang="en-US" dirty="0"/>
          </a:p>
        </p:txBody>
      </p:sp>
      <p:sp>
        <p:nvSpPr>
          <p:cNvPr id="4" name="Text Placeholder 3"/>
          <p:cNvSpPr>
            <a:spLocks noGrp="1"/>
          </p:cNvSpPr>
          <p:nvPr>
            <p:ph type="body" sz="half" idx="2"/>
          </p:nvPr>
        </p:nvSpPr>
        <p:spPr>
          <a:xfrm>
            <a:off x="1154430" y="4288974"/>
            <a:ext cx="7177224" cy="1980293"/>
          </a:xfrm>
        </p:spPr>
        <p:txBody>
          <a:bodyPr>
            <a:normAutofit/>
          </a:bodyPr>
          <a:lstStyle>
            <a:lvl1pPr marL="0" indent="0">
              <a:buNone/>
              <a:defRPr sz="13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6" name="Footer Placeholder 5"/>
          <p:cNvSpPr>
            <a:spLocks noGrp="1"/>
          </p:cNvSpPr>
          <p:nvPr>
            <p:ph type="ftr" sz="quarter" idx="11"/>
          </p:nvPr>
        </p:nvSpPr>
        <p:spPr/>
        <p:txBody>
          <a:bodyPr/>
          <a:lstStyle/>
          <a:p>
            <a:endParaRPr lang="zh-CN" altLang="en-US">
              <a:solidFill>
                <a:srgbClr val="5F5F5F">
                  <a:tint val="75000"/>
                </a:srgbClr>
              </a:solidFill>
            </a:endParaRPr>
          </a:p>
        </p:txBody>
      </p:sp>
      <p:sp>
        <p:nvSpPr>
          <p:cNvPr id="7" name="Slide Number Placeholder 6"/>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1156480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3414" y="365125"/>
            <a:ext cx="791936" cy="5811838"/>
          </a:xfrm>
        </p:spPr>
        <p:txBody>
          <a:bodyPr vert="eaVert"/>
          <a:lstStyle/>
          <a:p>
            <a:r>
              <a:rPr lang="en-US" altLang="zh-CN" smtClean="0"/>
              <a:t>Click to edit Master title style</a:t>
            </a:r>
            <a:endParaRPr lang="en-US" dirty="0"/>
          </a:p>
        </p:txBody>
      </p:sp>
      <p:sp>
        <p:nvSpPr>
          <p:cNvPr id="3" name="Vertical Text Placeholder 2"/>
          <p:cNvSpPr>
            <a:spLocks noGrp="1"/>
          </p:cNvSpPr>
          <p:nvPr>
            <p:ph type="body" orient="vert" idx="1"/>
          </p:nvPr>
        </p:nvSpPr>
        <p:spPr>
          <a:xfrm>
            <a:off x="1094015" y="365125"/>
            <a:ext cx="6498771" cy="5811838"/>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dirty="0"/>
          </a:p>
        </p:txBody>
      </p:sp>
      <p:sp>
        <p:nvSpPr>
          <p:cNvPr id="4" name="Date Placeholder 3"/>
          <p:cNvSpPr>
            <a:spLocks noGrp="1"/>
          </p:cNvSpPr>
          <p:nvPr>
            <p:ph type="dt" sz="half" idx="10"/>
          </p:nvPr>
        </p:nvSpPr>
        <p:spPr/>
        <p:txBody>
          <a:bodyPr/>
          <a:lstStyle/>
          <a:p>
            <a:fld id="{158CBE0A-6AF3-4DB5-863D-349F94148999}"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5" name="Footer Placeholder 4"/>
          <p:cNvSpPr>
            <a:spLocks noGrp="1"/>
          </p:cNvSpPr>
          <p:nvPr>
            <p:ph type="ftr" sz="quarter" idx="11"/>
          </p:nvPr>
        </p:nvSpPr>
        <p:spPr/>
        <p:txBody>
          <a:bodyPr/>
          <a:lstStyle/>
          <a:p>
            <a:endParaRPr lang="zh-CN" altLang="en-US">
              <a:solidFill>
                <a:srgbClr val="5F5F5F">
                  <a:tint val="75000"/>
                </a:srgbClr>
              </a:solidFill>
            </a:endParaRPr>
          </a:p>
        </p:txBody>
      </p:sp>
      <p:sp>
        <p:nvSpPr>
          <p:cNvPr id="6" name="Slide Number Placeholder 5"/>
          <p:cNvSpPr>
            <a:spLocks noGrp="1"/>
          </p:cNvSpPr>
          <p:nvPr>
            <p:ph type="sldNum" sz="quarter" idx="12"/>
          </p:nvPr>
        </p:nvSpPr>
        <p:spPr/>
        <p:txBody>
          <a:bodyPr/>
          <a:lstStyle/>
          <a:p>
            <a:fld id="{93ADA3DE-FABF-4925-BE42-A002C40F88EB}"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29868860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200" y="408675"/>
            <a:ext cx="7887600" cy="5810400"/>
          </a:xfrm>
        </p:spPr>
        <p:txBody>
          <a:bodyPr/>
          <a:lstStyle>
            <a:lvl1pPr>
              <a:defRPr sz="1800"/>
            </a:lvl1pPr>
            <a:lvl2pPr>
              <a:defRPr sz="1500"/>
            </a:lvl2pPr>
            <a:lvl3pPr>
              <a:defRPr sz="1350"/>
            </a:lvl3pPr>
            <a:lvl4pPr>
              <a:defRPr sz="1350"/>
            </a:lvl4pPr>
            <a:lvl5pPr>
              <a:defRPr sz="1350"/>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dirty="0"/>
          </a:p>
        </p:txBody>
      </p:sp>
      <p:sp>
        <p:nvSpPr>
          <p:cNvPr id="4" name="日期占位符 3"/>
          <p:cNvSpPr>
            <a:spLocks noGrp="1"/>
          </p:cNvSpPr>
          <p:nvPr>
            <p:ph type="dt" sz="half" idx="10"/>
          </p:nvPr>
        </p:nvSpPr>
        <p:spPr/>
        <p:txBody>
          <a:bodyPr/>
          <a:lstStyle/>
          <a:p>
            <a:fld id="{6EF2F5ED-D19D-4097-92A9-D6092B3D6E68}" type="datetimeFigureOut">
              <a:rPr lang="zh-CN" altLang="en-US" smtClean="0">
                <a:solidFill>
                  <a:srgbClr val="5F5F5F">
                    <a:tint val="75000"/>
                  </a:srgbClr>
                </a:solidFill>
              </a:rPr>
              <a:pPr/>
              <a:t>2021/11/13</a:t>
            </a:fld>
            <a:endParaRPr lang="zh-CN" altLang="en-US">
              <a:solidFill>
                <a:srgbClr val="5F5F5F">
                  <a:tint val="75000"/>
                </a:srgbClr>
              </a:solidFill>
            </a:endParaRPr>
          </a:p>
        </p:txBody>
      </p:sp>
      <p:sp>
        <p:nvSpPr>
          <p:cNvPr id="5" name="页脚占位符 4"/>
          <p:cNvSpPr>
            <a:spLocks noGrp="1"/>
          </p:cNvSpPr>
          <p:nvPr>
            <p:ph type="ftr" sz="quarter" idx="11"/>
          </p:nvPr>
        </p:nvSpPr>
        <p:spPr/>
        <p:txBody>
          <a:bodyPr/>
          <a:lstStyle/>
          <a:p>
            <a:endParaRPr lang="zh-CN" altLang="en-US">
              <a:solidFill>
                <a:srgbClr val="5F5F5F">
                  <a:tint val="75000"/>
                </a:srgbClr>
              </a:solidFill>
            </a:endParaRPr>
          </a:p>
        </p:txBody>
      </p:sp>
      <p:sp>
        <p:nvSpPr>
          <p:cNvPr id="6" name="灯片编号占位符 5"/>
          <p:cNvSpPr>
            <a:spLocks noGrp="1"/>
          </p:cNvSpPr>
          <p:nvPr>
            <p:ph type="sldNum" sz="quarter" idx="12"/>
          </p:nvPr>
        </p:nvSpPr>
        <p:spPr/>
        <p:txBody>
          <a:bodyPr/>
          <a:lstStyle/>
          <a:p>
            <a:fld id="{A7AAEAA2-D029-4D23-B6D5-DE004B8B3ED2}" type="slidenum">
              <a:rPr lang="zh-CN" altLang="en-US" smtClean="0">
                <a:solidFill>
                  <a:srgbClr val="5F5F5F">
                    <a:tint val="75000"/>
                  </a:srgbClr>
                </a:solidFill>
              </a:rPr>
              <a:pPr/>
              <a:t>‹#›</a:t>
            </a:fld>
            <a:endParaRPr lang="zh-CN" altLang="en-US">
              <a:solidFill>
                <a:srgbClr val="5F5F5F">
                  <a:tint val="75000"/>
                </a:srgbClr>
              </a:solidFill>
            </a:endParaRPr>
          </a:p>
        </p:txBody>
      </p:sp>
    </p:spTree>
    <p:extLst>
      <p:ext uri="{BB962C8B-B14F-4D97-AF65-F5344CB8AC3E}">
        <p14:creationId xmlns:p14="http://schemas.microsoft.com/office/powerpoint/2010/main" val="2976465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3988"/>
            <a:ext cx="4194175" cy="2135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p:cNvSpPr>
            <a:spLocks noGrp="1" noChangeArrowheads="1"/>
          </p:cNvSpPr>
          <p:nvPr>
            <p:ph type="sldNum" sz="quarter" idx="12"/>
          </p:nvPr>
        </p:nvSpPr>
        <p:spPr>
          <a:ln/>
        </p:spPr>
        <p:txBody>
          <a:bodyPr/>
          <a:lstStyle>
            <a:lvl1pPr>
              <a:defRPr/>
            </a:lvl1pPr>
          </a:lstStyle>
          <a:p>
            <a:pPr>
              <a:defRPr/>
            </a:pPr>
            <a:fld id="{B9D91604-ED9C-43FC-BA93-4AFFD17E8F99}" type="slidenum">
              <a:rPr lang="en-US" altLang="en-US"/>
              <a:pPr>
                <a:defRPr/>
              </a:pPr>
              <a:t>‹#›</a:t>
            </a:fld>
            <a:endParaRPr lang="en-US" altLang="en-US"/>
          </a:p>
        </p:txBody>
      </p:sp>
    </p:spTree>
    <p:extLst>
      <p:ext uri="{BB962C8B-B14F-4D97-AF65-F5344CB8AC3E}">
        <p14:creationId xmlns:p14="http://schemas.microsoft.com/office/powerpoint/2010/main" val="386307821"/>
      </p:ext>
    </p:extLst>
  </p:cSld>
  <p:clrMapOvr>
    <a:masterClrMapping/>
  </p:clrMapOvr>
  <p:transition advTm="2600"/>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2"/>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p:cNvSpPr>
            <a:spLocks noGrp="1" noChangeArrowheads="1"/>
          </p:cNvSpPr>
          <p:nvPr>
            <p:ph type="sldNum" sz="quarter" idx="12"/>
          </p:nvPr>
        </p:nvSpPr>
        <p:spPr>
          <a:ln/>
        </p:spPr>
        <p:txBody>
          <a:bodyPr/>
          <a:lstStyle>
            <a:lvl1pPr>
              <a:defRPr/>
            </a:lvl1pPr>
          </a:lstStyle>
          <a:p>
            <a:pPr>
              <a:defRPr/>
            </a:pPr>
            <a:fld id="{31E3A53E-D8DF-4FD2-9D9C-AF9D74278502}" type="slidenum">
              <a:rPr lang="en-US" altLang="en-US"/>
              <a:pPr>
                <a:defRPr/>
              </a:pPr>
              <a:t>‹#›</a:t>
            </a:fld>
            <a:endParaRPr lang="en-US" altLang="en-US"/>
          </a:p>
        </p:txBody>
      </p:sp>
    </p:spTree>
    <p:extLst>
      <p:ext uri="{BB962C8B-B14F-4D97-AF65-F5344CB8AC3E}">
        <p14:creationId xmlns:p14="http://schemas.microsoft.com/office/powerpoint/2010/main" val="4056246530"/>
      </p:ext>
    </p:extLst>
  </p:cSld>
  <p:clrMapOvr>
    <a:masterClrMapping/>
  </p:clrMapOvr>
  <p:transition advTm="260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1627"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2" y="1676400"/>
            <a:ext cx="4194175"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301625" y="3963989"/>
            <a:ext cx="8540750" cy="21351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245225"/>
            <a:ext cx="2286000" cy="476250"/>
          </a:xfrm>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286000" cy="476250"/>
          </a:xfrm>
        </p:spPr>
        <p:txBody>
          <a:bodyPr/>
          <a:lstStyle>
            <a:lvl1pPr>
              <a:defRPr/>
            </a:lvl1pPr>
          </a:lstStyle>
          <a:p>
            <a:pPr>
              <a:defRPr/>
            </a:pPr>
            <a:fld id="{46B1E6FC-3FB4-46E6-8955-510764457752}" type="slidenum">
              <a:rPr lang="en-US"/>
              <a:pPr>
                <a:defRPr/>
              </a:pPr>
              <a:t>‹#›</a:t>
            </a:fld>
            <a:endParaRPr lang="en-US"/>
          </a:p>
        </p:txBody>
      </p:sp>
    </p:spTree>
    <p:extLst>
      <p:ext uri="{BB962C8B-B14F-4D97-AF65-F5344CB8AC3E}">
        <p14:creationId xmlns:p14="http://schemas.microsoft.com/office/powerpoint/2010/main" val="1302126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7B4C1F6F-CCBF-4DDE-ABC7-AA4250622797}" type="slidenum">
              <a:rPr lang="en-US"/>
              <a:pPr>
                <a:defRPr/>
              </a:pPr>
              <a:t>‹#›</a:t>
            </a:fld>
            <a:endParaRPr lang="en-US"/>
          </a:p>
        </p:txBody>
      </p:sp>
    </p:spTree>
    <p:extLst>
      <p:ext uri="{BB962C8B-B14F-4D97-AF65-F5344CB8AC3E}">
        <p14:creationId xmlns:p14="http://schemas.microsoft.com/office/powerpoint/2010/main" val="3528718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366683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362823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3085284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1787876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35965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3818995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EB33B7-32D8-444E-95E9-B0C67D4233D1}"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1C7BC-C8F8-4DD0-9D06-5AF269494F28}" type="slidenum">
              <a:rPr lang="en-US" smtClean="0"/>
              <a:pPr/>
              <a:t>‹#›</a:t>
            </a:fld>
            <a:endParaRPr lang="en-US"/>
          </a:p>
        </p:txBody>
      </p:sp>
    </p:spTree>
    <p:extLst>
      <p:ext uri="{BB962C8B-B14F-4D97-AF65-F5344CB8AC3E}">
        <p14:creationId xmlns:p14="http://schemas.microsoft.com/office/powerpoint/2010/main" val="3880107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ags" Target="../tags/tag3.xml"/><Relationship Id="rId2" Type="http://schemas.openxmlformats.org/officeDocument/2006/relationships/slideLayout" Target="../slideLayouts/slideLayout14.xml"/><Relationship Id="rId16" Type="http://schemas.openxmlformats.org/officeDocument/2006/relationships/tags" Target="../tags/tag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B33B7-32D8-444E-95E9-B0C67D4233D1}" type="datetimeFigureOut">
              <a:rPr lang="en-US" smtClean="0"/>
              <a:pPr/>
              <a:t>11/13/2021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1C7BC-C8F8-4DD0-9D06-5AF269494F28}" type="slidenum">
              <a:rPr lang="en-US" smtClean="0"/>
              <a:pPr/>
              <a:t>‹#›</a:t>
            </a:fld>
            <a:endParaRPr lang="en-US"/>
          </a:p>
        </p:txBody>
      </p:sp>
    </p:spTree>
    <p:extLst>
      <p:ext uri="{BB962C8B-B14F-4D97-AF65-F5344CB8AC3E}">
        <p14:creationId xmlns:p14="http://schemas.microsoft.com/office/powerpoint/2010/main" val="1050315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16"/>
            </p:custDataLst>
          </p:nvPr>
        </p:nvSpPr>
        <p:spPr>
          <a:xfrm>
            <a:off x="628650" y="365126"/>
            <a:ext cx="7886700" cy="854075"/>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custDataLst>
              <p:tags r:id="rId17"/>
            </p:custDataLst>
          </p:nvPr>
        </p:nvSpPr>
        <p:spPr>
          <a:xfrm>
            <a:off x="628650" y="1502230"/>
            <a:ext cx="7886700" cy="3466011"/>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fld id="{158CBE0A-6AF3-4DB5-863D-349F94148999}" type="datetimeFigureOut">
              <a:rPr lang="zh-CN" altLang="en-US" smtClean="0">
                <a:solidFill>
                  <a:srgbClr val="5F5F5F">
                    <a:tint val="75000"/>
                  </a:srgbClr>
                </a:solidFill>
                <a:latin typeface="Calibri" panose="020F0502020204030204" pitchFamily="34" charset="0"/>
                <a:ea typeface="幼圆" panose="02010509060101010101" pitchFamily="49" charset="-122"/>
              </a:rPr>
              <a:pPr eaLnBrk="0" fontAlgn="base" hangingPunct="0">
                <a:spcBef>
                  <a:spcPct val="0"/>
                </a:spcBef>
                <a:spcAft>
                  <a:spcPct val="0"/>
                </a:spcAft>
              </a:pPr>
              <a:t>2021/11/13</a:t>
            </a:fld>
            <a:endParaRPr lang="zh-CN" altLang="en-US">
              <a:solidFill>
                <a:srgbClr val="5F5F5F">
                  <a:tint val="75000"/>
                </a:srgbClr>
              </a:solidFill>
              <a:latin typeface="Calibri" panose="020F0502020204030204" pitchFamily="34" charset="0"/>
              <a:ea typeface="幼圆" panose="02010509060101010101" pitchFamily="49" charset="-122"/>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zh-CN" altLang="en-US">
              <a:solidFill>
                <a:srgbClr val="5F5F5F">
                  <a:tint val="75000"/>
                </a:srgbClr>
              </a:solidFill>
              <a:latin typeface="Calibri" panose="020F0502020204030204" pitchFamily="34" charset="0"/>
              <a:ea typeface="幼圆" panose="02010509060101010101" pitchFamily="49" charset="-122"/>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93ADA3DE-FABF-4925-BE42-A002C40F88EB}" type="slidenum">
              <a:rPr lang="zh-CN" altLang="en-US" smtClean="0">
                <a:solidFill>
                  <a:srgbClr val="5F5F5F">
                    <a:tint val="75000"/>
                  </a:srgbClr>
                </a:solidFill>
                <a:latin typeface="Calibri" panose="020F0502020204030204" pitchFamily="34" charset="0"/>
                <a:ea typeface="幼圆" panose="02010509060101010101" pitchFamily="49" charset="-122"/>
              </a:rPr>
              <a:pPr eaLnBrk="0" fontAlgn="base" hangingPunct="0">
                <a:spcBef>
                  <a:spcPct val="0"/>
                </a:spcBef>
                <a:spcAft>
                  <a:spcPct val="0"/>
                </a:spcAft>
              </a:pPr>
              <a:t>‹#›</a:t>
            </a:fld>
            <a:endParaRPr lang="zh-CN" altLang="en-US">
              <a:solidFill>
                <a:srgbClr val="5F5F5F">
                  <a:tint val="75000"/>
                </a:srgbClr>
              </a:solidFill>
              <a:latin typeface="Calibri" panose="020F0502020204030204" pitchFamily="34" charset="0"/>
              <a:ea typeface="幼圆" panose="02010509060101010101" pitchFamily="49" charset="-122"/>
            </a:endParaRPr>
          </a:p>
        </p:txBody>
      </p:sp>
    </p:spTree>
    <p:extLst>
      <p:ext uri="{BB962C8B-B14F-4D97-AF65-F5344CB8AC3E}">
        <p14:creationId xmlns:p14="http://schemas.microsoft.com/office/powerpoint/2010/main" val="131949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685800" rtl="0" eaLnBrk="1" latinLnBrk="0" hangingPunct="1">
        <a:lnSpc>
          <a:spcPct val="90000"/>
        </a:lnSpc>
        <a:spcBef>
          <a:spcPct val="0"/>
        </a:spcBef>
        <a:buNone/>
        <a:defRPr sz="2400" b="1" kern="1200">
          <a:solidFill>
            <a:schemeClr val="accent1"/>
          </a:solidFill>
          <a:latin typeface="黑体" panose="02010609060101010101" pitchFamily="49" charset="-122"/>
          <a:ea typeface="黑体" panose="02010609060101010101" pitchFamily="49" charset="-122"/>
          <a:cs typeface="+mj-cs"/>
        </a:defRPr>
      </a:lvl1pPr>
    </p:titleStyle>
    <p:bodyStyle>
      <a:lvl1pPr marL="171450" indent="-171450" algn="l" defTabSz="685800" rtl="0" eaLnBrk="1" latinLnBrk="0" hangingPunct="1">
        <a:lnSpc>
          <a:spcPct val="90000"/>
        </a:lnSpc>
        <a:spcBef>
          <a:spcPts val="750"/>
        </a:spcBef>
        <a:buClr>
          <a:schemeClr val="accent1"/>
        </a:buClr>
        <a:buSzPct val="80000"/>
        <a:buFont typeface="Wingdings 2" panose="05020102010507070707" pitchFamily="18" charset="2"/>
        <a:buChar char=""/>
        <a:defRPr sz="2100" kern="1200">
          <a:solidFill>
            <a:schemeClr val="accent1">
              <a:lumMod val="75000"/>
            </a:schemeClr>
          </a:solidFill>
          <a:latin typeface="黑体" panose="02010609060101010101" pitchFamily="49" charset="-122"/>
          <a:ea typeface="黑体" panose="02010609060101010101" pitchFamily="49"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1">
              <a:lumMod val="75000"/>
            </a:schemeClr>
          </a:solidFill>
          <a:latin typeface="黑体" panose="02010609060101010101" pitchFamily="49" charset="-122"/>
          <a:ea typeface="黑体" panose="02010609060101010101" pitchFamily="49"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1">
              <a:lumMod val="75000"/>
            </a:schemeClr>
          </a:solidFill>
          <a:latin typeface="黑体" panose="02010609060101010101" pitchFamily="49" charset="-122"/>
          <a:ea typeface="黑体" panose="02010609060101010101" pitchFamily="49"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75000"/>
            </a:schemeClr>
          </a:solidFill>
          <a:latin typeface="黑体" panose="02010609060101010101" pitchFamily="49" charset="-122"/>
          <a:ea typeface="黑体" panose="02010609060101010101" pitchFamily="49"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1">
              <a:lumMod val="75000"/>
            </a:schemeClr>
          </a:solidFill>
          <a:latin typeface="黑体" panose="02010609060101010101" pitchFamily="49" charset="-122"/>
          <a:ea typeface="黑体" panose="02010609060101010101" pitchFamily="49"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image" Target="../media/image121.wmf"/><Relationship Id="rId7" Type="http://schemas.openxmlformats.org/officeDocument/2006/relationships/image" Target="../media/image118.wmf"/><Relationship Id="rId2" Type="http://schemas.openxmlformats.org/officeDocument/2006/relationships/slideLayout" Target="../slideLayouts/slideLayout25.xml"/><Relationship Id="rId1" Type="http://schemas.openxmlformats.org/officeDocument/2006/relationships/vmlDrawing" Target="../drawings/vmlDrawing16.vml"/><Relationship Id="rId6" Type="http://schemas.openxmlformats.org/officeDocument/2006/relationships/oleObject" Target="../embeddings/oleObject29.bin"/><Relationship Id="rId11" Type="http://schemas.openxmlformats.org/officeDocument/2006/relationships/image" Target="../media/image120.wmf"/><Relationship Id="rId5" Type="http://schemas.openxmlformats.org/officeDocument/2006/relationships/image" Target="../media/image117.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119.wmf"/></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oleObject" Target="../embeddings/oleObject32.bin"/><Relationship Id="rId7" Type="http://schemas.openxmlformats.org/officeDocument/2006/relationships/image" Target="../media/image118.wmf"/><Relationship Id="rId2" Type="http://schemas.openxmlformats.org/officeDocument/2006/relationships/slideLayout" Target="../slideLayouts/slideLayout26.xml"/><Relationship Id="rId1" Type="http://schemas.openxmlformats.org/officeDocument/2006/relationships/vmlDrawing" Target="../drawings/vmlDrawing17.vml"/><Relationship Id="rId6" Type="http://schemas.openxmlformats.org/officeDocument/2006/relationships/oleObject" Target="../embeddings/oleObject33.bin"/><Relationship Id="rId11" Type="http://schemas.openxmlformats.org/officeDocument/2006/relationships/image" Target="../media/image124.wmf"/><Relationship Id="rId5" Type="http://schemas.openxmlformats.org/officeDocument/2006/relationships/image" Target="../media/image125.gif"/><Relationship Id="rId10" Type="http://schemas.openxmlformats.org/officeDocument/2006/relationships/oleObject" Target="../embeddings/oleObject35.bin"/><Relationship Id="rId4" Type="http://schemas.openxmlformats.org/officeDocument/2006/relationships/image" Target="../media/image122.wmf"/><Relationship Id="rId9" Type="http://schemas.openxmlformats.org/officeDocument/2006/relationships/image" Target="../media/image123.w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27.jpeg"/></Relationships>
</file>

<file path=ppt/slides/_rels/slide106.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oleObject" Target="../embeddings/oleObject2.bin"/><Relationship Id="rId12" Type="http://schemas.openxmlformats.org/officeDocument/2006/relationships/image" Target="../media/image31.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28.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0.wmf"/><Relationship Id="rId4" Type="http://schemas.openxmlformats.org/officeDocument/2006/relationships/image" Target="../media/image27.png"/><Relationship Id="rId9"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4.xml"/><Relationship Id="rId1" Type="http://schemas.openxmlformats.org/officeDocument/2006/relationships/vmlDrawing" Target="../drawings/vmlDrawing2.vml"/><Relationship Id="rId5" Type="http://schemas.openxmlformats.org/officeDocument/2006/relationships/image" Target="../media/image41.wmf"/><Relationship Id="rId4" Type="http://schemas.openxmlformats.org/officeDocument/2006/relationships/oleObject" Target="../embeddings/oleObject5.bin"/></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65.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66.png"/><Relationship Id="rId4" Type="http://schemas.openxmlformats.org/officeDocument/2006/relationships/image" Target="../media/image65.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68.png"/><Relationship Id="rId2" Type="http://schemas.openxmlformats.org/officeDocument/2006/relationships/slideLayout" Target="../slideLayouts/slideLayout16.xml"/><Relationship Id="rId1" Type="http://schemas.openxmlformats.org/officeDocument/2006/relationships/vmlDrawing" Target="../drawings/vmlDrawing5.vml"/><Relationship Id="rId6" Type="http://schemas.openxmlformats.org/officeDocument/2006/relationships/image" Target="../media/image67.wmf"/><Relationship Id="rId5" Type="http://schemas.openxmlformats.org/officeDocument/2006/relationships/oleObject" Target="../embeddings/oleObject9.bin"/><Relationship Id="rId4" Type="http://schemas.openxmlformats.org/officeDocument/2006/relationships/image" Target="../media/image65.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69.png"/><Relationship Id="rId2" Type="http://schemas.openxmlformats.org/officeDocument/2006/relationships/slideLayout" Target="../slideLayouts/slideLayout16.xml"/><Relationship Id="rId1" Type="http://schemas.openxmlformats.org/officeDocument/2006/relationships/vmlDrawing" Target="../drawings/vmlDrawing6.vml"/><Relationship Id="rId6" Type="http://schemas.openxmlformats.org/officeDocument/2006/relationships/image" Target="../media/image67.wmf"/><Relationship Id="rId5" Type="http://schemas.openxmlformats.org/officeDocument/2006/relationships/oleObject" Target="../embeddings/oleObject11.bin"/><Relationship Id="rId4" Type="http://schemas.openxmlformats.org/officeDocument/2006/relationships/image" Target="../media/image65.w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70.png"/><Relationship Id="rId2" Type="http://schemas.openxmlformats.org/officeDocument/2006/relationships/slideLayout" Target="../slideLayouts/slideLayout16.xml"/><Relationship Id="rId1" Type="http://schemas.openxmlformats.org/officeDocument/2006/relationships/vmlDrawing" Target="../drawings/vmlDrawing7.vml"/><Relationship Id="rId6" Type="http://schemas.openxmlformats.org/officeDocument/2006/relationships/image" Target="../media/image67.wmf"/><Relationship Id="rId5" Type="http://schemas.openxmlformats.org/officeDocument/2006/relationships/oleObject" Target="../embeddings/oleObject13.bin"/><Relationship Id="rId4" Type="http://schemas.openxmlformats.org/officeDocument/2006/relationships/image" Target="../media/image65.w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71.png"/><Relationship Id="rId2" Type="http://schemas.openxmlformats.org/officeDocument/2006/relationships/slideLayout" Target="../slideLayouts/slideLayout16.xml"/><Relationship Id="rId1" Type="http://schemas.openxmlformats.org/officeDocument/2006/relationships/vmlDrawing" Target="../drawings/vmlDrawing8.vml"/><Relationship Id="rId6" Type="http://schemas.openxmlformats.org/officeDocument/2006/relationships/image" Target="../media/image67.wmf"/><Relationship Id="rId5" Type="http://schemas.openxmlformats.org/officeDocument/2006/relationships/oleObject" Target="../embeddings/oleObject15.bin"/><Relationship Id="rId4" Type="http://schemas.openxmlformats.org/officeDocument/2006/relationships/image" Target="../media/image65.wmf"/></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72.png"/><Relationship Id="rId2" Type="http://schemas.openxmlformats.org/officeDocument/2006/relationships/slideLayout" Target="../slideLayouts/slideLayout16.xml"/><Relationship Id="rId1" Type="http://schemas.openxmlformats.org/officeDocument/2006/relationships/vmlDrawing" Target="../drawings/vmlDrawing9.vml"/><Relationship Id="rId6" Type="http://schemas.openxmlformats.org/officeDocument/2006/relationships/image" Target="../media/image67.wmf"/><Relationship Id="rId5" Type="http://schemas.openxmlformats.org/officeDocument/2006/relationships/oleObject" Target="../embeddings/oleObject17.bin"/><Relationship Id="rId4" Type="http://schemas.openxmlformats.org/officeDocument/2006/relationships/image" Target="../media/image65.w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image" Target="../media/image73.png"/><Relationship Id="rId2" Type="http://schemas.openxmlformats.org/officeDocument/2006/relationships/slideLayout" Target="../slideLayouts/slideLayout16.xml"/><Relationship Id="rId1" Type="http://schemas.openxmlformats.org/officeDocument/2006/relationships/vmlDrawing" Target="../drawings/vmlDrawing10.vml"/><Relationship Id="rId6" Type="http://schemas.openxmlformats.org/officeDocument/2006/relationships/image" Target="../media/image67.wmf"/><Relationship Id="rId5" Type="http://schemas.openxmlformats.org/officeDocument/2006/relationships/oleObject" Target="../embeddings/oleObject19.bin"/><Relationship Id="rId4" Type="http://schemas.openxmlformats.org/officeDocument/2006/relationships/image" Target="../media/image65.w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74.png"/><Relationship Id="rId2" Type="http://schemas.openxmlformats.org/officeDocument/2006/relationships/slideLayout" Target="../slideLayouts/slideLayout16.xml"/><Relationship Id="rId1" Type="http://schemas.openxmlformats.org/officeDocument/2006/relationships/vmlDrawing" Target="../drawings/vmlDrawing11.vml"/><Relationship Id="rId6" Type="http://schemas.openxmlformats.org/officeDocument/2006/relationships/image" Target="../media/image67.wmf"/><Relationship Id="rId5" Type="http://schemas.openxmlformats.org/officeDocument/2006/relationships/oleObject" Target="../embeddings/oleObject21.bin"/><Relationship Id="rId4" Type="http://schemas.openxmlformats.org/officeDocument/2006/relationships/image" Target="../media/image65.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2.bin"/><Relationship Id="rId7" Type="http://schemas.openxmlformats.org/officeDocument/2006/relationships/image" Target="../media/image75.png"/><Relationship Id="rId2" Type="http://schemas.openxmlformats.org/officeDocument/2006/relationships/slideLayout" Target="../slideLayouts/slideLayout16.xml"/><Relationship Id="rId1" Type="http://schemas.openxmlformats.org/officeDocument/2006/relationships/vmlDrawing" Target="../drawings/vmlDrawing12.vml"/><Relationship Id="rId6" Type="http://schemas.openxmlformats.org/officeDocument/2006/relationships/image" Target="../media/image67.wmf"/><Relationship Id="rId5" Type="http://schemas.openxmlformats.org/officeDocument/2006/relationships/oleObject" Target="../embeddings/oleObject23.bin"/><Relationship Id="rId4" Type="http://schemas.openxmlformats.org/officeDocument/2006/relationships/image" Target="../media/image65.w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4.bin"/><Relationship Id="rId7" Type="http://schemas.openxmlformats.org/officeDocument/2006/relationships/image" Target="../media/image76.png"/><Relationship Id="rId2" Type="http://schemas.openxmlformats.org/officeDocument/2006/relationships/slideLayout" Target="../slideLayouts/slideLayout16.xml"/><Relationship Id="rId1" Type="http://schemas.openxmlformats.org/officeDocument/2006/relationships/vmlDrawing" Target="../drawings/vmlDrawing13.vml"/><Relationship Id="rId6" Type="http://schemas.openxmlformats.org/officeDocument/2006/relationships/image" Target="../media/image67.wmf"/><Relationship Id="rId5" Type="http://schemas.openxmlformats.org/officeDocument/2006/relationships/oleObject" Target="../embeddings/oleObject25.bin"/><Relationship Id="rId4" Type="http://schemas.openxmlformats.org/officeDocument/2006/relationships/image" Target="../media/image65.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4.xml"/><Relationship Id="rId1" Type="http://schemas.openxmlformats.org/officeDocument/2006/relationships/vmlDrawing" Target="../drawings/vmlDrawing14.vml"/><Relationship Id="rId4" Type="http://schemas.openxmlformats.org/officeDocument/2006/relationships/image" Target="../media/image65.wmf"/></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9.xml"/><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9.xml"/><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1.jpe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0.jpeg"/><Relationship Id="rId1" Type="http://schemas.openxmlformats.org/officeDocument/2006/relationships/slideLayout" Target="../slideLayouts/slideLayout19.xml"/><Relationship Id="rId4" Type="http://schemas.openxmlformats.org/officeDocument/2006/relationships/image" Target="../media/image91.jpeg"/></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96.gif"/><Relationship Id="rId5" Type="http://schemas.openxmlformats.org/officeDocument/2006/relationships/image" Target="../media/image95.png"/><Relationship Id="rId4" Type="http://schemas.openxmlformats.org/officeDocument/2006/relationships/image" Target="../media/image94.gif"/></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wmf"/><Relationship Id="rId1" Type="http://schemas.openxmlformats.org/officeDocument/2006/relationships/slideLayout" Target="../slideLayouts/slideLayout19.xml"/><Relationship Id="rId5" Type="http://schemas.openxmlformats.org/officeDocument/2006/relationships/image" Target="../media/image100.jpeg"/><Relationship Id="rId4" Type="http://schemas.openxmlformats.org/officeDocument/2006/relationships/image" Target="../media/image99.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7.wmf"/><Relationship Id="rId1" Type="http://schemas.openxmlformats.org/officeDocument/2006/relationships/slideLayout" Target="../slideLayouts/slideLayout19.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07.png"/><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5.xml"/><Relationship Id="rId1" Type="http://schemas.openxmlformats.org/officeDocument/2006/relationships/vmlDrawing" Target="../drawings/vmlDrawing15.vml"/><Relationship Id="rId4" Type="http://schemas.openxmlformats.org/officeDocument/2006/relationships/image" Target="../media/image111.wmf"/></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44688" y="685800"/>
            <a:ext cx="2520241" cy="707886"/>
          </a:xfrm>
          <a:prstGeom prst="rect">
            <a:avLst/>
          </a:prstGeom>
          <a:noFill/>
          <a:ln>
            <a:noFill/>
          </a:ln>
          <a:effectLst/>
          <a:scene3d>
            <a:camera prst="orthographicFront">
              <a:rot lat="0" lon="0" rev="0"/>
            </a:camera>
            <a:lightRig rig="chilly" dir="t">
              <a:rot lat="0" lon="0" rev="18480000"/>
            </a:lightRig>
          </a:scene3d>
          <a:sp3d prstMaterial="clear">
            <a:bevelT h="63500"/>
          </a:sp3d>
        </p:spPr>
        <p:txBody>
          <a:bodyPr wrap="none" lIns="91440" tIns="45720" rIns="91440" bIns="45720">
            <a:spAutoFit/>
          </a:bodyPr>
          <a:lstStyle/>
          <a:p>
            <a:pPr algn="ct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VẬT LÍ 10</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ectangle 2"/>
          <p:cNvSpPr/>
          <p:nvPr/>
        </p:nvSpPr>
        <p:spPr>
          <a:xfrm>
            <a:off x="610769" y="1981200"/>
            <a:ext cx="798808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Chủ</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đề</a:t>
            </a: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 CÁC LỰC CƠ HỌC</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p>
        </p:txBody>
      </p:sp>
      <p:sp>
        <p:nvSpPr>
          <p:cNvPr id="4" name="Rectangle 3"/>
          <p:cNvSpPr/>
          <p:nvPr/>
        </p:nvSpPr>
        <p:spPr>
          <a:xfrm>
            <a:off x="161388" y="2819400"/>
            <a:ext cx="8976945" cy="1446550"/>
          </a:xfrm>
          <a:prstGeom prst="rect">
            <a:avLst/>
          </a:prstGeom>
          <a:noFill/>
        </p:spPr>
        <p:txBody>
          <a:bodyPr wrap="none" lIns="91440" tIns="45720" rIns="91440" bIns="45720">
            <a:spAutoFit/>
          </a:bodyPr>
          <a:lstStyle/>
          <a:p>
            <a:pPr algn="ctr"/>
            <a:r>
              <a:rPr lang="en-US" sz="4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LỰC ĐÀN HỒI –</a:t>
            </a:r>
          </a:p>
          <a:p>
            <a:pPr algn="ctr"/>
            <a:r>
              <a:rPr lang="en-US" sz="4400" b="1"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LỰC MA SÁT-LỰC HƯỚNG TÂM.</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918997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6527232"/>
      </p:ext>
    </p:extLst>
  </p:cSld>
  <p:clrMapOvr>
    <a:masterClrMapping/>
  </p:clrMapOvr>
  <mc:AlternateContent xmlns:mc="http://schemas.openxmlformats.org/markup-compatibility/2006" xmlns:p14="http://schemas.microsoft.com/office/powerpoint/2010/main">
    <mc:Choice Requires="p14">
      <p:transition spd="slow" p14:dur="2000" advTm="297"/>
    </mc:Choice>
    <mc:Fallback xmlns="">
      <p:transition spd="slow" advTm="297"/>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3786187"/>
            <a:ext cx="8229600" cy="1012032"/>
          </a:xfrm>
        </p:spPr>
        <p:txBody>
          <a:bodyPr/>
          <a:lstStyle/>
          <a:p>
            <a:r>
              <a:rPr lang="en-US" b="1" smtClean="0">
                <a:latin typeface="Times New Roman" pitchFamily="18" charset="0"/>
                <a:cs typeface="Times New Roman" pitchFamily="18" charset="0"/>
              </a:rPr>
              <a:t>Ta có: P – N = ma</a:t>
            </a:r>
            <a:r>
              <a:rPr lang="en-US" b="1" baseline="-25000" smtClean="0">
                <a:latin typeface="Times New Roman" pitchFamily="18" charset="0"/>
                <a:cs typeface="Times New Roman" pitchFamily="18" charset="0"/>
              </a:rPr>
              <a:t>ht </a:t>
            </a:r>
            <a:br>
              <a:rPr lang="en-US" b="1" baseline="-25000" smtClean="0">
                <a:latin typeface="Times New Roman" pitchFamily="18" charset="0"/>
                <a:cs typeface="Times New Roman" pitchFamily="18" charset="0"/>
              </a:rPr>
            </a:br>
            <a:endParaRPr lang="en-US" b="1" smtClean="0">
              <a:latin typeface="Times New Roman" pitchFamily="18" charset="0"/>
              <a:cs typeface="Times New Roman" pitchFamily="18" charset="0"/>
            </a:endParaRPr>
          </a:p>
        </p:txBody>
      </p:sp>
      <p:pic>
        <p:nvPicPr>
          <p:cNvPr id="78851" name="Picture 3" descr="j0212957"/>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4527550" y="1702594"/>
            <a:ext cx="1830388" cy="957792"/>
          </a:xfrm>
          <a:noFill/>
        </p:spPr>
      </p:pic>
      <p:sp>
        <p:nvSpPr>
          <p:cNvPr id="78852" name="Rectangle 4"/>
          <p:cNvSpPr>
            <a:spLocks noGrp="1" noChangeArrowheads="1"/>
          </p:cNvSpPr>
          <p:nvPr>
            <p:ph type="body" sz="half" idx="3"/>
          </p:nvPr>
        </p:nvSpPr>
        <p:spPr>
          <a:xfrm>
            <a:off x="-142874" y="690563"/>
            <a:ext cx="9286875" cy="952500"/>
          </a:xfrm>
        </p:spPr>
        <p:txBody>
          <a:bodyPr/>
          <a:lstStyle/>
          <a:p>
            <a:pPr>
              <a:buFont typeface="Wingdings" pitchFamily="2" charset="2"/>
              <a:buNone/>
            </a:pPr>
            <a:r>
              <a:rPr lang="en-US" sz="2800" b="1">
                <a:solidFill>
                  <a:srgbClr val="00FF00"/>
                </a:solidFill>
                <a:latin typeface="VNI-Times" pitchFamily="2" charset="0"/>
              </a:rPr>
              <a:t>    </a:t>
            </a:r>
            <a:r>
              <a:rPr lang="en-US" sz="4000" b="1">
                <a:solidFill>
                  <a:srgbClr val="A50021"/>
                </a:solidFill>
                <a:latin typeface="Times New Roman" pitchFamily="18" charset="0"/>
                <a:cs typeface="Times New Roman" pitchFamily="18" charset="0"/>
              </a:rPr>
              <a:t>Chuyển động của ô tô tên mặt cầu lồi:</a:t>
            </a:r>
          </a:p>
        </p:txBody>
      </p:sp>
      <p:sp>
        <p:nvSpPr>
          <p:cNvPr id="78853" name="AutoShape 5"/>
          <p:cNvSpPr>
            <a:spLocks noChangeArrowheads="1"/>
          </p:cNvSpPr>
          <p:nvPr/>
        </p:nvSpPr>
        <p:spPr bwMode="auto">
          <a:xfrm>
            <a:off x="2800350" y="2643188"/>
            <a:ext cx="5486400" cy="1143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CC99"/>
          </a:solidFill>
          <a:ln w="9525">
            <a:solidFill>
              <a:schemeClr val="tx1"/>
            </a:solidFill>
            <a:miter lim="800000"/>
            <a:headEnd/>
            <a:tailEnd/>
          </a:ln>
        </p:spPr>
        <p:txBody>
          <a:bodyPr wrap="none" anchor="ctr"/>
          <a:lstStyle/>
          <a:p>
            <a:endParaRPr lang="vi-VN"/>
          </a:p>
        </p:txBody>
      </p:sp>
      <p:sp>
        <p:nvSpPr>
          <p:cNvPr id="78854" name="Line 6"/>
          <p:cNvSpPr>
            <a:spLocks noChangeShapeType="1"/>
          </p:cNvSpPr>
          <p:nvPr/>
        </p:nvSpPr>
        <p:spPr bwMode="auto">
          <a:xfrm rot="16200000" flipH="1" flipV="1">
            <a:off x="4624256" y="1623881"/>
            <a:ext cx="38364" cy="1428750"/>
          </a:xfrm>
          <a:prstGeom prst="line">
            <a:avLst/>
          </a:prstGeom>
          <a:ln>
            <a:solidFill>
              <a:srgbClr val="CC0000"/>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p>
        </p:txBody>
      </p:sp>
      <p:sp>
        <p:nvSpPr>
          <p:cNvPr id="78855" name="Line 7"/>
          <p:cNvSpPr>
            <a:spLocks noChangeShapeType="1"/>
          </p:cNvSpPr>
          <p:nvPr/>
        </p:nvSpPr>
        <p:spPr bwMode="auto">
          <a:xfrm rot="-5400000">
            <a:off x="6538913" y="2045494"/>
            <a:ext cx="0" cy="1219200"/>
          </a:xfrm>
          <a:prstGeom prst="line">
            <a:avLst/>
          </a:prstGeom>
          <a:ln>
            <a:solidFill>
              <a:srgbClr val="CC0000"/>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p>
        </p:txBody>
      </p:sp>
      <p:sp>
        <p:nvSpPr>
          <p:cNvPr id="78856" name="Line 8"/>
          <p:cNvSpPr>
            <a:spLocks noChangeShapeType="1"/>
          </p:cNvSpPr>
          <p:nvPr/>
        </p:nvSpPr>
        <p:spPr bwMode="auto">
          <a:xfrm rot="10800000">
            <a:off x="5429250" y="1349375"/>
            <a:ext cx="0" cy="889000"/>
          </a:xfrm>
          <a:prstGeom prst="line">
            <a:avLst/>
          </a:prstGeom>
          <a:ln>
            <a:solidFill>
              <a:srgbClr val="CC0000"/>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p>
        </p:txBody>
      </p:sp>
      <p:sp>
        <p:nvSpPr>
          <p:cNvPr id="78857" name="Line 9"/>
          <p:cNvSpPr>
            <a:spLocks noChangeShapeType="1"/>
          </p:cNvSpPr>
          <p:nvPr/>
        </p:nvSpPr>
        <p:spPr bwMode="auto">
          <a:xfrm>
            <a:off x="5475290" y="2394480"/>
            <a:ext cx="46037" cy="1213115"/>
          </a:xfrm>
          <a:prstGeom prst="line">
            <a:avLst/>
          </a:prstGeom>
          <a:ln>
            <a:solidFill>
              <a:srgbClr val="CC0000"/>
            </a:solidFill>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a:defRPr/>
            </a:pPr>
            <a:endParaRPr lang="en-US"/>
          </a:p>
        </p:txBody>
      </p:sp>
      <p:graphicFrame>
        <p:nvGraphicFramePr>
          <p:cNvPr id="78858" name="Object 2"/>
          <p:cNvGraphicFramePr>
            <a:graphicFrameLocks noGrp="1" noChangeAspect="1"/>
          </p:cNvGraphicFramePr>
          <p:nvPr>
            <p:ph sz="quarter" idx="2"/>
          </p:nvPr>
        </p:nvGraphicFramePr>
        <p:xfrm>
          <a:off x="5357813" y="996157"/>
          <a:ext cx="609600" cy="825500"/>
        </p:xfrm>
        <a:graphic>
          <a:graphicData uri="http://schemas.openxmlformats.org/presentationml/2006/ole">
            <mc:AlternateContent xmlns:mc="http://schemas.openxmlformats.org/markup-compatibility/2006">
              <mc:Choice xmlns:v="urn:schemas-microsoft-com:vml" Requires="v">
                <p:oleObj spid="_x0000_s18490" name="Equation" r:id="rId4" imgW="126725" imgH="177415" progId="Equation.3">
                  <p:embed/>
                </p:oleObj>
              </mc:Choice>
              <mc:Fallback>
                <p:oleObj name="Equation" r:id="rId4" imgW="126725" imgH="17741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7813" y="996157"/>
                        <a:ext cx="6096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8859" name="Object 3"/>
          <p:cNvGraphicFramePr>
            <a:graphicFrameLocks noChangeAspect="1"/>
          </p:cNvGraphicFramePr>
          <p:nvPr/>
        </p:nvGraphicFramePr>
        <p:xfrm>
          <a:off x="5500688" y="2952750"/>
          <a:ext cx="762000" cy="635000"/>
        </p:xfrm>
        <a:graphic>
          <a:graphicData uri="http://schemas.openxmlformats.org/presentationml/2006/ole">
            <mc:AlternateContent xmlns:mc="http://schemas.openxmlformats.org/markup-compatibility/2006">
              <mc:Choice xmlns:v="urn:schemas-microsoft-com:vml" Requires="v">
                <p:oleObj spid="_x0000_s18491" name="Equation" r:id="rId6" imgW="152268" imgH="215713" progId="Equation.3">
                  <p:embed/>
                </p:oleObj>
              </mc:Choice>
              <mc:Fallback>
                <p:oleObj name="Equation" r:id="rId6" imgW="152268"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88" y="2952750"/>
                        <a:ext cx="762000"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8860" name="Object 4"/>
          <p:cNvGraphicFramePr>
            <a:graphicFrameLocks noChangeAspect="1"/>
          </p:cNvGraphicFramePr>
          <p:nvPr/>
        </p:nvGraphicFramePr>
        <p:xfrm>
          <a:off x="6858000" y="2000250"/>
          <a:ext cx="685800" cy="698500"/>
        </p:xfrm>
        <a:graphic>
          <a:graphicData uri="http://schemas.openxmlformats.org/presentationml/2006/ole">
            <mc:AlternateContent xmlns:mc="http://schemas.openxmlformats.org/markup-compatibility/2006">
              <mc:Choice xmlns:v="urn:schemas-microsoft-com:vml" Requires="v">
                <p:oleObj spid="_x0000_s18492" name="Equation" r:id="rId8" imgW="266353" imgH="266353" progId="Equation.3">
                  <p:embed/>
                </p:oleObj>
              </mc:Choice>
              <mc:Fallback>
                <p:oleObj name="Equation" r:id="rId8" imgW="266353" imgH="26635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2000250"/>
                        <a:ext cx="6858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8861" name="Object 5"/>
          <p:cNvGraphicFramePr>
            <a:graphicFrameLocks noChangeAspect="1"/>
          </p:cNvGraphicFramePr>
          <p:nvPr/>
        </p:nvGraphicFramePr>
        <p:xfrm>
          <a:off x="3786188" y="1583532"/>
          <a:ext cx="373062" cy="698500"/>
        </p:xfrm>
        <a:graphic>
          <a:graphicData uri="http://schemas.openxmlformats.org/presentationml/2006/ole">
            <mc:AlternateContent xmlns:mc="http://schemas.openxmlformats.org/markup-compatibility/2006">
              <mc:Choice xmlns:v="urn:schemas-microsoft-com:vml" Requires="v">
                <p:oleObj spid="_x0000_s18493" name="Equation" r:id="rId10" imgW="203024" imgH="266469" progId="Equation.3">
                  <p:embed/>
                </p:oleObj>
              </mc:Choice>
              <mc:Fallback>
                <p:oleObj name="Equation" r:id="rId10" imgW="203024" imgH="26646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6188" y="1583532"/>
                        <a:ext cx="373062"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2"/>
          <p:cNvSpPr txBox="1">
            <a:spLocks noChangeArrowheads="1"/>
          </p:cNvSpPr>
          <p:nvPr/>
        </p:nvSpPr>
        <p:spPr bwMode="auto">
          <a:xfrm>
            <a:off x="842963" y="3905251"/>
            <a:ext cx="8229600" cy="1071563"/>
          </a:xfrm>
          <a:prstGeom prst="rect">
            <a:avLst/>
          </a:prstGeom>
          <a:noFill/>
          <a:ln w="9525">
            <a:noFill/>
            <a:miter lim="800000"/>
            <a:headEnd/>
            <a:tailEnd/>
          </a:ln>
        </p:spPr>
        <p:txBody>
          <a:bodyPr anchor="ctr"/>
          <a:lstStyle/>
          <a:p>
            <a:pPr algn="ctr" eaLnBrk="0" hangingPunct="0">
              <a:defRPr/>
            </a:pPr>
            <a:r>
              <a:rPr lang="en-US" sz="2000" b="1" kern="0" baseline="-25000">
                <a:solidFill>
                  <a:schemeClr val="tx2"/>
                </a:solidFill>
                <a:latin typeface="Times New Roman" pitchFamily="18" charset="0"/>
                <a:ea typeface="+mj-ea"/>
                <a:cs typeface="Times New Roman" pitchFamily="18" charset="0"/>
              </a:rPr>
              <a:t/>
            </a:r>
            <a:br>
              <a:rPr lang="en-US" sz="2000" b="1" kern="0" baseline="-25000">
                <a:solidFill>
                  <a:schemeClr val="tx2"/>
                </a:solidFill>
                <a:latin typeface="Times New Roman" pitchFamily="18" charset="0"/>
                <a:ea typeface="+mj-ea"/>
                <a:cs typeface="Times New Roman" pitchFamily="18" charset="0"/>
              </a:rPr>
            </a:br>
            <a:r>
              <a:rPr lang="en-US" sz="4400" b="1" kern="0">
                <a:solidFill>
                  <a:schemeClr val="tx2"/>
                </a:solidFill>
                <a:latin typeface="Times New Roman" pitchFamily="18" charset="0"/>
                <a:cs typeface="Times New Roman" pitchFamily="18" charset="0"/>
              </a:rPr>
              <a:t>=&gt; N = P - ma</a:t>
            </a:r>
            <a:r>
              <a:rPr lang="en-US" sz="4400" b="1" kern="0" baseline="-25000">
                <a:solidFill>
                  <a:schemeClr val="tx2"/>
                </a:solidFill>
                <a:latin typeface="Times New Roman" pitchFamily="18" charset="0"/>
                <a:cs typeface="Times New Roman" pitchFamily="18" charset="0"/>
              </a:rPr>
              <a:t>ht</a:t>
            </a:r>
            <a:endParaRPr lang="en-US" sz="4400" b="1" kern="0">
              <a:solidFill>
                <a:schemeClr val="tx2"/>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937236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animEffect transition="in" filter="blinds(horizontal)">
                                      <p:cBhvr>
                                        <p:cTn id="7" dur="500"/>
                                        <p:tgtEl>
                                          <p:spTgt spid="78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3"/>
                                        </p:tgtEl>
                                        <p:attrNameLst>
                                          <p:attrName>style.visibility</p:attrName>
                                        </p:attrNameLst>
                                      </p:cBhvr>
                                      <p:to>
                                        <p:strVal val="visible"/>
                                      </p:to>
                                    </p:set>
                                    <p:anim calcmode="lin" valueType="num">
                                      <p:cBhvr>
                                        <p:cTn id="12" dur="1000" fill="hold"/>
                                        <p:tgtEl>
                                          <p:spTgt spid="78853"/>
                                        </p:tgtEl>
                                        <p:attrNameLst>
                                          <p:attrName>ppt_w</p:attrName>
                                        </p:attrNameLst>
                                      </p:cBhvr>
                                      <p:tavLst>
                                        <p:tav tm="0">
                                          <p:val>
                                            <p:fltVal val="0"/>
                                          </p:val>
                                        </p:tav>
                                        <p:tav tm="100000">
                                          <p:val>
                                            <p:strVal val="#ppt_w"/>
                                          </p:val>
                                        </p:tav>
                                      </p:tavLst>
                                    </p:anim>
                                    <p:anim calcmode="lin" valueType="num">
                                      <p:cBhvr>
                                        <p:cTn id="13" dur="1000" fill="hold"/>
                                        <p:tgtEl>
                                          <p:spTgt spid="78853"/>
                                        </p:tgtEl>
                                        <p:attrNameLst>
                                          <p:attrName>ppt_h</p:attrName>
                                        </p:attrNameLst>
                                      </p:cBhvr>
                                      <p:tavLst>
                                        <p:tav tm="0">
                                          <p:val>
                                            <p:fltVal val="0"/>
                                          </p:val>
                                        </p:tav>
                                        <p:tav tm="100000">
                                          <p:val>
                                            <p:strVal val="#ppt_h"/>
                                          </p:val>
                                        </p:tav>
                                      </p:tavLst>
                                    </p:anim>
                                    <p:anim calcmode="lin" valueType="num">
                                      <p:cBhvr>
                                        <p:cTn id="14" dur="1000" fill="hold"/>
                                        <p:tgtEl>
                                          <p:spTgt spid="7885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78851"/>
                                        </p:tgtEl>
                                        <p:attrNameLst>
                                          <p:attrName>style.visibility</p:attrName>
                                        </p:attrNameLst>
                                      </p:cBhvr>
                                      <p:to>
                                        <p:strVal val="visible"/>
                                      </p:to>
                                    </p:set>
                                    <p:anim calcmode="lin" valueType="num">
                                      <p:cBhvr>
                                        <p:cTn id="20" dur="1000" fill="hold"/>
                                        <p:tgtEl>
                                          <p:spTgt spid="78851"/>
                                        </p:tgtEl>
                                        <p:attrNameLst>
                                          <p:attrName>ppt_w</p:attrName>
                                        </p:attrNameLst>
                                      </p:cBhvr>
                                      <p:tavLst>
                                        <p:tav tm="0">
                                          <p:val>
                                            <p:strVal val="#ppt_w+.3"/>
                                          </p:val>
                                        </p:tav>
                                        <p:tav tm="100000">
                                          <p:val>
                                            <p:strVal val="#ppt_w"/>
                                          </p:val>
                                        </p:tav>
                                      </p:tavLst>
                                    </p:anim>
                                    <p:anim calcmode="lin" valueType="num">
                                      <p:cBhvr>
                                        <p:cTn id="21" dur="1000" fill="hold"/>
                                        <p:tgtEl>
                                          <p:spTgt spid="78851"/>
                                        </p:tgtEl>
                                        <p:attrNameLst>
                                          <p:attrName>ppt_h</p:attrName>
                                        </p:attrNameLst>
                                      </p:cBhvr>
                                      <p:tavLst>
                                        <p:tav tm="0">
                                          <p:val>
                                            <p:strVal val="#ppt_h"/>
                                          </p:val>
                                        </p:tav>
                                        <p:tav tm="100000">
                                          <p:val>
                                            <p:strVal val="#ppt_h"/>
                                          </p:val>
                                        </p:tav>
                                      </p:tavLst>
                                    </p:anim>
                                    <p:animEffect transition="in" filter="fade">
                                      <p:cBhvr>
                                        <p:cTn id="22" dur="1000"/>
                                        <p:tgtEl>
                                          <p:spTgt spid="788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8857"/>
                                        </p:tgtEl>
                                        <p:attrNameLst>
                                          <p:attrName>style.visibility</p:attrName>
                                        </p:attrNameLst>
                                      </p:cBhvr>
                                      <p:to>
                                        <p:strVal val="visible"/>
                                      </p:to>
                                    </p:set>
                                    <p:animEffect transition="in" filter="box(in)">
                                      <p:cBhvr>
                                        <p:cTn id="27" dur="500"/>
                                        <p:tgtEl>
                                          <p:spTgt spid="78857"/>
                                        </p:tgtEl>
                                      </p:cBhvr>
                                    </p:animEffect>
                                  </p:childTnLst>
                                </p:cTn>
                              </p:par>
                              <p:par>
                                <p:cTn id="28" presetID="4" presetClass="entr" presetSubtype="16" fill="hold" nodeType="withEffect">
                                  <p:stCondLst>
                                    <p:cond delay="0"/>
                                  </p:stCondLst>
                                  <p:childTnLst>
                                    <p:set>
                                      <p:cBhvr>
                                        <p:cTn id="29" dur="1" fill="hold">
                                          <p:stCondLst>
                                            <p:cond delay="0"/>
                                          </p:stCondLst>
                                        </p:cTn>
                                        <p:tgtEl>
                                          <p:spTgt spid="78859"/>
                                        </p:tgtEl>
                                        <p:attrNameLst>
                                          <p:attrName>style.visibility</p:attrName>
                                        </p:attrNameLst>
                                      </p:cBhvr>
                                      <p:to>
                                        <p:strVal val="visible"/>
                                      </p:to>
                                    </p:set>
                                    <p:animEffect transition="in" filter="box(in)">
                                      <p:cBhvr>
                                        <p:cTn id="30" dur="500"/>
                                        <p:tgtEl>
                                          <p:spTgt spid="78859"/>
                                        </p:tgtEl>
                                      </p:cBhvr>
                                    </p:animEffect>
                                  </p:childTnLst>
                                </p:cTn>
                              </p:par>
                              <p:par>
                                <p:cTn id="31" presetID="4" presetClass="entr" presetSubtype="16" fill="hold" nodeType="withEffect">
                                  <p:stCondLst>
                                    <p:cond delay="0"/>
                                  </p:stCondLst>
                                  <p:childTnLst>
                                    <p:set>
                                      <p:cBhvr>
                                        <p:cTn id="32" dur="1" fill="hold">
                                          <p:stCondLst>
                                            <p:cond delay="0"/>
                                          </p:stCondLst>
                                        </p:cTn>
                                        <p:tgtEl>
                                          <p:spTgt spid="78855"/>
                                        </p:tgtEl>
                                        <p:attrNameLst>
                                          <p:attrName>style.visibility</p:attrName>
                                        </p:attrNameLst>
                                      </p:cBhvr>
                                      <p:to>
                                        <p:strVal val="visible"/>
                                      </p:to>
                                    </p:set>
                                    <p:animEffect transition="in" filter="box(in)">
                                      <p:cBhvr>
                                        <p:cTn id="33" dur="500"/>
                                        <p:tgtEl>
                                          <p:spTgt spid="78855"/>
                                        </p:tgtEl>
                                      </p:cBhvr>
                                    </p:animEffect>
                                  </p:childTnLst>
                                </p:cTn>
                              </p:par>
                              <p:par>
                                <p:cTn id="34" presetID="4" presetClass="entr" presetSubtype="16" fill="hold" nodeType="withEffect">
                                  <p:stCondLst>
                                    <p:cond delay="0"/>
                                  </p:stCondLst>
                                  <p:childTnLst>
                                    <p:set>
                                      <p:cBhvr>
                                        <p:cTn id="35" dur="1" fill="hold">
                                          <p:stCondLst>
                                            <p:cond delay="0"/>
                                          </p:stCondLst>
                                        </p:cTn>
                                        <p:tgtEl>
                                          <p:spTgt spid="78860"/>
                                        </p:tgtEl>
                                        <p:attrNameLst>
                                          <p:attrName>style.visibility</p:attrName>
                                        </p:attrNameLst>
                                      </p:cBhvr>
                                      <p:to>
                                        <p:strVal val="visible"/>
                                      </p:to>
                                    </p:set>
                                    <p:animEffect transition="in" filter="box(in)">
                                      <p:cBhvr>
                                        <p:cTn id="36" dur="500"/>
                                        <p:tgtEl>
                                          <p:spTgt spid="78860"/>
                                        </p:tgtEl>
                                      </p:cBhvr>
                                    </p:animEffect>
                                  </p:childTnLst>
                                </p:cTn>
                              </p:par>
                              <p:par>
                                <p:cTn id="37" presetID="4" presetClass="entr" presetSubtype="16" fill="hold" nodeType="withEffect">
                                  <p:stCondLst>
                                    <p:cond delay="0"/>
                                  </p:stCondLst>
                                  <p:childTnLst>
                                    <p:set>
                                      <p:cBhvr>
                                        <p:cTn id="38" dur="1" fill="hold">
                                          <p:stCondLst>
                                            <p:cond delay="0"/>
                                          </p:stCondLst>
                                        </p:cTn>
                                        <p:tgtEl>
                                          <p:spTgt spid="78856"/>
                                        </p:tgtEl>
                                        <p:attrNameLst>
                                          <p:attrName>style.visibility</p:attrName>
                                        </p:attrNameLst>
                                      </p:cBhvr>
                                      <p:to>
                                        <p:strVal val="visible"/>
                                      </p:to>
                                    </p:set>
                                    <p:animEffect transition="in" filter="box(in)">
                                      <p:cBhvr>
                                        <p:cTn id="39" dur="500"/>
                                        <p:tgtEl>
                                          <p:spTgt spid="78856"/>
                                        </p:tgtEl>
                                      </p:cBhvr>
                                    </p:animEffect>
                                  </p:childTnLst>
                                </p:cTn>
                              </p:par>
                              <p:par>
                                <p:cTn id="40" presetID="4" presetClass="entr" presetSubtype="16" fill="hold" nodeType="withEffect">
                                  <p:stCondLst>
                                    <p:cond delay="0"/>
                                  </p:stCondLst>
                                  <p:childTnLst>
                                    <p:set>
                                      <p:cBhvr>
                                        <p:cTn id="41" dur="1" fill="hold">
                                          <p:stCondLst>
                                            <p:cond delay="0"/>
                                          </p:stCondLst>
                                        </p:cTn>
                                        <p:tgtEl>
                                          <p:spTgt spid="78858"/>
                                        </p:tgtEl>
                                        <p:attrNameLst>
                                          <p:attrName>style.visibility</p:attrName>
                                        </p:attrNameLst>
                                      </p:cBhvr>
                                      <p:to>
                                        <p:strVal val="visible"/>
                                      </p:to>
                                    </p:set>
                                    <p:animEffect transition="in" filter="box(in)">
                                      <p:cBhvr>
                                        <p:cTn id="42" dur="500"/>
                                        <p:tgtEl>
                                          <p:spTgt spid="78858"/>
                                        </p:tgtEl>
                                      </p:cBhvr>
                                    </p:animEffect>
                                  </p:childTnLst>
                                </p:cTn>
                              </p:par>
                              <p:par>
                                <p:cTn id="43" presetID="4" presetClass="entr" presetSubtype="16" fill="hold" nodeType="withEffect">
                                  <p:stCondLst>
                                    <p:cond delay="0"/>
                                  </p:stCondLst>
                                  <p:childTnLst>
                                    <p:set>
                                      <p:cBhvr>
                                        <p:cTn id="44" dur="1" fill="hold">
                                          <p:stCondLst>
                                            <p:cond delay="0"/>
                                          </p:stCondLst>
                                        </p:cTn>
                                        <p:tgtEl>
                                          <p:spTgt spid="78854"/>
                                        </p:tgtEl>
                                        <p:attrNameLst>
                                          <p:attrName>style.visibility</p:attrName>
                                        </p:attrNameLst>
                                      </p:cBhvr>
                                      <p:to>
                                        <p:strVal val="visible"/>
                                      </p:to>
                                    </p:set>
                                    <p:animEffect transition="in" filter="box(in)">
                                      <p:cBhvr>
                                        <p:cTn id="45" dur="500"/>
                                        <p:tgtEl>
                                          <p:spTgt spid="78854"/>
                                        </p:tgtEl>
                                      </p:cBhvr>
                                    </p:animEffect>
                                  </p:childTnLst>
                                </p:cTn>
                              </p:par>
                              <p:par>
                                <p:cTn id="46" presetID="4" presetClass="entr" presetSubtype="16" fill="hold" nodeType="withEffect">
                                  <p:stCondLst>
                                    <p:cond delay="0"/>
                                  </p:stCondLst>
                                  <p:childTnLst>
                                    <p:set>
                                      <p:cBhvr>
                                        <p:cTn id="47" dur="1" fill="hold">
                                          <p:stCondLst>
                                            <p:cond delay="0"/>
                                          </p:stCondLst>
                                        </p:cTn>
                                        <p:tgtEl>
                                          <p:spTgt spid="78861"/>
                                        </p:tgtEl>
                                        <p:attrNameLst>
                                          <p:attrName>style.visibility</p:attrName>
                                        </p:attrNameLst>
                                      </p:cBhvr>
                                      <p:to>
                                        <p:strVal val="visible"/>
                                      </p:to>
                                    </p:set>
                                    <p:animEffect transition="in" filter="box(in)">
                                      <p:cBhvr>
                                        <p:cTn id="48" dur="500"/>
                                        <p:tgtEl>
                                          <p:spTgt spid="7886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78850"/>
                                        </p:tgtEl>
                                        <p:attrNameLst>
                                          <p:attrName>style.visibility</p:attrName>
                                        </p:attrNameLst>
                                      </p:cBhvr>
                                      <p:to>
                                        <p:strVal val="visible"/>
                                      </p:to>
                                    </p:set>
                                    <p:anim calcmode="lin" valueType="num">
                                      <p:cBhvr>
                                        <p:cTn id="53" dur="1000" fill="hold"/>
                                        <p:tgtEl>
                                          <p:spTgt spid="78850"/>
                                        </p:tgtEl>
                                        <p:attrNameLst>
                                          <p:attrName>ppt_w</p:attrName>
                                        </p:attrNameLst>
                                      </p:cBhvr>
                                      <p:tavLst>
                                        <p:tav tm="0">
                                          <p:val>
                                            <p:strVal val="#ppt_w+.3"/>
                                          </p:val>
                                        </p:tav>
                                        <p:tav tm="100000">
                                          <p:val>
                                            <p:strVal val="#ppt_w"/>
                                          </p:val>
                                        </p:tav>
                                      </p:tavLst>
                                    </p:anim>
                                    <p:anim calcmode="lin" valueType="num">
                                      <p:cBhvr>
                                        <p:cTn id="54" dur="1000" fill="hold"/>
                                        <p:tgtEl>
                                          <p:spTgt spid="78850"/>
                                        </p:tgtEl>
                                        <p:attrNameLst>
                                          <p:attrName>ppt_h</p:attrName>
                                        </p:attrNameLst>
                                      </p:cBhvr>
                                      <p:tavLst>
                                        <p:tav tm="0">
                                          <p:val>
                                            <p:strVal val="#ppt_h"/>
                                          </p:val>
                                        </p:tav>
                                        <p:tav tm="100000">
                                          <p:val>
                                            <p:strVal val="#ppt_h"/>
                                          </p:val>
                                        </p:tav>
                                      </p:tavLst>
                                    </p:anim>
                                    <p:animEffect transition="in" filter="fade">
                                      <p:cBhvr>
                                        <p:cTn id="55" dur="1000"/>
                                        <p:tgtEl>
                                          <p:spTgt spid="7885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1000" fill="hold"/>
                                        <p:tgtEl>
                                          <p:spTgt spid="15"/>
                                        </p:tgtEl>
                                        <p:attrNameLst>
                                          <p:attrName>ppt_w</p:attrName>
                                        </p:attrNameLst>
                                      </p:cBhvr>
                                      <p:tavLst>
                                        <p:tav tm="0">
                                          <p:val>
                                            <p:strVal val="#ppt_w+.3"/>
                                          </p:val>
                                        </p:tav>
                                        <p:tav tm="100000">
                                          <p:val>
                                            <p:strVal val="#ppt_w"/>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animEffect transition="in" filter="fade">
                                      <p:cBhvr>
                                        <p:cTn id="6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3" grpId="0" animBg="1"/>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0" y="511968"/>
            <a:ext cx="8686800" cy="719668"/>
          </a:xfrm>
        </p:spPr>
        <p:txBody>
          <a:bodyPr/>
          <a:lstStyle/>
          <a:p>
            <a:pPr>
              <a:defRPr/>
            </a:pPr>
            <a:r>
              <a:rPr lang="en-US" sz="3600" b="1"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Vận</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dụng</a:t>
            </a:r>
            <a:r>
              <a:rPr lang="en-US" sz="3600" b="1" dirty="0">
                <a:solidFill>
                  <a:srgbClr val="C00000"/>
                </a:solidFill>
                <a:latin typeface="Times New Roman" pitchFamily="18" charset="0"/>
                <a:cs typeface="Times New Roman" pitchFamily="18" charset="0"/>
              </a:rPr>
              <a:t>:</a:t>
            </a:r>
          </a:p>
          <a:p>
            <a:pPr>
              <a:defRPr/>
            </a:pPr>
            <a:r>
              <a:rPr lang="en-US" sz="3600" b="1" u="sng" dirty="0" err="1">
                <a:latin typeface="Times New Roman" pitchFamily="18" charset="0"/>
                <a:cs typeface="Times New Roman" pitchFamily="18" charset="0"/>
              </a:rPr>
              <a:t>Câu</a:t>
            </a:r>
            <a:r>
              <a:rPr lang="en-US" sz="3600" b="1" u="sng" dirty="0">
                <a:latin typeface="Times New Roman" pitchFamily="18" charset="0"/>
                <a:cs typeface="Times New Roman" pitchFamily="18" charset="0"/>
              </a:rPr>
              <a:t> 4</a:t>
            </a:r>
            <a:r>
              <a:rPr lang="en-US" sz="3600" b="1" dirty="0">
                <a:latin typeface="Times New Roman" pitchFamily="18" charset="0"/>
                <a:cs typeface="Times New Roman" pitchFamily="18" charset="0"/>
              </a:rPr>
              <a:t>:</a:t>
            </a:r>
            <a:r>
              <a:rPr lang="en-US" sz="3600" b="1" dirty="0">
                <a:solidFill>
                  <a:srgbClr val="0000FF"/>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Xe</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đều</a:t>
            </a:r>
            <a:r>
              <a:rPr lang="en-US" sz="3600" b="1" dirty="0">
                <a:latin typeface="Times New Roman" pitchFamily="18" charset="0"/>
                <a:cs typeface="Times New Roman" pitchFamily="18" charset="0"/>
              </a:rPr>
              <a:t> qua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coi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tròn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lực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a:t>
            </a:r>
          </a:p>
          <a:p>
            <a:pPr marL="742950" indent="-742950">
              <a:buFontTx/>
              <a:buAutoNum type="alphaUcPeriod"/>
              <a:defRPr/>
            </a:pPr>
            <a:r>
              <a:rPr lang="en-US" sz="3600" b="1" dirty="0" err="1">
                <a:solidFill>
                  <a:srgbClr val="000099"/>
                </a:solidFill>
                <a:latin typeface="Times New Roman" pitchFamily="18" charset="0"/>
                <a:cs typeface="Times New Roman" pitchFamily="18" charset="0"/>
              </a:rPr>
              <a:t>Lớn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buFontTx/>
              <a:buAutoNum type="alphaUcPeriod"/>
              <a:defRPr/>
            </a:pP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buFontTx/>
              <a:buAutoNum type="alphaUcPeriod"/>
              <a:defRPr/>
            </a:pPr>
            <a:r>
              <a:rPr lang="en-US" sz="3600" b="1" dirty="0" err="1">
                <a:solidFill>
                  <a:srgbClr val="000099"/>
                </a:solidFill>
                <a:latin typeface="Times New Roman" pitchFamily="18" charset="0"/>
                <a:cs typeface="Times New Roman" pitchFamily="18" charset="0"/>
              </a:rPr>
              <a:t>Nhỏ</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buFontTx/>
              <a:buAutoNum type="alphaUcPeriod"/>
              <a:defRPr/>
            </a:pPr>
            <a:r>
              <a:rPr lang="en-US" sz="3600" b="1" dirty="0" err="1">
                <a:solidFill>
                  <a:srgbClr val="000099"/>
                </a:solidFill>
                <a:latin typeface="Times New Roman" pitchFamily="18" charset="0"/>
                <a:cs typeface="Times New Roman" pitchFamily="18" charset="0"/>
              </a:rPr>
              <a:t>Có</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thể</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hoặc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lớn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trong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tùy</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theo</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vận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tốc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của</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endParaRPr lang="en-US" sz="3600" b="1" dirty="0">
              <a:latin typeface="Times New Roman" pitchFamily="18" charset="0"/>
              <a:cs typeface="Times New Roman" pitchFamily="18" charset="0"/>
            </a:endParaRPr>
          </a:p>
          <a:p>
            <a:pPr marL="742950" indent="-742950">
              <a:defRPr/>
            </a:pPr>
            <a:endParaRPr lang="en-US" sz="3600" b="1" dirty="0">
              <a:solidFill>
                <a:srgbClr val="000099"/>
              </a:solidFill>
              <a:latin typeface="Times New Roman" pitchFamily="18" charset="0"/>
              <a:cs typeface="Times New Roman" pitchFamily="18" charset="0"/>
            </a:endParaRPr>
          </a:p>
          <a:p>
            <a:pPr marL="742950" indent="-742950">
              <a:defRPr/>
            </a:pPr>
            <a:endParaRPr lang="en-US" sz="3600" b="1" u="sng"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0448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25">
                                            <p:txEl>
                                              <p:pRg st="4" end="4"/>
                                            </p:txEl>
                                          </p:spTgt>
                                        </p:tgtEl>
                                      </p:cBhvr>
                                    </p:animEffect>
                                    <p:animScale>
                                      <p:cBhvr>
                                        <p:cTn id="7" dur="250" autoRev="1" fill="hold"/>
                                        <p:tgtEl>
                                          <p:spTgt spid="25">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1" y="511968"/>
            <a:ext cx="6043613" cy="719668"/>
          </a:xfrm>
        </p:spPr>
        <p:txBody>
          <a:bodyPr/>
          <a:lstStyle/>
          <a:p>
            <a:pPr>
              <a:defRPr/>
            </a:pPr>
            <a:r>
              <a:rPr lang="en-US" sz="4400" b="1">
                <a:solidFill>
                  <a:srgbClr val="C00000"/>
                </a:solidFill>
                <a:latin typeface="Times New Roman" pitchFamily="18" charset="0"/>
                <a:cs typeface="Times New Roman" pitchFamily="18" charset="0"/>
              </a:rPr>
              <a:t> </a:t>
            </a:r>
            <a:r>
              <a:rPr lang="en-US" sz="4400" b="1" u="sng">
                <a:solidFill>
                  <a:srgbClr val="C00000"/>
                </a:solidFill>
                <a:latin typeface="Times New Roman" pitchFamily="18" charset="0"/>
                <a:cs typeface="Times New Roman" pitchFamily="18" charset="0"/>
              </a:rPr>
              <a:t>Vận dụng</a:t>
            </a:r>
            <a:r>
              <a:rPr lang="en-US" sz="4400" b="1">
                <a:solidFill>
                  <a:srgbClr val="C00000"/>
                </a:solidFill>
                <a:latin typeface="Times New Roman" pitchFamily="18" charset="0"/>
                <a:cs typeface="Times New Roman" pitchFamily="18" charset="0"/>
              </a:rPr>
              <a:t>:</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sp>
        <p:nvSpPr>
          <p:cNvPr id="5" name="Rectangle 179"/>
          <p:cNvSpPr>
            <a:spLocks noChangeArrowheads="1"/>
          </p:cNvSpPr>
          <p:nvPr/>
        </p:nvSpPr>
        <p:spPr bwMode="auto">
          <a:xfrm>
            <a:off x="285750" y="1762126"/>
            <a:ext cx="8643938" cy="3512344"/>
          </a:xfrm>
          <a:prstGeom prst="rect">
            <a:avLst/>
          </a:prstGeom>
          <a:noFill/>
          <a:ln w="9525">
            <a:noFill/>
            <a:miter lim="800000"/>
            <a:headEnd/>
            <a:tailEnd/>
          </a:ln>
        </p:spPr>
        <p:txBody>
          <a:bodyPr anchor="ctr"/>
          <a:lstStyle/>
          <a:p>
            <a:pPr>
              <a:defRPr/>
            </a:pPr>
            <a:r>
              <a:rPr lang="en-US" sz="3600" b="1" dirty="0">
                <a:solidFill>
                  <a:srgbClr val="0000FF"/>
                </a:solidFill>
                <a:latin typeface="Times New Roman" pitchFamily="18" charset="0"/>
                <a:cs typeface="Times New Roman" pitchFamily="18" charset="0"/>
              </a:rPr>
              <a:t>  </a:t>
            </a:r>
            <a:r>
              <a:rPr lang="en-US" sz="3600" b="1" u="sng" dirty="0" err="1">
                <a:latin typeface="Times New Roman" pitchFamily="18" charset="0"/>
                <a:cs typeface="Times New Roman" pitchFamily="18" charset="0"/>
              </a:rPr>
              <a:t>Câu</a:t>
            </a:r>
            <a:r>
              <a:rPr lang="en-US" sz="3600" b="1" u="sng" dirty="0">
                <a:latin typeface="Times New Roman" pitchFamily="18" charset="0"/>
                <a:cs typeface="Times New Roman" pitchFamily="18" charset="0"/>
              </a:rPr>
              <a:t> 5</a:t>
            </a:r>
            <a:r>
              <a:rPr lang="en-US" sz="3600" b="1" dirty="0">
                <a:latin typeface="Times New Roman" pitchFamily="18" charset="0"/>
                <a:cs typeface="Times New Roman" pitchFamily="18" charset="0"/>
              </a:rPr>
              <a:t>:</a:t>
            </a:r>
            <a:r>
              <a:rPr lang="en-US" sz="3600" b="1" dirty="0">
                <a:solidFill>
                  <a:srgbClr val="0000FF"/>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Xe</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đều</a:t>
            </a:r>
            <a:r>
              <a:rPr lang="en-US" sz="3600" b="1" dirty="0">
                <a:latin typeface="Times New Roman" pitchFamily="18" charset="0"/>
                <a:cs typeface="Times New Roman" pitchFamily="18" charset="0"/>
              </a:rPr>
              <a:t> qua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võng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xuống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coi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tròn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lực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A. </a:t>
            </a:r>
            <a:r>
              <a:rPr lang="en-US" sz="3600" b="1" dirty="0" err="1">
                <a:solidFill>
                  <a:srgbClr val="000099"/>
                </a:solidFill>
                <a:latin typeface="Times New Roman" pitchFamily="18" charset="0"/>
                <a:cs typeface="Times New Roman" pitchFamily="18" charset="0"/>
              </a:rPr>
              <a:t>Lớn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B. </a:t>
            </a: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C. </a:t>
            </a:r>
            <a:r>
              <a:rPr lang="en-US" sz="3600" b="1" dirty="0" err="1">
                <a:solidFill>
                  <a:srgbClr val="000099"/>
                </a:solidFill>
                <a:latin typeface="Times New Roman" pitchFamily="18" charset="0"/>
                <a:cs typeface="Times New Roman" pitchFamily="18" charset="0"/>
              </a:rPr>
              <a:t>Nhỏ</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D. </a:t>
            </a:r>
            <a:r>
              <a:rPr lang="en-US" sz="3600" b="1" dirty="0" err="1">
                <a:solidFill>
                  <a:srgbClr val="000099"/>
                </a:solidFill>
                <a:latin typeface="Times New Roman" pitchFamily="18" charset="0"/>
                <a:cs typeface="Times New Roman" pitchFamily="18" charset="0"/>
              </a:rPr>
              <a:t>Có</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thể</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hoặc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nhỏ</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trong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tùy</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theo</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vận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tốc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của</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p:txBody>
      </p:sp>
    </p:spTree>
    <p:extLst>
      <p:ext uri="{BB962C8B-B14F-4D97-AF65-F5344CB8AC3E}">
        <p14:creationId xmlns:p14="http://schemas.microsoft.com/office/powerpoint/2010/main" val="3308080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Rot="1" noChangeArrowheads="1"/>
          </p:cNvSpPr>
          <p:nvPr>
            <p:ph type="body" sz="half" idx="2"/>
          </p:nvPr>
        </p:nvSpPr>
        <p:spPr>
          <a:xfrm>
            <a:off x="0" y="571502"/>
            <a:ext cx="9144000" cy="892969"/>
          </a:xfrm>
        </p:spPr>
        <p:txBody>
          <a:bodyPr>
            <a:normAutofit fontScale="92500"/>
          </a:bodyPr>
          <a:lstStyle/>
          <a:p>
            <a:pPr>
              <a:buFont typeface="Wingdings" pitchFamily="2" charset="2"/>
              <a:buNone/>
            </a:pPr>
            <a:r>
              <a:rPr lang="en-US" sz="4400" b="1">
                <a:solidFill>
                  <a:srgbClr val="A50021"/>
                </a:solidFill>
                <a:latin typeface="Times New Roman" pitchFamily="18" charset="0"/>
                <a:cs typeface="Times New Roman" pitchFamily="18" charset="0"/>
              </a:rPr>
              <a:t>Chuyển động của ô tô tên mặt cầu lõm:</a:t>
            </a:r>
          </a:p>
        </p:txBody>
      </p:sp>
      <p:graphicFrame>
        <p:nvGraphicFramePr>
          <p:cNvPr id="81924" name="Object 2"/>
          <p:cNvGraphicFramePr>
            <a:graphicFrameLocks noGrp="1" noChangeAspect="1"/>
          </p:cNvGraphicFramePr>
          <p:nvPr>
            <p:ph sz="half" idx="1"/>
          </p:nvPr>
        </p:nvGraphicFramePr>
        <p:xfrm>
          <a:off x="5357813" y="1107283"/>
          <a:ext cx="519112" cy="616479"/>
        </p:xfrm>
        <a:graphic>
          <a:graphicData uri="http://schemas.openxmlformats.org/presentationml/2006/ole">
            <mc:AlternateContent xmlns:mc="http://schemas.openxmlformats.org/markup-compatibility/2006">
              <mc:Choice xmlns:v="urn:schemas-microsoft-com:vml" Requires="v">
                <p:oleObj spid="_x0000_s19514" name="Equation" r:id="rId3" imgW="177646" imgH="228402" progId="Equation.3">
                  <p:embed/>
                </p:oleObj>
              </mc:Choice>
              <mc:Fallback>
                <p:oleObj name="Equation" r:id="rId3" imgW="177646" imgH="22840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1107283"/>
                        <a:ext cx="519112" cy="61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5" name="AutoShape 5"/>
          <p:cNvSpPr>
            <a:spLocks noChangeArrowheads="1"/>
          </p:cNvSpPr>
          <p:nvPr/>
        </p:nvSpPr>
        <p:spPr bwMode="auto">
          <a:xfrm>
            <a:off x="1438275" y="988219"/>
            <a:ext cx="7848600" cy="1905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6673 h 21600"/>
            </a:gdLst>
            <a:ahLst/>
            <a:cxnLst>
              <a:cxn ang="T8">
                <a:pos x="T0" y="T1"/>
              </a:cxn>
              <a:cxn ang="T9">
                <a:pos x="T2" y="T3"/>
              </a:cxn>
              <a:cxn ang="T10">
                <a:pos x="T4" y="T5"/>
              </a:cxn>
              <a:cxn ang="T11">
                <a:pos x="T6" y="T7"/>
              </a:cxn>
            </a:cxnLst>
            <a:rect l="T12" t="T13" r="T14" b="T15"/>
            <a:pathLst>
              <a:path w="21600" h="21600">
                <a:moveTo>
                  <a:pt x="17872" y="14909"/>
                </a:moveTo>
                <a:cubicBezTo>
                  <a:pt x="16408" y="17429"/>
                  <a:pt x="13714" y="18979"/>
                  <a:pt x="10800" y="18980"/>
                </a:cubicBezTo>
                <a:cubicBezTo>
                  <a:pt x="7885" y="18980"/>
                  <a:pt x="5191" y="17429"/>
                  <a:pt x="3727" y="14909"/>
                </a:cubicBezTo>
                <a:lnTo>
                  <a:pt x="1462" y="16226"/>
                </a:lnTo>
                <a:cubicBezTo>
                  <a:pt x="3395" y="19552"/>
                  <a:pt x="6952" y="21600"/>
                  <a:pt x="10800" y="21600"/>
                </a:cubicBezTo>
                <a:cubicBezTo>
                  <a:pt x="14647" y="21599"/>
                  <a:pt x="18204" y="19552"/>
                  <a:pt x="20137" y="16226"/>
                </a:cubicBezTo>
                <a:lnTo>
                  <a:pt x="17872" y="14909"/>
                </a:lnTo>
                <a:close/>
              </a:path>
            </a:pathLst>
          </a:custGeom>
          <a:solidFill>
            <a:schemeClr val="folHlink"/>
          </a:solidFill>
          <a:ln w="9525">
            <a:solidFill>
              <a:schemeClr val="tx1"/>
            </a:solidFill>
            <a:miter lim="800000"/>
            <a:headEnd/>
            <a:tailEnd/>
          </a:ln>
        </p:spPr>
        <p:txBody>
          <a:bodyPr wrap="none" anchor="ctr"/>
          <a:lstStyle/>
          <a:p>
            <a:endParaRPr lang="vi-VN"/>
          </a:p>
        </p:txBody>
      </p:sp>
      <p:pic>
        <p:nvPicPr>
          <p:cNvPr id="81926" name="Picture 6" descr="TRACTO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88429">
            <a:off x="4506913" y="1793876"/>
            <a:ext cx="1676400" cy="100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27" name="Object 3"/>
          <p:cNvGraphicFramePr>
            <a:graphicFrameLocks noChangeAspect="1"/>
          </p:cNvGraphicFramePr>
          <p:nvPr/>
        </p:nvGraphicFramePr>
        <p:xfrm>
          <a:off x="5500690" y="2864116"/>
          <a:ext cx="528637" cy="624417"/>
        </p:xfrm>
        <a:graphic>
          <a:graphicData uri="http://schemas.openxmlformats.org/presentationml/2006/ole">
            <mc:AlternateContent xmlns:mc="http://schemas.openxmlformats.org/markup-compatibility/2006">
              <mc:Choice xmlns:v="urn:schemas-microsoft-com:vml" Requires="v">
                <p:oleObj spid="_x0000_s19515" name="Equation" r:id="rId6" imgW="152268" imgH="215713" progId="Equation.3">
                  <p:embed/>
                </p:oleObj>
              </mc:Choice>
              <mc:Fallback>
                <p:oleObj name="Equation" r:id="rId6" imgW="152268" imgH="2157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0690" y="2864116"/>
                        <a:ext cx="528637" cy="624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28" name="Object 4"/>
          <p:cNvGraphicFramePr>
            <a:graphicFrameLocks noChangeAspect="1"/>
          </p:cNvGraphicFramePr>
          <p:nvPr/>
        </p:nvGraphicFramePr>
        <p:xfrm>
          <a:off x="6483350" y="1702595"/>
          <a:ext cx="731838" cy="677333"/>
        </p:xfrm>
        <a:graphic>
          <a:graphicData uri="http://schemas.openxmlformats.org/presentationml/2006/ole">
            <mc:AlternateContent xmlns:mc="http://schemas.openxmlformats.org/markup-compatibility/2006">
              <mc:Choice xmlns:v="urn:schemas-microsoft-com:vml" Requires="v">
                <p:oleObj spid="_x0000_s19516" name="Equation" r:id="rId8" imgW="228501" imgH="253890" progId="Equation.3">
                  <p:embed/>
                </p:oleObj>
              </mc:Choice>
              <mc:Fallback>
                <p:oleObj name="Equation" r:id="rId8" imgW="228501" imgH="25389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3350" y="1702595"/>
                        <a:ext cx="731838" cy="6773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29" name="Line 9"/>
          <p:cNvSpPr>
            <a:spLocks noChangeShapeType="1"/>
          </p:cNvSpPr>
          <p:nvPr/>
        </p:nvSpPr>
        <p:spPr bwMode="auto">
          <a:xfrm rot="-5400000">
            <a:off x="6276975" y="1878807"/>
            <a:ext cx="0" cy="838200"/>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30" name="Line 10"/>
          <p:cNvSpPr>
            <a:spLocks noChangeShapeType="1"/>
          </p:cNvSpPr>
          <p:nvPr/>
        </p:nvSpPr>
        <p:spPr bwMode="auto">
          <a:xfrm flipH="1" flipV="1">
            <a:off x="5383214" y="1345408"/>
            <a:ext cx="46037" cy="936625"/>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31" name="Line 11"/>
          <p:cNvSpPr>
            <a:spLocks noChangeShapeType="1"/>
          </p:cNvSpPr>
          <p:nvPr/>
        </p:nvSpPr>
        <p:spPr bwMode="auto">
          <a:xfrm>
            <a:off x="5429250" y="2297907"/>
            <a:ext cx="46038" cy="773906"/>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flipH="1" flipV="1">
            <a:off x="4143375" y="2595563"/>
            <a:ext cx="812800" cy="43657"/>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75781" name="Object 5"/>
          <p:cNvGraphicFramePr>
            <a:graphicFrameLocks noChangeAspect="1"/>
          </p:cNvGraphicFramePr>
          <p:nvPr/>
        </p:nvGraphicFramePr>
        <p:xfrm>
          <a:off x="3532188" y="1944688"/>
          <a:ext cx="812800" cy="710407"/>
        </p:xfrm>
        <a:graphic>
          <a:graphicData uri="http://schemas.openxmlformats.org/presentationml/2006/ole">
            <mc:AlternateContent xmlns:mc="http://schemas.openxmlformats.org/markup-compatibility/2006">
              <mc:Choice xmlns:v="urn:schemas-microsoft-com:vml" Requires="v">
                <p:oleObj spid="_x0000_s19517" name="Equation" r:id="rId10" imgW="253780" imgH="266469" progId="Equation.3">
                  <p:embed/>
                </p:oleObj>
              </mc:Choice>
              <mc:Fallback>
                <p:oleObj name="Equation" r:id="rId10" imgW="253780" imgH="26646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2188" y="1944688"/>
                        <a:ext cx="812800" cy="710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Rectangle 2"/>
          <p:cNvSpPr txBox="1">
            <a:spLocks noRot="1" noChangeArrowheads="1"/>
          </p:cNvSpPr>
          <p:nvPr/>
        </p:nvSpPr>
        <p:spPr bwMode="auto">
          <a:xfrm>
            <a:off x="457200" y="4143376"/>
            <a:ext cx="8229600" cy="595313"/>
          </a:xfrm>
          <a:prstGeom prst="rect">
            <a:avLst/>
          </a:prstGeom>
          <a:noFill/>
          <a:ln w="9525">
            <a:noFill/>
            <a:miter lim="800000"/>
            <a:headEnd/>
            <a:tailEnd/>
          </a:ln>
        </p:spPr>
        <p:txBody>
          <a:bodyPr anchor="ctr"/>
          <a:lstStyle/>
          <a:p>
            <a:pPr algn="ctr" eaLnBrk="0" hangingPunct="0">
              <a:defRPr/>
            </a:pPr>
            <a:r>
              <a:rPr lang="en-US" sz="2000" kern="0">
                <a:solidFill>
                  <a:schemeClr val="tx2"/>
                </a:solidFill>
                <a:latin typeface="VNI-Times" charset="0"/>
                <a:ea typeface="+mj-ea"/>
                <a:cs typeface="+mj-cs"/>
              </a:rPr>
              <a:t>    </a:t>
            </a:r>
            <a:r>
              <a:rPr lang="en-US" sz="4000" b="1">
                <a:latin typeface="Times New Roman" pitchFamily="18" charset="0"/>
                <a:cs typeface="Times New Roman" pitchFamily="18" charset="0"/>
              </a:rPr>
              <a:t>Ta có: N - P = ma</a:t>
            </a:r>
            <a:r>
              <a:rPr lang="en-US" sz="4000" b="1" baseline="-25000">
                <a:latin typeface="Times New Roman" pitchFamily="18" charset="0"/>
                <a:cs typeface="Times New Roman" pitchFamily="18" charset="0"/>
              </a:rPr>
              <a:t>ht </a:t>
            </a:r>
            <a:br>
              <a:rPr lang="en-US" sz="4000" b="1" baseline="-25000">
                <a:latin typeface="Times New Roman" pitchFamily="18" charset="0"/>
                <a:cs typeface="Times New Roman" pitchFamily="18" charset="0"/>
              </a:rPr>
            </a:br>
            <a:endParaRPr lang="en-US" sz="4000" kern="0">
              <a:solidFill>
                <a:schemeClr val="tx2"/>
              </a:solidFill>
              <a:latin typeface="VNI-Times" charset="0"/>
              <a:ea typeface="+mj-ea"/>
              <a:cs typeface="+mj-cs"/>
            </a:endParaRPr>
          </a:p>
        </p:txBody>
      </p:sp>
      <p:sp>
        <p:nvSpPr>
          <p:cNvPr id="16" name="Rectangle 2"/>
          <p:cNvSpPr txBox="1">
            <a:spLocks noRot="1" noChangeArrowheads="1"/>
          </p:cNvSpPr>
          <p:nvPr/>
        </p:nvSpPr>
        <p:spPr bwMode="auto">
          <a:xfrm>
            <a:off x="609600" y="4381501"/>
            <a:ext cx="8229600" cy="1349375"/>
          </a:xfrm>
          <a:prstGeom prst="rect">
            <a:avLst/>
          </a:prstGeom>
          <a:noFill/>
          <a:ln w="9525">
            <a:noFill/>
            <a:miter lim="800000"/>
            <a:headEnd/>
            <a:tailEnd/>
          </a:ln>
        </p:spPr>
        <p:txBody>
          <a:bodyPr anchor="ctr"/>
          <a:lstStyle/>
          <a:p>
            <a:pPr algn="ctr" eaLnBrk="0" hangingPunct="0">
              <a:defRPr/>
            </a:pPr>
            <a:r>
              <a:rPr lang="en-US" sz="2000" kern="0">
                <a:solidFill>
                  <a:schemeClr val="tx2"/>
                </a:solidFill>
                <a:latin typeface="VNI-Times" charset="0"/>
                <a:ea typeface="+mj-ea"/>
                <a:cs typeface="+mj-cs"/>
              </a:rPr>
              <a:t>    </a:t>
            </a:r>
            <a:r>
              <a:rPr lang="en-US" sz="4000" b="1" kern="0">
                <a:solidFill>
                  <a:schemeClr val="tx2"/>
                </a:solidFill>
                <a:latin typeface="Times New Roman" pitchFamily="18" charset="0"/>
                <a:cs typeface="Times New Roman" pitchFamily="18" charset="0"/>
              </a:rPr>
              <a:t>=&gt; N = P + ma</a:t>
            </a:r>
            <a:r>
              <a:rPr lang="en-US" sz="4000" b="1" kern="0" baseline="-25000">
                <a:solidFill>
                  <a:schemeClr val="tx2"/>
                </a:solidFill>
                <a:latin typeface="Times New Roman" pitchFamily="18" charset="0"/>
                <a:cs typeface="Times New Roman" pitchFamily="18" charset="0"/>
              </a:rPr>
              <a:t>ht</a:t>
            </a:r>
            <a:endParaRPr lang="en-US" sz="4000" b="1" kern="0">
              <a:solidFill>
                <a:schemeClr val="tx2"/>
              </a:solidFill>
              <a:latin typeface="Times New Roman" pitchFamily="18" charset="0"/>
              <a:cs typeface="Times New Roman" pitchFamily="18" charset="0"/>
            </a:endParaRPr>
          </a:p>
          <a:p>
            <a:pPr algn="ctr" eaLnBrk="0" hangingPunct="0">
              <a:defRPr/>
            </a:pPr>
            <a:endParaRPr lang="en-US" sz="4000" kern="0">
              <a:solidFill>
                <a:schemeClr val="tx2"/>
              </a:solidFill>
              <a:latin typeface="VNI-Times" charset="0"/>
              <a:ea typeface="+mj-ea"/>
              <a:cs typeface="+mj-cs"/>
            </a:endParaRPr>
          </a:p>
        </p:txBody>
      </p:sp>
    </p:spTree>
    <p:extLst>
      <p:ext uri="{BB962C8B-B14F-4D97-AF65-F5344CB8AC3E}">
        <p14:creationId xmlns:p14="http://schemas.microsoft.com/office/powerpoint/2010/main" val="738403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with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p:cTn id="7" dur="500" decel="50000" fill="hold">
                                          <p:stCondLst>
                                            <p:cond delay="0"/>
                                          </p:stCondLst>
                                        </p:cTn>
                                        <p:tgtEl>
                                          <p:spTgt spid="8192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192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2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192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2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2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2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2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1925"/>
                                        </p:tgtEl>
                                        <p:attrNameLst>
                                          <p:attrName>style.visibility</p:attrName>
                                        </p:attrNameLst>
                                      </p:cBhvr>
                                      <p:to>
                                        <p:strVal val="visible"/>
                                      </p:to>
                                    </p:set>
                                    <p:anim calcmode="lin" valueType="num">
                                      <p:cBhvr>
                                        <p:cTn id="19" dur="1000" fill="hold"/>
                                        <p:tgtEl>
                                          <p:spTgt spid="81925"/>
                                        </p:tgtEl>
                                        <p:attrNameLst>
                                          <p:attrName>ppt_w</p:attrName>
                                        </p:attrNameLst>
                                      </p:cBhvr>
                                      <p:tavLst>
                                        <p:tav tm="0">
                                          <p:val>
                                            <p:fltVal val="0"/>
                                          </p:val>
                                        </p:tav>
                                        <p:tav tm="100000">
                                          <p:val>
                                            <p:strVal val="#ppt_w"/>
                                          </p:val>
                                        </p:tav>
                                      </p:tavLst>
                                    </p:anim>
                                    <p:anim calcmode="lin" valueType="num">
                                      <p:cBhvr>
                                        <p:cTn id="20" dur="1000" fill="hold"/>
                                        <p:tgtEl>
                                          <p:spTgt spid="81925"/>
                                        </p:tgtEl>
                                        <p:attrNameLst>
                                          <p:attrName>ppt_h</p:attrName>
                                        </p:attrNameLst>
                                      </p:cBhvr>
                                      <p:tavLst>
                                        <p:tav tm="0">
                                          <p:val>
                                            <p:fltVal val="0"/>
                                          </p:val>
                                        </p:tav>
                                        <p:tav tm="100000">
                                          <p:val>
                                            <p:strVal val="#ppt_h"/>
                                          </p:val>
                                        </p:tav>
                                      </p:tavLst>
                                    </p:anim>
                                    <p:anim calcmode="lin" valueType="num">
                                      <p:cBhvr>
                                        <p:cTn id="21" dur="1000" fill="hold"/>
                                        <p:tgtEl>
                                          <p:spTgt spid="8192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19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81926"/>
                                        </p:tgtEl>
                                        <p:attrNameLst>
                                          <p:attrName>style.visibility</p:attrName>
                                        </p:attrNameLst>
                                      </p:cBhvr>
                                      <p:to>
                                        <p:strVal val="visible"/>
                                      </p:to>
                                    </p:set>
                                    <p:animEffect transition="in" filter="box(in)">
                                      <p:cBhvr>
                                        <p:cTn id="27" dur="500"/>
                                        <p:tgtEl>
                                          <p:spTgt spid="81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1930"/>
                                        </p:tgtEl>
                                        <p:attrNameLst>
                                          <p:attrName>style.visibility</p:attrName>
                                        </p:attrNameLst>
                                      </p:cBhvr>
                                      <p:to>
                                        <p:strVal val="visible"/>
                                      </p:to>
                                    </p:set>
                                    <p:animEffect transition="in" filter="checkerboard(across)">
                                      <p:cBhvr>
                                        <p:cTn id="32" dur="500"/>
                                        <p:tgtEl>
                                          <p:spTgt spid="81930"/>
                                        </p:tgtEl>
                                      </p:cBhvr>
                                    </p:animEffect>
                                  </p:childTnLst>
                                </p:cTn>
                              </p:par>
                              <p:par>
                                <p:cTn id="33" presetID="5" presetClass="entr" presetSubtype="10" fill="hold" nodeType="withEffect">
                                  <p:stCondLst>
                                    <p:cond delay="0"/>
                                  </p:stCondLst>
                                  <p:childTnLst>
                                    <p:set>
                                      <p:cBhvr>
                                        <p:cTn id="34" dur="1" fill="hold">
                                          <p:stCondLst>
                                            <p:cond delay="0"/>
                                          </p:stCondLst>
                                        </p:cTn>
                                        <p:tgtEl>
                                          <p:spTgt spid="81924"/>
                                        </p:tgtEl>
                                        <p:attrNameLst>
                                          <p:attrName>style.visibility</p:attrName>
                                        </p:attrNameLst>
                                      </p:cBhvr>
                                      <p:to>
                                        <p:strVal val="visible"/>
                                      </p:to>
                                    </p:set>
                                    <p:animEffect transition="in" filter="checkerboard(across)">
                                      <p:cBhvr>
                                        <p:cTn id="35" dur="500"/>
                                        <p:tgtEl>
                                          <p:spTgt spid="81924"/>
                                        </p:tgtEl>
                                      </p:cBhvr>
                                    </p:animEffect>
                                  </p:childTnLst>
                                </p:cTn>
                              </p:par>
                              <p:par>
                                <p:cTn id="36" presetID="5" presetClass="entr" presetSubtype="10" fill="hold" nodeType="withEffect">
                                  <p:stCondLst>
                                    <p:cond delay="0"/>
                                  </p:stCondLst>
                                  <p:childTnLst>
                                    <p:set>
                                      <p:cBhvr>
                                        <p:cTn id="37" dur="1" fill="hold">
                                          <p:stCondLst>
                                            <p:cond delay="0"/>
                                          </p:stCondLst>
                                        </p:cTn>
                                        <p:tgtEl>
                                          <p:spTgt spid="81928"/>
                                        </p:tgtEl>
                                        <p:attrNameLst>
                                          <p:attrName>style.visibility</p:attrName>
                                        </p:attrNameLst>
                                      </p:cBhvr>
                                      <p:to>
                                        <p:strVal val="visible"/>
                                      </p:to>
                                    </p:set>
                                    <p:animEffect transition="in" filter="checkerboard(across)">
                                      <p:cBhvr>
                                        <p:cTn id="38" dur="500"/>
                                        <p:tgtEl>
                                          <p:spTgt spid="81928"/>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81929"/>
                                        </p:tgtEl>
                                        <p:attrNameLst>
                                          <p:attrName>style.visibility</p:attrName>
                                        </p:attrNameLst>
                                      </p:cBhvr>
                                      <p:to>
                                        <p:strVal val="visible"/>
                                      </p:to>
                                    </p:set>
                                    <p:animEffect transition="in" filter="checkerboard(across)">
                                      <p:cBhvr>
                                        <p:cTn id="41" dur="500"/>
                                        <p:tgtEl>
                                          <p:spTgt spid="81929"/>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81931"/>
                                        </p:tgtEl>
                                        <p:attrNameLst>
                                          <p:attrName>style.visibility</p:attrName>
                                        </p:attrNameLst>
                                      </p:cBhvr>
                                      <p:to>
                                        <p:strVal val="visible"/>
                                      </p:to>
                                    </p:set>
                                    <p:animEffect transition="in" filter="checkerboard(across)">
                                      <p:cBhvr>
                                        <p:cTn id="44" dur="500"/>
                                        <p:tgtEl>
                                          <p:spTgt spid="81931"/>
                                        </p:tgtEl>
                                      </p:cBhvr>
                                    </p:animEffect>
                                  </p:childTnLst>
                                </p:cTn>
                              </p:par>
                              <p:par>
                                <p:cTn id="45" presetID="5" presetClass="entr" presetSubtype="10" fill="hold" nodeType="withEffect">
                                  <p:stCondLst>
                                    <p:cond delay="0"/>
                                  </p:stCondLst>
                                  <p:childTnLst>
                                    <p:set>
                                      <p:cBhvr>
                                        <p:cTn id="46" dur="1" fill="hold">
                                          <p:stCondLst>
                                            <p:cond delay="0"/>
                                          </p:stCondLst>
                                        </p:cTn>
                                        <p:tgtEl>
                                          <p:spTgt spid="81927"/>
                                        </p:tgtEl>
                                        <p:attrNameLst>
                                          <p:attrName>style.visibility</p:attrName>
                                        </p:attrNameLst>
                                      </p:cBhvr>
                                      <p:to>
                                        <p:strVal val="visible"/>
                                      </p:to>
                                    </p:set>
                                    <p:animEffect transition="in" filter="checkerboard(across)">
                                      <p:cBhvr>
                                        <p:cTn id="47" dur="500"/>
                                        <p:tgtEl>
                                          <p:spTgt spid="81927"/>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par>
                                <p:cTn id="51" presetID="5" presetClass="entr" presetSubtype="10" fill="hold" nodeType="withEffect">
                                  <p:stCondLst>
                                    <p:cond delay="0"/>
                                  </p:stCondLst>
                                  <p:childTnLst>
                                    <p:set>
                                      <p:cBhvr>
                                        <p:cTn id="52" dur="1" fill="hold">
                                          <p:stCondLst>
                                            <p:cond delay="0"/>
                                          </p:stCondLst>
                                        </p:cTn>
                                        <p:tgtEl>
                                          <p:spTgt spid="75781"/>
                                        </p:tgtEl>
                                        <p:attrNameLst>
                                          <p:attrName>style.visibility</p:attrName>
                                        </p:attrNameLst>
                                      </p:cBhvr>
                                      <p:to>
                                        <p:strVal val="visible"/>
                                      </p:to>
                                    </p:set>
                                    <p:animEffect transition="in" filter="checkerboard(across)">
                                      <p:cBhvr>
                                        <p:cTn id="53" dur="500"/>
                                        <p:tgtEl>
                                          <p:spTgt spid="7578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4"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to="" calcmode="lin" valueType="num">
                                      <p:cBhvr>
                                        <p:cTn id="58" dur="1" fill="hold"/>
                                        <p:tgtEl>
                                          <p:spTgt spid="14"/>
                                        </p:tgtEl>
                                        <p:attrNameLst>
                                          <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4"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to="" calcmode="lin" valueType="num">
                                      <p:cBhvr>
                                        <p:cTn id="63" dur="1" fill="hold"/>
                                        <p:tgtEl>
                                          <p:spTgt spid="1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P spid="81929" grpId="0" animBg="1"/>
      <p:bldP spid="81930" grpId="0" animBg="1"/>
      <p:bldP spid="81931" grpId="0" animBg="1"/>
      <p:bldP spid="12" grpId="0" animBg="1"/>
      <p:bldP spid="14" grpId="0"/>
      <p:bldP spid="1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1" y="511968"/>
            <a:ext cx="6043613" cy="719668"/>
          </a:xfrm>
        </p:spPr>
        <p:txBody>
          <a:bodyPr/>
          <a:lstStyle/>
          <a:p>
            <a:pPr>
              <a:defRPr/>
            </a:pPr>
            <a:r>
              <a:rPr lang="en-US" sz="4400" b="1">
                <a:solidFill>
                  <a:srgbClr val="C00000"/>
                </a:solidFill>
                <a:latin typeface="Times New Roman" pitchFamily="18" charset="0"/>
                <a:cs typeface="Times New Roman" pitchFamily="18" charset="0"/>
              </a:rPr>
              <a:t> </a:t>
            </a:r>
            <a:r>
              <a:rPr lang="en-US" sz="4400" b="1" u="sng">
                <a:solidFill>
                  <a:srgbClr val="C00000"/>
                </a:solidFill>
                <a:latin typeface="Times New Roman" pitchFamily="18" charset="0"/>
                <a:cs typeface="Times New Roman" pitchFamily="18" charset="0"/>
              </a:rPr>
              <a:t>Vận dụng</a:t>
            </a:r>
            <a:r>
              <a:rPr lang="en-US" sz="4400" b="1">
                <a:solidFill>
                  <a:srgbClr val="C00000"/>
                </a:solidFill>
                <a:latin typeface="Times New Roman" pitchFamily="18" charset="0"/>
                <a:cs typeface="Times New Roman" pitchFamily="18" charset="0"/>
              </a:rPr>
              <a:t>:</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sp>
        <p:nvSpPr>
          <p:cNvPr id="5" name="Rectangle 179"/>
          <p:cNvSpPr>
            <a:spLocks noChangeArrowheads="1"/>
          </p:cNvSpPr>
          <p:nvPr/>
        </p:nvSpPr>
        <p:spPr bwMode="auto">
          <a:xfrm>
            <a:off x="285750" y="1762126"/>
            <a:ext cx="8643938" cy="3512344"/>
          </a:xfrm>
          <a:prstGeom prst="rect">
            <a:avLst/>
          </a:prstGeom>
          <a:noFill/>
          <a:ln w="9525">
            <a:noFill/>
            <a:miter lim="800000"/>
            <a:headEnd/>
            <a:tailEnd/>
          </a:ln>
        </p:spPr>
        <p:txBody>
          <a:bodyPr anchor="ctr"/>
          <a:lstStyle/>
          <a:p>
            <a:pPr>
              <a:defRPr/>
            </a:pPr>
            <a:r>
              <a:rPr lang="en-US" sz="3600" b="1" dirty="0">
                <a:solidFill>
                  <a:srgbClr val="0000FF"/>
                </a:solidFill>
                <a:latin typeface="Times New Roman" pitchFamily="18" charset="0"/>
                <a:cs typeface="Times New Roman" pitchFamily="18" charset="0"/>
              </a:rPr>
              <a:t>  </a:t>
            </a:r>
            <a:r>
              <a:rPr lang="en-US" sz="3600" b="1" u="sng" dirty="0" err="1">
                <a:latin typeface="Times New Roman" pitchFamily="18" charset="0"/>
                <a:cs typeface="Times New Roman" pitchFamily="18" charset="0"/>
              </a:rPr>
              <a:t>Câu</a:t>
            </a:r>
            <a:r>
              <a:rPr lang="en-US" sz="3600" b="1" u="sng" dirty="0">
                <a:latin typeface="Times New Roman" pitchFamily="18" charset="0"/>
                <a:cs typeface="Times New Roman" pitchFamily="18" charset="0"/>
              </a:rPr>
              <a:t> 5</a:t>
            </a:r>
            <a:r>
              <a:rPr lang="en-US" sz="3600" b="1" dirty="0">
                <a:latin typeface="Times New Roman" pitchFamily="18" charset="0"/>
                <a:cs typeface="Times New Roman" pitchFamily="18" charset="0"/>
              </a:rPr>
              <a:t>:</a:t>
            </a:r>
            <a:r>
              <a:rPr lang="en-US" sz="3600" b="1" dirty="0">
                <a:solidFill>
                  <a:srgbClr val="0000FF"/>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Xe</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đều</a:t>
            </a:r>
            <a:r>
              <a:rPr lang="en-US" sz="3600" b="1" dirty="0">
                <a:latin typeface="Times New Roman" pitchFamily="18" charset="0"/>
                <a:cs typeface="Times New Roman" pitchFamily="18" charset="0"/>
              </a:rPr>
              <a:t> qua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võng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xuống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coi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tròn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lực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A. </a:t>
            </a:r>
            <a:r>
              <a:rPr lang="en-US" sz="3600" b="1" dirty="0" err="1">
                <a:solidFill>
                  <a:srgbClr val="000099"/>
                </a:solidFill>
                <a:latin typeface="Times New Roman" pitchFamily="18" charset="0"/>
                <a:cs typeface="Times New Roman" pitchFamily="18" charset="0"/>
              </a:rPr>
              <a:t>Lớn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B. </a:t>
            </a: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C. </a:t>
            </a:r>
            <a:r>
              <a:rPr lang="en-US" sz="3600" b="1" dirty="0" err="1">
                <a:solidFill>
                  <a:srgbClr val="000099"/>
                </a:solidFill>
                <a:latin typeface="Times New Roman" pitchFamily="18" charset="0"/>
                <a:cs typeface="Times New Roman" pitchFamily="18" charset="0"/>
              </a:rPr>
              <a:t>Nhỏ</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D. </a:t>
            </a:r>
            <a:r>
              <a:rPr lang="en-US" sz="3600" b="1" dirty="0" err="1">
                <a:solidFill>
                  <a:srgbClr val="000099"/>
                </a:solidFill>
                <a:latin typeface="Times New Roman" pitchFamily="18" charset="0"/>
                <a:cs typeface="Times New Roman" pitchFamily="18" charset="0"/>
              </a:rPr>
              <a:t>Có</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thể</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hoặc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nhỏ</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trong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tùy</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theo</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vận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tốc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của</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p:txBody>
      </p:sp>
    </p:spTree>
    <p:extLst>
      <p:ext uri="{BB962C8B-B14F-4D97-AF65-F5344CB8AC3E}">
        <p14:creationId xmlns:p14="http://schemas.microsoft.com/office/powerpoint/2010/main" val="51393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5">
                                            <p:txEl>
                                              <p:pRg st="1" end="1"/>
                                            </p:txEl>
                                          </p:spTgt>
                                        </p:tgtEl>
                                      </p:cBhvr>
                                    </p:animEffect>
                                    <p:animScale>
                                      <p:cBhvr>
                                        <p:cTn id="7" dur="250" autoRev="1" fill="hold"/>
                                        <p:tgtEl>
                                          <p:spTgt spid="5">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9"/>
          <p:cNvSpPr>
            <a:spLocks noChangeArrowheads="1"/>
          </p:cNvSpPr>
          <p:nvPr/>
        </p:nvSpPr>
        <p:spPr bwMode="auto">
          <a:xfrm>
            <a:off x="230189" y="1821657"/>
            <a:ext cx="3127375" cy="37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b="1">
                <a:solidFill>
                  <a:srgbClr val="0000FF"/>
                </a:solidFill>
                <a:latin typeface="Times New Roman" pitchFamily="18" charset="0"/>
                <a:cs typeface="Times New Roman" pitchFamily="18" charset="0"/>
              </a:rPr>
              <a:t> </a:t>
            </a:r>
            <a:r>
              <a:rPr lang="en-US" sz="4400" b="1">
                <a:solidFill>
                  <a:srgbClr val="000099"/>
                </a:solidFill>
                <a:latin typeface="Times New Roman" pitchFamily="18" charset="0"/>
                <a:cs typeface="Times New Roman" pitchFamily="18" charset="0"/>
              </a:rPr>
              <a:t>Ta thường xây cầu vồng lên để giảm áp lực của xe lên cầu.</a:t>
            </a:r>
          </a:p>
          <a:p>
            <a:endParaRPr lang="en-US" sz="4400" b="1">
              <a:solidFill>
                <a:srgbClr val="000099"/>
              </a:solidFill>
              <a:latin typeface="Times New Roman" pitchFamily="18" charset="0"/>
              <a:cs typeface="Times New Roman" pitchFamily="18" charset="0"/>
            </a:endParaRPr>
          </a:p>
        </p:txBody>
      </p:sp>
      <p:pic>
        <p:nvPicPr>
          <p:cNvPr id="29699" name="Picture 32" descr="Kết quả hình ảnh cho cầu &amp;dstrok;ường võng xu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6" y="571501"/>
            <a:ext cx="5286375"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24" descr="Kết quả hình ảnh cho cầu &amp;dstrok;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3250408"/>
            <a:ext cx="5072062" cy="3036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2069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442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454948"/>
      </p:ext>
    </p:extLst>
  </p:cSld>
  <p:clrMapOvr>
    <a:masterClrMapping/>
  </p:clrMapOvr>
  <mc:AlternateContent xmlns:mc="http://schemas.openxmlformats.org/markup-compatibility/2006" xmlns:p14="http://schemas.microsoft.com/office/powerpoint/2010/main">
    <mc:Choice Requires="p14">
      <p:transition spd="slow" p14:dur="2000" advTm="300"/>
    </mc:Choice>
    <mc:Fallback xmlns="">
      <p:transition spd="slow" advTm="3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785976"/>
      </p:ext>
    </p:extLst>
  </p:cSld>
  <p:clrMapOvr>
    <a:masterClrMapping/>
  </p:clrMapOvr>
  <mc:AlternateContent xmlns:mc="http://schemas.openxmlformats.org/markup-compatibility/2006" xmlns:p14="http://schemas.microsoft.com/office/powerpoint/2010/main">
    <mc:Choice Requires="p14">
      <p:transition spd="slow" p14:dur="2000" advTm="312"/>
    </mc:Choice>
    <mc:Fallback xmlns="">
      <p:transition spd="slow" advTm="31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982618"/>
      </p:ext>
    </p:extLst>
  </p:cSld>
  <p:clrMapOvr>
    <a:masterClrMapping/>
  </p:clrMapOvr>
  <mc:AlternateContent xmlns:mc="http://schemas.openxmlformats.org/markup-compatibility/2006" xmlns:p14="http://schemas.microsoft.com/office/powerpoint/2010/main">
    <mc:Choice Requires="p14">
      <p:transition spd="slow" p14:dur="2000" advTm="300"/>
    </mc:Choice>
    <mc:Fallback xmlns="">
      <p:transition spd="slow" advTm="3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762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Text Box 4"/>
          <p:cNvSpPr txBox="1">
            <a:spLocks noChangeArrowheads="1"/>
          </p:cNvSpPr>
          <p:nvPr/>
        </p:nvSpPr>
        <p:spPr bwMode="auto">
          <a:xfrm>
            <a:off x="381000" y="1524000"/>
            <a:ext cx="701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Khi kéo lò xo ra ta cảm thấy có 1 lực kéo 2 cánh  vào nhau</a:t>
            </a:r>
          </a:p>
        </p:txBody>
      </p:sp>
      <p:sp>
        <p:nvSpPr>
          <p:cNvPr id="131077" name="Text Box 5"/>
          <p:cNvSpPr txBox="1">
            <a:spLocks noChangeArrowheads="1"/>
          </p:cNvSpPr>
          <p:nvPr/>
        </p:nvSpPr>
        <p:spPr bwMode="auto">
          <a:xfrm>
            <a:off x="381000" y="17526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Lực kéo 2  tay đó được sinh ra từ đâu?</a:t>
            </a:r>
          </a:p>
        </p:txBody>
      </p:sp>
      <p:sp>
        <p:nvSpPr>
          <p:cNvPr id="131080" name="Text Box 8"/>
          <p:cNvSpPr txBox="1">
            <a:spLocks noChangeArrowheads="1"/>
          </p:cNvSpPr>
          <p:nvPr/>
        </p:nvSpPr>
        <p:spPr bwMode="auto">
          <a:xfrm>
            <a:off x="381000" y="17526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lực kéo 2  tay vào nhau được sinh ra từ lò xo.</a:t>
            </a:r>
          </a:p>
        </p:txBody>
      </p:sp>
      <p:sp>
        <p:nvSpPr>
          <p:cNvPr id="131081" name="Text Box 9"/>
          <p:cNvSpPr txBox="1">
            <a:spLocks noChangeArrowheads="1"/>
          </p:cNvSpPr>
          <p:nvPr/>
        </p:nvSpPr>
        <p:spPr bwMode="auto">
          <a:xfrm>
            <a:off x="381000" y="18288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Khi lò xo như thế nào thì có lực kéo 2 tay vào nhau?</a:t>
            </a:r>
          </a:p>
        </p:txBody>
      </p:sp>
      <p:sp>
        <p:nvSpPr>
          <p:cNvPr id="131083" name="Text Box 11"/>
          <p:cNvSpPr txBox="1">
            <a:spLocks noChangeArrowheads="1"/>
          </p:cNvSpPr>
          <p:nvPr/>
        </p:nvSpPr>
        <p:spPr bwMode="auto">
          <a:xfrm>
            <a:off x="381000" y="18288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Khi lò xo bị kéo dãn ra</a:t>
            </a:r>
          </a:p>
        </p:txBody>
      </p:sp>
      <p:sp>
        <p:nvSpPr>
          <p:cNvPr id="16391" name="Text Box 15"/>
          <p:cNvSpPr txBox="1">
            <a:spLocks noChangeArrowheads="1"/>
          </p:cNvSpPr>
          <p:nvPr/>
        </p:nvSpPr>
        <p:spPr bwMode="auto">
          <a:xfrm>
            <a:off x="2924175" y="5872163"/>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16392"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124200"/>
            <a:ext cx="693420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533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31076"/>
                                        </p:tgtEl>
                                      </p:cBhvr>
                                    </p:animEffect>
                                    <p:set>
                                      <p:cBhvr>
                                        <p:cTn id="7" dur="1" fill="hold">
                                          <p:stCondLst>
                                            <p:cond delay="499"/>
                                          </p:stCondLst>
                                        </p:cTn>
                                        <p:tgtEl>
                                          <p:spTgt spid="13107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1077"/>
                                        </p:tgtEl>
                                        <p:attrNameLst>
                                          <p:attrName>style.visibility</p:attrName>
                                        </p:attrNameLst>
                                      </p:cBhvr>
                                      <p:to>
                                        <p:strVal val="visible"/>
                                      </p:to>
                                    </p:set>
                                    <p:animEffect transition="in" filter="box(in)">
                                      <p:cBhvr>
                                        <p:cTn id="12" dur="500"/>
                                        <p:tgtEl>
                                          <p:spTgt spid="1310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131077"/>
                                        </p:tgtEl>
                                      </p:cBhvr>
                                    </p:animEffect>
                                    <p:set>
                                      <p:cBhvr>
                                        <p:cTn id="17" dur="1" fill="hold">
                                          <p:stCondLst>
                                            <p:cond delay="499"/>
                                          </p:stCondLst>
                                        </p:cTn>
                                        <p:tgtEl>
                                          <p:spTgt spid="13107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1080"/>
                                        </p:tgtEl>
                                        <p:attrNameLst>
                                          <p:attrName>style.visibility</p:attrName>
                                        </p:attrNameLst>
                                      </p:cBhvr>
                                      <p:to>
                                        <p:strVal val="visible"/>
                                      </p:to>
                                    </p:set>
                                    <p:animEffect transition="in" filter="checkerboard(across)">
                                      <p:cBhvr>
                                        <p:cTn id="22" dur="500"/>
                                        <p:tgtEl>
                                          <p:spTgt spid="13108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grpId="1" nodeType="clickEffect">
                                  <p:stCondLst>
                                    <p:cond delay="0"/>
                                  </p:stCondLst>
                                  <p:childTnLst>
                                    <p:animEffect transition="out" filter="box(in)">
                                      <p:cBhvr>
                                        <p:cTn id="26" dur="500"/>
                                        <p:tgtEl>
                                          <p:spTgt spid="131080"/>
                                        </p:tgtEl>
                                      </p:cBhvr>
                                    </p:animEffect>
                                    <p:set>
                                      <p:cBhvr>
                                        <p:cTn id="27" dur="1" fill="hold">
                                          <p:stCondLst>
                                            <p:cond delay="499"/>
                                          </p:stCondLst>
                                        </p:cTn>
                                        <p:tgtEl>
                                          <p:spTgt spid="13108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31081"/>
                                        </p:tgtEl>
                                        <p:attrNameLst>
                                          <p:attrName>style.visibility</p:attrName>
                                        </p:attrNameLst>
                                      </p:cBhvr>
                                      <p:to>
                                        <p:strVal val="visible"/>
                                      </p:to>
                                    </p:set>
                                    <p:animEffect transition="in" filter="diamond(in)">
                                      <p:cBhvr>
                                        <p:cTn id="32" dur="2000"/>
                                        <p:tgtEl>
                                          <p:spTgt spid="1310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grpId="1" nodeType="clickEffect">
                                  <p:stCondLst>
                                    <p:cond delay="0"/>
                                  </p:stCondLst>
                                  <p:childTnLst>
                                    <p:anim calcmode="lin" valueType="num">
                                      <p:cBhvr additive="base">
                                        <p:cTn id="36" dur="500"/>
                                        <p:tgtEl>
                                          <p:spTgt spid="131081"/>
                                        </p:tgtEl>
                                        <p:attrNameLst>
                                          <p:attrName>ppt_x</p:attrName>
                                        </p:attrNameLst>
                                      </p:cBhvr>
                                      <p:tavLst>
                                        <p:tav tm="0">
                                          <p:val>
                                            <p:strVal val="ppt_x"/>
                                          </p:val>
                                        </p:tav>
                                        <p:tav tm="100000">
                                          <p:val>
                                            <p:strVal val="ppt_x"/>
                                          </p:val>
                                        </p:tav>
                                      </p:tavLst>
                                    </p:anim>
                                    <p:anim calcmode="lin" valueType="num">
                                      <p:cBhvr additive="base">
                                        <p:cTn id="37" dur="500"/>
                                        <p:tgtEl>
                                          <p:spTgt spid="131081"/>
                                        </p:tgtEl>
                                        <p:attrNameLst>
                                          <p:attrName>ppt_y</p:attrName>
                                        </p:attrNameLst>
                                      </p:cBhvr>
                                      <p:tavLst>
                                        <p:tav tm="0">
                                          <p:val>
                                            <p:strVal val="ppt_y"/>
                                          </p:val>
                                        </p:tav>
                                        <p:tav tm="100000">
                                          <p:val>
                                            <p:strVal val="1+ppt_h/2"/>
                                          </p:val>
                                        </p:tav>
                                      </p:tavLst>
                                    </p:anim>
                                    <p:set>
                                      <p:cBhvr>
                                        <p:cTn id="38" dur="1" fill="hold">
                                          <p:stCondLst>
                                            <p:cond delay="499"/>
                                          </p:stCondLst>
                                        </p:cTn>
                                        <p:tgtEl>
                                          <p:spTgt spid="131081"/>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1083"/>
                                        </p:tgtEl>
                                        <p:attrNameLst>
                                          <p:attrName>style.visibility</p:attrName>
                                        </p:attrNameLst>
                                      </p:cBhvr>
                                      <p:to>
                                        <p:strVal val="visible"/>
                                      </p:to>
                                    </p:set>
                                    <p:anim calcmode="lin" valueType="num">
                                      <p:cBhvr additive="base">
                                        <p:cTn id="43" dur="500" fill="hold"/>
                                        <p:tgtEl>
                                          <p:spTgt spid="131083"/>
                                        </p:tgtEl>
                                        <p:attrNameLst>
                                          <p:attrName>ppt_x</p:attrName>
                                        </p:attrNameLst>
                                      </p:cBhvr>
                                      <p:tavLst>
                                        <p:tav tm="0">
                                          <p:val>
                                            <p:strVal val="#ppt_x"/>
                                          </p:val>
                                        </p:tav>
                                        <p:tav tm="100000">
                                          <p:val>
                                            <p:strVal val="#ppt_x"/>
                                          </p:val>
                                        </p:tav>
                                      </p:tavLst>
                                    </p:anim>
                                    <p:anim calcmode="lin" valueType="num">
                                      <p:cBhvr additive="base">
                                        <p:cTn id="44" dur="500" fill="hold"/>
                                        <p:tgtEl>
                                          <p:spTgt spid="13108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3" presetClass="exit" presetSubtype="16" fill="hold" grpId="1" nodeType="clickEffect">
                                  <p:stCondLst>
                                    <p:cond delay="0"/>
                                  </p:stCondLst>
                                  <p:childTnLst>
                                    <p:animEffect transition="out" filter="plus(in)">
                                      <p:cBhvr>
                                        <p:cTn id="48" dur="500"/>
                                        <p:tgtEl>
                                          <p:spTgt spid="131083"/>
                                        </p:tgtEl>
                                      </p:cBhvr>
                                    </p:animEffect>
                                    <p:set>
                                      <p:cBhvr>
                                        <p:cTn id="49" dur="1" fill="hold">
                                          <p:stCondLst>
                                            <p:cond delay="499"/>
                                          </p:stCondLst>
                                        </p:cTn>
                                        <p:tgtEl>
                                          <p:spTgt spid="1310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P spid="131077" grpId="0"/>
      <p:bldP spid="131077" grpId="1"/>
      <p:bldP spid="131080" grpId="0"/>
      <p:bldP spid="131080" grpId="1"/>
      <p:bldP spid="131081" grpId="0"/>
      <p:bldP spid="131081" grpId="1"/>
      <p:bldP spid="131083" grpId="0"/>
      <p:bldP spid="13108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304800" y="1600200"/>
            <a:ext cx="701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Thế khi lò xo bị ép vào thì có lực tác dụng lên tay không? Tác dụng như thế nào?</a:t>
            </a:r>
          </a:p>
        </p:txBody>
      </p:sp>
      <p:pic>
        <p:nvPicPr>
          <p:cNvPr id="174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0"/>
            <a:ext cx="20081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Text Box 7"/>
          <p:cNvSpPr txBox="1">
            <a:spLocks noChangeArrowheads="1"/>
          </p:cNvSpPr>
          <p:nvPr/>
        </p:nvSpPr>
        <p:spPr bwMode="auto">
          <a:xfrm>
            <a:off x="381000" y="2667000"/>
            <a:ext cx="571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Có bị tác dụng, nó đẩy 2 tay ra xa nhau.</a:t>
            </a:r>
          </a:p>
        </p:txBody>
      </p:sp>
      <p:sp>
        <p:nvSpPr>
          <p:cNvPr id="132109" name="Line 13"/>
          <p:cNvSpPr>
            <a:spLocks noChangeShapeType="1"/>
          </p:cNvSpPr>
          <p:nvPr/>
        </p:nvSpPr>
        <p:spPr bwMode="auto">
          <a:xfrm>
            <a:off x="7213600" y="5562600"/>
            <a:ext cx="0" cy="6096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32110" name="Line 14"/>
          <p:cNvSpPr>
            <a:spLocks noChangeShapeType="1"/>
          </p:cNvSpPr>
          <p:nvPr/>
        </p:nvSpPr>
        <p:spPr bwMode="auto">
          <a:xfrm flipV="1">
            <a:off x="7207250" y="3460750"/>
            <a:ext cx="0" cy="6096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nvGrpSpPr>
          <p:cNvPr id="17415" name="Group 17"/>
          <p:cNvGrpSpPr>
            <a:grpSpLocks/>
          </p:cNvGrpSpPr>
          <p:nvPr/>
        </p:nvGrpSpPr>
        <p:grpSpPr bwMode="auto">
          <a:xfrm>
            <a:off x="6705600" y="5791200"/>
            <a:ext cx="381000" cy="457200"/>
            <a:chOff x="1632" y="2688"/>
            <a:chExt cx="240" cy="288"/>
          </a:xfrm>
        </p:grpSpPr>
        <p:sp>
          <p:nvSpPr>
            <p:cNvPr id="17419" name="Text Box 15"/>
            <p:cNvSpPr txBox="1">
              <a:spLocks noChangeArrowheads="1"/>
            </p:cNvSpPr>
            <p:nvPr/>
          </p:nvSpPr>
          <p:spPr bwMode="auto">
            <a:xfrm>
              <a:off x="1632" y="268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CC0000"/>
                  </a:solidFill>
                  <a:latin typeface="Arial" panose="020B0604020202020204" pitchFamily="34" charset="0"/>
                </a:rPr>
                <a:t>F</a:t>
              </a:r>
            </a:p>
          </p:txBody>
        </p:sp>
        <p:sp>
          <p:nvSpPr>
            <p:cNvPr id="132112" name="Line 16"/>
            <p:cNvSpPr>
              <a:spLocks noChangeShapeType="1"/>
            </p:cNvSpPr>
            <p:nvPr/>
          </p:nvSpPr>
          <p:spPr bwMode="auto">
            <a:xfrm>
              <a:off x="1668" y="2724"/>
              <a:ext cx="19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nvGrpSpPr>
          <p:cNvPr id="17416" name="Group 21"/>
          <p:cNvGrpSpPr>
            <a:grpSpLocks/>
          </p:cNvGrpSpPr>
          <p:nvPr/>
        </p:nvGrpSpPr>
        <p:grpSpPr bwMode="auto">
          <a:xfrm>
            <a:off x="6705600" y="3581400"/>
            <a:ext cx="381000" cy="457200"/>
            <a:chOff x="1632" y="2688"/>
            <a:chExt cx="240" cy="288"/>
          </a:xfrm>
        </p:grpSpPr>
        <p:sp>
          <p:nvSpPr>
            <p:cNvPr id="17417" name="Text Box 22"/>
            <p:cNvSpPr txBox="1">
              <a:spLocks noChangeArrowheads="1"/>
            </p:cNvSpPr>
            <p:nvPr/>
          </p:nvSpPr>
          <p:spPr bwMode="auto">
            <a:xfrm>
              <a:off x="1632" y="268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CC0000"/>
                  </a:solidFill>
                  <a:latin typeface="Arial" panose="020B0604020202020204" pitchFamily="34" charset="0"/>
                </a:rPr>
                <a:t>F</a:t>
              </a:r>
            </a:p>
          </p:txBody>
        </p:sp>
        <p:sp>
          <p:nvSpPr>
            <p:cNvPr id="132119" name="Line 23"/>
            <p:cNvSpPr>
              <a:spLocks noChangeShapeType="1"/>
            </p:cNvSpPr>
            <p:nvPr/>
          </p:nvSpPr>
          <p:spPr bwMode="auto">
            <a:xfrm>
              <a:off x="1668" y="2724"/>
              <a:ext cx="19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31659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2110"/>
                                        </p:tgtEl>
                                        <p:attrNameLst>
                                          <p:attrName>style.visibility</p:attrName>
                                        </p:attrNameLst>
                                      </p:cBhvr>
                                      <p:to>
                                        <p:strVal val="visible"/>
                                      </p:to>
                                    </p:set>
                                    <p:animEffect transition="in" filter="box(in)">
                                      <p:cBhvr>
                                        <p:cTn id="7" dur="500"/>
                                        <p:tgtEl>
                                          <p:spTgt spid="132110"/>
                                        </p:tgtEl>
                                      </p:cBhvr>
                                    </p:animEffect>
                                  </p:childTnLst>
                                </p:cTn>
                              </p:par>
                              <p:par>
                                <p:cTn id="8" presetID="4" presetClass="entr" presetSubtype="16" fill="hold" nodeType="withEffect">
                                  <p:stCondLst>
                                    <p:cond delay="0"/>
                                  </p:stCondLst>
                                  <p:childTnLst>
                                    <p:set>
                                      <p:cBhvr>
                                        <p:cTn id="9" dur="1" fill="hold">
                                          <p:stCondLst>
                                            <p:cond delay="0"/>
                                          </p:stCondLst>
                                        </p:cTn>
                                        <p:tgtEl>
                                          <p:spTgt spid="132109"/>
                                        </p:tgtEl>
                                        <p:attrNameLst>
                                          <p:attrName>style.visibility</p:attrName>
                                        </p:attrNameLst>
                                      </p:cBhvr>
                                      <p:to>
                                        <p:strVal val="visible"/>
                                      </p:to>
                                    </p:set>
                                    <p:animEffect transition="in" filter="box(in)">
                                      <p:cBhvr>
                                        <p:cTn id="10" dur="500"/>
                                        <p:tgtEl>
                                          <p:spTgt spid="13210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2103"/>
                                        </p:tgtEl>
                                        <p:attrNameLst>
                                          <p:attrName>style.visibility</p:attrName>
                                        </p:attrNameLst>
                                      </p:cBhvr>
                                      <p:to>
                                        <p:strVal val="visible"/>
                                      </p:to>
                                    </p:set>
                                    <p:animEffect transition="in" filter="box(in)">
                                      <p:cBhvr>
                                        <p:cTn id="13" dur="500"/>
                                        <p:tgtEl>
                                          <p:spTgt spid="13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632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5" name="Group 17"/>
          <p:cNvGrpSpPr>
            <a:grpSpLocks/>
          </p:cNvGrpSpPr>
          <p:nvPr/>
        </p:nvGrpSpPr>
        <p:grpSpPr bwMode="auto">
          <a:xfrm>
            <a:off x="6831013" y="304800"/>
            <a:ext cx="2008187" cy="3429000"/>
            <a:chOff x="4032" y="1920"/>
            <a:chExt cx="1265" cy="2160"/>
          </a:xfrm>
        </p:grpSpPr>
        <p:pic>
          <p:nvPicPr>
            <p:cNvPr id="1847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 y="1920"/>
              <a:ext cx="1265"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9" name="Line 9"/>
            <p:cNvSpPr>
              <a:spLocks noChangeShapeType="1"/>
            </p:cNvSpPr>
            <p:nvPr/>
          </p:nvSpPr>
          <p:spPr bwMode="auto">
            <a:xfrm>
              <a:off x="4544" y="3504"/>
              <a:ext cx="0" cy="384"/>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33130" name="Line 10"/>
            <p:cNvSpPr>
              <a:spLocks noChangeShapeType="1"/>
            </p:cNvSpPr>
            <p:nvPr/>
          </p:nvSpPr>
          <p:spPr bwMode="auto">
            <a:xfrm flipV="1">
              <a:off x="4540" y="2180"/>
              <a:ext cx="0" cy="384"/>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nvGrpSpPr>
            <p:cNvPr id="18481" name="Group 11"/>
            <p:cNvGrpSpPr>
              <a:grpSpLocks/>
            </p:cNvGrpSpPr>
            <p:nvPr/>
          </p:nvGrpSpPr>
          <p:grpSpPr bwMode="auto">
            <a:xfrm>
              <a:off x="4224" y="3648"/>
              <a:ext cx="240" cy="288"/>
              <a:chOff x="1632" y="2688"/>
              <a:chExt cx="240" cy="288"/>
            </a:xfrm>
          </p:grpSpPr>
          <p:sp>
            <p:nvSpPr>
              <p:cNvPr id="18485" name="Text Box 12"/>
              <p:cNvSpPr txBox="1">
                <a:spLocks noChangeArrowheads="1"/>
              </p:cNvSpPr>
              <p:nvPr/>
            </p:nvSpPr>
            <p:spPr bwMode="auto">
              <a:xfrm>
                <a:off x="1632" y="268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CC0000"/>
                    </a:solidFill>
                    <a:latin typeface="Arial" panose="020B0604020202020204" pitchFamily="34" charset="0"/>
                  </a:rPr>
                  <a:t>F</a:t>
                </a:r>
              </a:p>
            </p:txBody>
          </p:sp>
          <p:sp>
            <p:nvSpPr>
              <p:cNvPr id="133133" name="Line 13"/>
              <p:cNvSpPr>
                <a:spLocks noChangeShapeType="1"/>
              </p:cNvSpPr>
              <p:nvPr/>
            </p:nvSpPr>
            <p:spPr bwMode="auto">
              <a:xfrm>
                <a:off x="1668" y="2724"/>
                <a:ext cx="19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nvGrpSpPr>
            <p:cNvPr id="18482" name="Group 14"/>
            <p:cNvGrpSpPr>
              <a:grpSpLocks/>
            </p:cNvGrpSpPr>
            <p:nvPr/>
          </p:nvGrpSpPr>
          <p:grpSpPr bwMode="auto">
            <a:xfrm>
              <a:off x="4224" y="2256"/>
              <a:ext cx="240" cy="288"/>
              <a:chOff x="1632" y="2688"/>
              <a:chExt cx="240" cy="288"/>
            </a:xfrm>
          </p:grpSpPr>
          <p:sp>
            <p:nvSpPr>
              <p:cNvPr id="18483" name="Text Box 15"/>
              <p:cNvSpPr txBox="1">
                <a:spLocks noChangeArrowheads="1"/>
              </p:cNvSpPr>
              <p:nvPr/>
            </p:nvSpPr>
            <p:spPr bwMode="auto">
              <a:xfrm>
                <a:off x="1632" y="2688"/>
                <a:ext cx="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CC0000"/>
                    </a:solidFill>
                    <a:latin typeface="Arial" panose="020B0604020202020204" pitchFamily="34" charset="0"/>
                  </a:rPr>
                  <a:t>F</a:t>
                </a:r>
              </a:p>
            </p:txBody>
          </p:sp>
          <p:sp>
            <p:nvSpPr>
              <p:cNvPr id="133136" name="Line 16"/>
              <p:cNvSpPr>
                <a:spLocks noChangeShapeType="1"/>
              </p:cNvSpPr>
              <p:nvPr/>
            </p:nvSpPr>
            <p:spPr bwMode="auto">
              <a:xfrm>
                <a:off x="1668" y="2724"/>
                <a:ext cx="192" cy="0"/>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grpSp>
        <p:nvGrpSpPr>
          <p:cNvPr id="133172" name="Group 52"/>
          <p:cNvGrpSpPr>
            <a:grpSpLocks/>
          </p:cNvGrpSpPr>
          <p:nvPr/>
        </p:nvGrpSpPr>
        <p:grpSpPr bwMode="auto">
          <a:xfrm>
            <a:off x="304800" y="4295775"/>
            <a:ext cx="5334000" cy="458788"/>
            <a:chOff x="576" y="2984"/>
            <a:chExt cx="3360" cy="289"/>
          </a:xfrm>
        </p:grpSpPr>
        <p:graphicFrame>
          <p:nvGraphicFramePr>
            <p:cNvPr id="18476" name="Object 26"/>
            <p:cNvGraphicFramePr>
              <a:graphicFrameLocks noChangeAspect="1"/>
            </p:cNvGraphicFramePr>
            <p:nvPr/>
          </p:nvGraphicFramePr>
          <p:xfrm>
            <a:off x="1082" y="2984"/>
            <a:ext cx="214" cy="280"/>
          </p:xfrm>
          <a:graphic>
            <a:graphicData uri="http://schemas.openxmlformats.org/presentationml/2006/ole">
              <mc:AlternateContent xmlns:mc="http://schemas.openxmlformats.org/markup-compatibility/2006">
                <mc:Choice xmlns:v="urn:schemas-microsoft-com:vml" Requires="v">
                  <p:oleObj spid="_x0000_s1086" name="Equation" r:id="rId5" imgW="164885" imgH="215619" progId="Equation.3">
                    <p:embed/>
                  </p:oleObj>
                </mc:Choice>
                <mc:Fallback>
                  <p:oleObj name="Equation" r:id="rId5" imgW="164885" imgH="21561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 y="2984"/>
                          <a:ext cx="214" cy="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77" name="Text Box 18"/>
            <p:cNvSpPr txBox="1">
              <a:spLocks noChangeArrowheads="1"/>
            </p:cNvSpPr>
            <p:nvPr/>
          </p:nvSpPr>
          <p:spPr bwMode="auto">
            <a:xfrm>
              <a:off x="576" y="2985"/>
              <a:ext cx="33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+Lực    có tác dụng gì đối với lò xò?</a:t>
              </a:r>
            </a:p>
          </p:txBody>
        </p:sp>
      </p:grpSp>
      <p:grpSp>
        <p:nvGrpSpPr>
          <p:cNvPr id="133193" name="Group 73"/>
          <p:cNvGrpSpPr>
            <a:grpSpLocks/>
          </p:cNvGrpSpPr>
          <p:nvPr/>
        </p:nvGrpSpPr>
        <p:grpSpPr bwMode="auto">
          <a:xfrm>
            <a:off x="304800" y="4267200"/>
            <a:ext cx="8229600" cy="485775"/>
            <a:chOff x="816" y="3006"/>
            <a:chExt cx="5184" cy="306"/>
          </a:xfrm>
        </p:grpSpPr>
        <p:sp>
          <p:nvSpPr>
            <p:cNvPr id="18474" name="Text Box 19"/>
            <p:cNvSpPr txBox="1">
              <a:spLocks noChangeArrowheads="1"/>
            </p:cNvSpPr>
            <p:nvPr/>
          </p:nvSpPr>
          <p:spPr bwMode="auto">
            <a:xfrm>
              <a:off x="816" y="3024"/>
              <a:ext cx="51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+Lực      có tác dụng đưa lò xo về hình dạng ban đầu. </a:t>
              </a:r>
            </a:p>
          </p:txBody>
        </p:sp>
        <p:graphicFrame>
          <p:nvGraphicFramePr>
            <p:cNvPr id="18475" name="Object 35"/>
            <p:cNvGraphicFramePr>
              <a:graphicFrameLocks noChangeAspect="1"/>
            </p:cNvGraphicFramePr>
            <p:nvPr/>
          </p:nvGraphicFramePr>
          <p:xfrm>
            <a:off x="1344" y="3006"/>
            <a:ext cx="365" cy="288"/>
          </p:xfrm>
          <a:graphic>
            <a:graphicData uri="http://schemas.openxmlformats.org/presentationml/2006/ole">
              <mc:AlternateContent xmlns:mc="http://schemas.openxmlformats.org/markup-compatibility/2006">
                <mc:Choice xmlns:v="urn:schemas-microsoft-com:vml" Requires="v">
                  <p:oleObj spid="_x0000_s1087" name="Equation" r:id="rId7" imgW="164885" imgH="215619" progId="Equation.3">
                    <p:embed/>
                  </p:oleObj>
                </mc:Choice>
                <mc:Fallback>
                  <p:oleObj name="Equation" r:id="rId7" imgW="164885" imgH="21561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4" y="3006"/>
                          <a:ext cx="36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33162" name="Group 42"/>
          <p:cNvGrpSpPr>
            <a:grpSpLocks/>
          </p:cNvGrpSpPr>
          <p:nvPr/>
        </p:nvGrpSpPr>
        <p:grpSpPr bwMode="auto">
          <a:xfrm>
            <a:off x="457200" y="3886200"/>
            <a:ext cx="4953000" cy="485775"/>
            <a:chOff x="624" y="3312"/>
            <a:chExt cx="3120" cy="306"/>
          </a:xfrm>
        </p:grpSpPr>
        <p:sp>
          <p:nvSpPr>
            <p:cNvPr id="18472" name="Text Box 43"/>
            <p:cNvSpPr txBox="1">
              <a:spLocks noChangeArrowheads="1"/>
            </p:cNvSpPr>
            <p:nvPr/>
          </p:nvSpPr>
          <p:spPr bwMode="auto">
            <a:xfrm>
              <a:off x="624" y="3330"/>
              <a:ext cx="312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Lực      xuất hiện ở đâu, khi nào?</a:t>
              </a:r>
            </a:p>
          </p:txBody>
        </p:sp>
        <p:graphicFrame>
          <p:nvGraphicFramePr>
            <p:cNvPr id="18473" name="Object 44"/>
            <p:cNvGraphicFramePr>
              <a:graphicFrameLocks noChangeAspect="1"/>
            </p:cNvGraphicFramePr>
            <p:nvPr/>
          </p:nvGraphicFramePr>
          <p:xfrm>
            <a:off x="1082" y="3312"/>
            <a:ext cx="220" cy="288"/>
          </p:xfrm>
          <a:graphic>
            <a:graphicData uri="http://schemas.openxmlformats.org/presentationml/2006/ole">
              <mc:AlternateContent xmlns:mc="http://schemas.openxmlformats.org/markup-compatibility/2006">
                <mc:Choice xmlns:v="urn:schemas-microsoft-com:vml" Requires="v">
                  <p:oleObj spid="_x0000_s1088" name="Equation" r:id="rId9" imgW="164885" imgH="215619" progId="Equation.3">
                    <p:embed/>
                  </p:oleObj>
                </mc:Choice>
                <mc:Fallback>
                  <p:oleObj name="Equation" r:id="rId9" imgW="164885" imgH="21561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 y="3312"/>
                          <a:ext cx="22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133192" name="Group 72"/>
          <p:cNvGrpSpPr>
            <a:grpSpLocks/>
          </p:cNvGrpSpPr>
          <p:nvPr/>
        </p:nvGrpSpPr>
        <p:grpSpPr bwMode="auto">
          <a:xfrm>
            <a:off x="304800" y="3886200"/>
            <a:ext cx="8001000" cy="485775"/>
            <a:chOff x="3120" y="2592"/>
            <a:chExt cx="5040" cy="306"/>
          </a:xfrm>
        </p:grpSpPr>
        <p:sp>
          <p:nvSpPr>
            <p:cNvPr id="18470" name="Text Box 46"/>
            <p:cNvSpPr txBox="1">
              <a:spLocks noChangeArrowheads="1"/>
            </p:cNvSpPr>
            <p:nvPr/>
          </p:nvSpPr>
          <p:spPr bwMode="auto">
            <a:xfrm>
              <a:off x="3120" y="2610"/>
              <a:ext cx="50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+Lực      xuất hiện ở 2 đầu lò xo, khi lò xo bị biến dạng</a:t>
              </a:r>
            </a:p>
          </p:txBody>
        </p:sp>
        <p:graphicFrame>
          <p:nvGraphicFramePr>
            <p:cNvPr id="18471" name="Object 47"/>
            <p:cNvGraphicFramePr>
              <a:graphicFrameLocks noChangeAspect="1"/>
            </p:cNvGraphicFramePr>
            <p:nvPr/>
          </p:nvGraphicFramePr>
          <p:xfrm>
            <a:off x="3648" y="2592"/>
            <a:ext cx="355" cy="288"/>
          </p:xfrm>
          <a:graphic>
            <a:graphicData uri="http://schemas.openxmlformats.org/presentationml/2006/ole">
              <mc:AlternateContent xmlns:mc="http://schemas.openxmlformats.org/markup-compatibility/2006">
                <mc:Choice xmlns:v="urn:schemas-microsoft-com:vml" Requires="v">
                  <p:oleObj spid="_x0000_s1089" name="Equation" r:id="rId11" imgW="164885" imgH="215619" progId="Equation.3">
                    <p:embed/>
                  </p:oleObj>
                </mc:Choice>
                <mc:Fallback>
                  <p:oleObj name="Equation" r:id="rId11" imgW="164885" imgH="21561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8" y="2592"/>
                          <a:ext cx="35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18440" name="Picture 4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09800" y="1295400"/>
            <a:ext cx="2590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5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9600" y="1143000"/>
            <a:ext cx="914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98" name="Group 78"/>
          <p:cNvGrpSpPr>
            <a:grpSpLocks/>
          </p:cNvGrpSpPr>
          <p:nvPr/>
        </p:nvGrpSpPr>
        <p:grpSpPr bwMode="auto">
          <a:xfrm>
            <a:off x="304800" y="4648200"/>
            <a:ext cx="8229600" cy="485775"/>
            <a:chOff x="288" y="3360"/>
            <a:chExt cx="5184" cy="306"/>
          </a:xfrm>
        </p:grpSpPr>
        <p:sp>
          <p:nvSpPr>
            <p:cNvPr id="18466" name="Text Box 58"/>
            <p:cNvSpPr txBox="1">
              <a:spLocks noChangeArrowheads="1"/>
            </p:cNvSpPr>
            <p:nvPr/>
          </p:nvSpPr>
          <p:spPr bwMode="auto">
            <a:xfrm>
              <a:off x="288" y="3360"/>
              <a:ext cx="51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+lực   có hướng như nào với lực kéo và lực nén của tay?</a:t>
              </a:r>
            </a:p>
          </p:txBody>
        </p:sp>
        <p:grpSp>
          <p:nvGrpSpPr>
            <p:cNvPr id="18467" name="Group 74"/>
            <p:cNvGrpSpPr>
              <a:grpSpLocks/>
            </p:cNvGrpSpPr>
            <p:nvPr/>
          </p:nvGrpSpPr>
          <p:grpSpPr bwMode="auto">
            <a:xfrm>
              <a:off x="671" y="3378"/>
              <a:ext cx="337" cy="288"/>
              <a:chOff x="671" y="3378"/>
              <a:chExt cx="337" cy="288"/>
            </a:xfrm>
          </p:grpSpPr>
          <p:sp>
            <p:nvSpPr>
              <p:cNvPr id="18468" name="Text Box 64"/>
              <p:cNvSpPr txBox="1">
                <a:spLocks noChangeArrowheads="1"/>
              </p:cNvSpPr>
              <p:nvPr/>
            </p:nvSpPr>
            <p:spPr bwMode="auto">
              <a:xfrm>
                <a:off x="671" y="3378"/>
                <a:ext cx="3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F</a:t>
                </a:r>
              </a:p>
            </p:txBody>
          </p:sp>
          <p:sp>
            <p:nvSpPr>
              <p:cNvPr id="133185" name="Line 65"/>
              <p:cNvSpPr>
                <a:spLocks noChangeShapeType="1"/>
              </p:cNvSpPr>
              <p:nvPr/>
            </p:nvSpPr>
            <p:spPr bwMode="auto">
              <a:xfrm flipV="1">
                <a:off x="722" y="3408"/>
                <a:ext cx="190" cy="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grpSp>
        <p:nvGrpSpPr>
          <p:cNvPr id="133199" name="Group 79"/>
          <p:cNvGrpSpPr>
            <a:grpSpLocks/>
          </p:cNvGrpSpPr>
          <p:nvPr/>
        </p:nvGrpSpPr>
        <p:grpSpPr bwMode="auto">
          <a:xfrm>
            <a:off x="304800" y="4648200"/>
            <a:ext cx="8610600" cy="822325"/>
            <a:chOff x="0" y="3648"/>
            <a:chExt cx="5424" cy="518"/>
          </a:xfrm>
        </p:grpSpPr>
        <p:sp>
          <p:nvSpPr>
            <p:cNvPr id="18462" name="Text Box 71"/>
            <p:cNvSpPr txBox="1">
              <a:spLocks noChangeArrowheads="1"/>
            </p:cNvSpPr>
            <p:nvPr/>
          </p:nvSpPr>
          <p:spPr bwMode="auto">
            <a:xfrm>
              <a:off x="0" y="3648"/>
              <a:ext cx="542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Hướng của lực    ngược với hướng của lực kéo và lực nén của tay</a:t>
              </a:r>
            </a:p>
          </p:txBody>
        </p:sp>
        <p:grpSp>
          <p:nvGrpSpPr>
            <p:cNvPr id="18463" name="Group 75"/>
            <p:cNvGrpSpPr>
              <a:grpSpLocks/>
            </p:cNvGrpSpPr>
            <p:nvPr/>
          </p:nvGrpSpPr>
          <p:grpSpPr bwMode="auto">
            <a:xfrm>
              <a:off x="1491" y="3675"/>
              <a:ext cx="288" cy="288"/>
              <a:chOff x="671" y="3378"/>
              <a:chExt cx="337" cy="346"/>
            </a:xfrm>
          </p:grpSpPr>
          <p:sp>
            <p:nvSpPr>
              <p:cNvPr id="18464" name="Text Box 76"/>
              <p:cNvSpPr txBox="1">
                <a:spLocks noChangeArrowheads="1"/>
              </p:cNvSpPr>
              <p:nvPr/>
            </p:nvSpPr>
            <p:spPr bwMode="auto">
              <a:xfrm>
                <a:off x="671" y="3378"/>
                <a:ext cx="337"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F</a:t>
                </a:r>
              </a:p>
            </p:txBody>
          </p:sp>
          <p:sp>
            <p:nvSpPr>
              <p:cNvPr id="133197" name="Line 77"/>
              <p:cNvSpPr>
                <a:spLocks noChangeShapeType="1"/>
              </p:cNvSpPr>
              <p:nvPr/>
            </p:nvSpPr>
            <p:spPr bwMode="auto">
              <a:xfrm flipV="1">
                <a:off x="722" y="3408"/>
                <a:ext cx="190" cy="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grpSp>
        <p:nvGrpSpPr>
          <p:cNvPr id="133218" name="Group 98"/>
          <p:cNvGrpSpPr>
            <a:grpSpLocks/>
          </p:cNvGrpSpPr>
          <p:nvPr/>
        </p:nvGrpSpPr>
        <p:grpSpPr bwMode="auto">
          <a:xfrm>
            <a:off x="304800" y="5424488"/>
            <a:ext cx="9144000" cy="509587"/>
            <a:chOff x="192" y="3417"/>
            <a:chExt cx="5760" cy="321"/>
          </a:xfrm>
        </p:grpSpPr>
        <p:sp>
          <p:nvSpPr>
            <p:cNvPr id="18455" name="Text Box 80"/>
            <p:cNvSpPr txBox="1">
              <a:spLocks noChangeArrowheads="1"/>
            </p:cNvSpPr>
            <p:nvPr/>
          </p:nvSpPr>
          <p:spPr bwMode="auto">
            <a:xfrm>
              <a:off x="192" y="3417"/>
              <a:ext cx="57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tác dụng lực vào tay người, vậy lực    có điểm đặt ở đâu?</a:t>
              </a:r>
            </a:p>
          </p:txBody>
        </p:sp>
        <p:grpSp>
          <p:nvGrpSpPr>
            <p:cNvPr id="18456" name="Group 81"/>
            <p:cNvGrpSpPr>
              <a:grpSpLocks/>
            </p:cNvGrpSpPr>
            <p:nvPr/>
          </p:nvGrpSpPr>
          <p:grpSpPr bwMode="auto">
            <a:xfrm>
              <a:off x="372" y="3450"/>
              <a:ext cx="355" cy="288"/>
              <a:chOff x="671" y="3378"/>
              <a:chExt cx="337" cy="288"/>
            </a:xfrm>
          </p:grpSpPr>
          <p:sp>
            <p:nvSpPr>
              <p:cNvPr id="18460" name="Text Box 82"/>
              <p:cNvSpPr txBox="1">
                <a:spLocks noChangeArrowheads="1"/>
              </p:cNvSpPr>
              <p:nvPr/>
            </p:nvSpPr>
            <p:spPr bwMode="auto">
              <a:xfrm>
                <a:off x="671" y="3378"/>
                <a:ext cx="3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F</a:t>
                </a:r>
              </a:p>
            </p:txBody>
          </p:sp>
          <p:sp>
            <p:nvSpPr>
              <p:cNvPr id="133203" name="Line 83"/>
              <p:cNvSpPr>
                <a:spLocks noChangeShapeType="1"/>
              </p:cNvSpPr>
              <p:nvPr/>
            </p:nvSpPr>
            <p:spPr bwMode="auto">
              <a:xfrm flipV="1">
                <a:off x="722" y="3408"/>
                <a:ext cx="190" cy="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nvGrpSpPr>
            <p:cNvPr id="18457" name="Group 84"/>
            <p:cNvGrpSpPr>
              <a:grpSpLocks/>
            </p:cNvGrpSpPr>
            <p:nvPr/>
          </p:nvGrpSpPr>
          <p:grpSpPr bwMode="auto">
            <a:xfrm>
              <a:off x="3641" y="3429"/>
              <a:ext cx="355" cy="288"/>
              <a:chOff x="671" y="3378"/>
              <a:chExt cx="337" cy="288"/>
            </a:xfrm>
          </p:grpSpPr>
          <p:sp>
            <p:nvSpPr>
              <p:cNvPr id="18458" name="Text Box 85"/>
              <p:cNvSpPr txBox="1">
                <a:spLocks noChangeArrowheads="1"/>
              </p:cNvSpPr>
              <p:nvPr/>
            </p:nvSpPr>
            <p:spPr bwMode="auto">
              <a:xfrm>
                <a:off x="671" y="3378"/>
                <a:ext cx="3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F</a:t>
                </a:r>
              </a:p>
            </p:txBody>
          </p:sp>
          <p:sp>
            <p:nvSpPr>
              <p:cNvPr id="133206" name="Line 86"/>
              <p:cNvSpPr>
                <a:spLocks noChangeShapeType="1"/>
              </p:cNvSpPr>
              <p:nvPr/>
            </p:nvSpPr>
            <p:spPr bwMode="auto">
              <a:xfrm flipV="1">
                <a:off x="722" y="3408"/>
                <a:ext cx="190" cy="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grpSp>
        <p:nvGrpSpPr>
          <p:cNvPr id="133217" name="Group 97"/>
          <p:cNvGrpSpPr>
            <a:grpSpLocks/>
          </p:cNvGrpSpPr>
          <p:nvPr/>
        </p:nvGrpSpPr>
        <p:grpSpPr bwMode="auto">
          <a:xfrm>
            <a:off x="300038" y="5429250"/>
            <a:ext cx="8001000" cy="485775"/>
            <a:chOff x="345" y="3936"/>
            <a:chExt cx="5040" cy="306"/>
          </a:xfrm>
        </p:grpSpPr>
        <p:grpSp>
          <p:nvGrpSpPr>
            <p:cNvPr id="18451" name="Group 87"/>
            <p:cNvGrpSpPr>
              <a:grpSpLocks/>
            </p:cNvGrpSpPr>
            <p:nvPr/>
          </p:nvGrpSpPr>
          <p:grpSpPr bwMode="auto">
            <a:xfrm>
              <a:off x="498" y="3954"/>
              <a:ext cx="337" cy="288"/>
              <a:chOff x="671" y="3378"/>
              <a:chExt cx="337" cy="288"/>
            </a:xfrm>
          </p:grpSpPr>
          <p:sp>
            <p:nvSpPr>
              <p:cNvPr id="18453" name="Text Box 88"/>
              <p:cNvSpPr txBox="1">
                <a:spLocks noChangeArrowheads="1"/>
              </p:cNvSpPr>
              <p:nvPr/>
            </p:nvSpPr>
            <p:spPr bwMode="auto">
              <a:xfrm>
                <a:off x="671" y="3378"/>
                <a:ext cx="3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F</a:t>
                </a:r>
              </a:p>
            </p:txBody>
          </p:sp>
          <p:sp>
            <p:nvSpPr>
              <p:cNvPr id="133209" name="Line 89"/>
              <p:cNvSpPr>
                <a:spLocks noChangeShapeType="1"/>
              </p:cNvSpPr>
              <p:nvPr/>
            </p:nvSpPr>
            <p:spPr bwMode="auto">
              <a:xfrm flipV="1">
                <a:off x="722" y="3408"/>
                <a:ext cx="190" cy="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18452" name="Text Box 92"/>
            <p:cNvSpPr txBox="1">
              <a:spLocks noChangeArrowheads="1"/>
            </p:cNvSpPr>
            <p:nvPr/>
          </p:nvSpPr>
          <p:spPr bwMode="auto">
            <a:xfrm>
              <a:off x="345" y="3936"/>
              <a:ext cx="50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có điểm đặt ở 2 đầu lò xo chỗ tiếp xúc với tay người</a:t>
              </a:r>
            </a:p>
          </p:txBody>
        </p:sp>
      </p:grpSp>
      <p:grpSp>
        <p:nvGrpSpPr>
          <p:cNvPr id="133221" name="Group 101"/>
          <p:cNvGrpSpPr>
            <a:grpSpLocks/>
          </p:cNvGrpSpPr>
          <p:nvPr/>
        </p:nvGrpSpPr>
        <p:grpSpPr bwMode="auto">
          <a:xfrm>
            <a:off x="433388" y="6019800"/>
            <a:ext cx="6729412" cy="579438"/>
            <a:chOff x="465" y="3882"/>
            <a:chExt cx="4239" cy="365"/>
          </a:xfrm>
        </p:grpSpPr>
        <p:grpSp>
          <p:nvGrpSpPr>
            <p:cNvPr id="18447" name="Group 100"/>
            <p:cNvGrpSpPr>
              <a:grpSpLocks/>
            </p:cNvGrpSpPr>
            <p:nvPr/>
          </p:nvGrpSpPr>
          <p:grpSpPr bwMode="auto">
            <a:xfrm>
              <a:off x="465" y="3882"/>
              <a:ext cx="385" cy="365"/>
              <a:chOff x="4991" y="3927"/>
              <a:chExt cx="385" cy="365"/>
            </a:xfrm>
          </p:grpSpPr>
          <p:sp>
            <p:nvSpPr>
              <p:cNvPr id="18449" name="Text Box 94"/>
              <p:cNvSpPr txBox="1">
                <a:spLocks noChangeArrowheads="1"/>
              </p:cNvSpPr>
              <p:nvPr/>
            </p:nvSpPr>
            <p:spPr bwMode="auto">
              <a:xfrm>
                <a:off x="4991" y="3927"/>
                <a:ext cx="385"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3200">
                    <a:solidFill>
                      <a:srgbClr val="000000"/>
                    </a:solidFill>
                    <a:latin typeface="Arial" panose="020B0604020202020204" pitchFamily="34" charset="0"/>
                  </a:rPr>
                  <a:t>F</a:t>
                </a:r>
              </a:p>
            </p:txBody>
          </p:sp>
          <p:sp>
            <p:nvSpPr>
              <p:cNvPr id="133215" name="Line 95"/>
              <p:cNvSpPr>
                <a:spLocks noChangeShapeType="1"/>
              </p:cNvSpPr>
              <p:nvPr/>
            </p:nvSpPr>
            <p:spPr bwMode="auto">
              <a:xfrm>
                <a:off x="5049" y="3964"/>
                <a:ext cx="183" cy="1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18448" name="Text Box 99"/>
            <p:cNvSpPr txBox="1">
              <a:spLocks noChangeArrowheads="1"/>
            </p:cNvSpPr>
            <p:nvPr/>
          </p:nvSpPr>
          <p:spPr bwMode="auto">
            <a:xfrm>
              <a:off x="576" y="3888"/>
              <a:ext cx="41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    </a:t>
              </a:r>
              <a:r>
                <a:rPr lang="en-US" altLang="en-US" sz="2800">
                  <a:solidFill>
                    <a:srgbClr val="CC0000"/>
                  </a:solidFill>
                  <a:latin typeface="Arial" panose="020B0604020202020204" pitchFamily="34" charset="0"/>
                </a:rPr>
                <a:t>là lực đàn hồi của lò xo</a:t>
              </a:r>
            </a:p>
          </p:txBody>
        </p:sp>
      </p:grpSp>
    </p:spTree>
    <p:extLst>
      <p:ext uri="{BB962C8B-B14F-4D97-AF65-F5344CB8AC3E}">
        <p14:creationId xmlns:p14="http://schemas.microsoft.com/office/powerpoint/2010/main" val="32216242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3162"/>
                                        </p:tgtEl>
                                        <p:attrNameLst>
                                          <p:attrName>style.visibility</p:attrName>
                                        </p:attrNameLst>
                                      </p:cBhvr>
                                      <p:to>
                                        <p:strVal val="visible"/>
                                      </p:to>
                                    </p:set>
                                    <p:animEffect transition="in" filter="box(in)">
                                      <p:cBhvr>
                                        <p:cTn id="7" dur="500"/>
                                        <p:tgtEl>
                                          <p:spTgt spid="133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133162"/>
                                        </p:tgtEl>
                                      </p:cBhvr>
                                    </p:animEffect>
                                    <p:set>
                                      <p:cBhvr>
                                        <p:cTn id="12" dur="1" fill="hold">
                                          <p:stCondLst>
                                            <p:cond delay="499"/>
                                          </p:stCondLst>
                                        </p:cTn>
                                        <p:tgtEl>
                                          <p:spTgt spid="13316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33192"/>
                                        </p:tgtEl>
                                        <p:attrNameLst>
                                          <p:attrName>style.visibility</p:attrName>
                                        </p:attrNameLst>
                                      </p:cBhvr>
                                      <p:to>
                                        <p:strVal val="visible"/>
                                      </p:to>
                                    </p:set>
                                    <p:animEffect transition="in" filter="box(in)">
                                      <p:cBhvr>
                                        <p:cTn id="17" dur="500"/>
                                        <p:tgtEl>
                                          <p:spTgt spid="1331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33172"/>
                                        </p:tgtEl>
                                        <p:attrNameLst>
                                          <p:attrName>style.visibility</p:attrName>
                                        </p:attrNameLst>
                                      </p:cBhvr>
                                      <p:to>
                                        <p:strVal val="visible"/>
                                      </p:to>
                                    </p:set>
                                    <p:animEffect transition="in" filter="box(in)">
                                      <p:cBhvr>
                                        <p:cTn id="22" dur="500"/>
                                        <p:tgtEl>
                                          <p:spTgt spid="13317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xit" presetSubtype="10" fill="hold" nodeType="clickEffect">
                                  <p:stCondLst>
                                    <p:cond delay="0"/>
                                  </p:stCondLst>
                                  <p:childTnLst>
                                    <p:animEffect transition="out" filter="checkerboard(across)">
                                      <p:cBhvr>
                                        <p:cTn id="26" dur="500"/>
                                        <p:tgtEl>
                                          <p:spTgt spid="133172"/>
                                        </p:tgtEl>
                                      </p:cBhvr>
                                    </p:animEffect>
                                    <p:set>
                                      <p:cBhvr>
                                        <p:cTn id="27" dur="1" fill="hold">
                                          <p:stCondLst>
                                            <p:cond delay="499"/>
                                          </p:stCondLst>
                                        </p:cTn>
                                        <p:tgtEl>
                                          <p:spTgt spid="13317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133193"/>
                                        </p:tgtEl>
                                        <p:attrNameLst>
                                          <p:attrName>style.visibility</p:attrName>
                                        </p:attrNameLst>
                                      </p:cBhvr>
                                      <p:to>
                                        <p:strVal val="visible"/>
                                      </p:to>
                                    </p:set>
                                    <p:animEffect transition="in" filter="checkerboard(across)">
                                      <p:cBhvr>
                                        <p:cTn id="32" dur="500"/>
                                        <p:tgtEl>
                                          <p:spTgt spid="13319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33198"/>
                                        </p:tgtEl>
                                        <p:attrNameLst>
                                          <p:attrName>style.visibility</p:attrName>
                                        </p:attrNameLst>
                                      </p:cBhvr>
                                      <p:to>
                                        <p:strVal val="visible"/>
                                      </p:to>
                                    </p:set>
                                    <p:animEffect transition="in" filter="diamond(in)">
                                      <p:cBhvr>
                                        <p:cTn id="37" dur="500"/>
                                        <p:tgtEl>
                                          <p:spTgt spid="1331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xit" presetSubtype="16" fill="hold" nodeType="clickEffect">
                                  <p:stCondLst>
                                    <p:cond delay="0"/>
                                  </p:stCondLst>
                                  <p:childTnLst>
                                    <p:animEffect transition="out" filter="diamond(in)">
                                      <p:cBhvr>
                                        <p:cTn id="41" dur="500"/>
                                        <p:tgtEl>
                                          <p:spTgt spid="133198"/>
                                        </p:tgtEl>
                                      </p:cBhvr>
                                    </p:animEffect>
                                    <p:set>
                                      <p:cBhvr>
                                        <p:cTn id="42" dur="1" fill="hold">
                                          <p:stCondLst>
                                            <p:cond delay="499"/>
                                          </p:stCondLst>
                                        </p:cTn>
                                        <p:tgtEl>
                                          <p:spTgt spid="13319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nodeType="clickEffect">
                                  <p:stCondLst>
                                    <p:cond delay="0"/>
                                  </p:stCondLst>
                                  <p:childTnLst>
                                    <p:set>
                                      <p:cBhvr>
                                        <p:cTn id="46" dur="1" fill="hold">
                                          <p:stCondLst>
                                            <p:cond delay="0"/>
                                          </p:stCondLst>
                                        </p:cTn>
                                        <p:tgtEl>
                                          <p:spTgt spid="133199"/>
                                        </p:tgtEl>
                                        <p:attrNameLst>
                                          <p:attrName>style.visibility</p:attrName>
                                        </p:attrNameLst>
                                      </p:cBhvr>
                                      <p:to>
                                        <p:strVal val="visible"/>
                                      </p:to>
                                    </p:set>
                                    <p:animEffect transition="in" filter="checkerboard(across)">
                                      <p:cBhvr>
                                        <p:cTn id="47" dur="500"/>
                                        <p:tgtEl>
                                          <p:spTgt spid="1331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nodeType="clickEffect">
                                  <p:stCondLst>
                                    <p:cond delay="0"/>
                                  </p:stCondLst>
                                  <p:childTnLst>
                                    <p:set>
                                      <p:cBhvr>
                                        <p:cTn id="51" dur="1" fill="hold">
                                          <p:stCondLst>
                                            <p:cond delay="0"/>
                                          </p:stCondLst>
                                        </p:cTn>
                                        <p:tgtEl>
                                          <p:spTgt spid="133218"/>
                                        </p:tgtEl>
                                        <p:attrNameLst>
                                          <p:attrName>style.visibility</p:attrName>
                                        </p:attrNameLst>
                                      </p:cBhvr>
                                      <p:to>
                                        <p:strVal val="visible"/>
                                      </p:to>
                                    </p:set>
                                    <p:animEffect transition="in" filter="box(in)">
                                      <p:cBhvr>
                                        <p:cTn id="52" dur="500"/>
                                        <p:tgtEl>
                                          <p:spTgt spid="1332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xit" presetSubtype="16" fill="hold" nodeType="clickEffect">
                                  <p:stCondLst>
                                    <p:cond delay="0"/>
                                  </p:stCondLst>
                                  <p:childTnLst>
                                    <p:animEffect transition="out" filter="box(in)">
                                      <p:cBhvr>
                                        <p:cTn id="56" dur="500"/>
                                        <p:tgtEl>
                                          <p:spTgt spid="133218"/>
                                        </p:tgtEl>
                                      </p:cBhvr>
                                    </p:animEffect>
                                    <p:set>
                                      <p:cBhvr>
                                        <p:cTn id="57" dur="1" fill="hold">
                                          <p:stCondLst>
                                            <p:cond delay="499"/>
                                          </p:stCondLst>
                                        </p:cTn>
                                        <p:tgtEl>
                                          <p:spTgt spid="133218"/>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ntr" presetSubtype="16" fill="hold" nodeType="clickEffect">
                                  <p:stCondLst>
                                    <p:cond delay="0"/>
                                  </p:stCondLst>
                                  <p:childTnLst>
                                    <p:set>
                                      <p:cBhvr>
                                        <p:cTn id="61" dur="1" fill="hold">
                                          <p:stCondLst>
                                            <p:cond delay="0"/>
                                          </p:stCondLst>
                                        </p:cTn>
                                        <p:tgtEl>
                                          <p:spTgt spid="133217"/>
                                        </p:tgtEl>
                                        <p:attrNameLst>
                                          <p:attrName>style.visibility</p:attrName>
                                        </p:attrNameLst>
                                      </p:cBhvr>
                                      <p:to>
                                        <p:strVal val="visible"/>
                                      </p:to>
                                    </p:set>
                                    <p:animEffect transition="in" filter="box(in)">
                                      <p:cBhvr>
                                        <p:cTn id="62" dur="500"/>
                                        <p:tgtEl>
                                          <p:spTgt spid="13321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33221"/>
                                        </p:tgtEl>
                                        <p:attrNameLst>
                                          <p:attrName>style.visibility</p:attrName>
                                        </p:attrNameLst>
                                      </p:cBhvr>
                                      <p:to>
                                        <p:strVal val="visible"/>
                                      </p:to>
                                    </p:set>
                                    <p:anim calcmode="lin" valueType="num">
                                      <p:cBhvr additive="base">
                                        <p:cTn id="67" dur="500" fill="hold"/>
                                        <p:tgtEl>
                                          <p:spTgt spid="133221"/>
                                        </p:tgtEl>
                                        <p:attrNameLst>
                                          <p:attrName>ppt_x</p:attrName>
                                        </p:attrNameLst>
                                      </p:cBhvr>
                                      <p:tavLst>
                                        <p:tav tm="0">
                                          <p:val>
                                            <p:strVal val="#ppt_x"/>
                                          </p:val>
                                        </p:tav>
                                        <p:tav tm="100000">
                                          <p:val>
                                            <p:strVal val="#ppt_x"/>
                                          </p:val>
                                        </p:tav>
                                      </p:tavLst>
                                    </p:anim>
                                    <p:anim calcmode="lin" valueType="num">
                                      <p:cBhvr additive="base">
                                        <p:cTn id="68" dur="500" fill="hold"/>
                                        <p:tgtEl>
                                          <p:spTgt spid="133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4"/>
          <p:cNvSpPr>
            <a:spLocks noGrp="1" noRot="1" noChangeArrowheads="1"/>
          </p:cNvSpPr>
          <p:nvPr>
            <p:ph type="title"/>
          </p:nvPr>
        </p:nvSpPr>
        <p:spPr>
          <a:xfrm>
            <a:off x="301625" y="228600"/>
            <a:ext cx="8613775" cy="1325563"/>
          </a:xfrm>
        </p:spPr>
        <p:txBody>
          <a:bodyPr>
            <a:normAutofit/>
          </a:bodyPr>
          <a:lstStyle/>
          <a:p>
            <a:pPr algn="l" eaLnBrk="1" hangingPunct="1">
              <a:defRPr/>
            </a:pPr>
            <a:r>
              <a:rPr lang="en-US" altLang="en-US" sz="3200" dirty="0" smtClean="0">
                <a:solidFill>
                  <a:srgbClr val="FF0000"/>
                </a:solidFill>
                <a:latin typeface="Times New Roman" panose="02020603050405020304" pitchFamily="18" charset="0"/>
                <a:cs typeface="Times New Roman" panose="02020603050405020304" pitchFamily="18" charset="0"/>
              </a:rPr>
              <a:t>1. </a:t>
            </a:r>
            <a:r>
              <a:rPr lang="en-US" altLang="en-US" sz="3200" dirty="0" err="1" smtClean="0">
                <a:solidFill>
                  <a:srgbClr val="FF0000"/>
                </a:solidFill>
                <a:latin typeface="Times New Roman" panose="02020603050405020304" pitchFamily="18" charset="0"/>
                <a:cs typeface="Times New Roman" panose="02020603050405020304" pitchFamily="18" charset="0"/>
              </a:rPr>
              <a:t>Hướng</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và</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điểm</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đặt</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lực</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đàn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hồi</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lò</a:t>
            </a:r>
            <a:r>
              <a:rPr lang="en-US" altLang="en-US" sz="3200" dirty="0" smtClean="0">
                <a:solidFill>
                  <a:srgbClr val="FF0000"/>
                </a:solidFill>
                <a:latin typeface="Times New Roman" panose="02020603050405020304" pitchFamily="18" charset="0"/>
                <a:cs typeface="Times New Roman" panose="02020603050405020304" pitchFamily="18" charset="0"/>
              </a:rPr>
              <a:t> xo.</a:t>
            </a:r>
          </a:p>
        </p:txBody>
      </p:sp>
      <p:sp>
        <p:nvSpPr>
          <p:cNvPr id="19459" name="Text Box 8"/>
          <p:cNvSpPr txBox="1">
            <a:spLocks noChangeArrowheads="1"/>
          </p:cNvSpPr>
          <p:nvPr/>
        </p:nvSpPr>
        <p:spPr bwMode="auto">
          <a:xfrm>
            <a:off x="381000" y="1676400"/>
            <a:ext cx="5181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err="1">
                <a:solidFill>
                  <a:schemeClr val="tx1"/>
                </a:solidFill>
                <a:latin typeface="Arial" panose="020B0604020202020204" pitchFamily="34" charset="0"/>
              </a:rPr>
              <a:t>Vậy</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lực</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đàn</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hồi</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của</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lò</a:t>
            </a:r>
            <a:r>
              <a:rPr lang="en-US" altLang="en-US" sz="2800" dirty="0">
                <a:solidFill>
                  <a:schemeClr val="tx1"/>
                </a:solidFill>
                <a:latin typeface="Arial" panose="020B0604020202020204" pitchFamily="34" charset="0"/>
              </a:rPr>
              <a:t> xo:</a:t>
            </a:r>
          </a:p>
        </p:txBody>
      </p:sp>
      <p:sp>
        <p:nvSpPr>
          <p:cNvPr id="139273" name="Text Box 9"/>
          <p:cNvSpPr txBox="1">
            <a:spLocks noChangeArrowheads="1"/>
          </p:cNvSpPr>
          <p:nvPr/>
        </p:nvSpPr>
        <p:spPr bwMode="auto">
          <a:xfrm>
            <a:off x="1752600" y="22860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Xuất</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hiện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khi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lò</a:t>
            </a:r>
            <a:r>
              <a:rPr lang="en-US" altLang="en-US" sz="2400" dirty="0">
                <a:solidFill>
                  <a:schemeClr val="tx1"/>
                </a:solidFill>
                <a:latin typeface="Arial" panose="020B0604020202020204" pitchFamily="34" charset="0"/>
              </a:rPr>
              <a:t> xo </a:t>
            </a:r>
            <a:r>
              <a:rPr lang="en-US" altLang="en-US" sz="2400" dirty="0" err="1">
                <a:solidFill>
                  <a:schemeClr val="tx1"/>
                </a:solidFill>
                <a:latin typeface="Arial" panose="020B0604020202020204" pitchFamily="34" charset="0"/>
              </a:rPr>
              <a:t>bị</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biến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dạng</a:t>
            </a:r>
            <a:endParaRPr lang="en-US" altLang="en-US" sz="2400" dirty="0">
              <a:solidFill>
                <a:schemeClr val="tx1"/>
              </a:solidFill>
              <a:latin typeface="Arial" panose="020B0604020202020204" pitchFamily="34" charset="0"/>
            </a:endParaRPr>
          </a:p>
        </p:txBody>
      </p:sp>
      <p:sp>
        <p:nvSpPr>
          <p:cNvPr id="139274" name="Text Box 10"/>
          <p:cNvSpPr txBox="1">
            <a:spLocks noChangeArrowheads="1"/>
          </p:cNvSpPr>
          <p:nvPr/>
        </p:nvSpPr>
        <p:spPr bwMode="auto">
          <a:xfrm>
            <a:off x="1752600" y="2835275"/>
            <a:ext cx="701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Giúp</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lò</a:t>
            </a:r>
            <a:r>
              <a:rPr lang="en-US" altLang="en-US" sz="2400" dirty="0">
                <a:solidFill>
                  <a:schemeClr val="tx1"/>
                </a:solidFill>
                <a:latin typeface="Arial" panose="020B0604020202020204" pitchFamily="34" charset="0"/>
              </a:rPr>
              <a:t> xo </a:t>
            </a:r>
            <a:r>
              <a:rPr lang="en-US" altLang="en-US" sz="2400" dirty="0" err="1">
                <a:solidFill>
                  <a:schemeClr val="tx1"/>
                </a:solidFill>
                <a:latin typeface="Arial" panose="020B0604020202020204" pitchFamily="34" charset="0"/>
              </a:rPr>
              <a:t>trở</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về</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hình</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dạng</a:t>
            </a:r>
            <a:r>
              <a:rPr lang="en-US" altLang="en-US" sz="2400" dirty="0">
                <a:solidFill>
                  <a:schemeClr val="tx1"/>
                </a:solidFill>
                <a:latin typeface="Arial" panose="020B0604020202020204" pitchFamily="34" charset="0"/>
              </a:rPr>
              <a:t> ban </a:t>
            </a:r>
            <a:r>
              <a:rPr lang="en-US" altLang="en-US" sz="2400" dirty="0" err="1">
                <a:solidFill>
                  <a:schemeClr val="tx1"/>
                </a:solidFill>
                <a:latin typeface="Arial" panose="020B0604020202020204" pitchFamily="34" charset="0"/>
              </a:rPr>
              <a:t>đầu</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khi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không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còn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lực</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tác</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dụng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vào</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lò</a:t>
            </a:r>
            <a:r>
              <a:rPr lang="en-US" altLang="en-US" sz="2400" dirty="0">
                <a:solidFill>
                  <a:schemeClr val="tx1"/>
                </a:solidFill>
                <a:latin typeface="Arial" panose="020B0604020202020204" pitchFamily="34" charset="0"/>
              </a:rPr>
              <a:t> xo.</a:t>
            </a:r>
          </a:p>
        </p:txBody>
      </p:sp>
      <p:sp>
        <p:nvSpPr>
          <p:cNvPr id="139275" name="Text Box 11"/>
          <p:cNvSpPr txBox="1">
            <a:spLocks noChangeArrowheads="1"/>
          </p:cNvSpPr>
          <p:nvPr/>
        </p:nvSpPr>
        <p:spPr bwMode="auto">
          <a:xfrm>
            <a:off x="1752600" y="3825875"/>
            <a:ext cx="701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Có</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hướng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ngược</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với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hướng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của</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ngoại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lực</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gây</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biến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dạng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cho</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lò</a:t>
            </a:r>
            <a:r>
              <a:rPr lang="en-US" altLang="en-US" sz="2400" dirty="0">
                <a:solidFill>
                  <a:schemeClr val="tx1"/>
                </a:solidFill>
                <a:latin typeface="Arial" panose="020B0604020202020204" pitchFamily="34" charset="0"/>
              </a:rPr>
              <a:t> xo.</a:t>
            </a:r>
          </a:p>
        </p:txBody>
      </p:sp>
      <p:sp>
        <p:nvSpPr>
          <p:cNvPr id="139276" name="Text Box 12"/>
          <p:cNvSpPr txBox="1">
            <a:spLocks noChangeArrowheads="1"/>
          </p:cNvSpPr>
          <p:nvPr/>
        </p:nvSpPr>
        <p:spPr bwMode="auto">
          <a:xfrm>
            <a:off x="1785938" y="4816475"/>
            <a:ext cx="69770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+Có điểm đặt tại 2 đầu lò xo, chỗ tiếp xúc ( hay gắn) với vật làm lò xo biến dạng.</a:t>
            </a:r>
          </a:p>
        </p:txBody>
      </p:sp>
    </p:spTree>
    <p:extLst>
      <p:ext uri="{BB962C8B-B14F-4D97-AF65-F5344CB8AC3E}">
        <p14:creationId xmlns:p14="http://schemas.microsoft.com/office/powerpoint/2010/main" val="1334478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273"/>
                                        </p:tgtEl>
                                        <p:attrNameLst>
                                          <p:attrName>style.visibility</p:attrName>
                                        </p:attrNameLst>
                                      </p:cBhvr>
                                      <p:to>
                                        <p:strVal val="visible"/>
                                      </p:to>
                                    </p:set>
                                    <p:anim calcmode="lin" valueType="num">
                                      <p:cBhvr additive="base">
                                        <p:cTn id="7" dur="500" fill="hold"/>
                                        <p:tgtEl>
                                          <p:spTgt spid="139273"/>
                                        </p:tgtEl>
                                        <p:attrNameLst>
                                          <p:attrName>ppt_x</p:attrName>
                                        </p:attrNameLst>
                                      </p:cBhvr>
                                      <p:tavLst>
                                        <p:tav tm="0">
                                          <p:val>
                                            <p:strVal val="#ppt_x"/>
                                          </p:val>
                                        </p:tav>
                                        <p:tav tm="100000">
                                          <p:val>
                                            <p:strVal val="#ppt_x"/>
                                          </p:val>
                                        </p:tav>
                                      </p:tavLst>
                                    </p:anim>
                                    <p:anim calcmode="lin" valueType="num">
                                      <p:cBhvr additive="base">
                                        <p:cTn id="8" dur="500" fill="hold"/>
                                        <p:tgtEl>
                                          <p:spTgt spid="1392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9274"/>
                                        </p:tgtEl>
                                        <p:attrNameLst>
                                          <p:attrName>style.visibility</p:attrName>
                                        </p:attrNameLst>
                                      </p:cBhvr>
                                      <p:to>
                                        <p:strVal val="visible"/>
                                      </p:to>
                                    </p:set>
                                    <p:anim calcmode="lin" valueType="num">
                                      <p:cBhvr additive="base">
                                        <p:cTn id="13" dur="500" fill="hold"/>
                                        <p:tgtEl>
                                          <p:spTgt spid="139274"/>
                                        </p:tgtEl>
                                        <p:attrNameLst>
                                          <p:attrName>ppt_x</p:attrName>
                                        </p:attrNameLst>
                                      </p:cBhvr>
                                      <p:tavLst>
                                        <p:tav tm="0">
                                          <p:val>
                                            <p:strVal val="#ppt_x"/>
                                          </p:val>
                                        </p:tav>
                                        <p:tav tm="100000">
                                          <p:val>
                                            <p:strVal val="#ppt_x"/>
                                          </p:val>
                                        </p:tav>
                                      </p:tavLst>
                                    </p:anim>
                                    <p:anim calcmode="lin" valueType="num">
                                      <p:cBhvr additive="base">
                                        <p:cTn id="14" dur="500" fill="hold"/>
                                        <p:tgtEl>
                                          <p:spTgt spid="13927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9275"/>
                                        </p:tgtEl>
                                        <p:attrNameLst>
                                          <p:attrName>style.visibility</p:attrName>
                                        </p:attrNameLst>
                                      </p:cBhvr>
                                      <p:to>
                                        <p:strVal val="visible"/>
                                      </p:to>
                                    </p:set>
                                    <p:anim calcmode="lin" valueType="num">
                                      <p:cBhvr additive="base">
                                        <p:cTn id="19" dur="500" fill="hold"/>
                                        <p:tgtEl>
                                          <p:spTgt spid="139275"/>
                                        </p:tgtEl>
                                        <p:attrNameLst>
                                          <p:attrName>ppt_x</p:attrName>
                                        </p:attrNameLst>
                                      </p:cBhvr>
                                      <p:tavLst>
                                        <p:tav tm="0">
                                          <p:val>
                                            <p:strVal val="#ppt_x"/>
                                          </p:val>
                                        </p:tav>
                                        <p:tav tm="100000">
                                          <p:val>
                                            <p:strVal val="#ppt_x"/>
                                          </p:val>
                                        </p:tav>
                                      </p:tavLst>
                                    </p:anim>
                                    <p:anim calcmode="lin" valueType="num">
                                      <p:cBhvr additive="base">
                                        <p:cTn id="20" dur="500" fill="hold"/>
                                        <p:tgtEl>
                                          <p:spTgt spid="13927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9276"/>
                                        </p:tgtEl>
                                        <p:attrNameLst>
                                          <p:attrName>style.visibility</p:attrName>
                                        </p:attrNameLst>
                                      </p:cBhvr>
                                      <p:to>
                                        <p:strVal val="visible"/>
                                      </p:to>
                                    </p:set>
                                    <p:anim calcmode="lin" valueType="num">
                                      <p:cBhvr additive="base">
                                        <p:cTn id="25" dur="500" fill="hold"/>
                                        <p:tgtEl>
                                          <p:spTgt spid="139276"/>
                                        </p:tgtEl>
                                        <p:attrNameLst>
                                          <p:attrName>ppt_x</p:attrName>
                                        </p:attrNameLst>
                                      </p:cBhvr>
                                      <p:tavLst>
                                        <p:tav tm="0">
                                          <p:val>
                                            <p:strVal val="#ppt_x"/>
                                          </p:val>
                                        </p:tav>
                                        <p:tav tm="100000">
                                          <p:val>
                                            <p:strVal val="#ppt_x"/>
                                          </p:val>
                                        </p:tav>
                                      </p:tavLst>
                                    </p:anim>
                                    <p:anim calcmode="lin" valueType="num">
                                      <p:cBhvr additive="base">
                                        <p:cTn id="26" dur="500" fill="hold"/>
                                        <p:tgtEl>
                                          <p:spTgt spid="1392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p:bldP spid="139274" grpId="0"/>
      <p:bldP spid="139275" grpId="0"/>
      <p:bldP spid="13927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4"/>
          <p:cNvSpPr>
            <a:spLocks noGrp="1" noRot="1" noChangeArrowheads="1"/>
          </p:cNvSpPr>
          <p:nvPr>
            <p:ph type="title"/>
          </p:nvPr>
        </p:nvSpPr>
        <p:spPr>
          <a:xfrm>
            <a:off x="0" y="228600"/>
            <a:ext cx="9144000" cy="1325563"/>
          </a:xfrm>
        </p:spPr>
        <p:txBody>
          <a:bodyPr>
            <a:normAutofit/>
          </a:bodyPr>
          <a:lstStyle/>
          <a:p>
            <a:pPr algn="l" eaLnBrk="1" hangingPunct="1">
              <a:defRPr/>
            </a:pPr>
            <a:r>
              <a:rPr lang="en-US" altLang="en-US" sz="3200" dirty="0" smtClean="0">
                <a:solidFill>
                  <a:srgbClr val="FF0000"/>
                </a:solidFill>
                <a:latin typeface="Times New Roman" panose="02020603050405020304" pitchFamily="18" charset="0"/>
                <a:cs typeface="Times New Roman" panose="02020603050405020304" pitchFamily="18" charset="0"/>
              </a:rPr>
              <a:t>2. </a:t>
            </a:r>
            <a:r>
              <a:rPr lang="en-US" altLang="en-US" sz="3200" dirty="0" err="1" smtClean="0">
                <a:solidFill>
                  <a:srgbClr val="FF0000"/>
                </a:solidFill>
                <a:latin typeface="Times New Roman" panose="02020603050405020304" pitchFamily="18" charset="0"/>
                <a:cs typeface="Times New Roman" panose="02020603050405020304" pitchFamily="18" charset="0"/>
              </a:rPr>
              <a:t>Độ</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lớn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lực</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đàn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hồi</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lò</a:t>
            </a:r>
            <a:r>
              <a:rPr lang="en-US" altLang="en-US" sz="3200" dirty="0" smtClean="0">
                <a:solidFill>
                  <a:srgbClr val="FF0000"/>
                </a:solidFill>
                <a:latin typeface="Times New Roman" panose="02020603050405020304" pitchFamily="18" charset="0"/>
                <a:cs typeface="Times New Roman" panose="02020603050405020304" pitchFamily="18" charset="0"/>
              </a:rPr>
              <a:t> xo. </a:t>
            </a:r>
            <a:r>
              <a:rPr lang="en-US" altLang="en-US" sz="3200" dirty="0" err="1" smtClean="0">
                <a:solidFill>
                  <a:srgbClr val="FF0000"/>
                </a:solidFill>
                <a:latin typeface="Times New Roman" panose="02020603050405020304" pitchFamily="18" charset="0"/>
                <a:cs typeface="Times New Roman" panose="02020603050405020304" pitchFamily="18" charset="0"/>
              </a:rPr>
              <a:t>Định</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luật</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Húc</a:t>
            </a:r>
            <a:r>
              <a:rPr lang="en-US" altLang="en-US" sz="3200" dirty="0" smtClean="0">
                <a:solidFill>
                  <a:srgbClr val="FF0000"/>
                </a:solidFill>
                <a:latin typeface="Times New Roman" panose="02020603050405020304" pitchFamily="18" charset="0"/>
                <a:cs typeface="Times New Roman" panose="02020603050405020304" pitchFamily="18" charset="0"/>
              </a:rPr>
              <a:t>.</a:t>
            </a:r>
          </a:p>
        </p:txBody>
      </p:sp>
      <p:sp>
        <p:nvSpPr>
          <p:cNvPr id="20483" name="Text Box 5"/>
          <p:cNvSpPr txBox="1">
            <a:spLocks noChangeArrowheads="1"/>
          </p:cNvSpPr>
          <p:nvPr/>
        </p:nvSpPr>
        <p:spPr bwMode="auto">
          <a:xfrm>
            <a:off x="0" y="1676400"/>
            <a:ext cx="4038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a:solidFill>
                  <a:schemeClr val="tx1"/>
                </a:solidFill>
                <a:latin typeface="Arial" panose="020B0604020202020204" pitchFamily="34" charset="0"/>
              </a:rPr>
              <a:t>a</a:t>
            </a:r>
            <a:r>
              <a:rPr lang="en-US" altLang="en-US" sz="2800" dirty="0" smtClean="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Thí</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nghiệm</a:t>
            </a:r>
            <a:endParaRPr lang="en-US" altLang="en-US" sz="2800" dirty="0">
              <a:solidFill>
                <a:schemeClr val="tx1"/>
              </a:solidFill>
              <a:latin typeface="Arial" panose="020B0604020202020204" pitchFamily="34" charset="0"/>
            </a:endParaRPr>
          </a:p>
        </p:txBody>
      </p:sp>
      <p:sp>
        <p:nvSpPr>
          <p:cNvPr id="183302" name="Text Box 6"/>
          <p:cNvSpPr txBox="1">
            <a:spLocks noChangeArrowheads="1"/>
          </p:cNvSpPr>
          <p:nvPr/>
        </p:nvSpPr>
        <p:spPr bwMode="auto">
          <a:xfrm>
            <a:off x="381000" y="2438400"/>
            <a:ext cx="6629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Mục đích: Xem độ giãn của lò xo liên quan với độ lớn lực đàn hồi như thế nào?</a:t>
            </a:r>
          </a:p>
        </p:txBody>
      </p:sp>
    </p:spTree>
    <p:extLst>
      <p:ext uri="{BB962C8B-B14F-4D97-AF65-F5344CB8AC3E}">
        <p14:creationId xmlns:p14="http://schemas.microsoft.com/office/powerpoint/2010/main" val="2526006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302"/>
                                        </p:tgtEl>
                                        <p:attrNameLst>
                                          <p:attrName>style.visibility</p:attrName>
                                        </p:attrNameLst>
                                      </p:cBhvr>
                                      <p:to>
                                        <p:strVal val="visible"/>
                                      </p:to>
                                    </p:set>
                                    <p:animEffect transition="in" filter="box(in)">
                                      <p:cBhvr>
                                        <p:cTn id="7" dur="500"/>
                                        <p:tgtEl>
                                          <p:spTgt spid="183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p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6"/>
          <p:cNvSpPr txBox="1">
            <a:spLocks noChangeArrowheads="1"/>
          </p:cNvSpPr>
          <p:nvPr/>
        </p:nvSpPr>
        <p:spPr bwMode="auto">
          <a:xfrm>
            <a:off x="1828800" y="4419600"/>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sp>
        <p:nvSpPr>
          <p:cNvPr id="111623" name="Line 7"/>
          <p:cNvSpPr>
            <a:spLocks noChangeShapeType="1"/>
          </p:cNvSpPr>
          <p:nvPr/>
        </p:nvSpPr>
        <p:spPr bwMode="auto">
          <a:xfrm flipV="1">
            <a:off x="457200" y="3581400"/>
            <a:ext cx="3886200" cy="2057400"/>
          </a:xfrm>
          <a:prstGeom prst="line">
            <a:avLst/>
          </a:prstGeom>
          <a:noFill/>
          <a:ln w="762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483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0"/>
            <a:ext cx="54959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411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0"/>
            <a:ext cx="54959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283905"/>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0"/>
            <a:ext cx="54959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325677"/>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864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87974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0"/>
            <a:ext cx="54959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40018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550545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75833"/>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55054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5033"/>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0"/>
            <a:ext cx="549592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
          <p:cNvSpPr txBox="1">
            <a:spLocks noChangeArrowheads="1"/>
          </p:cNvSpPr>
          <p:nvPr/>
        </p:nvSpPr>
        <p:spPr bwMode="auto">
          <a:xfrm>
            <a:off x="228600" y="609600"/>
            <a:ext cx="3200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Khi quả nặng đứng yên, quả nặng chịu tác dụng của những lực nào? chúng quan hệ với nhau như thế nào?</a:t>
            </a:r>
          </a:p>
        </p:txBody>
      </p:sp>
    </p:spTree>
    <p:extLst>
      <p:ext uri="{BB962C8B-B14F-4D97-AF65-F5344CB8AC3E}">
        <p14:creationId xmlns:p14="http://schemas.microsoft.com/office/powerpoint/2010/main" val="1548340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275" y="0"/>
            <a:ext cx="549592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228600" y="609600"/>
            <a:ext cx="3200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Khi quả nặng đứng yên, quả nặng chịu tác dụng của những lực nào? chúng quan hệ với nhau như thế nào?</a:t>
            </a:r>
          </a:p>
        </p:txBody>
      </p:sp>
      <p:grpSp>
        <p:nvGrpSpPr>
          <p:cNvPr id="233479" name="Group 7"/>
          <p:cNvGrpSpPr>
            <a:grpSpLocks/>
          </p:cNvGrpSpPr>
          <p:nvPr/>
        </p:nvGrpSpPr>
        <p:grpSpPr bwMode="auto">
          <a:xfrm>
            <a:off x="5029200" y="2257425"/>
            <a:ext cx="420688" cy="561975"/>
            <a:chOff x="3168" y="1422"/>
            <a:chExt cx="265" cy="354"/>
          </a:xfrm>
        </p:grpSpPr>
        <p:sp>
          <p:nvSpPr>
            <p:cNvPr id="233476" name="Line 4"/>
            <p:cNvSpPr>
              <a:spLocks noChangeShapeType="1"/>
            </p:cNvSpPr>
            <p:nvPr/>
          </p:nvSpPr>
          <p:spPr bwMode="auto">
            <a:xfrm>
              <a:off x="3168" y="1422"/>
              <a:ext cx="0" cy="24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aphicFrame>
          <p:nvGraphicFramePr>
            <p:cNvPr id="29702" name="Object 5"/>
            <p:cNvGraphicFramePr>
              <a:graphicFrameLocks noChangeAspect="1"/>
            </p:cNvGraphicFramePr>
            <p:nvPr/>
          </p:nvGraphicFramePr>
          <p:xfrm>
            <a:off x="3264" y="1536"/>
            <a:ext cx="169" cy="240"/>
          </p:xfrm>
          <a:graphic>
            <a:graphicData uri="http://schemas.openxmlformats.org/presentationml/2006/ole">
              <mc:AlternateContent xmlns:mc="http://schemas.openxmlformats.org/markup-compatibility/2006">
                <mc:Choice xmlns:v="urn:schemas-microsoft-com:vml" Requires="v">
                  <p:oleObj spid="_x0000_s2065" name="Equation" r:id="rId4" imgW="152268" imgH="215713" progId="Equation.3">
                    <p:embed/>
                  </p:oleObj>
                </mc:Choice>
                <mc:Fallback>
                  <p:oleObj name="Equation" r:id="rId4" imgW="152268" imgH="21571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1536"/>
                          <a:ext cx="169" cy="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333769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33479"/>
                                        </p:tgtEl>
                                        <p:attrNameLst>
                                          <p:attrName>style.visibility</p:attrName>
                                        </p:attrNameLst>
                                      </p:cBhvr>
                                      <p:to>
                                        <p:strVal val="visible"/>
                                      </p:to>
                                    </p:set>
                                    <p:animEffect transition="in" filter="box(in)">
                                      <p:cBhvr>
                                        <p:cTn id="7" dur="500"/>
                                        <p:tgtEl>
                                          <p:spTgt spid="233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0"/>
            <a:ext cx="55149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p:cNvSpPr txBox="1">
            <a:spLocks noChangeArrowheads="1"/>
          </p:cNvSpPr>
          <p:nvPr/>
        </p:nvSpPr>
        <p:spPr bwMode="auto">
          <a:xfrm>
            <a:off x="152400" y="10668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Khi quả nặng đứng yên:               </a:t>
            </a:r>
          </a:p>
        </p:txBody>
      </p:sp>
      <p:sp>
        <p:nvSpPr>
          <p:cNvPr id="148508" name="Line 28"/>
          <p:cNvSpPr>
            <a:spLocks noChangeShapeType="1"/>
          </p:cNvSpPr>
          <p:nvPr/>
        </p:nvSpPr>
        <p:spPr bwMode="auto">
          <a:xfrm>
            <a:off x="4695825" y="266700"/>
            <a:ext cx="0" cy="1638300"/>
          </a:xfrm>
          <a:prstGeom prst="line">
            <a:avLst/>
          </a:prstGeom>
          <a:noFill/>
          <a:ln w="9525">
            <a:solidFill>
              <a:schemeClr val="bg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0725" name="Text Box 29"/>
          <p:cNvSpPr txBox="1">
            <a:spLocks noChangeArrowheads="1"/>
          </p:cNvSpPr>
          <p:nvPr/>
        </p:nvSpPr>
        <p:spPr bwMode="auto">
          <a:xfrm>
            <a:off x="4495800" y="685800"/>
            <a:ext cx="22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b="1">
                <a:solidFill>
                  <a:schemeClr val="bg1"/>
                </a:solidFill>
                <a:latin typeface="Arial" panose="020B0604020202020204" pitchFamily="34" charset="0"/>
              </a:rPr>
              <a:t>l</a:t>
            </a:r>
          </a:p>
        </p:txBody>
      </p:sp>
      <p:sp>
        <p:nvSpPr>
          <p:cNvPr id="148512" name="Line 32"/>
          <p:cNvSpPr>
            <a:spLocks noChangeShapeType="1"/>
          </p:cNvSpPr>
          <p:nvPr/>
        </p:nvSpPr>
        <p:spPr bwMode="auto">
          <a:xfrm>
            <a:off x="4595813" y="1743075"/>
            <a:ext cx="0" cy="161925"/>
          </a:xfrm>
          <a:prstGeom prst="line">
            <a:avLst/>
          </a:prstGeom>
          <a:noFill/>
          <a:ln w="9525">
            <a:solidFill>
              <a:srgbClr val="CC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0727" name="Text Box 33"/>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grpSp>
        <p:nvGrpSpPr>
          <p:cNvPr id="30728" name="Group 38"/>
          <p:cNvGrpSpPr>
            <a:grpSpLocks/>
          </p:cNvGrpSpPr>
          <p:nvPr/>
        </p:nvGrpSpPr>
        <p:grpSpPr bwMode="auto">
          <a:xfrm>
            <a:off x="4343400" y="1790700"/>
            <a:ext cx="152400" cy="76200"/>
            <a:chOff x="4080" y="1632"/>
            <a:chExt cx="120" cy="96"/>
          </a:xfrm>
        </p:grpSpPr>
        <p:sp>
          <p:nvSpPr>
            <p:cNvPr id="30749" name="AutoShape 34"/>
            <p:cNvSpPr>
              <a:spLocks noChangeArrowheads="1"/>
            </p:cNvSpPr>
            <p:nvPr/>
          </p:nvSpPr>
          <p:spPr bwMode="auto">
            <a:xfrm>
              <a:off x="4080" y="1632"/>
              <a:ext cx="96" cy="96"/>
            </a:xfrm>
            <a:prstGeom prst="triangle">
              <a:avLst>
                <a:gd name="adj" fmla="val 50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endParaRPr lang="en-US" altLang="en-US">
                <a:solidFill>
                  <a:srgbClr val="000000"/>
                </a:solidFill>
                <a:latin typeface="Arial" panose="020B0604020202020204" pitchFamily="34" charset="0"/>
              </a:endParaRPr>
            </a:p>
          </p:txBody>
        </p:sp>
        <p:sp>
          <p:nvSpPr>
            <p:cNvPr id="148516" name="Line 36"/>
            <p:cNvSpPr>
              <a:spLocks noChangeShapeType="1"/>
            </p:cNvSpPr>
            <p:nvPr/>
          </p:nvSpPr>
          <p:spPr bwMode="auto">
            <a:xfrm>
              <a:off x="4200" y="1632"/>
              <a:ext cx="0" cy="96"/>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148522" name="Text Box 42"/>
          <p:cNvSpPr txBox="1">
            <a:spLocks noChangeArrowheads="1"/>
          </p:cNvSpPr>
          <p:nvPr/>
        </p:nvSpPr>
        <p:spPr bwMode="auto">
          <a:xfrm>
            <a:off x="228600" y="22860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Nên 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 = P = mg</a:t>
            </a:r>
          </a:p>
        </p:txBody>
      </p:sp>
      <p:grpSp>
        <p:nvGrpSpPr>
          <p:cNvPr id="148526" name="Group 46"/>
          <p:cNvGrpSpPr>
            <a:grpSpLocks/>
          </p:cNvGrpSpPr>
          <p:nvPr/>
        </p:nvGrpSpPr>
        <p:grpSpPr bwMode="auto">
          <a:xfrm>
            <a:off x="990600" y="4648200"/>
            <a:ext cx="7162800" cy="1371600"/>
            <a:chOff x="624" y="2928"/>
            <a:chExt cx="4512" cy="864"/>
          </a:xfrm>
        </p:grpSpPr>
        <p:grpSp>
          <p:nvGrpSpPr>
            <p:cNvPr id="30732" name="Group 21"/>
            <p:cNvGrpSpPr>
              <a:grpSpLocks/>
            </p:cNvGrpSpPr>
            <p:nvPr/>
          </p:nvGrpSpPr>
          <p:grpSpPr bwMode="auto">
            <a:xfrm>
              <a:off x="624" y="2928"/>
              <a:ext cx="4512" cy="864"/>
              <a:chOff x="672" y="2928"/>
              <a:chExt cx="4512" cy="864"/>
            </a:xfrm>
          </p:grpSpPr>
          <p:sp>
            <p:nvSpPr>
              <p:cNvPr id="148487" name="Rectangle 7"/>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48488" name="Line 8"/>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48489" name="Line 9"/>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48490" name="Line 10"/>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48491" name="Line 11"/>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0745" name="Text Box 13"/>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0746" name="Text Box 14"/>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48498" name="AutoShape 18"/>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48500" name="Line 20"/>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0733" name="Text Box 22"/>
            <p:cNvSpPr txBox="1">
              <a:spLocks noChangeArrowheads="1"/>
            </p:cNvSpPr>
            <p:nvPr/>
          </p:nvSpPr>
          <p:spPr bwMode="auto">
            <a:xfrm>
              <a:off x="2766" y="299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0734" name="Text Box 23"/>
            <p:cNvSpPr txBox="1">
              <a:spLocks noChangeArrowheads="1"/>
            </p:cNvSpPr>
            <p:nvPr/>
          </p:nvSpPr>
          <p:spPr bwMode="auto">
            <a:xfrm>
              <a:off x="3360"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0735" name="Text Box 24"/>
            <p:cNvSpPr txBox="1">
              <a:spLocks noChangeArrowheads="1"/>
            </p:cNvSpPr>
            <p:nvPr/>
          </p:nvSpPr>
          <p:spPr bwMode="auto">
            <a:xfrm>
              <a:off x="3936"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0736" name="Text Box 25"/>
            <p:cNvSpPr txBox="1">
              <a:spLocks noChangeArrowheads="1"/>
            </p:cNvSpPr>
            <p:nvPr/>
          </p:nvSpPr>
          <p:spPr bwMode="auto">
            <a:xfrm>
              <a:off x="4560" y="297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0737" name="Text Box 40"/>
            <p:cNvSpPr txBox="1">
              <a:spLocks noChangeArrowheads="1"/>
            </p:cNvSpPr>
            <p:nvPr/>
          </p:nvSpPr>
          <p:spPr bwMode="auto">
            <a:xfrm>
              <a:off x="2766" y="3441"/>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30738" name="Text Box 41"/>
            <p:cNvSpPr txBox="1">
              <a:spLocks noChangeArrowheads="1"/>
            </p:cNvSpPr>
            <p:nvPr/>
          </p:nvSpPr>
          <p:spPr bwMode="auto">
            <a:xfrm>
              <a:off x="3369" y="341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0739" name="Text Box 44"/>
            <p:cNvSpPr txBox="1">
              <a:spLocks noChangeArrowheads="1"/>
            </p:cNvSpPr>
            <p:nvPr/>
          </p:nvSpPr>
          <p:spPr bwMode="auto">
            <a:xfrm>
              <a:off x="2160" y="3456"/>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grpSp>
      <p:sp>
        <p:nvSpPr>
          <p:cNvPr id="148527" name="Text Box 47"/>
          <p:cNvSpPr txBox="1">
            <a:spLocks noChangeArrowheads="1"/>
          </p:cNvSpPr>
          <p:nvPr/>
        </p:nvSpPr>
        <p:spPr bwMode="auto">
          <a:xfrm>
            <a:off x="304800" y="1828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Fđh = P</a:t>
            </a:r>
          </a:p>
        </p:txBody>
      </p:sp>
    </p:spTree>
    <p:extLst>
      <p:ext uri="{BB962C8B-B14F-4D97-AF65-F5344CB8AC3E}">
        <p14:creationId xmlns:p14="http://schemas.microsoft.com/office/powerpoint/2010/main" val="3559481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8527"/>
                                        </p:tgtEl>
                                        <p:attrNameLst>
                                          <p:attrName>style.visibility</p:attrName>
                                        </p:attrNameLst>
                                      </p:cBhvr>
                                      <p:to>
                                        <p:strVal val="visible"/>
                                      </p:to>
                                    </p:set>
                                    <p:animEffect transition="in" filter="box(in)">
                                      <p:cBhvr>
                                        <p:cTn id="7" dur="500"/>
                                        <p:tgtEl>
                                          <p:spTgt spid="1485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8522"/>
                                        </p:tgtEl>
                                        <p:attrNameLst>
                                          <p:attrName>style.visibility</p:attrName>
                                        </p:attrNameLst>
                                      </p:cBhvr>
                                      <p:to>
                                        <p:strVal val="visible"/>
                                      </p:to>
                                    </p:set>
                                    <p:animEffect transition="in" filter="box(in)">
                                      <p:cBhvr>
                                        <p:cTn id="12" dur="500"/>
                                        <p:tgtEl>
                                          <p:spTgt spid="1485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48526"/>
                                        </p:tgtEl>
                                        <p:attrNameLst>
                                          <p:attrName>style.visibility</p:attrName>
                                        </p:attrNameLst>
                                      </p:cBhvr>
                                      <p:to>
                                        <p:strVal val="visible"/>
                                      </p:to>
                                    </p:set>
                                    <p:animEffect transition="in" filter="box(in)">
                                      <p:cBhvr>
                                        <p:cTn id="17" dur="500"/>
                                        <p:tgtEl>
                                          <p:spTgt spid="148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22" grpId="0"/>
      <p:bldP spid="1485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050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1"/>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31747"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175" y="0"/>
            <a:ext cx="553402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8" name="Group 32"/>
          <p:cNvGrpSpPr>
            <a:grpSpLocks/>
          </p:cNvGrpSpPr>
          <p:nvPr/>
        </p:nvGrpSpPr>
        <p:grpSpPr bwMode="auto">
          <a:xfrm>
            <a:off x="990600" y="4648200"/>
            <a:ext cx="7162800" cy="1371600"/>
            <a:chOff x="624" y="2928"/>
            <a:chExt cx="4512" cy="864"/>
          </a:xfrm>
        </p:grpSpPr>
        <p:grpSp>
          <p:nvGrpSpPr>
            <p:cNvPr id="31749" name="Group 4"/>
            <p:cNvGrpSpPr>
              <a:grpSpLocks/>
            </p:cNvGrpSpPr>
            <p:nvPr/>
          </p:nvGrpSpPr>
          <p:grpSpPr bwMode="auto">
            <a:xfrm>
              <a:off x="624" y="2928"/>
              <a:ext cx="4512" cy="864"/>
              <a:chOff x="672" y="2928"/>
              <a:chExt cx="4512" cy="864"/>
            </a:xfrm>
          </p:grpSpPr>
          <p:sp>
            <p:nvSpPr>
              <p:cNvPr id="151557" name="Rectangle 5"/>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1558" name="Line 6"/>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1559" name="Line 7"/>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1560" name="Line 8"/>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1561" name="Line 9"/>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1762" name="Text Box 10"/>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1763" name="Text Box 11"/>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1564" name="AutoShape 12"/>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1565" name="Line 13"/>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1750" name="Text Box 14"/>
            <p:cNvSpPr txBox="1">
              <a:spLocks noChangeArrowheads="1"/>
            </p:cNvSpPr>
            <p:nvPr/>
          </p:nvSpPr>
          <p:spPr bwMode="auto">
            <a:xfrm>
              <a:off x="2766" y="299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1751" name="Text Box 15"/>
            <p:cNvSpPr txBox="1">
              <a:spLocks noChangeArrowheads="1"/>
            </p:cNvSpPr>
            <p:nvPr/>
          </p:nvSpPr>
          <p:spPr bwMode="auto">
            <a:xfrm>
              <a:off x="3360"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1752" name="Text Box 16"/>
            <p:cNvSpPr txBox="1">
              <a:spLocks noChangeArrowheads="1"/>
            </p:cNvSpPr>
            <p:nvPr/>
          </p:nvSpPr>
          <p:spPr bwMode="auto">
            <a:xfrm>
              <a:off x="3936"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1753" name="Text Box 17"/>
            <p:cNvSpPr txBox="1">
              <a:spLocks noChangeArrowheads="1"/>
            </p:cNvSpPr>
            <p:nvPr/>
          </p:nvSpPr>
          <p:spPr bwMode="auto">
            <a:xfrm>
              <a:off x="4539" y="298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1754" name="Text Box 26"/>
            <p:cNvSpPr txBox="1">
              <a:spLocks noChangeArrowheads="1"/>
            </p:cNvSpPr>
            <p:nvPr/>
          </p:nvSpPr>
          <p:spPr bwMode="auto">
            <a:xfrm>
              <a:off x="3369" y="341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1755" name="Text Box 27"/>
            <p:cNvSpPr txBox="1">
              <a:spLocks noChangeArrowheads="1"/>
            </p:cNvSpPr>
            <p:nvPr/>
          </p:nvSpPr>
          <p:spPr bwMode="auto">
            <a:xfrm>
              <a:off x="2754" y="3423"/>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31756" name="Text Box 29"/>
            <p:cNvSpPr txBox="1">
              <a:spLocks noChangeArrowheads="1"/>
            </p:cNvSpPr>
            <p:nvPr/>
          </p:nvSpPr>
          <p:spPr bwMode="auto">
            <a:xfrm>
              <a:off x="2160" y="3456"/>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grpSp>
    </p:spTree>
    <p:extLst>
      <p:ext uri="{BB962C8B-B14F-4D97-AF65-F5344CB8AC3E}">
        <p14:creationId xmlns:p14="http://schemas.microsoft.com/office/powerpoint/2010/main" val="312092904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32771"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0"/>
            <a:ext cx="551497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2" name="Group 22"/>
          <p:cNvGrpSpPr>
            <a:grpSpLocks/>
          </p:cNvGrpSpPr>
          <p:nvPr/>
        </p:nvGrpSpPr>
        <p:grpSpPr bwMode="auto">
          <a:xfrm>
            <a:off x="990600" y="4648200"/>
            <a:ext cx="7162800" cy="1371600"/>
            <a:chOff x="624" y="2928"/>
            <a:chExt cx="4512" cy="864"/>
          </a:xfrm>
        </p:grpSpPr>
        <p:grpSp>
          <p:nvGrpSpPr>
            <p:cNvPr id="32773" name="Group 2"/>
            <p:cNvGrpSpPr>
              <a:grpSpLocks/>
            </p:cNvGrpSpPr>
            <p:nvPr/>
          </p:nvGrpSpPr>
          <p:grpSpPr bwMode="auto">
            <a:xfrm>
              <a:off x="624" y="2928"/>
              <a:ext cx="4512" cy="864"/>
              <a:chOff x="672" y="2928"/>
              <a:chExt cx="4512" cy="864"/>
            </a:xfrm>
          </p:grpSpPr>
          <p:sp>
            <p:nvSpPr>
              <p:cNvPr id="152579"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2580"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2581"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2582"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2583"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2786"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2787"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2586"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2587"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2774" name="Text Box 12"/>
            <p:cNvSpPr txBox="1">
              <a:spLocks noChangeArrowheads="1"/>
            </p:cNvSpPr>
            <p:nvPr/>
          </p:nvSpPr>
          <p:spPr bwMode="auto">
            <a:xfrm>
              <a:off x="2766" y="299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2775" name="Text Box 13"/>
            <p:cNvSpPr txBox="1">
              <a:spLocks noChangeArrowheads="1"/>
            </p:cNvSpPr>
            <p:nvPr/>
          </p:nvSpPr>
          <p:spPr bwMode="auto">
            <a:xfrm>
              <a:off x="3360"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2776" name="Text Box 14"/>
            <p:cNvSpPr txBox="1">
              <a:spLocks noChangeArrowheads="1"/>
            </p:cNvSpPr>
            <p:nvPr/>
          </p:nvSpPr>
          <p:spPr bwMode="auto">
            <a:xfrm>
              <a:off x="3936"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2777" name="Text Box 15"/>
            <p:cNvSpPr txBox="1">
              <a:spLocks noChangeArrowheads="1"/>
            </p:cNvSpPr>
            <p:nvPr/>
          </p:nvSpPr>
          <p:spPr bwMode="auto">
            <a:xfrm>
              <a:off x="4539" y="298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2778" name="Text Box 18"/>
            <p:cNvSpPr txBox="1">
              <a:spLocks noChangeArrowheads="1"/>
            </p:cNvSpPr>
            <p:nvPr/>
          </p:nvSpPr>
          <p:spPr bwMode="auto">
            <a:xfrm>
              <a:off x="3369" y="341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2779" name="Text Box 19"/>
            <p:cNvSpPr txBox="1">
              <a:spLocks noChangeArrowheads="1"/>
            </p:cNvSpPr>
            <p:nvPr/>
          </p:nvSpPr>
          <p:spPr bwMode="auto">
            <a:xfrm>
              <a:off x="2754" y="3423"/>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32780" name="Text Box 21"/>
            <p:cNvSpPr txBox="1">
              <a:spLocks noChangeArrowheads="1"/>
            </p:cNvSpPr>
            <p:nvPr/>
          </p:nvSpPr>
          <p:spPr bwMode="auto">
            <a:xfrm>
              <a:off x="2208" y="3456"/>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grpSp>
    </p:spTree>
    <p:extLst>
      <p:ext uri="{BB962C8B-B14F-4D97-AF65-F5344CB8AC3E}">
        <p14:creationId xmlns:p14="http://schemas.microsoft.com/office/powerpoint/2010/main" val="262210466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33795"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55054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6" name="Group 22"/>
          <p:cNvGrpSpPr>
            <a:grpSpLocks/>
          </p:cNvGrpSpPr>
          <p:nvPr/>
        </p:nvGrpSpPr>
        <p:grpSpPr bwMode="auto">
          <a:xfrm>
            <a:off x="990600" y="4648200"/>
            <a:ext cx="7162800" cy="1371600"/>
            <a:chOff x="624" y="2928"/>
            <a:chExt cx="4512" cy="864"/>
          </a:xfrm>
        </p:grpSpPr>
        <p:grpSp>
          <p:nvGrpSpPr>
            <p:cNvPr id="33797" name="Group 2"/>
            <p:cNvGrpSpPr>
              <a:grpSpLocks/>
            </p:cNvGrpSpPr>
            <p:nvPr/>
          </p:nvGrpSpPr>
          <p:grpSpPr bwMode="auto">
            <a:xfrm>
              <a:off x="624" y="2928"/>
              <a:ext cx="4512" cy="864"/>
              <a:chOff x="672" y="2928"/>
              <a:chExt cx="4512" cy="864"/>
            </a:xfrm>
          </p:grpSpPr>
          <p:sp>
            <p:nvSpPr>
              <p:cNvPr id="153603"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3604"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3605"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3606"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3607"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3810"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3811"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3610"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3611"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3798" name="Text Box 12"/>
            <p:cNvSpPr txBox="1">
              <a:spLocks noChangeArrowheads="1"/>
            </p:cNvSpPr>
            <p:nvPr/>
          </p:nvSpPr>
          <p:spPr bwMode="auto">
            <a:xfrm>
              <a:off x="2766" y="299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3799" name="Text Box 13"/>
            <p:cNvSpPr txBox="1">
              <a:spLocks noChangeArrowheads="1"/>
            </p:cNvSpPr>
            <p:nvPr/>
          </p:nvSpPr>
          <p:spPr bwMode="auto">
            <a:xfrm>
              <a:off x="3360"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3800" name="Text Box 14"/>
            <p:cNvSpPr txBox="1">
              <a:spLocks noChangeArrowheads="1"/>
            </p:cNvSpPr>
            <p:nvPr/>
          </p:nvSpPr>
          <p:spPr bwMode="auto">
            <a:xfrm>
              <a:off x="3936"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3801" name="Text Box 15"/>
            <p:cNvSpPr txBox="1">
              <a:spLocks noChangeArrowheads="1"/>
            </p:cNvSpPr>
            <p:nvPr/>
          </p:nvSpPr>
          <p:spPr bwMode="auto">
            <a:xfrm>
              <a:off x="4539" y="298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3802" name="Text Box 17"/>
            <p:cNvSpPr txBox="1">
              <a:spLocks noChangeArrowheads="1"/>
            </p:cNvSpPr>
            <p:nvPr/>
          </p:nvSpPr>
          <p:spPr bwMode="auto">
            <a:xfrm>
              <a:off x="3369" y="341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3803" name="Text Box 18"/>
            <p:cNvSpPr txBox="1">
              <a:spLocks noChangeArrowheads="1"/>
            </p:cNvSpPr>
            <p:nvPr/>
          </p:nvSpPr>
          <p:spPr bwMode="auto">
            <a:xfrm>
              <a:off x="2754" y="3423"/>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33804" name="Text Box 21"/>
            <p:cNvSpPr txBox="1">
              <a:spLocks noChangeArrowheads="1"/>
            </p:cNvSpPr>
            <p:nvPr/>
          </p:nvSpPr>
          <p:spPr bwMode="auto">
            <a:xfrm>
              <a:off x="2208" y="3465"/>
              <a:ext cx="5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grpSp>
    </p:spTree>
    <p:extLst>
      <p:ext uri="{BB962C8B-B14F-4D97-AF65-F5344CB8AC3E}">
        <p14:creationId xmlns:p14="http://schemas.microsoft.com/office/powerpoint/2010/main" val="1101150021"/>
      </p:ext>
    </p:extLst>
  </p:cSld>
  <p:clrMapOvr>
    <a:masterClrMapping/>
  </p:clrMapOvr>
  <p:transition advTm="2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34819"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0"/>
            <a:ext cx="55149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0" name="Group 21"/>
          <p:cNvGrpSpPr>
            <a:grpSpLocks/>
          </p:cNvGrpSpPr>
          <p:nvPr/>
        </p:nvGrpSpPr>
        <p:grpSpPr bwMode="auto">
          <a:xfrm>
            <a:off x="990600" y="4648200"/>
            <a:ext cx="7162800" cy="1371600"/>
            <a:chOff x="624" y="2928"/>
            <a:chExt cx="4512" cy="864"/>
          </a:xfrm>
        </p:grpSpPr>
        <p:grpSp>
          <p:nvGrpSpPr>
            <p:cNvPr id="34821" name="Group 2"/>
            <p:cNvGrpSpPr>
              <a:grpSpLocks/>
            </p:cNvGrpSpPr>
            <p:nvPr/>
          </p:nvGrpSpPr>
          <p:grpSpPr bwMode="auto">
            <a:xfrm>
              <a:off x="624" y="2928"/>
              <a:ext cx="4512" cy="864"/>
              <a:chOff x="672" y="2928"/>
              <a:chExt cx="4512" cy="864"/>
            </a:xfrm>
          </p:grpSpPr>
          <p:sp>
            <p:nvSpPr>
              <p:cNvPr id="154627"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4628"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4629"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4630"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4631"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4834"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4835"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4634"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4635"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4822" name="Text Box 12"/>
            <p:cNvSpPr txBox="1">
              <a:spLocks noChangeArrowheads="1"/>
            </p:cNvSpPr>
            <p:nvPr/>
          </p:nvSpPr>
          <p:spPr bwMode="auto">
            <a:xfrm>
              <a:off x="2766" y="299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4823" name="Text Box 13"/>
            <p:cNvSpPr txBox="1">
              <a:spLocks noChangeArrowheads="1"/>
            </p:cNvSpPr>
            <p:nvPr/>
          </p:nvSpPr>
          <p:spPr bwMode="auto">
            <a:xfrm>
              <a:off x="3360"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4824" name="Text Box 14"/>
            <p:cNvSpPr txBox="1">
              <a:spLocks noChangeArrowheads="1"/>
            </p:cNvSpPr>
            <p:nvPr/>
          </p:nvSpPr>
          <p:spPr bwMode="auto">
            <a:xfrm>
              <a:off x="3936"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4825" name="Text Box 15"/>
            <p:cNvSpPr txBox="1">
              <a:spLocks noChangeArrowheads="1"/>
            </p:cNvSpPr>
            <p:nvPr/>
          </p:nvSpPr>
          <p:spPr bwMode="auto">
            <a:xfrm>
              <a:off x="4539" y="298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4826" name="Text Box 17"/>
            <p:cNvSpPr txBox="1">
              <a:spLocks noChangeArrowheads="1"/>
            </p:cNvSpPr>
            <p:nvPr/>
          </p:nvSpPr>
          <p:spPr bwMode="auto">
            <a:xfrm>
              <a:off x="3369" y="341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4827" name="Text Box 18"/>
            <p:cNvSpPr txBox="1">
              <a:spLocks noChangeArrowheads="1"/>
            </p:cNvSpPr>
            <p:nvPr/>
          </p:nvSpPr>
          <p:spPr bwMode="auto">
            <a:xfrm>
              <a:off x="2754" y="3423"/>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34828" name="Text Box 20"/>
            <p:cNvSpPr txBox="1">
              <a:spLocks noChangeArrowheads="1"/>
            </p:cNvSpPr>
            <p:nvPr/>
          </p:nvSpPr>
          <p:spPr bwMode="auto">
            <a:xfrm>
              <a:off x="2202" y="3447"/>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grpSp>
    </p:spTree>
    <p:extLst>
      <p:ext uri="{BB962C8B-B14F-4D97-AF65-F5344CB8AC3E}">
        <p14:creationId xmlns:p14="http://schemas.microsoft.com/office/powerpoint/2010/main" val="3133978238"/>
      </p:ext>
    </p:extLst>
  </p:cSld>
  <p:clrMapOvr>
    <a:masterClrMapping/>
  </p:clrMapOvr>
  <p:transition advTm="2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3584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19050"/>
            <a:ext cx="5514975"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21"/>
          <p:cNvGrpSpPr>
            <a:grpSpLocks/>
          </p:cNvGrpSpPr>
          <p:nvPr/>
        </p:nvGrpSpPr>
        <p:grpSpPr bwMode="auto">
          <a:xfrm>
            <a:off x="990600" y="4648200"/>
            <a:ext cx="7162800" cy="1371600"/>
            <a:chOff x="624" y="2928"/>
            <a:chExt cx="4512" cy="864"/>
          </a:xfrm>
        </p:grpSpPr>
        <p:grpSp>
          <p:nvGrpSpPr>
            <p:cNvPr id="35845" name="Group 2"/>
            <p:cNvGrpSpPr>
              <a:grpSpLocks/>
            </p:cNvGrpSpPr>
            <p:nvPr/>
          </p:nvGrpSpPr>
          <p:grpSpPr bwMode="auto">
            <a:xfrm>
              <a:off x="624" y="2928"/>
              <a:ext cx="4512" cy="864"/>
              <a:chOff x="672" y="2928"/>
              <a:chExt cx="4512" cy="864"/>
            </a:xfrm>
          </p:grpSpPr>
          <p:sp>
            <p:nvSpPr>
              <p:cNvPr id="155651"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5652"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5653"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5654"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5655"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5858"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5859"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5658"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5659"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5846" name="Text Box 12"/>
            <p:cNvSpPr txBox="1">
              <a:spLocks noChangeArrowheads="1"/>
            </p:cNvSpPr>
            <p:nvPr/>
          </p:nvSpPr>
          <p:spPr bwMode="auto">
            <a:xfrm>
              <a:off x="2766" y="299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5847" name="Text Box 13"/>
            <p:cNvSpPr txBox="1">
              <a:spLocks noChangeArrowheads="1"/>
            </p:cNvSpPr>
            <p:nvPr/>
          </p:nvSpPr>
          <p:spPr bwMode="auto">
            <a:xfrm>
              <a:off x="3360"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5848" name="Text Box 14"/>
            <p:cNvSpPr txBox="1">
              <a:spLocks noChangeArrowheads="1"/>
            </p:cNvSpPr>
            <p:nvPr/>
          </p:nvSpPr>
          <p:spPr bwMode="auto">
            <a:xfrm>
              <a:off x="3936"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5849" name="Text Box 15"/>
            <p:cNvSpPr txBox="1">
              <a:spLocks noChangeArrowheads="1"/>
            </p:cNvSpPr>
            <p:nvPr/>
          </p:nvSpPr>
          <p:spPr bwMode="auto">
            <a:xfrm>
              <a:off x="4539" y="298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5850" name="Text Box 17"/>
            <p:cNvSpPr txBox="1">
              <a:spLocks noChangeArrowheads="1"/>
            </p:cNvSpPr>
            <p:nvPr/>
          </p:nvSpPr>
          <p:spPr bwMode="auto">
            <a:xfrm>
              <a:off x="3369" y="341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5851" name="Text Box 18"/>
            <p:cNvSpPr txBox="1">
              <a:spLocks noChangeArrowheads="1"/>
            </p:cNvSpPr>
            <p:nvPr/>
          </p:nvSpPr>
          <p:spPr bwMode="auto">
            <a:xfrm>
              <a:off x="2754" y="3423"/>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35852" name="Text Box 20"/>
            <p:cNvSpPr txBox="1">
              <a:spLocks noChangeArrowheads="1"/>
            </p:cNvSpPr>
            <p:nvPr/>
          </p:nvSpPr>
          <p:spPr bwMode="auto">
            <a:xfrm>
              <a:off x="2220" y="3447"/>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grpSp>
    </p:spTree>
    <p:extLst>
      <p:ext uri="{BB962C8B-B14F-4D97-AF65-F5344CB8AC3E}">
        <p14:creationId xmlns:p14="http://schemas.microsoft.com/office/powerpoint/2010/main" val="2334744829"/>
      </p:ext>
    </p:extLst>
  </p:cSld>
  <p:clrMapOvr>
    <a:masterClrMapping/>
  </p:clrMapOvr>
  <p:transition advTm="2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p:cNvGrpSpPr>
            <a:grpSpLocks/>
          </p:cNvGrpSpPr>
          <p:nvPr/>
        </p:nvGrpSpPr>
        <p:grpSpPr bwMode="auto">
          <a:xfrm>
            <a:off x="990600" y="4648200"/>
            <a:ext cx="7162800" cy="1371600"/>
            <a:chOff x="672" y="2928"/>
            <a:chExt cx="4512" cy="864"/>
          </a:xfrm>
        </p:grpSpPr>
        <p:sp>
          <p:nvSpPr>
            <p:cNvPr id="156675"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6676"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6677"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6678"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6679"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6886"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6887"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6682"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6683"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6867" name="Text Box 12"/>
          <p:cNvSpPr txBox="1">
            <a:spLocks noChangeArrowheads="1"/>
          </p:cNvSpPr>
          <p:nvPr/>
        </p:nvSpPr>
        <p:spPr bwMode="auto">
          <a:xfrm>
            <a:off x="4391025" y="47529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6868" name="Text Box 13"/>
          <p:cNvSpPr txBox="1">
            <a:spLocks noChangeArrowheads="1"/>
          </p:cNvSpPr>
          <p:nvPr/>
        </p:nvSpPr>
        <p:spPr bwMode="auto">
          <a:xfrm>
            <a:off x="53340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6869" name="Text Box 14"/>
          <p:cNvSpPr txBox="1">
            <a:spLocks noChangeArrowheads="1"/>
          </p:cNvSpPr>
          <p:nvPr/>
        </p:nvSpPr>
        <p:spPr bwMode="auto">
          <a:xfrm>
            <a:off x="62484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6870" name="Text Box 15"/>
          <p:cNvSpPr txBox="1">
            <a:spLocks noChangeArrowheads="1"/>
          </p:cNvSpPr>
          <p:nvPr/>
        </p:nvSpPr>
        <p:spPr bwMode="auto">
          <a:xfrm>
            <a:off x="7205663" y="474345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6871"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sp>
        <p:nvSpPr>
          <p:cNvPr id="36872" name="Text Box 17"/>
          <p:cNvSpPr txBox="1">
            <a:spLocks noChangeArrowheads="1"/>
          </p:cNvSpPr>
          <p:nvPr/>
        </p:nvSpPr>
        <p:spPr bwMode="auto">
          <a:xfrm>
            <a:off x="5348288" y="54244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6873" name="Text Box 18"/>
          <p:cNvSpPr txBox="1">
            <a:spLocks noChangeArrowheads="1"/>
          </p:cNvSpPr>
          <p:nvPr/>
        </p:nvSpPr>
        <p:spPr bwMode="auto">
          <a:xfrm>
            <a:off x="4371975" y="54340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pic>
        <p:nvPicPr>
          <p:cNvPr id="36874"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0"/>
            <a:ext cx="55149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92" name="Text Box 20"/>
          <p:cNvSpPr txBox="1">
            <a:spLocks noChangeArrowheads="1"/>
          </p:cNvSpPr>
          <p:nvPr/>
        </p:nvSpPr>
        <p:spPr bwMode="auto">
          <a:xfrm>
            <a:off x="6262688" y="5438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a:t>
            </a:r>
          </a:p>
        </p:txBody>
      </p:sp>
      <p:grpSp>
        <p:nvGrpSpPr>
          <p:cNvPr id="36876" name="Group 21"/>
          <p:cNvGrpSpPr>
            <a:grpSpLocks/>
          </p:cNvGrpSpPr>
          <p:nvPr/>
        </p:nvGrpSpPr>
        <p:grpSpPr bwMode="auto">
          <a:xfrm>
            <a:off x="5715000" y="1828800"/>
            <a:ext cx="228600" cy="190500"/>
            <a:chOff x="4080" y="1632"/>
            <a:chExt cx="120" cy="96"/>
          </a:xfrm>
        </p:grpSpPr>
        <p:sp>
          <p:nvSpPr>
            <p:cNvPr id="36879" name="AutoShape 22"/>
            <p:cNvSpPr>
              <a:spLocks noChangeArrowheads="1"/>
            </p:cNvSpPr>
            <p:nvPr/>
          </p:nvSpPr>
          <p:spPr bwMode="auto">
            <a:xfrm>
              <a:off x="4080" y="1632"/>
              <a:ext cx="96" cy="96"/>
            </a:xfrm>
            <a:prstGeom prst="triangle">
              <a:avLst>
                <a:gd name="adj" fmla="val 50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endParaRPr lang="en-US" altLang="en-US">
                <a:solidFill>
                  <a:srgbClr val="000000"/>
                </a:solidFill>
                <a:latin typeface="Arial" panose="020B0604020202020204" pitchFamily="34" charset="0"/>
              </a:endParaRPr>
            </a:p>
          </p:txBody>
        </p:sp>
        <p:sp>
          <p:nvSpPr>
            <p:cNvPr id="156695" name="Line 23"/>
            <p:cNvSpPr>
              <a:spLocks noChangeShapeType="1"/>
            </p:cNvSpPr>
            <p:nvPr/>
          </p:nvSpPr>
          <p:spPr bwMode="auto">
            <a:xfrm>
              <a:off x="4200" y="1632"/>
              <a:ext cx="0" cy="96"/>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156696" name="Line 24"/>
          <p:cNvSpPr>
            <a:spLocks noChangeShapeType="1"/>
          </p:cNvSpPr>
          <p:nvPr/>
        </p:nvSpPr>
        <p:spPr bwMode="auto">
          <a:xfrm>
            <a:off x="6096000" y="1724025"/>
            <a:ext cx="0" cy="381000"/>
          </a:xfrm>
          <a:prstGeom prst="line">
            <a:avLst/>
          </a:prstGeom>
          <a:noFill/>
          <a:ln w="9525">
            <a:solidFill>
              <a:srgbClr val="CC0000"/>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6878" name="Text Box 25"/>
          <p:cNvSpPr txBox="1">
            <a:spLocks noChangeArrowheads="1"/>
          </p:cNvSpPr>
          <p:nvPr/>
        </p:nvSpPr>
        <p:spPr bwMode="auto">
          <a:xfrm>
            <a:off x="3467100" y="548640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spTree>
    <p:extLst>
      <p:ext uri="{BB962C8B-B14F-4D97-AF65-F5344CB8AC3E}">
        <p14:creationId xmlns:p14="http://schemas.microsoft.com/office/powerpoint/2010/main" val="1890751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6692"/>
                                        </p:tgtEl>
                                        <p:attrNameLst>
                                          <p:attrName>style.visibility</p:attrName>
                                        </p:attrNameLst>
                                      </p:cBhvr>
                                      <p:to>
                                        <p:strVal val="visible"/>
                                      </p:to>
                                    </p:set>
                                    <p:animEffect transition="in" filter="box(in)">
                                      <p:cBhvr>
                                        <p:cTn id="7" dur="500"/>
                                        <p:tgtEl>
                                          <p:spTgt spid="156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9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990600" y="4648200"/>
            <a:ext cx="7162800" cy="1371600"/>
            <a:chOff x="672" y="2928"/>
            <a:chExt cx="4512" cy="864"/>
          </a:xfrm>
        </p:grpSpPr>
        <p:sp>
          <p:nvSpPr>
            <p:cNvPr id="157699"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7700"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7701"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7702"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7703"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7906"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7907"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7706"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7707"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7891" name="Text Box 12"/>
          <p:cNvSpPr txBox="1">
            <a:spLocks noChangeArrowheads="1"/>
          </p:cNvSpPr>
          <p:nvPr/>
        </p:nvSpPr>
        <p:spPr bwMode="auto">
          <a:xfrm>
            <a:off x="4391025" y="47529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7892" name="Text Box 13"/>
          <p:cNvSpPr txBox="1">
            <a:spLocks noChangeArrowheads="1"/>
          </p:cNvSpPr>
          <p:nvPr/>
        </p:nvSpPr>
        <p:spPr bwMode="auto">
          <a:xfrm>
            <a:off x="53340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7893" name="Text Box 14"/>
          <p:cNvSpPr txBox="1">
            <a:spLocks noChangeArrowheads="1"/>
          </p:cNvSpPr>
          <p:nvPr/>
        </p:nvSpPr>
        <p:spPr bwMode="auto">
          <a:xfrm>
            <a:off x="62484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7894" name="Text Box 15"/>
          <p:cNvSpPr txBox="1">
            <a:spLocks noChangeArrowheads="1"/>
          </p:cNvSpPr>
          <p:nvPr/>
        </p:nvSpPr>
        <p:spPr bwMode="auto">
          <a:xfrm>
            <a:off x="7205663" y="474345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7895"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sp>
        <p:nvSpPr>
          <p:cNvPr id="37896" name="Text Box 17"/>
          <p:cNvSpPr txBox="1">
            <a:spLocks noChangeArrowheads="1"/>
          </p:cNvSpPr>
          <p:nvPr/>
        </p:nvSpPr>
        <p:spPr bwMode="auto">
          <a:xfrm>
            <a:off x="5348288" y="54244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7897" name="Text Box 18"/>
          <p:cNvSpPr txBox="1">
            <a:spLocks noChangeArrowheads="1"/>
          </p:cNvSpPr>
          <p:nvPr/>
        </p:nvSpPr>
        <p:spPr bwMode="auto">
          <a:xfrm>
            <a:off x="4371975" y="54340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pic>
        <p:nvPicPr>
          <p:cNvPr id="37898"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55054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Text Box 20"/>
          <p:cNvSpPr txBox="1">
            <a:spLocks noChangeArrowheads="1"/>
          </p:cNvSpPr>
          <p:nvPr/>
        </p:nvSpPr>
        <p:spPr bwMode="auto">
          <a:xfrm>
            <a:off x="6257925" y="5438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a:t>
            </a:r>
          </a:p>
        </p:txBody>
      </p:sp>
      <p:sp>
        <p:nvSpPr>
          <p:cNvPr id="37900" name="Text Box 21"/>
          <p:cNvSpPr txBox="1">
            <a:spLocks noChangeArrowheads="1"/>
          </p:cNvSpPr>
          <p:nvPr/>
        </p:nvSpPr>
        <p:spPr bwMode="auto">
          <a:xfrm>
            <a:off x="3424238" y="5476875"/>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spTree>
    <p:extLst>
      <p:ext uri="{BB962C8B-B14F-4D97-AF65-F5344CB8AC3E}">
        <p14:creationId xmlns:p14="http://schemas.microsoft.com/office/powerpoint/2010/main" val="66190970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Group 2"/>
          <p:cNvGrpSpPr>
            <a:grpSpLocks/>
          </p:cNvGrpSpPr>
          <p:nvPr/>
        </p:nvGrpSpPr>
        <p:grpSpPr bwMode="auto">
          <a:xfrm>
            <a:off x="990600" y="4648200"/>
            <a:ext cx="7162800" cy="1371600"/>
            <a:chOff x="672" y="2928"/>
            <a:chExt cx="4512" cy="864"/>
          </a:xfrm>
        </p:grpSpPr>
        <p:sp>
          <p:nvSpPr>
            <p:cNvPr id="158723"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8724"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8725"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8726"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8727"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8930"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8931"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8730"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8731"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8915" name="Text Box 12"/>
          <p:cNvSpPr txBox="1">
            <a:spLocks noChangeArrowheads="1"/>
          </p:cNvSpPr>
          <p:nvPr/>
        </p:nvSpPr>
        <p:spPr bwMode="auto">
          <a:xfrm>
            <a:off x="4391025" y="47529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8916" name="Text Box 13"/>
          <p:cNvSpPr txBox="1">
            <a:spLocks noChangeArrowheads="1"/>
          </p:cNvSpPr>
          <p:nvPr/>
        </p:nvSpPr>
        <p:spPr bwMode="auto">
          <a:xfrm>
            <a:off x="53340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8917" name="Text Box 14"/>
          <p:cNvSpPr txBox="1">
            <a:spLocks noChangeArrowheads="1"/>
          </p:cNvSpPr>
          <p:nvPr/>
        </p:nvSpPr>
        <p:spPr bwMode="auto">
          <a:xfrm>
            <a:off x="62484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8918" name="Text Box 15"/>
          <p:cNvSpPr txBox="1">
            <a:spLocks noChangeArrowheads="1"/>
          </p:cNvSpPr>
          <p:nvPr/>
        </p:nvSpPr>
        <p:spPr bwMode="auto">
          <a:xfrm>
            <a:off x="7205663" y="474345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8919"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sp>
        <p:nvSpPr>
          <p:cNvPr id="38920" name="Text Box 17"/>
          <p:cNvSpPr txBox="1">
            <a:spLocks noChangeArrowheads="1"/>
          </p:cNvSpPr>
          <p:nvPr/>
        </p:nvSpPr>
        <p:spPr bwMode="auto">
          <a:xfrm>
            <a:off x="5348288" y="54244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8921" name="Text Box 18"/>
          <p:cNvSpPr txBox="1">
            <a:spLocks noChangeArrowheads="1"/>
          </p:cNvSpPr>
          <p:nvPr/>
        </p:nvSpPr>
        <p:spPr bwMode="auto">
          <a:xfrm>
            <a:off x="4371975" y="54340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pic>
        <p:nvPicPr>
          <p:cNvPr id="38922"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550545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 Box 21"/>
          <p:cNvSpPr txBox="1">
            <a:spLocks noChangeArrowheads="1"/>
          </p:cNvSpPr>
          <p:nvPr/>
        </p:nvSpPr>
        <p:spPr bwMode="auto">
          <a:xfrm>
            <a:off x="6257925" y="5438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a:t>
            </a:r>
          </a:p>
        </p:txBody>
      </p:sp>
      <p:sp>
        <p:nvSpPr>
          <p:cNvPr id="38924" name="Text Box 22"/>
          <p:cNvSpPr txBox="1">
            <a:spLocks noChangeArrowheads="1"/>
          </p:cNvSpPr>
          <p:nvPr/>
        </p:nvSpPr>
        <p:spPr bwMode="auto">
          <a:xfrm>
            <a:off x="3429000" y="5467350"/>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spTree>
    <p:extLst>
      <p:ext uri="{BB962C8B-B14F-4D97-AF65-F5344CB8AC3E}">
        <p14:creationId xmlns:p14="http://schemas.microsoft.com/office/powerpoint/2010/main" val="3647484140"/>
      </p:ext>
    </p:extLst>
  </p:cSld>
  <p:clrMapOvr>
    <a:masterClrMapping/>
  </p:clrMapOvr>
  <p:transition advTm="2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39939"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864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0" name="Group 22"/>
          <p:cNvGrpSpPr>
            <a:grpSpLocks/>
          </p:cNvGrpSpPr>
          <p:nvPr/>
        </p:nvGrpSpPr>
        <p:grpSpPr bwMode="auto">
          <a:xfrm>
            <a:off x="990600" y="4648200"/>
            <a:ext cx="7162800" cy="1371600"/>
            <a:chOff x="624" y="2928"/>
            <a:chExt cx="4512" cy="864"/>
          </a:xfrm>
        </p:grpSpPr>
        <p:grpSp>
          <p:nvGrpSpPr>
            <p:cNvPr id="39941" name="Group 2"/>
            <p:cNvGrpSpPr>
              <a:grpSpLocks/>
            </p:cNvGrpSpPr>
            <p:nvPr/>
          </p:nvGrpSpPr>
          <p:grpSpPr bwMode="auto">
            <a:xfrm>
              <a:off x="624" y="2928"/>
              <a:ext cx="4512" cy="864"/>
              <a:chOff x="672" y="2928"/>
              <a:chExt cx="4512" cy="864"/>
            </a:xfrm>
          </p:grpSpPr>
          <p:sp>
            <p:nvSpPr>
              <p:cNvPr id="159747"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9748"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9749"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9750"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59751"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39955"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39956"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59754"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59755"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39942" name="Text Box 12"/>
            <p:cNvSpPr txBox="1">
              <a:spLocks noChangeArrowheads="1"/>
            </p:cNvSpPr>
            <p:nvPr/>
          </p:nvSpPr>
          <p:spPr bwMode="auto">
            <a:xfrm>
              <a:off x="2766" y="2994"/>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39943" name="Text Box 13"/>
            <p:cNvSpPr txBox="1">
              <a:spLocks noChangeArrowheads="1"/>
            </p:cNvSpPr>
            <p:nvPr/>
          </p:nvSpPr>
          <p:spPr bwMode="auto">
            <a:xfrm>
              <a:off x="3360"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39944" name="Text Box 14"/>
            <p:cNvSpPr txBox="1">
              <a:spLocks noChangeArrowheads="1"/>
            </p:cNvSpPr>
            <p:nvPr/>
          </p:nvSpPr>
          <p:spPr bwMode="auto">
            <a:xfrm>
              <a:off x="3936" y="299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39945" name="Text Box 15"/>
            <p:cNvSpPr txBox="1">
              <a:spLocks noChangeArrowheads="1"/>
            </p:cNvSpPr>
            <p:nvPr/>
          </p:nvSpPr>
          <p:spPr bwMode="auto">
            <a:xfrm>
              <a:off x="4539" y="2988"/>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39946" name="Text Box 17"/>
            <p:cNvSpPr txBox="1">
              <a:spLocks noChangeArrowheads="1"/>
            </p:cNvSpPr>
            <p:nvPr/>
          </p:nvSpPr>
          <p:spPr bwMode="auto">
            <a:xfrm>
              <a:off x="3369" y="3417"/>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39947" name="Text Box 18"/>
            <p:cNvSpPr txBox="1">
              <a:spLocks noChangeArrowheads="1"/>
            </p:cNvSpPr>
            <p:nvPr/>
          </p:nvSpPr>
          <p:spPr bwMode="auto">
            <a:xfrm>
              <a:off x="2754" y="3423"/>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39948" name="Text Box 20"/>
            <p:cNvSpPr txBox="1">
              <a:spLocks noChangeArrowheads="1"/>
            </p:cNvSpPr>
            <p:nvPr/>
          </p:nvSpPr>
          <p:spPr bwMode="auto">
            <a:xfrm>
              <a:off x="3942" y="3426"/>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a:t>
              </a:r>
            </a:p>
          </p:txBody>
        </p:sp>
        <p:sp>
          <p:nvSpPr>
            <p:cNvPr id="39949" name="Text Box 21"/>
            <p:cNvSpPr txBox="1">
              <a:spLocks noChangeArrowheads="1"/>
            </p:cNvSpPr>
            <p:nvPr/>
          </p:nvSpPr>
          <p:spPr bwMode="auto">
            <a:xfrm>
              <a:off x="2172" y="3447"/>
              <a:ext cx="4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grpSp>
    </p:spTree>
    <p:extLst>
      <p:ext uri="{BB962C8B-B14F-4D97-AF65-F5344CB8AC3E}">
        <p14:creationId xmlns:p14="http://schemas.microsoft.com/office/powerpoint/2010/main" val="2027980726"/>
      </p:ext>
    </p:extLst>
  </p:cSld>
  <p:clrMapOvr>
    <a:masterClrMapping/>
  </p:clrMapOvr>
  <p:transition advTm="2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6"/>
          <p:cNvSpPr txBox="1">
            <a:spLocks noChangeArrowheads="1"/>
          </p:cNvSpPr>
          <p:nvPr/>
        </p:nvSpPr>
        <p:spPr bwMode="auto">
          <a:xfrm>
            <a:off x="5334000" y="2971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pic>
        <p:nvPicPr>
          <p:cNvPr id="40963"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0"/>
            <a:ext cx="54959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4" name="Group 22"/>
          <p:cNvGrpSpPr>
            <a:grpSpLocks/>
          </p:cNvGrpSpPr>
          <p:nvPr/>
        </p:nvGrpSpPr>
        <p:grpSpPr bwMode="auto">
          <a:xfrm>
            <a:off x="7162800" y="1905000"/>
            <a:ext cx="228600" cy="228600"/>
            <a:chOff x="4080" y="1632"/>
            <a:chExt cx="120" cy="96"/>
          </a:xfrm>
        </p:grpSpPr>
        <p:sp>
          <p:nvSpPr>
            <p:cNvPr id="40987" name="AutoShape 23"/>
            <p:cNvSpPr>
              <a:spLocks noChangeArrowheads="1"/>
            </p:cNvSpPr>
            <p:nvPr/>
          </p:nvSpPr>
          <p:spPr bwMode="auto">
            <a:xfrm>
              <a:off x="4080" y="1632"/>
              <a:ext cx="96" cy="96"/>
            </a:xfrm>
            <a:prstGeom prst="triangle">
              <a:avLst>
                <a:gd name="adj" fmla="val 50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endParaRPr lang="en-US" altLang="en-US">
                <a:solidFill>
                  <a:srgbClr val="000000"/>
                </a:solidFill>
                <a:latin typeface="Arial" panose="020B0604020202020204" pitchFamily="34" charset="0"/>
              </a:endParaRPr>
            </a:p>
          </p:txBody>
        </p:sp>
        <p:sp>
          <p:nvSpPr>
            <p:cNvPr id="160792" name="Line 24"/>
            <p:cNvSpPr>
              <a:spLocks noChangeShapeType="1"/>
            </p:cNvSpPr>
            <p:nvPr/>
          </p:nvSpPr>
          <p:spPr bwMode="auto">
            <a:xfrm>
              <a:off x="4200" y="1632"/>
              <a:ext cx="0" cy="96"/>
            </a:xfrm>
            <a:prstGeom prst="line">
              <a:avLst/>
            </a:prstGeom>
            <a:noFill/>
            <a:ln w="1905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160793" name="Line 25"/>
          <p:cNvSpPr>
            <a:spLocks noChangeShapeType="1"/>
          </p:cNvSpPr>
          <p:nvPr/>
        </p:nvSpPr>
        <p:spPr bwMode="auto">
          <a:xfrm>
            <a:off x="7543800" y="1752600"/>
            <a:ext cx="0" cy="533400"/>
          </a:xfrm>
          <a:prstGeom prst="line">
            <a:avLst/>
          </a:prstGeom>
          <a:noFill/>
          <a:ln w="9525">
            <a:solidFill>
              <a:srgbClr val="CC0000"/>
            </a:solidFill>
            <a:prstDash val="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nvGrpSpPr>
          <p:cNvPr id="40966" name="Group 2"/>
          <p:cNvGrpSpPr>
            <a:grpSpLocks/>
          </p:cNvGrpSpPr>
          <p:nvPr/>
        </p:nvGrpSpPr>
        <p:grpSpPr bwMode="auto">
          <a:xfrm>
            <a:off x="990600" y="4648200"/>
            <a:ext cx="7162800" cy="1371600"/>
            <a:chOff x="672" y="2928"/>
            <a:chExt cx="4512" cy="864"/>
          </a:xfrm>
        </p:grpSpPr>
        <p:sp>
          <p:nvSpPr>
            <p:cNvPr id="160771" name="Rectangle 3"/>
            <p:cNvSpPr>
              <a:spLocks noChangeArrowheads="1"/>
            </p:cNvSpPr>
            <p:nvPr/>
          </p:nvSpPr>
          <p:spPr bwMode="auto">
            <a:xfrm>
              <a:off x="672" y="2928"/>
              <a:ext cx="4512" cy="86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60772" name="Line 4"/>
            <p:cNvSpPr>
              <a:spLocks noChangeShapeType="1"/>
            </p:cNvSpPr>
            <p:nvPr/>
          </p:nvSpPr>
          <p:spPr bwMode="auto">
            <a:xfrm>
              <a:off x="672" y="3360"/>
              <a:ext cx="45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60773" name="Line 5"/>
            <p:cNvSpPr>
              <a:spLocks noChangeShapeType="1"/>
            </p:cNvSpPr>
            <p:nvPr/>
          </p:nvSpPr>
          <p:spPr bwMode="auto">
            <a:xfrm>
              <a:off x="27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60774" name="Line 6"/>
            <p:cNvSpPr>
              <a:spLocks noChangeShapeType="1"/>
            </p:cNvSpPr>
            <p:nvPr/>
          </p:nvSpPr>
          <p:spPr bwMode="auto">
            <a:xfrm>
              <a:off x="34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60775" name="Line 7"/>
            <p:cNvSpPr>
              <a:spLocks noChangeShapeType="1"/>
            </p:cNvSpPr>
            <p:nvPr/>
          </p:nvSpPr>
          <p:spPr bwMode="auto">
            <a:xfrm>
              <a:off x="4608"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40983" name="Text Box 8"/>
            <p:cNvSpPr txBox="1">
              <a:spLocks noChangeArrowheads="1"/>
            </p:cNvSpPr>
            <p:nvPr/>
          </p:nvSpPr>
          <p:spPr bwMode="auto">
            <a:xfrm>
              <a:off x="768" y="3024"/>
              <a:ext cx="18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40984" name="Text Box 9"/>
            <p:cNvSpPr txBox="1">
              <a:spLocks noChangeArrowheads="1"/>
            </p:cNvSpPr>
            <p:nvPr/>
          </p:nvSpPr>
          <p:spPr bwMode="auto">
            <a:xfrm>
              <a:off x="768" y="3456"/>
              <a:ext cx="19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60778" name="AutoShape 10"/>
            <p:cNvSpPr>
              <a:spLocks noChangeArrowheads="1"/>
            </p:cNvSpPr>
            <p:nvPr/>
          </p:nvSpPr>
          <p:spPr bwMode="auto">
            <a:xfrm>
              <a:off x="1717" y="3498"/>
              <a:ext cx="104" cy="12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60779" name="Line 11"/>
            <p:cNvSpPr>
              <a:spLocks noChangeShapeType="1"/>
            </p:cNvSpPr>
            <p:nvPr/>
          </p:nvSpPr>
          <p:spPr bwMode="auto">
            <a:xfrm>
              <a:off x="3984" y="2928"/>
              <a:ext cx="0" cy="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40967" name="Text Box 12"/>
          <p:cNvSpPr txBox="1">
            <a:spLocks noChangeArrowheads="1"/>
          </p:cNvSpPr>
          <p:nvPr/>
        </p:nvSpPr>
        <p:spPr bwMode="auto">
          <a:xfrm>
            <a:off x="4391025" y="47529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40968" name="Text Box 13"/>
          <p:cNvSpPr txBox="1">
            <a:spLocks noChangeArrowheads="1"/>
          </p:cNvSpPr>
          <p:nvPr/>
        </p:nvSpPr>
        <p:spPr bwMode="auto">
          <a:xfrm>
            <a:off x="53340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40969" name="Text Box 14"/>
          <p:cNvSpPr txBox="1">
            <a:spLocks noChangeArrowheads="1"/>
          </p:cNvSpPr>
          <p:nvPr/>
        </p:nvSpPr>
        <p:spPr bwMode="auto">
          <a:xfrm>
            <a:off x="6248400" y="47577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40970" name="Text Box 15"/>
          <p:cNvSpPr txBox="1">
            <a:spLocks noChangeArrowheads="1"/>
          </p:cNvSpPr>
          <p:nvPr/>
        </p:nvSpPr>
        <p:spPr bwMode="auto">
          <a:xfrm>
            <a:off x="7205663" y="474345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40971" name="Text Box 17"/>
          <p:cNvSpPr txBox="1">
            <a:spLocks noChangeArrowheads="1"/>
          </p:cNvSpPr>
          <p:nvPr/>
        </p:nvSpPr>
        <p:spPr bwMode="auto">
          <a:xfrm>
            <a:off x="5348288" y="54244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40972" name="Text Box 18"/>
          <p:cNvSpPr txBox="1">
            <a:spLocks noChangeArrowheads="1"/>
          </p:cNvSpPr>
          <p:nvPr/>
        </p:nvSpPr>
        <p:spPr bwMode="auto">
          <a:xfrm>
            <a:off x="4371975" y="54340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40973" name="Text Box 20"/>
          <p:cNvSpPr txBox="1">
            <a:spLocks noChangeArrowheads="1"/>
          </p:cNvSpPr>
          <p:nvPr/>
        </p:nvSpPr>
        <p:spPr bwMode="auto">
          <a:xfrm>
            <a:off x="6262688" y="54340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a:t>
            </a:r>
          </a:p>
        </p:txBody>
      </p:sp>
      <p:sp>
        <p:nvSpPr>
          <p:cNvPr id="160789" name="Text Box 21"/>
          <p:cNvSpPr txBox="1">
            <a:spLocks noChangeArrowheads="1"/>
          </p:cNvSpPr>
          <p:nvPr/>
        </p:nvSpPr>
        <p:spPr bwMode="auto">
          <a:xfrm>
            <a:off x="7234238" y="545306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a:t>
            </a:r>
          </a:p>
        </p:txBody>
      </p:sp>
      <p:sp>
        <p:nvSpPr>
          <p:cNvPr id="40975" name="Text Box 26"/>
          <p:cNvSpPr txBox="1">
            <a:spLocks noChangeArrowheads="1"/>
          </p:cNvSpPr>
          <p:nvPr/>
        </p:nvSpPr>
        <p:spPr bwMode="auto">
          <a:xfrm>
            <a:off x="3419475" y="5472113"/>
            <a:ext cx="685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a:solidFill>
                  <a:schemeClr val="tx1"/>
                </a:solidFill>
                <a:latin typeface="Arial" panose="020B0604020202020204" pitchFamily="34" charset="0"/>
              </a:rPr>
              <a:t>(cm)</a:t>
            </a:r>
          </a:p>
        </p:txBody>
      </p:sp>
      <p:sp>
        <p:nvSpPr>
          <p:cNvPr id="160796" name="Text Box 28"/>
          <p:cNvSpPr txBox="1">
            <a:spLocks noChangeArrowheads="1"/>
          </p:cNvSpPr>
          <p:nvPr/>
        </p:nvSpPr>
        <p:spPr bwMode="auto">
          <a:xfrm>
            <a:off x="152400" y="1587500"/>
            <a:ext cx="3657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Các kết quả trong bảng cho ta thấy mối quan hệ như thế nào giữa độ lớn lực đàn hồi với độ dãn của lò xo?</a:t>
            </a:r>
          </a:p>
        </p:txBody>
      </p:sp>
      <p:sp>
        <p:nvSpPr>
          <p:cNvPr id="160797" name="Text Box 29"/>
          <p:cNvSpPr txBox="1">
            <a:spLocks noChangeArrowheads="1"/>
          </p:cNvSpPr>
          <p:nvPr/>
        </p:nvSpPr>
        <p:spPr bwMode="auto">
          <a:xfrm>
            <a:off x="152400" y="1571625"/>
            <a:ext cx="34290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Đó là mối quan hệ tỉ lệ thuận giữa trọng lượng các quả cân (hay độ lớn lực đàn hồi) với độ dãn của lò xo</a:t>
            </a:r>
          </a:p>
        </p:txBody>
      </p:sp>
    </p:spTree>
    <p:extLst>
      <p:ext uri="{BB962C8B-B14F-4D97-AF65-F5344CB8AC3E}">
        <p14:creationId xmlns:p14="http://schemas.microsoft.com/office/powerpoint/2010/main" val="3421052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0789"/>
                                        </p:tgtEl>
                                        <p:attrNameLst>
                                          <p:attrName>style.visibility</p:attrName>
                                        </p:attrNameLst>
                                      </p:cBhvr>
                                      <p:to>
                                        <p:strVal val="visible"/>
                                      </p:to>
                                    </p:set>
                                    <p:animEffect transition="in" filter="box(in)">
                                      <p:cBhvr>
                                        <p:cTn id="7" dur="500"/>
                                        <p:tgtEl>
                                          <p:spTgt spid="160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0796"/>
                                        </p:tgtEl>
                                        <p:attrNameLst>
                                          <p:attrName>style.visibility</p:attrName>
                                        </p:attrNameLst>
                                      </p:cBhvr>
                                      <p:to>
                                        <p:strVal val="visible"/>
                                      </p:to>
                                    </p:set>
                                    <p:animEffect transition="in" filter="box(in)">
                                      <p:cBhvr>
                                        <p:cTn id="12" dur="500"/>
                                        <p:tgtEl>
                                          <p:spTgt spid="16079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160796"/>
                                        </p:tgtEl>
                                      </p:cBhvr>
                                    </p:animEffect>
                                    <p:set>
                                      <p:cBhvr>
                                        <p:cTn id="17" dur="1" fill="hold">
                                          <p:stCondLst>
                                            <p:cond delay="499"/>
                                          </p:stCondLst>
                                        </p:cTn>
                                        <p:tgtEl>
                                          <p:spTgt spid="16079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0797"/>
                                        </p:tgtEl>
                                        <p:attrNameLst>
                                          <p:attrName>style.visibility</p:attrName>
                                        </p:attrNameLst>
                                      </p:cBhvr>
                                      <p:to>
                                        <p:strVal val="visible"/>
                                      </p:to>
                                    </p:set>
                                    <p:animEffect transition="in" filter="box(in)">
                                      <p:cBhvr>
                                        <p:cTn id="22" dur="500"/>
                                        <p:tgtEl>
                                          <p:spTgt spid="160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9" grpId="0"/>
      <p:bldP spid="160796" grpId="0"/>
      <p:bldP spid="160796" grpId="1"/>
      <p:bldP spid="16079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rrowheads="1"/>
          </p:cNvSpPr>
          <p:nvPr>
            <p:ph type="title"/>
          </p:nvPr>
        </p:nvSpPr>
        <p:spPr>
          <a:xfrm>
            <a:off x="304800" y="381000"/>
            <a:ext cx="8510588" cy="1630363"/>
          </a:xfrm>
        </p:spPr>
        <p:txBody>
          <a:bodyPr>
            <a:normAutofit/>
          </a:bodyPr>
          <a:lstStyle/>
          <a:p>
            <a:pPr eaLnBrk="1" hangingPunct="1">
              <a:defRPr/>
            </a:pPr>
            <a:r>
              <a:rPr lang="en-US" altLang="en-US" sz="5400" dirty="0" smtClean="0">
                <a:solidFill>
                  <a:srgbClr val="FF0066"/>
                </a:solidFill>
                <a:latin typeface="Times New Roman" panose="02020603050405020304" pitchFamily="18" charset="0"/>
                <a:cs typeface="Times New Roman" panose="02020603050405020304" pitchFamily="18" charset="0"/>
              </a:rPr>
              <a:t>I. </a:t>
            </a:r>
            <a:r>
              <a:rPr lang="en-US" altLang="en-US" sz="5400" dirty="0" err="1" smtClean="0">
                <a:solidFill>
                  <a:srgbClr val="FF0066"/>
                </a:solidFill>
                <a:latin typeface="Times New Roman" panose="02020603050405020304" pitchFamily="18" charset="0"/>
                <a:cs typeface="Times New Roman" panose="02020603050405020304" pitchFamily="18" charset="0"/>
              </a:rPr>
              <a:t>Lực</a:t>
            </a:r>
            <a:r>
              <a:rPr lang="en-US" altLang="en-US" sz="5400" dirty="0" smtClean="0">
                <a:solidFill>
                  <a:srgbClr val="FF0066"/>
                </a:solidFill>
                <a:latin typeface="Times New Roman" panose="02020603050405020304" pitchFamily="18" charset="0"/>
                <a:cs typeface="Times New Roman" panose="02020603050405020304" pitchFamily="18" charset="0"/>
              </a:rPr>
              <a:t> </a:t>
            </a:r>
            <a:r>
              <a:rPr lang="en-US" altLang="en-US" sz="5400" dirty="0" err="1" smtClean="0">
                <a:solidFill>
                  <a:srgbClr val="FF0066"/>
                </a:solidFill>
                <a:latin typeface="Times New Roman" panose="02020603050405020304" pitchFamily="18" charset="0"/>
                <a:cs typeface="Times New Roman" panose="02020603050405020304" pitchFamily="18" charset="0"/>
              </a:rPr>
              <a:t>đàn</a:t>
            </a:r>
            <a:r>
              <a:rPr lang="en-US" altLang="en-US" sz="5400" dirty="0" smtClean="0">
                <a:solidFill>
                  <a:srgbClr val="FF0066"/>
                </a:solidFill>
                <a:latin typeface="Times New Roman" panose="02020603050405020304" pitchFamily="18" charset="0"/>
                <a:cs typeface="Times New Roman" panose="02020603050405020304" pitchFamily="18" charset="0"/>
              </a:rPr>
              <a:t> </a:t>
            </a:r>
            <a:r>
              <a:rPr lang="en-US" altLang="en-US" sz="5400" dirty="0" err="1" smtClean="0">
                <a:solidFill>
                  <a:srgbClr val="FF0066"/>
                </a:solidFill>
                <a:latin typeface="Times New Roman" panose="02020603050405020304" pitchFamily="18" charset="0"/>
                <a:cs typeface="Times New Roman" panose="02020603050405020304" pitchFamily="18" charset="0"/>
              </a:rPr>
              <a:t>hồi</a:t>
            </a:r>
            <a:r>
              <a:rPr lang="en-US" altLang="en-US" sz="5400" dirty="0" smtClean="0">
                <a:solidFill>
                  <a:srgbClr val="FF0066"/>
                </a:solidFill>
                <a:latin typeface="Times New Roman" panose="02020603050405020304" pitchFamily="18" charset="0"/>
                <a:cs typeface="Times New Roman" panose="02020603050405020304" pitchFamily="18" charset="0"/>
              </a:rPr>
              <a:t> </a:t>
            </a:r>
            <a:r>
              <a:rPr lang="en-US" altLang="en-US" sz="5400" dirty="0" err="1" smtClean="0">
                <a:solidFill>
                  <a:srgbClr val="FF0066"/>
                </a:solidFill>
                <a:latin typeface="Times New Roman" panose="02020603050405020304" pitchFamily="18" charset="0"/>
                <a:cs typeface="Times New Roman" panose="02020603050405020304" pitchFamily="18" charset="0"/>
              </a:rPr>
              <a:t>của</a:t>
            </a:r>
            <a:r>
              <a:rPr lang="en-US" altLang="en-US" sz="5400" dirty="0" smtClean="0">
                <a:solidFill>
                  <a:srgbClr val="FF0066"/>
                </a:solidFill>
                <a:latin typeface="Times New Roman" panose="02020603050405020304" pitchFamily="18" charset="0"/>
                <a:cs typeface="Times New Roman" panose="02020603050405020304" pitchFamily="18" charset="0"/>
              </a:rPr>
              <a:t> </a:t>
            </a:r>
            <a:r>
              <a:rPr lang="en-US" altLang="en-US" sz="5400" dirty="0" err="1" smtClean="0">
                <a:solidFill>
                  <a:srgbClr val="FF0066"/>
                </a:solidFill>
                <a:latin typeface="Times New Roman" panose="02020603050405020304" pitchFamily="18" charset="0"/>
                <a:cs typeface="Times New Roman" panose="02020603050405020304" pitchFamily="18" charset="0"/>
              </a:rPr>
              <a:t>lò</a:t>
            </a:r>
            <a:r>
              <a:rPr lang="en-US" altLang="en-US" sz="5400" dirty="0" smtClean="0">
                <a:solidFill>
                  <a:srgbClr val="FF0066"/>
                </a:solidFill>
                <a:latin typeface="Times New Roman" panose="02020603050405020304" pitchFamily="18" charset="0"/>
                <a:cs typeface="Times New Roman" panose="02020603050405020304" pitchFamily="18" charset="0"/>
              </a:rPr>
              <a:t> xo</a:t>
            </a:r>
            <a:r>
              <a:rPr lang="en-US" altLang="en-US" sz="5400" dirty="0" smtClean="0">
                <a:latin typeface="Times New Roman" panose="02020603050405020304" pitchFamily="18" charset="0"/>
                <a:cs typeface="Times New Roman" panose="02020603050405020304" pitchFamily="18" charset="0"/>
              </a:rPr>
              <a:t> </a:t>
            </a:r>
            <a:r>
              <a:rPr lang="en-US" altLang="en-US" sz="5400" dirty="0" err="1" smtClean="0">
                <a:solidFill>
                  <a:srgbClr val="FF0066"/>
                </a:solidFill>
                <a:latin typeface="Times New Roman" panose="02020603050405020304" pitchFamily="18" charset="0"/>
                <a:cs typeface="Times New Roman" panose="02020603050405020304" pitchFamily="18" charset="0"/>
              </a:rPr>
              <a:t>Định</a:t>
            </a:r>
            <a:r>
              <a:rPr lang="en-US" altLang="en-US" sz="5400" dirty="0" smtClean="0">
                <a:solidFill>
                  <a:srgbClr val="FF0066"/>
                </a:solidFill>
                <a:latin typeface="Times New Roman" panose="02020603050405020304" pitchFamily="18" charset="0"/>
                <a:cs typeface="Times New Roman" panose="02020603050405020304" pitchFamily="18" charset="0"/>
              </a:rPr>
              <a:t> </a:t>
            </a:r>
            <a:r>
              <a:rPr lang="en-US" altLang="en-US" sz="5400" dirty="0" err="1" smtClean="0">
                <a:solidFill>
                  <a:srgbClr val="FF0066"/>
                </a:solidFill>
                <a:latin typeface="Times New Roman" panose="02020603050405020304" pitchFamily="18" charset="0"/>
                <a:cs typeface="Times New Roman" panose="02020603050405020304" pitchFamily="18" charset="0"/>
              </a:rPr>
              <a:t>luật</a:t>
            </a:r>
            <a:r>
              <a:rPr lang="en-US" altLang="en-US" sz="5400" dirty="0" smtClean="0">
                <a:solidFill>
                  <a:srgbClr val="FF0066"/>
                </a:solidFill>
                <a:latin typeface="Times New Roman" panose="02020603050405020304" pitchFamily="18" charset="0"/>
                <a:cs typeface="Times New Roman" panose="02020603050405020304" pitchFamily="18" charset="0"/>
              </a:rPr>
              <a:t> </a:t>
            </a:r>
            <a:r>
              <a:rPr lang="en-US" altLang="en-US" sz="5400" dirty="0" err="1" smtClean="0">
                <a:solidFill>
                  <a:srgbClr val="FF0066"/>
                </a:solidFill>
                <a:latin typeface="Times New Roman" panose="02020603050405020304" pitchFamily="18" charset="0"/>
                <a:cs typeface="Times New Roman" panose="02020603050405020304" pitchFamily="18" charset="0"/>
              </a:rPr>
              <a:t>Húc</a:t>
            </a:r>
            <a:r>
              <a:rPr lang="en-US" altLang="en-US" sz="5400" dirty="0" smtClean="0">
                <a:solidFill>
                  <a:srgbClr val="FF0066"/>
                </a:solidFill>
                <a:latin typeface="Times New Roman" panose="02020603050405020304" pitchFamily="18" charset="0"/>
                <a:cs typeface="Times New Roman" panose="02020603050405020304" pitchFamily="18" charset="0"/>
              </a:rPr>
              <a:t> (Hooker)</a:t>
            </a:r>
            <a:endParaRPr lang="en-US" altLang="en-US" sz="5400" dirty="0" smtClean="0">
              <a:solidFill>
                <a:schemeClr val="accent2"/>
              </a:solidFill>
            </a:endParaRPr>
          </a:p>
        </p:txBody>
      </p:sp>
      <p:sp>
        <p:nvSpPr>
          <p:cNvPr id="4099" name="Text Box 4"/>
          <p:cNvSpPr txBox="1">
            <a:spLocks noChangeArrowheads="1"/>
          </p:cNvSpPr>
          <p:nvPr/>
        </p:nvSpPr>
        <p:spPr bwMode="auto">
          <a:xfrm>
            <a:off x="2057400" y="37338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sp>
        <p:nvSpPr>
          <p:cNvPr id="5" name="Rectangle 4"/>
          <p:cNvSpPr txBox="1">
            <a:spLocks noRot="1" noChangeArrowheads="1"/>
          </p:cNvSpPr>
          <p:nvPr/>
        </p:nvSpPr>
        <p:spPr>
          <a:xfrm>
            <a:off x="560965" y="2209800"/>
            <a:ext cx="8583035" cy="85407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400" b="1" kern="1200">
                <a:solidFill>
                  <a:schemeClr val="accent1"/>
                </a:solidFill>
                <a:latin typeface="黑体" panose="02010609060101010101" pitchFamily="49" charset="-122"/>
                <a:ea typeface="黑体" panose="02010609060101010101" pitchFamily="49" charset="-122"/>
                <a:cs typeface="+mj-cs"/>
              </a:defRPr>
            </a:lvl1pPr>
          </a:lstStyle>
          <a:p>
            <a:pPr>
              <a:defRPr/>
            </a:pPr>
            <a:r>
              <a:rPr lang="en-US" altLang="en-US" sz="3200" dirty="0" smtClean="0">
                <a:solidFill>
                  <a:srgbClr val="FF0000"/>
                </a:solidFill>
                <a:latin typeface="Times New Roman" panose="02020603050405020304" pitchFamily="18" charset="0"/>
                <a:cs typeface="Times New Roman" panose="02020603050405020304" pitchFamily="18" charset="0"/>
              </a:rPr>
              <a:t>1. </a:t>
            </a:r>
            <a:r>
              <a:rPr lang="en-US" altLang="en-US" sz="3200" dirty="0" err="1" smtClean="0">
                <a:solidFill>
                  <a:srgbClr val="FF0000"/>
                </a:solidFill>
                <a:latin typeface="Times New Roman" panose="02020603050405020304" pitchFamily="18" charset="0"/>
                <a:cs typeface="Times New Roman" panose="02020603050405020304" pitchFamily="18" charset="0"/>
              </a:rPr>
              <a:t>Hướng</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và</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điểm</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đặt</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lực</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đàn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hồi</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lò</a:t>
            </a:r>
            <a:r>
              <a:rPr lang="en-US" altLang="en-US" sz="3200" dirty="0" smtClean="0">
                <a:solidFill>
                  <a:srgbClr val="FF0000"/>
                </a:solidFill>
                <a:latin typeface="Times New Roman" panose="02020603050405020304" pitchFamily="18" charset="0"/>
                <a:cs typeface="Times New Roman" panose="02020603050405020304" pitchFamily="18" charset="0"/>
              </a:rPr>
              <a:t> xo.</a:t>
            </a:r>
          </a:p>
        </p:txBody>
      </p:sp>
    </p:spTree>
    <p:extLst>
      <p:ext uri="{BB962C8B-B14F-4D97-AF65-F5344CB8AC3E}">
        <p14:creationId xmlns:p14="http://schemas.microsoft.com/office/powerpoint/2010/main" val="84326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550545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5"/>
          <p:cNvSpPr txBox="1">
            <a:spLocks noChangeArrowheads="1"/>
          </p:cNvSpPr>
          <p:nvPr/>
        </p:nvSpPr>
        <p:spPr bwMode="auto">
          <a:xfrm>
            <a:off x="1143000" y="4267200"/>
            <a:ext cx="7086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a:solidFill>
                  <a:schemeClr val="tx1"/>
                </a:solidFill>
                <a:latin typeface="Arial" panose="020B0604020202020204" pitchFamily="34" charset="0"/>
              </a:rPr>
              <a:t>Khi bỏ quả nặng ra các lò xo có trở lại vị trí ban đầu không?</a:t>
            </a:r>
          </a:p>
        </p:txBody>
      </p:sp>
    </p:spTree>
    <p:extLst>
      <p:ext uri="{BB962C8B-B14F-4D97-AF65-F5344CB8AC3E}">
        <p14:creationId xmlns:p14="http://schemas.microsoft.com/office/powerpoint/2010/main" val="211201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0"/>
            <a:ext cx="551497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14164"/>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0"/>
            <a:ext cx="549592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4"/>
          <p:cNvSpPr txBox="1">
            <a:spLocks noChangeArrowheads="1"/>
          </p:cNvSpPr>
          <p:nvPr/>
        </p:nvSpPr>
        <p:spPr bwMode="auto">
          <a:xfrm>
            <a:off x="838200" y="4191000"/>
            <a:ext cx="6934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Phán đoán xem có phải lúc nào trọng lượng các quả cân cũng tỉ lệ thuận với độ dãn của lò xo không?</a:t>
            </a:r>
          </a:p>
        </p:txBody>
      </p:sp>
    </p:spTree>
    <p:extLst>
      <p:ext uri="{BB962C8B-B14F-4D97-AF65-F5344CB8AC3E}">
        <p14:creationId xmlns:p14="http://schemas.microsoft.com/office/powerpoint/2010/main" val="47007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0"/>
            <a:ext cx="5514975"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21576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864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81514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864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137094"/>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0"/>
            <a:ext cx="54959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613702"/>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864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990600" y="4495800"/>
            <a:ext cx="647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Trọng lượng các quả cân không phải lúc nào cũng tỉ lệ với độ dãn của lò xo</a:t>
            </a:r>
          </a:p>
        </p:txBody>
      </p:sp>
      <p:sp>
        <p:nvSpPr>
          <p:cNvPr id="173060" name="Text Box 4"/>
          <p:cNvSpPr txBox="1">
            <a:spLocks noChangeArrowheads="1"/>
          </p:cNvSpPr>
          <p:nvPr/>
        </p:nvSpPr>
        <p:spPr bwMode="auto">
          <a:xfrm>
            <a:off x="990600" y="5638800"/>
            <a:ext cx="7086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Phán đoán xem khi bỏ các quả cân ra lò xo có trở về được độ dài ban đầu không?</a:t>
            </a:r>
          </a:p>
        </p:txBody>
      </p:sp>
    </p:spTree>
    <p:extLst>
      <p:ext uri="{BB962C8B-B14F-4D97-AF65-F5344CB8AC3E}">
        <p14:creationId xmlns:p14="http://schemas.microsoft.com/office/powerpoint/2010/main" val="129336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3060"/>
                                        </p:tgtEl>
                                        <p:attrNameLst>
                                          <p:attrName>style.visibility</p:attrName>
                                        </p:attrNameLst>
                                      </p:cBhvr>
                                      <p:to>
                                        <p:strVal val="visible"/>
                                      </p:to>
                                    </p:set>
                                    <p:animEffect transition="in" filter="box(in)">
                                      <p:cBhvr>
                                        <p:cTn id="7" dur="500"/>
                                        <p:tgtEl>
                                          <p:spTgt spid="17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75" y="9525"/>
            <a:ext cx="54959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54481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86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284466"/>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p:cNvSpPr txBox="1">
            <a:spLocks noChangeArrowheads="1"/>
          </p:cNvSpPr>
          <p:nvPr/>
        </p:nvSpPr>
        <p:spPr bwMode="auto">
          <a:xfrm>
            <a:off x="685800" y="381000"/>
            <a:ext cx="7924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quan sát nét mặt và phán đoán khi kéo lò xo ra, ta thấy cánh tay có cảm giác gì không?</a:t>
            </a:r>
          </a:p>
        </p:txBody>
      </p:sp>
    </p:spTree>
    <p:extLst>
      <p:ext uri="{BB962C8B-B14F-4D97-AF65-F5344CB8AC3E}">
        <p14:creationId xmlns:p14="http://schemas.microsoft.com/office/powerpoint/2010/main" val="389797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blinds(horizontal)">
                                      <p:cBhvr>
                                        <p:cTn id="7" dur="500"/>
                                        <p:tgtEl>
                                          <p:spTgt spid="118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700" y="0"/>
            <a:ext cx="55245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919432"/>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864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4"/>
          <p:cNvSpPr txBox="1">
            <a:spLocks noChangeArrowheads="1"/>
          </p:cNvSpPr>
          <p:nvPr/>
        </p:nvSpPr>
        <p:spPr bwMode="auto">
          <a:xfrm>
            <a:off x="990600" y="4191000"/>
            <a:ext cx="647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Lò xo không trở về được độ dài ban đầu.</a:t>
            </a:r>
          </a:p>
        </p:txBody>
      </p:sp>
    </p:spTree>
    <p:extLst>
      <p:ext uri="{BB962C8B-B14F-4D97-AF65-F5344CB8AC3E}">
        <p14:creationId xmlns:p14="http://schemas.microsoft.com/office/powerpoint/2010/main" val="1600036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Rectangle 4"/>
          <p:cNvSpPr>
            <a:spLocks noGrp="1" noRot="1" noChangeArrowheads="1"/>
          </p:cNvSpPr>
          <p:nvPr>
            <p:ph type="title"/>
          </p:nvPr>
        </p:nvSpPr>
        <p:spPr>
          <a:xfrm>
            <a:off x="0" y="228600"/>
            <a:ext cx="9144000" cy="1325563"/>
          </a:xfrm>
        </p:spPr>
        <p:txBody>
          <a:bodyPr>
            <a:normAutofit/>
          </a:bodyPr>
          <a:lstStyle/>
          <a:p>
            <a:pPr algn="l" eaLnBrk="1" hangingPunct="1">
              <a:defRPr/>
            </a:pP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2.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Độ</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lớn</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lực</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đàn</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hồi</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lò</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xo.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Định</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luật</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Húc</a:t>
            </a:r>
            <a:r>
              <a:rPr lang="en-US" altLang="en-US" sz="3200" dirty="0" smtClean="0">
                <a:solidFill>
                  <a:srgbClr val="FF0000"/>
                </a:solidFill>
                <a:latin typeface="Times New Roman" panose="02020603050405020304" pitchFamily="18" charset="0"/>
                <a:ea typeface="Times" panose="020B0500000000000000" pitchFamily="34" charset="0"/>
                <a:cs typeface="Times New Roman" panose="02020603050405020304" pitchFamily="18" charset="0"/>
              </a:rPr>
              <a:t>.</a:t>
            </a:r>
          </a:p>
        </p:txBody>
      </p:sp>
      <p:sp>
        <p:nvSpPr>
          <p:cNvPr id="54275" name="Text Box 5"/>
          <p:cNvSpPr txBox="1">
            <a:spLocks noChangeArrowheads="1"/>
          </p:cNvSpPr>
          <p:nvPr/>
        </p:nvSpPr>
        <p:spPr bwMode="auto">
          <a:xfrm>
            <a:off x="304800" y="1676400"/>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a. </a:t>
            </a:r>
            <a:r>
              <a:rPr lang="en-US" altLang="en-US" sz="2800" dirty="0" err="1">
                <a:solidFill>
                  <a:schemeClr val="tx1"/>
                </a:solidFill>
                <a:latin typeface="Arial" panose="020B0604020202020204" pitchFamily="34" charset="0"/>
              </a:rPr>
              <a:t>Thí</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nghiệm</a:t>
            </a:r>
            <a:r>
              <a:rPr lang="en-US" altLang="en-US" sz="2800" dirty="0">
                <a:solidFill>
                  <a:schemeClr val="tx1"/>
                </a:solidFill>
                <a:latin typeface="Arial" panose="020B0604020202020204" pitchFamily="34" charset="0"/>
              </a:rPr>
              <a:t>.</a:t>
            </a:r>
          </a:p>
        </p:txBody>
      </p:sp>
      <p:sp>
        <p:nvSpPr>
          <p:cNvPr id="54276" name="Text Box 6"/>
          <p:cNvSpPr txBox="1">
            <a:spLocks noChangeArrowheads="1"/>
          </p:cNvSpPr>
          <p:nvPr/>
        </p:nvSpPr>
        <p:spPr bwMode="auto">
          <a:xfrm>
            <a:off x="304800" y="24384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b. </a:t>
            </a:r>
            <a:r>
              <a:rPr lang="en-US" altLang="en-US" sz="2800" dirty="0" err="1">
                <a:solidFill>
                  <a:schemeClr val="tx1"/>
                </a:solidFill>
                <a:latin typeface="Arial" panose="020B0604020202020204" pitchFamily="34" charset="0"/>
              </a:rPr>
              <a:t>Giới</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hạn</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đàn</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hồi</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của</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lò</a:t>
            </a:r>
            <a:r>
              <a:rPr lang="en-US" altLang="en-US" sz="2800" dirty="0">
                <a:solidFill>
                  <a:schemeClr val="tx1"/>
                </a:solidFill>
                <a:latin typeface="Arial" panose="020B0604020202020204" pitchFamily="34" charset="0"/>
              </a:rPr>
              <a:t> xo.</a:t>
            </a:r>
          </a:p>
        </p:txBody>
      </p:sp>
      <p:sp>
        <p:nvSpPr>
          <p:cNvPr id="191495" name="Text Box 7"/>
          <p:cNvSpPr txBox="1">
            <a:spLocks noChangeArrowheads="1"/>
          </p:cNvSpPr>
          <p:nvPr/>
        </p:nvSpPr>
        <p:spPr bwMode="auto">
          <a:xfrm>
            <a:off x="609600" y="307975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dirty="0" err="1">
                <a:solidFill>
                  <a:schemeClr val="tx1"/>
                </a:solidFill>
                <a:latin typeface="Arial" panose="020B0604020202020204" pitchFamily="34" charset="0"/>
              </a:rPr>
              <a:t>Giới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hạn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đàn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hồi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của</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lò</a:t>
            </a:r>
            <a:r>
              <a:rPr lang="en-US" altLang="en-US" sz="2400" dirty="0">
                <a:solidFill>
                  <a:schemeClr val="tx1"/>
                </a:solidFill>
                <a:latin typeface="Arial" panose="020B0604020202020204" pitchFamily="34" charset="0"/>
              </a:rPr>
              <a:t> xo </a:t>
            </a:r>
            <a:r>
              <a:rPr lang="en-US" altLang="en-US" sz="2400" dirty="0" err="1">
                <a:solidFill>
                  <a:schemeClr val="tx1"/>
                </a:solidFill>
                <a:latin typeface="Arial" panose="020B0604020202020204" pitchFamily="34" charset="0"/>
              </a:rPr>
              <a:t>là</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gì</a:t>
            </a:r>
            <a:r>
              <a:rPr lang="en-US" altLang="en-US" sz="2400" dirty="0">
                <a:solidFill>
                  <a:schemeClr val="tx1"/>
                </a:solidFill>
                <a:latin typeface="Arial" panose="020B0604020202020204" pitchFamily="34" charset="0"/>
              </a:rPr>
              <a:t>?</a:t>
            </a:r>
          </a:p>
        </p:txBody>
      </p:sp>
      <p:sp>
        <p:nvSpPr>
          <p:cNvPr id="191496" name="Text Box 8"/>
          <p:cNvSpPr txBox="1">
            <a:spLocks noChangeArrowheads="1"/>
          </p:cNvSpPr>
          <p:nvPr/>
        </p:nvSpPr>
        <p:spPr bwMode="auto">
          <a:xfrm>
            <a:off x="457200" y="3167495"/>
            <a:ext cx="7696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Giới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hạn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đàn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hồi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là</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độ</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biến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dạng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lớn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nhất</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mà</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sau</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khi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thôi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chịu</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lực</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tác</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dụng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vật</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còn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tự</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trở</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lại</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hình</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dạng</a:t>
            </a:r>
            <a:r>
              <a:rPr lang="en-US" altLang="en-US" sz="2400" dirty="0">
                <a:solidFill>
                  <a:schemeClr val="tx1"/>
                </a:solidFill>
                <a:latin typeface="Arial" panose="020B0604020202020204" pitchFamily="34" charset="0"/>
              </a:rPr>
              <a:t> ban </a:t>
            </a:r>
            <a:r>
              <a:rPr lang="en-US" altLang="en-US" sz="2400" dirty="0" err="1">
                <a:solidFill>
                  <a:schemeClr val="tx1"/>
                </a:solidFill>
                <a:latin typeface="Arial" panose="020B0604020202020204" pitchFamily="34" charset="0"/>
              </a:rPr>
              <a:t>đầu</a:t>
            </a: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98113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1495"/>
                                        </p:tgtEl>
                                        <p:attrNameLst>
                                          <p:attrName>style.visibility</p:attrName>
                                        </p:attrNameLst>
                                      </p:cBhvr>
                                      <p:to>
                                        <p:strVal val="visible"/>
                                      </p:to>
                                    </p:set>
                                    <p:animEffect transition="in" filter="box(in)">
                                      <p:cBhvr>
                                        <p:cTn id="7" dur="500"/>
                                        <p:tgtEl>
                                          <p:spTgt spid="1914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191495"/>
                                        </p:tgtEl>
                                      </p:cBhvr>
                                    </p:animEffect>
                                    <p:set>
                                      <p:cBhvr>
                                        <p:cTn id="12" dur="1" fill="hold">
                                          <p:stCondLst>
                                            <p:cond delay="499"/>
                                          </p:stCondLst>
                                        </p:cTn>
                                        <p:tgtEl>
                                          <p:spTgt spid="19149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1496"/>
                                        </p:tgtEl>
                                        <p:attrNameLst>
                                          <p:attrName>style.visibility</p:attrName>
                                        </p:attrNameLst>
                                      </p:cBhvr>
                                      <p:to>
                                        <p:strVal val="visible"/>
                                      </p:to>
                                    </p:set>
                                    <p:animEffect transition="in" filter="box(in)">
                                      <p:cBhvr>
                                        <p:cTn id="17" dur="500"/>
                                        <p:tgtEl>
                                          <p:spTgt spid="191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5" grpId="0"/>
      <p:bldP spid="191495" grpId="1"/>
      <p:bldP spid="19149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657600" y="0"/>
            <a:ext cx="5486400" cy="3838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3542" name="Rectangle 6"/>
          <p:cNvSpPr>
            <a:spLocks noChangeArrowheads="1"/>
          </p:cNvSpPr>
          <p:nvPr/>
        </p:nvSpPr>
        <p:spPr bwMode="auto">
          <a:xfrm>
            <a:off x="990600" y="4648200"/>
            <a:ext cx="71628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93543" name="Line 7"/>
          <p:cNvSpPr>
            <a:spLocks noChangeShapeType="1"/>
          </p:cNvSpPr>
          <p:nvPr/>
        </p:nvSpPr>
        <p:spPr bwMode="auto">
          <a:xfrm>
            <a:off x="990600" y="5334000"/>
            <a:ext cx="7162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93544" name="Line 8"/>
          <p:cNvSpPr>
            <a:spLocks noChangeShapeType="1"/>
          </p:cNvSpPr>
          <p:nvPr/>
        </p:nvSpPr>
        <p:spPr bwMode="auto">
          <a:xfrm>
            <a:off x="3733800" y="4648200"/>
            <a:ext cx="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93545" name="Line 9"/>
          <p:cNvSpPr>
            <a:spLocks noChangeShapeType="1"/>
          </p:cNvSpPr>
          <p:nvPr/>
        </p:nvSpPr>
        <p:spPr bwMode="auto">
          <a:xfrm>
            <a:off x="4648200" y="4648200"/>
            <a:ext cx="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93546" name="Line 10"/>
          <p:cNvSpPr>
            <a:spLocks noChangeShapeType="1"/>
          </p:cNvSpPr>
          <p:nvPr/>
        </p:nvSpPr>
        <p:spPr bwMode="auto">
          <a:xfrm>
            <a:off x="6477000" y="4648200"/>
            <a:ext cx="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5304" name="Text Box 11"/>
          <p:cNvSpPr txBox="1">
            <a:spLocks noChangeArrowheads="1"/>
          </p:cNvSpPr>
          <p:nvPr/>
        </p:nvSpPr>
        <p:spPr bwMode="auto">
          <a:xfrm>
            <a:off x="1143000" y="48006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=P (N)</a:t>
            </a:r>
          </a:p>
        </p:txBody>
      </p:sp>
      <p:sp>
        <p:nvSpPr>
          <p:cNvPr id="55305" name="Text Box 12"/>
          <p:cNvSpPr txBox="1">
            <a:spLocks noChangeArrowheads="1"/>
          </p:cNvSpPr>
          <p:nvPr/>
        </p:nvSpPr>
        <p:spPr bwMode="auto">
          <a:xfrm>
            <a:off x="1143000" y="548640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a:solidFill>
                  <a:schemeClr val="tx1"/>
                </a:solidFill>
                <a:latin typeface="Arial" panose="020B0604020202020204" pitchFamily="34" charset="0"/>
              </a:rPr>
              <a:t>Độ dãn    l=l - lo</a:t>
            </a:r>
          </a:p>
        </p:txBody>
      </p:sp>
      <p:sp>
        <p:nvSpPr>
          <p:cNvPr id="193549" name="AutoShape 13"/>
          <p:cNvSpPr>
            <a:spLocks noChangeArrowheads="1"/>
          </p:cNvSpPr>
          <p:nvPr/>
        </p:nvSpPr>
        <p:spPr bwMode="auto">
          <a:xfrm>
            <a:off x="2649538" y="5553075"/>
            <a:ext cx="165100" cy="190500"/>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endParaRPr>
          </a:p>
        </p:txBody>
      </p:sp>
      <p:sp>
        <p:nvSpPr>
          <p:cNvPr id="193550" name="Line 14"/>
          <p:cNvSpPr>
            <a:spLocks noChangeShapeType="1"/>
          </p:cNvSpPr>
          <p:nvPr/>
        </p:nvSpPr>
        <p:spPr bwMode="auto">
          <a:xfrm>
            <a:off x="5562600" y="4648200"/>
            <a:ext cx="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193551" name="Line 15"/>
          <p:cNvSpPr>
            <a:spLocks noChangeShapeType="1"/>
          </p:cNvSpPr>
          <p:nvPr/>
        </p:nvSpPr>
        <p:spPr bwMode="auto">
          <a:xfrm>
            <a:off x="7315200" y="4648200"/>
            <a:ext cx="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55309" name="Text Box 16"/>
          <p:cNvSpPr txBox="1">
            <a:spLocks noChangeArrowheads="1"/>
          </p:cNvSpPr>
          <p:nvPr/>
        </p:nvSpPr>
        <p:spPr bwMode="auto">
          <a:xfrm>
            <a:off x="3781425" y="4776788"/>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0,0</a:t>
            </a:r>
          </a:p>
        </p:txBody>
      </p:sp>
      <p:sp>
        <p:nvSpPr>
          <p:cNvPr id="55310" name="Text Box 17"/>
          <p:cNvSpPr txBox="1">
            <a:spLocks noChangeArrowheads="1"/>
          </p:cNvSpPr>
          <p:nvPr/>
        </p:nvSpPr>
        <p:spPr bwMode="auto">
          <a:xfrm>
            <a:off x="3748088" y="5424488"/>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0</a:t>
            </a:r>
          </a:p>
        </p:txBody>
      </p:sp>
      <p:sp>
        <p:nvSpPr>
          <p:cNvPr id="55311" name="Text Box 18"/>
          <p:cNvSpPr txBox="1">
            <a:spLocks noChangeArrowheads="1"/>
          </p:cNvSpPr>
          <p:nvPr/>
        </p:nvSpPr>
        <p:spPr bwMode="auto">
          <a:xfrm>
            <a:off x="4724400" y="477202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1,0</a:t>
            </a:r>
          </a:p>
        </p:txBody>
      </p:sp>
      <p:sp>
        <p:nvSpPr>
          <p:cNvPr id="55312" name="Text Box 19"/>
          <p:cNvSpPr txBox="1">
            <a:spLocks noChangeArrowheads="1"/>
          </p:cNvSpPr>
          <p:nvPr/>
        </p:nvSpPr>
        <p:spPr bwMode="auto">
          <a:xfrm>
            <a:off x="4733925" y="542925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1</a:t>
            </a:r>
          </a:p>
        </p:txBody>
      </p:sp>
      <p:sp>
        <p:nvSpPr>
          <p:cNvPr id="55313" name="Text Box 20"/>
          <p:cNvSpPr txBox="1">
            <a:spLocks noChangeArrowheads="1"/>
          </p:cNvSpPr>
          <p:nvPr/>
        </p:nvSpPr>
        <p:spPr bwMode="auto">
          <a:xfrm>
            <a:off x="5638800" y="476726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2,0</a:t>
            </a:r>
          </a:p>
        </p:txBody>
      </p:sp>
      <p:sp>
        <p:nvSpPr>
          <p:cNvPr id="55314" name="Text Box 21"/>
          <p:cNvSpPr txBox="1">
            <a:spLocks noChangeArrowheads="1"/>
          </p:cNvSpPr>
          <p:nvPr/>
        </p:nvSpPr>
        <p:spPr bwMode="auto">
          <a:xfrm>
            <a:off x="5605463" y="5438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2</a:t>
            </a:r>
          </a:p>
        </p:txBody>
      </p:sp>
      <p:sp>
        <p:nvSpPr>
          <p:cNvPr id="55315" name="Text Box 22"/>
          <p:cNvSpPr txBox="1">
            <a:spLocks noChangeArrowheads="1"/>
          </p:cNvSpPr>
          <p:nvPr/>
        </p:nvSpPr>
        <p:spPr bwMode="auto">
          <a:xfrm>
            <a:off x="6524625" y="477202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3,0</a:t>
            </a:r>
          </a:p>
        </p:txBody>
      </p:sp>
      <p:sp>
        <p:nvSpPr>
          <p:cNvPr id="55316" name="Text Box 23"/>
          <p:cNvSpPr txBox="1">
            <a:spLocks noChangeArrowheads="1"/>
          </p:cNvSpPr>
          <p:nvPr/>
        </p:nvSpPr>
        <p:spPr bwMode="auto">
          <a:xfrm>
            <a:off x="6538913" y="543877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a:t>
            </a:r>
          </a:p>
        </p:txBody>
      </p:sp>
      <p:sp>
        <p:nvSpPr>
          <p:cNvPr id="55317" name="Text Box 24"/>
          <p:cNvSpPr txBox="1">
            <a:spLocks noChangeArrowheads="1"/>
          </p:cNvSpPr>
          <p:nvPr/>
        </p:nvSpPr>
        <p:spPr bwMode="auto">
          <a:xfrm>
            <a:off x="7343775" y="4786313"/>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4,0</a:t>
            </a:r>
          </a:p>
        </p:txBody>
      </p:sp>
      <p:sp>
        <p:nvSpPr>
          <p:cNvPr id="55318" name="Text Box 25"/>
          <p:cNvSpPr txBox="1">
            <a:spLocks noChangeArrowheads="1"/>
          </p:cNvSpPr>
          <p:nvPr/>
        </p:nvSpPr>
        <p:spPr bwMode="auto">
          <a:xfrm>
            <a:off x="7329488" y="5424488"/>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3,4</a:t>
            </a:r>
          </a:p>
        </p:txBody>
      </p:sp>
      <p:sp>
        <p:nvSpPr>
          <p:cNvPr id="55319" name="Text Box 26"/>
          <p:cNvSpPr txBox="1">
            <a:spLocks noChangeArrowheads="1"/>
          </p:cNvSpPr>
          <p:nvPr/>
        </p:nvSpPr>
        <p:spPr bwMode="auto">
          <a:xfrm>
            <a:off x="304800" y="1295400"/>
            <a:ext cx="3276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Từ bảng kết quả cho biết 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 chỉ tỉ lệ với độ dãn của lò xo khi nào?</a:t>
            </a:r>
          </a:p>
        </p:txBody>
      </p:sp>
      <p:sp>
        <p:nvSpPr>
          <p:cNvPr id="193563" name="Text Box 27"/>
          <p:cNvSpPr txBox="1">
            <a:spLocks noChangeArrowheads="1"/>
          </p:cNvSpPr>
          <p:nvPr/>
        </p:nvSpPr>
        <p:spPr bwMode="auto">
          <a:xfrm>
            <a:off x="228600" y="2743200"/>
            <a:ext cx="3352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chỉ tỉ lệ khi còn trong giới hạn đàn hồi.</a:t>
            </a:r>
          </a:p>
        </p:txBody>
      </p:sp>
    </p:spTree>
    <p:extLst>
      <p:ext uri="{BB962C8B-B14F-4D97-AF65-F5344CB8AC3E}">
        <p14:creationId xmlns:p14="http://schemas.microsoft.com/office/powerpoint/2010/main" val="273344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3563"/>
                                        </p:tgtEl>
                                        <p:attrNameLst>
                                          <p:attrName>style.visibility</p:attrName>
                                        </p:attrNameLst>
                                      </p:cBhvr>
                                      <p:to>
                                        <p:strVal val="visible"/>
                                      </p:to>
                                    </p:set>
                                    <p:animEffect transition="in" filter="box(in)">
                                      <p:cBhvr>
                                        <p:cTn id="7" dur="500"/>
                                        <p:tgtEl>
                                          <p:spTgt spid="193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6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6" name="Rectangle 4"/>
          <p:cNvSpPr>
            <a:spLocks noGrp="1" noRot="1" noChangeArrowheads="1"/>
          </p:cNvSpPr>
          <p:nvPr>
            <p:ph type="title"/>
          </p:nvPr>
        </p:nvSpPr>
        <p:spPr>
          <a:xfrm>
            <a:off x="228600" y="365126"/>
            <a:ext cx="8915400" cy="854075"/>
          </a:xfrm>
        </p:spPr>
        <p:txBody>
          <a:bodyPr>
            <a:noAutofit/>
          </a:bodyPr>
          <a:lstStyle/>
          <a:p>
            <a:pPr algn="l" eaLnBrk="1" hangingPunct="1">
              <a:defRPr/>
            </a:pPr>
            <a:r>
              <a:rPr lang="en-US" altLang="en-US" sz="3200" dirty="0" smtClean="0">
                <a:solidFill>
                  <a:srgbClr val="FF0000"/>
                </a:solidFill>
                <a:latin typeface="Times New Roman" panose="02020603050405020304" pitchFamily="18" charset="0"/>
                <a:cs typeface="Times New Roman" panose="02020603050405020304" pitchFamily="18" charset="0"/>
              </a:rPr>
              <a:t>2. </a:t>
            </a:r>
            <a:r>
              <a:rPr lang="en-US" altLang="en-US" sz="3200" dirty="0" err="1" smtClean="0">
                <a:solidFill>
                  <a:srgbClr val="FF0000"/>
                </a:solidFill>
                <a:latin typeface="Times New Roman" panose="02020603050405020304" pitchFamily="18" charset="0"/>
                <a:cs typeface="Times New Roman" panose="02020603050405020304" pitchFamily="18" charset="0"/>
              </a:rPr>
              <a:t>Độ</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lớn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lực</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đàn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hồi</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của</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lò</a:t>
            </a:r>
            <a:r>
              <a:rPr lang="en-US" altLang="en-US" sz="3200" dirty="0" smtClean="0">
                <a:solidFill>
                  <a:srgbClr val="FF0000"/>
                </a:solidFill>
                <a:latin typeface="Times New Roman" panose="02020603050405020304" pitchFamily="18" charset="0"/>
                <a:cs typeface="Times New Roman" panose="02020603050405020304" pitchFamily="18" charset="0"/>
              </a:rPr>
              <a:t> xo. </a:t>
            </a:r>
            <a:r>
              <a:rPr lang="en-US" altLang="en-US" sz="3200" dirty="0" err="1" smtClean="0">
                <a:solidFill>
                  <a:srgbClr val="FF0000"/>
                </a:solidFill>
                <a:latin typeface="Times New Roman" panose="02020603050405020304" pitchFamily="18" charset="0"/>
                <a:cs typeface="Times New Roman" panose="02020603050405020304" pitchFamily="18" charset="0"/>
              </a:rPr>
              <a:t>Định</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luật</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Húc</a:t>
            </a:r>
            <a:r>
              <a:rPr lang="en-US" altLang="en-US" sz="3200" dirty="0" smtClean="0">
                <a:solidFill>
                  <a:srgbClr val="FF0000"/>
                </a:solidFill>
                <a:latin typeface="Times New Roman" panose="02020603050405020304" pitchFamily="18" charset="0"/>
                <a:cs typeface="Times New Roman" panose="02020603050405020304" pitchFamily="18" charset="0"/>
              </a:rPr>
              <a:t>.</a:t>
            </a:r>
          </a:p>
        </p:txBody>
      </p:sp>
      <p:sp>
        <p:nvSpPr>
          <p:cNvPr id="56323" name="Text Box 5"/>
          <p:cNvSpPr txBox="1">
            <a:spLocks noChangeArrowheads="1"/>
          </p:cNvSpPr>
          <p:nvPr/>
        </p:nvSpPr>
        <p:spPr bwMode="auto">
          <a:xfrm>
            <a:off x="304800" y="1676400"/>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a. </a:t>
            </a:r>
            <a:r>
              <a:rPr lang="en-US" altLang="en-US" sz="2800" dirty="0" err="1">
                <a:solidFill>
                  <a:schemeClr val="tx1"/>
                </a:solidFill>
                <a:latin typeface="Arial" panose="020B0604020202020204" pitchFamily="34" charset="0"/>
              </a:rPr>
              <a:t>Thí</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nghiệm</a:t>
            </a:r>
            <a:r>
              <a:rPr lang="en-US" altLang="en-US" sz="2800" dirty="0">
                <a:solidFill>
                  <a:schemeClr val="tx1"/>
                </a:solidFill>
                <a:latin typeface="Arial" panose="020B0604020202020204" pitchFamily="34" charset="0"/>
              </a:rPr>
              <a:t>.</a:t>
            </a:r>
          </a:p>
        </p:txBody>
      </p:sp>
      <p:sp>
        <p:nvSpPr>
          <p:cNvPr id="56324" name="Text Box 6"/>
          <p:cNvSpPr txBox="1">
            <a:spLocks noChangeArrowheads="1"/>
          </p:cNvSpPr>
          <p:nvPr/>
        </p:nvSpPr>
        <p:spPr bwMode="auto">
          <a:xfrm>
            <a:off x="304800" y="24384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b. </a:t>
            </a:r>
            <a:r>
              <a:rPr lang="en-US" altLang="en-US" sz="2800" dirty="0" err="1">
                <a:solidFill>
                  <a:schemeClr val="tx1"/>
                </a:solidFill>
                <a:latin typeface="Arial" panose="020B0604020202020204" pitchFamily="34" charset="0"/>
              </a:rPr>
              <a:t>Giới</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hạn</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đàn</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hồi</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của</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lò</a:t>
            </a:r>
            <a:r>
              <a:rPr lang="en-US" altLang="en-US" sz="2800" dirty="0">
                <a:solidFill>
                  <a:schemeClr val="tx1"/>
                </a:solidFill>
                <a:latin typeface="Arial" panose="020B0604020202020204" pitchFamily="34" charset="0"/>
              </a:rPr>
              <a:t> xo.</a:t>
            </a:r>
          </a:p>
        </p:txBody>
      </p:sp>
      <p:sp>
        <p:nvSpPr>
          <p:cNvPr id="56325" name="Text Box 7"/>
          <p:cNvSpPr txBox="1">
            <a:spLocks noChangeArrowheads="1"/>
          </p:cNvSpPr>
          <p:nvPr/>
        </p:nvSpPr>
        <p:spPr bwMode="auto">
          <a:xfrm>
            <a:off x="304800" y="3138488"/>
            <a:ext cx="8001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sp>
        <p:nvSpPr>
          <p:cNvPr id="192520" name="Text Box 8"/>
          <p:cNvSpPr txBox="1">
            <a:spLocks noChangeArrowheads="1"/>
          </p:cNvSpPr>
          <p:nvPr/>
        </p:nvSpPr>
        <p:spPr bwMode="auto">
          <a:xfrm>
            <a:off x="762000" y="39624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Trong giới hạn đàn hồi</a:t>
            </a:r>
          </a:p>
        </p:txBody>
      </p:sp>
      <p:sp>
        <p:nvSpPr>
          <p:cNvPr id="192521" name="Text Box 9"/>
          <p:cNvSpPr txBox="1">
            <a:spLocks noChangeArrowheads="1"/>
          </p:cNvSpPr>
          <p:nvPr/>
        </p:nvSpPr>
        <p:spPr bwMode="auto">
          <a:xfrm>
            <a:off x="381000" y="3962400"/>
            <a:ext cx="8382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 </a:t>
            </a:r>
            <a:r>
              <a:rPr lang="en-US" altLang="en-US" sz="2400">
                <a:solidFill>
                  <a:schemeClr val="folHlink"/>
                </a:solidFill>
                <a:latin typeface="Arial" panose="020B0604020202020204" pitchFamily="34" charset="0"/>
              </a:rPr>
              <a:t>độ lớn của lực đàn hồi của lò xo tỉ lệ thuận với độ biến dạng của lò xo</a:t>
            </a:r>
          </a:p>
        </p:txBody>
      </p:sp>
      <p:grpSp>
        <p:nvGrpSpPr>
          <p:cNvPr id="192532" name="Group 20"/>
          <p:cNvGrpSpPr>
            <a:grpSpLocks/>
          </p:cNvGrpSpPr>
          <p:nvPr/>
        </p:nvGrpSpPr>
        <p:grpSpPr bwMode="auto">
          <a:xfrm>
            <a:off x="1143000" y="5030788"/>
            <a:ext cx="6096000" cy="531812"/>
            <a:chOff x="720" y="3168"/>
            <a:chExt cx="3840" cy="335"/>
          </a:xfrm>
        </p:grpSpPr>
        <p:sp>
          <p:nvSpPr>
            <p:cNvPr id="56329" name="Text Box 12"/>
            <p:cNvSpPr txBox="1">
              <a:spLocks noChangeArrowheads="1"/>
            </p:cNvSpPr>
            <p:nvPr/>
          </p:nvSpPr>
          <p:spPr bwMode="auto">
            <a:xfrm>
              <a:off x="720" y="3168"/>
              <a:ext cx="38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56330" name="Object 17"/>
            <p:cNvGraphicFramePr>
              <a:graphicFrameLocks noChangeAspect="1"/>
            </p:cNvGraphicFramePr>
            <p:nvPr/>
          </p:nvGraphicFramePr>
          <p:xfrm>
            <a:off x="2184" y="3177"/>
            <a:ext cx="408" cy="326"/>
          </p:xfrm>
          <a:graphic>
            <a:graphicData uri="http://schemas.openxmlformats.org/presentationml/2006/ole">
              <mc:AlternateContent xmlns:mc="http://schemas.openxmlformats.org/markup-compatibility/2006">
                <mc:Choice xmlns:v="urn:schemas-microsoft-com:vml" Requires="v">
                  <p:oleObj spid="_x0000_s3090"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 y="3177"/>
                          <a:ext cx="408" cy="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751251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2520"/>
                                        </p:tgtEl>
                                        <p:attrNameLst>
                                          <p:attrName>style.visibility</p:attrName>
                                        </p:attrNameLst>
                                      </p:cBhvr>
                                      <p:to>
                                        <p:strVal val="visible"/>
                                      </p:to>
                                    </p:set>
                                    <p:animEffect transition="in" filter="box(in)">
                                      <p:cBhvr>
                                        <p:cTn id="7" dur="500"/>
                                        <p:tgtEl>
                                          <p:spTgt spid="1925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2521"/>
                                        </p:tgtEl>
                                        <p:attrNameLst>
                                          <p:attrName>style.visibility</p:attrName>
                                        </p:attrNameLst>
                                      </p:cBhvr>
                                      <p:to>
                                        <p:strVal val="visible"/>
                                      </p:to>
                                    </p:set>
                                    <p:animEffect transition="in" filter="box(in)">
                                      <p:cBhvr>
                                        <p:cTn id="12" dur="500"/>
                                        <p:tgtEl>
                                          <p:spTgt spid="1925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92532"/>
                                        </p:tgtEl>
                                        <p:attrNameLst>
                                          <p:attrName>style.visibility</p:attrName>
                                        </p:attrNameLst>
                                      </p:cBhvr>
                                      <p:to>
                                        <p:strVal val="visible"/>
                                      </p:to>
                                    </p:set>
                                    <p:animEffect transition="in" filter="box(in)">
                                      <p:cBhvr>
                                        <p:cTn id="17" dur="500"/>
                                        <p:tgtEl>
                                          <p:spTgt spid="19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20" grpId="0"/>
      <p:bldP spid="1925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57347" name="Group 5"/>
          <p:cNvGrpSpPr>
            <a:grpSpLocks/>
          </p:cNvGrpSpPr>
          <p:nvPr/>
        </p:nvGrpSpPr>
        <p:grpSpPr bwMode="auto">
          <a:xfrm>
            <a:off x="381000" y="1068388"/>
            <a:ext cx="6096000" cy="531812"/>
            <a:chOff x="720" y="3168"/>
            <a:chExt cx="3840" cy="335"/>
          </a:xfrm>
        </p:grpSpPr>
        <p:sp>
          <p:nvSpPr>
            <p:cNvPr id="57363" name="Text Box 6"/>
            <p:cNvSpPr txBox="1">
              <a:spLocks noChangeArrowheads="1"/>
            </p:cNvSpPr>
            <p:nvPr/>
          </p:nvSpPr>
          <p:spPr bwMode="auto">
            <a:xfrm>
              <a:off x="720" y="3168"/>
              <a:ext cx="38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57364" name="Object 7"/>
            <p:cNvGraphicFramePr>
              <a:graphicFrameLocks noChangeAspect="1"/>
            </p:cNvGraphicFramePr>
            <p:nvPr/>
          </p:nvGraphicFramePr>
          <p:xfrm>
            <a:off x="2184" y="3177"/>
            <a:ext cx="408" cy="326"/>
          </p:xfrm>
          <a:graphic>
            <a:graphicData uri="http://schemas.openxmlformats.org/presentationml/2006/ole">
              <mc:AlternateContent xmlns:mc="http://schemas.openxmlformats.org/markup-compatibility/2006">
                <mc:Choice xmlns:v="urn:schemas-microsoft-com:vml" Requires="v">
                  <p:oleObj spid="_x0000_s4114"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 y="3177"/>
                          <a:ext cx="408" cy="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pic>
        <p:nvPicPr>
          <p:cNvPr id="573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0"/>
            <a:ext cx="5029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Text Box 9"/>
          <p:cNvSpPr txBox="1">
            <a:spLocks noChangeArrowheads="1"/>
          </p:cNvSpPr>
          <p:nvPr/>
        </p:nvSpPr>
        <p:spPr bwMode="auto">
          <a:xfrm>
            <a:off x="228600" y="2057400"/>
            <a:ext cx="3352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Hệ số tỉ lệ k gọi là </a:t>
            </a:r>
            <a:r>
              <a:rPr lang="en-US" altLang="en-US" sz="2400">
                <a:solidFill>
                  <a:srgbClr val="CC0000"/>
                </a:solidFill>
                <a:latin typeface="Arial" panose="020B0604020202020204" pitchFamily="34" charset="0"/>
              </a:rPr>
              <a:t>độ cứng</a:t>
            </a:r>
            <a:r>
              <a:rPr lang="en-US" altLang="en-US" sz="2400">
                <a:solidFill>
                  <a:schemeClr val="tx1"/>
                </a:solidFill>
                <a:latin typeface="Arial" panose="020B0604020202020204" pitchFamily="34" charset="0"/>
              </a:rPr>
              <a:t> (hay hệ số đàn hồi) của lò xo.</a:t>
            </a:r>
          </a:p>
        </p:txBody>
      </p:sp>
      <p:sp>
        <p:nvSpPr>
          <p:cNvPr id="195594" name="Text Box 10"/>
          <p:cNvSpPr txBox="1">
            <a:spLocks noChangeArrowheads="1"/>
          </p:cNvSpPr>
          <p:nvPr/>
        </p:nvSpPr>
        <p:spPr bwMode="auto">
          <a:xfrm>
            <a:off x="61913" y="3348038"/>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lgn="ctr">
              <a:spcBef>
                <a:spcPct val="50000"/>
              </a:spcBef>
            </a:pPr>
            <a:r>
              <a:rPr lang="en-US" altLang="en-US" sz="2400">
                <a:solidFill>
                  <a:schemeClr val="tx1"/>
                </a:solidFill>
                <a:latin typeface="Arial" panose="020B0604020202020204" pitchFamily="34" charset="0"/>
              </a:rPr>
              <a:t>+  Đơn vị của độ cứng:              </a:t>
            </a:r>
          </a:p>
        </p:txBody>
      </p:sp>
      <p:sp>
        <p:nvSpPr>
          <p:cNvPr id="57351" name="Text Box 11"/>
          <p:cNvSpPr txBox="1">
            <a:spLocks noChangeArrowheads="1"/>
          </p:cNvSpPr>
          <p:nvPr/>
        </p:nvSpPr>
        <p:spPr bwMode="auto">
          <a:xfrm>
            <a:off x="4495800" y="3124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k</a:t>
            </a:r>
            <a:r>
              <a:rPr lang="en-US" altLang="en-US">
                <a:solidFill>
                  <a:srgbClr val="000000"/>
                </a:solidFill>
                <a:latin typeface="Arial" panose="020B0604020202020204" pitchFamily="34" charset="0"/>
              </a:rPr>
              <a:t>1</a:t>
            </a:r>
            <a:r>
              <a:rPr lang="en-US" altLang="en-US" sz="2400">
                <a:solidFill>
                  <a:srgbClr val="000000"/>
                </a:solidFill>
                <a:latin typeface="Arial" panose="020B0604020202020204" pitchFamily="34" charset="0"/>
              </a:rPr>
              <a:t> &lt; k</a:t>
            </a:r>
            <a:r>
              <a:rPr lang="en-US" altLang="en-US">
                <a:solidFill>
                  <a:srgbClr val="000000"/>
                </a:solidFill>
                <a:latin typeface="Arial" panose="020B0604020202020204" pitchFamily="34" charset="0"/>
              </a:rPr>
              <a:t>2 </a:t>
            </a:r>
            <a:r>
              <a:rPr lang="en-US" altLang="en-US" sz="2400">
                <a:solidFill>
                  <a:srgbClr val="000000"/>
                </a:solidFill>
                <a:latin typeface="Arial" panose="020B0604020202020204" pitchFamily="34" charset="0"/>
              </a:rPr>
              <a:t>&lt; k</a:t>
            </a:r>
            <a:r>
              <a:rPr lang="en-US" altLang="en-US">
                <a:solidFill>
                  <a:srgbClr val="000000"/>
                </a:solidFill>
                <a:latin typeface="Arial" panose="020B0604020202020204" pitchFamily="34" charset="0"/>
              </a:rPr>
              <a:t>3</a:t>
            </a:r>
          </a:p>
        </p:txBody>
      </p:sp>
      <p:sp>
        <p:nvSpPr>
          <p:cNvPr id="195607" name="Text Box 23"/>
          <p:cNvSpPr txBox="1">
            <a:spLocks noChangeArrowheads="1"/>
          </p:cNvSpPr>
          <p:nvPr/>
        </p:nvSpPr>
        <p:spPr bwMode="auto">
          <a:xfrm>
            <a:off x="1555173" y="3908426"/>
            <a:ext cx="17764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dirty="0" smtClean="0">
                <a:solidFill>
                  <a:schemeClr val="tx1"/>
                </a:solidFill>
                <a:latin typeface="Arial" panose="020B0604020202020204" pitchFamily="34" charset="0"/>
              </a:rPr>
              <a:t>  </a:t>
            </a:r>
            <a:r>
              <a:rPr lang="en-US" altLang="en-US" sz="2800" dirty="0" smtClean="0">
                <a:solidFill>
                  <a:schemeClr val="tx1"/>
                </a:solidFill>
                <a:latin typeface="Arial" panose="020B0604020202020204" pitchFamily="34" charset="0"/>
              </a:rPr>
              <a:t> N / </a:t>
            </a:r>
            <a:r>
              <a:rPr lang="en-US" altLang="en-US" sz="2400" dirty="0" smtClean="0">
                <a:solidFill>
                  <a:schemeClr val="tx1"/>
                </a:solidFill>
                <a:latin typeface="Arial" panose="020B0604020202020204" pitchFamily="34" charset="0"/>
              </a:rPr>
              <a:t>m</a:t>
            </a: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2145923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5593"/>
                                        </p:tgtEl>
                                        <p:attrNameLst>
                                          <p:attrName>style.visibility</p:attrName>
                                        </p:attrNameLst>
                                      </p:cBhvr>
                                      <p:to>
                                        <p:strVal val="visible"/>
                                      </p:to>
                                    </p:set>
                                    <p:animEffect transition="in" filter="box(in)">
                                      <p:cBhvr>
                                        <p:cTn id="7" dur="500"/>
                                        <p:tgtEl>
                                          <p:spTgt spid="1955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5594"/>
                                        </p:tgtEl>
                                        <p:attrNameLst>
                                          <p:attrName>style.visibility</p:attrName>
                                        </p:attrNameLst>
                                      </p:cBhvr>
                                      <p:to>
                                        <p:strVal val="visible"/>
                                      </p:to>
                                    </p:set>
                                    <p:animEffect transition="in" filter="blinds(horizontal)">
                                      <p:cBhvr>
                                        <p:cTn id="12" dur="500"/>
                                        <p:tgtEl>
                                          <p:spTgt spid="195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5607"/>
                                        </p:tgtEl>
                                        <p:attrNameLst>
                                          <p:attrName>style.visibility</p:attrName>
                                        </p:attrNameLst>
                                      </p:cBhvr>
                                      <p:to>
                                        <p:strVal val="visible"/>
                                      </p:to>
                                    </p:set>
                                    <p:animEffect transition="in" filter="box(in)">
                                      <p:cBhvr>
                                        <p:cTn id="17" dur="500"/>
                                        <p:tgtEl>
                                          <p:spTgt spid="19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3" grpId="0"/>
      <p:bldP spid="195594" grpId="0"/>
      <p:bldP spid="19560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58371" name="Group 9"/>
          <p:cNvGrpSpPr>
            <a:grpSpLocks/>
          </p:cNvGrpSpPr>
          <p:nvPr/>
        </p:nvGrpSpPr>
        <p:grpSpPr bwMode="auto">
          <a:xfrm>
            <a:off x="457200" y="762000"/>
            <a:ext cx="5715000" cy="490538"/>
            <a:chOff x="528" y="2004"/>
            <a:chExt cx="3600" cy="309"/>
          </a:xfrm>
        </p:grpSpPr>
        <p:sp>
          <p:nvSpPr>
            <p:cNvPr id="58376"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58377"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5154"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8372" name="Group 13"/>
          <p:cNvGrpSpPr>
            <a:grpSpLocks/>
          </p:cNvGrpSpPr>
          <p:nvPr/>
        </p:nvGrpSpPr>
        <p:grpSpPr bwMode="auto">
          <a:xfrm>
            <a:off x="533400" y="1214437"/>
            <a:ext cx="5715000" cy="523875"/>
            <a:chOff x="384" y="882"/>
            <a:chExt cx="3600" cy="330"/>
          </a:xfrm>
        </p:grpSpPr>
        <p:graphicFrame>
          <p:nvGraphicFramePr>
            <p:cNvPr id="58374" name="Object 6"/>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5155"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8375" name="Text Box 10"/>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dirty="0" err="1">
                  <a:solidFill>
                    <a:schemeClr val="tx1"/>
                  </a:solidFill>
                  <a:latin typeface="Arial" panose="020B0604020202020204" pitchFamily="34" charset="0"/>
                </a:rPr>
                <a:t>là</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độ</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biến</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dạng</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của</a:t>
              </a:r>
              <a:r>
                <a:rPr lang="en-US" altLang="en-US" sz="2400" dirty="0">
                  <a:solidFill>
                    <a:schemeClr val="tx1"/>
                  </a:solidFill>
                  <a:latin typeface="Arial" panose="020B0604020202020204" pitchFamily="34" charset="0"/>
                </a:rPr>
                <a:t> </a:t>
              </a:r>
              <a:r>
                <a:rPr lang="en-US" altLang="en-US" sz="2400" dirty="0" err="1">
                  <a:solidFill>
                    <a:schemeClr val="tx1"/>
                  </a:solidFill>
                  <a:latin typeface="Arial" panose="020B0604020202020204" pitchFamily="34" charset="0"/>
                </a:rPr>
                <a:t>lò</a:t>
              </a:r>
              <a:r>
                <a:rPr lang="en-US" altLang="en-US" sz="2400" dirty="0">
                  <a:solidFill>
                    <a:schemeClr val="tx1"/>
                  </a:solidFill>
                  <a:latin typeface="Arial" panose="020B0604020202020204" pitchFamily="34" charset="0"/>
                </a:rPr>
                <a:t> xo</a:t>
              </a:r>
            </a:p>
          </p:txBody>
        </p:sp>
      </p:grpSp>
      <p:pic>
        <p:nvPicPr>
          <p:cNvPr id="58373"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33600"/>
            <a:ext cx="9144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7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59395" name="Group 3"/>
          <p:cNvGrpSpPr>
            <a:grpSpLocks/>
          </p:cNvGrpSpPr>
          <p:nvPr/>
        </p:nvGrpSpPr>
        <p:grpSpPr bwMode="auto">
          <a:xfrm>
            <a:off x="457200" y="762000"/>
            <a:ext cx="5715000" cy="490538"/>
            <a:chOff x="528" y="2004"/>
            <a:chExt cx="3600" cy="309"/>
          </a:xfrm>
        </p:grpSpPr>
        <p:sp>
          <p:nvSpPr>
            <p:cNvPr id="59400"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59401"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6178"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59396" name="Group 10"/>
          <p:cNvGrpSpPr>
            <a:grpSpLocks/>
          </p:cNvGrpSpPr>
          <p:nvPr/>
        </p:nvGrpSpPr>
        <p:grpSpPr bwMode="auto">
          <a:xfrm>
            <a:off x="457200" y="1219200"/>
            <a:ext cx="5715000" cy="523875"/>
            <a:chOff x="384" y="882"/>
            <a:chExt cx="3600" cy="330"/>
          </a:xfrm>
        </p:grpSpPr>
        <p:graphicFrame>
          <p:nvGraphicFramePr>
            <p:cNvPr id="59398" name="Object 6"/>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6179"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399" name="Text Box 7"/>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5939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59000"/>
            <a:ext cx="9144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0055516"/>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60419" name="Group 3"/>
          <p:cNvGrpSpPr>
            <a:grpSpLocks/>
          </p:cNvGrpSpPr>
          <p:nvPr/>
        </p:nvGrpSpPr>
        <p:grpSpPr bwMode="auto">
          <a:xfrm>
            <a:off x="457200" y="762000"/>
            <a:ext cx="5715000" cy="490538"/>
            <a:chOff x="528" y="2004"/>
            <a:chExt cx="3600" cy="309"/>
          </a:xfrm>
        </p:grpSpPr>
        <p:sp>
          <p:nvSpPr>
            <p:cNvPr id="60424"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60425"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7202"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0420" name="Group 9"/>
          <p:cNvGrpSpPr>
            <a:grpSpLocks/>
          </p:cNvGrpSpPr>
          <p:nvPr/>
        </p:nvGrpSpPr>
        <p:grpSpPr bwMode="auto">
          <a:xfrm>
            <a:off x="533400" y="1143000"/>
            <a:ext cx="5715000" cy="523875"/>
            <a:chOff x="384" y="882"/>
            <a:chExt cx="3600" cy="330"/>
          </a:xfrm>
        </p:grpSpPr>
        <p:graphicFrame>
          <p:nvGraphicFramePr>
            <p:cNvPr id="60422" name="Object 6"/>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7203"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0423" name="Text Box 7"/>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6042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36775"/>
            <a:ext cx="917257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135707"/>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61443" name="Group 3"/>
          <p:cNvGrpSpPr>
            <a:grpSpLocks/>
          </p:cNvGrpSpPr>
          <p:nvPr/>
        </p:nvGrpSpPr>
        <p:grpSpPr bwMode="auto">
          <a:xfrm>
            <a:off x="457200" y="762000"/>
            <a:ext cx="5715000" cy="490538"/>
            <a:chOff x="528" y="2004"/>
            <a:chExt cx="3600" cy="309"/>
          </a:xfrm>
        </p:grpSpPr>
        <p:sp>
          <p:nvSpPr>
            <p:cNvPr id="61448"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61449"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8226"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1444" name="Group 6"/>
          <p:cNvGrpSpPr>
            <a:grpSpLocks/>
          </p:cNvGrpSpPr>
          <p:nvPr/>
        </p:nvGrpSpPr>
        <p:grpSpPr bwMode="auto">
          <a:xfrm>
            <a:off x="533400" y="1143000"/>
            <a:ext cx="5715000" cy="523875"/>
            <a:chOff x="384" y="882"/>
            <a:chExt cx="3600" cy="330"/>
          </a:xfrm>
        </p:grpSpPr>
        <p:graphicFrame>
          <p:nvGraphicFramePr>
            <p:cNvPr id="61446" name="Object 7"/>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8227"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447" name="Text Box 8"/>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61445"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59000"/>
            <a:ext cx="91440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03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772617"/>
      </p:ext>
    </p:extLst>
  </p:cSld>
  <p:clrMapOvr>
    <a:masterClrMapping/>
  </p:clrMapOvr>
  <mc:AlternateContent xmlns:mc="http://schemas.openxmlformats.org/markup-compatibility/2006" xmlns:p14="http://schemas.microsoft.com/office/powerpoint/2010/main">
    <mc:Choice Requires="p14">
      <p:transition spd="slow" p14:dur="2000" advTm="300"/>
    </mc:Choice>
    <mc:Fallback xmlns="">
      <p:transition spd="slow" advTm="3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62467" name="Group 3"/>
          <p:cNvGrpSpPr>
            <a:grpSpLocks/>
          </p:cNvGrpSpPr>
          <p:nvPr/>
        </p:nvGrpSpPr>
        <p:grpSpPr bwMode="auto">
          <a:xfrm>
            <a:off x="457200" y="762000"/>
            <a:ext cx="5715000" cy="490538"/>
            <a:chOff x="528" y="2004"/>
            <a:chExt cx="3600" cy="309"/>
          </a:xfrm>
        </p:grpSpPr>
        <p:sp>
          <p:nvSpPr>
            <p:cNvPr id="62472"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62473"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9250"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2468" name="Group 6"/>
          <p:cNvGrpSpPr>
            <a:grpSpLocks/>
          </p:cNvGrpSpPr>
          <p:nvPr/>
        </p:nvGrpSpPr>
        <p:grpSpPr bwMode="auto">
          <a:xfrm>
            <a:off x="533400" y="1143000"/>
            <a:ext cx="5715000" cy="523875"/>
            <a:chOff x="384" y="882"/>
            <a:chExt cx="3600" cy="330"/>
          </a:xfrm>
        </p:grpSpPr>
        <p:graphicFrame>
          <p:nvGraphicFramePr>
            <p:cNvPr id="62470" name="Object 7"/>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9251"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2471" name="Text Box 8"/>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6246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74875"/>
            <a:ext cx="91440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293984"/>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63491" name="Group 3"/>
          <p:cNvGrpSpPr>
            <a:grpSpLocks/>
          </p:cNvGrpSpPr>
          <p:nvPr/>
        </p:nvGrpSpPr>
        <p:grpSpPr bwMode="auto">
          <a:xfrm>
            <a:off x="457200" y="762000"/>
            <a:ext cx="5715000" cy="490538"/>
            <a:chOff x="528" y="2004"/>
            <a:chExt cx="3600" cy="309"/>
          </a:xfrm>
        </p:grpSpPr>
        <p:sp>
          <p:nvSpPr>
            <p:cNvPr id="63496"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63497"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10274"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3492" name="Group 6"/>
          <p:cNvGrpSpPr>
            <a:grpSpLocks/>
          </p:cNvGrpSpPr>
          <p:nvPr/>
        </p:nvGrpSpPr>
        <p:grpSpPr bwMode="auto">
          <a:xfrm>
            <a:off x="533400" y="1143000"/>
            <a:ext cx="5715000" cy="523875"/>
            <a:chOff x="384" y="882"/>
            <a:chExt cx="3600" cy="330"/>
          </a:xfrm>
        </p:grpSpPr>
        <p:graphicFrame>
          <p:nvGraphicFramePr>
            <p:cNvPr id="63494" name="Object 7"/>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10275"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5" name="Text Box 8"/>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6349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74875"/>
            <a:ext cx="91440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107668"/>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chemeClr val="tx1"/>
                </a:solidFill>
                <a:latin typeface="Arial" panose="020B0604020202020204" pitchFamily="34" charset="0"/>
              </a:rPr>
              <a:t>c. </a:t>
            </a:r>
            <a:r>
              <a:rPr lang="en-US" altLang="en-US" sz="2800" dirty="0" err="1">
                <a:solidFill>
                  <a:schemeClr val="tx1"/>
                </a:solidFill>
                <a:latin typeface="Arial" panose="020B0604020202020204" pitchFamily="34" charset="0"/>
              </a:rPr>
              <a:t>Định</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luật</a:t>
            </a:r>
            <a:r>
              <a:rPr lang="en-US" altLang="en-US" sz="2800" dirty="0">
                <a:solidFill>
                  <a:schemeClr val="tx1"/>
                </a:solidFill>
                <a:latin typeface="Arial" panose="020B0604020202020204" pitchFamily="34" charset="0"/>
              </a:rPr>
              <a:t> </a:t>
            </a:r>
            <a:r>
              <a:rPr lang="en-US" altLang="en-US" sz="2800" dirty="0" err="1">
                <a:solidFill>
                  <a:schemeClr val="tx1"/>
                </a:solidFill>
                <a:latin typeface="Arial" panose="020B0604020202020204" pitchFamily="34" charset="0"/>
              </a:rPr>
              <a:t>Húc</a:t>
            </a:r>
            <a:r>
              <a:rPr lang="en-US" altLang="en-US" sz="2800" dirty="0">
                <a:solidFill>
                  <a:schemeClr val="tx1"/>
                </a:solidFill>
                <a:latin typeface="Arial" panose="020B0604020202020204" pitchFamily="34" charset="0"/>
              </a:rPr>
              <a:t>.</a:t>
            </a:r>
          </a:p>
        </p:txBody>
      </p:sp>
      <p:grpSp>
        <p:nvGrpSpPr>
          <p:cNvPr id="64515" name="Group 3"/>
          <p:cNvGrpSpPr>
            <a:grpSpLocks/>
          </p:cNvGrpSpPr>
          <p:nvPr/>
        </p:nvGrpSpPr>
        <p:grpSpPr bwMode="auto">
          <a:xfrm>
            <a:off x="457200" y="762000"/>
            <a:ext cx="5715000" cy="490538"/>
            <a:chOff x="528" y="2004"/>
            <a:chExt cx="3600" cy="309"/>
          </a:xfrm>
        </p:grpSpPr>
        <p:sp>
          <p:nvSpPr>
            <p:cNvPr id="64520"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64521"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11298"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4516" name="Group 6"/>
          <p:cNvGrpSpPr>
            <a:grpSpLocks/>
          </p:cNvGrpSpPr>
          <p:nvPr/>
        </p:nvGrpSpPr>
        <p:grpSpPr bwMode="auto">
          <a:xfrm>
            <a:off x="533400" y="1143000"/>
            <a:ext cx="5715000" cy="523875"/>
            <a:chOff x="384" y="882"/>
            <a:chExt cx="3600" cy="330"/>
          </a:xfrm>
        </p:grpSpPr>
        <p:graphicFrame>
          <p:nvGraphicFramePr>
            <p:cNvPr id="64518" name="Object 7"/>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11299"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9" name="Text Box 8"/>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64517"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74875"/>
            <a:ext cx="9144000"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755890"/>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76200" y="76200"/>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rgbClr val="FF0000"/>
                </a:solidFill>
                <a:latin typeface="Arial" panose="020B0604020202020204" pitchFamily="34" charset="0"/>
              </a:rPr>
              <a:t>c. </a:t>
            </a:r>
            <a:r>
              <a:rPr lang="en-US" altLang="en-US" sz="2800" dirty="0" err="1">
                <a:solidFill>
                  <a:srgbClr val="FF0000"/>
                </a:solidFill>
                <a:latin typeface="Arial" panose="020B0604020202020204" pitchFamily="34" charset="0"/>
              </a:rPr>
              <a:t>Định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luật</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Húc</a:t>
            </a:r>
            <a:r>
              <a:rPr lang="en-US" altLang="en-US" sz="2800" dirty="0">
                <a:solidFill>
                  <a:srgbClr val="FF0000"/>
                </a:solidFill>
                <a:latin typeface="Arial" panose="020B0604020202020204" pitchFamily="34" charset="0"/>
              </a:rPr>
              <a:t>.</a:t>
            </a:r>
          </a:p>
        </p:txBody>
      </p:sp>
      <p:grpSp>
        <p:nvGrpSpPr>
          <p:cNvPr id="65539" name="Group 3"/>
          <p:cNvGrpSpPr>
            <a:grpSpLocks/>
          </p:cNvGrpSpPr>
          <p:nvPr/>
        </p:nvGrpSpPr>
        <p:grpSpPr bwMode="auto">
          <a:xfrm>
            <a:off x="457200" y="762000"/>
            <a:ext cx="5715000" cy="490538"/>
            <a:chOff x="528" y="2004"/>
            <a:chExt cx="3600" cy="309"/>
          </a:xfrm>
        </p:grpSpPr>
        <p:sp>
          <p:nvSpPr>
            <p:cNvPr id="65544"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65545"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12322"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5540" name="Group 6"/>
          <p:cNvGrpSpPr>
            <a:grpSpLocks/>
          </p:cNvGrpSpPr>
          <p:nvPr/>
        </p:nvGrpSpPr>
        <p:grpSpPr bwMode="auto">
          <a:xfrm>
            <a:off x="533400" y="1143000"/>
            <a:ext cx="5715000" cy="523875"/>
            <a:chOff x="384" y="882"/>
            <a:chExt cx="3600" cy="330"/>
          </a:xfrm>
        </p:grpSpPr>
        <p:graphicFrame>
          <p:nvGraphicFramePr>
            <p:cNvPr id="65542" name="Object 7"/>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12323"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3" name="Text Box 8"/>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6554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35188"/>
            <a:ext cx="9144000"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185854"/>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76200" y="90488"/>
            <a:ext cx="8001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smtClean="0">
                <a:solidFill>
                  <a:srgbClr val="FF0000"/>
                </a:solidFill>
                <a:latin typeface="Arial" panose="020B0604020202020204" pitchFamily="34" charset="0"/>
              </a:rPr>
              <a:t>c. </a:t>
            </a:r>
            <a:r>
              <a:rPr lang="en-US" altLang="en-US" sz="2800" dirty="0" err="1">
                <a:solidFill>
                  <a:srgbClr val="FF0000"/>
                </a:solidFill>
                <a:latin typeface="Arial" panose="020B0604020202020204" pitchFamily="34" charset="0"/>
              </a:rPr>
              <a:t>Định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luật</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Húc</a:t>
            </a:r>
            <a:r>
              <a:rPr lang="en-US" altLang="en-US" sz="2800" dirty="0">
                <a:solidFill>
                  <a:srgbClr val="FF0000"/>
                </a:solidFill>
                <a:latin typeface="Arial" panose="020B0604020202020204" pitchFamily="34" charset="0"/>
              </a:rPr>
              <a:t>.</a:t>
            </a:r>
          </a:p>
        </p:txBody>
      </p:sp>
      <p:grpSp>
        <p:nvGrpSpPr>
          <p:cNvPr id="66563" name="Group 3"/>
          <p:cNvGrpSpPr>
            <a:grpSpLocks/>
          </p:cNvGrpSpPr>
          <p:nvPr/>
        </p:nvGrpSpPr>
        <p:grpSpPr bwMode="auto">
          <a:xfrm>
            <a:off x="457200" y="762000"/>
            <a:ext cx="5715000" cy="490538"/>
            <a:chOff x="528" y="2004"/>
            <a:chExt cx="3600" cy="309"/>
          </a:xfrm>
        </p:grpSpPr>
        <p:sp>
          <p:nvSpPr>
            <p:cNvPr id="66574" name="Text Box 4"/>
            <p:cNvSpPr txBox="1">
              <a:spLocks noChangeArrowheads="1"/>
            </p:cNvSpPr>
            <p:nvPr/>
          </p:nvSpPr>
          <p:spPr bwMode="auto">
            <a:xfrm>
              <a:off x="528" y="2016"/>
              <a:ext cx="36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rgbClr val="000000"/>
                  </a:solidFill>
                  <a:latin typeface="Arial" panose="020B0604020202020204" pitchFamily="34" charset="0"/>
                </a:rPr>
                <a:t>Biểu thức: 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 </a:t>
              </a:r>
            </a:p>
          </p:txBody>
        </p:sp>
        <p:graphicFrame>
          <p:nvGraphicFramePr>
            <p:cNvPr id="66575" name="Object 5"/>
            <p:cNvGraphicFramePr>
              <a:graphicFrameLocks noChangeAspect="1"/>
            </p:cNvGraphicFramePr>
            <p:nvPr/>
          </p:nvGraphicFramePr>
          <p:xfrm>
            <a:off x="1968" y="2004"/>
            <a:ext cx="585" cy="309"/>
          </p:xfrm>
          <a:graphic>
            <a:graphicData uri="http://schemas.openxmlformats.org/presentationml/2006/ole">
              <mc:AlternateContent xmlns:mc="http://schemas.openxmlformats.org/markup-compatibility/2006">
                <mc:Choice xmlns:v="urn:schemas-microsoft-com:vml" Requires="v">
                  <p:oleObj spid="_x0000_s13346"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004"/>
                          <a:ext cx="585" cy="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nvGrpSpPr>
          <p:cNvPr id="66564" name="Group 6"/>
          <p:cNvGrpSpPr>
            <a:grpSpLocks/>
          </p:cNvGrpSpPr>
          <p:nvPr/>
        </p:nvGrpSpPr>
        <p:grpSpPr bwMode="auto">
          <a:xfrm>
            <a:off x="533400" y="1143000"/>
            <a:ext cx="5715000" cy="523875"/>
            <a:chOff x="384" y="882"/>
            <a:chExt cx="3600" cy="330"/>
          </a:xfrm>
        </p:grpSpPr>
        <p:graphicFrame>
          <p:nvGraphicFramePr>
            <p:cNvPr id="66572" name="Object 7"/>
            <p:cNvGraphicFramePr>
              <a:graphicFrameLocks noChangeAspect="1"/>
            </p:cNvGraphicFramePr>
            <p:nvPr/>
          </p:nvGraphicFramePr>
          <p:xfrm>
            <a:off x="384" y="912"/>
            <a:ext cx="816" cy="300"/>
          </p:xfrm>
          <a:graphic>
            <a:graphicData uri="http://schemas.openxmlformats.org/presentationml/2006/ole">
              <mc:AlternateContent xmlns:mc="http://schemas.openxmlformats.org/markup-compatibility/2006">
                <mc:Choice xmlns:v="urn:schemas-microsoft-com:vml" Requires="v">
                  <p:oleObj spid="_x0000_s13347" name="Equation" r:id="rId5" imgW="622030" imgH="228501" progId="Equation.3">
                    <p:embed/>
                  </p:oleObj>
                </mc:Choice>
                <mc:Fallback>
                  <p:oleObj name="Equation" r:id="rId5" imgW="622030"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912"/>
                          <a:ext cx="816"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73" name="Text Box 8"/>
            <p:cNvSpPr txBox="1">
              <a:spLocks noChangeArrowheads="1"/>
            </p:cNvSpPr>
            <p:nvPr/>
          </p:nvSpPr>
          <p:spPr bwMode="auto">
            <a:xfrm>
              <a:off x="1200" y="882"/>
              <a:ext cx="27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là độ biến dạng của lò xo</a:t>
              </a:r>
            </a:p>
          </p:txBody>
        </p:sp>
      </p:grpSp>
      <p:pic>
        <p:nvPicPr>
          <p:cNvPr id="6656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143125"/>
            <a:ext cx="91440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389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381000" y="381000"/>
            <a:ext cx="853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a:solidFill>
                  <a:schemeClr val="tx1"/>
                </a:solidFill>
                <a:latin typeface="Arial" panose="020B0604020202020204" pitchFamily="34" charset="0"/>
              </a:rPr>
              <a:t>Kiến thức cần nhớ:</a:t>
            </a:r>
          </a:p>
        </p:txBody>
      </p:sp>
      <p:sp>
        <p:nvSpPr>
          <p:cNvPr id="222213" name="Text Box 5"/>
          <p:cNvSpPr txBox="1">
            <a:spLocks noChangeArrowheads="1"/>
          </p:cNvSpPr>
          <p:nvPr/>
        </p:nvSpPr>
        <p:spPr bwMode="auto">
          <a:xfrm>
            <a:off x="0" y="990600"/>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Lực đàn hồi của lò xo xuất hiện ở cả 2 đầu của lò xo và tác dụng vào các vật tiếp xúc (hay găn) với nó làm nó biến dạng. Khi bị dãn, lực đàn hồi của lò xo hướng vào trong, khi bị nén lực đàn hồi của lò xo hướng ra ngoài.</a:t>
            </a:r>
          </a:p>
        </p:txBody>
      </p:sp>
      <p:grpSp>
        <p:nvGrpSpPr>
          <p:cNvPr id="222217" name="Group 9"/>
          <p:cNvGrpSpPr>
            <a:grpSpLocks/>
          </p:cNvGrpSpPr>
          <p:nvPr/>
        </p:nvGrpSpPr>
        <p:grpSpPr bwMode="auto">
          <a:xfrm>
            <a:off x="0" y="2743200"/>
            <a:ext cx="9144000" cy="866775"/>
            <a:chOff x="0" y="1728"/>
            <a:chExt cx="5760" cy="546"/>
          </a:xfrm>
        </p:grpSpPr>
        <p:sp>
          <p:nvSpPr>
            <p:cNvPr id="73735" name="Text Box 6"/>
            <p:cNvSpPr txBox="1">
              <a:spLocks noChangeArrowheads="1"/>
            </p:cNvSpPr>
            <p:nvPr/>
          </p:nvSpPr>
          <p:spPr bwMode="auto">
            <a:xfrm>
              <a:off x="0" y="1728"/>
              <a:ext cx="576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Định luật Húc: Trong giới hạn đàn hồi, độ lớn của lực đàn hồi của lò xo tỉ lệ thuận với độ biến dạng của lò xo: </a:t>
              </a:r>
              <a:r>
                <a:rPr lang="en-US" altLang="en-US" sz="2400">
                  <a:solidFill>
                    <a:srgbClr val="000000"/>
                  </a:solidFill>
                  <a:latin typeface="Arial" panose="020B0604020202020204" pitchFamily="34" charset="0"/>
                </a:rPr>
                <a:t>F</a:t>
              </a:r>
              <a:r>
                <a:rPr lang="en-US" altLang="en-US" sz="1600">
                  <a:solidFill>
                    <a:srgbClr val="000000"/>
                  </a:solidFill>
                  <a:latin typeface="Arial" panose="020B0604020202020204" pitchFamily="34" charset="0"/>
                </a:rPr>
                <a:t>đh</a:t>
              </a:r>
              <a:r>
                <a:rPr lang="en-US" altLang="en-US" sz="2400">
                  <a:solidFill>
                    <a:srgbClr val="000000"/>
                  </a:solidFill>
                  <a:latin typeface="Arial" panose="020B0604020202020204" pitchFamily="34" charset="0"/>
                </a:rPr>
                <a:t> =</a:t>
              </a:r>
              <a:r>
                <a:rPr lang="en-US" altLang="en-US" sz="2400">
                  <a:solidFill>
                    <a:schemeClr val="tx1"/>
                  </a:solidFill>
                  <a:latin typeface="Arial" panose="020B0604020202020204" pitchFamily="34" charset="0"/>
                </a:rPr>
                <a:t> </a:t>
              </a:r>
            </a:p>
          </p:txBody>
        </p:sp>
        <p:graphicFrame>
          <p:nvGraphicFramePr>
            <p:cNvPr id="73736" name="Object 7"/>
            <p:cNvGraphicFramePr>
              <a:graphicFrameLocks noChangeAspect="1"/>
            </p:cNvGraphicFramePr>
            <p:nvPr/>
          </p:nvGraphicFramePr>
          <p:xfrm>
            <a:off x="4548" y="1968"/>
            <a:ext cx="384" cy="306"/>
          </p:xfrm>
          <a:graphic>
            <a:graphicData uri="http://schemas.openxmlformats.org/presentationml/2006/ole">
              <mc:AlternateContent xmlns:mc="http://schemas.openxmlformats.org/markup-compatibility/2006">
                <mc:Choice xmlns:v="urn:schemas-microsoft-com:vml" Requires="v">
                  <p:oleObj spid="_x0000_s14353" name="Equation" r:id="rId3" imgW="317225" imgH="253780" progId="Equation.3">
                    <p:embed/>
                  </p:oleObj>
                </mc:Choice>
                <mc:Fallback>
                  <p:oleObj name="Equation" r:id="rId3" imgW="317225" imgH="2537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 y="1968"/>
                          <a:ext cx="384" cy="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222218" name="Text Box 10"/>
          <p:cNvSpPr txBox="1">
            <a:spLocks noChangeArrowheads="1"/>
          </p:cNvSpPr>
          <p:nvPr/>
        </p:nvSpPr>
        <p:spPr bwMode="auto">
          <a:xfrm>
            <a:off x="0" y="3824288"/>
            <a:ext cx="891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Đối với dây cao su, dây thép…, khi bị kéo lực đàn hồi được gọi là lực căng.</a:t>
            </a:r>
          </a:p>
        </p:txBody>
      </p:sp>
      <p:sp>
        <p:nvSpPr>
          <p:cNvPr id="222220" name="Text Box 12"/>
          <p:cNvSpPr txBox="1">
            <a:spLocks noChangeArrowheads="1"/>
          </p:cNvSpPr>
          <p:nvPr/>
        </p:nvSpPr>
        <p:spPr bwMode="auto">
          <a:xfrm>
            <a:off x="0" y="48926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Với các mặt tiếp xúc bị biến dạng khi ép vào nhau thì lực đàn hồi có phương vuông góc với mặt tiếp xúc.</a:t>
            </a:r>
          </a:p>
        </p:txBody>
      </p:sp>
    </p:spTree>
    <p:extLst>
      <p:ext uri="{BB962C8B-B14F-4D97-AF65-F5344CB8AC3E}">
        <p14:creationId xmlns:p14="http://schemas.microsoft.com/office/powerpoint/2010/main" val="42069120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2213"/>
                                        </p:tgtEl>
                                        <p:attrNameLst>
                                          <p:attrName>style.visibility</p:attrName>
                                        </p:attrNameLst>
                                      </p:cBhvr>
                                      <p:to>
                                        <p:strVal val="visible"/>
                                      </p:to>
                                    </p:set>
                                    <p:animEffect transition="in" filter="box(in)">
                                      <p:cBhvr>
                                        <p:cTn id="7" dur="500"/>
                                        <p:tgtEl>
                                          <p:spTgt spid="2222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2217"/>
                                        </p:tgtEl>
                                        <p:attrNameLst>
                                          <p:attrName>style.visibility</p:attrName>
                                        </p:attrNameLst>
                                      </p:cBhvr>
                                      <p:to>
                                        <p:strVal val="visible"/>
                                      </p:to>
                                    </p:set>
                                    <p:animEffect transition="in" filter="box(in)">
                                      <p:cBhvr>
                                        <p:cTn id="12" dur="500"/>
                                        <p:tgtEl>
                                          <p:spTgt spid="2222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2218"/>
                                        </p:tgtEl>
                                        <p:attrNameLst>
                                          <p:attrName>style.visibility</p:attrName>
                                        </p:attrNameLst>
                                      </p:cBhvr>
                                      <p:to>
                                        <p:strVal val="visible"/>
                                      </p:to>
                                    </p:set>
                                    <p:animEffect transition="in" filter="checkerboard(across)">
                                      <p:cBhvr>
                                        <p:cTn id="17" dur="500"/>
                                        <p:tgtEl>
                                          <p:spTgt spid="2222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2220"/>
                                        </p:tgtEl>
                                        <p:attrNameLst>
                                          <p:attrName>style.visibility</p:attrName>
                                        </p:attrNameLst>
                                      </p:cBhvr>
                                      <p:to>
                                        <p:strVal val="visible"/>
                                      </p:to>
                                    </p:set>
                                    <p:animEffect transition="in" filter="box(in)">
                                      <p:cBhvr>
                                        <p:cTn id="22" dur="500"/>
                                        <p:tgtEl>
                                          <p:spTgt spid="222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3" grpId="0"/>
      <p:bldP spid="222218" grpId="0"/>
      <p:bldP spid="2222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0" y="76200"/>
            <a:ext cx="914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dirty="0" err="1">
                <a:solidFill>
                  <a:srgbClr val="FF0000"/>
                </a:solidFill>
                <a:latin typeface="Arial" panose="020B0604020202020204" pitchFamily="34" charset="0"/>
              </a:rPr>
              <a:t>Bài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tập</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củng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cố</a:t>
            </a:r>
            <a:r>
              <a:rPr lang="en-US" altLang="en-US" sz="2800" dirty="0">
                <a:solidFill>
                  <a:srgbClr val="FF0000"/>
                </a:solidFill>
                <a:latin typeface="Arial" panose="020B0604020202020204" pitchFamily="34" charset="0"/>
              </a:rPr>
              <a:t>:</a:t>
            </a:r>
          </a:p>
        </p:txBody>
      </p:sp>
      <p:sp>
        <p:nvSpPr>
          <p:cNvPr id="224261" name="Text Box 5"/>
          <p:cNvSpPr txBox="1">
            <a:spLocks noChangeArrowheads="1"/>
          </p:cNvSpPr>
          <p:nvPr/>
        </p:nvSpPr>
        <p:spPr bwMode="auto">
          <a:xfrm>
            <a:off x="0" y="609600"/>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r>
              <a:rPr lang="en-US" altLang="en-US" sz="2400" b="1">
                <a:solidFill>
                  <a:schemeClr val="tx1"/>
                </a:solidFill>
                <a:latin typeface="Arial" panose="020B0604020202020204" pitchFamily="34" charset="0"/>
              </a:rPr>
              <a:t>Câu 1.</a:t>
            </a:r>
            <a:r>
              <a:rPr lang="en-US" altLang="en-US">
                <a:solidFill>
                  <a:schemeClr val="tx1"/>
                </a:solidFill>
                <a:latin typeface="Arial" panose="020B0604020202020204" pitchFamily="34" charset="0"/>
              </a:rPr>
              <a:t>   </a:t>
            </a:r>
            <a:r>
              <a:rPr lang="en-US" altLang="en-US" sz="2400">
                <a:solidFill>
                  <a:schemeClr val="tx1"/>
                </a:solidFill>
                <a:latin typeface="Arial" panose="020B0604020202020204" pitchFamily="34" charset="0"/>
              </a:rPr>
              <a:t>Treo một vật vào đầu dưới của một lò xo gắn cố định thì  thấy lò xo dãn ra 5cm. Tìm trọng lượng của vật. Cho biết lò xo có độ cứng  100 N/m.</a:t>
            </a:r>
          </a:p>
          <a:p>
            <a:r>
              <a:rPr lang="en-US" altLang="en-US" sz="2400">
                <a:solidFill>
                  <a:schemeClr val="tx1"/>
                </a:solidFill>
                <a:latin typeface="Arial" panose="020B0604020202020204" pitchFamily="34" charset="0"/>
              </a:rPr>
              <a:t>  </a:t>
            </a:r>
            <a:r>
              <a:rPr lang="pt-BR" altLang="en-US" sz="2400">
                <a:solidFill>
                  <a:schemeClr val="tx1"/>
                </a:solidFill>
                <a:latin typeface="Arial" panose="020B0604020202020204" pitchFamily="34" charset="0"/>
              </a:rPr>
              <a:t>A. 500N                B. 0,05N                    C. 20N                 D. 5N</a:t>
            </a:r>
            <a:endParaRPr lang="en-US" altLang="en-US" sz="2400">
              <a:solidFill>
                <a:schemeClr val="tx1"/>
              </a:solidFill>
              <a:latin typeface="Arial" panose="020B0604020202020204" pitchFamily="34" charset="0"/>
            </a:endParaRPr>
          </a:p>
        </p:txBody>
      </p:sp>
      <p:sp>
        <p:nvSpPr>
          <p:cNvPr id="224262" name="Text Box 6"/>
          <p:cNvSpPr txBox="1">
            <a:spLocks noChangeArrowheads="1"/>
          </p:cNvSpPr>
          <p:nvPr/>
        </p:nvSpPr>
        <p:spPr bwMode="auto">
          <a:xfrm>
            <a:off x="0" y="25146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Gợi ý:</a:t>
            </a:r>
          </a:p>
        </p:txBody>
      </p:sp>
      <p:sp>
        <p:nvSpPr>
          <p:cNvPr id="74757" name="Text Box 10"/>
          <p:cNvSpPr txBox="1">
            <a:spLocks noChangeArrowheads="1"/>
          </p:cNvSpPr>
          <p:nvPr/>
        </p:nvSpPr>
        <p:spPr bwMode="auto">
          <a:xfrm>
            <a:off x="2209800" y="35052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sp>
        <p:nvSpPr>
          <p:cNvPr id="224276" name="Text Box 20"/>
          <p:cNvSpPr txBox="1">
            <a:spLocks noChangeArrowheads="1"/>
          </p:cNvSpPr>
          <p:nvPr/>
        </p:nvSpPr>
        <p:spPr bwMode="auto">
          <a:xfrm>
            <a:off x="0" y="29718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Tóm tắt</a:t>
            </a:r>
          </a:p>
        </p:txBody>
      </p:sp>
      <p:sp>
        <p:nvSpPr>
          <p:cNvPr id="224280" name="Text Box 24"/>
          <p:cNvSpPr txBox="1">
            <a:spLocks noChangeArrowheads="1"/>
          </p:cNvSpPr>
          <p:nvPr/>
        </p:nvSpPr>
        <p:spPr bwMode="auto">
          <a:xfrm>
            <a:off x="304800" y="3886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k = 100 N/m</a:t>
            </a:r>
          </a:p>
        </p:txBody>
      </p:sp>
      <p:sp>
        <p:nvSpPr>
          <p:cNvPr id="224289" name="Rectangle 33"/>
          <p:cNvSpPr>
            <a:spLocks noChangeArrowheads="1"/>
          </p:cNvSpPr>
          <p:nvPr/>
        </p:nvSpPr>
        <p:spPr bwMode="auto">
          <a:xfrm>
            <a:off x="152400" y="3429000"/>
            <a:ext cx="230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eaLnBrk="1" hangingPunct="1"/>
            <a:r>
              <a:rPr lang="en-US" altLang="en-US" sz="2400">
                <a:solidFill>
                  <a:schemeClr val="tx1"/>
                </a:solidFill>
                <a:latin typeface="Arial" panose="020B0604020202020204" pitchFamily="34" charset="0"/>
                <a:sym typeface="Symbol" panose="05050102010706020507" pitchFamily="18" charset="2"/>
              </a:rPr>
              <a:t></a:t>
            </a:r>
            <a:r>
              <a:rPr lang="en-US" altLang="en-US" sz="2400">
                <a:solidFill>
                  <a:schemeClr val="tx1"/>
                </a:solidFill>
                <a:latin typeface="Arial" panose="020B0604020202020204" pitchFamily="34" charset="0"/>
              </a:rPr>
              <a:t>l=5cm=0,05m </a:t>
            </a:r>
          </a:p>
        </p:txBody>
      </p:sp>
      <p:sp>
        <p:nvSpPr>
          <p:cNvPr id="224292" name="Line 36"/>
          <p:cNvSpPr>
            <a:spLocks noChangeShapeType="1"/>
          </p:cNvSpPr>
          <p:nvPr/>
        </p:nvSpPr>
        <p:spPr bwMode="auto">
          <a:xfrm>
            <a:off x="0" y="45720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4293" name="Text Box 37"/>
          <p:cNvSpPr txBox="1">
            <a:spLocks noChangeArrowheads="1"/>
          </p:cNvSpPr>
          <p:nvPr/>
        </p:nvSpPr>
        <p:spPr bwMode="auto">
          <a:xfrm>
            <a:off x="304800" y="4648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P = ?</a:t>
            </a:r>
          </a:p>
        </p:txBody>
      </p:sp>
      <p:sp>
        <p:nvSpPr>
          <p:cNvPr id="224294" name="Line 38"/>
          <p:cNvSpPr>
            <a:spLocks noChangeShapeType="1"/>
          </p:cNvSpPr>
          <p:nvPr/>
        </p:nvSpPr>
        <p:spPr bwMode="auto">
          <a:xfrm>
            <a:off x="2438400" y="2819400"/>
            <a:ext cx="0" cy="3352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24295" name="Text Box 39"/>
          <p:cNvSpPr txBox="1">
            <a:spLocks noChangeArrowheads="1"/>
          </p:cNvSpPr>
          <p:nvPr/>
        </p:nvSpPr>
        <p:spPr bwMode="auto">
          <a:xfrm>
            <a:off x="4343400" y="28956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Giải</a:t>
            </a:r>
          </a:p>
        </p:txBody>
      </p:sp>
      <p:sp>
        <p:nvSpPr>
          <p:cNvPr id="224296" name="Text Box 40"/>
          <p:cNvSpPr txBox="1">
            <a:spLocks noChangeArrowheads="1"/>
          </p:cNvSpPr>
          <p:nvPr/>
        </p:nvSpPr>
        <p:spPr bwMode="auto">
          <a:xfrm>
            <a:off x="2667000" y="3505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Khi vật đứng yên thì 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 = P</a:t>
            </a:r>
          </a:p>
        </p:txBody>
      </p:sp>
      <p:grpSp>
        <p:nvGrpSpPr>
          <p:cNvPr id="224303" name="Group 47"/>
          <p:cNvGrpSpPr>
            <a:grpSpLocks/>
          </p:cNvGrpSpPr>
          <p:nvPr/>
        </p:nvGrpSpPr>
        <p:grpSpPr bwMode="auto">
          <a:xfrm>
            <a:off x="2971800" y="3962400"/>
            <a:ext cx="3657600" cy="457200"/>
            <a:chOff x="1776" y="2976"/>
            <a:chExt cx="2304" cy="288"/>
          </a:xfrm>
        </p:grpSpPr>
        <p:sp>
          <p:nvSpPr>
            <p:cNvPr id="74770" name="Text Box 41"/>
            <p:cNvSpPr txBox="1">
              <a:spLocks noChangeArrowheads="1"/>
            </p:cNvSpPr>
            <p:nvPr/>
          </p:nvSpPr>
          <p:spPr bwMode="auto">
            <a:xfrm>
              <a:off x="1776" y="2976"/>
              <a:ext cx="23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Vậy P = 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 = k</a:t>
              </a:r>
            </a:p>
          </p:txBody>
        </p:sp>
        <p:grpSp>
          <p:nvGrpSpPr>
            <p:cNvPr id="74771" name="Group 46"/>
            <p:cNvGrpSpPr>
              <a:grpSpLocks/>
            </p:cNvGrpSpPr>
            <p:nvPr/>
          </p:nvGrpSpPr>
          <p:grpSpPr bwMode="auto">
            <a:xfrm>
              <a:off x="3253" y="2976"/>
              <a:ext cx="329" cy="288"/>
              <a:chOff x="3253" y="2976"/>
              <a:chExt cx="329" cy="288"/>
            </a:xfrm>
          </p:grpSpPr>
          <p:sp>
            <p:nvSpPr>
              <p:cNvPr id="224298" name="Line 42"/>
              <p:cNvSpPr>
                <a:spLocks noChangeShapeType="1"/>
              </p:cNvSpPr>
              <p:nvPr/>
            </p:nvSpPr>
            <p:spPr bwMode="auto">
              <a:xfrm>
                <a:off x="3504" y="3006"/>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74773" name="Rectangle 44"/>
              <p:cNvSpPr>
                <a:spLocks noChangeArrowheads="1"/>
              </p:cNvSpPr>
              <p:nvPr/>
            </p:nvSpPr>
            <p:spPr bwMode="auto">
              <a:xfrm>
                <a:off x="3253" y="2976"/>
                <a:ext cx="3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eaLnBrk="1" hangingPunct="1"/>
                <a:r>
                  <a:rPr lang="en-US" altLang="en-US" sz="2400">
                    <a:solidFill>
                      <a:schemeClr val="tx1"/>
                    </a:solidFill>
                    <a:latin typeface="Arial" panose="020B0604020202020204" pitchFamily="34" charset="0"/>
                    <a:sym typeface="Symbol" panose="05050102010706020507" pitchFamily="18" charset="2"/>
                  </a:rPr>
                  <a:t></a:t>
                </a:r>
                <a:r>
                  <a:rPr lang="en-US" altLang="en-US" sz="2400">
                    <a:solidFill>
                      <a:schemeClr val="tx1"/>
                    </a:solidFill>
                    <a:latin typeface="Arial" panose="020B0604020202020204" pitchFamily="34" charset="0"/>
                  </a:rPr>
                  <a:t>l </a:t>
                </a:r>
              </a:p>
            </p:txBody>
          </p:sp>
          <p:sp>
            <p:nvSpPr>
              <p:cNvPr id="224301" name="Line 45"/>
              <p:cNvSpPr>
                <a:spLocks noChangeShapeType="1"/>
              </p:cNvSpPr>
              <p:nvPr/>
            </p:nvSpPr>
            <p:spPr bwMode="auto">
              <a:xfrm>
                <a:off x="3264" y="3003"/>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sp>
        <p:nvSpPr>
          <p:cNvPr id="224304" name="Text Box 48"/>
          <p:cNvSpPr txBox="1">
            <a:spLocks noChangeArrowheads="1"/>
          </p:cNvSpPr>
          <p:nvPr/>
        </p:nvSpPr>
        <p:spPr bwMode="auto">
          <a:xfrm>
            <a:off x="4648200" y="4419600"/>
            <a:ext cx="1905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100.0,05</a:t>
            </a:r>
          </a:p>
          <a:p>
            <a:pPr>
              <a:spcBef>
                <a:spcPct val="50000"/>
              </a:spcBef>
            </a:pPr>
            <a:r>
              <a:rPr lang="en-US" altLang="en-US" sz="2400">
                <a:solidFill>
                  <a:schemeClr val="tx1"/>
                </a:solidFill>
                <a:latin typeface="Arial" panose="020B0604020202020204" pitchFamily="34" charset="0"/>
              </a:rPr>
              <a:t>= 5 (N)</a:t>
            </a:r>
          </a:p>
        </p:txBody>
      </p:sp>
      <p:sp>
        <p:nvSpPr>
          <p:cNvPr id="224305" name="Text Box 49"/>
          <p:cNvSpPr txBox="1">
            <a:spLocks noChangeArrowheads="1"/>
          </p:cNvSpPr>
          <p:nvPr/>
        </p:nvSpPr>
        <p:spPr bwMode="auto">
          <a:xfrm>
            <a:off x="2667000" y="5562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Chọn đáp án D</a:t>
            </a:r>
          </a:p>
        </p:txBody>
      </p:sp>
      <p:pic>
        <p:nvPicPr>
          <p:cNvPr id="224339" name="Picture 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313" y="2209800"/>
            <a:ext cx="2579687"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484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box(in)">
                                      <p:cBhvr>
                                        <p:cTn id="7" dur="500"/>
                                        <p:tgtEl>
                                          <p:spTgt spid="224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4262"/>
                                        </p:tgtEl>
                                        <p:attrNameLst>
                                          <p:attrName>style.visibility</p:attrName>
                                        </p:attrNameLst>
                                      </p:cBhvr>
                                      <p:to>
                                        <p:strVal val="visible"/>
                                      </p:to>
                                    </p:set>
                                    <p:animEffect transition="in" filter="blinds(horizontal)">
                                      <p:cBhvr>
                                        <p:cTn id="12" dur="500"/>
                                        <p:tgtEl>
                                          <p:spTgt spid="2242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4276"/>
                                        </p:tgtEl>
                                        <p:attrNameLst>
                                          <p:attrName>style.visibility</p:attrName>
                                        </p:attrNameLst>
                                      </p:cBhvr>
                                      <p:to>
                                        <p:strVal val="visible"/>
                                      </p:to>
                                    </p:set>
                                    <p:animEffect transition="in" filter="blinds(horizontal)">
                                      <p:cBhvr>
                                        <p:cTn id="17" dur="500"/>
                                        <p:tgtEl>
                                          <p:spTgt spid="2242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4289"/>
                                        </p:tgtEl>
                                        <p:attrNameLst>
                                          <p:attrName>style.visibility</p:attrName>
                                        </p:attrNameLst>
                                      </p:cBhvr>
                                      <p:to>
                                        <p:strVal val="visible"/>
                                      </p:to>
                                    </p:set>
                                    <p:animEffect transition="in" filter="box(in)">
                                      <p:cBhvr>
                                        <p:cTn id="22" dur="500"/>
                                        <p:tgtEl>
                                          <p:spTgt spid="2242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4280"/>
                                        </p:tgtEl>
                                        <p:attrNameLst>
                                          <p:attrName>style.visibility</p:attrName>
                                        </p:attrNameLst>
                                      </p:cBhvr>
                                      <p:to>
                                        <p:strVal val="visible"/>
                                      </p:to>
                                    </p:set>
                                    <p:animEffect transition="in" filter="box(in)">
                                      <p:cBhvr>
                                        <p:cTn id="27" dur="500"/>
                                        <p:tgtEl>
                                          <p:spTgt spid="224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24292"/>
                                        </p:tgtEl>
                                        <p:attrNameLst>
                                          <p:attrName>style.visibility</p:attrName>
                                        </p:attrNameLst>
                                      </p:cBhvr>
                                      <p:to>
                                        <p:strVal val="visible"/>
                                      </p:to>
                                    </p:set>
                                    <p:animEffect transition="in" filter="box(in)">
                                      <p:cBhvr>
                                        <p:cTn id="32" dur="500"/>
                                        <p:tgtEl>
                                          <p:spTgt spid="224292"/>
                                        </p:tgtEl>
                                      </p:cBhvr>
                                    </p:animEffect>
                                  </p:childTnLst>
                                </p:cTn>
                              </p:par>
                              <p:par>
                                <p:cTn id="33" presetID="4" presetClass="entr" presetSubtype="16" fill="hold" nodeType="withEffect">
                                  <p:stCondLst>
                                    <p:cond delay="0"/>
                                  </p:stCondLst>
                                  <p:childTnLst>
                                    <p:set>
                                      <p:cBhvr>
                                        <p:cTn id="34" dur="1" fill="hold">
                                          <p:stCondLst>
                                            <p:cond delay="0"/>
                                          </p:stCondLst>
                                        </p:cTn>
                                        <p:tgtEl>
                                          <p:spTgt spid="224294"/>
                                        </p:tgtEl>
                                        <p:attrNameLst>
                                          <p:attrName>style.visibility</p:attrName>
                                        </p:attrNameLst>
                                      </p:cBhvr>
                                      <p:to>
                                        <p:strVal val="visible"/>
                                      </p:to>
                                    </p:set>
                                    <p:animEffect transition="in" filter="box(in)">
                                      <p:cBhvr>
                                        <p:cTn id="35" dur="500"/>
                                        <p:tgtEl>
                                          <p:spTgt spid="224294"/>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224293"/>
                                        </p:tgtEl>
                                        <p:attrNameLst>
                                          <p:attrName>style.visibility</p:attrName>
                                        </p:attrNameLst>
                                      </p:cBhvr>
                                      <p:to>
                                        <p:strVal val="visible"/>
                                      </p:to>
                                    </p:set>
                                    <p:animEffect transition="in" filter="box(in)">
                                      <p:cBhvr>
                                        <p:cTn id="38" dur="500"/>
                                        <p:tgtEl>
                                          <p:spTgt spid="22429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24295"/>
                                        </p:tgtEl>
                                        <p:attrNameLst>
                                          <p:attrName>style.visibility</p:attrName>
                                        </p:attrNameLst>
                                      </p:cBhvr>
                                      <p:to>
                                        <p:strVal val="visible"/>
                                      </p:to>
                                    </p:set>
                                    <p:animEffect transition="in" filter="blinds(horizontal)">
                                      <p:cBhvr>
                                        <p:cTn id="43" dur="500"/>
                                        <p:tgtEl>
                                          <p:spTgt spid="22429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nodeType="clickEffect">
                                  <p:stCondLst>
                                    <p:cond delay="0"/>
                                  </p:stCondLst>
                                  <p:childTnLst>
                                    <p:set>
                                      <p:cBhvr>
                                        <p:cTn id="47" dur="1" fill="hold">
                                          <p:stCondLst>
                                            <p:cond delay="0"/>
                                          </p:stCondLst>
                                        </p:cTn>
                                        <p:tgtEl>
                                          <p:spTgt spid="224339"/>
                                        </p:tgtEl>
                                        <p:attrNameLst>
                                          <p:attrName>style.visibility</p:attrName>
                                        </p:attrNameLst>
                                      </p:cBhvr>
                                      <p:to>
                                        <p:strVal val="visible"/>
                                      </p:to>
                                    </p:set>
                                    <p:animEffect transition="in" filter="box(in)">
                                      <p:cBhvr>
                                        <p:cTn id="48" dur="500"/>
                                        <p:tgtEl>
                                          <p:spTgt spid="224339"/>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224296"/>
                                        </p:tgtEl>
                                        <p:attrNameLst>
                                          <p:attrName>style.visibility</p:attrName>
                                        </p:attrNameLst>
                                      </p:cBhvr>
                                      <p:to>
                                        <p:strVal val="visible"/>
                                      </p:to>
                                    </p:set>
                                    <p:animEffect transition="in" filter="box(in)">
                                      <p:cBhvr>
                                        <p:cTn id="53" dur="500"/>
                                        <p:tgtEl>
                                          <p:spTgt spid="22429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16" fill="hold" nodeType="clickEffect">
                                  <p:stCondLst>
                                    <p:cond delay="0"/>
                                  </p:stCondLst>
                                  <p:childTnLst>
                                    <p:set>
                                      <p:cBhvr>
                                        <p:cTn id="57" dur="1" fill="hold">
                                          <p:stCondLst>
                                            <p:cond delay="0"/>
                                          </p:stCondLst>
                                        </p:cTn>
                                        <p:tgtEl>
                                          <p:spTgt spid="224303"/>
                                        </p:tgtEl>
                                        <p:attrNameLst>
                                          <p:attrName>style.visibility</p:attrName>
                                        </p:attrNameLst>
                                      </p:cBhvr>
                                      <p:to>
                                        <p:strVal val="visible"/>
                                      </p:to>
                                    </p:set>
                                    <p:animEffect transition="in" filter="box(in)">
                                      <p:cBhvr>
                                        <p:cTn id="58" dur="500"/>
                                        <p:tgtEl>
                                          <p:spTgt spid="22430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224304"/>
                                        </p:tgtEl>
                                        <p:attrNameLst>
                                          <p:attrName>style.visibility</p:attrName>
                                        </p:attrNameLst>
                                      </p:cBhvr>
                                      <p:to>
                                        <p:strVal val="visible"/>
                                      </p:to>
                                    </p:set>
                                    <p:animEffect transition="in" filter="box(in)">
                                      <p:cBhvr>
                                        <p:cTn id="63" dur="500"/>
                                        <p:tgtEl>
                                          <p:spTgt spid="22430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224305"/>
                                        </p:tgtEl>
                                        <p:attrNameLst>
                                          <p:attrName>style.visibility</p:attrName>
                                        </p:attrNameLst>
                                      </p:cBhvr>
                                      <p:to>
                                        <p:strVal val="visible"/>
                                      </p:to>
                                    </p:set>
                                    <p:animEffect transition="in" filter="checkerboard(across)">
                                      <p:cBhvr>
                                        <p:cTn id="68" dur="500"/>
                                        <p:tgtEl>
                                          <p:spTgt spid="224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p:bldP spid="224262" grpId="0"/>
      <p:bldP spid="224276" grpId="0"/>
      <p:bldP spid="224280" grpId="0"/>
      <p:bldP spid="224289" grpId="0"/>
      <p:bldP spid="224293" grpId="0"/>
      <p:bldP spid="224295" grpId="0"/>
      <p:bldP spid="224296" grpId="0"/>
      <p:bldP spid="224304" grpId="0"/>
      <p:bldP spid="22430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4"/>
          <p:cNvSpPr txBox="1">
            <a:spLocks noChangeArrowheads="1"/>
          </p:cNvSpPr>
          <p:nvPr/>
        </p:nvSpPr>
        <p:spPr bwMode="auto">
          <a:xfrm>
            <a:off x="304800" y="228600"/>
            <a:ext cx="8534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b="1">
                <a:solidFill>
                  <a:schemeClr val="tx1"/>
                </a:solidFill>
                <a:latin typeface="Arial" panose="020B0604020202020204" pitchFamily="34" charset="0"/>
              </a:rPr>
              <a:t>Câu 2</a:t>
            </a:r>
            <a:r>
              <a:rPr lang="en-US" altLang="en-US" sz="2400">
                <a:solidFill>
                  <a:schemeClr val="tx1"/>
                </a:solidFill>
                <a:latin typeface="Arial" panose="020B0604020202020204" pitchFamily="34" charset="0"/>
              </a:rPr>
              <a:t>. Một lò xo có chiều dài tự nhiên bằng 15 cm. Lò xo được giữ cố định tại một đầu, còn đầu kia chịu một lực kéo bằng 4,5 N. Khi ấy lò xo dài 18 cm. Độ cứng của lò xo bằng bao nhiêu?</a:t>
            </a:r>
          </a:p>
        </p:txBody>
      </p:sp>
      <p:sp>
        <p:nvSpPr>
          <p:cNvPr id="231429" name="Text Box 5"/>
          <p:cNvSpPr txBox="1">
            <a:spLocks noChangeArrowheads="1"/>
          </p:cNvSpPr>
          <p:nvPr/>
        </p:nvSpPr>
        <p:spPr bwMode="auto">
          <a:xfrm>
            <a:off x="304800" y="1981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A. 30 N/m</a:t>
            </a:r>
          </a:p>
        </p:txBody>
      </p:sp>
      <p:sp>
        <p:nvSpPr>
          <p:cNvPr id="231430" name="Text Box 6"/>
          <p:cNvSpPr txBox="1">
            <a:spLocks noChangeArrowheads="1"/>
          </p:cNvSpPr>
          <p:nvPr/>
        </p:nvSpPr>
        <p:spPr bwMode="auto">
          <a:xfrm>
            <a:off x="2514600" y="19812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B. 25N/m</a:t>
            </a:r>
          </a:p>
        </p:txBody>
      </p:sp>
      <p:sp>
        <p:nvSpPr>
          <p:cNvPr id="231431" name="Text Box 7"/>
          <p:cNvSpPr txBox="1">
            <a:spLocks noChangeArrowheads="1"/>
          </p:cNvSpPr>
          <p:nvPr/>
        </p:nvSpPr>
        <p:spPr bwMode="auto">
          <a:xfrm>
            <a:off x="4648200" y="19812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C. 1,5N/m</a:t>
            </a:r>
          </a:p>
        </p:txBody>
      </p:sp>
      <p:sp>
        <p:nvSpPr>
          <p:cNvPr id="231432" name="Text Box 8"/>
          <p:cNvSpPr txBox="1">
            <a:spLocks noChangeArrowheads="1"/>
          </p:cNvSpPr>
          <p:nvPr/>
        </p:nvSpPr>
        <p:spPr bwMode="auto">
          <a:xfrm>
            <a:off x="6934200" y="19812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D. 150N/m</a:t>
            </a:r>
          </a:p>
        </p:txBody>
      </p:sp>
      <p:sp>
        <p:nvSpPr>
          <p:cNvPr id="231433" name="Text Box 9"/>
          <p:cNvSpPr txBox="1">
            <a:spLocks noChangeArrowheads="1"/>
          </p:cNvSpPr>
          <p:nvPr/>
        </p:nvSpPr>
        <p:spPr bwMode="auto">
          <a:xfrm>
            <a:off x="533400" y="26670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u="sng">
                <a:solidFill>
                  <a:schemeClr val="tx1"/>
                </a:solidFill>
                <a:latin typeface="Arial" panose="020B0604020202020204" pitchFamily="34" charset="0"/>
              </a:rPr>
              <a:t>Tóm tắt</a:t>
            </a:r>
          </a:p>
        </p:txBody>
      </p:sp>
      <p:sp>
        <p:nvSpPr>
          <p:cNvPr id="231434" name="Text Box 10"/>
          <p:cNvSpPr txBox="1">
            <a:spLocks noChangeArrowheads="1"/>
          </p:cNvSpPr>
          <p:nvPr/>
        </p:nvSpPr>
        <p:spPr bwMode="auto">
          <a:xfrm>
            <a:off x="381000" y="3124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lo = 15cm =</a:t>
            </a:r>
            <a:r>
              <a:rPr lang="en-US" altLang="en-US">
                <a:solidFill>
                  <a:schemeClr val="tx1"/>
                </a:solidFill>
                <a:latin typeface="Arial" panose="020B0604020202020204" pitchFamily="34" charset="0"/>
              </a:rPr>
              <a:t>  </a:t>
            </a:r>
          </a:p>
        </p:txBody>
      </p:sp>
      <p:sp>
        <p:nvSpPr>
          <p:cNvPr id="231435" name="Text Box 11"/>
          <p:cNvSpPr txBox="1">
            <a:spLocks noChangeArrowheads="1"/>
          </p:cNvSpPr>
          <p:nvPr/>
        </p:nvSpPr>
        <p:spPr bwMode="auto">
          <a:xfrm>
            <a:off x="2133600" y="3128963"/>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0,15 m</a:t>
            </a:r>
          </a:p>
        </p:txBody>
      </p:sp>
      <p:sp>
        <p:nvSpPr>
          <p:cNvPr id="231436" name="Text Box 12"/>
          <p:cNvSpPr txBox="1">
            <a:spLocks noChangeArrowheads="1"/>
          </p:cNvSpPr>
          <p:nvPr/>
        </p:nvSpPr>
        <p:spPr bwMode="auto">
          <a:xfrm>
            <a:off x="381000" y="3581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 = 18 cm</a:t>
            </a:r>
          </a:p>
        </p:txBody>
      </p:sp>
      <p:sp>
        <p:nvSpPr>
          <p:cNvPr id="231437" name="Text Box 13"/>
          <p:cNvSpPr txBox="1">
            <a:spLocks noChangeArrowheads="1"/>
          </p:cNvSpPr>
          <p:nvPr/>
        </p:nvSpPr>
        <p:spPr bwMode="auto">
          <a:xfrm>
            <a:off x="1790700" y="3586163"/>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0,18 m</a:t>
            </a:r>
          </a:p>
        </p:txBody>
      </p:sp>
      <p:sp>
        <p:nvSpPr>
          <p:cNvPr id="231438" name="Text Box 14"/>
          <p:cNvSpPr txBox="1">
            <a:spLocks noChangeArrowheads="1"/>
          </p:cNvSpPr>
          <p:nvPr/>
        </p:nvSpPr>
        <p:spPr bwMode="auto">
          <a:xfrm>
            <a:off x="381000" y="4038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F</a:t>
            </a:r>
            <a:r>
              <a:rPr lang="en-US" altLang="en-US">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 = 4,5 N</a:t>
            </a:r>
          </a:p>
        </p:txBody>
      </p:sp>
      <p:sp>
        <p:nvSpPr>
          <p:cNvPr id="231439" name="Line 15"/>
          <p:cNvSpPr>
            <a:spLocks noChangeShapeType="1"/>
          </p:cNvSpPr>
          <p:nvPr/>
        </p:nvSpPr>
        <p:spPr bwMode="auto">
          <a:xfrm>
            <a:off x="381000" y="4572000"/>
            <a:ext cx="3124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31440" name="Line 16"/>
          <p:cNvSpPr>
            <a:spLocks noChangeShapeType="1"/>
          </p:cNvSpPr>
          <p:nvPr/>
        </p:nvSpPr>
        <p:spPr bwMode="auto">
          <a:xfrm>
            <a:off x="3505200" y="2895600"/>
            <a:ext cx="0"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31441" name="Text Box 17"/>
          <p:cNvSpPr txBox="1">
            <a:spLocks noChangeArrowheads="1"/>
          </p:cNvSpPr>
          <p:nvPr/>
        </p:nvSpPr>
        <p:spPr bwMode="auto">
          <a:xfrm>
            <a:off x="381000" y="4724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k = ?</a:t>
            </a:r>
          </a:p>
        </p:txBody>
      </p:sp>
      <p:sp>
        <p:nvSpPr>
          <p:cNvPr id="231442" name="Text Box 18"/>
          <p:cNvSpPr txBox="1">
            <a:spLocks noChangeArrowheads="1"/>
          </p:cNvSpPr>
          <p:nvPr/>
        </p:nvSpPr>
        <p:spPr bwMode="auto">
          <a:xfrm>
            <a:off x="5791200" y="2667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u="sng">
                <a:solidFill>
                  <a:schemeClr val="tx1"/>
                </a:solidFill>
                <a:latin typeface="Arial" panose="020B0604020202020204" pitchFamily="34" charset="0"/>
              </a:rPr>
              <a:t>Giải</a:t>
            </a:r>
          </a:p>
        </p:txBody>
      </p:sp>
      <p:sp>
        <p:nvSpPr>
          <p:cNvPr id="231443" name="Text Box 19"/>
          <p:cNvSpPr txBox="1">
            <a:spLocks noChangeArrowheads="1"/>
          </p:cNvSpPr>
          <p:nvPr/>
        </p:nvSpPr>
        <p:spPr bwMode="auto">
          <a:xfrm>
            <a:off x="3886200" y="3352800"/>
            <a:ext cx="472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Theo định luật Húc ta có:</a:t>
            </a:r>
          </a:p>
        </p:txBody>
      </p:sp>
      <p:sp>
        <p:nvSpPr>
          <p:cNvPr id="75794" name="Text Box 20"/>
          <p:cNvSpPr txBox="1">
            <a:spLocks noChangeArrowheads="1"/>
          </p:cNvSpPr>
          <p:nvPr/>
        </p:nvSpPr>
        <p:spPr bwMode="auto">
          <a:xfrm>
            <a:off x="4419600" y="38862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endParaRPr lang="en-US" altLang="en-US">
              <a:solidFill>
                <a:schemeClr val="tx1"/>
              </a:solidFill>
              <a:latin typeface="Arial" panose="020B0604020202020204" pitchFamily="34" charset="0"/>
            </a:endParaRPr>
          </a:p>
        </p:txBody>
      </p:sp>
      <p:grpSp>
        <p:nvGrpSpPr>
          <p:cNvPr id="231451" name="Group 27"/>
          <p:cNvGrpSpPr>
            <a:grpSpLocks/>
          </p:cNvGrpSpPr>
          <p:nvPr/>
        </p:nvGrpSpPr>
        <p:grpSpPr bwMode="auto">
          <a:xfrm>
            <a:off x="5105400" y="3733800"/>
            <a:ext cx="3505200" cy="457200"/>
            <a:chOff x="2544" y="2496"/>
            <a:chExt cx="2304" cy="288"/>
          </a:xfrm>
        </p:grpSpPr>
        <p:sp>
          <p:nvSpPr>
            <p:cNvPr id="75819" name="Text Box 22"/>
            <p:cNvSpPr txBox="1">
              <a:spLocks noChangeArrowheads="1"/>
            </p:cNvSpPr>
            <p:nvPr/>
          </p:nvSpPr>
          <p:spPr bwMode="auto">
            <a:xfrm>
              <a:off x="2544" y="2496"/>
              <a:ext cx="23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F</a:t>
              </a:r>
              <a:r>
                <a:rPr lang="en-US" altLang="en-US" sz="1600">
                  <a:solidFill>
                    <a:schemeClr val="tx1"/>
                  </a:solidFill>
                  <a:latin typeface="Arial" panose="020B0604020202020204" pitchFamily="34" charset="0"/>
                </a:rPr>
                <a:t>đh</a:t>
              </a:r>
              <a:r>
                <a:rPr lang="en-US" altLang="en-US" sz="2400">
                  <a:solidFill>
                    <a:schemeClr val="tx1"/>
                  </a:solidFill>
                  <a:latin typeface="Arial" panose="020B0604020202020204" pitchFamily="34" charset="0"/>
                </a:rPr>
                <a:t> = k</a:t>
              </a:r>
            </a:p>
          </p:txBody>
        </p:sp>
        <p:grpSp>
          <p:nvGrpSpPr>
            <p:cNvPr id="75820" name="Group 23"/>
            <p:cNvGrpSpPr>
              <a:grpSpLocks/>
            </p:cNvGrpSpPr>
            <p:nvPr/>
          </p:nvGrpSpPr>
          <p:grpSpPr bwMode="auto">
            <a:xfrm>
              <a:off x="3312" y="2496"/>
              <a:ext cx="343" cy="288"/>
              <a:chOff x="3253" y="2976"/>
              <a:chExt cx="343" cy="288"/>
            </a:xfrm>
          </p:grpSpPr>
          <p:sp>
            <p:nvSpPr>
              <p:cNvPr id="231448" name="Line 24"/>
              <p:cNvSpPr>
                <a:spLocks noChangeShapeType="1"/>
              </p:cNvSpPr>
              <p:nvPr/>
            </p:nvSpPr>
            <p:spPr bwMode="auto">
              <a:xfrm>
                <a:off x="3504" y="3006"/>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75822" name="Rectangle 25"/>
              <p:cNvSpPr>
                <a:spLocks noChangeArrowheads="1"/>
              </p:cNvSpPr>
              <p:nvPr/>
            </p:nvSpPr>
            <p:spPr bwMode="auto">
              <a:xfrm>
                <a:off x="3253" y="2976"/>
                <a:ext cx="3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eaLnBrk="1" hangingPunct="1"/>
                <a:r>
                  <a:rPr lang="en-US" altLang="en-US" sz="2400">
                    <a:solidFill>
                      <a:schemeClr val="tx1"/>
                    </a:solidFill>
                    <a:latin typeface="Arial" panose="020B0604020202020204" pitchFamily="34" charset="0"/>
                    <a:sym typeface="Symbol" panose="05050102010706020507" pitchFamily="18" charset="2"/>
                  </a:rPr>
                  <a:t></a:t>
                </a:r>
                <a:r>
                  <a:rPr lang="en-US" altLang="en-US" sz="2400">
                    <a:solidFill>
                      <a:schemeClr val="tx1"/>
                    </a:solidFill>
                    <a:latin typeface="Arial" panose="020B0604020202020204" pitchFamily="34" charset="0"/>
                  </a:rPr>
                  <a:t>l </a:t>
                </a:r>
              </a:p>
            </p:txBody>
          </p:sp>
          <p:sp>
            <p:nvSpPr>
              <p:cNvPr id="231450" name="Line 26"/>
              <p:cNvSpPr>
                <a:spLocks noChangeShapeType="1"/>
              </p:cNvSpPr>
              <p:nvPr/>
            </p:nvSpPr>
            <p:spPr bwMode="auto">
              <a:xfrm>
                <a:off x="3264" y="3003"/>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grpSp>
      <p:grpSp>
        <p:nvGrpSpPr>
          <p:cNvPr id="231463" name="Group 39"/>
          <p:cNvGrpSpPr>
            <a:grpSpLocks/>
          </p:cNvGrpSpPr>
          <p:nvPr/>
        </p:nvGrpSpPr>
        <p:grpSpPr bwMode="auto">
          <a:xfrm>
            <a:off x="5924550" y="4114800"/>
            <a:ext cx="762000" cy="457200"/>
            <a:chOff x="2658" y="3120"/>
            <a:chExt cx="480" cy="288"/>
          </a:xfrm>
        </p:grpSpPr>
        <p:sp>
          <p:nvSpPr>
            <p:cNvPr id="231459" name="Line 35"/>
            <p:cNvSpPr>
              <a:spLocks noChangeShapeType="1"/>
            </p:cNvSpPr>
            <p:nvPr/>
          </p:nvSpPr>
          <p:spPr bwMode="auto">
            <a:xfrm>
              <a:off x="2688" y="3168"/>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231460" name="Line 36"/>
            <p:cNvSpPr>
              <a:spLocks noChangeShapeType="1"/>
            </p:cNvSpPr>
            <p:nvPr/>
          </p:nvSpPr>
          <p:spPr bwMode="auto">
            <a:xfrm>
              <a:off x="3072" y="3168"/>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75818" name="Text Box 37"/>
            <p:cNvSpPr txBox="1">
              <a:spLocks noChangeArrowheads="1"/>
            </p:cNvSpPr>
            <p:nvPr/>
          </p:nvSpPr>
          <p:spPr bwMode="auto">
            <a:xfrm>
              <a:off x="2658" y="3120"/>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l - l</a:t>
              </a:r>
              <a:r>
                <a:rPr lang="en-US" altLang="en-US">
                  <a:solidFill>
                    <a:schemeClr val="tx1"/>
                  </a:solidFill>
                  <a:latin typeface="Arial" panose="020B0604020202020204" pitchFamily="34" charset="0"/>
                </a:rPr>
                <a:t>o</a:t>
              </a:r>
              <a:endParaRPr lang="en-US" altLang="en-US" sz="2400">
                <a:solidFill>
                  <a:schemeClr val="tx1"/>
                </a:solidFill>
                <a:latin typeface="Arial" panose="020B0604020202020204" pitchFamily="34" charset="0"/>
              </a:endParaRPr>
            </a:p>
          </p:txBody>
        </p:sp>
      </p:grpSp>
      <p:grpSp>
        <p:nvGrpSpPr>
          <p:cNvPr id="231465" name="Group 41"/>
          <p:cNvGrpSpPr>
            <a:grpSpLocks/>
          </p:cNvGrpSpPr>
          <p:nvPr/>
        </p:nvGrpSpPr>
        <p:grpSpPr bwMode="auto">
          <a:xfrm>
            <a:off x="5224463" y="4133850"/>
            <a:ext cx="685800" cy="485775"/>
            <a:chOff x="3291" y="2604"/>
            <a:chExt cx="432" cy="306"/>
          </a:xfrm>
        </p:grpSpPr>
        <p:grpSp>
          <p:nvGrpSpPr>
            <p:cNvPr id="75811" name="Group 30"/>
            <p:cNvGrpSpPr>
              <a:grpSpLocks/>
            </p:cNvGrpSpPr>
            <p:nvPr/>
          </p:nvGrpSpPr>
          <p:grpSpPr bwMode="auto">
            <a:xfrm>
              <a:off x="3291" y="2604"/>
              <a:ext cx="329" cy="288"/>
              <a:chOff x="3253" y="2976"/>
              <a:chExt cx="343" cy="288"/>
            </a:xfrm>
          </p:grpSpPr>
          <p:sp>
            <p:nvSpPr>
              <p:cNvPr id="231455" name="Line 31"/>
              <p:cNvSpPr>
                <a:spLocks noChangeShapeType="1"/>
              </p:cNvSpPr>
              <p:nvPr/>
            </p:nvSpPr>
            <p:spPr bwMode="auto">
              <a:xfrm>
                <a:off x="3504" y="3006"/>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75814" name="Rectangle 32"/>
              <p:cNvSpPr>
                <a:spLocks noChangeArrowheads="1"/>
              </p:cNvSpPr>
              <p:nvPr/>
            </p:nvSpPr>
            <p:spPr bwMode="auto">
              <a:xfrm>
                <a:off x="3253" y="2976"/>
                <a:ext cx="3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eaLnBrk="1" hangingPunct="1"/>
                <a:r>
                  <a:rPr lang="en-US" altLang="en-US" sz="2400">
                    <a:solidFill>
                      <a:schemeClr val="tx1"/>
                    </a:solidFill>
                    <a:latin typeface="Arial" panose="020B0604020202020204" pitchFamily="34" charset="0"/>
                    <a:sym typeface="Symbol" panose="05050102010706020507" pitchFamily="18" charset="2"/>
                  </a:rPr>
                  <a:t></a:t>
                </a:r>
                <a:r>
                  <a:rPr lang="en-US" altLang="en-US" sz="2400">
                    <a:solidFill>
                      <a:schemeClr val="tx1"/>
                    </a:solidFill>
                    <a:latin typeface="Arial" panose="020B0604020202020204" pitchFamily="34" charset="0"/>
                  </a:rPr>
                  <a:t>l </a:t>
                </a:r>
              </a:p>
            </p:txBody>
          </p:sp>
          <p:sp>
            <p:nvSpPr>
              <p:cNvPr id="231457" name="Line 33"/>
              <p:cNvSpPr>
                <a:spLocks noChangeShapeType="1"/>
              </p:cNvSpPr>
              <p:nvPr/>
            </p:nvSpPr>
            <p:spPr bwMode="auto">
              <a:xfrm>
                <a:off x="3264" y="3003"/>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75812" name="Text Box 40"/>
            <p:cNvSpPr txBox="1">
              <a:spLocks noChangeArrowheads="1"/>
            </p:cNvSpPr>
            <p:nvPr/>
          </p:nvSpPr>
          <p:spPr bwMode="auto">
            <a:xfrm>
              <a:off x="3531" y="262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a:t>
              </a:r>
            </a:p>
          </p:txBody>
        </p:sp>
      </p:grpSp>
      <p:sp>
        <p:nvSpPr>
          <p:cNvPr id="231466" name="Text Box 42"/>
          <p:cNvSpPr txBox="1">
            <a:spLocks noChangeArrowheads="1"/>
          </p:cNvSpPr>
          <p:nvPr/>
        </p:nvSpPr>
        <p:spPr bwMode="auto">
          <a:xfrm>
            <a:off x="5624513" y="44958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0,18 – 0,15 = 0,03 m</a:t>
            </a:r>
          </a:p>
        </p:txBody>
      </p:sp>
      <p:sp>
        <p:nvSpPr>
          <p:cNvPr id="231467" name="Text Box 43"/>
          <p:cNvSpPr txBox="1">
            <a:spLocks noChangeArrowheads="1"/>
          </p:cNvSpPr>
          <p:nvPr/>
        </p:nvSpPr>
        <p:spPr bwMode="auto">
          <a:xfrm>
            <a:off x="3886200" y="4876800"/>
            <a:ext cx="449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Vậy độ cứng k của lò xo bằng:</a:t>
            </a:r>
          </a:p>
        </p:txBody>
      </p:sp>
      <p:grpSp>
        <p:nvGrpSpPr>
          <p:cNvPr id="231475" name="Group 51"/>
          <p:cNvGrpSpPr>
            <a:grpSpLocks/>
          </p:cNvGrpSpPr>
          <p:nvPr/>
        </p:nvGrpSpPr>
        <p:grpSpPr bwMode="auto">
          <a:xfrm>
            <a:off x="4038600" y="5181600"/>
            <a:ext cx="2133600" cy="590550"/>
            <a:chOff x="2544" y="3504"/>
            <a:chExt cx="1344" cy="372"/>
          </a:xfrm>
        </p:grpSpPr>
        <p:sp>
          <p:nvSpPr>
            <p:cNvPr id="75804" name="Text Box 44"/>
            <p:cNvSpPr txBox="1">
              <a:spLocks noChangeArrowheads="1"/>
            </p:cNvSpPr>
            <p:nvPr/>
          </p:nvSpPr>
          <p:spPr bwMode="auto">
            <a:xfrm>
              <a:off x="2544" y="3504"/>
              <a:ext cx="912"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k = Fđh </a:t>
              </a:r>
              <a:r>
                <a:rPr lang="en-US" altLang="en-US" sz="3200">
                  <a:solidFill>
                    <a:schemeClr val="tx1"/>
                  </a:solidFill>
                  <a:latin typeface="Arial" panose="020B0604020202020204" pitchFamily="34" charset="0"/>
                </a:rPr>
                <a:t>/</a:t>
              </a:r>
            </a:p>
          </p:txBody>
        </p:sp>
        <p:grpSp>
          <p:nvGrpSpPr>
            <p:cNvPr id="75805" name="Group 45"/>
            <p:cNvGrpSpPr>
              <a:grpSpLocks/>
            </p:cNvGrpSpPr>
            <p:nvPr/>
          </p:nvGrpSpPr>
          <p:grpSpPr bwMode="auto">
            <a:xfrm>
              <a:off x="3456" y="3570"/>
              <a:ext cx="432" cy="306"/>
              <a:chOff x="3291" y="2604"/>
              <a:chExt cx="432" cy="306"/>
            </a:xfrm>
          </p:grpSpPr>
          <p:grpSp>
            <p:nvGrpSpPr>
              <p:cNvPr id="75806" name="Group 46"/>
              <p:cNvGrpSpPr>
                <a:grpSpLocks/>
              </p:cNvGrpSpPr>
              <p:nvPr/>
            </p:nvGrpSpPr>
            <p:grpSpPr bwMode="auto">
              <a:xfrm>
                <a:off x="3291" y="2604"/>
                <a:ext cx="329" cy="288"/>
                <a:chOff x="3253" y="2976"/>
                <a:chExt cx="343" cy="288"/>
              </a:xfrm>
            </p:grpSpPr>
            <p:sp>
              <p:nvSpPr>
                <p:cNvPr id="231471" name="Line 47"/>
                <p:cNvSpPr>
                  <a:spLocks noChangeShapeType="1"/>
                </p:cNvSpPr>
                <p:nvPr/>
              </p:nvSpPr>
              <p:spPr bwMode="auto">
                <a:xfrm>
                  <a:off x="3504" y="3006"/>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sp>
              <p:nvSpPr>
                <p:cNvPr id="75809" name="Rectangle 48"/>
                <p:cNvSpPr>
                  <a:spLocks noChangeArrowheads="1"/>
                </p:cNvSpPr>
                <p:nvPr/>
              </p:nvSpPr>
              <p:spPr bwMode="auto">
                <a:xfrm>
                  <a:off x="3253" y="2976"/>
                  <a:ext cx="34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eaLnBrk="1" hangingPunct="1"/>
                  <a:r>
                    <a:rPr lang="en-US" altLang="en-US" sz="2400">
                      <a:solidFill>
                        <a:schemeClr val="tx1"/>
                      </a:solidFill>
                      <a:latin typeface="Arial" panose="020B0604020202020204" pitchFamily="34" charset="0"/>
                      <a:sym typeface="Symbol" panose="05050102010706020507" pitchFamily="18" charset="2"/>
                    </a:rPr>
                    <a:t></a:t>
                  </a:r>
                  <a:r>
                    <a:rPr lang="en-US" altLang="en-US" sz="2400">
                      <a:solidFill>
                        <a:schemeClr val="tx1"/>
                      </a:solidFill>
                      <a:latin typeface="Arial" panose="020B0604020202020204" pitchFamily="34" charset="0"/>
                    </a:rPr>
                    <a:t>l </a:t>
                  </a:r>
                </a:p>
              </p:txBody>
            </p:sp>
            <p:sp>
              <p:nvSpPr>
                <p:cNvPr id="231473" name="Line 49"/>
                <p:cNvSpPr>
                  <a:spLocks noChangeShapeType="1"/>
                </p:cNvSpPr>
                <p:nvPr/>
              </p:nvSpPr>
              <p:spPr bwMode="auto">
                <a:xfrm>
                  <a:off x="3264" y="3003"/>
                  <a:ext cx="0"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endParaRPr>
                </a:p>
              </p:txBody>
            </p:sp>
          </p:grpSp>
          <p:sp>
            <p:nvSpPr>
              <p:cNvPr id="75807" name="Text Box 50"/>
              <p:cNvSpPr txBox="1">
                <a:spLocks noChangeArrowheads="1"/>
              </p:cNvSpPr>
              <p:nvPr/>
            </p:nvSpPr>
            <p:spPr bwMode="auto">
              <a:xfrm>
                <a:off x="3531" y="2622"/>
                <a:ext cx="1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a:t>
                </a:r>
              </a:p>
            </p:txBody>
          </p:sp>
        </p:grpSp>
      </p:grpSp>
      <p:sp>
        <p:nvSpPr>
          <p:cNvPr id="231476" name="Text Box 52"/>
          <p:cNvSpPr txBox="1">
            <a:spLocks noChangeArrowheads="1"/>
          </p:cNvSpPr>
          <p:nvPr/>
        </p:nvSpPr>
        <p:spPr bwMode="auto">
          <a:xfrm>
            <a:off x="6248400" y="5305425"/>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4,5 : 0,03 </a:t>
            </a:r>
          </a:p>
        </p:txBody>
      </p:sp>
      <p:sp>
        <p:nvSpPr>
          <p:cNvPr id="231477" name="Text Box 53"/>
          <p:cNvSpPr txBox="1">
            <a:spLocks noChangeArrowheads="1"/>
          </p:cNvSpPr>
          <p:nvPr/>
        </p:nvSpPr>
        <p:spPr bwMode="auto">
          <a:xfrm>
            <a:off x="5886450" y="5757863"/>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 150 N/m</a:t>
            </a:r>
          </a:p>
        </p:txBody>
      </p:sp>
      <p:sp>
        <p:nvSpPr>
          <p:cNvPr id="231478" name="Text Box 54"/>
          <p:cNvSpPr txBox="1">
            <a:spLocks noChangeArrowheads="1"/>
          </p:cNvSpPr>
          <p:nvPr/>
        </p:nvSpPr>
        <p:spPr bwMode="auto">
          <a:xfrm>
            <a:off x="3657600" y="61722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400">
                <a:solidFill>
                  <a:schemeClr val="tx1"/>
                </a:solidFill>
                <a:latin typeface="Arial" panose="020B0604020202020204" pitchFamily="34" charset="0"/>
              </a:rPr>
              <a:t>Chọn đáp án D</a:t>
            </a:r>
          </a:p>
        </p:txBody>
      </p:sp>
    </p:spTree>
    <p:extLst>
      <p:ext uri="{BB962C8B-B14F-4D97-AF65-F5344CB8AC3E}">
        <p14:creationId xmlns:p14="http://schemas.microsoft.com/office/powerpoint/2010/main" val="1605175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1429"/>
                                        </p:tgtEl>
                                        <p:attrNameLst>
                                          <p:attrName>style.visibility</p:attrName>
                                        </p:attrNameLst>
                                      </p:cBhvr>
                                      <p:to>
                                        <p:strVal val="visible"/>
                                      </p:to>
                                    </p:set>
                                    <p:animEffect transition="in" filter="box(in)">
                                      <p:cBhvr>
                                        <p:cTn id="7" dur="500"/>
                                        <p:tgtEl>
                                          <p:spTgt spid="2314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1430"/>
                                        </p:tgtEl>
                                        <p:attrNameLst>
                                          <p:attrName>style.visibility</p:attrName>
                                        </p:attrNameLst>
                                      </p:cBhvr>
                                      <p:to>
                                        <p:strVal val="visible"/>
                                      </p:to>
                                    </p:set>
                                    <p:animEffect transition="in" filter="box(in)">
                                      <p:cBhvr>
                                        <p:cTn id="12" dur="500"/>
                                        <p:tgtEl>
                                          <p:spTgt spid="2314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1431"/>
                                        </p:tgtEl>
                                        <p:attrNameLst>
                                          <p:attrName>style.visibility</p:attrName>
                                        </p:attrNameLst>
                                      </p:cBhvr>
                                      <p:to>
                                        <p:strVal val="visible"/>
                                      </p:to>
                                    </p:set>
                                    <p:animEffect transition="in" filter="box(in)">
                                      <p:cBhvr>
                                        <p:cTn id="17" dur="500"/>
                                        <p:tgtEl>
                                          <p:spTgt spid="2314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1432"/>
                                        </p:tgtEl>
                                        <p:attrNameLst>
                                          <p:attrName>style.visibility</p:attrName>
                                        </p:attrNameLst>
                                      </p:cBhvr>
                                      <p:to>
                                        <p:strVal val="visible"/>
                                      </p:to>
                                    </p:set>
                                    <p:animEffect transition="in" filter="box(in)">
                                      <p:cBhvr>
                                        <p:cTn id="22" dur="500"/>
                                        <p:tgtEl>
                                          <p:spTgt spid="23143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1433"/>
                                        </p:tgtEl>
                                        <p:attrNameLst>
                                          <p:attrName>style.visibility</p:attrName>
                                        </p:attrNameLst>
                                      </p:cBhvr>
                                      <p:to>
                                        <p:strVal val="visible"/>
                                      </p:to>
                                    </p:set>
                                    <p:animEffect transition="in" filter="box(in)">
                                      <p:cBhvr>
                                        <p:cTn id="27" dur="500"/>
                                        <p:tgtEl>
                                          <p:spTgt spid="2314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31434"/>
                                        </p:tgtEl>
                                        <p:attrNameLst>
                                          <p:attrName>style.visibility</p:attrName>
                                        </p:attrNameLst>
                                      </p:cBhvr>
                                      <p:to>
                                        <p:strVal val="visible"/>
                                      </p:to>
                                    </p:set>
                                    <p:animEffect transition="in" filter="blinds(horizontal)">
                                      <p:cBhvr>
                                        <p:cTn id="32" dur="500"/>
                                        <p:tgtEl>
                                          <p:spTgt spid="23143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1435"/>
                                        </p:tgtEl>
                                        <p:attrNameLst>
                                          <p:attrName>style.visibility</p:attrName>
                                        </p:attrNameLst>
                                      </p:cBhvr>
                                      <p:to>
                                        <p:strVal val="visible"/>
                                      </p:to>
                                    </p:set>
                                    <p:animEffect transition="in" filter="box(in)">
                                      <p:cBhvr>
                                        <p:cTn id="37" dur="500"/>
                                        <p:tgtEl>
                                          <p:spTgt spid="2314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31436"/>
                                        </p:tgtEl>
                                        <p:attrNameLst>
                                          <p:attrName>style.visibility</p:attrName>
                                        </p:attrNameLst>
                                      </p:cBhvr>
                                      <p:to>
                                        <p:strVal val="visible"/>
                                      </p:to>
                                    </p:set>
                                    <p:animEffect transition="in" filter="box(in)">
                                      <p:cBhvr>
                                        <p:cTn id="42" dur="500"/>
                                        <p:tgtEl>
                                          <p:spTgt spid="2314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31437"/>
                                        </p:tgtEl>
                                        <p:attrNameLst>
                                          <p:attrName>style.visibility</p:attrName>
                                        </p:attrNameLst>
                                      </p:cBhvr>
                                      <p:to>
                                        <p:strVal val="visible"/>
                                      </p:to>
                                    </p:set>
                                    <p:animEffect transition="in" filter="box(in)">
                                      <p:cBhvr>
                                        <p:cTn id="47" dur="500"/>
                                        <p:tgtEl>
                                          <p:spTgt spid="2314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31438"/>
                                        </p:tgtEl>
                                        <p:attrNameLst>
                                          <p:attrName>style.visibility</p:attrName>
                                        </p:attrNameLst>
                                      </p:cBhvr>
                                      <p:to>
                                        <p:strVal val="visible"/>
                                      </p:to>
                                    </p:set>
                                    <p:animEffect transition="in" filter="box(in)">
                                      <p:cBhvr>
                                        <p:cTn id="52" dur="500"/>
                                        <p:tgtEl>
                                          <p:spTgt spid="2314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 presetClass="entr" presetSubtype="16" fill="hold" nodeType="clickEffect">
                                  <p:stCondLst>
                                    <p:cond delay="0"/>
                                  </p:stCondLst>
                                  <p:childTnLst>
                                    <p:set>
                                      <p:cBhvr>
                                        <p:cTn id="56" dur="1" fill="hold">
                                          <p:stCondLst>
                                            <p:cond delay="0"/>
                                          </p:stCondLst>
                                        </p:cTn>
                                        <p:tgtEl>
                                          <p:spTgt spid="231439"/>
                                        </p:tgtEl>
                                        <p:attrNameLst>
                                          <p:attrName>style.visibility</p:attrName>
                                        </p:attrNameLst>
                                      </p:cBhvr>
                                      <p:to>
                                        <p:strVal val="visible"/>
                                      </p:to>
                                    </p:set>
                                    <p:animEffect transition="in" filter="box(in)">
                                      <p:cBhvr>
                                        <p:cTn id="57" dur="500"/>
                                        <p:tgtEl>
                                          <p:spTgt spid="231439"/>
                                        </p:tgtEl>
                                      </p:cBhvr>
                                    </p:animEffect>
                                  </p:childTnLst>
                                </p:cTn>
                              </p:par>
                              <p:par>
                                <p:cTn id="58" presetID="4" presetClass="entr" presetSubtype="16" fill="hold" nodeType="withEffect">
                                  <p:stCondLst>
                                    <p:cond delay="0"/>
                                  </p:stCondLst>
                                  <p:childTnLst>
                                    <p:set>
                                      <p:cBhvr>
                                        <p:cTn id="59" dur="1" fill="hold">
                                          <p:stCondLst>
                                            <p:cond delay="0"/>
                                          </p:stCondLst>
                                        </p:cTn>
                                        <p:tgtEl>
                                          <p:spTgt spid="231440"/>
                                        </p:tgtEl>
                                        <p:attrNameLst>
                                          <p:attrName>style.visibility</p:attrName>
                                        </p:attrNameLst>
                                      </p:cBhvr>
                                      <p:to>
                                        <p:strVal val="visible"/>
                                      </p:to>
                                    </p:set>
                                    <p:animEffect transition="in" filter="box(in)">
                                      <p:cBhvr>
                                        <p:cTn id="60" dur="500"/>
                                        <p:tgtEl>
                                          <p:spTgt spid="231440"/>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231441"/>
                                        </p:tgtEl>
                                        <p:attrNameLst>
                                          <p:attrName>style.visibility</p:attrName>
                                        </p:attrNameLst>
                                      </p:cBhvr>
                                      <p:to>
                                        <p:strVal val="visible"/>
                                      </p:to>
                                    </p:set>
                                    <p:animEffect transition="in" filter="box(in)">
                                      <p:cBhvr>
                                        <p:cTn id="65" dur="500"/>
                                        <p:tgtEl>
                                          <p:spTgt spid="23144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231442"/>
                                        </p:tgtEl>
                                        <p:attrNameLst>
                                          <p:attrName>style.visibility</p:attrName>
                                        </p:attrNameLst>
                                      </p:cBhvr>
                                      <p:to>
                                        <p:strVal val="visible"/>
                                      </p:to>
                                    </p:set>
                                    <p:animEffect transition="in" filter="checkerboard(across)">
                                      <p:cBhvr>
                                        <p:cTn id="70" dur="500"/>
                                        <p:tgtEl>
                                          <p:spTgt spid="231442"/>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31443"/>
                                        </p:tgtEl>
                                        <p:attrNameLst>
                                          <p:attrName>style.visibility</p:attrName>
                                        </p:attrNameLst>
                                      </p:cBhvr>
                                      <p:to>
                                        <p:strVal val="visible"/>
                                      </p:to>
                                    </p:set>
                                    <p:animEffect transition="in" filter="box(in)">
                                      <p:cBhvr>
                                        <p:cTn id="75" dur="500"/>
                                        <p:tgtEl>
                                          <p:spTgt spid="23144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nodeType="clickEffect">
                                  <p:stCondLst>
                                    <p:cond delay="0"/>
                                  </p:stCondLst>
                                  <p:childTnLst>
                                    <p:set>
                                      <p:cBhvr>
                                        <p:cTn id="79" dur="1" fill="hold">
                                          <p:stCondLst>
                                            <p:cond delay="0"/>
                                          </p:stCondLst>
                                        </p:cTn>
                                        <p:tgtEl>
                                          <p:spTgt spid="231451"/>
                                        </p:tgtEl>
                                        <p:attrNameLst>
                                          <p:attrName>style.visibility</p:attrName>
                                        </p:attrNameLst>
                                      </p:cBhvr>
                                      <p:to>
                                        <p:strVal val="visible"/>
                                      </p:to>
                                    </p:set>
                                    <p:animEffect transition="in" filter="box(in)">
                                      <p:cBhvr>
                                        <p:cTn id="80" dur="500"/>
                                        <p:tgtEl>
                                          <p:spTgt spid="23145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nodeType="clickEffect">
                                  <p:stCondLst>
                                    <p:cond delay="0"/>
                                  </p:stCondLst>
                                  <p:childTnLst>
                                    <p:set>
                                      <p:cBhvr>
                                        <p:cTn id="84" dur="1" fill="hold">
                                          <p:stCondLst>
                                            <p:cond delay="0"/>
                                          </p:stCondLst>
                                        </p:cTn>
                                        <p:tgtEl>
                                          <p:spTgt spid="231465"/>
                                        </p:tgtEl>
                                        <p:attrNameLst>
                                          <p:attrName>style.visibility</p:attrName>
                                        </p:attrNameLst>
                                      </p:cBhvr>
                                      <p:to>
                                        <p:strVal val="visible"/>
                                      </p:to>
                                    </p:set>
                                    <p:animEffect transition="in" filter="box(in)">
                                      <p:cBhvr>
                                        <p:cTn id="85" dur="500"/>
                                        <p:tgtEl>
                                          <p:spTgt spid="23146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ntr" presetSubtype="10" fill="hold" nodeType="clickEffect">
                                  <p:stCondLst>
                                    <p:cond delay="0"/>
                                  </p:stCondLst>
                                  <p:childTnLst>
                                    <p:set>
                                      <p:cBhvr>
                                        <p:cTn id="89" dur="1" fill="hold">
                                          <p:stCondLst>
                                            <p:cond delay="0"/>
                                          </p:stCondLst>
                                        </p:cTn>
                                        <p:tgtEl>
                                          <p:spTgt spid="231463"/>
                                        </p:tgtEl>
                                        <p:attrNameLst>
                                          <p:attrName>style.visibility</p:attrName>
                                        </p:attrNameLst>
                                      </p:cBhvr>
                                      <p:to>
                                        <p:strVal val="visible"/>
                                      </p:to>
                                    </p:set>
                                    <p:animEffect transition="in" filter="blinds(horizontal)">
                                      <p:cBhvr>
                                        <p:cTn id="90" dur="500"/>
                                        <p:tgtEl>
                                          <p:spTgt spid="231463"/>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16" fill="hold" grpId="0" nodeType="clickEffect">
                                  <p:stCondLst>
                                    <p:cond delay="0"/>
                                  </p:stCondLst>
                                  <p:childTnLst>
                                    <p:set>
                                      <p:cBhvr>
                                        <p:cTn id="94" dur="1" fill="hold">
                                          <p:stCondLst>
                                            <p:cond delay="0"/>
                                          </p:stCondLst>
                                        </p:cTn>
                                        <p:tgtEl>
                                          <p:spTgt spid="231466"/>
                                        </p:tgtEl>
                                        <p:attrNameLst>
                                          <p:attrName>style.visibility</p:attrName>
                                        </p:attrNameLst>
                                      </p:cBhvr>
                                      <p:to>
                                        <p:strVal val="visible"/>
                                      </p:to>
                                    </p:set>
                                    <p:animEffect transition="in" filter="box(in)">
                                      <p:cBhvr>
                                        <p:cTn id="95" dur="500"/>
                                        <p:tgtEl>
                                          <p:spTgt spid="231466"/>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4" presetClass="entr" presetSubtype="16" fill="hold" grpId="0" nodeType="clickEffect">
                                  <p:stCondLst>
                                    <p:cond delay="0"/>
                                  </p:stCondLst>
                                  <p:childTnLst>
                                    <p:set>
                                      <p:cBhvr>
                                        <p:cTn id="99" dur="1" fill="hold">
                                          <p:stCondLst>
                                            <p:cond delay="0"/>
                                          </p:stCondLst>
                                        </p:cTn>
                                        <p:tgtEl>
                                          <p:spTgt spid="231467"/>
                                        </p:tgtEl>
                                        <p:attrNameLst>
                                          <p:attrName>style.visibility</p:attrName>
                                        </p:attrNameLst>
                                      </p:cBhvr>
                                      <p:to>
                                        <p:strVal val="visible"/>
                                      </p:to>
                                    </p:set>
                                    <p:animEffect transition="in" filter="box(in)">
                                      <p:cBhvr>
                                        <p:cTn id="100" dur="500"/>
                                        <p:tgtEl>
                                          <p:spTgt spid="231467"/>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4" presetClass="entr" presetSubtype="16" fill="hold" nodeType="clickEffect">
                                  <p:stCondLst>
                                    <p:cond delay="0"/>
                                  </p:stCondLst>
                                  <p:childTnLst>
                                    <p:set>
                                      <p:cBhvr>
                                        <p:cTn id="104" dur="1" fill="hold">
                                          <p:stCondLst>
                                            <p:cond delay="0"/>
                                          </p:stCondLst>
                                        </p:cTn>
                                        <p:tgtEl>
                                          <p:spTgt spid="231475"/>
                                        </p:tgtEl>
                                        <p:attrNameLst>
                                          <p:attrName>style.visibility</p:attrName>
                                        </p:attrNameLst>
                                      </p:cBhvr>
                                      <p:to>
                                        <p:strVal val="visible"/>
                                      </p:to>
                                    </p:set>
                                    <p:animEffect transition="in" filter="box(in)">
                                      <p:cBhvr>
                                        <p:cTn id="105" dur="500"/>
                                        <p:tgtEl>
                                          <p:spTgt spid="231475"/>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8" presetClass="entr" presetSubtype="16" fill="hold" grpId="0" nodeType="clickEffect">
                                  <p:stCondLst>
                                    <p:cond delay="0"/>
                                  </p:stCondLst>
                                  <p:childTnLst>
                                    <p:set>
                                      <p:cBhvr>
                                        <p:cTn id="109" dur="1" fill="hold">
                                          <p:stCondLst>
                                            <p:cond delay="0"/>
                                          </p:stCondLst>
                                        </p:cTn>
                                        <p:tgtEl>
                                          <p:spTgt spid="231476"/>
                                        </p:tgtEl>
                                        <p:attrNameLst>
                                          <p:attrName>style.visibility</p:attrName>
                                        </p:attrNameLst>
                                      </p:cBhvr>
                                      <p:to>
                                        <p:strVal val="visible"/>
                                      </p:to>
                                    </p:set>
                                    <p:animEffect transition="in" filter="diamond(in)">
                                      <p:cBhvr>
                                        <p:cTn id="110" dur="2000"/>
                                        <p:tgtEl>
                                          <p:spTgt spid="231476"/>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 presetClass="entr" presetSubtype="16" fill="hold" grpId="0" nodeType="clickEffect">
                                  <p:stCondLst>
                                    <p:cond delay="0"/>
                                  </p:stCondLst>
                                  <p:childTnLst>
                                    <p:set>
                                      <p:cBhvr>
                                        <p:cTn id="114" dur="1" fill="hold">
                                          <p:stCondLst>
                                            <p:cond delay="0"/>
                                          </p:stCondLst>
                                        </p:cTn>
                                        <p:tgtEl>
                                          <p:spTgt spid="231477"/>
                                        </p:tgtEl>
                                        <p:attrNameLst>
                                          <p:attrName>style.visibility</p:attrName>
                                        </p:attrNameLst>
                                      </p:cBhvr>
                                      <p:to>
                                        <p:strVal val="visible"/>
                                      </p:to>
                                    </p:set>
                                    <p:animEffect transition="in" filter="box(in)">
                                      <p:cBhvr>
                                        <p:cTn id="115" dur="500"/>
                                        <p:tgtEl>
                                          <p:spTgt spid="231477"/>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4" presetClass="entr" presetSubtype="16" fill="hold" grpId="0" nodeType="clickEffect">
                                  <p:stCondLst>
                                    <p:cond delay="0"/>
                                  </p:stCondLst>
                                  <p:childTnLst>
                                    <p:set>
                                      <p:cBhvr>
                                        <p:cTn id="119" dur="1" fill="hold">
                                          <p:stCondLst>
                                            <p:cond delay="0"/>
                                          </p:stCondLst>
                                        </p:cTn>
                                        <p:tgtEl>
                                          <p:spTgt spid="231478"/>
                                        </p:tgtEl>
                                        <p:attrNameLst>
                                          <p:attrName>style.visibility</p:attrName>
                                        </p:attrNameLst>
                                      </p:cBhvr>
                                      <p:to>
                                        <p:strVal val="visible"/>
                                      </p:to>
                                    </p:set>
                                    <p:animEffect transition="in" filter="box(in)">
                                      <p:cBhvr>
                                        <p:cTn id="120" dur="500"/>
                                        <p:tgtEl>
                                          <p:spTgt spid="231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p:bldP spid="231430" grpId="0"/>
      <p:bldP spid="231431" grpId="0"/>
      <p:bldP spid="231432" grpId="0"/>
      <p:bldP spid="231433" grpId="0"/>
      <p:bldP spid="231434" grpId="0"/>
      <p:bldP spid="231435" grpId="0"/>
      <p:bldP spid="231436" grpId="0"/>
      <p:bldP spid="231437" grpId="0"/>
      <p:bldP spid="231438" grpId="0"/>
      <p:bldP spid="231441" grpId="0"/>
      <p:bldP spid="231442" grpId="0"/>
      <p:bldP spid="231443" grpId="0"/>
      <p:bldP spid="231466" grpId="0"/>
      <p:bldP spid="231467" grpId="0"/>
      <p:bldP spid="231476" grpId="0"/>
      <p:bldP spid="231477" grpId="0"/>
      <p:bldP spid="23147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p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5"/>
          <p:cNvSpPr txBox="1">
            <a:spLocks noChangeArrowheads="1"/>
          </p:cNvSpPr>
          <p:nvPr/>
        </p:nvSpPr>
        <p:spPr bwMode="auto">
          <a:xfrm>
            <a:off x="5791200" y="5484813"/>
            <a:ext cx="33528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2"/>
                </a:solidFill>
                <a:latin typeface="Times New Roman" panose="02020603050405020304" pitchFamily="18" charset="0"/>
              </a:defRPr>
            </a:lvl1pPr>
            <a:lvl2pPr marL="742950" indent="-285750">
              <a:defRPr>
                <a:solidFill>
                  <a:schemeClr val="tx2"/>
                </a:solidFill>
                <a:latin typeface="Times New Roman" panose="02020603050405020304" pitchFamily="18" charset="0"/>
              </a:defRPr>
            </a:lvl2pPr>
            <a:lvl3pPr marL="1143000" indent="-228600">
              <a:defRPr>
                <a:solidFill>
                  <a:schemeClr val="tx2"/>
                </a:solidFill>
                <a:latin typeface="Times New Roman" panose="02020603050405020304" pitchFamily="18" charset="0"/>
              </a:defRPr>
            </a:lvl3pPr>
            <a:lvl4pPr marL="1600200" indent="-228600">
              <a:defRPr>
                <a:solidFill>
                  <a:schemeClr val="tx2"/>
                </a:solidFill>
                <a:latin typeface="Times New Roman" panose="02020603050405020304" pitchFamily="18" charset="0"/>
              </a:defRPr>
            </a:lvl4pPr>
            <a:lvl5pPr marL="2057400" indent="-228600">
              <a:defRPr>
                <a:solidFill>
                  <a:schemeClr val="tx2"/>
                </a:solidFill>
                <a:latin typeface="Times New Roman" panose="02020603050405020304" pitchFamily="18" charset="0"/>
              </a:defRPr>
            </a:lvl5pPr>
            <a:lvl6pPr marL="2514600" indent="-228600" eaLnBrk="0" fontAlgn="base" hangingPunct="0">
              <a:spcBef>
                <a:spcPct val="0"/>
              </a:spcBef>
              <a:spcAft>
                <a:spcPct val="0"/>
              </a:spcAft>
              <a:defRPr>
                <a:solidFill>
                  <a:schemeClr val="tx2"/>
                </a:solidFill>
                <a:latin typeface="Times New Roman" panose="02020603050405020304" pitchFamily="18" charset="0"/>
              </a:defRPr>
            </a:lvl6pPr>
            <a:lvl7pPr marL="2971800" indent="-228600" eaLnBrk="0" fontAlgn="base" hangingPunct="0">
              <a:spcBef>
                <a:spcPct val="0"/>
              </a:spcBef>
              <a:spcAft>
                <a:spcPct val="0"/>
              </a:spcAft>
              <a:defRPr>
                <a:solidFill>
                  <a:schemeClr val="tx2"/>
                </a:solidFill>
                <a:latin typeface="Times New Roman" panose="02020603050405020304" pitchFamily="18" charset="0"/>
              </a:defRPr>
            </a:lvl7pPr>
            <a:lvl8pPr marL="3429000" indent="-228600" eaLnBrk="0" fontAlgn="base" hangingPunct="0">
              <a:spcBef>
                <a:spcPct val="0"/>
              </a:spcBef>
              <a:spcAft>
                <a:spcPct val="0"/>
              </a:spcAft>
              <a:defRPr>
                <a:solidFill>
                  <a:schemeClr val="tx2"/>
                </a:solidFill>
                <a:latin typeface="Times New Roman" panose="02020603050405020304" pitchFamily="18" charset="0"/>
              </a:defRPr>
            </a:lvl8pPr>
            <a:lvl9pPr marL="3886200" indent="-228600" eaLnBrk="0" fontAlgn="base" hangingPunct="0">
              <a:spcBef>
                <a:spcPct val="0"/>
              </a:spcBef>
              <a:spcAft>
                <a:spcPct val="0"/>
              </a:spcAft>
              <a:defRPr>
                <a:solidFill>
                  <a:schemeClr val="tx2"/>
                </a:solidFill>
                <a:latin typeface="Times New Roman" panose="02020603050405020304" pitchFamily="18" charset="0"/>
              </a:defRPr>
            </a:lvl9pPr>
          </a:lstStyle>
          <a:p>
            <a:pPr>
              <a:spcBef>
                <a:spcPct val="50000"/>
              </a:spcBef>
            </a:pPr>
            <a:r>
              <a:rPr lang="en-US" altLang="en-US" sz="2800">
                <a:solidFill>
                  <a:srgbClr val="CC0000"/>
                </a:solidFill>
                <a:latin typeface="Arial" panose="020B0604020202020204" pitchFamily="34" charset="0"/>
              </a:rPr>
              <a:t>Giải thích nguyên tắc hoạt động của lò xo giảm sóc?</a:t>
            </a:r>
          </a:p>
        </p:txBody>
      </p:sp>
    </p:spTree>
    <p:extLst>
      <p:ext uri="{BB962C8B-B14F-4D97-AF65-F5344CB8AC3E}">
        <p14:creationId xmlns:p14="http://schemas.microsoft.com/office/powerpoint/2010/main" val="4097947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88" y="3276599"/>
            <a:ext cx="39370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3276598"/>
            <a:ext cx="375920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44405"/>
            <a:ext cx="2971800" cy="313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505200" y="144405"/>
            <a:ext cx="5257801" cy="2827393"/>
          </a:xfrm>
          <a:prstGeom prst="cloudCallout">
            <a:avLst>
              <a:gd name="adj1" fmla="val -70635"/>
              <a:gd name="adj2" fmla="val -519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800" b="1" dirty="0" smtClean="0">
              <a:latin typeface="Times New Roman" pitchFamily="18" charset="0"/>
              <a:cs typeface="Times New Roman" pitchFamily="18" charset="0"/>
            </a:endParaRPr>
          </a:p>
          <a:p>
            <a:pPr algn="ctr">
              <a:defRPr/>
            </a:pPr>
            <a:r>
              <a:rPr lang="en-US" sz="2800" b="1" dirty="0" err="1">
                <a:latin typeface="Times New Roman" panose="02020603050405020304" pitchFamily="18" charset="0"/>
                <a:cs typeface="Times New Roman" panose="02020603050405020304" pitchFamily="18" charset="0"/>
              </a:rPr>
              <a:t>Tại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a:t>
            </a:r>
          </a:p>
          <a:p>
            <a:pPr algn="ctr"/>
            <a:endParaRPr lang="en-US" sz="2800" dirty="0"/>
          </a:p>
        </p:txBody>
      </p:sp>
    </p:spTree>
    <p:extLst>
      <p:ext uri="{BB962C8B-B14F-4D97-AF65-F5344CB8AC3E}">
        <p14:creationId xmlns:p14="http://schemas.microsoft.com/office/powerpoint/2010/main" val="3867980895"/>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974539"/>
      </p:ext>
    </p:extLst>
  </p:cSld>
  <p:clrMapOvr>
    <a:masterClrMapping/>
  </p:clrMapOvr>
  <mc:AlternateContent xmlns:mc="http://schemas.openxmlformats.org/markup-compatibility/2006" xmlns:p14="http://schemas.microsoft.com/office/powerpoint/2010/main">
    <mc:Choice Requires="p14">
      <p:transition spd="slow" p14:dur="2000" advTm="300"/>
    </mc:Choice>
    <mc:Fallback xmlns="">
      <p:transition spd="slow" advTm="3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Káº¿t quáº£ hÃ¬nh áº£nh cho lá»p xe"/>
          <p:cNvPicPr>
            <a:picLocks noChangeAspect="1" noChangeArrowheads="1"/>
          </p:cNvPicPr>
          <p:nvPr/>
        </p:nvPicPr>
        <p:blipFill>
          <a:blip r:embed="rId2"/>
          <a:srcRect/>
          <a:stretch>
            <a:fillRect/>
          </a:stretch>
        </p:blipFill>
        <p:spPr bwMode="auto">
          <a:xfrm>
            <a:off x="6553200" y="2819400"/>
            <a:ext cx="2499012" cy="3581401"/>
          </a:xfrm>
          <a:prstGeom prst="rect">
            <a:avLst/>
          </a:prstGeom>
          <a:noFill/>
        </p:spPr>
      </p:pic>
      <p:pic>
        <p:nvPicPr>
          <p:cNvPr id="23554" name="Picture 2" descr="Káº¿t quáº£ hÃ¬nh áº£nh cho lá»p xe"/>
          <p:cNvPicPr>
            <a:picLocks noChangeAspect="1" noChangeArrowheads="1"/>
          </p:cNvPicPr>
          <p:nvPr/>
        </p:nvPicPr>
        <p:blipFill>
          <a:blip r:embed="rId3"/>
          <a:srcRect/>
          <a:stretch>
            <a:fillRect/>
          </a:stretch>
        </p:blipFill>
        <p:spPr bwMode="auto">
          <a:xfrm>
            <a:off x="401266" y="3048001"/>
            <a:ext cx="5885234" cy="3352800"/>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2971800"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3810000" y="144406"/>
            <a:ext cx="4953001" cy="1912994"/>
          </a:xfrm>
          <a:prstGeom prst="cloudCallout">
            <a:avLst>
              <a:gd name="adj1" fmla="val -73750"/>
              <a:gd name="adj2" fmla="val 26183"/>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800" b="1" dirty="0" smtClean="0">
              <a:latin typeface="Times New Roman" pitchFamily="18" charset="0"/>
              <a:cs typeface="Times New Roman" pitchFamily="18" charset="0"/>
            </a:endParaRPr>
          </a:p>
          <a:p>
            <a:pPr algn="ctr"/>
            <a:r>
              <a:rPr lang="en-US" sz="2800" b="1" dirty="0" err="1" smtClean="0">
                <a:latin typeface="Times New Roman" pitchFamily="18" charset="0"/>
                <a:cs typeface="Times New Roman" pitchFamily="18" charset="0"/>
              </a:rPr>
              <a:t>Tại</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sao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mặt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lốp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xe</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nhẵn</a:t>
            </a:r>
            <a:r>
              <a:rPr lang="en-US" sz="2800" b="1" dirty="0">
                <a:latin typeface="Times New Roman" pitchFamily="18" charset="0"/>
                <a:cs typeface="Times New Roman" pitchFamily="18" charset="0"/>
              </a:rPr>
              <a:t>?</a:t>
            </a:r>
          </a:p>
          <a:p>
            <a:pPr algn="ctr"/>
            <a:endParaRPr lang="en-US" sz="2800" dirty="0"/>
          </a:p>
        </p:txBody>
      </p:sp>
    </p:spTree>
  </p:cSld>
  <p:clrMapOvr>
    <a:masterClrMapping/>
  </p:clrMapOvr>
  <p:transition>
    <p:wipe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áº¿t quáº£ hÃ¬nh áº£nh cho trá»¥c bÃ¡nh xe bÃ² ngÃ y xÆ°a"/>
          <p:cNvPicPr>
            <a:picLocks noChangeAspect="1" noChangeArrowheads="1"/>
          </p:cNvPicPr>
          <p:nvPr/>
        </p:nvPicPr>
        <p:blipFill>
          <a:blip r:embed="rId2"/>
          <a:srcRect/>
          <a:stretch>
            <a:fillRect/>
          </a:stretch>
        </p:blipFill>
        <p:spPr bwMode="auto">
          <a:xfrm>
            <a:off x="495300" y="1524000"/>
            <a:ext cx="4114800" cy="4114800"/>
          </a:xfrm>
          <a:prstGeom prst="rect">
            <a:avLst/>
          </a:prstGeom>
          <a:noFill/>
        </p:spPr>
      </p:pic>
      <p:sp>
        <p:nvSpPr>
          <p:cNvPr id="3" name="TextBox 2"/>
          <p:cNvSpPr txBox="1"/>
          <p:nvPr/>
        </p:nvSpPr>
        <p:spPr>
          <a:xfrm>
            <a:off x="685800" y="545812"/>
            <a:ext cx="3733800" cy="584775"/>
          </a:xfrm>
          <a:prstGeom prst="rect">
            <a:avLst/>
          </a:prstGeom>
          <a:noFill/>
        </p:spPr>
        <p:txBody>
          <a:bodyPr wrap="square" rtlCol="0">
            <a:spAutoFit/>
          </a:bodyPr>
          <a:lstStyle/>
          <a:p>
            <a:pPr algn="ctr"/>
            <a:r>
              <a:rPr lang="en-US" sz="3200" b="1" dirty="0" err="1" smtClean="0">
                <a:latin typeface="Times New Roman" pitchFamily="18" charset="0"/>
                <a:cs typeface="Times New Roman" pitchFamily="18" charset="0"/>
              </a:rPr>
              <a:t>Trục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bánh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xe</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bò</a:t>
            </a:r>
            <a:endParaRPr lang="en-US" sz="3200" b="1" dirty="0">
              <a:latin typeface="Times New Roman" pitchFamily="18" charset="0"/>
              <a:cs typeface="Times New Roman" pitchFamily="18" charset="0"/>
            </a:endParaRPr>
          </a:p>
        </p:txBody>
      </p:sp>
      <p:pic>
        <p:nvPicPr>
          <p:cNvPr id="24580" name="Picture 4" descr="HÃ¬nh áº£nh cÃ³ liÃªn quan"/>
          <p:cNvPicPr>
            <a:picLocks noChangeAspect="1" noChangeArrowheads="1"/>
          </p:cNvPicPr>
          <p:nvPr/>
        </p:nvPicPr>
        <p:blipFill>
          <a:blip r:embed="rId3"/>
          <a:srcRect/>
          <a:stretch>
            <a:fillRect/>
          </a:stretch>
        </p:blipFill>
        <p:spPr bwMode="auto">
          <a:xfrm>
            <a:off x="4749421" y="1524000"/>
            <a:ext cx="4114800" cy="4038600"/>
          </a:xfrm>
          <a:prstGeom prst="rect">
            <a:avLst/>
          </a:prstGeom>
          <a:noFill/>
        </p:spPr>
      </p:pic>
      <p:sp>
        <p:nvSpPr>
          <p:cNvPr id="5" name="TextBox 4"/>
          <p:cNvSpPr txBox="1"/>
          <p:nvPr/>
        </p:nvSpPr>
        <p:spPr>
          <a:xfrm>
            <a:off x="4724400" y="545811"/>
            <a:ext cx="3733800" cy="584775"/>
          </a:xfrm>
          <a:prstGeom prst="rect">
            <a:avLst/>
          </a:prstGeom>
          <a:noFill/>
        </p:spPr>
        <p:txBody>
          <a:bodyPr wrap="square" rtlCol="0">
            <a:spAutoFit/>
          </a:bodyPr>
          <a:lstStyle/>
          <a:p>
            <a:pPr algn="ctr"/>
            <a:r>
              <a:rPr lang="en-US" sz="3200" b="1" dirty="0" err="1" smtClean="0">
                <a:latin typeface="Times New Roman" pitchFamily="18" charset="0"/>
                <a:cs typeface="Times New Roman" pitchFamily="18" charset="0"/>
              </a:rPr>
              <a:t>Trục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bánh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xe</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đạp</a:t>
            </a:r>
            <a:endParaRPr lang="en-US" sz="3200" b="1" dirty="0">
              <a:latin typeface="Times New Roman" pitchFamily="18" charset="0"/>
              <a:cs typeface="Times New Roman"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4580"/>
                                        </p:tgtEl>
                                        <p:attrNameLst>
                                          <p:attrName>style.visibility</p:attrName>
                                        </p:attrNameLst>
                                      </p:cBhvr>
                                      <p:to>
                                        <p:strVal val="visible"/>
                                      </p:to>
                                    </p:set>
                                    <p:animEffect transition="in" filter="box(in)">
                                      <p:cBhvr>
                                        <p:cTn id="15" dur="500"/>
                                        <p:tgtEl>
                                          <p:spTgt spid="2458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Ã¬nh áº£nh cÃ³ liÃªn quan"/>
          <p:cNvPicPr>
            <a:picLocks noChangeAspect="1" noChangeArrowheads="1"/>
          </p:cNvPicPr>
          <p:nvPr/>
        </p:nvPicPr>
        <p:blipFill>
          <a:blip r:embed="rId2"/>
          <a:srcRect/>
          <a:stretch>
            <a:fillRect/>
          </a:stretch>
        </p:blipFill>
        <p:spPr bwMode="auto">
          <a:xfrm>
            <a:off x="4876800" y="1676400"/>
            <a:ext cx="4038600" cy="4267200"/>
          </a:xfrm>
          <a:prstGeom prst="rect">
            <a:avLst/>
          </a:prstGeom>
          <a:noFill/>
        </p:spPr>
      </p:pic>
      <p:pic>
        <p:nvPicPr>
          <p:cNvPr id="22530" name="Picture 2" descr="Káº¿t quáº£ hÃ¬nh áº£nh cho bÃ¡nh xe cÃ³ á» bi"/>
          <p:cNvPicPr>
            <a:picLocks noChangeAspect="1" noChangeArrowheads="1"/>
          </p:cNvPicPr>
          <p:nvPr/>
        </p:nvPicPr>
        <p:blipFill>
          <a:blip r:embed="rId3"/>
          <a:srcRect/>
          <a:stretch>
            <a:fillRect/>
          </a:stretch>
        </p:blipFill>
        <p:spPr bwMode="auto">
          <a:xfrm>
            <a:off x="304800" y="1676400"/>
            <a:ext cx="4419600" cy="4343400"/>
          </a:xfrm>
          <a:prstGeom prst="rect">
            <a:avLst/>
          </a:prstGeom>
          <a:noFill/>
        </p:spPr>
      </p:pic>
      <p:sp>
        <p:nvSpPr>
          <p:cNvPr id="4" name="TextBox 3"/>
          <p:cNvSpPr txBox="1"/>
          <p:nvPr/>
        </p:nvSpPr>
        <p:spPr>
          <a:xfrm>
            <a:off x="838200" y="304800"/>
            <a:ext cx="76200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Mất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chục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kỉ</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sự</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khác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biệt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giữa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loại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trục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bánh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xe</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sự</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phát</a:t>
            </a:r>
            <a:r>
              <a:rPr lang="en-US" sz="2800" b="1" dirty="0" smtClean="0">
                <a:latin typeface="Times New Roman" pitchFamily="18" charset="0"/>
                <a:cs typeface="Times New Roman" pitchFamily="18" charset="0"/>
              </a:rPr>
              <a:t> minh </a:t>
            </a:r>
            <a:r>
              <a:rPr lang="en-US" sz="2800" b="1" dirty="0" err="1" smtClean="0">
                <a:latin typeface="Times New Roman" pitchFamily="18" charset="0"/>
                <a:cs typeface="Times New Roman" pitchFamily="18" charset="0"/>
              </a:rPr>
              <a:t>ra</a:t>
            </a:r>
            <a:r>
              <a:rPr lang="en-US" sz="2800" b="1" dirty="0" smtClean="0">
                <a:latin typeface="Times New Roman" pitchFamily="18" charset="0"/>
                <a:cs typeface="Times New Roman" pitchFamily="18" charset="0"/>
              </a:rPr>
              <a:t> </a:t>
            </a:r>
            <a:r>
              <a:rPr lang="en-US" sz="2800" b="1" dirty="0" smtClean="0">
                <a:solidFill>
                  <a:srgbClr val="0070C0"/>
                </a:solidFill>
                <a:latin typeface="Times New Roman" pitchFamily="18" charset="0"/>
                <a:cs typeface="Times New Roman" pitchFamily="18" charset="0"/>
              </a:rPr>
              <a:t>ổ bi</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Rectangle 1"/>
          <p:cNvSpPr/>
          <p:nvPr/>
        </p:nvSpPr>
        <p:spPr>
          <a:xfrm>
            <a:off x="2230302" y="685800"/>
            <a:ext cx="4900380"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II</a:t>
            </a:r>
            <a:r>
              <a:rPr lang="en-US" sz="4800" b="1" cap="none"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LỰC MA SÁT</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 name="Picture 2" descr="21753868_519298881757781_2530254749781983232_n.gif"/>
          <p:cNvPicPr>
            <a:picLocks noChangeAspect="1"/>
          </p:cNvPicPr>
          <p:nvPr/>
        </p:nvPicPr>
        <p:blipFill>
          <a:blip r:embed="rId3"/>
          <a:stretch>
            <a:fillRect/>
          </a:stretch>
        </p:blipFill>
        <p:spPr>
          <a:xfrm>
            <a:off x="1295400" y="1752600"/>
            <a:ext cx="662940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09600" y="1600200"/>
            <a:ext cx="1828800" cy="3581400"/>
          </a:xfrm>
          <a:prstGeom prst="ellipse">
            <a:avLst/>
          </a:prstGeom>
          <a:solidFill>
            <a:srgbClr val="7030A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4000" b="1" dirty="0" smtClean="0">
                <a:latin typeface="Times New Roman" pitchFamily="18" charset="0"/>
                <a:cs typeface="Times New Roman" pitchFamily="18" charset="0"/>
              </a:rPr>
              <a:t>LỰC MA SÁT </a:t>
            </a:r>
            <a:endParaRPr lang="en-US" sz="4000" b="1" dirty="0">
              <a:latin typeface="Times New Roman" pitchFamily="18" charset="0"/>
              <a:cs typeface="Times New Roman" pitchFamily="18" charset="0"/>
            </a:endParaRPr>
          </a:p>
        </p:txBody>
      </p:sp>
      <p:sp>
        <p:nvSpPr>
          <p:cNvPr id="3" name="Rounded Rectangle 2"/>
          <p:cNvSpPr/>
          <p:nvPr/>
        </p:nvSpPr>
        <p:spPr>
          <a:xfrm>
            <a:off x="4038600" y="838200"/>
            <a:ext cx="4343400" cy="9144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latin typeface="Times New Roman" pitchFamily="18" charset="0"/>
                <a:cs typeface="Times New Roman" pitchFamily="18" charset="0"/>
              </a:rPr>
              <a:t>LỰC MA SÁT TRƯỢT</a:t>
            </a:r>
            <a:endParaRPr lang="en-US" sz="3200" dirty="0">
              <a:latin typeface="Times New Roman" pitchFamily="18" charset="0"/>
              <a:cs typeface="Times New Roman" pitchFamily="18" charset="0"/>
            </a:endParaRPr>
          </a:p>
        </p:txBody>
      </p:sp>
      <p:sp>
        <p:nvSpPr>
          <p:cNvPr id="4" name="Rounded Rectangle 3"/>
          <p:cNvSpPr/>
          <p:nvPr/>
        </p:nvSpPr>
        <p:spPr>
          <a:xfrm>
            <a:off x="4038600" y="2895600"/>
            <a:ext cx="4343400" cy="9144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latin typeface="Times New Roman" pitchFamily="18" charset="0"/>
                <a:cs typeface="Times New Roman" pitchFamily="18" charset="0"/>
              </a:rPr>
              <a:t>LỰC MA SÁT LĂN</a:t>
            </a:r>
            <a:endParaRPr lang="en-US" sz="3200" dirty="0">
              <a:latin typeface="Times New Roman" pitchFamily="18" charset="0"/>
              <a:cs typeface="Times New Roman" pitchFamily="18" charset="0"/>
            </a:endParaRPr>
          </a:p>
        </p:txBody>
      </p:sp>
      <p:sp>
        <p:nvSpPr>
          <p:cNvPr id="5" name="Rounded Rectangle 4"/>
          <p:cNvSpPr/>
          <p:nvPr/>
        </p:nvSpPr>
        <p:spPr>
          <a:xfrm>
            <a:off x="4038600" y="4876800"/>
            <a:ext cx="4343400" cy="9144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dirty="0" smtClean="0">
                <a:latin typeface="Times New Roman" pitchFamily="18" charset="0"/>
                <a:cs typeface="Times New Roman" pitchFamily="18" charset="0"/>
              </a:rPr>
              <a:t>LỰC MA SÁT NGHỈ</a:t>
            </a:r>
            <a:endParaRPr lang="en-US" sz="3200" dirty="0">
              <a:latin typeface="Times New Roman" pitchFamily="18" charset="0"/>
              <a:cs typeface="Times New Roman" pitchFamily="18" charset="0"/>
            </a:endParaRPr>
          </a:p>
        </p:txBody>
      </p:sp>
      <p:cxnSp>
        <p:nvCxnSpPr>
          <p:cNvPr id="7" name="Straight Arrow Connector 6"/>
          <p:cNvCxnSpPr>
            <a:stCxn id="2" idx="6"/>
            <a:endCxn id="3" idx="1"/>
          </p:cNvCxnSpPr>
          <p:nvPr/>
        </p:nvCxnSpPr>
        <p:spPr>
          <a:xfrm flipV="1">
            <a:off x="2438400" y="1295400"/>
            <a:ext cx="1600200" cy="20955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6"/>
            <a:endCxn id="4" idx="1"/>
          </p:cNvCxnSpPr>
          <p:nvPr/>
        </p:nvCxnSpPr>
        <p:spPr>
          <a:xfrm flipV="1">
            <a:off x="2438400" y="3352800"/>
            <a:ext cx="1600200" cy="38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 idx="6"/>
            <a:endCxn id="5" idx="1"/>
          </p:cNvCxnSpPr>
          <p:nvPr/>
        </p:nvCxnSpPr>
        <p:spPr>
          <a:xfrm>
            <a:off x="2438400" y="3390900"/>
            <a:ext cx="1600200" cy="1943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i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67380"/>
            <a:ext cx="69342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  LỰC MA SÁT TRƯỢT</a:t>
            </a:r>
            <a:endParaRPr lang="en-US" sz="2800" b="1" dirty="0">
              <a:solidFill>
                <a:srgbClr val="FF0000"/>
              </a:solidFill>
              <a:latin typeface="Times New Roman" pitchFamily="18" charset="0"/>
              <a:cs typeface="Times New Roman" pitchFamily="18" charset="0"/>
            </a:endParaRPr>
          </a:p>
        </p:txBody>
      </p:sp>
      <p:sp>
        <p:nvSpPr>
          <p:cNvPr id="3" name="TextBox 2"/>
          <p:cNvSpPr txBox="1"/>
          <p:nvPr/>
        </p:nvSpPr>
        <p:spPr>
          <a:xfrm>
            <a:off x="838200" y="1143000"/>
            <a:ext cx="7467600" cy="830997"/>
          </a:xfrm>
          <a:prstGeom prst="rect">
            <a:avLst/>
          </a:prstGeom>
          <a:noFill/>
        </p:spPr>
        <p:txBody>
          <a:bodyPr wrap="square" rtlCol="0">
            <a:spAutoFit/>
          </a:bodyPr>
          <a:lstStyle/>
          <a:p>
            <a:pPr algn="just"/>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trượt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4" name="Faceboo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2209800"/>
            <a:ext cx="7467600" cy="388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childTnLst>
        </p:cTn>
      </p:par>
    </p:tnLst>
    <p:bldLst>
      <p:bldP spid="2" grpId="0"/>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87625" y="4130675"/>
            <a:ext cx="1071563" cy="152400"/>
            <a:chOff x="1593" y="1872"/>
            <a:chExt cx="675" cy="96"/>
          </a:xfrm>
        </p:grpSpPr>
        <p:grpSp>
          <p:nvGrpSpPr>
            <p:cNvPr id="3" name="Group 3"/>
            <p:cNvGrpSpPr>
              <a:grpSpLocks/>
            </p:cNvGrpSpPr>
            <p:nvPr/>
          </p:nvGrpSpPr>
          <p:grpSpPr bwMode="auto">
            <a:xfrm>
              <a:off x="1692" y="1872"/>
              <a:ext cx="192" cy="96"/>
              <a:chOff x="768" y="2880"/>
              <a:chExt cx="192" cy="96"/>
            </a:xfrm>
          </p:grpSpPr>
          <p:sp>
            <p:nvSpPr>
              <p:cNvPr id="11" name="Rectangle 4"/>
              <p:cNvSpPr>
                <a:spLocks noChangeArrowheads="1"/>
              </p:cNvSpPr>
              <p:nvPr/>
            </p:nvSpPr>
            <p:spPr bwMode="auto">
              <a:xfrm>
                <a:off x="768" y="2880"/>
                <a:ext cx="96" cy="96"/>
              </a:xfrm>
              <a:prstGeom prst="rect">
                <a:avLst/>
              </a:prstGeom>
              <a:solidFill>
                <a:srgbClr val="FF0000"/>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2" name="Rectangle 5"/>
              <p:cNvSpPr>
                <a:spLocks noChangeArrowheads="1"/>
              </p:cNvSpPr>
              <p:nvPr/>
            </p:nvSpPr>
            <p:spPr bwMode="auto">
              <a:xfrm>
                <a:off x="864" y="2880"/>
                <a:ext cx="96" cy="96"/>
              </a:xfrm>
              <a:prstGeom prst="rect">
                <a:avLst/>
              </a:prstGeom>
              <a:solidFill>
                <a:srgbClr val="FFFFFF"/>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nvGrpSpPr>
            <p:cNvPr id="4" name="Group 6"/>
            <p:cNvGrpSpPr>
              <a:grpSpLocks/>
            </p:cNvGrpSpPr>
            <p:nvPr/>
          </p:nvGrpSpPr>
          <p:grpSpPr bwMode="auto">
            <a:xfrm>
              <a:off x="1884" y="1872"/>
              <a:ext cx="192" cy="96"/>
              <a:chOff x="768" y="2880"/>
              <a:chExt cx="192" cy="96"/>
            </a:xfrm>
          </p:grpSpPr>
          <p:sp>
            <p:nvSpPr>
              <p:cNvPr id="9" name="Rectangle 7"/>
              <p:cNvSpPr>
                <a:spLocks noChangeArrowheads="1"/>
              </p:cNvSpPr>
              <p:nvPr/>
            </p:nvSpPr>
            <p:spPr bwMode="auto">
              <a:xfrm>
                <a:off x="768" y="2880"/>
                <a:ext cx="96" cy="96"/>
              </a:xfrm>
              <a:prstGeom prst="rect">
                <a:avLst/>
              </a:prstGeom>
              <a:solidFill>
                <a:srgbClr val="FF0000"/>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0" name="Rectangle 8"/>
              <p:cNvSpPr>
                <a:spLocks noChangeArrowheads="1"/>
              </p:cNvSpPr>
              <p:nvPr/>
            </p:nvSpPr>
            <p:spPr bwMode="auto">
              <a:xfrm>
                <a:off x="864" y="2880"/>
                <a:ext cx="96" cy="96"/>
              </a:xfrm>
              <a:prstGeom prst="rect">
                <a:avLst/>
              </a:prstGeom>
              <a:solidFill>
                <a:srgbClr val="FFFFFF"/>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nvGrpSpPr>
            <p:cNvPr id="5" name="Group 9"/>
            <p:cNvGrpSpPr>
              <a:grpSpLocks/>
            </p:cNvGrpSpPr>
            <p:nvPr/>
          </p:nvGrpSpPr>
          <p:grpSpPr bwMode="auto">
            <a:xfrm>
              <a:off x="2076" y="1872"/>
              <a:ext cx="192" cy="96"/>
              <a:chOff x="768" y="2880"/>
              <a:chExt cx="192" cy="96"/>
            </a:xfrm>
          </p:grpSpPr>
          <p:sp>
            <p:nvSpPr>
              <p:cNvPr id="7" name="Rectangle 10"/>
              <p:cNvSpPr>
                <a:spLocks noChangeArrowheads="1"/>
              </p:cNvSpPr>
              <p:nvPr/>
            </p:nvSpPr>
            <p:spPr bwMode="auto">
              <a:xfrm>
                <a:off x="768" y="2880"/>
                <a:ext cx="96" cy="96"/>
              </a:xfrm>
              <a:prstGeom prst="rect">
                <a:avLst/>
              </a:prstGeom>
              <a:solidFill>
                <a:srgbClr val="FF0000"/>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8" name="Rectangle 11"/>
              <p:cNvSpPr>
                <a:spLocks noChangeArrowheads="1"/>
              </p:cNvSpPr>
              <p:nvPr/>
            </p:nvSpPr>
            <p:spPr bwMode="auto">
              <a:xfrm>
                <a:off x="864" y="2880"/>
                <a:ext cx="96" cy="96"/>
              </a:xfrm>
              <a:prstGeom prst="rect">
                <a:avLst/>
              </a:prstGeom>
              <a:solidFill>
                <a:srgbClr val="FFFFFF"/>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sp>
          <p:nvSpPr>
            <p:cNvPr id="6" name="Freeform 12"/>
            <p:cNvSpPr>
              <a:spLocks/>
            </p:cNvSpPr>
            <p:nvPr/>
          </p:nvSpPr>
          <p:spPr bwMode="auto">
            <a:xfrm>
              <a:off x="1593" y="1899"/>
              <a:ext cx="96" cy="48"/>
            </a:xfrm>
            <a:custGeom>
              <a:avLst/>
              <a:gdLst>
                <a:gd name="T0" fmla="*/ 400 w 1936"/>
                <a:gd name="T1" fmla="*/ 808 h 808"/>
                <a:gd name="T2" fmla="*/ 112 w 1936"/>
                <a:gd name="T3" fmla="*/ 616 h 808"/>
                <a:gd name="T4" fmla="*/ 16 w 1936"/>
                <a:gd name="T5" fmla="*/ 328 h 808"/>
                <a:gd name="T6" fmla="*/ 208 w 1936"/>
                <a:gd name="T7" fmla="*/ 88 h 808"/>
                <a:gd name="T8" fmla="*/ 592 w 1936"/>
                <a:gd name="T9" fmla="*/ 40 h 808"/>
                <a:gd name="T10" fmla="*/ 880 w 1936"/>
                <a:gd name="T11" fmla="*/ 328 h 808"/>
                <a:gd name="T12" fmla="*/ 1360 w 1936"/>
                <a:gd name="T13" fmla="*/ 424 h 808"/>
                <a:gd name="T14" fmla="*/ 1936 w 1936"/>
                <a:gd name="T15" fmla="*/ 424 h 808"/>
                <a:gd name="T16" fmla="*/ 0 60000 65536"/>
                <a:gd name="T17" fmla="*/ 0 60000 65536"/>
                <a:gd name="T18" fmla="*/ 0 60000 65536"/>
                <a:gd name="T19" fmla="*/ 0 60000 65536"/>
                <a:gd name="T20" fmla="*/ 0 60000 65536"/>
                <a:gd name="T21" fmla="*/ 0 60000 65536"/>
                <a:gd name="T22" fmla="*/ 0 60000 65536"/>
                <a:gd name="T23" fmla="*/ 0 60000 65536"/>
                <a:gd name="T24" fmla="*/ 0 w 1936"/>
                <a:gd name="T25" fmla="*/ 0 h 808"/>
                <a:gd name="T26" fmla="*/ 1936 w 1936"/>
                <a:gd name="T27" fmla="*/ 808 h 8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36" h="808">
                  <a:moveTo>
                    <a:pt x="400" y="808"/>
                  </a:moveTo>
                  <a:cubicBezTo>
                    <a:pt x="288" y="752"/>
                    <a:pt x="176" y="696"/>
                    <a:pt x="112" y="616"/>
                  </a:cubicBezTo>
                  <a:cubicBezTo>
                    <a:pt x="48" y="536"/>
                    <a:pt x="0" y="416"/>
                    <a:pt x="16" y="328"/>
                  </a:cubicBezTo>
                  <a:cubicBezTo>
                    <a:pt x="32" y="240"/>
                    <a:pt x="112" y="136"/>
                    <a:pt x="208" y="88"/>
                  </a:cubicBezTo>
                  <a:cubicBezTo>
                    <a:pt x="304" y="40"/>
                    <a:pt x="480" y="0"/>
                    <a:pt x="592" y="40"/>
                  </a:cubicBezTo>
                  <a:cubicBezTo>
                    <a:pt x="704" y="80"/>
                    <a:pt x="752" y="264"/>
                    <a:pt x="880" y="328"/>
                  </a:cubicBezTo>
                  <a:cubicBezTo>
                    <a:pt x="1008" y="392"/>
                    <a:pt x="1184" y="408"/>
                    <a:pt x="1360" y="424"/>
                  </a:cubicBezTo>
                  <a:cubicBezTo>
                    <a:pt x="1536" y="440"/>
                    <a:pt x="1832" y="424"/>
                    <a:pt x="1936" y="424"/>
                  </a:cubicBezTo>
                </a:path>
              </a:pathLst>
            </a:cu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3" name="Rectangle 13"/>
          <p:cNvSpPr>
            <a:spLocks noChangeArrowheads="1"/>
          </p:cNvSpPr>
          <p:nvPr/>
        </p:nvSpPr>
        <p:spPr bwMode="auto">
          <a:xfrm>
            <a:off x="2690813" y="4081463"/>
            <a:ext cx="1676400" cy="228600"/>
          </a:xfrm>
          <a:prstGeom prst="rect">
            <a:avLst/>
          </a:prstGeom>
          <a:solidFill>
            <a:srgbClr val="FFFF00"/>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4" name="Rectangle 14"/>
          <p:cNvSpPr>
            <a:spLocks noChangeArrowheads="1"/>
          </p:cNvSpPr>
          <p:nvPr/>
        </p:nvSpPr>
        <p:spPr bwMode="auto">
          <a:xfrm>
            <a:off x="381000" y="4495800"/>
            <a:ext cx="8229600" cy="166688"/>
          </a:xfrm>
          <a:prstGeom prst="rect">
            <a:avLst/>
          </a:prstGeom>
          <a:solidFill>
            <a:srgbClr val="993300"/>
          </a:solid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nvGrpSpPr>
          <p:cNvPr id="15" name="Group 15"/>
          <p:cNvGrpSpPr>
            <a:grpSpLocks/>
          </p:cNvGrpSpPr>
          <p:nvPr/>
        </p:nvGrpSpPr>
        <p:grpSpPr bwMode="auto">
          <a:xfrm>
            <a:off x="1076325" y="3929063"/>
            <a:ext cx="1524000" cy="533400"/>
            <a:chOff x="576" y="1872"/>
            <a:chExt cx="960" cy="336"/>
          </a:xfrm>
        </p:grpSpPr>
        <p:sp>
          <p:nvSpPr>
            <p:cNvPr id="16" name="Freeform 16"/>
            <p:cNvSpPr>
              <a:spLocks/>
            </p:cNvSpPr>
            <p:nvPr/>
          </p:nvSpPr>
          <p:spPr bwMode="auto">
            <a:xfrm>
              <a:off x="1392" y="2016"/>
              <a:ext cx="144" cy="48"/>
            </a:xfrm>
            <a:custGeom>
              <a:avLst/>
              <a:gdLst>
                <a:gd name="T0" fmla="*/ 1152 w 1416"/>
                <a:gd name="T1" fmla="*/ 0 h 648"/>
                <a:gd name="T2" fmla="*/ 1392 w 1416"/>
                <a:gd name="T3" fmla="*/ 144 h 648"/>
                <a:gd name="T4" fmla="*/ 1296 w 1416"/>
                <a:gd name="T5" fmla="*/ 576 h 648"/>
                <a:gd name="T6" fmla="*/ 912 w 1416"/>
                <a:gd name="T7" fmla="*/ 576 h 648"/>
                <a:gd name="T8" fmla="*/ 768 w 1416"/>
                <a:gd name="T9" fmla="*/ 288 h 648"/>
                <a:gd name="T10" fmla="*/ 672 w 1416"/>
                <a:gd name="T11" fmla="*/ 192 h 648"/>
                <a:gd name="T12" fmla="*/ 432 w 1416"/>
                <a:gd name="T13" fmla="*/ 144 h 648"/>
                <a:gd name="T14" fmla="*/ 0 w 1416"/>
                <a:gd name="T15" fmla="*/ 144 h 648"/>
                <a:gd name="T16" fmla="*/ 0 60000 65536"/>
                <a:gd name="T17" fmla="*/ 0 60000 65536"/>
                <a:gd name="T18" fmla="*/ 0 60000 65536"/>
                <a:gd name="T19" fmla="*/ 0 60000 65536"/>
                <a:gd name="T20" fmla="*/ 0 60000 65536"/>
                <a:gd name="T21" fmla="*/ 0 60000 65536"/>
                <a:gd name="T22" fmla="*/ 0 60000 65536"/>
                <a:gd name="T23" fmla="*/ 0 60000 65536"/>
                <a:gd name="T24" fmla="*/ 0 w 1416"/>
                <a:gd name="T25" fmla="*/ 0 h 648"/>
                <a:gd name="T26" fmla="*/ 1416 w 1416"/>
                <a:gd name="T27" fmla="*/ 648 h 6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16" h="648">
                  <a:moveTo>
                    <a:pt x="1152" y="0"/>
                  </a:moveTo>
                  <a:cubicBezTo>
                    <a:pt x="1260" y="24"/>
                    <a:pt x="1368" y="48"/>
                    <a:pt x="1392" y="144"/>
                  </a:cubicBezTo>
                  <a:cubicBezTo>
                    <a:pt x="1416" y="240"/>
                    <a:pt x="1376" y="504"/>
                    <a:pt x="1296" y="576"/>
                  </a:cubicBezTo>
                  <a:cubicBezTo>
                    <a:pt x="1216" y="648"/>
                    <a:pt x="1000" y="624"/>
                    <a:pt x="912" y="576"/>
                  </a:cubicBezTo>
                  <a:cubicBezTo>
                    <a:pt x="824" y="528"/>
                    <a:pt x="808" y="352"/>
                    <a:pt x="768" y="288"/>
                  </a:cubicBezTo>
                  <a:cubicBezTo>
                    <a:pt x="728" y="224"/>
                    <a:pt x="728" y="216"/>
                    <a:pt x="672" y="192"/>
                  </a:cubicBezTo>
                  <a:cubicBezTo>
                    <a:pt x="616" y="168"/>
                    <a:pt x="544" y="152"/>
                    <a:pt x="432" y="144"/>
                  </a:cubicBezTo>
                  <a:cubicBezTo>
                    <a:pt x="320" y="136"/>
                    <a:pt x="64" y="144"/>
                    <a:pt x="0" y="144"/>
                  </a:cubicBezTo>
                </a:path>
              </a:pathLst>
            </a:custGeom>
            <a:solidFill>
              <a:srgbClr val="FFCC00"/>
            </a:solid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7" name="Rectangle 17"/>
            <p:cNvSpPr>
              <a:spLocks noChangeArrowheads="1"/>
            </p:cNvSpPr>
            <p:nvPr/>
          </p:nvSpPr>
          <p:spPr bwMode="auto">
            <a:xfrm>
              <a:off x="576" y="1872"/>
              <a:ext cx="816" cy="336"/>
            </a:xfrm>
            <a:prstGeom prst="rect">
              <a:avLst/>
            </a:prstGeom>
            <a:solidFill>
              <a:srgbClr val="FFCC00"/>
            </a:solidFill>
            <a:ln w="9525">
              <a:solidFill>
                <a:srgbClr val="FFFFFF"/>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nvGrpSpPr>
          <p:cNvPr id="18" name="Group 18"/>
          <p:cNvGrpSpPr>
            <a:grpSpLocks/>
          </p:cNvGrpSpPr>
          <p:nvPr/>
        </p:nvGrpSpPr>
        <p:grpSpPr bwMode="auto">
          <a:xfrm>
            <a:off x="458788" y="4111625"/>
            <a:ext cx="838200" cy="366713"/>
            <a:chOff x="192" y="1977"/>
            <a:chExt cx="528" cy="231"/>
          </a:xfrm>
        </p:grpSpPr>
        <p:sp>
          <p:nvSpPr>
            <p:cNvPr id="19" name="Line 19"/>
            <p:cNvSpPr>
              <a:spLocks noChangeShapeType="1"/>
            </p:cNvSpPr>
            <p:nvPr/>
          </p:nvSpPr>
          <p:spPr bwMode="auto">
            <a:xfrm>
              <a:off x="288" y="2208"/>
              <a:ext cx="432" cy="0"/>
            </a:xfrm>
            <a:prstGeom prst="line">
              <a:avLst/>
            </a:prstGeom>
            <a:noFill/>
            <a:ln w="50800">
              <a:solidFill>
                <a:srgbClr val="00FF00"/>
              </a:solidFill>
              <a:round/>
              <a:headEnd type="triangle" w="med" len="med"/>
              <a:tailEnd/>
            </a:ln>
          </p:spPr>
          <p:txBody>
            <a:bodyPr/>
            <a:lstStyle/>
            <a:p>
              <a:endParaRPr lang="en-US">
                <a:latin typeface="Times New Roman" pitchFamily="18" charset="0"/>
                <a:cs typeface="Times New Roman" pitchFamily="18" charset="0"/>
              </a:endParaRPr>
            </a:p>
          </p:txBody>
        </p:sp>
        <p:grpSp>
          <p:nvGrpSpPr>
            <p:cNvPr id="20" name="Group 20"/>
            <p:cNvGrpSpPr>
              <a:grpSpLocks/>
            </p:cNvGrpSpPr>
            <p:nvPr/>
          </p:nvGrpSpPr>
          <p:grpSpPr bwMode="auto">
            <a:xfrm>
              <a:off x="192" y="1977"/>
              <a:ext cx="352" cy="213"/>
              <a:chOff x="624" y="1200"/>
              <a:chExt cx="352" cy="213"/>
            </a:xfrm>
          </p:grpSpPr>
          <p:sp>
            <p:nvSpPr>
              <p:cNvPr id="21" name="Rectangle 21"/>
              <p:cNvSpPr>
                <a:spLocks noChangeArrowheads="1"/>
              </p:cNvSpPr>
              <p:nvPr/>
            </p:nvSpPr>
            <p:spPr bwMode="auto">
              <a:xfrm>
                <a:off x="624" y="1200"/>
                <a:ext cx="352" cy="213"/>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F</a:t>
                </a:r>
                <a:r>
                  <a:rPr lang="en-US" sz="1400">
                    <a:latin typeface="Times New Roman" pitchFamily="18" charset="0"/>
                    <a:cs typeface="Times New Roman" pitchFamily="18" charset="0"/>
                  </a:rPr>
                  <a:t>mst</a:t>
                </a:r>
              </a:p>
            </p:txBody>
          </p:sp>
          <p:sp>
            <p:nvSpPr>
              <p:cNvPr id="22" name="Line 22"/>
              <p:cNvSpPr>
                <a:spLocks noChangeShapeType="1"/>
              </p:cNvSpPr>
              <p:nvPr/>
            </p:nvSpPr>
            <p:spPr bwMode="auto">
              <a:xfrm>
                <a:off x="672" y="1227"/>
                <a:ext cx="144" cy="0"/>
              </a:xfrm>
              <a:prstGeom prst="line">
                <a:avLst/>
              </a:prstGeom>
              <a:noFill/>
              <a:ln w="9525">
                <a:solidFill>
                  <a:schemeClr val="tx1"/>
                </a:solidFill>
                <a:round/>
                <a:headEnd/>
                <a:tailEnd type="triangle" w="med" len="med"/>
              </a:ln>
            </p:spPr>
            <p:txBody>
              <a:bodyPr/>
              <a:lstStyle/>
              <a:p>
                <a:endParaRPr lang="en-US">
                  <a:latin typeface="Times New Roman" pitchFamily="18" charset="0"/>
                  <a:cs typeface="Times New Roman" pitchFamily="18" charset="0"/>
                </a:endParaRPr>
              </a:p>
            </p:txBody>
          </p:sp>
        </p:grpSp>
      </p:grpSp>
      <p:grpSp>
        <p:nvGrpSpPr>
          <p:cNvPr id="23" name="Group 23"/>
          <p:cNvGrpSpPr>
            <a:grpSpLocks/>
          </p:cNvGrpSpPr>
          <p:nvPr/>
        </p:nvGrpSpPr>
        <p:grpSpPr bwMode="auto">
          <a:xfrm>
            <a:off x="2363788" y="3687763"/>
            <a:ext cx="755650" cy="457200"/>
            <a:chOff x="1392" y="720"/>
            <a:chExt cx="476" cy="288"/>
          </a:xfrm>
        </p:grpSpPr>
        <p:sp>
          <p:nvSpPr>
            <p:cNvPr id="24" name="Line 24"/>
            <p:cNvSpPr>
              <a:spLocks noChangeShapeType="1"/>
            </p:cNvSpPr>
            <p:nvPr/>
          </p:nvSpPr>
          <p:spPr bwMode="auto">
            <a:xfrm>
              <a:off x="1392" y="1008"/>
              <a:ext cx="458" cy="0"/>
            </a:xfrm>
            <a:prstGeom prst="line">
              <a:avLst/>
            </a:prstGeom>
            <a:noFill/>
            <a:ln w="50800">
              <a:solidFill>
                <a:srgbClr val="00FF00"/>
              </a:solidFill>
              <a:round/>
              <a:headEnd/>
              <a:tailEnd type="triangle" w="med" len="med"/>
            </a:ln>
          </p:spPr>
          <p:txBody>
            <a:bodyPr/>
            <a:lstStyle/>
            <a:p>
              <a:endParaRPr lang="en-US">
                <a:latin typeface="Times New Roman" pitchFamily="18" charset="0"/>
                <a:cs typeface="Times New Roman" pitchFamily="18" charset="0"/>
              </a:endParaRPr>
            </a:p>
          </p:txBody>
        </p:sp>
        <p:grpSp>
          <p:nvGrpSpPr>
            <p:cNvPr id="25" name="Group 25"/>
            <p:cNvGrpSpPr>
              <a:grpSpLocks/>
            </p:cNvGrpSpPr>
            <p:nvPr/>
          </p:nvGrpSpPr>
          <p:grpSpPr bwMode="auto">
            <a:xfrm>
              <a:off x="1618" y="720"/>
              <a:ext cx="250" cy="212"/>
              <a:chOff x="2496" y="1199"/>
              <a:chExt cx="236" cy="216"/>
            </a:xfrm>
          </p:grpSpPr>
          <p:sp>
            <p:nvSpPr>
              <p:cNvPr id="27" name="Rectangle 26"/>
              <p:cNvSpPr>
                <a:spLocks noChangeArrowheads="1"/>
              </p:cNvSpPr>
              <p:nvPr/>
            </p:nvSpPr>
            <p:spPr bwMode="auto">
              <a:xfrm>
                <a:off x="2496" y="1199"/>
                <a:ext cx="236" cy="216"/>
              </a:xfrm>
              <a:prstGeom prst="rect">
                <a:avLst/>
              </a:prstGeom>
              <a:noFill/>
              <a:ln w="9525">
                <a:noFill/>
                <a:miter lim="800000"/>
                <a:headEnd/>
                <a:tailEnd/>
              </a:ln>
            </p:spPr>
            <p:txBody>
              <a:bodyPr wrap="none">
                <a:spAutoFit/>
              </a:bodyPr>
              <a:lstStyle/>
              <a:p>
                <a:r>
                  <a:rPr lang="en-US" sz="1600">
                    <a:latin typeface="Times New Roman" pitchFamily="18" charset="0"/>
                    <a:cs typeface="Times New Roman" pitchFamily="18" charset="0"/>
                  </a:rPr>
                  <a:t>F</a:t>
                </a:r>
                <a:r>
                  <a:rPr lang="en-US" sz="1400">
                    <a:latin typeface="Times New Roman" pitchFamily="18" charset="0"/>
                    <a:cs typeface="Times New Roman" pitchFamily="18" charset="0"/>
                  </a:rPr>
                  <a:t>k</a:t>
                </a:r>
              </a:p>
            </p:txBody>
          </p:sp>
          <p:sp>
            <p:nvSpPr>
              <p:cNvPr id="28" name="Line 27"/>
              <p:cNvSpPr>
                <a:spLocks noChangeShapeType="1"/>
              </p:cNvSpPr>
              <p:nvPr/>
            </p:nvSpPr>
            <p:spPr bwMode="auto">
              <a:xfrm>
                <a:off x="2544" y="1227"/>
                <a:ext cx="144" cy="0"/>
              </a:xfrm>
              <a:prstGeom prst="line">
                <a:avLst/>
              </a:prstGeom>
              <a:noFill/>
              <a:ln w="9525">
                <a:noFill/>
                <a:round/>
                <a:headEnd/>
                <a:tailEnd type="triangle" w="med" len="med"/>
              </a:ln>
            </p:spPr>
            <p:txBody>
              <a:bodyPr/>
              <a:lstStyle/>
              <a:p>
                <a:endParaRPr lang="en-US">
                  <a:latin typeface="Times New Roman" pitchFamily="18" charset="0"/>
                  <a:cs typeface="Times New Roman" pitchFamily="18" charset="0"/>
                </a:endParaRPr>
              </a:p>
            </p:txBody>
          </p:sp>
        </p:grpSp>
        <p:sp>
          <p:nvSpPr>
            <p:cNvPr id="26" name="Line 28"/>
            <p:cNvSpPr>
              <a:spLocks noChangeShapeType="1"/>
            </p:cNvSpPr>
            <p:nvPr/>
          </p:nvSpPr>
          <p:spPr bwMode="auto">
            <a:xfrm>
              <a:off x="1680" y="735"/>
              <a:ext cx="144" cy="0"/>
            </a:xfrm>
            <a:prstGeom prst="line">
              <a:avLst/>
            </a:prstGeom>
            <a:noFill/>
            <a:ln w="9525">
              <a:solidFill>
                <a:schemeClr val="tx1"/>
              </a:solidFill>
              <a:round/>
              <a:headEnd/>
              <a:tailEnd type="triangle" w="med" len="med"/>
            </a:ln>
          </p:spPr>
          <p:txBody>
            <a:bodyPr/>
            <a:lstStyle/>
            <a:p>
              <a:endParaRPr lang="en-US">
                <a:latin typeface="Times New Roman" pitchFamily="18" charset="0"/>
                <a:cs typeface="Times New Roman" pitchFamily="18" charset="0"/>
              </a:endParaRPr>
            </a:p>
          </p:txBody>
        </p:sp>
      </p:grpSp>
      <p:sp>
        <p:nvSpPr>
          <p:cNvPr id="29" name="TextBox 28"/>
          <p:cNvSpPr txBox="1"/>
          <p:nvPr/>
        </p:nvSpPr>
        <p:spPr>
          <a:xfrm>
            <a:off x="457200" y="579220"/>
            <a:ext cx="8229600" cy="2308324"/>
          </a:xfrm>
          <a:prstGeom prst="rect">
            <a:avLst/>
          </a:prstGeom>
          <a:noFill/>
        </p:spPr>
        <p:txBody>
          <a:bodyPr wrap="square" rtlCol="0">
            <a:spAutoFit/>
          </a:bodyPr>
          <a:lstStyle/>
          <a:p>
            <a:pPr algn="just"/>
            <a:r>
              <a:rPr lang="en-US" sz="2400" b="1" dirty="0" smtClean="0">
                <a:solidFill>
                  <a:srgbClr val="FF0000"/>
                </a:solidFill>
                <a:latin typeface="Times New Roman" pitchFamily="18" charset="0"/>
                <a:cs typeface="Times New Roman" pitchFamily="18" charset="0"/>
              </a:rPr>
              <a:t>1. </a:t>
            </a:r>
            <a:r>
              <a:rPr lang="en-US" sz="2400" b="1" dirty="0" err="1" smtClean="0">
                <a:solidFill>
                  <a:srgbClr val="FF0000"/>
                </a:solidFill>
                <a:latin typeface="Times New Roman" pitchFamily="18" charset="0"/>
                <a:cs typeface="Times New Roman" pitchFamily="18" charset="0"/>
              </a:rPr>
              <a:t>Đo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độ</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như</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thế</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a:t>
            </a:r>
          </a:p>
          <a:p>
            <a:pPr algn="just"/>
            <a:r>
              <a:rPr lang="en-US" sz="2400" b="1" i="1" dirty="0" err="1" smtClean="0">
                <a:latin typeface="Times New Roman" pitchFamily="18" charset="0"/>
                <a:cs typeface="Times New Roman" pitchFamily="18" charset="0"/>
              </a:rPr>
              <a:t>Thí</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nghiệm</a:t>
            </a:r>
            <a:r>
              <a:rPr lang="en-US" sz="2400" b="1" i="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Móc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chữ</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rồi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kéo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ngang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gỗ</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ấy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 ma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trượt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a:t>
            </a:r>
          </a:p>
          <a:p>
            <a:pPr algn="just"/>
            <a:r>
              <a:rPr lang="en-US" sz="2400"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phần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giữa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a:t>
            </a:r>
          </a:p>
        </p:txBody>
      </p:sp>
      <p:sp>
        <p:nvSpPr>
          <p:cNvPr id="30" name="TextBox 29"/>
          <p:cNvSpPr txBox="1"/>
          <p:nvPr/>
        </p:nvSpPr>
        <p:spPr>
          <a:xfrm>
            <a:off x="534988" y="60549"/>
            <a:ext cx="70104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  LỰC MA SÁT TRƯỢT</a:t>
            </a:r>
            <a:endParaRPr lang="en-US" sz="2800" b="1" dirty="0">
              <a:solidFill>
                <a:srgbClr val="FF0000"/>
              </a:solidFill>
              <a:latin typeface="Times New Roman" pitchFamily="18" charset="0"/>
              <a:cs typeface="Times New Roman" pitchFamily="18" charset="0"/>
            </a:endParaRPr>
          </a:p>
        </p:txBody>
      </p:sp>
      <p:sp>
        <p:nvSpPr>
          <p:cNvPr id="31" name="Rectangle 30"/>
          <p:cNvSpPr/>
          <p:nvPr/>
        </p:nvSpPr>
        <p:spPr>
          <a:xfrm>
            <a:off x="457200" y="2979798"/>
            <a:ext cx="8610600" cy="461665"/>
          </a:xfrm>
          <a:prstGeom prst="rect">
            <a:avLst/>
          </a:prstGeom>
        </p:spPr>
        <p:txBody>
          <a:bodyPr wrap="square">
            <a:spAutoFit/>
          </a:bodyPr>
          <a:lstStyle/>
          <a:p>
            <a:pPr algn="just"/>
            <a:r>
              <a:rPr lang="en-US" sz="2400">
                <a:latin typeface="Times New Roman" pitchFamily="18" charset="0"/>
                <a:cs typeface="Times New Roman" pitchFamily="18" charset="0"/>
              </a:rPr>
              <a:t>- </a:t>
            </a:r>
            <a:r>
              <a:rPr lang="en-US" sz="2400" b="1" smtClean="0">
                <a:latin typeface="Times New Roman" pitchFamily="18" charset="0"/>
                <a:cs typeface="Times New Roman" pitchFamily="18" charset="0"/>
              </a:rPr>
              <a:t>Phương, chiều</a:t>
            </a:r>
            <a:r>
              <a:rPr lang="en-US" sz="2400" dirty="0">
                <a:latin typeface="Times New Roman" pitchFamily="18" charset="0"/>
                <a:cs typeface="Times New Roman" pitchFamily="18" charset="0"/>
              </a:rPr>
              <a:t>: </a:t>
            </a:r>
            <a:r>
              <a:rPr lang="en-US" sz="2400" err="1">
                <a:latin typeface="Times New Roman" pitchFamily="18" charset="0"/>
                <a:cs typeface="Times New Roman" pitchFamily="18" charset="0"/>
              </a:rPr>
              <a:t>Cùng</a:t>
            </a:r>
            <a:r>
              <a:rPr lang="en-US" sz="2400">
                <a:latin typeface="Times New Roman" pitchFamily="18" charset="0"/>
                <a:cs typeface="Times New Roman" pitchFamily="18" charset="0"/>
              </a:rPr>
              <a:t> </a:t>
            </a:r>
            <a:r>
              <a:rPr lang="en-US" sz="2400" smtClean="0">
                <a:latin typeface="Times New Roman" pitchFamily="18" charset="0"/>
                <a:cs typeface="Times New Roman" pitchFamily="18" charset="0"/>
              </a:rPr>
              <a:t>phương, ngược </a:t>
            </a:r>
            <a:r>
              <a:rPr lang="en-US" sz="2400" dirty="0" err="1">
                <a:latin typeface="Times New Roman" pitchFamily="18" charset="0"/>
                <a:cs typeface="Times New Roman" pitchFamily="18" charset="0"/>
              </a:rPr>
              <a:t>chiều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39308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ox(in)">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box(in)">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ox(in)">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amond(in)">
                                      <p:cBhvr>
                                        <p:cTn id="28" dur="500"/>
                                        <p:tgtEl>
                                          <p:spTgt spid="2"/>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500"/>
                                        <p:tgtEl>
                                          <p:spTgt spid="13"/>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500"/>
                                        <p:tgtEl>
                                          <p:spTgt spid="14"/>
                                        </p:tgtEl>
                                      </p:cBhvr>
                                    </p:animEffect>
                                  </p:childTnLst>
                                </p:cTn>
                              </p:par>
                              <p:par>
                                <p:cTn id="35" presetID="8"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amond(i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500" fill="hold"/>
                                        <p:tgtEl>
                                          <p:spTgt spid="23"/>
                                        </p:tgtEl>
                                        <p:attrNameLst>
                                          <p:attrName>ppt_w</p:attrName>
                                        </p:attrNameLst>
                                      </p:cBhvr>
                                      <p:tavLst>
                                        <p:tav tm="0">
                                          <p:val>
                                            <p:fltVal val="0"/>
                                          </p:val>
                                        </p:tav>
                                        <p:tav tm="100000">
                                          <p:val>
                                            <p:strVal val="#ppt_w"/>
                                          </p:val>
                                        </p:tav>
                                      </p:tavLst>
                                    </p:anim>
                                    <p:anim calcmode="lin" valueType="num">
                                      <p:cBhvr>
                                        <p:cTn id="43" dur="500" fill="hold"/>
                                        <p:tgtEl>
                                          <p:spTgt spid="23"/>
                                        </p:tgtEl>
                                        <p:attrNameLst>
                                          <p:attrName>ppt_h</p:attrName>
                                        </p:attrNameLst>
                                      </p:cBhvr>
                                      <p:tavLst>
                                        <p:tav tm="0">
                                          <p:val>
                                            <p:fltVal val="0"/>
                                          </p:val>
                                        </p:tav>
                                        <p:tav tm="100000">
                                          <p:val>
                                            <p:strVal val="#ppt_h"/>
                                          </p:val>
                                        </p:tav>
                                      </p:tavLst>
                                    </p:anim>
                                    <p:animEffect transition="in" filter="fade">
                                      <p:cBhvr>
                                        <p:cTn id="44" dur="500"/>
                                        <p:tgtEl>
                                          <p:spTgt spid="23"/>
                                        </p:tgtEl>
                                      </p:cBhvr>
                                    </p:animEffect>
                                  </p:childTnLst>
                                </p:cTn>
                              </p:par>
                              <p:par>
                                <p:cTn id="45" presetID="53"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500"/>
                            </p:stCondLst>
                            <p:childTnLst>
                              <p:par>
                                <p:cTn id="51" presetID="63" presetClass="path" presetSubtype="0" accel="50000" decel="50000" fill="hold" nodeType="afterEffect">
                                  <p:stCondLst>
                                    <p:cond delay="0"/>
                                  </p:stCondLst>
                                  <p:childTnLst>
                                    <p:animMotion origin="layout" path="M -3.05556E-6 4.07407E-6 L 0.25 4.07407E-6 " pathEditMode="relative" rAng="0" ptsTypes="AA">
                                      <p:cBhvr>
                                        <p:cTn id="52" dur="5000" fill="hold"/>
                                        <p:tgtEl>
                                          <p:spTgt spid="2"/>
                                        </p:tgtEl>
                                        <p:attrNameLst>
                                          <p:attrName>ppt_x</p:attrName>
                                          <p:attrName>ppt_y</p:attrName>
                                        </p:attrNameLst>
                                      </p:cBhvr>
                                      <p:rCtr x="12500" y="0"/>
                                    </p:animMotion>
                                  </p:childTnLst>
                                </p:cTn>
                              </p:par>
                              <p:par>
                                <p:cTn id="53" presetID="63" presetClass="path" presetSubtype="0" accel="50000" decel="50000" fill="hold" grpId="1" nodeType="withEffect">
                                  <p:stCondLst>
                                    <p:cond delay="0"/>
                                  </p:stCondLst>
                                  <p:childTnLst>
                                    <p:animMotion origin="layout" path="M -0.00156 4.44444E-6 L 0.28125 4.44444E-6 " pathEditMode="relative" rAng="0" ptsTypes="AA">
                                      <p:cBhvr>
                                        <p:cTn id="54" dur="5000" fill="hold"/>
                                        <p:tgtEl>
                                          <p:spTgt spid="13"/>
                                        </p:tgtEl>
                                        <p:attrNameLst>
                                          <p:attrName>ppt_x</p:attrName>
                                          <p:attrName>ppt_y</p:attrName>
                                        </p:attrNameLst>
                                      </p:cBhvr>
                                      <p:rCtr x="14132" y="0"/>
                                    </p:animMotion>
                                  </p:childTnLst>
                                </p:cTn>
                              </p:par>
                              <p:par>
                                <p:cTn id="55" presetID="63" presetClass="path" presetSubtype="0" accel="50000" decel="50000" fill="hold" nodeType="withEffect">
                                  <p:stCondLst>
                                    <p:cond delay="0"/>
                                  </p:stCondLst>
                                  <p:childTnLst>
                                    <p:animMotion origin="layout" path="M 3.61111E-6 -4.81481E-6 L 0.25 -4.81481E-6 " pathEditMode="relative" rAng="0" ptsTypes="AA">
                                      <p:cBhvr>
                                        <p:cTn id="56" dur="5000" fill="hold"/>
                                        <p:tgtEl>
                                          <p:spTgt spid="23"/>
                                        </p:tgtEl>
                                        <p:attrNameLst>
                                          <p:attrName>ppt_x</p:attrName>
                                          <p:attrName>ppt_y</p:attrName>
                                        </p:attrNameLst>
                                      </p:cBhvr>
                                      <p:rCtr x="12500" y="0"/>
                                    </p:animMotion>
                                  </p:childTnLst>
                                </p:cTn>
                              </p:par>
                              <p:par>
                                <p:cTn id="57" presetID="63" presetClass="path" presetSubtype="0" accel="50000" decel="50000" fill="hold" nodeType="withEffect">
                                  <p:stCondLst>
                                    <p:cond delay="0"/>
                                  </p:stCondLst>
                                  <p:childTnLst>
                                    <p:animMotion origin="layout" path="M -1.66667E-6 4.44444E-6 L 0.25 4.44444E-6 " pathEditMode="relative" rAng="0" ptsTypes="AA">
                                      <p:cBhvr>
                                        <p:cTn id="58" dur="5000" fill="hold"/>
                                        <p:tgtEl>
                                          <p:spTgt spid="15"/>
                                        </p:tgtEl>
                                        <p:attrNameLst>
                                          <p:attrName>ppt_x</p:attrName>
                                          <p:attrName>ppt_y</p:attrName>
                                        </p:attrNameLst>
                                      </p:cBhvr>
                                      <p:rCtr x="12500" y="0"/>
                                    </p:animMotion>
                                  </p:childTnLst>
                                </p:cTn>
                              </p:par>
                              <p:par>
                                <p:cTn id="59" presetID="63" presetClass="path" presetSubtype="0" accel="50000" decel="50000" fill="hold" nodeType="withEffect">
                                  <p:stCondLst>
                                    <p:cond delay="0"/>
                                  </p:stCondLst>
                                  <p:childTnLst>
                                    <p:animMotion origin="layout" path="M 3.05556E-6 2.59259E-6 L 0.25 2.59259E-6 " pathEditMode="relative" rAng="0" ptsTypes="AA">
                                      <p:cBhvr>
                                        <p:cTn id="60" dur="5000" fill="hold"/>
                                        <p:tgtEl>
                                          <p:spTgt spid="18"/>
                                        </p:tgtEl>
                                        <p:attrNameLst>
                                          <p:attrName>ppt_x</p:attrName>
                                          <p:attrName>ppt_y</p:attrName>
                                        </p:attrNameLst>
                                      </p:cBhvr>
                                      <p:rCtr x="12500" y="0"/>
                                    </p:animMotion>
                                  </p:childTnLst>
                                </p:cTn>
                              </p:par>
                            </p:childTnLst>
                          </p:cTn>
                        </p:par>
                        <p:par>
                          <p:cTn id="61" fill="hold">
                            <p:stCondLst>
                              <p:cond delay="5500"/>
                            </p:stCondLst>
                            <p:childTnLst>
                              <p:par>
                                <p:cTn id="62" presetID="63" presetClass="path" presetSubtype="0" accel="50000" decel="50000" fill="hold" grpId="2" nodeType="afterEffect">
                                  <p:stCondLst>
                                    <p:cond delay="0"/>
                                  </p:stCondLst>
                                  <p:childTnLst>
                                    <p:animMotion origin="layout" path="M 0.24948 4.44444E-6 L 0.28073 4.44444E-6 " pathEditMode="relative" rAng="0" ptsTypes="AA">
                                      <p:cBhvr>
                                        <p:cTn id="63" dur="500" spd="-100000" fill="hold"/>
                                        <p:tgtEl>
                                          <p:spTgt spid="13"/>
                                        </p:tgtEl>
                                        <p:attrNameLst>
                                          <p:attrName>ppt_x</p:attrName>
                                          <p:attrName>ppt_y</p:attrName>
                                        </p:attrNameLst>
                                      </p:cBhvr>
                                      <p:rCtr x="1563" y="0"/>
                                    </p:animMotion>
                                  </p:childTnLst>
                                </p:cTn>
                              </p:par>
                              <p:par>
                                <p:cTn id="64" presetID="8" presetClass="exit" presetSubtype="16" fill="hold" nodeType="withEffect">
                                  <p:stCondLst>
                                    <p:cond delay="0"/>
                                  </p:stCondLst>
                                  <p:childTnLst>
                                    <p:animEffect transition="out" filter="diamond(in)">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8" presetClass="exit" presetSubtype="16" fill="hold" nodeType="withEffect">
                                  <p:stCondLst>
                                    <p:cond delay="0"/>
                                  </p:stCondLst>
                                  <p:childTnLst>
                                    <p:animEffect transition="out" filter="diamond(in)">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animBg="1"/>
      <p:bldP spid="3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descr="Walnut"/>
          <p:cNvSpPr>
            <a:spLocks noChangeArrowheads="1"/>
          </p:cNvSpPr>
          <p:nvPr/>
        </p:nvSpPr>
        <p:spPr bwMode="auto">
          <a:xfrm>
            <a:off x="1066800" y="2286000"/>
            <a:ext cx="7391400" cy="609600"/>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9220" name="Rectangle 5" descr="Walnut"/>
          <p:cNvSpPr>
            <a:spLocks noChangeArrowheads="1"/>
          </p:cNvSpPr>
          <p:nvPr/>
        </p:nvSpPr>
        <p:spPr bwMode="auto">
          <a:xfrm>
            <a:off x="1066800" y="4800600"/>
            <a:ext cx="7391400" cy="609600"/>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104454" name="Rectangle 6" descr="Oak"/>
          <p:cNvSpPr>
            <a:spLocks noChangeArrowheads="1"/>
          </p:cNvSpPr>
          <p:nvPr/>
        </p:nvSpPr>
        <p:spPr bwMode="auto">
          <a:xfrm>
            <a:off x="1447800" y="1778000"/>
            <a:ext cx="1076325" cy="51435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grpSp>
        <p:nvGrpSpPr>
          <p:cNvPr id="2" name="Group 7"/>
          <p:cNvGrpSpPr>
            <a:grpSpLocks/>
          </p:cNvGrpSpPr>
          <p:nvPr/>
        </p:nvGrpSpPr>
        <p:grpSpPr bwMode="auto">
          <a:xfrm>
            <a:off x="2514600" y="1828800"/>
            <a:ext cx="2565400" cy="342900"/>
            <a:chOff x="1206" y="1506"/>
            <a:chExt cx="1616" cy="216"/>
          </a:xfrm>
        </p:grpSpPr>
        <p:grpSp>
          <p:nvGrpSpPr>
            <p:cNvPr id="3" name="Group 8"/>
            <p:cNvGrpSpPr>
              <a:grpSpLocks/>
            </p:cNvGrpSpPr>
            <p:nvPr/>
          </p:nvGrpSpPr>
          <p:grpSpPr bwMode="auto">
            <a:xfrm>
              <a:off x="1864" y="1556"/>
              <a:ext cx="343" cy="122"/>
              <a:chOff x="3290" y="1532"/>
              <a:chExt cx="389" cy="109"/>
            </a:xfrm>
          </p:grpSpPr>
          <p:sp>
            <p:nvSpPr>
              <p:cNvPr id="9249"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9250" name="Line 10"/>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51" name="Line 11"/>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52" name="Line 12"/>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53" name="Line 13"/>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54" name="Line 14"/>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55" name="Line 15"/>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9245" name="Line 16"/>
            <p:cNvSpPr>
              <a:spLocks noChangeShapeType="1"/>
            </p:cNvSpPr>
            <p:nvPr/>
          </p:nvSpPr>
          <p:spPr bwMode="auto">
            <a:xfrm flipH="1">
              <a:off x="1767" y="161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46" name="Arc 17"/>
            <p:cNvSpPr>
              <a:spLocks/>
            </p:cNvSpPr>
            <p:nvPr/>
          </p:nvSpPr>
          <p:spPr bwMode="auto">
            <a:xfrm flipH="1">
              <a:off x="1721" y="158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9247" name="Line 18"/>
            <p:cNvSpPr>
              <a:spLocks noChangeShapeType="1"/>
            </p:cNvSpPr>
            <p:nvPr/>
          </p:nvSpPr>
          <p:spPr bwMode="auto">
            <a:xfrm>
              <a:off x="1206" y="161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4467" name="Rectangle 19"/>
            <p:cNvSpPr>
              <a:spLocks noChangeArrowheads="1"/>
            </p:cNvSpPr>
            <p:nvPr/>
          </p:nvSpPr>
          <p:spPr bwMode="auto">
            <a:xfrm rot="10800000">
              <a:off x="2087" y="15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104468" name="Rectangle 20" descr="Oak"/>
          <p:cNvSpPr>
            <a:spLocks noChangeArrowheads="1"/>
          </p:cNvSpPr>
          <p:nvPr/>
        </p:nvSpPr>
        <p:spPr bwMode="auto">
          <a:xfrm rot="-5400000">
            <a:off x="1633537" y="4005263"/>
            <a:ext cx="1076325" cy="53340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grpSp>
        <p:nvGrpSpPr>
          <p:cNvPr id="4" name="Group 21"/>
          <p:cNvGrpSpPr>
            <a:grpSpLocks/>
          </p:cNvGrpSpPr>
          <p:nvPr/>
        </p:nvGrpSpPr>
        <p:grpSpPr bwMode="auto">
          <a:xfrm>
            <a:off x="2438400" y="4343400"/>
            <a:ext cx="2644775" cy="342900"/>
            <a:chOff x="1158" y="2706"/>
            <a:chExt cx="1616" cy="216"/>
          </a:xfrm>
        </p:grpSpPr>
        <p:grpSp>
          <p:nvGrpSpPr>
            <p:cNvPr id="5" name="Group 22"/>
            <p:cNvGrpSpPr>
              <a:grpSpLocks/>
            </p:cNvGrpSpPr>
            <p:nvPr/>
          </p:nvGrpSpPr>
          <p:grpSpPr bwMode="auto">
            <a:xfrm>
              <a:off x="1816" y="2756"/>
              <a:ext cx="343" cy="122"/>
              <a:chOff x="3290" y="1532"/>
              <a:chExt cx="389" cy="109"/>
            </a:xfrm>
          </p:grpSpPr>
          <p:sp>
            <p:nvSpPr>
              <p:cNvPr id="9237" name="Rectangle 23"/>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9238" name="Line 24"/>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39" name="Line 25"/>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40" name="Line 26"/>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41" name="Line 27"/>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42" name="Line 28"/>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43" name="Line 29"/>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9233" name="Line 30"/>
            <p:cNvSpPr>
              <a:spLocks noChangeShapeType="1"/>
            </p:cNvSpPr>
            <p:nvPr/>
          </p:nvSpPr>
          <p:spPr bwMode="auto">
            <a:xfrm flipH="1">
              <a:off x="1719" y="281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9234" name="Arc 31"/>
            <p:cNvSpPr>
              <a:spLocks/>
            </p:cNvSpPr>
            <p:nvPr/>
          </p:nvSpPr>
          <p:spPr bwMode="auto">
            <a:xfrm flipH="1">
              <a:off x="1673" y="278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9235" name="Line 32"/>
            <p:cNvSpPr>
              <a:spLocks noChangeShapeType="1"/>
            </p:cNvSpPr>
            <p:nvPr/>
          </p:nvSpPr>
          <p:spPr bwMode="auto">
            <a:xfrm>
              <a:off x="1158" y="281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4481" name="Rectangle 33"/>
            <p:cNvSpPr>
              <a:spLocks noChangeArrowheads="1"/>
            </p:cNvSpPr>
            <p:nvPr/>
          </p:nvSpPr>
          <p:spPr bwMode="auto">
            <a:xfrm rot="10800000">
              <a:off x="2039" y="27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37" name="Rounded Rectangle 36"/>
          <p:cNvSpPr/>
          <p:nvPr/>
        </p:nvSpPr>
        <p:spPr>
          <a:xfrm>
            <a:off x="1828800" y="5791200"/>
            <a:ext cx="6400800" cy="6858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b="1" dirty="0" smtClean="0">
              <a:solidFill>
                <a:srgbClr val="7030A0"/>
              </a:solidFill>
              <a:latin typeface="Times New Roman" pitchFamily="18" charset="0"/>
              <a:cs typeface="Times New Roman" pitchFamily="18" charset="0"/>
            </a:endParaRPr>
          </a:p>
          <a:p>
            <a:pPr algn="ctr"/>
            <a:r>
              <a:rPr lang="en-US" sz="2800" b="1" dirty="0" err="1" smtClean="0">
                <a:solidFill>
                  <a:srgbClr val="7030A0"/>
                </a:solidFill>
                <a:latin typeface="Times New Roman" pitchFamily="18" charset="0"/>
                <a:cs typeface="Times New Roman" pitchFamily="18" charset="0"/>
              </a:rPr>
              <a:t>F</a:t>
            </a:r>
            <a:r>
              <a:rPr lang="en-US" sz="2800" b="1" baseline="-25000" dirty="0" err="1" smtClean="0">
                <a:solidFill>
                  <a:srgbClr val="7030A0"/>
                </a:solidFill>
                <a:latin typeface="Times New Roman" pitchFamily="18" charset="0"/>
                <a:cs typeface="Times New Roman" pitchFamily="18" charset="0"/>
              </a:rPr>
              <a:t>mst</a:t>
            </a:r>
            <a:r>
              <a:rPr lang="en-US" sz="2800" b="1" baseline="-25000" dirty="0" smtClean="0">
                <a:solidFill>
                  <a:srgbClr val="7030A0"/>
                </a:solidFill>
                <a:latin typeface="Times New Roman" pitchFamily="18" charset="0"/>
                <a:cs typeface="Times New Roman" pitchFamily="18" charset="0"/>
              </a:rPr>
              <a:t> </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không</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phụ</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thuộc</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diện</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tích</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tiếp</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xúc</a:t>
            </a:r>
            <a:r>
              <a:rPr lang="en-US" sz="2800" b="1" dirty="0" smtClean="0">
                <a:solidFill>
                  <a:srgbClr val="7030A0"/>
                </a:solidFill>
                <a:latin typeface="Times New Roman" pitchFamily="18" charset="0"/>
                <a:cs typeface="Times New Roman" pitchFamily="18" charset="0"/>
              </a:rPr>
              <a:t> </a:t>
            </a:r>
            <a:endParaRPr lang="fr-FR" sz="2800" b="1" dirty="0" smtClean="0">
              <a:solidFill>
                <a:srgbClr val="7030A0"/>
              </a:solidFill>
              <a:latin typeface="Times New Roman" pitchFamily="18" charset="0"/>
              <a:cs typeface="Times New Roman" pitchFamily="18" charset="0"/>
            </a:endParaRPr>
          </a:p>
          <a:p>
            <a:pPr algn="ctr"/>
            <a:endParaRPr lang="en-US" sz="2800" dirty="0">
              <a:latin typeface="Times New Roman" pitchFamily="18" charset="0"/>
              <a:cs typeface="Times New Roman" pitchFamily="18" charset="0"/>
            </a:endParaRPr>
          </a:p>
        </p:txBody>
      </p:sp>
      <p:sp>
        <p:nvSpPr>
          <p:cNvPr id="38" name="Right Arrow 37"/>
          <p:cNvSpPr/>
          <p:nvPr/>
        </p:nvSpPr>
        <p:spPr>
          <a:xfrm>
            <a:off x="1143000" y="5943600"/>
            <a:ext cx="609600" cy="3810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9" name="Rectangle 38"/>
          <p:cNvSpPr/>
          <p:nvPr/>
        </p:nvSpPr>
        <p:spPr>
          <a:xfrm>
            <a:off x="533400" y="762000"/>
            <a:ext cx="8077200" cy="830997"/>
          </a:xfrm>
          <a:prstGeom prst="rect">
            <a:avLst/>
          </a:prstGeom>
        </p:spPr>
        <p:txBody>
          <a:bodyPr wrap="square">
            <a:spAutoFit/>
          </a:bodyPr>
          <a:lstStyle/>
          <a:p>
            <a:pPr algn="just"/>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Độ</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phụ</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thuộc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những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yếu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100"/>
                                        <p:tgtEl>
                                          <p:spTgt spid="4"/>
                                        </p:tgtEl>
                                      </p:cBhvr>
                                    </p:animEffect>
                                  </p:childTnLst>
                                </p:cTn>
                              </p:par>
                              <p:par>
                                <p:cTn id="11" presetID="63" presetClass="path" presetSubtype="0" accel="50000" decel="50000" fill="hold" grpId="0" nodeType="withEffect">
                                  <p:stCondLst>
                                    <p:cond delay="0"/>
                                  </p:stCondLst>
                                  <p:childTnLst>
                                    <p:animMotion origin="layout" path="M -3.33333E-6 3.46821E-6 L 0.47084 3.46821E-6 " pathEditMode="relative" rAng="0" ptsTypes="AA">
                                      <p:cBhvr>
                                        <p:cTn id="12" dur="2000" fill="hold"/>
                                        <p:tgtEl>
                                          <p:spTgt spid="104468"/>
                                        </p:tgtEl>
                                        <p:attrNameLst>
                                          <p:attrName>ppt_x</p:attrName>
                                          <p:attrName>ppt_y</p:attrName>
                                        </p:attrNameLst>
                                      </p:cBhvr>
                                      <p:rCtr x="235" y="0"/>
                                    </p:animMotion>
                                  </p:childTnLst>
                                </p:cTn>
                              </p:par>
                              <p:par>
                                <p:cTn id="13" presetID="63" presetClass="path" presetSubtype="0" accel="50000" decel="50000" fill="hold" nodeType="withEffect">
                                  <p:stCondLst>
                                    <p:cond delay="0"/>
                                  </p:stCondLst>
                                  <p:childTnLst>
                                    <p:animMotion origin="layout" path="M 2.22222E-6 -2.25434E-6 L 0.46805 -2.25434E-6 " pathEditMode="relative" rAng="0" ptsTypes="AA">
                                      <p:cBhvr>
                                        <p:cTn id="14" dur="2000" fill="hold"/>
                                        <p:tgtEl>
                                          <p:spTgt spid="4"/>
                                        </p:tgtEl>
                                        <p:attrNameLst>
                                          <p:attrName>ppt_x</p:attrName>
                                          <p:attrName>ppt_y</p:attrName>
                                        </p:attrNameLst>
                                      </p:cBhvr>
                                      <p:rCtr x="234" y="0"/>
                                    </p:animMotion>
                                  </p:childTnLst>
                                </p:cTn>
                              </p:par>
                              <p:par>
                                <p:cTn id="15" presetID="63" presetClass="path" presetSubtype="0" accel="50000" decel="50000" fill="hold" nodeType="withEffect">
                                  <p:stCondLst>
                                    <p:cond delay="0"/>
                                  </p:stCondLst>
                                  <p:childTnLst>
                                    <p:animMotion origin="layout" path="M -1.11111E-6 2.25434E-6 L 0.44306 2.25434E-6 " pathEditMode="relative" rAng="0" ptsTypes="AA">
                                      <p:cBhvr>
                                        <p:cTn id="16" dur="2000" fill="hold"/>
                                        <p:tgtEl>
                                          <p:spTgt spid="2"/>
                                        </p:tgtEl>
                                        <p:attrNameLst>
                                          <p:attrName>ppt_x</p:attrName>
                                          <p:attrName>ppt_y</p:attrName>
                                        </p:attrNameLst>
                                      </p:cBhvr>
                                      <p:rCtr x="222" y="0"/>
                                    </p:animMotion>
                                  </p:childTnLst>
                                </p:cTn>
                              </p:par>
                              <p:par>
                                <p:cTn id="17" presetID="63" presetClass="path" presetSubtype="0" accel="50000" decel="50000" fill="hold" grpId="0" nodeType="withEffect">
                                  <p:stCondLst>
                                    <p:cond delay="0"/>
                                  </p:stCondLst>
                                  <p:childTnLst>
                                    <p:animMotion origin="layout" path="M -8.33333E-7 4.9711E-6 L 0.44115 4.9711E-6 " pathEditMode="relative" rAng="0" ptsTypes="AA">
                                      <p:cBhvr>
                                        <p:cTn id="18" dur="2000" fill="hold"/>
                                        <p:tgtEl>
                                          <p:spTgt spid="104454"/>
                                        </p:tgtEl>
                                        <p:attrNameLst>
                                          <p:attrName>ppt_x</p:attrName>
                                          <p:attrName>ppt_y</p:attrName>
                                        </p:attrNameLst>
                                      </p:cBhvr>
                                      <p:rCtr x="220" y="0"/>
                                    </p:animMotion>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ox(in)">
                                      <p:cBhvr>
                                        <p:cTn id="23" dur="500"/>
                                        <p:tgtEl>
                                          <p:spTgt spid="37"/>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ox(in)">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animBg="1"/>
      <p:bldP spid="104468" grpId="0" animBg="1"/>
      <p:bldP spid="37" grpId="0" animBg="1"/>
      <p:bldP spid="3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371600" y="2305050"/>
            <a:ext cx="1882775" cy="514350"/>
            <a:chOff x="528" y="1452"/>
            <a:chExt cx="1186" cy="324"/>
          </a:xfrm>
        </p:grpSpPr>
        <p:sp>
          <p:nvSpPr>
            <p:cNvPr id="10306" name="Rectangle 5" descr="Oak"/>
            <p:cNvSpPr>
              <a:spLocks noChangeArrowheads="1"/>
            </p:cNvSpPr>
            <p:nvPr/>
          </p:nvSpPr>
          <p:spPr bwMode="auto">
            <a:xfrm>
              <a:off x="528" y="1452"/>
              <a:ext cx="678" cy="324"/>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sp>
          <p:nvSpPr>
            <p:cNvPr id="10307" name="Line 6"/>
            <p:cNvSpPr>
              <a:spLocks noChangeShapeType="1"/>
            </p:cNvSpPr>
            <p:nvPr/>
          </p:nvSpPr>
          <p:spPr bwMode="auto">
            <a:xfrm>
              <a:off x="1206" y="161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grpSp>
        <p:nvGrpSpPr>
          <p:cNvPr id="3" name="Group 7"/>
          <p:cNvGrpSpPr>
            <a:grpSpLocks/>
          </p:cNvGrpSpPr>
          <p:nvPr/>
        </p:nvGrpSpPr>
        <p:grpSpPr bwMode="auto">
          <a:xfrm>
            <a:off x="3265488" y="2362200"/>
            <a:ext cx="1330325" cy="342900"/>
            <a:chOff x="1721" y="1488"/>
            <a:chExt cx="838" cy="216"/>
          </a:xfrm>
        </p:grpSpPr>
        <p:grpSp>
          <p:nvGrpSpPr>
            <p:cNvPr id="4" name="Group 8"/>
            <p:cNvGrpSpPr>
              <a:grpSpLocks/>
            </p:cNvGrpSpPr>
            <p:nvPr/>
          </p:nvGrpSpPr>
          <p:grpSpPr bwMode="auto">
            <a:xfrm>
              <a:off x="1864" y="1556"/>
              <a:ext cx="343" cy="122"/>
              <a:chOff x="3290" y="1532"/>
              <a:chExt cx="389" cy="109"/>
            </a:xfrm>
          </p:grpSpPr>
          <p:sp>
            <p:nvSpPr>
              <p:cNvPr id="10299"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0300" name="Line 10"/>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301" name="Line 11"/>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302" name="Line 12"/>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303" name="Line 13"/>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304" name="Line 14"/>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305" name="Line 15"/>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0296" name="Line 16"/>
            <p:cNvSpPr>
              <a:spLocks noChangeShapeType="1"/>
            </p:cNvSpPr>
            <p:nvPr/>
          </p:nvSpPr>
          <p:spPr bwMode="auto">
            <a:xfrm flipH="1">
              <a:off x="1767" y="161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97" name="Arc 17"/>
            <p:cNvSpPr>
              <a:spLocks/>
            </p:cNvSpPr>
            <p:nvPr/>
          </p:nvSpPr>
          <p:spPr bwMode="auto">
            <a:xfrm flipH="1">
              <a:off x="1721" y="158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05490" name="Rectangle 18"/>
            <p:cNvSpPr>
              <a:spLocks noChangeArrowheads="1"/>
            </p:cNvSpPr>
            <p:nvPr/>
          </p:nvSpPr>
          <p:spPr bwMode="auto">
            <a:xfrm rot="10800000">
              <a:off x="1824" y="1488"/>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10245" name="Rectangle 19" descr="Walnut"/>
          <p:cNvSpPr>
            <a:spLocks noChangeArrowheads="1"/>
          </p:cNvSpPr>
          <p:nvPr/>
        </p:nvSpPr>
        <p:spPr bwMode="auto">
          <a:xfrm>
            <a:off x="990600" y="2743200"/>
            <a:ext cx="6521450" cy="68580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105492" name="Text Box 20"/>
          <p:cNvSpPr txBox="1">
            <a:spLocks noChangeArrowheads="1"/>
          </p:cNvSpPr>
          <p:nvPr/>
        </p:nvSpPr>
        <p:spPr bwMode="auto">
          <a:xfrm>
            <a:off x="7772400" y="2895600"/>
            <a:ext cx="1143000" cy="396875"/>
          </a:xfrm>
          <a:prstGeom prst="rect">
            <a:avLst/>
          </a:prstGeom>
          <a:noFill/>
          <a:ln w="9525">
            <a:noFill/>
            <a:miter lim="800000"/>
            <a:headEnd/>
            <a:tailEnd/>
          </a:ln>
        </p:spPr>
        <p:txBody>
          <a:bodyPr>
            <a:spAutoFit/>
          </a:bodyPr>
          <a:lstStyle/>
          <a:p>
            <a:pPr>
              <a:spcBef>
                <a:spcPct val="50000"/>
              </a:spcBef>
            </a:pPr>
            <a:r>
              <a:rPr lang="en-US" sz="2000">
                <a:latin typeface="Times New Roman" pitchFamily="18" charset="0"/>
                <a:cs typeface="Times New Roman" pitchFamily="18" charset="0"/>
              </a:rPr>
              <a:t>v lớn</a:t>
            </a:r>
          </a:p>
        </p:txBody>
      </p:sp>
      <p:sp>
        <p:nvSpPr>
          <p:cNvPr id="105493" name="Text Box 21"/>
          <p:cNvSpPr txBox="1">
            <a:spLocks noChangeArrowheads="1"/>
          </p:cNvSpPr>
          <p:nvPr/>
        </p:nvSpPr>
        <p:spPr bwMode="auto">
          <a:xfrm>
            <a:off x="7543800" y="4724400"/>
            <a:ext cx="1143000" cy="396875"/>
          </a:xfrm>
          <a:prstGeom prst="rect">
            <a:avLst/>
          </a:prstGeom>
          <a:noFill/>
          <a:ln w="9525">
            <a:noFill/>
            <a:miter lim="800000"/>
            <a:headEnd/>
            <a:tailEnd/>
          </a:ln>
        </p:spPr>
        <p:txBody>
          <a:bodyPr>
            <a:spAutoFit/>
          </a:bodyPr>
          <a:lstStyle/>
          <a:p>
            <a:pPr>
              <a:spcBef>
                <a:spcPct val="50000"/>
              </a:spcBef>
            </a:pPr>
            <a:r>
              <a:rPr lang="en-US" sz="2000">
                <a:latin typeface="Times New Roman" pitchFamily="18" charset="0"/>
                <a:cs typeface="Times New Roman" pitchFamily="18" charset="0"/>
              </a:rPr>
              <a:t>v nhỏ</a:t>
            </a:r>
          </a:p>
        </p:txBody>
      </p:sp>
      <p:grpSp>
        <p:nvGrpSpPr>
          <p:cNvPr id="5" name="Group 22"/>
          <p:cNvGrpSpPr>
            <a:grpSpLocks/>
          </p:cNvGrpSpPr>
          <p:nvPr/>
        </p:nvGrpSpPr>
        <p:grpSpPr bwMode="auto">
          <a:xfrm>
            <a:off x="1295400" y="4210050"/>
            <a:ext cx="1882775" cy="514350"/>
            <a:chOff x="480" y="2652"/>
            <a:chExt cx="1186" cy="324"/>
          </a:xfrm>
        </p:grpSpPr>
        <p:sp>
          <p:nvSpPr>
            <p:cNvPr id="10293" name="Rectangle 23" descr="Oak"/>
            <p:cNvSpPr>
              <a:spLocks noChangeArrowheads="1"/>
            </p:cNvSpPr>
            <p:nvPr/>
          </p:nvSpPr>
          <p:spPr bwMode="auto">
            <a:xfrm>
              <a:off x="480" y="2652"/>
              <a:ext cx="678" cy="324"/>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sp>
          <p:nvSpPr>
            <p:cNvPr id="10294" name="Line 24"/>
            <p:cNvSpPr>
              <a:spLocks noChangeShapeType="1"/>
            </p:cNvSpPr>
            <p:nvPr/>
          </p:nvSpPr>
          <p:spPr bwMode="auto">
            <a:xfrm>
              <a:off x="1158" y="281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grpSp>
        <p:nvGrpSpPr>
          <p:cNvPr id="6" name="Group 25"/>
          <p:cNvGrpSpPr>
            <a:grpSpLocks/>
          </p:cNvGrpSpPr>
          <p:nvPr/>
        </p:nvGrpSpPr>
        <p:grpSpPr bwMode="auto">
          <a:xfrm>
            <a:off x="3189288" y="4267200"/>
            <a:ext cx="1330325" cy="342900"/>
            <a:chOff x="1673" y="2688"/>
            <a:chExt cx="838" cy="216"/>
          </a:xfrm>
        </p:grpSpPr>
        <p:grpSp>
          <p:nvGrpSpPr>
            <p:cNvPr id="7" name="Group 26"/>
            <p:cNvGrpSpPr>
              <a:grpSpLocks/>
            </p:cNvGrpSpPr>
            <p:nvPr/>
          </p:nvGrpSpPr>
          <p:grpSpPr bwMode="auto">
            <a:xfrm>
              <a:off x="1816" y="2756"/>
              <a:ext cx="343" cy="122"/>
              <a:chOff x="3290" y="1532"/>
              <a:chExt cx="389" cy="109"/>
            </a:xfrm>
          </p:grpSpPr>
          <p:sp>
            <p:nvSpPr>
              <p:cNvPr id="10286" name="Rectangle 27"/>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0287" name="Line 28"/>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88" name="Line 29"/>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89" name="Line 30"/>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90" name="Line 31"/>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91" name="Line 32"/>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92" name="Line 33"/>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0283" name="Line 34"/>
            <p:cNvSpPr>
              <a:spLocks noChangeShapeType="1"/>
            </p:cNvSpPr>
            <p:nvPr/>
          </p:nvSpPr>
          <p:spPr bwMode="auto">
            <a:xfrm flipH="1">
              <a:off x="1719" y="281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84" name="Arc 35"/>
            <p:cNvSpPr>
              <a:spLocks/>
            </p:cNvSpPr>
            <p:nvPr/>
          </p:nvSpPr>
          <p:spPr bwMode="auto">
            <a:xfrm flipH="1">
              <a:off x="1673" y="278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05508" name="Rectangle 36"/>
            <p:cNvSpPr>
              <a:spLocks noChangeArrowheads="1"/>
            </p:cNvSpPr>
            <p:nvPr/>
          </p:nvSpPr>
          <p:spPr bwMode="auto">
            <a:xfrm rot="10800000">
              <a:off x="1776" y="2688"/>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10250" name="Rectangle 37" descr="Walnut"/>
          <p:cNvSpPr>
            <a:spLocks noChangeArrowheads="1"/>
          </p:cNvSpPr>
          <p:nvPr/>
        </p:nvSpPr>
        <p:spPr bwMode="auto">
          <a:xfrm>
            <a:off x="914400" y="4648200"/>
            <a:ext cx="6521450" cy="68580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grpSp>
        <p:nvGrpSpPr>
          <p:cNvPr id="9" name="Group 41"/>
          <p:cNvGrpSpPr>
            <a:grpSpLocks/>
          </p:cNvGrpSpPr>
          <p:nvPr/>
        </p:nvGrpSpPr>
        <p:grpSpPr bwMode="auto">
          <a:xfrm>
            <a:off x="3276600" y="2362200"/>
            <a:ext cx="1711325" cy="342900"/>
            <a:chOff x="3833" y="1200"/>
            <a:chExt cx="1078" cy="216"/>
          </a:xfrm>
        </p:grpSpPr>
        <p:grpSp>
          <p:nvGrpSpPr>
            <p:cNvPr id="10" name="Group 42"/>
            <p:cNvGrpSpPr>
              <a:grpSpLocks/>
            </p:cNvGrpSpPr>
            <p:nvPr/>
          </p:nvGrpSpPr>
          <p:grpSpPr bwMode="auto">
            <a:xfrm>
              <a:off x="3976" y="1268"/>
              <a:ext cx="343" cy="122"/>
              <a:chOff x="3290" y="1532"/>
              <a:chExt cx="389" cy="109"/>
            </a:xfrm>
          </p:grpSpPr>
          <p:sp>
            <p:nvSpPr>
              <p:cNvPr id="10273" name="Rectangle 43"/>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0274" name="Line 44"/>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75" name="Line 45"/>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76" name="Line 46"/>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77" name="Line 47"/>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78" name="Line 48"/>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79" name="Line 49"/>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0270" name="Line 50"/>
            <p:cNvSpPr>
              <a:spLocks noChangeShapeType="1"/>
            </p:cNvSpPr>
            <p:nvPr/>
          </p:nvSpPr>
          <p:spPr bwMode="auto">
            <a:xfrm flipH="1">
              <a:off x="3879" y="1327"/>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71" name="Arc 51"/>
            <p:cNvSpPr>
              <a:spLocks/>
            </p:cNvSpPr>
            <p:nvPr/>
          </p:nvSpPr>
          <p:spPr bwMode="auto">
            <a:xfrm flipH="1">
              <a:off x="3833" y="1292"/>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05524" name="Rectangle 52"/>
            <p:cNvSpPr>
              <a:spLocks noChangeArrowheads="1"/>
            </p:cNvSpPr>
            <p:nvPr/>
          </p:nvSpPr>
          <p:spPr bwMode="auto">
            <a:xfrm rot="10800000">
              <a:off x="4176" y="1200"/>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grpSp>
        <p:nvGrpSpPr>
          <p:cNvPr id="11" name="Group 53"/>
          <p:cNvGrpSpPr>
            <a:grpSpLocks/>
          </p:cNvGrpSpPr>
          <p:nvPr/>
        </p:nvGrpSpPr>
        <p:grpSpPr bwMode="auto">
          <a:xfrm>
            <a:off x="3200400" y="4267200"/>
            <a:ext cx="1711325" cy="342900"/>
            <a:chOff x="3833" y="1200"/>
            <a:chExt cx="1078" cy="216"/>
          </a:xfrm>
        </p:grpSpPr>
        <p:grpSp>
          <p:nvGrpSpPr>
            <p:cNvPr id="12" name="Group 54"/>
            <p:cNvGrpSpPr>
              <a:grpSpLocks/>
            </p:cNvGrpSpPr>
            <p:nvPr/>
          </p:nvGrpSpPr>
          <p:grpSpPr bwMode="auto">
            <a:xfrm>
              <a:off x="3976" y="1268"/>
              <a:ext cx="343" cy="122"/>
              <a:chOff x="3290" y="1532"/>
              <a:chExt cx="389" cy="109"/>
            </a:xfrm>
          </p:grpSpPr>
          <p:sp>
            <p:nvSpPr>
              <p:cNvPr id="10262" name="Rectangle 55"/>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0263" name="Line 56"/>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64" name="Line 57"/>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65" name="Line 58"/>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66" name="Line 59"/>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67" name="Line 60"/>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68" name="Line 61"/>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0259" name="Line 62"/>
            <p:cNvSpPr>
              <a:spLocks noChangeShapeType="1"/>
            </p:cNvSpPr>
            <p:nvPr/>
          </p:nvSpPr>
          <p:spPr bwMode="auto">
            <a:xfrm flipH="1">
              <a:off x="3879" y="1327"/>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260" name="Arc 63"/>
            <p:cNvSpPr>
              <a:spLocks/>
            </p:cNvSpPr>
            <p:nvPr/>
          </p:nvSpPr>
          <p:spPr bwMode="auto">
            <a:xfrm flipH="1">
              <a:off x="3833" y="1292"/>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05536" name="Rectangle 64"/>
            <p:cNvSpPr>
              <a:spLocks noChangeArrowheads="1"/>
            </p:cNvSpPr>
            <p:nvPr/>
          </p:nvSpPr>
          <p:spPr bwMode="auto">
            <a:xfrm rot="10800000">
              <a:off x="4176" y="1200"/>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65" name="Rectangle 64"/>
          <p:cNvSpPr/>
          <p:nvPr/>
        </p:nvSpPr>
        <p:spPr>
          <a:xfrm>
            <a:off x="670718" y="1025098"/>
            <a:ext cx="7787481" cy="830997"/>
          </a:xfrm>
          <a:prstGeom prst="rect">
            <a:avLst/>
          </a:prstGeom>
        </p:spPr>
        <p:txBody>
          <a:bodyPr wrap="square">
            <a:spAutoFit/>
          </a:bodyPr>
          <a:lstStyle/>
          <a:p>
            <a:pPr algn="just"/>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Độ</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phụ</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thuộc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những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yếu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a:t>
            </a:r>
          </a:p>
        </p:txBody>
      </p:sp>
      <p:sp>
        <p:nvSpPr>
          <p:cNvPr id="66" name="Rounded Rectangle 65"/>
          <p:cNvSpPr/>
          <p:nvPr/>
        </p:nvSpPr>
        <p:spPr>
          <a:xfrm>
            <a:off x="1828800" y="5791200"/>
            <a:ext cx="6400800" cy="6858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err="1" smtClean="0">
                <a:solidFill>
                  <a:srgbClr val="7030A0"/>
                </a:solidFill>
                <a:latin typeface="Times New Roman" pitchFamily="18" charset="0"/>
                <a:cs typeface="Times New Roman" pitchFamily="18" charset="0"/>
              </a:rPr>
              <a:t>F</a:t>
            </a:r>
            <a:r>
              <a:rPr lang="en-US" sz="2800" b="1" baseline="-25000" dirty="0" err="1" smtClean="0">
                <a:solidFill>
                  <a:srgbClr val="7030A0"/>
                </a:solidFill>
                <a:latin typeface="Times New Roman" pitchFamily="18" charset="0"/>
                <a:cs typeface="Times New Roman" pitchFamily="18" charset="0"/>
              </a:rPr>
              <a:t>mst</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không</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phụ</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thuộc</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tốc</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độ</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của</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vật</a:t>
            </a:r>
            <a:endParaRPr lang="en-US" sz="2800" b="1" dirty="0">
              <a:solidFill>
                <a:srgbClr val="7030A0"/>
              </a:solidFill>
              <a:latin typeface="Times New Roman" pitchFamily="18" charset="0"/>
              <a:cs typeface="Times New Roman" pitchFamily="18" charset="0"/>
            </a:endParaRPr>
          </a:p>
        </p:txBody>
      </p:sp>
      <p:sp>
        <p:nvSpPr>
          <p:cNvPr id="67" name="Right Arrow 66"/>
          <p:cNvSpPr/>
          <p:nvPr/>
        </p:nvSpPr>
        <p:spPr>
          <a:xfrm>
            <a:off x="1143000" y="5943600"/>
            <a:ext cx="609600" cy="3810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63" name="TextBox 62"/>
          <p:cNvSpPr txBox="1"/>
          <p:nvPr/>
        </p:nvSpPr>
        <p:spPr>
          <a:xfrm>
            <a:off x="670719" y="374148"/>
            <a:ext cx="74676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 2. LỰC MA SÁT TRƯỢT</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100"/>
                                        <p:tgtEl>
                                          <p:spTgt spid="6"/>
                                        </p:tgtEl>
                                      </p:cBhvr>
                                    </p:animEffect>
                                    <p:set>
                                      <p:cBhvr>
                                        <p:cTn id="7" dur="1" fill="hold">
                                          <p:stCondLst>
                                            <p:cond delay="99"/>
                                          </p:stCondLst>
                                        </p:cTn>
                                        <p:tgtEl>
                                          <p:spTgt spid="6"/>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100"/>
                                        <p:tgtEl>
                                          <p:spTgt spid="3"/>
                                        </p:tgtEl>
                                      </p:cBhvr>
                                    </p:animEffect>
                                    <p:set>
                                      <p:cBhvr>
                                        <p:cTn id="10" dur="1" fill="hold">
                                          <p:stCondLst>
                                            <p:cond delay="99"/>
                                          </p:stCondLst>
                                        </p:cTn>
                                        <p:tgtEl>
                                          <p:spTgt spid="3"/>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1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1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5492"/>
                                        </p:tgtEl>
                                        <p:attrNameLst>
                                          <p:attrName>style.visibility</p:attrName>
                                        </p:attrNameLst>
                                      </p:cBhvr>
                                      <p:to>
                                        <p:strVal val="visible"/>
                                      </p:to>
                                    </p:set>
                                    <p:animEffect transition="in" filter="fade">
                                      <p:cBhvr>
                                        <p:cTn id="19" dur="1000"/>
                                        <p:tgtEl>
                                          <p:spTgt spid="10549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5493"/>
                                        </p:tgtEl>
                                        <p:attrNameLst>
                                          <p:attrName>style.visibility</p:attrName>
                                        </p:attrNameLst>
                                      </p:cBhvr>
                                      <p:to>
                                        <p:strVal val="visible"/>
                                      </p:to>
                                    </p:set>
                                    <p:animEffect transition="in" filter="fade">
                                      <p:cBhvr>
                                        <p:cTn id="22" dur="1000"/>
                                        <p:tgtEl>
                                          <p:spTgt spid="105493"/>
                                        </p:tgtEl>
                                      </p:cBhvr>
                                    </p:animEffect>
                                  </p:childTnLst>
                                </p:cTn>
                              </p:par>
                              <p:par>
                                <p:cTn id="23" presetID="63" presetClass="path" presetSubtype="0" accel="50000" decel="50000" fill="hold" nodeType="withEffect">
                                  <p:stCondLst>
                                    <p:cond delay="0"/>
                                  </p:stCondLst>
                                  <p:childTnLst>
                                    <p:animMotion origin="layout" path="M 1.94444E-6 8.09249E-7 L 0.37205 8.09249E-7 " pathEditMode="relative" rAng="0" ptsTypes="AA">
                                      <p:cBhvr>
                                        <p:cTn id="24" dur="1000" fill="hold"/>
                                        <p:tgtEl>
                                          <p:spTgt spid="2"/>
                                        </p:tgtEl>
                                        <p:attrNameLst>
                                          <p:attrName>ppt_x</p:attrName>
                                          <p:attrName>ppt_y</p:attrName>
                                        </p:attrNameLst>
                                      </p:cBhvr>
                                      <p:rCtr x="186" y="0"/>
                                    </p:animMotion>
                                  </p:childTnLst>
                                </p:cTn>
                              </p:par>
                              <p:par>
                                <p:cTn id="25" presetID="63" presetClass="path" presetSubtype="0" accel="50000" decel="50000" fill="hold" nodeType="withEffect">
                                  <p:stCondLst>
                                    <p:cond delay="0"/>
                                  </p:stCondLst>
                                  <p:childTnLst>
                                    <p:animMotion origin="layout" path="M 3.61111E-6 2.65896E-6 L 0.36475 2.65896E-6 " pathEditMode="relative" rAng="0" ptsTypes="AA">
                                      <p:cBhvr>
                                        <p:cTn id="26" dur="1000" fill="hold"/>
                                        <p:tgtEl>
                                          <p:spTgt spid="9"/>
                                        </p:tgtEl>
                                        <p:attrNameLst>
                                          <p:attrName>ppt_x</p:attrName>
                                          <p:attrName>ppt_y</p:attrName>
                                        </p:attrNameLst>
                                      </p:cBhvr>
                                      <p:rCtr x="182" y="0"/>
                                    </p:animMotion>
                                  </p:childTnLst>
                                </p:cTn>
                              </p:par>
                              <p:par>
                                <p:cTn id="27" presetID="63" presetClass="path" presetSubtype="0" accel="50000" decel="50000" fill="hold" nodeType="withEffect">
                                  <p:stCondLst>
                                    <p:cond delay="0"/>
                                  </p:stCondLst>
                                  <p:childTnLst>
                                    <p:animMotion origin="layout" path="M -4.72222E-6 4.16185E-6 L 0.38039 4.16185E-6 " pathEditMode="relative" rAng="0" ptsTypes="AA">
                                      <p:cBhvr>
                                        <p:cTn id="28" dur="3000" fill="hold"/>
                                        <p:tgtEl>
                                          <p:spTgt spid="5"/>
                                        </p:tgtEl>
                                        <p:attrNameLst>
                                          <p:attrName>ppt_x</p:attrName>
                                          <p:attrName>ppt_y</p:attrName>
                                        </p:attrNameLst>
                                      </p:cBhvr>
                                      <p:rCtr x="190" y="0"/>
                                    </p:animMotion>
                                  </p:childTnLst>
                                </p:cTn>
                              </p:par>
                              <p:par>
                                <p:cTn id="29" presetID="63" presetClass="path" presetSubtype="0" accel="50000" decel="50000" fill="hold" nodeType="withEffect">
                                  <p:stCondLst>
                                    <p:cond delay="0"/>
                                  </p:stCondLst>
                                  <p:childTnLst>
                                    <p:animMotion origin="layout" path="M -3.05556E-6 -3.98844E-6 L 0.36476 -3.98844E-6 " pathEditMode="relative" rAng="0" ptsTypes="AA">
                                      <p:cBhvr>
                                        <p:cTn id="30" dur="3000" fill="hold"/>
                                        <p:tgtEl>
                                          <p:spTgt spid="11"/>
                                        </p:tgtEl>
                                        <p:attrNameLst>
                                          <p:attrName>ppt_x</p:attrName>
                                          <p:attrName>ppt_y</p:attrName>
                                        </p:attrNameLst>
                                      </p:cBhvr>
                                      <p:rCtr x="182" y="0"/>
                                    </p:animMotion>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ox(in)">
                                      <p:cBhvr>
                                        <p:cTn id="35" dur="500"/>
                                        <p:tgtEl>
                                          <p:spTgt spid="66"/>
                                        </p:tgtEl>
                                      </p:cBhvr>
                                    </p:animEffect>
                                  </p:childTnLst>
                                </p:cTn>
                              </p:par>
                              <p:par>
                                <p:cTn id="36" presetID="4" presetClass="entr" presetSubtype="16" fill="hold" grpId="0" nodeType="with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box(in)">
                                      <p:cBhvr>
                                        <p:cTn id="38"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2" grpId="0"/>
      <p:bldP spid="105493" grpId="0"/>
      <p:bldP spid="66" grpId="0" animBg="1"/>
      <p:bldP spid="6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descr="Walnut"/>
          <p:cNvSpPr>
            <a:spLocks noChangeArrowheads="1"/>
          </p:cNvSpPr>
          <p:nvPr/>
        </p:nvSpPr>
        <p:spPr bwMode="auto">
          <a:xfrm>
            <a:off x="1143000" y="2286000"/>
            <a:ext cx="7391400" cy="609600"/>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11268" name="Rectangle 5" descr="Walnut"/>
          <p:cNvSpPr>
            <a:spLocks noChangeArrowheads="1"/>
          </p:cNvSpPr>
          <p:nvPr/>
        </p:nvSpPr>
        <p:spPr bwMode="auto">
          <a:xfrm>
            <a:off x="1143000" y="4800600"/>
            <a:ext cx="7391400" cy="609600"/>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106502" name="Rectangle 6" descr="Oak"/>
          <p:cNvSpPr>
            <a:spLocks noChangeArrowheads="1"/>
          </p:cNvSpPr>
          <p:nvPr/>
        </p:nvSpPr>
        <p:spPr bwMode="auto">
          <a:xfrm>
            <a:off x="1524000" y="1778000"/>
            <a:ext cx="1076325" cy="51435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grpSp>
        <p:nvGrpSpPr>
          <p:cNvPr id="2" name="Group 7"/>
          <p:cNvGrpSpPr>
            <a:grpSpLocks/>
          </p:cNvGrpSpPr>
          <p:nvPr/>
        </p:nvGrpSpPr>
        <p:grpSpPr bwMode="auto">
          <a:xfrm>
            <a:off x="2590800" y="1828800"/>
            <a:ext cx="2565400" cy="342900"/>
            <a:chOff x="1206" y="1506"/>
            <a:chExt cx="1616" cy="216"/>
          </a:xfrm>
        </p:grpSpPr>
        <p:grpSp>
          <p:nvGrpSpPr>
            <p:cNvPr id="3" name="Group 8"/>
            <p:cNvGrpSpPr>
              <a:grpSpLocks/>
            </p:cNvGrpSpPr>
            <p:nvPr/>
          </p:nvGrpSpPr>
          <p:grpSpPr bwMode="auto">
            <a:xfrm>
              <a:off x="1864" y="1556"/>
              <a:ext cx="343" cy="122"/>
              <a:chOff x="3290" y="1532"/>
              <a:chExt cx="389" cy="109"/>
            </a:xfrm>
          </p:grpSpPr>
          <p:sp>
            <p:nvSpPr>
              <p:cNvPr id="11306"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1307" name="Line 10"/>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308" name="Line 11"/>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309" name="Line 12"/>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310" name="Line 13"/>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311" name="Line 14"/>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312" name="Line 15"/>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1302" name="Line 16"/>
            <p:cNvSpPr>
              <a:spLocks noChangeShapeType="1"/>
            </p:cNvSpPr>
            <p:nvPr/>
          </p:nvSpPr>
          <p:spPr bwMode="auto">
            <a:xfrm flipH="1">
              <a:off x="1767" y="161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303" name="Arc 17"/>
            <p:cNvSpPr>
              <a:spLocks/>
            </p:cNvSpPr>
            <p:nvPr/>
          </p:nvSpPr>
          <p:spPr bwMode="auto">
            <a:xfrm flipH="1">
              <a:off x="1721" y="158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1304" name="Line 18"/>
            <p:cNvSpPr>
              <a:spLocks noChangeShapeType="1"/>
            </p:cNvSpPr>
            <p:nvPr/>
          </p:nvSpPr>
          <p:spPr bwMode="auto">
            <a:xfrm>
              <a:off x="1206" y="161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6515" name="Rectangle 19"/>
            <p:cNvSpPr>
              <a:spLocks noChangeArrowheads="1"/>
            </p:cNvSpPr>
            <p:nvPr/>
          </p:nvSpPr>
          <p:spPr bwMode="auto">
            <a:xfrm rot="10800000">
              <a:off x="2087" y="15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grpSp>
        <p:nvGrpSpPr>
          <p:cNvPr id="4" name="Group 20"/>
          <p:cNvGrpSpPr>
            <a:grpSpLocks/>
          </p:cNvGrpSpPr>
          <p:nvPr/>
        </p:nvGrpSpPr>
        <p:grpSpPr bwMode="auto">
          <a:xfrm>
            <a:off x="2487613" y="4343400"/>
            <a:ext cx="2717800" cy="342900"/>
            <a:chOff x="1135" y="2736"/>
            <a:chExt cx="1712" cy="216"/>
          </a:xfrm>
        </p:grpSpPr>
        <p:sp>
          <p:nvSpPr>
            <p:cNvPr id="11289" name="Line 21"/>
            <p:cNvSpPr>
              <a:spLocks noChangeShapeType="1"/>
            </p:cNvSpPr>
            <p:nvPr/>
          </p:nvSpPr>
          <p:spPr bwMode="auto">
            <a:xfrm>
              <a:off x="1135" y="284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nvGrpSpPr>
            <p:cNvPr id="5" name="Group 22"/>
            <p:cNvGrpSpPr>
              <a:grpSpLocks/>
            </p:cNvGrpSpPr>
            <p:nvPr/>
          </p:nvGrpSpPr>
          <p:grpSpPr bwMode="auto">
            <a:xfrm>
              <a:off x="1650" y="2736"/>
              <a:ext cx="1197" cy="216"/>
              <a:chOff x="1650" y="2736"/>
              <a:chExt cx="1197" cy="216"/>
            </a:xfrm>
          </p:grpSpPr>
          <p:sp>
            <p:nvSpPr>
              <p:cNvPr id="11291" name="Rectangle 23"/>
              <p:cNvSpPr>
                <a:spLocks noChangeArrowheads="1"/>
              </p:cNvSpPr>
              <p:nvPr/>
            </p:nvSpPr>
            <p:spPr bwMode="auto">
              <a:xfrm rot="10800000">
                <a:off x="1793" y="2786"/>
                <a:ext cx="343" cy="122"/>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1292" name="Line 24"/>
              <p:cNvSpPr>
                <a:spLocks noChangeShapeType="1"/>
              </p:cNvSpPr>
              <p:nvPr/>
            </p:nvSpPr>
            <p:spPr bwMode="auto">
              <a:xfrm rot="10800000">
                <a:off x="2094" y="2786"/>
                <a:ext cx="0" cy="122"/>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293" name="Line 25"/>
              <p:cNvSpPr>
                <a:spLocks noChangeShapeType="1"/>
              </p:cNvSpPr>
              <p:nvPr/>
            </p:nvSpPr>
            <p:spPr bwMode="auto">
              <a:xfrm rot="10800000">
                <a:off x="2044" y="2786"/>
                <a:ext cx="0" cy="122"/>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294" name="Line 26"/>
              <p:cNvSpPr>
                <a:spLocks noChangeShapeType="1"/>
              </p:cNvSpPr>
              <p:nvPr/>
            </p:nvSpPr>
            <p:spPr bwMode="auto">
              <a:xfrm rot="10800000">
                <a:off x="1996" y="2787"/>
                <a:ext cx="0" cy="121"/>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295" name="Line 27"/>
              <p:cNvSpPr>
                <a:spLocks noChangeShapeType="1"/>
              </p:cNvSpPr>
              <p:nvPr/>
            </p:nvSpPr>
            <p:spPr bwMode="auto">
              <a:xfrm rot="10800000">
                <a:off x="1946" y="2787"/>
                <a:ext cx="0" cy="121"/>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296" name="Line 28"/>
              <p:cNvSpPr>
                <a:spLocks noChangeShapeType="1"/>
              </p:cNvSpPr>
              <p:nvPr/>
            </p:nvSpPr>
            <p:spPr bwMode="auto">
              <a:xfrm rot="10800000">
                <a:off x="1898" y="2787"/>
                <a:ext cx="0" cy="121"/>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297" name="Line 29"/>
              <p:cNvSpPr>
                <a:spLocks noChangeShapeType="1"/>
              </p:cNvSpPr>
              <p:nvPr/>
            </p:nvSpPr>
            <p:spPr bwMode="auto">
              <a:xfrm rot="10800000">
                <a:off x="1849" y="2787"/>
                <a:ext cx="0" cy="121"/>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298" name="Line 30"/>
              <p:cNvSpPr>
                <a:spLocks noChangeShapeType="1"/>
              </p:cNvSpPr>
              <p:nvPr/>
            </p:nvSpPr>
            <p:spPr bwMode="auto">
              <a:xfrm flipH="1">
                <a:off x="1696" y="284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1299" name="Arc 31"/>
              <p:cNvSpPr>
                <a:spLocks/>
              </p:cNvSpPr>
              <p:nvPr/>
            </p:nvSpPr>
            <p:spPr bwMode="auto">
              <a:xfrm flipH="1">
                <a:off x="1650" y="281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06528" name="Rectangle 32"/>
              <p:cNvSpPr>
                <a:spLocks noChangeArrowheads="1"/>
              </p:cNvSpPr>
              <p:nvPr/>
            </p:nvSpPr>
            <p:spPr bwMode="auto">
              <a:xfrm rot="10800000">
                <a:off x="2112" y="273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grpSp>
      <p:grpSp>
        <p:nvGrpSpPr>
          <p:cNvPr id="7" name="Group 36"/>
          <p:cNvGrpSpPr>
            <a:grpSpLocks/>
          </p:cNvGrpSpPr>
          <p:nvPr/>
        </p:nvGrpSpPr>
        <p:grpSpPr bwMode="auto">
          <a:xfrm>
            <a:off x="1524000" y="3962400"/>
            <a:ext cx="1076325" cy="838200"/>
            <a:chOff x="528" y="2496"/>
            <a:chExt cx="678" cy="528"/>
          </a:xfrm>
        </p:grpSpPr>
        <p:sp>
          <p:nvSpPr>
            <p:cNvPr id="11283" name="Rectangle 37" descr="Oak"/>
            <p:cNvSpPr>
              <a:spLocks noChangeArrowheads="1"/>
            </p:cNvSpPr>
            <p:nvPr/>
          </p:nvSpPr>
          <p:spPr bwMode="auto">
            <a:xfrm>
              <a:off x="528" y="2688"/>
              <a:ext cx="678" cy="336"/>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sp>
          <p:nvSpPr>
            <p:cNvPr id="11284" name="AutoShape 38"/>
            <p:cNvSpPr>
              <a:spLocks noChangeArrowheads="1"/>
            </p:cNvSpPr>
            <p:nvPr/>
          </p:nvSpPr>
          <p:spPr bwMode="auto">
            <a:xfrm>
              <a:off x="576" y="2496"/>
              <a:ext cx="144" cy="192"/>
            </a:xfrm>
            <a:prstGeom prst="flowChartMagneticDisk">
              <a:avLst/>
            </a:prstGeom>
            <a:solidFill>
              <a:srgbClr val="CC99FF"/>
            </a:solidFill>
            <a:ln w="9525">
              <a:solidFill>
                <a:srgbClr val="000000"/>
              </a:solidFill>
              <a:round/>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1285" name="AutoShape 39"/>
            <p:cNvSpPr>
              <a:spLocks noChangeArrowheads="1"/>
            </p:cNvSpPr>
            <p:nvPr/>
          </p:nvSpPr>
          <p:spPr bwMode="auto">
            <a:xfrm>
              <a:off x="816" y="2496"/>
              <a:ext cx="144" cy="192"/>
            </a:xfrm>
            <a:prstGeom prst="flowChartMagneticDisk">
              <a:avLst/>
            </a:prstGeom>
            <a:solidFill>
              <a:srgbClr val="CC99FF"/>
            </a:solidFill>
            <a:ln w="9525">
              <a:solidFill>
                <a:srgbClr val="000000"/>
              </a:solidFill>
              <a:round/>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1286" name="AutoShape 40"/>
            <p:cNvSpPr>
              <a:spLocks noChangeArrowheads="1"/>
            </p:cNvSpPr>
            <p:nvPr/>
          </p:nvSpPr>
          <p:spPr bwMode="auto">
            <a:xfrm>
              <a:off x="1008" y="2496"/>
              <a:ext cx="144" cy="192"/>
            </a:xfrm>
            <a:prstGeom prst="flowChartMagneticDisk">
              <a:avLst/>
            </a:prstGeom>
            <a:solidFill>
              <a:srgbClr val="CC99FF"/>
            </a:solidFill>
            <a:ln w="9525">
              <a:solidFill>
                <a:srgbClr val="000000"/>
              </a:solidFill>
              <a:round/>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nvGrpSpPr>
          <p:cNvPr id="8" name="Group 41"/>
          <p:cNvGrpSpPr>
            <a:grpSpLocks/>
          </p:cNvGrpSpPr>
          <p:nvPr/>
        </p:nvGrpSpPr>
        <p:grpSpPr bwMode="auto">
          <a:xfrm>
            <a:off x="2514600" y="3124200"/>
            <a:ext cx="1524000" cy="685800"/>
            <a:chOff x="1152" y="1968"/>
            <a:chExt cx="768" cy="432"/>
          </a:xfrm>
        </p:grpSpPr>
        <p:sp>
          <p:nvSpPr>
            <p:cNvPr id="11281" name="Text Box 42"/>
            <p:cNvSpPr txBox="1">
              <a:spLocks noChangeArrowheads="1"/>
            </p:cNvSpPr>
            <p:nvPr/>
          </p:nvSpPr>
          <p:spPr bwMode="auto">
            <a:xfrm>
              <a:off x="1152" y="1968"/>
              <a:ext cx="768" cy="250"/>
            </a:xfrm>
            <a:prstGeom prst="rect">
              <a:avLst/>
            </a:prstGeom>
            <a:noFill/>
            <a:ln w="9525">
              <a:noFill/>
              <a:miter lim="800000"/>
              <a:headEnd/>
              <a:tailEnd/>
            </a:ln>
          </p:spPr>
          <p:txBody>
            <a:bodyPr>
              <a:spAutoFit/>
            </a:bodyPr>
            <a:lstStyle/>
            <a:p>
              <a:pPr eaLnBrk="1" hangingPunct="1">
                <a:spcBef>
                  <a:spcPct val="50000"/>
                </a:spcBef>
              </a:pPr>
              <a:r>
                <a:rPr lang="en-US" sz="2000" b="1">
                  <a:solidFill>
                    <a:srgbClr val="0000FF"/>
                  </a:solidFill>
                  <a:latin typeface="Times New Roman" pitchFamily="18" charset="0"/>
                  <a:cs typeface="Times New Roman" pitchFamily="18" charset="0"/>
                </a:rPr>
                <a:t>Quả nặng</a:t>
              </a:r>
              <a:endParaRPr lang="fr-FR" sz="2000" b="1">
                <a:solidFill>
                  <a:srgbClr val="0000FF"/>
                </a:solidFill>
                <a:latin typeface="Times New Roman" pitchFamily="18" charset="0"/>
                <a:cs typeface="Times New Roman" pitchFamily="18" charset="0"/>
              </a:endParaRPr>
            </a:p>
          </p:txBody>
        </p:sp>
        <p:sp>
          <p:nvSpPr>
            <p:cNvPr id="11282" name="Line 43"/>
            <p:cNvSpPr>
              <a:spLocks noChangeShapeType="1"/>
            </p:cNvSpPr>
            <p:nvPr/>
          </p:nvSpPr>
          <p:spPr bwMode="auto">
            <a:xfrm flipH="1">
              <a:off x="1248" y="2208"/>
              <a:ext cx="240" cy="192"/>
            </a:xfrm>
            <a:prstGeom prst="line">
              <a:avLst/>
            </a:prstGeom>
            <a:noFill/>
            <a:ln w="9525">
              <a:solidFill>
                <a:schemeClr val="tx1"/>
              </a:solidFill>
              <a:round/>
              <a:headEnd/>
              <a:tailEnd type="triangle" w="med" len="med"/>
            </a:ln>
          </p:spPr>
          <p:txBody>
            <a:bodyPr/>
            <a:lstStyle/>
            <a:p>
              <a:endParaRPr lang="en-US">
                <a:latin typeface="Times New Roman" pitchFamily="18" charset="0"/>
                <a:cs typeface="Times New Roman" pitchFamily="18" charset="0"/>
              </a:endParaRPr>
            </a:p>
          </p:txBody>
        </p:sp>
      </p:grpSp>
      <p:sp>
        <p:nvSpPr>
          <p:cNvPr id="106544" name="Text Box 48"/>
          <p:cNvSpPr txBox="1">
            <a:spLocks noChangeArrowheads="1"/>
          </p:cNvSpPr>
          <p:nvPr/>
        </p:nvSpPr>
        <p:spPr bwMode="auto">
          <a:xfrm>
            <a:off x="8001000" y="4114800"/>
            <a:ext cx="1143000" cy="707886"/>
          </a:xfrm>
          <a:prstGeom prst="rect">
            <a:avLst/>
          </a:prstGeom>
          <a:noFill/>
          <a:ln w="9525">
            <a:noFill/>
            <a:miter lim="800000"/>
            <a:headEnd/>
            <a:tailEnd/>
          </a:ln>
        </p:spPr>
        <p:txBody>
          <a:bodyPr wrap="square">
            <a:spAutoFit/>
          </a:bodyPr>
          <a:lstStyle/>
          <a:p>
            <a:pPr algn="ctr">
              <a:spcBef>
                <a:spcPct val="50000"/>
              </a:spcBef>
            </a:pP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lớn</a:t>
            </a:r>
            <a:endParaRPr lang="en-US" sz="2000" dirty="0">
              <a:latin typeface="Times New Roman" pitchFamily="18" charset="0"/>
              <a:cs typeface="Times New Roman" pitchFamily="18" charset="0"/>
            </a:endParaRPr>
          </a:p>
        </p:txBody>
      </p:sp>
      <p:sp>
        <p:nvSpPr>
          <p:cNvPr id="106545" name="Text Box 49"/>
          <p:cNvSpPr txBox="1">
            <a:spLocks noChangeArrowheads="1"/>
          </p:cNvSpPr>
          <p:nvPr/>
        </p:nvSpPr>
        <p:spPr bwMode="auto">
          <a:xfrm>
            <a:off x="8001000" y="1600200"/>
            <a:ext cx="1143000" cy="701675"/>
          </a:xfrm>
          <a:prstGeom prst="rect">
            <a:avLst/>
          </a:prstGeom>
          <a:noFill/>
          <a:ln w="9525">
            <a:noFill/>
            <a:miter lim="800000"/>
            <a:headEnd/>
            <a:tailEnd/>
          </a:ln>
        </p:spPr>
        <p:txBody>
          <a:bodyPr>
            <a:spAutoFit/>
          </a:bodyPr>
          <a:lstStyle/>
          <a:p>
            <a:pPr algn="ctr">
              <a:spcBef>
                <a:spcPct val="50000"/>
              </a:spcBef>
            </a:pP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endParaRPr lang="en-US" sz="2000" dirty="0">
              <a:latin typeface="Times New Roman" pitchFamily="18" charset="0"/>
              <a:cs typeface="Times New Roman" pitchFamily="18" charset="0"/>
            </a:endParaRPr>
          </a:p>
        </p:txBody>
      </p:sp>
      <p:sp>
        <p:nvSpPr>
          <p:cNvPr id="46" name="Rectangle 45"/>
          <p:cNvSpPr/>
          <p:nvPr/>
        </p:nvSpPr>
        <p:spPr>
          <a:xfrm>
            <a:off x="762000" y="685800"/>
            <a:ext cx="7696200" cy="830997"/>
          </a:xfrm>
          <a:prstGeom prst="rect">
            <a:avLst/>
          </a:prstGeom>
        </p:spPr>
        <p:txBody>
          <a:bodyPr wrap="square">
            <a:spAutoFit/>
          </a:bodyPr>
          <a:lstStyle/>
          <a:p>
            <a:pPr algn="just"/>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Độ</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phụ</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thuộc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những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yếu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a:t>
            </a:r>
          </a:p>
        </p:txBody>
      </p:sp>
      <p:sp>
        <p:nvSpPr>
          <p:cNvPr id="47" name="Rounded Rectangle 46"/>
          <p:cNvSpPr/>
          <p:nvPr/>
        </p:nvSpPr>
        <p:spPr>
          <a:xfrm>
            <a:off x="1828800" y="5791200"/>
            <a:ext cx="6400800" cy="8382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err="1" smtClean="0">
                <a:solidFill>
                  <a:srgbClr val="7030A0"/>
                </a:solidFill>
                <a:latin typeface="Times New Roman" pitchFamily="18" charset="0"/>
                <a:cs typeface="Times New Roman" pitchFamily="18" charset="0"/>
              </a:rPr>
              <a:t>F</a:t>
            </a:r>
            <a:r>
              <a:rPr lang="en-US" sz="2800" b="1" baseline="-25000" dirty="0" err="1" smtClean="0">
                <a:solidFill>
                  <a:srgbClr val="7030A0"/>
                </a:solidFill>
                <a:latin typeface="Times New Roman" pitchFamily="18" charset="0"/>
                <a:cs typeface="Times New Roman" pitchFamily="18" charset="0"/>
              </a:rPr>
              <a:t>mst</a:t>
            </a:r>
            <a:r>
              <a:rPr lang="en-US" sz="2800" b="1" baseline="-25000" dirty="0" smtClean="0">
                <a:solidFill>
                  <a:srgbClr val="7030A0"/>
                </a:solidFill>
                <a:latin typeface="Times New Roman" pitchFamily="18" charset="0"/>
                <a:cs typeface="Times New Roman" pitchFamily="18" charset="0"/>
              </a:rPr>
              <a:t> </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tỉ</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lệ</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với</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độ</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lớn</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của</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áp</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lực</a:t>
            </a:r>
            <a:endParaRPr lang="en-US" sz="2800" b="1" dirty="0">
              <a:solidFill>
                <a:srgbClr val="7030A0"/>
              </a:solidFill>
              <a:latin typeface="Times New Roman" pitchFamily="18" charset="0"/>
              <a:cs typeface="Times New Roman" pitchFamily="18" charset="0"/>
            </a:endParaRPr>
          </a:p>
        </p:txBody>
      </p:sp>
      <p:sp>
        <p:nvSpPr>
          <p:cNvPr id="48" name="Right Arrow 47"/>
          <p:cNvSpPr/>
          <p:nvPr/>
        </p:nvSpPr>
        <p:spPr>
          <a:xfrm>
            <a:off x="1143000" y="6019800"/>
            <a:ext cx="609600" cy="3810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44" name="TextBox 43"/>
          <p:cNvSpPr txBox="1"/>
          <p:nvPr/>
        </p:nvSpPr>
        <p:spPr>
          <a:xfrm>
            <a:off x="762000" y="161443"/>
            <a:ext cx="7593807"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II.2.  LỰC MA SÁT TRƯỢT</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spd="med">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100"/>
                                        <p:tgtEl>
                                          <p:spTgt spid="2"/>
                                        </p:tgtEl>
                                      </p:cBhvr>
                                    </p:animEffect>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63" presetClass="path" presetSubtype="0" accel="50000" decel="50000" fill="hold" nodeType="withEffect">
                                  <p:stCondLst>
                                    <p:cond delay="0"/>
                                  </p:stCondLst>
                                  <p:childTnLst>
                                    <p:animMotion origin="layout" path="M -1.11111E-6 2.25434E-6 L 0.38472 -0.00301 " pathEditMode="relative" rAng="0" ptsTypes="AA">
                                      <p:cBhvr>
                                        <p:cTn id="22" dur="2000" fill="hold"/>
                                        <p:tgtEl>
                                          <p:spTgt spid="2"/>
                                        </p:tgtEl>
                                        <p:attrNameLst>
                                          <p:attrName>ppt_x</p:attrName>
                                          <p:attrName>ppt_y</p:attrName>
                                        </p:attrNameLst>
                                      </p:cBhvr>
                                      <p:rCtr x="192" y="-2"/>
                                    </p:animMotion>
                                  </p:childTnLst>
                                </p:cTn>
                              </p:par>
                              <p:par>
                                <p:cTn id="23" presetID="63" presetClass="path" presetSubtype="0" accel="50000" decel="50000" fill="hold" grpId="0" nodeType="withEffect">
                                  <p:stCondLst>
                                    <p:cond delay="0"/>
                                  </p:stCondLst>
                                  <p:childTnLst>
                                    <p:animMotion origin="layout" path="M -8.33333E-7 4.9711E-6 L 0.38281 4.9711E-6 " pathEditMode="relative" rAng="0" ptsTypes="AA">
                                      <p:cBhvr>
                                        <p:cTn id="24" dur="2000" fill="hold"/>
                                        <p:tgtEl>
                                          <p:spTgt spid="106502"/>
                                        </p:tgtEl>
                                        <p:attrNameLst>
                                          <p:attrName>ppt_x</p:attrName>
                                          <p:attrName>ppt_y</p:attrName>
                                        </p:attrNameLst>
                                      </p:cBhvr>
                                      <p:rCtr x="191" y="0"/>
                                    </p:animMotion>
                                  </p:childTnLst>
                                </p:cTn>
                              </p:par>
                              <p:par>
                                <p:cTn id="25" presetID="63" presetClass="path" presetSubtype="0" accel="50000" decel="50000" fill="hold" nodeType="withEffect">
                                  <p:stCondLst>
                                    <p:cond delay="0"/>
                                  </p:stCondLst>
                                  <p:childTnLst>
                                    <p:animMotion origin="layout" path="M 2.77778E-7 -2.25434E-6 L 0.37934 -2.25434E-6 " pathEditMode="relative" rAng="0" ptsTypes="AA">
                                      <p:cBhvr>
                                        <p:cTn id="26" dur="2000" fill="hold"/>
                                        <p:tgtEl>
                                          <p:spTgt spid="4"/>
                                        </p:tgtEl>
                                        <p:attrNameLst>
                                          <p:attrName>ppt_x</p:attrName>
                                          <p:attrName>ppt_y</p:attrName>
                                        </p:attrNameLst>
                                      </p:cBhvr>
                                      <p:rCtr x="190" y="0"/>
                                    </p:animMotion>
                                  </p:childTnLst>
                                </p:cTn>
                              </p:par>
                              <p:par>
                                <p:cTn id="27" presetID="63" presetClass="path" presetSubtype="0" accel="50000" decel="50000" fill="hold" nodeType="withEffect">
                                  <p:stCondLst>
                                    <p:cond delay="0"/>
                                  </p:stCondLst>
                                  <p:childTnLst>
                                    <p:animMotion origin="layout" path="M -8.33333E-7 -2.89017E-7 L 0.37448 -2.89017E-7 " pathEditMode="relative" rAng="0" ptsTypes="AA">
                                      <p:cBhvr>
                                        <p:cTn id="28" dur="2000" fill="hold"/>
                                        <p:tgtEl>
                                          <p:spTgt spid="7"/>
                                        </p:tgtEl>
                                        <p:attrNameLst>
                                          <p:attrName>ppt_x</p:attrName>
                                          <p:attrName>ppt_y</p:attrName>
                                        </p:attrNameLst>
                                      </p:cBhvr>
                                      <p:rCtr x="187" y="0"/>
                                    </p:animMotion>
                                  </p:childTnLst>
                                </p:cTn>
                              </p:par>
                              <p:par>
                                <p:cTn id="29" presetID="10" presetClass="entr" presetSubtype="0" fill="hold" grpId="0" nodeType="withEffect">
                                  <p:stCondLst>
                                    <p:cond delay="0"/>
                                  </p:stCondLst>
                                  <p:childTnLst>
                                    <p:set>
                                      <p:cBhvr>
                                        <p:cTn id="30" dur="1" fill="hold">
                                          <p:stCondLst>
                                            <p:cond delay="0"/>
                                          </p:stCondLst>
                                        </p:cTn>
                                        <p:tgtEl>
                                          <p:spTgt spid="106544"/>
                                        </p:tgtEl>
                                        <p:attrNameLst>
                                          <p:attrName>style.visibility</p:attrName>
                                        </p:attrNameLst>
                                      </p:cBhvr>
                                      <p:to>
                                        <p:strVal val="visible"/>
                                      </p:to>
                                    </p:set>
                                    <p:animEffect transition="in" filter="fade">
                                      <p:cBhvr>
                                        <p:cTn id="31" dur="1000"/>
                                        <p:tgtEl>
                                          <p:spTgt spid="10654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6545"/>
                                        </p:tgtEl>
                                        <p:attrNameLst>
                                          <p:attrName>style.visibility</p:attrName>
                                        </p:attrNameLst>
                                      </p:cBhvr>
                                      <p:to>
                                        <p:strVal val="visible"/>
                                      </p:to>
                                    </p:set>
                                    <p:animEffect transition="in" filter="fade">
                                      <p:cBhvr>
                                        <p:cTn id="34" dur="1000"/>
                                        <p:tgtEl>
                                          <p:spTgt spid="106545"/>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ox(in)">
                                      <p:cBhvr>
                                        <p:cTn id="39" dur="500"/>
                                        <p:tgtEl>
                                          <p:spTgt spid="47"/>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ox(in)">
                                      <p:cBhvr>
                                        <p:cTn id="4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animBg="1"/>
      <p:bldP spid="106544" grpId="0"/>
      <p:bldP spid="106545" grpId="0"/>
      <p:bldP spid="47"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729099"/>
      </p:ext>
    </p:extLst>
  </p:cSld>
  <p:clrMapOvr>
    <a:masterClrMapping/>
  </p:clrMapOvr>
  <mc:AlternateContent xmlns:mc="http://schemas.openxmlformats.org/markup-compatibility/2006" xmlns:p14="http://schemas.microsoft.com/office/powerpoint/2010/main">
    <mc:Choice Requires="p14">
      <p:transition spd="slow" p14:dur="2000" advTm="265"/>
    </mc:Choice>
    <mc:Fallback xmlns="">
      <p:transition spd="slow" advTm="265"/>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descr="Walnut"/>
          <p:cNvSpPr>
            <a:spLocks noChangeArrowheads="1"/>
          </p:cNvSpPr>
          <p:nvPr/>
        </p:nvSpPr>
        <p:spPr bwMode="auto">
          <a:xfrm>
            <a:off x="838200" y="2286000"/>
            <a:ext cx="7391400" cy="609600"/>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12292" name="Rectangle 5" descr="Woven mat"/>
          <p:cNvSpPr>
            <a:spLocks noChangeArrowheads="1"/>
          </p:cNvSpPr>
          <p:nvPr/>
        </p:nvSpPr>
        <p:spPr bwMode="auto">
          <a:xfrm>
            <a:off x="838200" y="4800600"/>
            <a:ext cx="7391400" cy="60960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107526" name="Rectangle 6" descr="Oak"/>
          <p:cNvSpPr>
            <a:spLocks noChangeArrowheads="1"/>
          </p:cNvSpPr>
          <p:nvPr/>
        </p:nvSpPr>
        <p:spPr bwMode="auto">
          <a:xfrm>
            <a:off x="1219200" y="1803400"/>
            <a:ext cx="1076325" cy="514350"/>
          </a:xfrm>
          <a:prstGeom prst="rect">
            <a:avLst/>
          </a:prstGeom>
          <a:blipFill dpi="0" rotWithShape="1">
            <a:blip r:embed="rId4"/>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grpSp>
        <p:nvGrpSpPr>
          <p:cNvPr id="2" name="Group 7"/>
          <p:cNvGrpSpPr>
            <a:grpSpLocks/>
          </p:cNvGrpSpPr>
          <p:nvPr/>
        </p:nvGrpSpPr>
        <p:grpSpPr bwMode="auto">
          <a:xfrm>
            <a:off x="2286000" y="1879600"/>
            <a:ext cx="2565400" cy="342900"/>
            <a:chOff x="1206" y="1506"/>
            <a:chExt cx="1616" cy="216"/>
          </a:xfrm>
        </p:grpSpPr>
        <p:grpSp>
          <p:nvGrpSpPr>
            <p:cNvPr id="3" name="Group 8"/>
            <p:cNvGrpSpPr>
              <a:grpSpLocks/>
            </p:cNvGrpSpPr>
            <p:nvPr/>
          </p:nvGrpSpPr>
          <p:grpSpPr bwMode="auto">
            <a:xfrm>
              <a:off x="1864" y="1556"/>
              <a:ext cx="343" cy="122"/>
              <a:chOff x="3290" y="1532"/>
              <a:chExt cx="389" cy="109"/>
            </a:xfrm>
          </p:grpSpPr>
          <p:sp>
            <p:nvSpPr>
              <p:cNvPr id="12323" name="Rectangle 9"/>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2324" name="Line 10"/>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25" name="Line 11"/>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26" name="Line 12"/>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27" name="Line 13"/>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28" name="Line 14"/>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29" name="Line 15"/>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2319" name="Line 16"/>
            <p:cNvSpPr>
              <a:spLocks noChangeShapeType="1"/>
            </p:cNvSpPr>
            <p:nvPr/>
          </p:nvSpPr>
          <p:spPr bwMode="auto">
            <a:xfrm flipH="1">
              <a:off x="1767" y="161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20" name="Arc 17"/>
            <p:cNvSpPr>
              <a:spLocks/>
            </p:cNvSpPr>
            <p:nvPr/>
          </p:nvSpPr>
          <p:spPr bwMode="auto">
            <a:xfrm flipH="1">
              <a:off x="1721" y="158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2321" name="Line 18"/>
            <p:cNvSpPr>
              <a:spLocks noChangeShapeType="1"/>
            </p:cNvSpPr>
            <p:nvPr/>
          </p:nvSpPr>
          <p:spPr bwMode="auto">
            <a:xfrm>
              <a:off x="1206" y="161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7539" name="Rectangle 19"/>
            <p:cNvSpPr>
              <a:spLocks noChangeArrowheads="1"/>
            </p:cNvSpPr>
            <p:nvPr/>
          </p:nvSpPr>
          <p:spPr bwMode="auto">
            <a:xfrm rot="10800000">
              <a:off x="2087" y="15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107543" name="Rectangle 23" descr="Oak"/>
          <p:cNvSpPr>
            <a:spLocks noChangeArrowheads="1"/>
          </p:cNvSpPr>
          <p:nvPr/>
        </p:nvSpPr>
        <p:spPr bwMode="auto">
          <a:xfrm>
            <a:off x="1143000" y="4318000"/>
            <a:ext cx="1076325" cy="514350"/>
          </a:xfrm>
          <a:prstGeom prst="rect">
            <a:avLst/>
          </a:prstGeom>
          <a:blipFill dpi="0" rotWithShape="1">
            <a:blip r:embed="rId4"/>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grpSp>
        <p:nvGrpSpPr>
          <p:cNvPr id="5" name="Group 24"/>
          <p:cNvGrpSpPr>
            <a:grpSpLocks/>
          </p:cNvGrpSpPr>
          <p:nvPr/>
        </p:nvGrpSpPr>
        <p:grpSpPr bwMode="auto">
          <a:xfrm>
            <a:off x="2209800" y="4394200"/>
            <a:ext cx="2767013" cy="342900"/>
            <a:chOff x="1152" y="2784"/>
            <a:chExt cx="1743" cy="216"/>
          </a:xfrm>
        </p:grpSpPr>
        <p:grpSp>
          <p:nvGrpSpPr>
            <p:cNvPr id="6" name="Group 25"/>
            <p:cNvGrpSpPr>
              <a:grpSpLocks/>
            </p:cNvGrpSpPr>
            <p:nvPr/>
          </p:nvGrpSpPr>
          <p:grpSpPr bwMode="auto">
            <a:xfrm>
              <a:off x="1810" y="2834"/>
              <a:ext cx="343" cy="122"/>
              <a:chOff x="3290" y="1532"/>
              <a:chExt cx="389" cy="109"/>
            </a:xfrm>
          </p:grpSpPr>
          <p:sp>
            <p:nvSpPr>
              <p:cNvPr id="12309" name="Rectangle 26"/>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2310" name="Line 27"/>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11" name="Line 28"/>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12" name="Line 29"/>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13" name="Line 30"/>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14" name="Line 31"/>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15" name="Line 32"/>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2305" name="Line 33"/>
            <p:cNvSpPr>
              <a:spLocks noChangeShapeType="1"/>
            </p:cNvSpPr>
            <p:nvPr/>
          </p:nvSpPr>
          <p:spPr bwMode="auto">
            <a:xfrm flipH="1">
              <a:off x="1713" y="2893"/>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2306" name="Arc 34"/>
            <p:cNvSpPr>
              <a:spLocks/>
            </p:cNvSpPr>
            <p:nvPr/>
          </p:nvSpPr>
          <p:spPr bwMode="auto">
            <a:xfrm flipH="1">
              <a:off x="1667" y="2858"/>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2307" name="Line 35"/>
            <p:cNvSpPr>
              <a:spLocks noChangeShapeType="1"/>
            </p:cNvSpPr>
            <p:nvPr/>
          </p:nvSpPr>
          <p:spPr bwMode="auto">
            <a:xfrm>
              <a:off x="1152" y="2892"/>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7556" name="Rectangle 36"/>
            <p:cNvSpPr>
              <a:spLocks noChangeArrowheads="1"/>
            </p:cNvSpPr>
            <p:nvPr/>
          </p:nvSpPr>
          <p:spPr bwMode="auto">
            <a:xfrm rot="10800000">
              <a:off x="2160" y="2784"/>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107561" name="Text Box 41"/>
          <p:cNvSpPr txBox="1">
            <a:spLocks noChangeArrowheads="1"/>
          </p:cNvSpPr>
          <p:nvPr/>
        </p:nvSpPr>
        <p:spPr bwMode="auto">
          <a:xfrm>
            <a:off x="8001000" y="1600200"/>
            <a:ext cx="1143000" cy="701675"/>
          </a:xfrm>
          <a:prstGeom prst="rect">
            <a:avLst/>
          </a:prstGeom>
          <a:noFill/>
          <a:ln w="9525">
            <a:noFill/>
            <a:miter lim="800000"/>
            <a:headEnd/>
            <a:tailEnd/>
          </a:ln>
        </p:spPr>
        <p:txBody>
          <a:bodyPr>
            <a:spAutoFit/>
          </a:bodyPr>
          <a:lstStyle/>
          <a:p>
            <a:pPr algn="ctr">
              <a:spcBef>
                <a:spcPct val="50000"/>
              </a:spcBef>
            </a:pP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endParaRPr lang="en-US" sz="2000" dirty="0">
              <a:latin typeface="Times New Roman" pitchFamily="18" charset="0"/>
              <a:cs typeface="Times New Roman" pitchFamily="18" charset="0"/>
            </a:endParaRPr>
          </a:p>
        </p:txBody>
      </p:sp>
      <p:sp>
        <p:nvSpPr>
          <p:cNvPr id="107562" name="Text Box 42"/>
          <p:cNvSpPr txBox="1">
            <a:spLocks noChangeArrowheads="1"/>
          </p:cNvSpPr>
          <p:nvPr/>
        </p:nvSpPr>
        <p:spPr bwMode="auto">
          <a:xfrm>
            <a:off x="8001000" y="4267200"/>
            <a:ext cx="1143000" cy="701675"/>
          </a:xfrm>
          <a:prstGeom prst="rect">
            <a:avLst/>
          </a:prstGeom>
          <a:noFill/>
          <a:ln w="9525">
            <a:noFill/>
            <a:miter lim="800000"/>
            <a:headEnd/>
            <a:tailEnd/>
          </a:ln>
        </p:spPr>
        <p:txBody>
          <a:bodyPr>
            <a:spAutoFit/>
          </a:bodyPr>
          <a:lstStyle/>
          <a:p>
            <a:pPr algn="ctr">
              <a:spcBef>
                <a:spcPct val="50000"/>
              </a:spcBef>
            </a:pP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lớn</a:t>
            </a:r>
            <a:endParaRPr lang="en-US" sz="2000" dirty="0">
              <a:latin typeface="Times New Roman" pitchFamily="18" charset="0"/>
              <a:cs typeface="Times New Roman" pitchFamily="18" charset="0"/>
            </a:endParaRPr>
          </a:p>
        </p:txBody>
      </p:sp>
      <p:sp>
        <p:nvSpPr>
          <p:cNvPr id="39" name="Rectangle 38"/>
          <p:cNvSpPr/>
          <p:nvPr/>
        </p:nvSpPr>
        <p:spPr>
          <a:xfrm>
            <a:off x="685800" y="685800"/>
            <a:ext cx="7886700" cy="830997"/>
          </a:xfrm>
          <a:prstGeom prst="rect">
            <a:avLst/>
          </a:prstGeom>
        </p:spPr>
        <p:txBody>
          <a:bodyPr wrap="square">
            <a:spAutoFit/>
          </a:bodyPr>
          <a:lstStyle/>
          <a:p>
            <a:pPr algn="just"/>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Độ</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phụ</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thuộc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những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yếu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a:t>
            </a:r>
          </a:p>
        </p:txBody>
      </p:sp>
      <p:sp>
        <p:nvSpPr>
          <p:cNvPr id="40" name="Rounded Rectangle 39"/>
          <p:cNvSpPr/>
          <p:nvPr/>
        </p:nvSpPr>
        <p:spPr>
          <a:xfrm>
            <a:off x="1828800" y="5791200"/>
            <a:ext cx="6096000" cy="7620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sz="2800" b="1" dirty="0" err="1" smtClean="0">
                <a:solidFill>
                  <a:srgbClr val="7030A0"/>
                </a:solidFill>
                <a:latin typeface="Times New Roman" pitchFamily="18" charset="0"/>
                <a:cs typeface="Times New Roman" pitchFamily="18" charset="0"/>
              </a:rPr>
              <a:t>F</a:t>
            </a:r>
            <a:r>
              <a:rPr lang="en-US" sz="2800" b="1" baseline="-25000" dirty="0" err="1" smtClean="0">
                <a:solidFill>
                  <a:srgbClr val="7030A0"/>
                </a:solidFill>
                <a:latin typeface="Times New Roman" pitchFamily="18" charset="0"/>
                <a:cs typeface="Times New Roman" pitchFamily="18" charset="0"/>
              </a:rPr>
              <a:t>mst</a:t>
            </a:r>
            <a:r>
              <a:rPr lang="en-US" sz="2800" b="1" baseline="-25000"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phụ</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thuộc</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vào</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vật</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liệu</a:t>
            </a:r>
            <a:endParaRPr lang="fr-FR" sz="2800" b="1" dirty="0">
              <a:solidFill>
                <a:srgbClr val="7030A0"/>
              </a:solidFill>
              <a:latin typeface="Times New Roman" pitchFamily="18" charset="0"/>
              <a:cs typeface="Times New Roman" pitchFamily="18" charset="0"/>
            </a:endParaRPr>
          </a:p>
        </p:txBody>
      </p:sp>
      <p:sp>
        <p:nvSpPr>
          <p:cNvPr id="41" name="Right Arrow 40"/>
          <p:cNvSpPr/>
          <p:nvPr/>
        </p:nvSpPr>
        <p:spPr>
          <a:xfrm>
            <a:off x="1143000" y="5943600"/>
            <a:ext cx="609600" cy="3810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8" name="TextBox 37"/>
          <p:cNvSpPr txBox="1"/>
          <p:nvPr/>
        </p:nvSpPr>
        <p:spPr>
          <a:xfrm>
            <a:off x="685800" y="175090"/>
            <a:ext cx="767715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II.2.  LỰC MA SÁT TRƯỢT</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07526"/>
                                        </p:tgtEl>
                                        <p:attrNameLst>
                                          <p:attrName>ppt_x</p:attrName>
                                          <p:attrName>ppt_y</p:attrName>
                                        </p:attrNameLst>
                                      </p:cBhvr>
                                    </p:animMotion>
                                  </p:childTnLst>
                                </p:cTn>
                              </p:par>
                              <p:par>
                                <p:cTn id="13" presetID="63" presetClass="path" presetSubtype="0" accel="50000" decel="50000" fill="hold" nodeType="withEffect">
                                  <p:stCondLst>
                                    <p:cond delay="0"/>
                                  </p:stCondLst>
                                  <p:childTnLst>
                                    <p:animMotion origin="layout" path="M 0 0  L 0.25 0  E" pathEditMode="relative" ptsTypes="">
                                      <p:cBhvr>
                                        <p:cTn id="14" dur="2000" fill="hold"/>
                                        <p:tgtEl>
                                          <p:spTgt spid="2"/>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107543"/>
                                        </p:tgtEl>
                                        <p:attrNameLst>
                                          <p:attrName>ppt_x</p:attrName>
                                          <p:attrName>ppt_y</p:attrName>
                                        </p:attrNameLst>
                                      </p:cBhvr>
                                    </p:animMotion>
                                  </p:childTnLst>
                                </p:cTn>
                              </p:par>
                              <p:par>
                                <p:cTn id="17" presetID="63" presetClass="path" presetSubtype="0" accel="50000" decel="50000" fill="hold" nodeType="withEffect">
                                  <p:stCondLst>
                                    <p:cond delay="0"/>
                                  </p:stCondLst>
                                  <p:childTnLst>
                                    <p:animMotion origin="layout" path="M 0 0  L 0.25 0  E" pathEditMode="relative" ptsTypes="">
                                      <p:cBhvr>
                                        <p:cTn id="18" dur="2000" fill="hold"/>
                                        <p:tgtEl>
                                          <p:spTgt spid="5"/>
                                        </p:tgtEl>
                                        <p:attrNameLst>
                                          <p:attrName>ppt_x</p:attrName>
                                          <p:attrName>ppt_y</p:attrName>
                                        </p:attrNameLst>
                                      </p:cBhvr>
                                    </p:animMotion>
                                  </p:childTnLst>
                                </p:cTn>
                              </p:par>
                              <p:par>
                                <p:cTn id="19" presetID="10" presetClass="entr" presetSubtype="0" fill="hold" grpId="0" nodeType="withEffect">
                                  <p:stCondLst>
                                    <p:cond delay="0"/>
                                  </p:stCondLst>
                                  <p:childTnLst>
                                    <p:set>
                                      <p:cBhvr>
                                        <p:cTn id="20" dur="1" fill="hold">
                                          <p:stCondLst>
                                            <p:cond delay="0"/>
                                          </p:stCondLst>
                                        </p:cTn>
                                        <p:tgtEl>
                                          <p:spTgt spid="107561"/>
                                        </p:tgtEl>
                                        <p:attrNameLst>
                                          <p:attrName>style.visibility</p:attrName>
                                        </p:attrNameLst>
                                      </p:cBhvr>
                                      <p:to>
                                        <p:strVal val="visible"/>
                                      </p:to>
                                    </p:set>
                                    <p:animEffect transition="in" filter="fade">
                                      <p:cBhvr>
                                        <p:cTn id="21" dur="1000"/>
                                        <p:tgtEl>
                                          <p:spTgt spid="1075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7562"/>
                                        </p:tgtEl>
                                        <p:attrNameLst>
                                          <p:attrName>style.visibility</p:attrName>
                                        </p:attrNameLst>
                                      </p:cBhvr>
                                      <p:to>
                                        <p:strVal val="visible"/>
                                      </p:to>
                                    </p:set>
                                    <p:animEffect transition="in" filter="fade">
                                      <p:cBhvr>
                                        <p:cTn id="24" dur="1000"/>
                                        <p:tgtEl>
                                          <p:spTgt spid="107562"/>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in)">
                                      <p:cBhvr>
                                        <p:cTn id="29" dur="500"/>
                                        <p:tgtEl>
                                          <p:spTgt spid="40"/>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in)">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43" grpId="0" animBg="1"/>
      <p:bldP spid="107561" grpId="0"/>
      <p:bldP spid="107562" grpId="0"/>
      <p:bldP spid="40" grpId="0" animBg="1"/>
      <p:bldP spid="4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descr="Walnut"/>
          <p:cNvSpPr>
            <a:spLocks noChangeArrowheads="1"/>
          </p:cNvSpPr>
          <p:nvPr/>
        </p:nvSpPr>
        <p:spPr bwMode="auto">
          <a:xfrm>
            <a:off x="457200" y="2286000"/>
            <a:ext cx="7391400" cy="609600"/>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sp>
        <p:nvSpPr>
          <p:cNvPr id="108548" name="Rectangle 4" descr="Oak"/>
          <p:cNvSpPr>
            <a:spLocks noChangeArrowheads="1"/>
          </p:cNvSpPr>
          <p:nvPr/>
        </p:nvSpPr>
        <p:spPr bwMode="auto">
          <a:xfrm>
            <a:off x="838200" y="1778000"/>
            <a:ext cx="1076325" cy="51435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grpSp>
        <p:nvGrpSpPr>
          <p:cNvPr id="2" name="Group 5"/>
          <p:cNvGrpSpPr>
            <a:grpSpLocks/>
          </p:cNvGrpSpPr>
          <p:nvPr/>
        </p:nvGrpSpPr>
        <p:grpSpPr bwMode="auto">
          <a:xfrm>
            <a:off x="1905000" y="1854200"/>
            <a:ext cx="2565400" cy="342900"/>
            <a:chOff x="1206" y="1506"/>
            <a:chExt cx="1616" cy="216"/>
          </a:xfrm>
        </p:grpSpPr>
        <p:grpSp>
          <p:nvGrpSpPr>
            <p:cNvPr id="3" name="Group 6"/>
            <p:cNvGrpSpPr>
              <a:grpSpLocks/>
            </p:cNvGrpSpPr>
            <p:nvPr/>
          </p:nvGrpSpPr>
          <p:grpSpPr bwMode="auto">
            <a:xfrm>
              <a:off x="1864" y="1556"/>
              <a:ext cx="343" cy="122"/>
              <a:chOff x="3290" y="1532"/>
              <a:chExt cx="389" cy="109"/>
            </a:xfrm>
          </p:grpSpPr>
          <p:sp>
            <p:nvSpPr>
              <p:cNvPr id="13385" name="Rectangle 7"/>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86" name="Line 8"/>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87" name="Line 9"/>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88" name="Line 10"/>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89" name="Line 11"/>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90" name="Line 12"/>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91" name="Line 13"/>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3381" name="Line 14"/>
            <p:cNvSpPr>
              <a:spLocks noChangeShapeType="1"/>
            </p:cNvSpPr>
            <p:nvPr/>
          </p:nvSpPr>
          <p:spPr bwMode="auto">
            <a:xfrm flipH="1">
              <a:off x="1767" y="1615"/>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82" name="Arc 15"/>
            <p:cNvSpPr>
              <a:spLocks/>
            </p:cNvSpPr>
            <p:nvPr/>
          </p:nvSpPr>
          <p:spPr bwMode="auto">
            <a:xfrm flipH="1">
              <a:off x="1721" y="1580"/>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3383" name="Line 16"/>
            <p:cNvSpPr>
              <a:spLocks noChangeShapeType="1"/>
            </p:cNvSpPr>
            <p:nvPr/>
          </p:nvSpPr>
          <p:spPr bwMode="auto">
            <a:xfrm>
              <a:off x="1206" y="1614"/>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8561" name="Rectangle 17"/>
            <p:cNvSpPr>
              <a:spLocks noChangeArrowheads="1"/>
            </p:cNvSpPr>
            <p:nvPr/>
          </p:nvSpPr>
          <p:spPr bwMode="auto">
            <a:xfrm rot="10800000">
              <a:off x="2087" y="1506"/>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sp>
        <p:nvSpPr>
          <p:cNvPr id="108565" name="Rectangle 21" descr="Oak"/>
          <p:cNvSpPr>
            <a:spLocks noChangeArrowheads="1"/>
          </p:cNvSpPr>
          <p:nvPr/>
        </p:nvSpPr>
        <p:spPr bwMode="auto">
          <a:xfrm>
            <a:off x="762000" y="4343400"/>
            <a:ext cx="1076325" cy="514350"/>
          </a:xfrm>
          <a:prstGeom prst="rect">
            <a:avLst/>
          </a:prstGeom>
          <a:blipFill dpi="0" rotWithShape="1">
            <a:blip r:embed="rId3"/>
            <a:srcRect/>
            <a:tile tx="0" ty="0" sx="100000" sy="100000" flip="none" algn="tl"/>
          </a:blipFill>
          <a:ln w="9525">
            <a:noFill/>
            <a:miter lim="800000"/>
            <a:headEnd/>
            <a:tailEnd/>
          </a:ln>
        </p:spPr>
        <p:txBody>
          <a:bodyPr wrap="none" anchor="ctr"/>
          <a:lstStyle/>
          <a:p>
            <a:pPr algn="ctr" eaLnBrk="1" hangingPunct="1"/>
            <a:r>
              <a:rPr lang="en-US" sz="2000" b="1">
                <a:latin typeface="Times New Roman" pitchFamily="18" charset="0"/>
                <a:cs typeface="Times New Roman" pitchFamily="18" charset="0"/>
              </a:rPr>
              <a:t>A</a:t>
            </a:r>
          </a:p>
        </p:txBody>
      </p:sp>
      <p:grpSp>
        <p:nvGrpSpPr>
          <p:cNvPr id="5" name="Group 22"/>
          <p:cNvGrpSpPr>
            <a:grpSpLocks/>
          </p:cNvGrpSpPr>
          <p:nvPr/>
        </p:nvGrpSpPr>
        <p:grpSpPr bwMode="auto">
          <a:xfrm>
            <a:off x="1828800" y="4419600"/>
            <a:ext cx="2767013" cy="342900"/>
            <a:chOff x="1152" y="2784"/>
            <a:chExt cx="1743" cy="216"/>
          </a:xfrm>
        </p:grpSpPr>
        <p:grpSp>
          <p:nvGrpSpPr>
            <p:cNvPr id="6" name="Group 23"/>
            <p:cNvGrpSpPr>
              <a:grpSpLocks/>
            </p:cNvGrpSpPr>
            <p:nvPr/>
          </p:nvGrpSpPr>
          <p:grpSpPr bwMode="auto">
            <a:xfrm>
              <a:off x="1810" y="2834"/>
              <a:ext cx="343" cy="122"/>
              <a:chOff x="3290" y="1532"/>
              <a:chExt cx="389" cy="109"/>
            </a:xfrm>
          </p:grpSpPr>
          <p:sp>
            <p:nvSpPr>
              <p:cNvPr id="13371" name="Rectangle 24"/>
              <p:cNvSpPr>
                <a:spLocks noChangeArrowheads="1"/>
              </p:cNvSpPr>
              <p:nvPr/>
            </p:nvSpPr>
            <p:spPr bwMode="auto">
              <a:xfrm rot="10800000">
                <a:off x="3290" y="1532"/>
                <a:ext cx="389" cy="109"/>
              </a:xfrm>
              <a:prstGeom prst="rect">
                <a:avLst/>
              </a:prstGeom>
              <a:gradFill rotWithShape="1">
                <a:gsLst>
                  <a:gs pos="0">
                    <a:srgbClr val="993300"/>
                  </a:gs>
                  <a:gs pos="50000">
                    <a:srgbClr val="471800"/>
                  </a:gs>
                  <a:gs pos="100000">
                    <a:srgbClr val="993300"/>
                  </a:gs>
                </a:gsLst>
                <a:lin ang="5400000" scaled="1"/>
              </a:gra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72" name="Line 25"/>
              <p:cNvSpPr>
                <a:spLocks noChangeShapeType="1"/>
              </p:cNvSpPr>
              <p:nvPr/>
            </p:nvSpPr>
            <p:spPr bwMode="auto">
              <a:xfrm rot="10800000">
                <a:off x="3631"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73" name="Line 26"/>
              <p:cNvSpPr>
                <a:spLocks noChangeShapeType="1"/>
              </p:cNvSpPr>
              <p:nvPr/>
            </p:nvSpPr>
            <p:spPr bwMode="auto">
              <a:xfrm rot="10800000">
                <a:off x="3575" y="1532"/>
                <a:ext cx="0" cy="109"/>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74" name="Line 27"/>
              <p:cNvSpPr>
                <a:spLocks noChangeShapeType="1"/>
              </p:cNvSpPr>
              <p:nvPr/>
            </p:nvSpPr>
            <p:spPr bwMode="auto">
              <a:xfrm rot="10800000">
                <a:off x="3520"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75" name="Line 28"/>
              <p:cNvSpPr>
                <a:spLocks noChangeShapeType="1"/>
              </p:cNvSpPr>
              <p:nvPr/>
            </p:nvSpPr>
            <p:spPr bwMode="auto">
              <a:xfrm rot="10800000">
                <a:off x="3464"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76" name="Line 29"/>
              <p:cNvSpPr>
                <a:spLocks noChangeShapeType="1"/>
              </p:cNvSpPr>
              <p:nvPr/>
            </p:nvSpPr>
            <p:spPr bwMode="auto">
              <a:xfrm rot="10800000">
                <a:off x="3409"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77" name="Line 30"/>
              <p:cNvSpPr>
                <a:spLocks noChangeShapeType="1"/>
              </p:cNvSpPr>
              <p:nvPr/>
            </p:nvSpPr>
            <p:spPr bwMode="auto">
              <a:xfrm rot="10800000">
                <a:off x="3353" y="1533"/>
                <a:ext cx="0" cy="108"/>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grpSp>
        <p:sp>
          <p:nvSpPr>
            <p:cNvPr id="13367" name="Line 31"/>
            <p:cNvSpPr>
              <a:spLocks noChangeShapeType="1"/>
            </p:cNvSpPr>
            <p:nvPr/>
          </p:nvSpPr>
          <p:spPr bwMode="auto">
            <a:xfrm flipH="1">
              <a:off x="1713" y="2893"/>
              <a:ext cx="98" cy="0"/>
            </a:xfrm>
            <a:prstGeom prst="line">
              <a:avLst/>
            </a:prstGeom>
            <a:noFill/>
            <a:ln w="38100">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3368" name="Arc 32"/>
            <p:cNvSpPr>
              <a:spLocks/>
            </p:cNvSpPr>
            <p:nvPr/>
          </p:nvSpPr>
          <p:spPr bwMode="auto">
            <a:xfrm flipH="1">
              <a:off x="1667" y="2858"/>
              <a:ext cx="49" cy="62"/>
            </a:xfrm>
            <a:custGeom>
              <a:avLst/>
              <a:gdLst>
                <a:gd name="T0" fmla="*/ 27 w 43200"/>
                <a:gd name="T1" fmla="*/ 0 h 43121"/>
                <a:gd name="T2" fmla="*/ 0 w 43200"/>
                <a:gd name="T3" fmla="*/ 27 h 43121"/>
                <a:gd name="T4" fmla="*/ 25 w 43200"/>
                <a:gd name="T5" fmla="*/ 31 h 43121"/>
                <a:gd name="T6" fmla="*/ 0 60000 65536"/>
                <a:gd name="T7" fmla="*/ 0 60000 65536"/>
                <a:gd name="T8" fmla="*/ 0 60000 65536"/>
                <a:gd name="T9" fmla="*/ 0 w 43200"/>
                <a:gd name="T10" fmla="*/ 0 h 43121"/>
                <a:gd name="T11" fmla="*/ 43200 w 43200"/>
                <a:gd name="T12" fmla="*/ 43121 h 43121"/>
              </a:gdLst>
              <a:ahLst/>
              <a:cxnLst>
                <a:cxn ang="T6">
                  <a:pos x="T0" y="T1"/>
                </a:cxn>
                <a:cxn ang="T7">
                  <a:pos x="T2" y="T3"/>
                </a:cxn>
                <a:cxn ang="T8">
                  <a:pos x="T4" y="T5"/>
                </a:cxn>
              </a:cxnLst>
              <a:rect l="T9" t="T10" r="T11" b="T12"/>
              <a:pathLst>
                <a:path w="43200" h="43121" fill="none"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path>
                <a:path w="43200" h="43121" stroke="0" extrusionOk="0">
                  <a:moveTo>
                    <a:pt x="23448" y="0"/>
                  </a:moveTo>
                  <a:cubicBezTo>
                    <a:pt x="34620" y="960"/>
                    <a:pt x="43200" y="10308"/>
                    <a:pt x="43200" y="21521"/>
                  </a:cubicBezTo>
                  <a:cubicBezTo>
                    <a:pt x="43200" y="33450"/>
                    <a:pt x="33529" y="43121"/>
                    <a:pt x="21600" y="43121"/>
                  </a:cubicBezTo>
                  <a:cubicBezTo>
                    <a:pt x="9670" y="43121"/>
                    <a:pt x="0" y="33450"/>
                    <a:pt x="0" y="21521"/>
                  </a:cubicBezTo>
                  <a:cubicBezTo>
                    <a:pt x="-1" y="20677"/>
                    <a:pt x="49" y="19834"/>
                    <a:pt x="147" y="18996"/>
                  </a:cubicBezTo>
                  <a:lnTo>
                    <a:pt x="21600" y="21521"/>
                  </a:lnTo>
                  <a:close/>
                </a:path>
              </a:pathLst>
            </a:custGeom>
            <a:noFill/>
            <a:ln w="38100">
              <a:solidFill>
                <a:schemeClr val="tx1"/>
              </a:solidFill>
              <a:round/>
              <a:headEnd/>
              <a:tailEnd/>
            </a:ln>
          </p:spPr>
          <p:txBody>
            <a:bodyPr wrap="none" anchor="ctr"/>
            <a:lstStyle/>
            <a:p>
              <a:endParaRPr lang="en-US">
                <a:latin typeface="Times New Roman" pitchFamily="18" charset="0"/>
                <a:cs typeface="Times New Roman" pitchFamily="18" charset="0"/>
              </a:endParaRPr>
            </a:p>
          </p:txBody>
        </p:sp>
        <p:sp>
          <p:nvSpPr>
            <p:cNvPr id="13369" name="Line 33"/>
            <p:cNvSpPr>
              <a:spLocks noChangeShapeType="1"/>
            </p:cNvSpPr>
            <p:nvPr/>
          </p:nvSpPr>
          <p:spPr bwMode="auto">
            <a:xfrm>
              <a:off x="1152" y="2892"/>
              <a:ext cx="508" cy="0"/>
            </a:xfrm>
            <a:prstGeom prst="line">
              <a:avLst/>
            </a:prstGeom>
            <a:noFill/>
            <a:ln w="9525">
              <a:solidFill>
                <a:schemeClr val="tx1"/>
              </a:solidFill>
              <a:round/>
              <a:headEnd/>
              <a:tailEnd/>
            </a:ln>
          </p:spPr>
          <p:txBody>
            <a:bodyPr/>
            <a:lstStyle/>
            <a:p>
              <a:endParaRPr lang="en-US">
                <a:latin typeface="Times New Roman" pitchFamily="18" charset="0"/>
                <a:cs typeface="Times New Roman" pitchFamily="18" charset="0"/>
              </a:endParaRPr>
            </a:p>
          </p:txBody>
        </p:sp>
        <p:sp>
          <p:nvSpPr>
            <p:cNvPr id="108578" name="Rectangle 34"/>
            <p:cNvSpPr>
              <a:spLocks noChangeArrowheads="1"/>
            </p:cNvSpPr>
            <p:nvPr/>
          </p:nvSpPr>
          <p:spPr bwMode="auto">
            <a:xfrm rot="10800000">
              <a:off x="2160" y="2784"/>
              <a:ext cx="735" cy="216"/>
            </a:xfrm>
            <a:prstGeom prst="rect">
              <a:avLst/>
            </a:prstGeom>
            <a:gradFill rotWithShape="1">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eaLnBrk="1" hangingPunct="1">
                <a:defRPr/>
              </a:pPr>
              <a:endParaRPr lang="en-US" sz="2400" b="1">
                <a:latin typeface="Times New Roman" pitchFamily="18" charset="0"/>
                <a:cs typeface="Times New Roman" pitchFamily="18" charset="0"/>
              </a:endParaRPr>
            </a:p>
          </p:txBody>
        </p:sp>
      </p:grpSp>
      <p:grpSp>
        <p:nvGrpSpPr>
          <p:cNvPr id="7" name="Group 35"/>
          <p:cNvGrpSpPr>
            <a:grpSpLocks/>
          </p:cNvGrpSpPr>
          <p:nvPr/>
        </p:nvGrpSpPr>
        <p:grpSpPr bwMode="auto">
          <a:xfrm>
            <a:off x="304800" y="4800600"/>
            <a:ext cx="7543800" cy="685800"/>
            <a:chOff x="192" y="3024"/>
            <a:chExt cx="4752" cy="432"/>
          </a:xfrm>
        </p:grpSpPr>
        <p:sp>
          <p:nvSpPr>
            <p:cNvPr id="13328" name="Rectangle 36" descr="Walnut"/>
            <p:cNvSpPr>
              <a:spLocks noChangeArrowheads="1"/>
            </p:cNvSpPr>
            <p:nvPr/>
          </p:nvSpPr>
          <p:spPr bwMode="auto">
            <a:xfrm>
              <a:off x="240" y="3072"/>
              <a:ext cx="4656" cy="384"/>
            </a:xfrm>
            <a:prstGeom prst="rect">
              <a:avLst/>
            </a:prstGeom>
            <a:blipFill dpi="0" rotWithShape="1">
              <a:blip r:embed="rId2"/>
              <a:srcRect/>
              <a:tile tx="0" ty="0" sx="100000" sy="100000" flip="none" algn="tl"/>
            </a:blipFill>
            <a:ln w="9525">
              <a:noFill/>
              <a:miter lim="800000"/>
              <a:headEnd/>
              <a:tailEnd/>
            </a:ln>
          </p:spPr>
          <p:txBody>
            <a:bodyPr wrap="none" anchor="ctr"/>
            <a:lstStyle/>
            <a:p>
              <a:pPr algn="ctr" eaLnBrk="1" hangingPunct="1"/>
              <a:endParaRPr lang="en-US" sz="2000">
                <a:solidFill>
                  <a:schemeClr val="bg2"/>
                </a:solidFill>
                <a:latin typeface="Times New Roman" pitchFamily="18" charset="0"/>
                <a:cs typeface="Times New Roman" pitchFamily="18" charset="0"/>
              </a:endParaRPr>
            </a:p>
          </p:txBody>
        </p:sp>
        <p:grpSp>
          <p:nvGrpSpPr>
            <p:cNvPr id="8" name="Group 37"/>
            <p:cNvGrpSpPr>
              <a:grpSpLocks/>
            </p:cNvGrpSpPr>
            <p:nvPr/>
          </p:nvGrpSpPr>
          <p:grpSpPr bwMode="auto">
            <a:xfrm>
              <a:off x="192" y="3024"/>
              <a:ext cx="4752" cy="48"/>
              <a:chOff x="96" y="2304"/>
              <a:chExt cx="4464" cy="48"/>
            </a:xfrm>
          </p:grpSpPr>
          <p:grpSp>
            <p:nvGrpSpPr>
              <p:cNvPr id="9" name="Group 38"/>
              <p:cNvGrpSpPr>
                <a:grpSpLocks/>
              </p:cNvGrpSpPr>
              <p:nvPr/>
            </p:nvGrpSpPr>
            <p:grpSpPr bwMode="auto">
              <a:xfrm>
                <a:off x="768" y="2304"/>
                <a:ext cx="1920" cy="48"/>
                <a:chOff x="768" y="2304"/>
                <a:chExt cx="1920" cy="48"/>
              </a:xfrm>
            </p:grpSpPr>
            <p:sp>
              <p:nvSpPr>
                <p:cNvPr id="13358" name="AutoShape 39" descr="Walnut"/>
                <p:cNvSpPr>
                  <a:spLocks noChangeArrowheads="1"/>
                </p:cNvSpPr>
                <p:nvPr/>
              </p:nvSpPr>
              <p:spPr bwMode="auto">
                <a:xfrm>
                  <a:off x="7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9" name="AutoShape 40" descr="Walnut"/>
                <p:cNvSpPr>
                  <a:spLocks noChangeArrowheads="1"/>
                </p:cNvSpPr>
                <p:nvPr/>
              </p:nvSpPr>
              <p:spPr bwMode="auto">
                <a:xfrm>
                  <a:off x="100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60" name="AutoShape 41" descr="Walnut"/>
                <p:cNvSpPr>
                  <a:spLocks noChangeArrowheads="1"/>
                </p:cNvSpPr>
                <p:nvPr/>
              </p:nvSpPr>
              <p:spPr bwMode="auto">
                <a:xfrm>
                  <a:off x="124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61" name="AutoShape 42" descr="Walnut"/>
                <p:cNvSpPr>
                  <a:spLocks noChangeArrowheads="1"/>
                </p:cNvSpPr>
                <p:nvPr/>
              </p:nvSpPr>
              <p:spPr bwMode="auto">
                <a:xfrm>
                  <a:off x="153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62" name="AutoShape 43" descr="Walnut"/>
                <p:cNvSpPr>
                  <a:spLocks noChangeArrowheads="1"/>
                </p:cNvSpPr>
                <p:nvPr/>
              </p:nvSpPr>
              <p:spPr bwMode="auto">
                <a:xfrm>
                  <a:off x="177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63" name="AutoShape 44" descr="Walnut"/>
                <p:cNvSpPr>
                  <a:spLocks noChangeArrowheads="1"/>
                </p:cNvSpPr>
                <p:nvPr/>
              </p:nvSpPr>
              <p:spPr bwMode="auto">
                <a:xfrm>
                  <a:off x="19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64" name="AutoShape 45" descr="Walnut"/>
                <p:cNvSpPr>
                  <a:spLocks noChangeArrowheads="1"/>
                </p:cNvSpPr>
                <p:nvPr/>
              </p:nvSpPr>
              <p:spPr bwMode="auto">
                <a:xfrm>
                  <a:off x="2160"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65" name="AutoShape 46" descr="Walnut"/>
                <p:cNvSpPr>
                  <a:spLocks noChangeArrowheads="1"/>
                </p:cNvSpPr>
                <p:nvPr/>
              </p:nvSpPr>
              <p:spPr bwMode="auto">
                <a:xfrm>
                  <a:off x="2352"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nvGrpSpPr>
              <p:cNvPr id="10" name="Group 47"/>
              <p:cNvGrpSpPr>
                <a:grpSpLocks/>
              </p:cNvGrpSpPr>
              <p:nvPr/>
            </p:nvGrpSpPr>
            <p:grpSpPr bwMode="auto">
              <a:xfrm>
                <a:off x="2640" y="2304"/>
                <a:ext cx="1920" cy="48"/>
                <a:chOff x="768" y="2304"/>
                <a:chExt cx="1920" cy="48"/>
              </a:xfrm>
            </p:grpSpPr>
            <p:sp>
              <p:nvSpPr>
                <p:cNvPr id="13350" name="AutoShape 48" descr="Walnut"/>
                <p:cNvSpPr>
                  <a:spLocks noChangeArrowheads="1"/>
                </p:cNvSpPr>
                <p:nvPr/>
              </p:nvSpPr>
              <p:spPr bwMode="auto">
                <a:xfrm>
                  <a:off x="7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1" name="AutoShape 49" descr="Walnut"/>
                <p:cNvSpPr>
                  <a:spLocks noChangeArrowheads="1"/>
                </p:cNvSpPr>
                <p:nvPr/>
              </p:nvSpPr>
              <p:spPr bwMode="auto">
                <a:xfrm>
                  <a:off x="100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2" name="AutoShape 50" descr="Walnut"/>
                <p:cNvSpPr>
                  <a:spLocks noChangeArrowheads="1"/>
                </p:cNvSpPr>
                <p:nvPr/>
              </p:nvSpPr>
              <p:spPr bwMode="auto">
                <a:xfrm>
                  <a:off x="124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3" name="AutoShape 51" descr="Walnut"/>
                <p:cNvSpPr>
                  <a:spLocks noChangeArrowheads="1"/>
                </p:cNvSpPr>
                <p:nvPr/>
              </p:nvSpPr>
              <p:spPr bwMode="auto">
                <a:xfrm>
                  <a:off x="153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4" name="AutoShape 52" descr="Walnut"/>
                <p:cNvSpPr>
                  <a:spLocks noChangeArrowheads="1"/>
                </p:cNvSpPr>
                <p:nvPr/>
              </p:nvSpPr>
              <p:spPr bwMode="auto">
                <a:xfrm>
                  <a:off x="177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5" name="AutoShape 53" descr="Walnut"/>
                <p:cNvSpPr>
                  <a:spLocks noChangeArrowheads="1"/>
                </p:cNvSpPr>
                <p:nvPr/>
              </p:nvSpPr>
              <p:spPr bwMode="auto">
                <a:xfrm>
                  <a:off x="19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6" name="AutoShape 54" descr="Walnut"/>
                <p:cNvSpPr>
                  <a:spLocks noChangeArrowheads="1"/>
                </p:cNvSpPr>
                <p:nvPr/>
              </p:nvSpPr>
              <p:spPr bwMode="auto">
                <a:xfrm>
                  <a:off x="2160"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57" name="AutoShape 55" descr="Walnut"/>
                <p:cNvSpPr>
                  <a:spLocks noChangeArrowheads="1"/>
                </p:cNvSpPr>
                <p:nvPr/>
              </p:nvSpPr>
              <p:spPr bwMode="auto">
                <a:xfrm>
                  <a:off x="2352"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nvGrpSpPr>
              <p:cNvPr id="11" name="Group 56"/>
              <p:cNvGrpSpPr>
                <a:grpSpLocks/>
              </p:cNvGrpSpPr>
              <p:nvPr/>
            </p:nvGrpSpPr>
            <p:grpSpPr bwMode="auto">
              <a:xfrm>
                <a:off x="96" y="2304"/>
                <a:ext cx="1920" cy="48"/>
                <a:chOff x="768" y="2304"/>
                <a:chExt cx="1920" cy="48"/>
              </a:xfrm>
            </p:grpSpPr>
            <p:sp>
              <p:nvSpPr>
                <p:cNvPr id="13342" name="AutoShape 57" descr="Walnut"/>
                <p:cNvSpPr>
                  <a:spLocks noChangeArrowheads="1"/>
                </p:cNvSpPr>
                <p:nvPr/>
              </p:nvSpPr>
              <p:spPr bwMode="auto">
                <a:xfrm>
                  <a:off x="7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3" name="AutoShape 58" descr="Walnut"/>
                <p:cNvSpPr>
                  <a:spLocks noChangeArrowheads="1"/>
                </p:cNvSpPr>
                <p:nvPr/>
              </p:nvSpPr>
              <p:spPr bwMode="auto">
                <a:xfrm>
                  <a:off x="100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4" name="AutoShape 59" descr="Walnut"/>
                <p:cNvSpPr>
                  <a:spLocks noChangeArrowheads="1"/>
                </p:cNvSpPr>
                <p:nvPr/>
              </p:nvSpPr>
              <p:spPr bwMode="auto">
                <a:xfrm>
                  <a:off x="124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5" name="AutoShape 60" descr="Walnut"/>
                <p:cNvSpPr>
                  <a:spLocks noChangeArrowheads="1"/>
                </p:cNvSpPr>
                <p:nvPr/>
              </p:nvSpPr>
              <p:spPr bwMode="auto">
                <a:xfrm>
                  <a:off x="153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6" name="AutoShape 61" descr="Walnut"/>
                <p:cNvSpPr>
                  <a:spLocks noChangeArrowheads="1"/>
                </p:cNvSpPr>
                <p:nvPr/>
              </p:nvSpPr>
              <p:spPr bwMode="auto">
                <a:xfrm>
                  <a:off x="177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7" name="AutoShape 62" descr="Walnut"/>
                <p:cNvSpPr>
                  <a:spLocks noChangeArrowheads="1"/>
                </p:cNvSpPr>
                <p:nvPr/>
              </p:nvSpPr>
              <p:spPr bwMode="auto">
                <a:xfrm>
                  <a:off x="19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8" name="AutoShape 63" descr="Walnut"/>
                <p:cNvSpPr>
                  <a:spLocks noChangeArrowheads="1"/>
                </p:cNvSpPr>
                <p:nvPr/>
              </p:nvSpPr>
              <p:spPr bwMode="auto">
                <a:xfrm>
                  <a:off x="2160"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9" name="AutoShape 64" descr="Walnut"/>
                <p:cNvSpPr>
                  <a:spLocks noChangeArrowheads="1"/>
                </p:cNvSpPr>
                <p:nvPr/>
              </p:nvSpPr>
              <p:spPr bwMode="auto">
                <a:xfrm>
                  <a:off x="2352"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nvGrpSpPr>
              <p:cNvPr id="12" name="Group 65"/>
              <p:cNvGrpSpPr>
                <a:grpSpLocks/>
              </p:cNvGrpSpPr>
              <p:nvPr/>
            </p:nvGrpSpPr>
            <p:grpSpPr bwMode="auto">
              <a:xfrm>
                <a:off x="1968" y="2304"/>
                <a:ext cx="1920" cy="48"/>
                <a:chOff x="768" y="2304"/>
                <a:chExt cx="1920" cy="48"/>
              </a:xfrm>
            </p:grpSpPr>
            <p:sp>
              <p:nvSpPr>
                <p:cNvPr id="13334" name="AutoShape 66" descr="Walnut"/>
                <p:cNvSpPr>
                  <a:spLocks noChangeArrowheads="1"/>
                </p:cNvSpPr>
                <p:nvPr/>
              </p:nvSpPr>
              <p:spPr bwMode="auto">
                <a:xfrm>
                  <a:off x="7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35" name="AutoShape 67" descr="Walnut"/>
                <p:cNvSpPr>
                  <a:spLocks noChangeArrowheads="1"/>
                </p:cNvSpPr>
                <p:nvPr/>
              </p:nvSpPr>
              <p:spPr bwMode="auto">
                <a:xfrm>
                  <a:off x="100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36" name="AutoShape 68" descr="Walnut"/>
                <p:cNvSpPr>
                  <a:spLocks noChangeArrowheads="1"/>
                </p:cNvSpPr>
                <p:nvPr/>
              </p:nvSpPr>
              <p:spPr bwMode="auto">
                <a:xfrm>
                  <a:off x="124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37" name="AutoShape 69" descr="Walnut"/>
                <p:cNvSpPr>
                  <a:spLocks noChangeArrowheads="1"/>
                </p:cNvSpPr>
                <p:nvPr/>
              </p:nvSpPr>
              <p:spPr bwMode="auto">
                <a:xfrm>
                  <a:off x="153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38" name="AutoShape 70" descr="Walnut"/>
                <p:cNvSpPr>
                  <a:spLocks noChangeArrowheads="1"/>
                </p:cNvSpPr>
                <p:nvPr/>
              </p:nvSpPr>
              <p:spPr bwMode="auto">
                <a:xfrm>
                  <a:off x="1776"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39" name="AutoShape 71" descr="Walnut"/>
                <p:cNvSpPr>
                  <a:spLocks noChangeArrowheads="1"/>
                </p:cNvSpPr>
                <p:nvPr/>
              </p:nvSpPr>
              <p:spPr bwMode="auto">
                <a:xfrm>
                  <a:off x="1968"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0" name="AutoShape 72" descr="Walnut"/>
                <p:cNvSpPr>
                  <a:spLocks noChangeArrowheads="1"/>
                </p:cNvSpPr>
                <p:nvPr/>
              </p:nvSpPr>
              <p:spPr bwMode="auto">
                <a:xfrm>
                  <a:off x="2160"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3341" name="AutoShape 73" descr="Walnut"/>
                <p:cNvSpPr>
                  <a:spLocks noChangeArrowheads="1"/>
                </p:cNvSpPr>
                <p:nvPr/>
              </p:nvSpPr>
              <p:spPr bwMode="auto">
                <a:xfrm>
                  <a:off x="2352" y="2304"/>
                  <a:ext cx="336" cy="48"/>
                </a:xfrm>
                <a:prstGeom prst="flowChartExtract">
                  <a:avLst/>
                </a:prstGeom>
                <a:blipFill dpi="0" rotWithShape="1">
                  <a:blip r:embed="rId2"/>
                  <a:srcRect/>
                  <a:tile tx="0" ty="0" sx="100000" sy="100000" flip="none" algn="tl"/>
                </a:blipFill>
                <a:ln w="9525">
                  <a:no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grpSp>
        </p:grpSp>
      </p:grpSp>
      <p:sp>
        <p:nvSpPr>
          <p:cNvPr id="108623" name="Text Box 79"/>
          <p:cNvSpPr txBox="1">
            <a:spLocks noChangeArrowheads="1"/>
          </p:cNvSpPr>
          <p:nvPr/>
        </p:nvSpPr>
        <p:spPr bwMode="auto">
          <a:xfrm>
            <a:off x="8001000" y="4267200"/>
            <a:ext cx="1143000" cy="701675"/>
          </a:xfrm>
          <a:prstGeom prst="rect">
            <a:avLst/>
          </a:prstGeom>
          <a:noFill/>
          <a:ln w="9525">
            <a:noFill/>
            <a:miter lim="800000"/>
            <a:headEnd/>
            <a:tailEnd/>
          </a:ln>
        </p:spPr>
        <p:txBody>
          <a:bodyPr>
            <a:spAutoFit/>
          </a:bodyPr>
          <a:lstStyle/>
          <a:p>
            <a:pPr algn="ctr">
              <a:spcBef>
                <a:spcPct val="50000"/>
              </a:spcBef>
            </a:pP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lớn</a:t>
            </a:r>
            <a:endParaRPr lang="en-US" sz="2000" dirty="0">
              <a:latin typeface="Times New Roman" pitchFamily="18" charset="0"/>
              <a:cs typeface="Times New Roman" pitchFamily="18" charset="0"/>
            </a:endParaRPr>
          </a:p>
        </p:txBody>
      </p:sp>
      <p:sp>
        <p:nvSpPr>
          <p:cNvPr id="108624" name="Text Box 80"/>
          <p:cNvSpPr txBox="1">
            <a:spLocks noChangeArrowheads="1"/>
          </p:cNvSpPr>
          <p:nvPr/>
        </p:nvSpPr>
        <p:spPr bwMode="auto">
          <a:xfrm>
            <a:off x="8001000" y="1600200"/>
            <a:ext cx="1143000" cy="701675"/>
          </a:xfrm>
          <a:prstGeom prst="rect">
            <a:avLst/>
          </a:prstGeom>
          <a:noFill/>
          <a:ln w="9525">
            <a:noFill/>
            <a:miter lim="800000"/>
            <a:headEnd/>
            <a:tailEnd/>
          </a:ln>
        </p:spPr>
        <p:txBody>
          <a:bodyPr>
            <a:spAutoFit/>
          </a:bodyPr>
          <a:lstStyle/>
          <a:p>
            <a:pPr algn="ctr">
              <a:spcBef>
                <a:spcPct val="50000"/>
              </a:spcBef>
            </a:pPr>
            <a:r>
              <a:rPr lang="en-US" sz="2000" dirty="0" err="1">
                <a:latin typeface="Times New Roman" pitchFamily="18" charset="0"/>
                <a:cs typeface="Times New Roman" pitchFamily="18" charset="0"/>
              </a:rPr>
              <a:t>lực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kéo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nhỏ</a:t>
            </a:r>
            <a:endParaRPr lang="en-US" sz="2000" dirty="0">
              <a:latin typeface="Times New Roman" pitchFamily="18" charset="0"/>
              <a:cs typeface="Times New Roman" pitchFamily="18" charset="0"/>
            </a:endParaRPr>
          </a:p>
        </p:txBody>
      </p:sp>
      <p:sp>
        <p:nvSpPr>
          <p:cNvPr id="77" name="Rectangle 76"/>
          <p:cNvSpPr/>
          <p:nvPr/>
        </p:nvSpPr>
        <p:spPr>
          <a:xfrm>
            <a:off x="588706" y="609600"/>
            <a:ext cx="7869494" cy="830997"/>
          </a:xfrm>
          <a:prstGeom prst="rect">
            <a:avLst/>
          </a:prstGeom>
        </p:spPr>
        <p:txBody>
          <a:bodyPr wrap="square">
            <a:spAutoFit/>
          </a:bodyPr>
          <a:lstStyle/>
          <a:p>
            <a:pPr algn="just"/>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Độ</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phụ</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thuộc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những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yếu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a:t>
            </a:r>
          </a:p>
        </p:txBody>
      </p:sp>
      <p:sp>
        <p:nvSpPr>
          <p:cNvPr id="78" name="Rounded Rectangle 77"/>
          <p:cNvSpPr/>
          <p:nvPr/>
        </p:nvSpPr>
        <p:spPr>
          <a:xfrm>
            <a:off x="1524000" y="5715000"/>
            <a:ext cx="6477000" cy="990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spcBef>
                <a:spcPct val="50000"/>
              </a:spcBef>
            </a:pPr>
            <a:r>
              <a:rPr lang="en-US" sz="2800" b="1" dirty="0" err="1" smtClean="0">
                <a:solidFill>
                  <a:srgbClr val="7030A0"/>
                </a:solidFill>
                <a:latin typeface="Times New Roman" pitchFamily="18" charset="0"/>
                <a:cs typeface="Times New Roman" pitchFamily="18" charset="0"/>
              </a:rPr>
              <a:t>F</a:t>
            </a:r>
            <a:r>
              <a:rPr lang="en-US" sz="2800" b="1" baseline="-25000" dirty="0" err="1" smtClean="0">
                <a:solidFill>
                  <a:srgbClr val="7030A0"/>
                </a:solidFill>
                <a:latin typeface="Times New Roman" pitchFamily="18" charset="0"/>
                <a:cs typeface="Times New Roman" pitchFamily="18" charset="0"/>
              </a:rPr>
              <a:t>mst</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phụ</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thuộc</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vào</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tình</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trạng</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hai</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bề</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mặt</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tiếp</a:t>
            </a:r>
            <a:r>
              <a:rPr lang="en-US" sz="2800" b="1" dirty="0" smtClean="0">
                <a:solidFill>
                  <a:srgbClr val="7030A0"/>
                </a:solidFill>
                <a:latin typeface="Times New Roman" pitchFamily="18" charset="0"/>
                <a:cs typeface="Times New Roman" pitchFamily="18" charset="0"/>
              </a:rPr>
              <a:t> </a:t>
            </a:r>
            <a:r>
              <a:rPr lang="en-US" sz="2800" b="1" dirty="0" err="1" smtClean="0">
                <a:solidFill>
                  <a:srgbClr val="7030A0"/>
                </a:solidFill>
                <a:latin typeface="Times New Roman" pitchFamily="18" charset="0"/>
                <a:cs typeface="Times New Roman" pitchFamily="18" charset="0"/>
              </a:rPr>
              <a:t>xúc</a:t>
            </a:r>
            <a:r>
              <a:rPr lang="en-US" sz="2800" b="1" dirty="0" smtClean="0">
                <a:solidFill>
                  <a:srgbClr val="7030A0"/>
                </a:solidFill>
                <a:latin typeface="Times New Roman" pitchFamily="18" charset="0"/>
                <a:cs typeface="Times New Roman" pitchFamily="18" charset="0"/>
              </a:rPr>
              <a:t> </a:t>
            </a:r>
            <a:endParaRPr lang="fr-FR" sz="2800" b="1" dirty="0">
              <a:solidFill>
                <a:srgbClr val="7030A0"/>
              </a:solidFill>
              <a:latin typeface="Times New Roman" pitchFamily="18" charset="0"/>
              <a:cs typeface="Times New Roman" pitchFamily="18" charset="0"/>
            </a:endParaRPr>
          </a:p>
        </p:txBody>
      </p:sp>
      <p:sp>
        <p:nvSpPr>
          <p:cNvPr id="79" name="Right Arrow 78"/>
          <p:cNvSpPr/>
          <p:nvPr/>
        </p:nvSpPr>
        <p:spPr>
          <a:xfrm>
            <a:off x="838200" y="5943600"/>
            <a:ext cx="609600" cy="3810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76" name="TextBox 75"/>
          <p:cNvSpPr txBox="1"/>
          <p:nvPr/>
        </p:nvSpPr>
        <p:spPr>
          <a:xfrm>
            <a:off x="588706" y="113486"/>
            <a:ext cx="7546258"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II.2.  LỰC MA SÁT TRƯỢT</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63" presetClass="path" presetSubtype="0" accel="50000" decel="50000" fill="hold" grpId="0" nodeType="withEffect">
                                  <p:stCondLst>
                                    <p:cond delay="0"/>
                                  </p:stCondLst>
                                  <p:childTnLst>
                                    <p:animMotion origin="layout" path="M 0 0  L 0.25 0  E" pathEditMode="relative" ptsTypes="">
                                      <p:cBhvr>
                                        <p:cTn id="12" dur="2000" fill="hold"/>
                                        <p:tgtEl>
                                          <p:spTgt spid="108548"/>
                                        </p:tgtEl>
                                        <p:attrNameLst>
                                          <p:attrName>ppt_x</p:attrName>
                                          <p:attrName>ppt_y</p:attrName>
                                        </p:attrNameLst>
                                      </p:cBhvr>
                                    </p:animMotion>
                                  </p:childTnLst>
                                </p:cTn>
                              </p:par>
                              <p:par>
                                <p:cTn id="13" presetID="63" presetClass="path" presetSubtype="0" accel="50000" decel="50000" fill="hold" nodeType="withEffect">
                                  <p:stCondLst>
                                    <p:cond delay="0"/>
                                  </p:stCondLst>
                                  <p:childTnLst>
                                    <p:animMotion origin="layout" path="M 0 0  L 0.25 0  E" pathEditMode="relative" ptsTypes="">
                                      <p:cBhvr>
                                        <p:cTn id="14" dur="2000" fill="hold"/>
                                        <p:tgtEl>
                                          <p:spTgt spid="2"/>
                                        </p:tgtEl>
                                        <p:attrNameLst>
                                          <p:attrName>ppt_x</p:attrName>
                                          <p:attrName>ppt_y</p:attrName>
                                        </p:attrNameLst>
                                      </p:cBhvr>
                                    </p:animMotion>
                                  </p:childTnLst>
                                </p:cTn>
                              </p:par>
                              <p:par>
                                <p:cTn id="15" presetID="63" presetClass="path" presetSubtype="0" accel="50000" decel="50000" fill="hold" grpId="0" nodeType="withEffect">
                                  <p:stCondLst>
                                    <p:cond delay="0"/>
                                  </p:stCondLst>
                                  <p:childTnLst>
                                    <p:animMotion origin="layout" path="M 0 0  L 0.25 0  E" pathEditMode="relative" ptsTypes="">
                                      <p:cBhvr>
                                        <p:cTn id="16" dur="2000" fill="hold"/>
                                        <p:tgtEl>
                                          <p:spTgt spid="108565"/>
                                        </p:tgtEl>
                                        <p:attrNameLst>
                                          <p:attrName>ppt_x</p:attrName>
                                          <p:attrName>ppt_y</p:attrName>
                                        </p:attrNameLst>
                                      </p:cBhvr>
                                    </p:animMotion>
                                  </p:childTnLst>
                                </p:cTn>
                              </p:par>
                              <p:par>
                                <p:cTn id="17" presetID="63" presetClass="path" presetSubtype="0" accel="50000" decel="50000" fill="hold" nodeType="withEffect">
                                  <p:stCondLst>
                                    <p:cond delay="0"/>
                                  </p:stCondLst>
                                  <p:childTnLst>
                                    <p:animMotion origin="layout" path="M 0 0  L 0.25 0  E" pathEditMode="relative" ptsTypes="">
                                      <p:cBhvr>
                                        <p:cTn id="18" dur="2000" fill="hold"/>
                                        <p:tgtEl>
                                          <p:spTgt spid="5"/>
                                        </p:tgtEl>
                                        <p:attrNameLst>
                                          <p:attrName>ppt_x</p:attrName>
                                          <p:attrName>ppt_y</p:attrName>
                                        </p:attrNameLst>
                                      </p:cBhvr>
                                    </p:animMotion>
                                  </p:childTnLst>
                                </p:cTn>
                              </p:par>
                              <p:par>
                                <p:cTn id="19" presetID="10" presetClass="entr" presetSubtype="0" fill="hold" grpId="0" nodeType="withEffect">
                                  <p:stCondLst>
                                    <p:cond delay="0"/>
                                  </p:stCondLst>
                                  <p:childTnLst>
                                    <p:set>
                                      <p:cBhvr>
                                        <p:cTn id="20" dur="1" fill="hold">
                                          <p:stCondLst>
                                            <p:cond delay="0"/>
                                          </p:stCondLst>
                                        </p:cTn>
                                        <p:tgtEl>
                                          <p:spTgt spid="108623"/>
                                        </p:tgtEl>
                                        <p:attrNameLst>
                                          <p:attrName>style.visibility</p:attrName>
                                        </p:attrNameLst>
                                      </p:cBhvr>
                                      <p:to>
                                        <p:strVal val="visible"/>
                                      </p:to>
                                    </p:set>
                                    <p:animEffect transition="in" filter="fade">
                                      <p:cBhvr>
                                        <p:cTn id="21" dur="1000"/>
                                        <p:tgtEl>
                                          <p:spTgt spid="1086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8624"/>
                                        </p:tgtEl>
                                        <p:attrNameLst>
                                          <p:attrName>style.visibility</p:attrName>
                                        </p:attrNameLst>
                                      </p:cBhvr>
                                      <p:to>
                                        <p:strVal val="visible"/>
                                      </p:to>
                                    </p:set>
                                    <p:animEffect transition="in" filter="fade">
                                      <p:cBhvr>
                                        <p:cTn id="24" dur="1000"/>
                                        <p:tgtEl>
                                          <p:spTgt spid="108624"/>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box(in)">
                                      <p:cBhvr>
                                        <p:cTn id="29" dur="500"/>
                                        <p:tgtEl>
                                          <p:spTgt spid="78"/>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ox(in)">
                                      <p:cBhvr>
                                        <p:cTn id="3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nimBg="1"/>
      <p:bldP spid="108565" grpId="0" animBg="1"/>
      <p:bldP spid="108623" grpId="0"/>
      <p:bldP spid="108624" grpId="0"/>
      <p:bldP spid="78" grpId="0" animBg="1"/>
      <p:bldP spid="7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1000" y="399039"/>
            <a:ext cx="8610600" cy="461665"/>
          </a:xfrm>
          <a:prstGeom prst="rect">
            <a:avLst/>
          </a:prstGeom>
        </p:spPr>
        <p:txBody>
          <a:bodyPr wrap="square">
            <a:spAutoFit/>
          </a:bodyPr>
          <a:lstStyle/>
          <a:p>
            <a:pPr algn="just"/>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Độ</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lớn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phụ</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thuộc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những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yếu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nào</a:t>
            </a:r>
            <a:r>
              <a:rPr lang="en-US" sz="2400" b="1" dirty="0" smtClean="0">
                <a:solidFill>
                  <a:srgbClr val="FF0000"/>
                </a:solidFill>
                <a:latin typeface="Times New Roman" pitchFamily="18" charset="0"/>
                <a:cs typeface="Times New Roman" pitchFamily="18" charset="0"/>
              </a:rPr>
              <a:t>?</a:t>
            </a:r>
          </a:p>
        </p:txBody>
      </p:sp>
      <p:sp>
        <p:nvSpPr>
          <p:cNvPr id="14" name="Rectangle 13"/>
          <p:cNvSpPr/>
          <p:nvPr/>
        </p:nvSpPr>
        <p:spPr>
          <a:xfrm>
            <a:off x="2057400" y="1464291"/>
            <a:ext cx="4800600" cy="6858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smtClean="0">
                <a:solidFill>
                  <a:srgbClr val="C00000"/>
                </a:solidFill>
                <a:latin typeface="Times New Roman" pitchFamily="18" charset="0"/>
                <a:cs typeface="Times New Roman" pitchFamily="18" charset="0"/>
              </a:rPr>
              <a:t>Độ</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lớn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của</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lực</a:t>
            </a:r>
            <a:r>
              <a:rPr lang="en-US" sz="2400" b="1" dirty="0" smtClean="0">
                <a:solidFill>
                  <a:srgbClr val="C00000"/>
                </a:solidFill>
                <a:latin typeface="Times New Roman" pitchFamily="18" charset="0"/>
                <a:cs typeface="Times New Roman" pitchFamily="18" charset="0"/>
              </a:rPr>
              <a:t> ma </a:t>
            </a:r>
            <a:r>
              <a:rPr lang="en-US" sz="2400" b="1" dirty="0" err="1" smtClean="0">
                <a:solidFill>
                  <a:srgbClr val="C00000"/>
                </a:solidFill>
                <a:latin typeface="Times New Roman" pitchFamily="18" charset="0"/>
                <a:cs typeface="Times New Roman" pitchFamily="18" charset="0"/>
              </a:rPr>
              <a:t>sát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trượt</a:t>
            </a:r>
            <a:endParaRPr lang="en-US" sz="2400" b="1" dirty="0">
              <a:solidFill>
                <a:srgbClr val="C00000"/>
              </a:solidFill>
              <a:latin typeface="Times New Roman" pitchFamily="18" charset="0"/>
              <a:cs typeface="Times New Roman" pitchFamily="18" charset="0"/>
            </a:endParaRPr>
          </a:p>
        </p:txBody>
      </p:sp>
      <p:sp>
        <p:nvSpPr>
          <p:cNvPr id="15" name="Rectangle 14"/>
          <p:cNvSpPr/>
          <p:nvPr/>
        </p:nvSpPr>
        <p:spPr>
          <a:xfrm>
            <a:off x="723106" y="2895600"/>
            <a:ext cx="1981200" cy="2590800"/>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6" name="Rectangle 15"/>
          <p:cNvSpPr/>
          <p:nvPr/>
        </p:nvSpPr>
        <p:spPr>
          <a:xfrm>
            <a:off x="3504406" y="2895600"/>
            <a:ext cx="1905000" cy="2590800"/>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smtClean="0">
                <a:latin typeface="Times New Roman" pitchFamily="18" charset="0"/>
                <a:cs typeface="Times New Roman" pitchFamily="18" charset="0"/>
              </a:rPr>
              <a:t>Tỉ</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lệ</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lớn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áp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lực</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7" name="Rectangle 16"/>
          <p:cNvSpPr/>
          <p:nvPr/>
        </p:nvSpPr>
        <p:spPr>
          <a:xfrm>
            <a:off x="6096000" y="2895600"/>
            <a:ext cx="1905000" cy="2590800"/>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2400" dirty="0" err="1" smtClean="0">
                <a:latin typeface="Times New Roman" pitchFamily="18" charset="0"/>
                <a:cs typeface="Times New Roman" pitchFamily="18" charset="0"/>
              </a:rPr>
              <a:t>Phụ</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thuộc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xúc</a:t>
            </a:r>
            <a:r>
              <a:rPr lang="en-US" sz="2400" dirty="0" smtClean="0">
                <a:latin typeface="Times New Roman" pitchFamily="18" charset="0"/>
                <a:cs typeface="Times New Roman" pitchFamily="18" charset="0"/>
              </a:rPr>
              <a:t>.</a:t>
            </a:r>
          </a:p>
        </p:txBody>
      </p:sp>
      <p:cxnSp>
        <p:nvCxnSpPr>
          <p:cNvPr id="18" name="Straight Arrow Connector 17"/>
          <p:cNvCxnSpPr>
            <a:stCxn id="14" idx="2"/>
            <a:endCxn id="15" idx="0"/>
          </p:cNvCxnSpPr>
          <p:nvPr/>
        </p:nvCxnSpPr>
        <p:spPr>
          <a:xfrm flipH="1">
            <a:off x="1713706" y="2150091"/>
            <a:ext cx="2743994" cy="7455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4" idx="2"/>
            <a:endCxn id="16" idx="0"/>
          </p:cNvCxnSpPr>
          <p:nvPr/>
        </p:nvCxnSpPr>
        <p:spPr>
          <a:xfrm flipH="1">
            <a:off x="4456906" y="2150091"/>
            <a:ext cx="794" cy="7455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2"/>
            <a:endCxn id="17" idx="0"/>
          </p:cNvCxnSpPr>
          <p:nvPr/>
        </p:nvCxnSpPr>
        <p:spPr>
          <a:xfrm>
            <a:off x="4457700" y="2150091"/>
            <a:ext cx="2590800" cy="7455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7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ox(in)">
                                      <p:cBhvr>
                                        <p:cTn id="20" dur="500"/>
                                        <p:tgtEl>
                                          <p:spTgt spid="19"/>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ox(in)">
                                      <p:cBhvr>
                                        <p:cTn id="28" dur="500"/>
                                        <p:tgtEl>
                                          <p:spTgt spid="20"/>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ox(in)">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7772400" cy="5262979"/>
          </a:xfrm>
          <a:prstGeom prst="rect">
            <a:avLst/>
          </a:prstGeom>
          <a:noFill/>
        </p:spPr>
        <p:txBody>
          <a:bodyPr wrap="square" rtlCol="0">
            <a:spAutoFit/>
          </a:bodyPr>
          <a:lstStyle/>
          <a:p>
            <a:pPr algn="just"/>
            <a:r>
              <a:rPr lang="en-US" sz="2400" b="1" dirty="0" smtClean="0">
                <a:solidFill>
                  <a:srgbClr val="FF0000"/>
                </a:solidFill>
                <a:latin typeface="Times New Roman" pitchFamily="18" charset="0"/>
                <a:cs typeface="Times New Roman" pitchFamily="18" charset="0"/>
              </a:rPr>
              <a:t>3. </a:t>
            </a:r>
            <a:r>
              <a:rPr lang="en-US" sz="2400" b="1" dirty="0" err="1" smtClean="0">
                <a:solidFill>
                  <a:srgbClr val="FF0000"/>
                </a:solidFill>
                <a:latin typeface="Times New Roman" pitchFamily="18" charset="0"/>
                <a:cs typeface="Times New Roman" pitchFamily="18" charset="0"/>
              </a:rPr>
              <a:t>Hệ</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endParaRPr lang="en-US" sz="2400" b="1" dirty="0" smtClean="0">
              <a:solidFill>
                <a:srgbClr val="FF0000"/>
              </a:solidFill>
              <a:latin typeface="Times New Roman" pitchFamily="18" charset="0"/>
              <a:cs typeface="Times New Roman" pitchFamily="18" charset="0"/>
            </a:endParaRPr>
          </a:p>
          <a:p>
            <a:pPr algn="just"/>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Hệ</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số</a:t>
            </a:r>
            <a:r>
              <a:rPr lang="en-US" sz="2400" i="1" dirty="0" smtClean="0">
                <a:latin typeface="Times New Roman" pitchFamily="18" charset="0"/>
                <a:cs typeface="Times New Roman" pitchFamily="18" charset="0"/>
              </a:rPr>
              <a:t> ma </a:t>
            </a:r>
            <a:r>
              <a:rPr lang="en-US" sz="2400" i="1" dirty="0" err="1" smtClean="0">
                <a:latin typeface="Times New Roman" pitchFamily="18" charset="0"/>
                <a:cs typeface="Times New Roman" pitchFamily="18" charset="0"/>
              </a:rPr>
              <a:t>sát</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trượt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hiệu</a:t>
            </a:r>
            <a:r>
              <a:rPr lang="en-US" sz="2400" dirty="0" smtClean="0">
                <a:latin typeface="Times New Roman" pitchFamily="18" charset="0"/>
                <a:cs typeface="Times New Roman" pitchFamily="18" charset="0"/>
              </a:rPr>
              <a:t>: </a:t>
            </a:r>
            <a:r>
              <a:rPr lang="el-GR" sz="2400" dirty="0" smtClean="0">
                <a:latin typeface="Times New Roman" pitchFamily="18" charset="0"/>
                <a:cs typeface="Times New Roman" pitchFamily="18" charset="0"/>
              </a:rPr>
              <a:t>μ</a:t>
            </a:r>
            <a:r>
              <a:rPr lang="en-US" sz="2400" baseline="-25000" dirty="0" smtClean="0">
                <a:latin typeface="Times New Roman" pitchFamily="18" charset="0"/>
                <a:cs typeface="Times New Roman" pitchFamily="18" charset="0"/>
              </a:rPr>
              <a:t>t.</a:t>
            </a:r>
          </a:p>
          <a:p>
            <a:pPr algn="just"/>
            <a:endParaRPr lang="en-US" sz="24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endParaRPr lang="en-US" sz="2400" dirty="0">
              <a:latin typeface="Times New Roman" pitchFamily="18" charset="0"/>
              <a:cs typeface="Times New Roman" pitchFamily="18" charset="0"/>
            </a:endParaRPr>
          </a:p>
          <a:p>
            <a:pPr algn="just"/>
            <a:endParaRPr lang="en-US" sz="2400" b="1" i="1" dirty="0" smtClean="0">
              <a:solidFill>
                <a:srgbClr val="C00000"/>
              </a:solidFill>
              <a:latin typeface="Times New Roman" pitchFamily="18" charset="0"/>
              <a:cs typeface="Times New Roman" pitchFamily="18" charset="0"/>
            </a:endParaRPr>
          </a:p>
          <a:p>
            <a:pPr algn="just"/>
            <a:r>
              <a:rPr lang="en-US" sz="2400" b="1" i="1" dirty="0" err="1" smtClean="0">
                <a:solidFill>
                  <a:srgbClr val="C00000"/>
                </a:solidFill>
                <a:latin typeface="Times New Roman" pitchFamily="18" charset="0"/>
                <a:cs typeface="Times New Roman" pitchFamily="18" charset="0"/>
              </a:rPr>
              <a:t>Chú</a:t>
            </a:r>
            <a:r>
              <a:rPr lang="en-US" sz="2400" b="1" i="1" dirty="0" smtClean="0">
                <a:solidFill>
                  <a:srgbClr val="C00000"/>
                </a:solidFill>
                <a:latin typeface="Times New Roman" pitchFamily="18" charset="0"/>
                <a:cs typeface="Times New Roman" pitchFamily="18" charset="0"/>
              </a:rPr>
              <a:t> ý:</a:t>
            </a:r>
          </a:p>
          <a:p>
            <a:pPr lvl="1" algn="just">
              <a:buFont typeface="Wingdings" pitchFamily="2" charset="2"/>
              <a:buChar char="ü"/>
            </a:pPr>
            <a:r>
              <a:rPr lang="en-US" sz="2400" dirty="0" smtClean="0">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Hệ</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số</a:t>
            </a:r>
            <a:r>
              <a:rPr lang="en-US" sz="2400" dirty="0" smtClean="0">
                <a:solidFill>
                  <a:srgbClr val="0070C0"/>
                </a:solidFill>
                <a:latin typeface="Times New Roman" pitchFamily="18" charset="0"/>
                <a:cs typeface="Times New Roman" pitchFamily="18" charset="0"/>
              </a:rPr>
              <a:t> ma </a:t>
            </a:r>
            <a:r>
              <a:rPr lang="en-US" sz="2400" dirty="0" err="1" smtClean="0">
                <a:solidFill>
                  <a:srgbClr val="0070C0"/>
                </a:solidFill>
                <a:latin typeface="Times New Roman" pitchFamily="18" charset="0"/>
                <a:cs typeface="Times New Roman" pitchFamily="18" charset="0"/>
              </a:rPr>
              <a:t>sát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trượt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phụ</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thuộc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vào</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vật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liệu</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và</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tình</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trạng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của</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hai</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mặt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tiếp</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xúc</a:t>
            </a:r>
            <a:r>
              <a:rPr lang="en-US" sz="2400" dirty="0" smtClean="0">
                <a:solidFill>
                  <a:srgbClr val="0070C0"/>
                </a:solidFill>
                <a:latin typeface="Times New Roman" pitchFamily="18" charset="0"/>
                <a:cs typeface="Times New Roman" pitchFamily="18" charset="0"/>
              </a:rPr>
              <a:t>. </a:t>
            </a:r>
          </a:p>
          <a:p>
            <a:pPr lvl="1" algn="just">
              <a:buFont typeface="Wingdings" pitchFamily="2" charset="2"/>
              <a:buChar char="ü"/>
            </a:pP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Hệ</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số</a:t>
            </a:r>
            <a:r>
              <a:rPr lang="en-US" sz="2400" dirty="0" smtClean="0">
                <a:solidFill>
                  <a:srgbClr val="0070C0"/>
                </a:solidFill>
                <a:latin typeface="Times New Roman" pitchFamily="18" charset="0"/>
                <a:cs typeface="Times New Roman" pitchFamily="18" charset="0"/>
              </a:rPr>
              <a:t> ma </a:t>
            </a:r>
            <a:r>
              <a:rPr lang="en-US" sz="2400" dirty="0" err="1" smtClean="0">
                <a:solidFill>
                  <a:srgbClr val="0070C0"/>
                </a:solidFill>
                <a:latin typeface="Times New Roman" pitchFamily="18" charset="0"/>
                <a:cs typeface="Times New Roman" pitchFamily="18" charset="0"/>
              </a:rPr>
              <a:t>sát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trượt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không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có</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đơn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vị</a:t>
            </a:r>
            <a:r>
              <a:rPr lang="en-US" sz="2400" dirty="0" smtClean="0">
                <a:solidFill>
                  <a:srgbClr val="0070C0"/>
                </a:solidFill>
                <a:latin typeface="Times New Roman" pitchFamily="18" charset="0"/>
                <a:cs typeface="Times New Roman" pitchFamily="18" charset="0"/>
              </a:rPr>
              <a:t>.</a:t>
            </a:r>
          </a:p>
          <a:p>
            <a:pPr lvl="1" algn="just">
              <a:buFont typeface="Wingdings" pitchFamily="2" charset="2"/>
              <a:buChar char="ü"/>
            </a:pP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Được</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dùng</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để</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tính</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độ</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lớn</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của</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lực</a:t>
            </a:r>
            <a:r>
              <a:rPr lang="en-US" sz="2400" dirty="0" smtClean="0">
                <a:solidFill>
                  <a:srgbClr val="0070C0"/>
                </a:solidFill>
                <a:latin typeface="Times New Roman" pitchFamily="18" charset="0"/>
                <a:cs typeface="Times New Roman" pitchFamily="18" charset="0"/>
              </a:rPr>
              <a:t> ma </a:t>
            </a:r>
            <a:r>
              <a:rPr lang="en-US" sz="2400" dirty="0" err="1" smtClean="0">
                <a:solidFill>
                  <a:srgbClr val="0070C0"/>
                </a:solidFill>
                <a:latin typeface="Times New Roman" pitchFamily="18" charset="0"/>
                <a:cs typeface="Times New Roman" pitchFamily="18" charset="0"/>
              </a:rPr>
              <a:t>sát</a:t>
            </a:r>
            <a:r>
              <a:rPr lang="en-US" sz="2400" dirty="0" smtClean="0">
                <a:solidFill>
                  <a:srgbClr val="0070C0"/>
                </a:solidFill>
                <a:latin typeface="Times New Roman" pitchFamily="18" charset="0"/>
                <a:cs typeface="Times New Roman" pitchFamily="18" charset="0"/>
              </a:rPr>
              <a:t> </a:t>
            </a:r>
            <a:r>
              <a:rPr lang="en-US" sz="2400" dirty="0" err="1" smtClean="0">
                <a:solidFill>
                  <a:srgbClr val="0070C0"/>
                </a:solidFill>
                <a:latin typeface="Times New Roman" pitchFamily="18" charset="0"/>
                <a:cs typeface="Times New Roman" pitchFamily="18" charset="0"/>
              </a:rPr>
              <a:t>trượt</a:t>
            </a:r>
            <a:r>
              <a:rPr lang="en-US" sz="2400" dirty="0" smtClean="0">
                <a:solidFill>
                  <a:srgbClr val="0070C0"/>
                </a:solidFill>
                <a:latin typeface="Times New Roman" pitchFamily="18" charset="0"/>
                <a:cs typeface="Times New Roman" pitchFamily="18" charset="0"/>
              </a:rPr>
              <a:t>.</a:t>
            </a:r>
          </a:p>
          <a:p>
            <a:pPr algn="just"/>
            <a:endParaRPr lang="en-US" sz="2400" dirty="0">
              <a:solidFill>
                <a:srgbClr val="0070C0"/>
              </a:solidFill>
              <a:latin typeface="Times New Roman" pitchFamily="18" charset="0"/>
              <a:cs typeface="Times New Roman" pitchFamily="18" charset="0"/>
            </a:endParaRPr>
          </a:p>
        </p:txBody>
      </p:sp>
      <p:grpSp>
        <p:nvGrpSpPr>
          <p:cNvPr id="5" name="Group 55"/>
          <p:cNvGrpSpPr>
            <a:grpSpLocks/>
          </p:cNvGrpSpPr>
          <p:nvPr/>
        </p:nvGrpSpPr>
        <p:grpSpPr bwMode="auto">
          <a:xfrm>
            <a:off x="1333500" y="1676400"/>
            <a:ext cx="2362200" cy="1447800"/>
            <a:chOff x="480" y="1440"/>
            <a:chExt cx="1488" cy="912"/>
          </a:xfrm>
        </p:grpSpPr>
        <p:sp>
          <p:nvSpPr>
            <p:cNvPr id="6" name="Rectangle 53"/>
            <p:cNvSpPr>
              <a:spLocks noChangeArrowheads="1"/>
            </p:cNvSpPr>
            <p:nvPr/>
          </p:nvSpPr>
          <p:spPr bwMode="auto">
            <a:xfrm>
              <a:off x="480" y="1440"/>
              <a:ext cx="1488" cy="864"/>
            </a:xfrm>
            <a:prstGeom prst="rect">
              <a:avLst/>
            </a:prstGeom>
            <a:noFill/>
            <a:ln w="25400">
              <a:solidFill>
                <a:schemeClr val="tx2"/>
              </a:solidFill>
              <a:miter lim="800000"/>
              <a:headEnd/>
              <a:tailEnd/>
            </a:ln>
          </p:spPr>
          <p:txBody>
            <a:bodyPr wrap="none" anchor="ctr"/>
            <a:lstStyle/>
            <a:p>
              <a:pPr eaLnBrk="1" hangingPunct="1"/>
              <a:endParaRPr lang="en-US" sz="2400" b="1">
                <a:latin typeface="Times New Roman" pitchFamily="18" charset="0"/>
              </a:endParaRPr>
            </a:p>
          </p:txBody>
        </p:sp>
        <p:sp>
          <p:nvSpPr>
            <p:cNvPr id="7" name="Text Box 49"/>
            <p:cNvSpPr txBox="1">
              <a:spLocks noChangeArrowheads="1"/>
            </p:cNvSpPr>
            <p:nvPr/>
          </p:nvSpPr>
          <p:spPr bwMode="auto">
            <a:xfrm>
              <a:off x="624" y="1680"/>
              <a:ext cx="672" cy="672"/>
            </a:xfrm>
            <a:prstGeom prst="rect">
              <a:avLst/>
            </a:prstGeom>
            <a:noFill/>
            <a:ln w="9525">
              <a:noFill/>
              <a:miter lim="800000"/>
              <a:headEnd/>
              <a:tailEnd/>
            </a:ln>
          </p:spPr>
          <p:txBody>
            <a:bodyPr>
              <a:spAutoFit/>
            </a:bodyPr>
            <a:lstStyle/>
            <a:p>
              <a:pPr eaLnBrk="1" hangingPunct="1">
                <a:spcBef>
                  <a:spcPct val="50000"/>
                </a:spcBef>
              </a:pPr>
              <a:r>
                <a:rPr lang="en-US" sz="3200" b="1" dirty="0">
                  <a:solidFill>
                    <a:srgbClr val="0000FF"/>
                  </a:solidFill>
                  <a:latin typeface="Times New Roman" pitchFamily="18" charset="0"/>
                  <a:sym typeface="Symbol" pitchFamily="18" charset="2"/>
                </a:rPr>
                <a:t></a:t>
              </a:r>
              <a:r>
                <a:rPr lang="en-US" sz="3200" b="1" baseline="-25000" dirty="0">
                  <a:solidFill>
                    <a:srgbClr val="0000FF"/>
                  </a:solidFill>
                  <a:latin typeface="Times New Roman" pitchFamily="18" charset="0"/>
                  <a:sym typeface="Symbol" pitchFamily="18" charset="2"/>
                </a:rPr>
                <a:t>t </a:t>
              </a:r>
              <a:r>
                <a:rPr lang="en-US" sz="3200" b="1" dirty="0">
                  <a:solidFill>
                    <a:srgbClr val="0000FF"/>
                  </a:solidFill>
                  <a:latin typeface="Times New Roman" pitchFamily="18" charset="0"/>
                  <a:sym typeface="Symbol" pitchFamily="18" charset="2"/>
                </a:rPr>
                <a:t> =</a:t>
              </a:r>
            </a:p>
          </p:txBody>
        </p:sp>
        <p:sp>
          <p:nvSpPr>
            <p:cNvPr id="8" name="Text Box 50"/>
            <p:cNvSpPr txBox="1">
              <a:spLocks noChangeArrowheads="1"/>
            </p:cNvSpPr>
            <p:nvPr/>
          </p:nvSpPr>
          <p:spPr bwMode="auto">
            <a:xfrm>
              <a:off x="1248" y="1488"/>
              <a:ext cx="672" cy="672"/>
            </a:xfrm>
            <a:prstGeom prst="rect">
              <a:avLst/>
            </a:prstGeom>
            <a:noFill/>
            <a:ln w="9525">
              <a:noFill/>
              <a:miter lim="800000"/>
              <a:headEnd/>
              <a:tailEnd/>
            </a:ln>
          </p:spPr>
          <p:txBody>
            <a:bodyPr>
              <a:spAutoFit/>
            </a:bodyPr>
            <a:lstStyle/>
            <a:p>
              <a:pPr eaLnBrk="1" hangingPunct="1">
                <a:spcBef>
                  <a:spcPct val="50000"/>
                </a:spcBef>
              </a:pPr>
              <a:r>
                <a:rPr lang="en-US" sz="3200" b="1" dirty="0" err="1">
                  <a:solidFill>
                    <a:srgbClr val="0000FF"/>
                  </a:solidFill>
                  <a:latin typeface="Times New Roman" pitchFamily="18" charset="0"/>
                  <a:sym typeface="Symbol" pitchFamily="18" charset="2"/>
                </a:rPr>
                <a:t>F</a:t>
              </a:r>
              <a:r>
                <a:rPr lang="en-US" sz="3200" b="1" baseline="-25000" dirty="0" err="1">
                  <a:solidFill>
                    <a:srgbClr val="0000FF"/>
                  </a:solidFill>
                  <a:latin typeface="Times New Roman" pitchFamily="18" charset="0"/>
                  <a:sym typeface="Symbol" pitchFamily="18" charset="2"/>
                </a:rPr>
                <a:t>mst</a:t>
              </a:r>
              <a:r>
                <a:rPr lang="en-US" sz="3200" b="1" baseline="-25000" dirty="0">
                  <a:solidFill>
                    <a:srgbClr val="0000FF"/>
                  </a:solidFill>
                  <a:latin typeface="Times New Roman" pitchFamily="18" charset="0"/>
                  <a:sym typeface="Symbol" pitchFamily="18" charset="2"/>
                </a:rPr>
                <a:t> </a:t>
              </a:r>
              <a:endParaRPr lang="en-US" sz="3200" b="1" dirty="0">
                <a:solidFill>
                  <a:srgbClr val="0000FF"/>
                </a:solidFill>
                <a:latin typeface="Times New Roman" pitchFamily="18" charset="0"/>
                <a:sym typeface="Symbol" pitchFamily="18" charset="2"/>
              </a:endParaRPr>
            </a:p>
          </p:txBody>
        </p:sp>
        <p:sp>
          <p:nvSpPr>
            <p:cNvPr id="9" name="Line 51"/>
            <p:cNvSpPr>
              <a:spLocks noChangeShapeType="1"/>
            </p:cNvSpPr>
            <p:nvPr/>
          </p:nvSpPr>
          <p:spPr bwMode="auto">
            <a:xfrm>
              <a:off x="1200" y="1872"/>
              <a:ext cx="576" cy="0"/>
            </a:xfrm>
            <a:prstGeom prst="line">
              <a:avLst/>
            </a:prstGeom>
            <a:noFill/>
            <a:ln w="19050">
              <a:solidFill>
                <a:srgbClr val="0000FF"/>
              </a:solidFill>
              <a:round/>
              <a:headEnd/>
              <a:tailEnd/>
            </a:ln>
          </p:spPr>
          <p:txBody>
            <a:bodyPr/>
            <a:lstStyle/>
            <a:p>
              <a:endParaRPr lang="en-US"/>
            </a:p>
          </p:txBody>
        </p:sp>
        <p:sp>
          <p:nvSpPr>
            <p:cNvPr id="10" name="Text Box 52"/>
            <p:cNvSpPr txBox="1">
              <a:spLocks noChangeArrowheads="1"/>
            </p:cNvSpPr>
            <p:nvPr/>
          </p:nvSpPr>
          <p:spPr bwMode="auto">
            <a:xfrm>
              <a:off x="1296" y="1872"/>
              <a:ext cx="432" cy="365"/>
            </a:xfrm>
            <a:prstGeom prst="rect">
              <a:avLst/>
            </a:prstGeom>
            <a:noFill/>
            <a:ln w="9525">
              <a:noFill/>
              <a:miter lim="800000"/>
              <a:headEnd/>
              <a:tailEnd/>
            </a:ln>
          </p:spPr>
          <p:txBody>
            <a:bodyPr>
              <a:spAutoFit/>
            </a:bodyPr>
            <a:lstStyle/>
            <a:p>
              <a:pPr eaLnBrk="1" hangingPunct="1">
                <a:spcBef>
                  <a:spcPct val="50000"/>
                </a:spcBef>
              </a:pPr>
              <a:r>
                <a:rPr lang="en-US" sz="3200" b="1" dirty="0">
                  <a:solidFill>
                    <a:srgbClr val="0000FF"/>
                  </a:solidFill>
                  <a:latin typeface="Times New Roman" pitchFamily="18" charset="0"/>
                  <a:sym typeface="Symbol" pitchFamily="18" charset="2"/>
                </a:rPr>
                <a:t>N</a:t>
              </a:r>
              <a:r>
                <a:rPr lang="en-US" sz="3200" b="1" baseline="-25000" dirty="0">
                  <a:solidFill>
                    <a:srgbClr val="0000FF"/>
                  </a:solidFill>
                  <a:latin typeface="Times New Roman" pitchFamily="18" charset="0"/>
                  <a:sym typeface="Symbol" pitchFamily="18" charset="2"/>
                </a:rPr>
                <a:t> </a:t>
              </a:r>
              <a:endParaRPr lang="en-US" sz="3200" b="1" dirty="0">
                <a:solidFill>
                  <a:srgbClr val="0000FF"/>
                </a:solidFill>
                <a:latin typeface="Times New Roman" pitchFamily="18" charset="0"/>
                <a:sym typeface="Symbol" pitchFamily="18" charset="2"/>
              </a:endParaRPr>
            </a:p>
          </p:txBody>
        </p:sp>
      </p:grpSp>
      <p:sp>
        <p:nvSpPr>
          <p:cNvPr id="11" name="TextBox 10"/>
          <p:cNvSpPr txBox="1"/>
          <p:nvPr/>
        </p:nvSpPr>
        <p:spPr>
          <a:xfrm>
            <a:off x="4191000" y="1501170"/>
            <a:ext cx="4800600" cy="1569660"/>
          </a:xfrm>
          <a:prstGeom prst="rect">
            <a:avLst/>
          </a:prstGeom>
          <a:noFill/>
        </p:spPr>
        <p:txBody>
          <a:bodyPr wrap="square" rtlCol="0">
            <a:spAutoFit/>
          </a:bodyPr>
          <a:lstStyle/>
          <a:p>
            <a:r>
              <a:rPr lang="vi-VN" sz="2400" dirty="0" smtClean="0">
                <a:solidFill>
                  <a:srgbClr val="0000FF"/>
                </a:solidFill>
                <a:latin typeface="+mj-lt"/>
              </a:rPr>
              <a:t>Trong đó:</a:t>
            </a:r>
          </a:p>
          <a:p>
            <a:r>
              <a:rPr lang="vi-VN" sz="2400" dirty="0" smtClean="0">
                <a:solidFill>
                  <a:srgbClr val="0000FF"/>
                </a:solidFill>
                <a:latin typeface="+mj-lt"/>
              </a:rPr>
              <a:t>N    : Độ lớn </a:t>
            </a:r>
            <a:r>
              <a:rPr lang="vi-VN" sz="2400" smtClean="0">
                <a:solidFill>
                  <a:srgbClr val="0000FF"/>
                </a:solidFill>
                <a:latin typeface="+mj-lt"/>
              </a:rPr>
              <a:t>của </a:t>
            </a:r>
            <a:r>
              <a:rPr lang="en-US" sz="2400" smtClean="0">
                <a:solidFill>
                  <a:srgbClr val="0000FF"/>
                </a:solidFill>
                <a:latin typeface="+mj-lt"/>
              </a:rPr>
              <a:t>áp</a:t>
            </a:r>
            <a:r>
              <a:rPr lang="vi-VN" sz="2400" smtClean="0">
                <a:solidFill>
                  <a:srgbClr val="0000FF"/>
                </a:solidFill>
                <a:latin typeface="+mj-lt"/>
              </a:rPr>
              <a:t> </a:t>
            </a:r>
            <a:r>
              <a:rPr lang="vi-VN" sz="2400" dirty="0" smtClean="0">
                <a:solidFill>
                  <a:srgbClr val="0000FF"/>
                </a:solidFill>
                <a:latin typeface="+mj-lt"/>
              </a:rPr>
              <a:t>lực (N)</a:t>
            </a:r>
          </a:p>
          <a:p>
            <a:r>
              <a:rPr lang="en-US" sz="2400" dirty="0" err="1">
                <a:solidFill>
                  <a:srgbClr val="0000FF"/>
                </a:solidFill>
                <a:latin typeface="Times New Roman" pitchFamily="18" charset="0"/>
                <a:cs typeface="Times New Roman" pitchFamily="18" charset="0"/>
                <a:sym typeface="Symbol" pitchFamily="18" charset="2"/>
              </a:rPr>
              <a:t>F</a:t>
            </a:r>
            <a:r>
              <a:rPr lang="en-US" sz="2400" baseline="-25000" dirty="0" err="1">
                <a:solidFill>
                  <a:srgbClr val="0000FF"/>
                </a:solidFill>
                <a:latin typeface="Times New Roman" pitchFamily="18" charset="0"/>
                <a:cs typeface="Times New Roman" pitchFamily="18" charset="0"/>
                <a:sym typeface="Symbol" pitchFamily="18" charset="2"/>
              </a:rPr>
              <a:t>mst</a:t>
            </a:r>
            <a:r>
              <a:rPr lang="vi-VN" sz="2400" dirty="0" smtClean="0">
                <a:solidFill>
                  <a:srgbClr val="0000FF"/>
                </a:solidFill>
                <a:latin typeface="Times New Roman" pitchFamily="18" charset="0"/>
                <a:cs typeface="Times New Roman" pitchFamily="18" charset="0"/>
              </a:rPr>
              <a:t> : Độ lớn của lực ma sát trượt (N)</a:t>
            </a:r>
          </a:p>
          <a:p>
            <a:r>
              <a:rPr lang="en-US" sz="2400" dirty="0">
                <a:solidFill>
                  <a:srgbClr val="0000FF"/>
                </a:solidFill>
                <a:latin typeface="Times New Roman" pitchFamily="18" charset="0"/>
                <a:cs typeface="Times New Roman" pitchFamily="18" charset="0"/>
                <a:sym typeface="Symbol" pitchFamily="18" charset="2"/>
              </a:rPr>
              <a:t></a:t>
            </a:r>
            <a:r>
              <a:rPr lang="en-US" sz="2400" baseline="-25000" dirty="0">
                <a:solidFill>
                  <a:srgbClr val="0000FF"/>
                </a:solidFill>
                <a:latin typeface="Times New Roman" pitchFamily="18" charset="0"/>
                <a:cs typeface="Times New Roman" pitchFamily="18" charset="0"/>
                <a:sym typeface="Symbol" pitchFamily="18" charset="2"/>
              </a:rPr>
              <a:t>t</a:t>
            </a:r>
            <a:r>
              <a:rPr lang="vi-VN" sz="2400" dirty="0" smtClean="0">
                <a:solidFill>
                  <a:srgbClr val="0000FF"/>
                </a:solidFill>
                <a:latin typeface="Times New Roman" pitchFamily="18" charset="0"/>
                <a:cs typeface="Times New Roman" pitchFamily="18" charset="0"/>
              </a:rPr>
              <a:t>    : </a:t>
            </a:r>
            <a:r>
              <a:rPr lang="vi-VN" sz="2400" dirty="0" smtClean="0">
                <a:solidFill>
                  <a:srgbClr val="0000FF"/>
                </a:solidFill>
                <a:latin typeface="+mj-lt"/>
              </a:rPr>
              <a:t>Hệ số ma sát trượt</a:t>
            </a:r>
          </a:p>
        </p:txBody>
      </p:sp>
    </p:spTree>
    <p:extLst>
      <p:ext uri="{BB962C8B-B14F-4D97-AF65-F5344CB8AC3E}">
        <p14:creationId xmlns:p14="http://schemas.microsoft.com/office/powerpoint/2010/main" val="385455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ox(i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ox(in)">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wipe(down)">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circle(in)">
                                      <p:cBhvr>
                                        <p:cTn id="32" dur="20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1000"/>
                                        <p:tgtEl>
                                          <p:spTgt spid="2">
                                            <p:txEl>
                                              <p:pRg st="11" end="11"/>
                                            </p:txEl>
                                          </p:spTgt>
                                        </p:tgtEl>
                                      </p:cBhvr>
                                    </p:animEffect>
                                    <p:anim calcmode="lin" valueType="num">
                                      <p:cBhvr>
                                        <p:cTn id="3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49" name="Text Box 57"/>
          <p:cNvSpPr txBox="1">
            <a:spLocks noChangeArrowheads="1"/>
          </p:cNvSpPr>
          <p:nvPr/>
        </p:nvSpPr>
        <p:spPr bwMode="auto">
          <a:xfrm>
            <a:off x="2108200" y="1635948"/>
            <a:ext cx="2133600" cy="584775"/>
          </a:xfrm>
          <a:prstGeom prst="rect">
            <a:avLst/>
          </a:prstGeom>
          <a:noFill/>
          <a:ln w="22225">
            <a:solidFill>
              <a:schemeClr val="tx2"/>
            </a:solidFill>
            <a:miter lim="800000"/>
            <a:headEnd/>
            <a:tailEnd/>
          </a:ln>
        </p:spPr>
        <p:txBody>
          <a:bodyPr wrap="square">
            <a:spAutoFit/>
          </a:bodyPr>
          <a:lstStyle/>
          <a:p>
            <a:pPr eaLnBrk="1" hangingPunct="1">
              <a:spcBef>
                <a:spcPct val="50000"/>
              </a:spcBef>
            </a:pPr>
            <a:r>
              <a:rPr lang="en-US" sz="3200" b="1" dirty="0" err="1">
                <a:solidFill>
                  <a:srgbClr val="0000FF"/>
                </a:solidFill>
                <a:latin typeface="Times New Roman" pitchFamily="18" charset="0"/>
                <a:cs typeface="Times New Roman" pitchFamily="18" charset="0"/>
              </a:rPr>
              <a:t>F</a:t>
            </a:r>
            <a:r>
              <a:rPr lang="en-US" sz="3200" b="1" baseline="-25000" dirty="0" err="1">
                <a:solidFill>
                  <a:srgbClr val="0000FF"/>
                </a:solidFill>
                <a:latin typeface="Times New Roman" pitchFamily="18" charset="0"/>
                <a:cs typeface="Times New Roman" pitchFamily="18" charset="0"/>
              </a:rPr>
              <a:t>mst</a:t>
            </a:r>
            <a:r>
              <a:rPr lang="en-US" sz="3200" b="1" dirty="0">
                <a:solidFill>
                  <a:srgbClr val="0000FF"/>
                </a:solidFill>
                <a:latin typeface="Times New Roman" pitchFamily="18" charset="0"/>
                <a:cs typeface="Times New Roman" pitchFamily="18" charset="0"/>
              </a:rPr>
              <a:t> = </a:t>
            </a:r>
            <a:r>
              <a:rPr lang="en-US" sz="3200" b="1" dirty="0">
                <a:solidFill>
                  <a:srgbClr val="0000FF"/>
                </a:solidFill>
                <a:latin typeface="Times New Roman" pitchFamily="18" charset="0"/>
                <a:cs typeface="Times New Roman" pitchFamily="18" charset="0"/>
                <a:sym typeface="Symbol" pitchFamily="18" charset="2"/>
              </a:rPr>
              <a:t></a:t>
            </a:r>
            <a:r>
              <a:rPr lang="en-US" sz="3200" b="1" baseline="-25000" dirty="0">
                <a:solidFill>
                  <a:srgbClr val="0000FF"/>
                </a:solidFill>
                <a:latin typeface="Times New Roman" pitchFamily="18" charset="0"/>
                <a:cs typeface="Times New Roman" pitchFamily="18" charset="0"/>
                <a:sym typeface="Symbol" pitchFamily="18" charset="2"/>
              </a:rPr>
              <a:t>t</a:t>
            </a:r>
            <a:r>
              <a:rPr lang="en-US" sz="3200" b="1" dirty="0">
                <a:solidFill>
                  <a:srgbClr val="0000FF"/>
                </a:solidFill>
                <a:latin typeface="Times New Roman" pitchFamily="18" charset="0"/>
                <a:cs typeface="Times New Roman" pitchFamily="18" charset="0"/>
                <a:sym typeface="Symbol" pitchFamily="18" charset="2"/>
              </a:rPr>
              <a:t> N</a:t>
            </a:r>
          </a:p>
        </p:txBody>
      </p:sp>
      <p:sp>
        <p:nvSpPr>
          <p:cNvPr id="110650" name="Text Box 58"/>
          <p:cNvSpPr txBox="1">
            <a:spLocks noChangeArrowheads="1"/>
          </p:cNvSpPr>
          <p:nvPr/>
        </p:nvSpPr>
        <p:spPr bwMode="auto">
          <a:xfrm>
            <a:off x="469900" y="2665223"/>
            <a:ext cx="6629400" cy="457200"/>
          </a:xfrm>
          <a:prstGeom prst="rect">
            <a:avLst/>
          </a:prstGeom>
          <a:noFill/>
          <a:ln w="9525">
            <a:noFill/>
            <a:miter lim="800000"/>
            <a:headEnd/>
            <a:tailEnd/>
          </a:ln>
        </p:spPr>
        <p:txBody>
          <a:bodyPr>
            <a:spAutoFit/>
          </a:bodyPr>
          <a:lstStyle/>
          <a:p>
            <a:pPr eaLnBrk="1" hangingPunct="1">
              <a:spcBef>
                <a:spcPct val="50000"/>
              </a:spcBef>
            </a:pPr>
            <a:r>
              <a:rPr lang="en-US" sz="2400" b="1" i="1" dirty="0">
                <a:solidFill>
                  <a:srgbClr val="C00000"/>
                </a:solidFill>
                <a:latin typeface="Times New Roman" pitchFamily="18" charset="0"/>
                <a:cs typeface="Times New Roman" pitchFamily="18" charset="0"/>
              </a:rPr>
              <a:t>* </a:t>
            </a:r>
            <a:r>
              <a:rPr lang="en-US" sz="2400" b="1" i="1" dirty="0" err="1">
                <a:solidFill>
                  <a:srgbClr val="C00000"/>
                </a:solidFill>
                <a:latin typeface="Times New Roman" pitchFamily="18" charset="0"/>
                <a:cs typeface="Times New Roman" pitchFamily="18" charset="0"/>
              </a:rPr>
              <a:t>Chú</a:t>
            </a:r>
            <a:r>
              <a:rPr lang="en-US" sz="2400" b="1" i="1" dirty="0">
                <a:solidFill>
                  <a:srgbClr val="C00000"/>
                </a:solidFill>
                <a:latin typeface="Times New Roman" pitchFamily="18" charset="0"/>
                <a:cs typeface="Times New Roman" pitchFamily="18" charset="0"/>
              </a:rPr>
              <a:t> ý: </a:t>
            </a:r>
            <a:r>
              <a:rPr lang="en-US" sz="2400" b="1" i="1" dirty="0" err="1">
                <a:latin typeface="Times New Roman" pitchFamily="18" charset="0"/>
                <a:cs typeface="Times New Roman" pitchFamily="18" charset="0"/>
              </a:rPr>
              <a:t>Nếu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vật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trượt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theo</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phương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nằm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ngang</a:t>
            </a:r>
            <a:r>
              <a:rPr lang="en-US" sz="2400" b="1" i="1" dirty="0">
                <a:latin typeface="Times New Roman" pitchFamily="18" charset="0"/>
                <a:cs typeface="Times New Roman" pitchFamily="18" charset="0"/>
              </a:rPr>
              <a:t> :</a:t>
            </a:r>
          </a:p>
        </p:txBody>
      </p:sp>
      <p:sp>
        <p:nvSpPr>
          <p:cNvPr id="110651" name="Text Box 59"/>
          <p:cNvSpPr txBox="1">
            <a:spLocks noChangeArrowheads="1"/>
          </p:cNvSpPr>
          <p:nvPr/>
        </p:nvSpPr>
        <p:spPr bwMode="auto">
          <a:xfrm>
            <a:off x="1817832" y="3814020"/>
            <a:ext cx="2743200" cy="601663"/>
          </a:xfrm>
          <a:prstGeom prst="rect">
            <a:avLst/>
          </a:prstGeom>
          <a:noFill/>
          <a:ln w="22225">
            <a:solidFill>
              <a:schemeClr val="tx2"/>
            </a:solidFill>
            <a:miter lim="800000"/>
            <a:headEnd/>
            <a:tailEnd/>
          </a:ln>
        </p:spPr>
        <p:txBody>
          <a:bodyPr>
            <a:spAutoFit/>
          </a:bodyPr>
          <a:lstStyle/>
          <a:p>
            <a:pPr eaLnBrk="1" hangingPunct="1">
              <a:spcBef>
                <a:spcPct val="50000"/>
              </a:spcBef>
            </a:pPr>
            <a:r>
              <a:rPr lang="en-US" sz="3200" b="1" dirty="0" err="1">
                <a:solidFill>
                  <a:srgbClr val="0000FF"/>
                </a:solidFill>
                <a:latin typeface="Times New Roman" pitchFamily="18" charset="0"/>
                <a:cs typeface="Times New Roman" pitchFamily="18" charset="0"/>
              </a:rPr>
              <a:t>F</a:t>
            </a:r>
            <a:r>
              <a:rPr lang="en-US" sz="3200" b="1" baseline="-25000" dirty="0" err="1">
                <a:solidFill>
                  <a:srgbClr val="0000FF"/>
                </a:solidFill>
                <a:latin typeface="Times New Roman" pitchFamily="18" charset="0"/>
                <a:cs typeface="Times New Roman" pitchFamily="18" charset="0"/>
              </a:rPr>
              <a:t>mst</a:t>
            </a:r>
            <a:r>
              <a:rPr lang="en-US" sz="3200" b="1" dirty="0">
                <a:solidFill>
                  <a:srgbClr val="0000FF"/>
                </a:solidFill>
                <a:latin typeface="Times New Roman" pitchFamily="18" charset="0"/>
                <a:cs typeface="Times New Roman" pitchFamily="18" charset="0"/>
              </a:rPr>
              <a:t> = </a:t>
            </a:r>
            <a:r>
              <a:rPr lang="en-US" sz="3200" b="1" dirty="0">
                <a:solidFill>
                  <a:srgbClr val="0000FF"/>
                </a:solidFill>
                <a:latin typeface="Times New Roman" pitchFamily="18" charset="0"/>
                <a:cs typeface="Times New Roman" pitchFamily="18" charset="0"/>
                <a:sym typeface="Symbol" pitchFamily="18" charset="2"/>
              </a:rPr>
              <a:t></a:t>
            </a:r>
            <a:r>
              <a:rPr lang="en-US" sz="3200" b="1" baseline="-25000" dirty="0">
                <a:solidFill>
                  <a:srgbClr val="0000FF"/>
                </a:solidFill>
                <a:latin typeface="Times New Roman" pitchFamily="18" charset="0"/>
                <a:cs typeface="Times New Roman" pitchFamily="18" charset="0"/>
                <a:sym typeface="Symbol" pitchFamily="18" charset="2"/>
              </a:rPr>
              <a:t>t</a:t>
            </a:r>
            <a:r>
              <a:rPr lang="en-US" sz="3200" b="1" dirty="0">
                <a:solidFill>
                  <a:srgbClr val="0000FF"/>
                </a:solidFill>
                <a:latin typeface="Times New Roman" pitchFamily="18" charset="0"/>
                <a:cs typeface="Times New Roman" pitchFamily="18" charset="0"/>
                <a:sym typeface="Symbol" pitchFamily="18" charset="2"/>
              </a:rPr>
              <a:t> mg</a:t>
            </a:r>
          </a:p>
        </p:txBody>
      </p:sp>
      <p:grpSp>
        <p:nvGrpSpPr>
          <p:cNvPr id="3" name="Group 77"/>
          <p:cNvGrpSpPr>
            <a:grpSpLocks/>
          </p:cNvGrpSpPr>
          <p:nvPr/>
        </p:nvGrpSpPr>
        <p:grpSpPr bwMode="auto">
          <a:xfrm>
            <a:off x="6121400" y="3352800"/>
            <a:ext cx="1955800" cy="1879600"/>
            <a:chOff x="4288" y="2784"/>
            <a:chExt cx="1232" cy="1184"/>
          </a:xfrm>
        </p:grpSpPr>
        <p:sp>
          <p:nvSpPr>
            <p:cNvPr id="15404" name="Line 62"/>
            <p:cNvSpPr>
              <a:spLocks noChangeShapeType="1"/>
            </p:cNvSpPr>
            <p:nvPr/>
          </p:nvSpPr>
          <p:spPr bwMode="auto">
            <a:xfrm>
              <a:off x="5040" y="3312"/>
              <a:ext cx="384" cy="0"/>
            </a:xfrm>
            <a:prstGeom prst="line">
              <a:avLst/>
            </a:prstGeom>
            <a:noFill/>
            <a:ln w="19050">
              <a:solidFill>
                <a:schemeClr val="tx1"/>
              </a:solidFill>
              <a:round/>
              <a:headEnd/>
              <a:tailEnd type="triangle" w="med" len="med"/>
            </a:ln>
          </p:spPr>
          <p:txBody>
            <a:bodyPr/>
            <a:lstStyle/>
            <a:p>
              <a:endParaRPr lang="en-US">
                <a:latin typeface="Times New Roman" pitchFamily="18" charset="0"/>
                <a:cs typeface="Times New Roman" pitchFamily="18" charset="0"/>
              </a:endParaRPr>
            </a:p>
          </p:txBody>
        </p:sp>
        <p:sp>
          <p:nvSpPr>
            <p:cNvPr id="15405" name="Line 74"/>
            <p:cNvSpPr>
              <a:spLocks noChangeShapeType="1"/>
            </p:cNvSpPr>
            <p:nvPr/>
          </p:nvSpPr>
          <p:spPr bwMode="auto">
            <a:xfrm flipH="1">
              <a:off x="4288" y="3392"/>
              <a:ext cx="576" cy="0"/>
            </a:xfrm>
            <a:prstGeom prst="line">
              <a:avLst/>
            </a:prstGeom>
            <a:noFill/>
            <a:ln w="28575">
              <a:solidFill>
                <a:schemeClr val="tx2"/>
              </a:solidFill>
              <a:round/>
              <a:headEnd/>
              <a:tailEnd type="triangle" w="med" len="med"/>
            </a:ln>
          </p:spPr>
          <p:txBody>
            <a:bodyPr/>
            <a:lstStyle/>
            <a:p>
              <a:endParaRPr lang="en-US">
                <a:latin typeface="Times New Roman" pitchFamily="18" charset="0"/>
                <a:cs typeface="Times New Roman" pitchFamily="18" charset="0"/>
              </a:endParaRPr>
            </a:p>
          </p:txBody>
        </p:sp>
        <p:grpSp>
          <p:nvGrpSpPr>
            <p:cNvPr id="4" name="Group 76"/>
            <p:cNvGrpSpPr>
              <a:grpSpLocks/>
            </p:cNvGrpSpPr>
            <p:nvPr/>
          </p:nvGrpSpPr>
          <p:grpSpPr bwMode="auto">
            <a:xfrm>
              <a:off x="4320" y="2784"/>
              <a:ext cx="1200" cy="1184"/>
              <a:chOff x="4320" y="2784"/>
              <a:chExt cx="1200" cy="1184"/>
            </a:xfrm>
          </p:grpSpPr>
          <p:sp>
            <p:nvSpPr>
              <p:cNvPr id="15407" name="Rectangle 60"/>
              <p:cNvSpPr>
                <a:spLocks noChangeArrowheads="1"/>
              </p:cNvSpPr>
              <p:nvPr/>
            </p:nvSpPr>
            <p:spPr bwMode="auto">
              <a:xfrm>
                <a:off x="4752" y="3216"/>
                <a:ext cx="288" cy="192"/>
              </a:xfrm>
              <a:prstGeom prst="rect">
                <a:avLst/>
              </a:prstGeom>
              <a:solidFill>
                <a:srgbClr val="33CCCC"/>
              </a:solidFill>
              <a:ln w="9525">
                <a:solidFill>
                  <a:schemeClr val="tx1"/>
                </a:solidFill>
                <a:miter lim="800000"/>
                <a:headEnd/>
                <a:tailEnd/>
              </a:ln>
            </p:spPr>
            <p:txBody>
              <a:bodyPr wrap="none" anchor="ctr"/>
              <a:lstStyle/>
              <a:p>
                <a:pPr eaLnBrk="1" hangingPunct="1"/>
                <a:endParaRPr lang="en-US" sz="2400" b="1">
                  <a:latin typeface="Times New Roman" pitchFamily="18" charset="0"/>
                  <a:cs typeface="Times New Roman" pitchFamily="18" charset="0"/>
                </a:endParaRPr>
              </a:p>
            </p:txBody>
          </p:sp>
          <p:sp>
            <p:nvSpPr>
              <p:cNvPr id="15408" name="Line 61"/>
              <p:cNvSpPr>
                <a:spLocks noChangeShapeType="1"/>
              </p:cNvSpPr>
              <p:nvPr/>
            </p:nvSpPr>
            <p:spPr bwMode="auto">
              <a:xfrm>
                <a:off x="4320" y="3408"/>
                <a:ext cx="1104" cy="0"/>
              </a:xfrm>
              <a:prstGeom prst="line">
                <a:avLst/>
              </a:prstGeom>
              <a:noFill/>
              <a:ln w="28575">
                <a:solidFill>
                  <a:schemeClr val="tx1"/>
                </a:solidFill>
                <a:round/>
                <a:headEnd/>
                <a:tailEnd/>
              </a:ln>
            </p:spPr>
            <p:txBody>
              <a:bodyPr/>
              <a:lstStyle/>
              <a:p>
                <a:endParaRPr lang="en-US">
                  <a:latin typeface="Times New Roman" pitchFamily="18" charset="0"/>
                  <a:cs typeface="Times New Roman" pitchFamily="18" charset="0"/>
                </a:endParaRPr>
              </a:p>
            </p:txBody>
          </p:sp>
          <p:grpSp>
            <p:nvGrpSpPr>
              <p:cNvPr id="5" name="Group 65"/>
              <p:cNvGrpSpPr>
                <a:grpSpLocks/>
              </p:cNvGrpSpPr>
              <p:nvPr/>
            </p:nvGrpSpPr>
            <p:grpSpPr bwMode="auto">
              <a:xfrm>
                <a:off x="5184" y="3024"/>
                <a:ext cx="336" cy="288"/>
                <a:chOff x="4128" y="3120"/>
                <a:chExt cx="336" cy="288"/>
              </a:xfrm>
            </p:grpSpPr>
            <p:sp>
              <p:nvSpPr>
                <p:cNvPr id="15419" name="Line 63"/>
                <p:cNvSpPr>
                  <a:spLocks noChangeShapeType="1"/>
                </p:cNvSpPr>
                <p:nvPr/>
              </p:nvSpPr>
              <p:spPr bwMode="auto">
                <a:xfrm>
                  <a:off x="4136" y="3184"/>
                  <a:ext cx="192" cy="0"/>
                </a:xfrm>
                <a:prstGeom prst="line">
                  <a:avLst/>
                </a:prstGeom>
                <a:noFill/>
                <a:ln w="9525">
                  <a:solidFill>
                    <a:schemeClr val="tx1"/>
                  </a:solidFill>
                  <a:round/>
                  <a:headEnd/>
                  <a:tailEnd type="triangle" w="med" len="med"/>
                </a:ln>
              </p:spPr>
              <p:txBody>
                <a:bodyPr/>
                <a:lstStyle/>
                <a:p>
                  <a:endParaRPr lang="en-US">
                    <a:latin typeface="Times New Roman" pitchFamily="18" charset="0"/>
                    <a:cs typeface="Times New Roman" pitchFamily="18" charset="0"/>
                  </a:endParaRPr>
                </a:p>
              </p:txBody>
            </p:sp>
            <p:sp>
              <p:nvSpPr>
                <p:cNvPr id="15420" name="Text Box 64"/>
                <p:cNvSpPr txBox="1">
                  <a:spLocks noChangeArrowheads="1"/>
                </p:cNvSpPr>
                <p:nvPr/>
              </p:nvSpPr>
              <p:spPr bwMode="auto">
                <a:xfrm>
                  <a:off x="4128" y="3120"/>
                  <a:ext cx="336" cy="288"/>
                </a:xfrm>
                <a:prstGeom prst="rect">
                  <a:avLst/>
                </a:prstGeom>
                <a:noFill/>
                <a:ln w="9525">
                  <a:noFill/>
                  <a:miter lim="800000"/>
                  <a:headEnd/>
                  <a:tailEnd/>
                </a:ln>
              </p:spPr>
              <p:txBody>
                <a:bodyPr>
                  <a:spAutoFit/>
                </a:bodyPr>
                <a:lstStyle/>
                <a:p>
                  <a:pPr eaLnBrk="1" hangingPunct="1">
                    <a:spcBef>
                      <a:spcPct val="50000"/>
                    </a:spcBef>
                  </a:pPr>
                  <a:r>
                    <a:rPr lang="en-US" sz="2400" b="1">
                      <a:latin typeface="Times New Roman" pitchFamily="18" charset="0"/>
                      <a:cs typeface="Times New Roman" pitchFamily="18" charset="0"/>
                    </a:rPr>
                    <a:t>F</a:t>
                  </a:r>
                </a:p>
              </p:txBody>
            </p:sp>
          </p:grpSp>
          <p:sp>
            <p:nvSpPr>
              <p:cNvPr id="15410" name="Line 66"/>
              <p:cNvSpPr>
                <a:spLocks noChangeShapeType="1"/>
              </p:cNvSpPr>
              <p:nvPr/>
            </p:nvSpPr>
            <p:spPr bwMode="auto">
              <a:xfrm>
                <a:off x="4896" y="3392"/>
                <a:ext cx="0" cy="576"/>
              </a:xfrm>
              <a:prstGeom prst="line">
                <a:avLst/>
              </a:prstGeom>
              <a:noFill/>
              <a:ln w="28575">
                <a:solidFill>
                  <a:srgbClr val="CC6600"/>
                </a:solidFill>
                <a:round/>
                <a:headEnd/>
                <a:tailEnd type="triangle" w="med" len="med"/>
              </a:ln>
            </p:spPr>
            <p:txBody>
              <a:bodyPr/>
              <a:lstStyle/>
              <a:p>
                <a:endParaRPr lang="en-US">
                  <a:latin typeface="Times New Roman" pitchFamily="18" charset="0"/>
                  <a:cs typeface="Times New Roman" pitchFamily="18" charset="0"/>
                </a:endParaRPr>
              </a:p>
            </p:txBody>
          </p:sp>
          <p:sp>
            <p:nvSpPr>
              <p:cNvPr id="15411" name="Line 67"/>
              <p:cNvSpPr>
                <a:spLocks noChangeShapeType="1"/>
              </p:cNvSpPr>
              <p:nvPr/>
            </p:nvSpPr>
            <p:spPr bwMode="auto">
              <a:xfrm flipV="1">
                <a:off x="4896" y="2848"/>
                <a:ext cx="0" cy="528"/>
              </a:xfrm>
              <a:prstGeom prst="line">
                <a:avLst/>
              </a:prstGeom>
              <a:noFill/>
              <a:ln w="28575">
                <a:solidFill>
                  <a:srgbClr val="0000FF"/>
                </a:solidFill>
                <a:round/>
                <a:headEnd/>
                <a:tailEnd type="triangle" w="med" len="med"/>
              </a:ln>
            </p:spPr>
            <p:txBody>
              <a:bodyPr/>
              <a:lstStyle/>
              <a:p>
                <a:endParaRPr lang="en-US">
                  <a:latin typeface="Times New Roman" pitchFamily="18" charset="0"/>
                  <a:cs typeface="Times New Roman" pitchFamily="18" charset="0"/>
                </a:endParaRPr>
              </a:p>
            </p:txBody>
          </p:sp>
          <p:grpSp>
            <p:nvGrpSpPr>
              <p:cNvPr id="6" name="Group 68"/>
              <p:cNvGrpSpPr>
                <a:grpSpLocks/>
              </p:cNvGrpSpPr>
              <p:nvPr/>
            </p:nvGrpSpPr>
            <p:grpSpPr bwMode="auto">
              <a:xfrm>
                <a:off x="4992" y="2784"/>
                <a:ext cx="336" cy="288"/>
                <a:chOff x="4128" y="3120"/>
                <a:chExt cx="336" cy="288"/>
              </a:xfrm>
            </p:grpSpPr>
            <p:sp>
              <p:nvSpPr>
                <p:cNvPr id="15417" name="Line 69"/>
                <p:cNvSpPr>
                  <a:spLocks noChangeShapeType="1"/>
                </p:cNvSpPr>
                <p:nvPr/>
              </p:nvSpPr>
              <p:spPr bwMode="auto">
                <a:xfrm>
                  <a:off x="4136" y="3184"/>
                  <a:ext cx="192" cy="0"/>
                </a:xfrm>
                <a:prstGeom prst="line">
                  <a:avLst/>
                </a:prstGeom>
                <a:noFill/>
                <a:ln w="9525">
                  <a:solidFill>
                    <a:schemeClr val="tx1"/>
                  </a:solidFill>
                  <a:round/>
                  <a:headEnd/>
                  <a:tailEnd type="triangle" w="med" len="med"/>
                </a:ln>
              </p:spPr>
              <p:txBody>
                <a:bodyPr/>
                <a:lstStyle/>
                <a:p>
                  <a:endParaRPr lang="en-US">
                    <a:latin typeface="Times New Roman" pitchFamily="18" charset="0"/>
                    <a:cs typeface="Times New Roman" pitchFamily="18" charset="0"/>
                  </a:endParaRPr>
                </a:p>
              </p:txBody>
            </p:sp>
            <p:sp>
              <p:nvSpPr>
                <p:cNvPr id="15418" name="Text Box 70"/>
                <p:cNvSpPr txBox="1">
                  <a:spLocks noChangeArrowheads="1"/>
                </p:cNvSpPr>
                <p:nvPr/>
              </p:nvSpPr>
              <p:spPr bwMode="auto">
                <a:xfrm>
                  <a:off x="4128" y="3120"/>
                  <a:ext cx="336" cy="288"/>
                </a:xfrm>
                <a:prstGeom prst="rect">
                  <a:avLst/>
                </a:prstGeom>
                <a:noFill/>
                <a:ln w="9525">
                  <a:noFill/>
                  <a:miter lim="800000"/>
                  <a:headEnd/>
                  <a:tailEnd/>
                </a:ln>
              </p:spPr>
              <p:txBody>
                <a:bodyPr>
                  <a:spAutoFit/>
                </a:bodyPr>
                <a:lstStyle/>
                <a:p>
                  <a:pPr eaLnBrk="1" hangingPunct="1">
                    <a:spcBef>
                      <a:spcPct val="50000"/>
                    </a:spcBef>
                  </a:pPr>
                  <a:r>
                    <a:rPr lang="en-US" sz="2400" b="1">
                      <a:latin typeface="Times New Roman" pitchFamily="18" charset="0"/>
                      <a:cs typeface="Times New Roman" pitchFamily="18" charset="0"/>
                    </a:rPr>
                    <a:t>N</a:t>
                  </a:r>
                </a:p>
              </p:txBody>
            </p:sp>
          </p:grpSp>
          <p:grpSp>
            <p:nvGrpSpPr>
              <p:cNvPr id="7" name="Group 71"/>
              <p:cNvGrpSpPr>
                <a:grpSpLocks/>
              </p:cNvGrpSpPr>
              <p:nvPr/>
            </p:nvGrpSpPr>
            <p:grpSpPr bwMode="auto">
              <a:xfrm>
                <a:off x="4944" y="3504"/>
                <a:ext cx="336" cy="288"/>
                <a:chOff x="4128" y="3120"/>
                <a:chExt cx="336" cy="288"/>
              </a:xfrm>
            </p:grpSpPr>
            <p:sp>
              <p:nvSpPr>
                <p:cNvPr id="15415" name="Line 72"/>
                <p:cNvSpPr>
                  <a:spLocks noChangeShapeType="1"/>
                </p:cNvSpPr>
                <p:nvPr/>
              </p:nvSpPr>
              <p:spPr bwMode="auto">
                <a:xfrm>
                  <a:off x="4136" y="3184"/>
                  <a:ext cx="192" cy="0"/>
                </a:xfrm>
                <a:prstGeom prst="line">
                  <a:avLst/>
                </a:prstGeom>
                <a:noFill/>
                <a:ln w="9525">
                  <a:solidFill>
                    <a:schemeClr val="tx1"/>
                  </a:solidFill>
                  <a:round/>
                  <a:headEnd/>
                  <a:tailEnd type="triangle" w="med" len="med"/>
                </a:ln>
              </p:spPr>
              <p:txBody>
                <a:bodyPr/>
                <a:lstStyle/>
                <a:p>
                  <a:endParaRPr lang="en-US">
                    <a:latin typeface="Times New Roman" pitchFamily="18" charset="0"/>
                    <a:cs typeface="Times New Roman" pitchFamily="18" charset="0"/>
                  </a:endParaRPr>
                </a:p>
              </p:txBody>
            </p:sp>
            <p:sp>
              <p:nvSpPr>
                <p:cNvPr id="15416" name="Text Box 73"/>
                <p:cNvSpPr txBox="1">
                  <a:spLocks noChangeArrowheads="1"/>
                </p:cNvSpPr>
                <p:nvPr/>
              </p:nvSpPr>
              <p:spPr bwMode="auto">
                <a:xfrm>
                  <a:off x="4128" y="3120"/>
                  <a:ext cx="336" cy="288"/>
                </a:xfrm>
                <a:prstGeom prst="rect">
                  <a:avLst/>
                </a:prstGeom>
                <a:noFill/>
                <a:ln w="9525">
                  <a:noFill/>
                  <a:miter lim="800000"/>
                  <a:headEnd/>
                  <a:tailEnd/>
                </a:ln>
              </p:spPr>
              <p:txBody>
                <a:bodyPr>
                  <a:spAutoFit/>
                </a:bodyPr>
                <a:lstStyle/>
                <a:p>
                  <a:pPr eaLnBrk="1" hangingPunct="1">
                    <a:spcBef>
                      <a:spcPct val="50000"/>
                    </a:spcBef>
                  </a:pPr>
                  <a:r>
                    <a:rPr lang="en-US" sz="2400" b="1">
                      <a:latin typeface="Times New Roman" pitchFamily="18" charset="0"/>
                      <a:cs typeface="Times New Roman" pitchFamily="18" charset="0"/>
                    </a:rPr>
                    <a:t>P</a:t>
                  </a:r>
                </a:p>
              </p:txBody>
            </p:sp>
          </p:grpSp>
          <p:sp>
            <p:nvSpPr>
              <p:cNvPr id="15414" name="Text Box 75"/>
              <p:cNvSpPr txBox="1">
                <a:spLocks noChangeArrowheads="1"/>
              </p:cNvSpPr>
              <p:nvPr/>
            </p:nvSpPr>
            <p:spPr bwMode="auto">
              <a:xfrm>
                <a:off x="4368" y="3376"/>
                <a:ext cx="528" cy="291"/>
              </a:xfrm>
              <a:prstGeom prst="rect">
                <a:avLst/>
              </a:prstGeom>
              <a:noFill/>
              <a:ln w="9525">
                <a:noFill/>
                <a:miter lim="800000"/>
                <a:headEnd/>
                <a:tailEnd/>
              </a:ln>
            </p:spPr>
            <p:txBody>
              <a:bodyPr>
                <a:spAutoFit/>
              </a:bodyPr>
              <a:lstStyle/>
              <a:p>
                <a:pPr eaLnBrk="1" hangingPunct="1">
                  <a:spcBef>
                    <a:spcPct val="50000"/>
                  </a:spcBef>
                </a:pPr>
                <a:r>
                  <a:rPr lang="en-US" sz="2400" b="1" dirty="0" err="1">
                    <a:solidFill>
                      <a:schemeClr val="tx2"/>
                    </a:solidFill>
                    <a:latin typeface="Times New Roman" pitchFamily="18" charset="0"/>
                    <a:cs typeface="Times New Roman" pitchFamily="18" charset="0"/>
                  </a:rPr>
                  <a:t>F</a:t>
                </a:r>
                <a:r>
                  <a:rPr lang="en-US" sz="2400" b="1" baseline="-25000" dirty="0" err="1">
                    <a:solidFill>
                      <a:schemeClr val="tx2"/>
                    </a:solidFill>
                    <a:latin typeface="Times New Roman" pitchFamily="18" charset="0"/>
                    <a:cs typeface="Times New Roman" pitchFamily="18" charset="0"/>
                  </a:rPr>
                  <a:t>mst</a:t>
                </a:r>
                <a:endParaRPr lang="en-US" sz="2400" b="1" dirty="0">
                  <a:solidFill>
                    <a:schemeClr val="tx2"/>
                  </a:solidFill>
                  <a:latin typeface="Times New Roman" pitchFamily="18" charset="0"/>
                  <a:cs typeface="Times New Roman" pitchFamily="18" charset="0"/>
                </a:endParaRPr>
              </a:p>
            </p:txBody>
          </p:sp>
        </p:grpSp>
      </p:grpSp>
      <p:sp>
        <p:nvSpPr>
          <p:cNvPr id="36" name="Rectangle 35"/>
          <p:cNvSpPr/>
          <p:nvPr/>
        </p:nvSpPr>
        <p:spPr>
          <a:xfrm>
            <a:off x="533400" y="762000"/>
            <a:ext cx="4813300" cy="461665"/>
          </a:xfrm>
          <a:prstGeom prst="rect">
            <a:avLst/>
          </a:prstGeom>
        </p:spPr>
        <p:txBody>
          <a:bodyPr wrap="square">
            <a:spAutoFit/>
          </a:bodyPr>
          <a:lstStyle/>
          <a:p>
            <a:r>
              <a:rPr lang="en-US" sz="2400" b="1" dirty="0" smtClean="0">
                <a:solidFill>
                  <a:srgbClr val="FF0000"/>
                </a:solidFill>
                <a:latin typeface="Times New Roman" pitchFamily="18" charset="0"/>
                <a:cs typeface="Times New Roman" pitchFamily="18" charset="0"/>
              </a:rPr>
              <a:t>4. </a:t>
            </a:r>
            <a:r>
              <a:rPr lang="en-US" sz="2400" b="1" dirty="0" err="1" smtClean="0">
                <a:solidFill>
                  <a:srgbClr val="FF0000"/>
                </a:solidFill>
                <a:latin typeface="Times New Roman" pitchFamily="18" charset="0"/>
                <a:cs typeface="Times New Roman" pitchFamily="18" charset="0"/>
              </a:rPr>
              <a:t>Công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endParaRPr lang="en-US" sz="2400" b="1" dirty="0" smtClean="0">
              <a:solidFill>
                <a:srgbClr val="FF0000"/>
              </a:solidFill>
              <a:latin typeface="Times New Roman" pitchFamily="18" charset="0"/>
              <a:cs typeface="Times New Roman" pitchFamily="18" charset="0"/>
            </a:endParaRPr>
          </a:p>
        </p:txBody>
      </p:sp>
      <p:sp>
        <p:nvSpPr>
          <p:cNvPr id="25" name="TextBox 24"/>
          <p:cNvSpPr txBox="1"/>
          <p:nvPr/>
        </p:nvSpPr>
        <p:spPr>
          <a:xfrm>
            <a:off x="533400" y="237643"/>
            <a:ext cx="74676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 LỰC MA SÁT TRƯỢT</a:t>
            </a:r>
            <a:endParaRPr lang="en-US" sz="2800" b="1" dirty="0">
              <a:solidFill>
                <a:srgbClr val="FF0000"/>
              </a:solidFill>
              <a:latin typeface="Times New Roman" pitchFamily="18" charset="0"/>
              <a:cs typeface="Times New Roman"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ox(i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0649"/>
                                        </p:tgtEl>
                                        <p:attrNameLst>
                                          <p:attrName>style.visibility</p:attrName>
                                        </p:attrNameLst>
                                      </p:cBhvr>
                                      <p:to>
                                        <p:strVal val="visible"/>
                                      </p:to>
                                    </p:set>
                                    <p:anim calcmode="lin" valueType="num">
                                      <p:cBhvr>
                                        <p:cTn id="12" dur="500" fill="hold"/>
                                        <p:tgtEl>
                                          <p:spTgt spid="110649"/>
                                        </p:tgtEl>
                                        <p:attrNameLst>
                                          <p:attrName>ppt_w</p:attrName>
                                        </p:attrNameLst>
                                      </p:cBhvr>
                                      <p:tavLst>
                                        <p:tav tm="0">
                                          <p:val>
                                            <p:fltVal val="0"/>
                                          </p:val>
                                        </p:tav>
                                        <p:tav tm="100000">
                                          <p:val>
                                            <p:strVal val="#ppt_w"/>
                                          </p:val>
                                        </p:tav>
                                      </p:tavLst>
                                    </p:anim>
                                    <p:anim calcmode="lin" valueType="num">
                                      <p:cBhvr>
                                        <p:cTn id="13" dur="500" fill="hold"/>
                                        <p:tgtEl>
                                          <p:spTgt spid="110649"/>
                                        </p:tgtEl>
                                        <p:attrNameLst>
                                          <p:attrName>ppt_h</p:attrName>
                                        </p:attrNameLst>
                                      </p:cBhvr>
                                      <p:tavLst>
                                        <p:tav tm="0">
                                          <p:val>
                                            <p:fltVal val="0"/>
                                          </p:val>
                                        </p:tav>
                                        <p:tav tm="100000">
                                          <p:val>
                                            <p:strVal val="#ppt_h"/>
                                          </p:val>
                                        </p:tav>
                                      </p:tavLst>
                                    </p:anim>
                                    <p:anim calcmode="lin" valueType="num">
                                      <p:cBhvr>
                                        <p:cTn id="14" dur="500" fill="hold"/>
                                        <p:tgtEl>
                                          <p:spTgt spid="110649"/>
                                        </p:tgtEl>
                                        <p:attrNameLst>
                                          <p:attrName>style.rotation</p:attrName>
                                        </p:attrNameLst>
                                      </p:cBhvr>
                                      <p:tavLst>
                                        <p:tav tm="0">
                                          <p:val>
                                            <p:fltVal val="360"/>
                                          </p:val>
                                        </p:tav>
                                        <p:tav tm="100000">
                                          <p:val>
                                            <p:fltVal val="0"/>
                                          </p:val>
                                        </p:tav>
                                      </p:tavLst>
                                    </p:anim>
                                    <p:animEffect transition="in" filter="fade">
                                      <p:cBhvr>
                                        <p:cTn id="15" dur="500"/>
                                        <p:tgtEl>
                                          <p:spTgt spid="110649"/>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110650"/>
                                        </p:tgtEl>
                                        <p:attrNameLst>
                                          <p:attrName>style.visibility</p:attrName>
                                        </p:attrNameLst>
                                      </p:cBhvr>
                                      <p:to>
                                        <p:strVal val="visible"/>
                                      </p:to>
                                    </p:set>
                                    <p:animEffect transition="in" filter="strips(downRight)">
                                      <p:cBhvr>
                                        <p:cTn id="20" dur="2000"/>
                                        <p:tgtEl>
                                          <p:spTgt spid="1106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1000"/>
                                        <p:tgtEl>
                                          <p:spTgt spid="3"/>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10651"/>
                                        </p:tgtEl>
                                        <p:attrNameLst>
                                          <p:attrName>style.visibility</p:attrName>
                                        </p:attrNameLst>
                                      </p:cBhvr>
                                      <p:to>
                                        <p:strVal val="visible"/>
                                      </p:to>
                                    </p:set>
                                    <p:anim calcmode="lin" valueType="num">
                                      <p:cBhvr>
                                        <p:cTn id="28" dur="1000" fill="hold"/>
                                        <p:tgtEl>
                                          <p:spTgt spid="110651"/>
                                        </p:tgtEl>
                                        <p:attrNameLst>
                                          <p:attrName>ppt_w</p:attrName>
                                        </p:attrNameLst>
                                      </p:cBhvr>
                                      <p:tavLst>
                                        <p:tav tm="0">
                                          <p:val>
                                            <p:strVal val="#ppt_w*0.70"/>
                                          </p:val>
                                        </p:tav>
                                        <p:tav tm="100000">
                                          <p:val>
                                            <p:strVal val="#ppt_w"/>
                                          </p:val>
                                        </p:tav>
                                      </p:tavLst>
                                    </p:anim>
                                    <p:anim calcmode="lin" valueType="num">
                                      <p:cBhvr>
                                        <p:cTn id="29" dur="1000" fill="hold"/>
                                        <p:tgtEl>
                                          <p:spTgt spid="110651"/>
                                        </p:tgtEl>
                                        <p:attrNameLst>
                                          <p:attrName>ppt_h</p:attrName>
                                        </p:attrNameLst>
                                      </p:cBhvr>
                                      <p:tavLst>
                                        <p:tav tm="0">
                                          <p:val>
                                            <p:strVal val="#ppt_h"/>
                                          </p:val>
                                        </p:tav>
                                        <p:tav tm="100000">
                                          <p:val>
                                            <p:strVal val="#ppt_h"/>
                                          </p:val>
                                        </p:tav>
                                      </p:tavLst>
                                    </p:anim>
                                    <p:animEffect transition="in" filter="fade">
                                      <p:cBhvr>
                                        <p:cTn id="30" dur="1000"/>
                                        <p:tgtEl>
                                          <p:spTgt spid="110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49" grpId="0" animBg="1"/>
      <p:bldP spid="110650" grpId="0"/>
      <p:bldP spid="110651" grpId="0" animBg="1"/>
      <p:bldP spid="36"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0927" y="1445580"/>
            <a:ext cx="4756183" cy="461665"/>
          </a:xfrm>
          <a:prstGeom prst="rect">
            <a:avLst/>
          </a:prstGeom>
        </p:spPr>
        <p:txBody>
          <a:bodyPr wrap="square">
            <a:spAutoFit/>
          </a:bodyPr>
          <a:lstStyle/>
          <a:p>
            <a:pPr algn="just"/>
            <a:r>
              <a:rPr lang="vi-VN" sz="2400" b="1" dirty="0">
                <a:solidFill>
                  <a:srgbClr val="FF0000"/>
                </a:solidFill>
                <a:latin typeface="Times New Roman" pitchFamily="18" charset="0"/>
                <a:cs typeface="Times New Roman" pitchFamily="18" charset="0"/>
              </a:rPr>
              <a:t>5</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Ứng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dụng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lực</a:t>
            </a:r>
            <a:r>
              <a:rPr lang="en-US" sz="2400" b="1" dirty="0" smtClean="0">
                <a:solidFill>
                  <a:srgbClr val="FF0000"/>
                </a:solidFill>
                <a:latin typeface="Times New Roman" pitchFamily="18" charset="0"/>
                <a:cs typeface="Times New Roman" pitchFamily="18" charset="0"/>
              </a:rPr>
              <a:t> ma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trượt</a:t>
            </a:r>
            <a:endParaRPr lang="en-US" sz="2400" b="1" dirty="0" smtClean="0">
              <a:solidFill>
                <a:srgbClr val="FF0000"/>
              </a:solidFill>
              <a:latin typeface="Times New Roman" pitchFamily="18" charset="0"/>
              <a:cs typeface="Times New Roman" pitchFamily="18" charset="0"/>
            </a:endParaRPr>
          </a:p>
        </p:txBody>
      </p:sp>
      <p:sp>
        <p:nvSpPr>
          <p:cNvPr id="4" name="TextBox 3"/>
          <p:cNvSpPr txBox="1"/>
          <p:nvPr/>
        </p:nvSpPr>
        <p:spPr>
          <a:xfrm>
            <a:off x="1924810" y="485660"/>
            <a:ext cx="63246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II. LỰC MA SÁT TRƯỢT</a:t>
            </a:r>
            <a:endParaRPr lang="en-US" sz="2800" b="1" dirty="0">
              <a:solidFill>
                <a:srgbClr val="FF0000"/>
              </a:solidFill>
              <a:latin typeface="Times New Roman" pitchFamily="18" charset="0"/>
              <a:cs typeface="Times New Roman"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2127" y="2072184"/>
            <a:ext cx="2869473" cy="2211301"/>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049" y="2072185"/>
            <a:ext cx="2837628" cy="2211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30927" y="2072185"/>
            <a:ext cx="5791200" cy="5078313"/>
          </a:xfrm>
          <a:prstGeom prst="rect">
            <a:avLst/>
          </a:prstGeom>
        </p:spPr>
        <p:txBody>
          <a:bodyPr wrap="square">
            <a:spAutoFit/>
          </a:bodyPr>
          <a:lstStyle/>
          <a:p>
            <a:pPr algn="just"/>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lợi</a:t>
            </a:r>
            <a:r>
              <a:rPr lang="vi-VN" sz="2400" b="1"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muốn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ma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xe</a:t>
            </a:r>
            <a:r>
              <a:rPr lang="en-US" sz="2400" dirty="0" smtClean="0">
                <a:latin typeface="Times New Roman" pitchFamily="18" charset="0"/>
                <a:cs typeface="Times New Roman" pitchFamily="18" charset="0"/>
              </a:rPr>
              <a:t>.</a:t>
            </a:r>
            <a:endParaRPr lang="vi-VN" sz="2400" dirty="0" smtClean="0">
              <a:latin typeface="Times New Roman" pitchFamily="18" charset="0"/>
              <a:cs typeface="Times New Roman" pitchFamily="18" charset="0"/>
            </a:endParaRPr>
          </a:p>
          <a:p>
            <a:pPr algn="just"/>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Ma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dụng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nhẵn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gỗ</a:t>
            </a:r>
            <a:r>
              <a:rPr lang="vi-VN" sz="2400" dirty="0" smtClean="0">
                <a:latin typeface="Times New Roman" pitchFamily="18" charset="0"/>
                <a:cs typeface="Times New Roman" pitchFamily="18" charset="0"/>
              </a:rPr>
              <a:t>...</a:t>
            </a:r>
          </a:p>
          <a:p>
            <a:pPr algn="just"/>
            <a:endParaRPr lang="en-US" sz="2400" b="1" dirty="0">
              <a:latin typeface="Times New Roman" pitchFamily="18" charset="0"/>
              <a:cs typeface="Times New Roman" pitchFamily="18" charset="0"/>
            </a:endParaRPr>
          </a:p>
          <a:p>
            <a:pPr algn="just"/>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hại</a:t>
            </a:r>
            <a:r>
              <a:rPr lang="vi-VN" sz="2400" b="1" dirty="0" smtClean="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Ma </a:t>
            </a:r>
            <a:r>
              <a:rPr lang="en-US" sz="2400" dirty="0" err="1">
                <a:latin typeface="Times New Roman" pitchFamily="18" charset="0"/>
                <a:cs typeface="Times New Roman" pitchFamily="18" charset="0"/>
              </a:rPr>
              <a:t>sát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trượt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chi </a:t>
            </a:r>
            <a:r>
              <a:rPr lang="en-US" sz="2400" dirty="0" err="1">
                <a:latin typeface="Times New Roman" pitchFamily="18" charset="0"/>
                <a:cs typeface="Times New Roman" pitchFamily="18" charset="0"/>
              </a:rPr>
              <a:t>tiết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endParaRPr lang="en-US" sz="2400" dirty="0">
              <a:latin typeface="Times New Roman" pitchFamily="18" charset="0"/>
              <a:cs typeface="Times New Roman" pitchFamily="18" charset="0"/>
            </a:endParaRPr>
          </a:p>
          <a:p>
            <a:pPr algn="ctr"/>
            <a:endParaRPr lang="en-US" sz="2400" b="1" dirty="0">
              <a:latin typeface="Times New Roman" pitchFamily="18" charset="0"/>
              <a:cs typeface="Times New Roman" pitchFamily="18" charset="0"/>
            </a:endParaRPr>
          </a:p>
          <a:p>
            <a:pPr algn="just"/>
            <a:endParaRPr lang="vi-VN" dirty="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5469" y="2042795"/>
            <a:ext cx="2866131" cy="2211301"/>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 calcmode="lin" valueType="num">
                                      <p:cBhvr additive="base">
                                        <p:cTn id="3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ppt_x"/>
                                          </p:val>
                                        </p:tav>
                                        <p:tav tm="100000">
                                          <p:val>
                                            <p:strVal val="#ppt_x"/>
                                          </p:val>
                                        </p:tav>
                                      </p:tavLst>
                                    </p:anim>
                                    <p:anim calcmode="lin" valueType="num">
                                      <p:cBhvr additive="base">
                                        <p:cTn id="3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026"/>
                                        </p:tgtEl>
                                        <p:attrNameLst>
                                          <p:attrName>ppt_x</p:attrName>
                                        </p:attrNameLst>
                                      </p:cBhvr>
                                      <p:tavLst>
                                        <p:tav tm="0">
                                          <p:val>
                                            <p:strVal val="ppt_x"/>
                                          </p:val>
                                        </p:tav>
                                        <p:tav tm="100000">
                                          <p:val>
                                            <p:strVal val="ppt_x"/>
                                          </p:val>
                                        </p:tav>
                                      </p:tavLst>
                                    </p:anim>
                                    <p:anim calcmode="lin" valueType="num">
                                      <p:cBhvr additive="base">
                                        <p:cTn id="42" dur="500"/>
                                        <p:tgtEl>
                                          <p:spTgt spid="1026"/>
                                        </p:tgtEl>
                                        <p:attrNameLst>
                                          <p:attrName>ppt_y</p:attrName>
                                        </p:attrNameLst>
                                      </p:cBhvr>
                                      <p:tavLst>
                                        <p:tav tm="0">
                                          <p:val>
                                            <p:strVal val="ppt_y"/>
                                          </p:val>
                                        </p:tav>
                                        <p:tav tm="100000">
                                          <p:val>
                                            <p:strVal val="1+ppt_h/2"/>
                                          </p:val>
                                        </p:tav>
                                      </p:tavLst>
                                    </p:anim>
                                    <p:set>
                                      <p:cBhvr>
                                        <p:cTn id="43" dur="1" fill="hold">
                                          <p:stCondLst>
                                            <p:cond delay="499"/>
                                          </p:stCondLst>
                                        </p:cTn>
                                        <p:tgtEl>
                                          <p:spTgt spid="1026"/>
                                        </p:tgtEl>
                                        <p:attrNameLst>
                                          <p:attrName>style.visibility</p:attrName>
                                        </p:attrNameLst>
                                      </p:cBhvr>
                                      <p:to>
                                        <p:strVal val="hidden"/>
                                      </p:to>
                                    </p:set>
                                  </p:childTnLst>
                                </p:cTn>
                              </p:par>
                              <p:par>
                                <p:cTn id="44" presetID="22" presetClass="entr" presetSubtype="4"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Effect transition="in" filter="fade">
                                      <p:cBhvr>
                                        <p:cTn id="51" dur="1000"/>
                                        <p:tgtEl>
                                          <p:spTgt spid="11">
                                            <p:txEl>
                                              <p:pRg st="4" end="4"/>
                                            </p:txEl>
                                          </p:spTgt>
                                        </p:tgtEl>
                                      </p:cBhvr>
                                    </p:animEffect>
                                    <p:anim calcmode="lin" valueType="num">
                                      <p:cBhvr>
                                        <p:cTn id="5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
                                            <p:txEl>
                                              <p:pRg st="5" end="5"/>
                                            </p:txEl>
                                          </p:spTgt>
                                        </p:tgtEl>
                                        <p:attrNameLst>
                                          <p:attrName>style.visibility</p:attrName>
                                        </p:attrNameLst>
                                      </p:cBhvr>
                                      <p:to>
                                        <p:strVal val="visible"/>
                                      </p:to>
                                    </p:set>
                                    <p:animEffect transition="in" filter="fade">
                                      <p:cBhvr>
                                        <p:cTn id="56" dur="1000"/>
                                        <p:tgtEl>
                                          <p:spTgt spid="11">
                                            <p:txEl>
                                              <p:pRg st="5" end="5"/>
                                            </p:txEl>
                                          </p:spTgt>
                                        </p:tgtEl>
                                      </p:cBhvr>
                                    </p:animEffect>
                                    <p:anim calcmode="lin" valueType="num">
                                      <p:cBhvr>
                                        <p:cTn id="5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TREEC021"/>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18635663" y="2468563"/>
            <a:ext cx="6088062"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72" name="Rectangle 64"/>
          <p:cNvSpPr>
            <a:spLocks noChangeArrowheads="1"/>
          </p:cNvSpPr>
          <p:nvPr/>
        </p:nvSpPr>
        <p:spPr bwMode="auto">
          <a:xfrm>
            <a:off x="323852" y="5196235"/>
            <a:ext cx="84248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type="none" w="sm" len="sm"/>
                <a:tailEnd/>
              </a14:hiddenLine>
            </a:ext>
          </a:extLst>
        </p:spPr>
        <p:txBody>
          <a:bodyPr anchor="ctr">
            <a:spAutoFit/>
          </a:bodyPr>
          <a:lstStyle/>
          <a:p>
            <a:pPr algn="just"/>
            <a:r>
              <a:rPr lang="en-US" sz="3200"/>
              <a:t>   </a:t>
            </a:r>
            <a:r>
              <a:rPr lang="en-US" sz="3200" b="1">
                <a:solidFill>
                  <a:srgbClr val="000099"/>
                </a:solidFill>
                <a:latin typeface="Times New Roman" pitchFamily="18" charset="0"/>
                <a:cs typeface="Times New Roman" pitchFamily="18" charset="0"/>
              </a:rPr>
              <a:t>Tại sao các vệ tinh có thể chuyển động tròn đều quanh Trái đất?</a:t>
            </a:r>
          </a:p>
        </p:txBody>
      </p:sp>
      <p:pic>
        <p:nvPicPr>
          <p:cNvPr id="12292" name="Picture 2" descr="Kết quả hình ảnh cho vệ tinh chuyển &amp;dstrok;ộng tròn quanh Trái &amp;dstrok;ất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608543"/>
            <a:ext cx="34290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Kết quả hình ảnh cho các vệ tinh nhân tạo quanh Trái &amp;dstrok;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631032"/>
            <a:ext cx="4857750" cy="4583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descr="Kết quả hình ảnh cho vệ tinh chuyển &amp;dstrok;ộng tròn quanh Trái &amp;dstrok;ất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893220"/>
            <a:ext cx="3429000" cy="24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682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72"/>
                                        </p:tgtEl>
                                        <p:attrNameLst>
                                          <p:attrName>style.visibility</p:attrName>
                                        </p:attrNameLst>
                                      </p:cBhvr>
                                      <p:to>
                                        <p:strVal val="visible"/>
                                      </p:to>
                                    </p:set>
                                    <p:anim calcmode="lin" valueType="num">
                                      <p:cBhvr additive="base">
                                        <p:cTn id="7" dur="2000" fill="hold"/>
                                        <p:tgtEl>
                                          <p:spTgt spid="145472"/>
                                        </p:tgtEl>
                                        <p:attrNameLst>
                                          <p:attrName>ppt_x</p:attrName>
                                        </p:attrNameLst>
                                      </p:cBhvr>
                                      <p:tavLst>
                                        <p:tav tm="0">
                                          <p:val>
                                            <p:strVal val="0-#ppt_w/2"/>
                                          </p:val>
                                        </p:tav>
                                        <p:tav tm="100000">
                                          <p:val>
                                            <p:strVal val="#ppt_x"/>
                                          </p:val>
                                        </p:tav>
                                      </p:tavLst>
                                    </p:anim>
                                    <p:anim calcmode="lin" valueType="num">
                                      <p:cBhvr additive="base">
                                        <p:cTn id="8" dur="2000" fill="hold"/>
                                        <p:tgtEl>
                                          <p:spTgt spid="1454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7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TREEC021"/>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18635663" y="2468563"/>
            <a:ext cx="6088062"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72" name="Rectangle 64"/>
          <p:cNvSpPr>
            <a:spLocks noChangeArrowheads="1"/>
          </p:cNvSpPr>
          <p:nvPr/>
        </p:nvSpPr>
        <p:spPr bwMode="auto">
          <a:xfrm>
            <a:off x="6858000" y="1842165"/>
            <a:ext cx="2286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type="none" w="sm" len="sm"/>
                <a:tailEnd/>
              </a14:hiddenLine>
            </a:ext>
          </a:extLst>
        </p:spPr>
        <p:txBody>
          <a:bodyPr anchor="ctr">
            <a:spAutoFit/>
          </a:bodyPr>
          <a:lstStyle/>
          <a:p>
            <a:r>
              <a:rPr lang="en-US" sz="3200" dirty="0"/>
              <a:t> </a:t>
            </a:r>
            <a:r>
              <a:rPr lang="en-US" sz="3200" b="1" dirty="0" err="1">
                <a:solidFill>
                  <a:srgbClr val="000099"/>
                </a:solidFill>
                <a:latin typeface="Times New Roman" pitchFamily="18" charset="0"/>
                <a:cs typeface="Times New Roman" pitchFamily="18" charset="0"/>
              </a:rPr>
              <a:t>Tại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sao</a:t>
            </a:r>
            <a:r>
              <a:rPr lang="en-US" sz="3200" b="1" dirty="0">
                <a:solidFill>
                  <a:srgbClr val="000099"/>
                </a:solidFill>
                <a:latin typeface="Times New Roman" pitchFamily="18" charset="0"/>
                <a:cs typeface="Times New Roman" pitchFamily="18" charset="0"/>
              </a:rPr>
              <a:t> ở </a:t>
            </a:r>
            <a:r>
              <a:rPr lang="en-US" sz="3200" b="1" dirty="0" err="1">
                <a:solidFill>
                  <a:srgbClr val="000099"/>
                </a:solidFill>
                <a:latin typeface="Times New Roman" pitchFamily="18" charset="0"/>
                <a:cs typeface="Times New Roman" pitchFamily="18" charset="0"/>
              </a:rPr>
              <a:t>những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đoạn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đường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cong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phải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làm</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nghiêng</a:t>
            </a:r>
            <a:r>
              <a:rPr lang="en-US" sz="3200" b="1" dirty="0">
                <a:solidFill>
                  <a:srgbClr val="000099"/>
                </a:solidFill>
                <a:latin typeface="Times New Roman" pitchFamily="18" charset="0"/>
                <a:cs typeface="Times New Roman" pitchFamily="18" charset="0"/>
              </a:rPr>
              <a:t>?</a:t>
            </a:r>
          </a:p>
        </p:txBody>
      </p:sp>
      <p:pic>
        <p:nvPicPr>
          <p:cNvPr id="13316" name="Picture 22" descr="Kết quả hình ảnh cho khúc c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0" y="3548063"/>
            <a:ext cx="6643687" cy="2678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Kết quả hình ảnh cho khúc &amp;dstrok;ường cua nghiê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631032"/>
            <a:ext cx="6715125" cy="279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87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72"/>
                                        </p:tgtEl>
                                        <p:attrNameLst>
                                          <p:attrName>style.visibility</p:attrName>
                                        </p:attrNameLst>
                                      </p:cBhvr>
                                      <p:to>
                                        <p:strVal val="visible"/>
                                      </p:to>
                                    </p:set>
                                    <p:anim calcmode="lin" valueType="num">
                                      <p:cBhvr additive="base">
                                        <p:cTn id="7" dur="500" fill="hold"/>
                                        <p:tgtEl>
                                          <p:spTgt spid="145472"/>
                                        </p:tgtEl>
                                        <p:attrNameLst>
                                          <p:attrName>ppt_x</p:attrName>
                                        </p:attrNameLst>
                                      </p:cBhvr>
                                      <p:tavLst>
                                        <p:tav tm="0">
                                          <p:val>
                                            <p:strVal val="0-#ppt_w/2"/>
                                          </p:val>
                                        </p:tav>
                                        <p:tav tm="100000">
                                          <p:val>
                                            <p:strVal val="#ppt_x"/>
                                          </p:val>
                                        </p:tav>
                                      </p:tavLst>
                                    </p:anim>
                                    <p:anim calcmode="lin" valueType="num">
                                      <p:cBhvr additive="base">
                                        <p:cTn id="8" dur="500" fill="hold"/>
                                        <p:tgtEl>
                                          <p:spTgt spid="1454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72"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a:xfrm>
            <a:off x="457201" y="744803"/>
            <a:ext cx="6043613" cy="16721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r>
              <a:rPr lang="en-US" sz="4400" b="1" dirty="0" smtClean="0">
                <a:solidFill>
                  <a:srgbClr val="C00000"/>
                </a:solidFill>
                <a:latin typeface="Times New Roman" pitchFamily="18" charset="0"/>
                <a:cs typeface="Times New Roman" pitchFamily="18" charset="0"/>
              </a:rPr>
              <a:t>III. </a:t>
            </a:r>
            <a:r>
              <a:rPr lang="en-US" sz="4400" b="1" u="sng" dirty="0" err="1">
                <a:solidFill>
                  <a:srgbClr val="C00000"/>
                </a:solidFill>
                <a:latin typeface="Times New Roman" pitchFamily="18" charset="0"/>
                <a:cs typeface="Times New Roman" pitchFamily="18" charset="0"/>
              </a:rPr>
              <a:t>Lực</a:t>
            </a:r>
            <a:r>
              <a:rPr lang="en-US" sz="4400" b="1" u="sng" dirty="0">
                <a:solidFill>
                  <a:srgbClr val="C00000"/>
                </a:solidFill>
                <a:latin typeface="Times New Roman" pitchFamily="18" charset="0"/>
                <a:cs typeface="Times New Roman" pitchFamily="18" charset="0"/>
              </a:rPr>
              <a:t> </a:t>
            </a:r>
            <a:r>
              <a:rPr lang="en-US" sz="4400" b="1" u="sng" dirty="0" err="1">
                <a:solidFill>
                  <a:srgbClr val="C00000"/>
                </a:solidFill>
                <a:latin typeface="Times New Roman" pitchFamily="18" charset="0"/>
                <a:cs typeface="Times New Roman" pitchFamily="18" charset="0"/>
              </a:rPr>
              <a:t>hướng</a:t>
            </a:r>
            <a:r>
              <a:rPr lang="en-US" sz="4400" b="1" u="sng" dirty="0">
                <a:solidFill>
                  <a:srgbClr val="C00000"/>
                </a:solidFill>
                <a:latin typeface="Times New Roman" pitchFamily="18" charset="0"/>
                <a:cs typeface="Times New Roman" pitchFamily="18" charset="0"/>
              </a:rPr>
              <a:t> </a:t>
            </a:r>
            <a:r>
              <a:rPr lang="en-US" sz="4400" b="1" u="sng" dirty="0" err="1" smtClean="0">
                <a:solidFill>
                  <a:srgbClr val="C00000"/>
                </a:solidFill>
                <a:latin typeface="Times New Roman" pitchFamily="18" charset="0"/>
                <a:cs typeface="Times New Roman" pitchFamily="18" charset="0"/>
              </a:rPr>
              <a:t>tâm</a:t>
            </a:r>
            <a:endParaRPr lang="en-US" sz="4400" b="1" u="sng" dirty="0">
              <a:solidFill>
                <a:srgbClr val="C00000"/>
              </a:solidFill>
              <a:latin typeface="Times New Roman" pitchFamily="18" charset="0"/>
              <a:cs typeface="Times New Roman" pitchFamily="18" charset="0"/>
            </a:endParaRPr>
          </a:p>
          <a:p>
            <a:pPr eaLnBrk="1" hangingPunct="1"/>
            <a:r>
              <a:rPr lang="en-US" sz="4400" b="1" dirty="0">
                <a:solidFill>
                  <a:srgbClr val="C00000"/>
                </a:solidFill>
                <a:latin typeface="Times New Roman" pitchFamily="18" charset="0"/>
                <a:cs typeface="Times New Roman" pitchFamily="18" charset="0"/>
              </a:rPr>
              <a:t>1. </a:t>
            </a:r>
            <a:r>
              <a:rPr lang="en-US" sz="4400" b="1" u="sng" dirty="0" err="1">
                <a:solidFill>
                  <a:srgbClr val="C00000"/>
                </a:solidFill>
                <a:latin typeface="Times New Roman" pitchFamily="18" charset="0"/>
                <a:cs typeface="Times New Roman" pitchFamily="18" charset="0"/>
              </a:rPr>
              <a:t>Định</a:t>
            </a:r>
            <a:r>
              <a:rPr lang="en-US" sz="4400" b="1" u="sng" dirty="0">
                <a:solidFill>
                  <a:srgbClr val="C00000"/>
                </a:solidFill>
                <a:latin typeface="Times New Roman" pitchFamily="18" charset="0"/>
                <a:cs typeface="Times New Roman" pitchFamily="18" charset="0"/>
              </a:rPr>
              <a:t> </a:t>
            </a:r>
            <a:r>
              <a:rPr lang="en-US" sz="4400" b="1" u="sng" dirty="0" err="1">
                <a:solidFill>
                  <a:srgbClr val="C00000"/>
                </a:solidFill>
                <a:latin typeface="Times New Roman" pitchFamily="18" charset="0"/>
                <a:cs typeface="Times New Roman" pitchFamily="18" charset="0"/>
              </a:rPr>
              <a:t>nghĩa</a:t>
            </a:r>
            <a:r>
              <a:rPr lang="en-US" sz="4400" b="1" u="sng" dirty="0">
                <a:solidFill>
                  <a:srgbClr val="C00000"/>
                </a:solidFill>
                <a:latin typeface="Times New Roman" pitchFamily="18" charset="0"/>
                <a:cs typeface="Times New Roman" pitchFamily="18" charset="0"/>
              </a:rPr>
              <a:t>:</a:t>
            </a:r>
          </a:p>
        </p:txBody>
      </p:sp>
      <p:sp>
        <p:nvSpPr>
          <p:cNvPr id="5299" name="Rectangle 179"/>
          <p:cNvSpPr>
            <a:spLocks noChangeArrowheads="1"/>
          </p:cNvSpPr>
          <p:nvPr/>
        </p:nvSpPr>
        <p:spPr bwMode="auto">
          <a:xfrm>
            <a:off x="158750" y="2378868"/>
            <a:ext cx="8699500"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Lực</a:t>
            </a:r>
            <a:r>
              <a:rPr lang="en-US" sz="3200" b="1" dirty="0">
                <a:solidFill>
                  <a:srgbClr val="0000FF"/>
                </a:solidFill>
                <a:latin typeface="Times New Roman" pitchFamily="18" charset="0"/>
                <a:cs typeface="Times New Roman" pitchFamily="18" charset="0"/>
              </a:rPr>
              <a:t> (hay </a:t>
            </a:r>
            <a:r>
              <a:rPr lang="en-US" sz="3200" b="1" dirty="0" err="1">
                <a:solidFill>
                  <a:srgbClr val="0000FF"/>
                </a:solidFill>
                <a:latin typeface="Times New Roman" pitchFamily="18" charset="0"/>
                <a:cs typeface="Times New Roman" pitchFamily="18" charset="0"/>
              </a:rPr>
              <a:t>hợp</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dụng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một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vật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chuyển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động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tròn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gây</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ra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cho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vật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gia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tốc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hướng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tâm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gọi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lực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hướng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tâm</a:t>
            </a:r>
            <a:r>
              <a:rPr lang="en-US" sz="32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2303903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299"/>
                                        </p:tgtEl>
                                        <p:attrNameLst>
                                          <p:attrName>style.visibility</p:attrName>
                                        </p:attrNameLst>
                                      </p:cBhvr>
                                      <p:to>
                                        <p:strVal val="visible"/>
                                      </p:to>
                                    </p:set>
                                    <p:animEffect transition="in" filter="plus(in)">
                                      <p:cBhvr>
                                        <p:cTn id="7" dur="500"/>
                                        <p:tgtEl>
                                          <p:spTgt spid="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8" name="Rectangle 178"/>
          <p:cNvSpPr>
            <a:spLocks noChangeArrowheads="1"/>
          </p:cNvSpPr>
          <p:nvPr/>
        </p:nvSpPr>
        <p:spPr bwMode="auto">
          <a:xfrm>
            <a:off x="0" y="4083845"/>
            <a:ext cx="9144000" cy="125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err="1">
                <a:solidFill>
                  <a:srgbClr val="000099"/>
                </a:solidFill>
                <a:latin typeface="Times New Roman" pitchFamily="18" charset="0"/>
                <a:cs typeface="Times New Roman" pitchFamily="18" charset="0"/>
              </a:rPr>
              <a:t>Vận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động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viên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phải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kéo</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dây</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về</a:t>
            </a:r>
            <a:r>
              <a:rPr lang="en-US" sz="3200" b="1" dirty="0">
                <a:solidFill>
                  <a:srgbClr val="000099"/>
                </a:solidFill>
                <a:latin typeface="Times New Roman" pitchFamily="18" charset="0"/>
                <a:cs typeface="Times New Roman" pitchFamily="18" charset="0"/>
              </a:rPr>
              <a:t> </a:t>
            </a:r>
            <a:r>
              <a:rPr lang="en-US" sz="3200" b="1" err="1">
                <a:solidFill>
                  <a:srgbClr val="000099"/>
                </a:solidFill>
                <a:latin typeface="Times New Roman" pitchFamily="18" charset="0"/>
                <a:cs typeface="Times New Roman" pitchFamily="18" charset="0"/>
              </a:rPr>
              <a:t>phía</a:t>
            </a:r>
            <a:r>
              <a:rPr lang="en-US" sz="3200" b="1">
                <a:solidFill>
                  <a:srgbClr val="000099"/>
                </a:solidFill>
                <a:latin typeface="Times New Roman" pitchFamily="18" charset="0"/>
                <a:cs typeface="Times New Roman" pitchFamily="18" charset="0"/>
              </a:rPr>
              <a:t> mình để </a:t>
            </a:r>
            <a:r>
              <a:rPr lang="en-US" sz="3200" b="1" dirty="0" err="1">
                <a:solidFill>
                  <a:srgbClr val="000099"/>
                </a:solidFill>
                <a:latin typeface="Times New Roman" pitchFamily="18" charset="0"/>
                <a:cs typeface="Times New Roman" pitchFamily="18" charset="0"/>
              </a:rPr>
              <a:t>giữ</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cho</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quả</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tạ</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chuyển</a:t>
            </a:r>
            <a:r>
              <a:rPr lang="en-US" sz="3200" b="1" dirty="0">
                <a:solidFill>
                  <a:srgbClr val="000099"/>
                </a:solidFill>
                <a:latin typeface="Times New Roman" pitchFamily="18" charset="0"/>
                <a:cs typeface="Times New Roman" pitchFamily="18" charset="0"/>
              </a:rPr>
              <a:t> </a:t>
            </a:r>
            <a:r>
              <a:rPr lang="en-US" sz="3200" b="1" err="1">
                <a:solidFill>
                  <a:srgbClr val="000099"/>
                </a:solidFill>
                <a:latin typeface="Times New Roman" pitchFamily="18" charset="0"/>
                <a:cs typeface="Times New Roman" pitchFamily="18" charset="0"/>
              </a:rPr>
              <a:t>động</a:t>
            </a:r>
            <a:r>
              <a:rPr lang="en-US" sz="3200" b="1">
                <a:solidFill>
                  <a:srgbClr val="000099"/>
                </a:solidFill>
                <a:latin typeface="Times New Roman" pitchFamily="18" charset="0"/>
                <a:cs typeface="Times New Roman" pitchFamily="18" charset="0"/>
              </a:rPr>
              <a:t> tròn</a:t>
            </a:r>
            <a:endParaRPr lang="en-US" sz="3200" b="1" u="sng" dirty="0">
              <a:solidFill>
                <a:srgbClr val="000099"/>
              </a:solidFill>
              <a:latin typeface="Times New Roman" pitchFamily="18" charset="0"/>
              <a:cs typeface="Times New Roman" pitchFamily="18" charset="0"/>
            </a:endParaRPr>
          </a:p>
        </p:txBody>
      </p:sp>
      <p:pic>
        <p:nvPicPr>
          <p:cNvPr id="17411" name="Picture 2" descr="Kết quả hình ảnh cho ném tạ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7" y="571500"/>
            <a:ext cx="4214813"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Kết quả hình ảnh cho ném tạ qu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571500"/>
            <a:ext cx="4305300"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8"/>
          <p:cNvSpPr>
            <a:spLocks noChangeArrowheads="1"/>
          </p:cNvSpPr>
          <p:nvPr/>
        </p:nvSpPr>
        <p:spPr bwMode="auto">
          <a:xfrm>
            <a:off x="152400" y="5095876"/>
            <a:ext cx="9144000" cy="125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err="1">
                <a:solidFill>
                  <a:srgbClr val="000099"/>
                </a:solidFill>
                <a:latin typeface="Times New Roman" pitchFamily="18" charset="0"/>
                <a:cs typeface="Times New Roman" pitchFamily="18" charset="0"/>
              </a:rPr>
              <a:t>Khi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thả</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tay</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thì</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quả</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tạ</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chuyển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động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như</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thế</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nào</a:t>
            </a:r>
            <a:r>
              <a:rPr lang="en-US" sz="3200" b="1" dirty="0">
                <a:solidFill>
                  <a:srgbClr val="000099"/>
                </a:solidFill>
                <a:latin typeface="Times New Roman" pitchFamily="18" charset="0"/>
                <a:cs typeface="Times New Roman" pitchFamily="18" charset="0"/>
              </a:rPr>
              <a:t>?</a:t>
            </a:r>
            <a:endParaRPr lang="en-US" sz="3200" b="1" u="sng"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18099380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298"/>
                                        </p:tgtEl>
                                        <p:attrNameLst>
                                          <p:attrName>style.visibility</p:attrName>
                                        </p:attrNameLst>
                                      </p:cBhvr>
                                      <p:to>
                                        <p:strVal val="visible"/>
                                      </p:to>
                                    </p:set>
                                    <p:animEffect transition="in" filter="plus(in)">
                                      <p:cBhvr>
                                        <p:cTn id="7" dur="500"/>
                                        <p:tgtEl>
                                          <p:spTgt spid="5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plus(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8"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350582"/>
      </p:ext>
    </p:extLst>
  </p:cSld>
  <p:clrMapOvr>
    <a:masterClrMapping/>
  </p:clrMapOvr>
  <mc:AlternateContent xmlns:mc="http://schemas.openxmlformats.org/markup-compatibility/2006" xmlns:p14="http://schemas.microsoft.com/office/powerpoint/2010/main">
    <mc:Choice Requires="p14">
      <p:transition spd="slow" p14:dur="2000" advTm="300"/>
    </mc:Choice>
    <mc:Fallback xmlns="">
      <p:transition spd="slow" advTm="3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Date Placeholder 3"/>
          <p:cNvSpPr>
            <a:spLocks noGrp="1"/>
          </p:cNvSpPr>
          <p:nvPr>
            <p:ph type="dt" sz="quarter" idx="10"/>
          </p:nvPr>
        </p:nvSpPr>
        <p:spPr>
          <a:xfrm>
            <a:off x="381001" y="744803"/>
            <a:ext cx="5257800" cy="116019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VNI-Helve" pitchFamily="2" charset="0"/>
              </a:defRPr>
            </a:lvl1pPr>
            <a:lvl2pPr marL="742950" indent="-285750" eaLnBrk="0" hangingPunct="0">
              <a:defRPr sz="3200">
                <a:solidFill>
                  <a:schemeClr val="tx1"/>
                </a:solidFill>
                <a:latin typeface="VNI-Helve" pitchFamily="2" charset="0"/>
              </a:defRPr>
            </a:lvl2pPr>
            <a:lvl3pPr marL="1143000" indent="-228600" eaLnBrk="0" hangingPunct="0">
              <a:defRPr sz="3200">
                <a:solidFill>
                  <a:schemeClr val="tx1"/>
                </a:solidFill>
                <a:latin typeface="VNI-Helve" pitchFamily="2" charset="0"/>
              </a:defRPr>
            </a:lvl3pPr>
            <a:lvl4pPr marL="1600200" indent="-228600" eaLnBrk="0" hangingPunct="0">
              <a:defRPr sz="3200">
                <a:solidFill>
                  <a:schemeClr val="tx1"/>
                </a:solidFill>
                <a:latin typeface="VNI-Helve" pitchFamily="2" charset="0"/>
              </a:defRPr>
            </a:lvl4pPr>
            <a:lvl5pPr marL="2057400" indent="-228600" eaLnBrk="0" hangingPunct="0">
              <a:defRPr sz="3200">
                <a:solidFill>
                  <a:schemeClr val="tx1"/>
                </a:solidFill>
                <a:latin typeface="VNI-Helve" pitchFamily="2" charset="0"/>
              </a:defRPr>
            </a:lvl5pPr>
            <a:lvl6pPr marL="2514600" indent="-228600" eaLnBrk="0" fontAlgn="base" hangingPunct="0">
              <a:spcBef>
                <a:spcPct val="0"/>
              </a:spcBef>
              <a:spcAft>
                <a:spcPct val="0"/>
              </a:spcAft>
              <a:defRPr sz="3200">
                <a:solidFill>
                  <a:schemeClr val="tx1"/>
                </a:solidFill>
                <a:latin typeface="VNI-Helve" pitchFamily="2" charset="0"/>
              </a:defRPr>
            </a:lvl6pPr>
            <a:lvl7pPr marL="2971800" indent="-228600" eaLnBrk="0" fontAlgn="base" hangingPunct="0">
              <a:spcBef>
                <a:spcPct val="0"/>
              </a:spcBef>
              <a:spcAft>
                <a:spcPct val="0"/>
              </a:spcAft>
              <a:defRPr sz="3200">
                <a:solidFill>
                  <a:schemeClr val="tx1"/>
                </a:solidFill>
                <a:latin typeface="VNI-Helve" pitchFamily="2" charset="0"/>
              </a:defRPr>
            </a:lvl7pPr>
            <a:lvl8pPr marL="3429000" indent="-228600" eaLnBrk="0" fontAlgn="base" hangingPunct="0">
              <a:spcBef>
                <a:spcPct val="0"/>
              </a:spcBef>
              <a:spcAft>
                <a:spcPct val="0"/>
              </a:spcAft>
              <a:defRPr sz="3200">
                <a:solidFill>
                  <a:schemeClr val="tx1"/>
                </a:solidFill>
                <a:latin typeface="VNI-Helve" pitchFamily="2" charset="0"/>
              </a:defRPr>
            </a:lvl8pPr>
            <a:lvl9pPr marL="3886200" indent="-228600" eaLnBrk="0" fontAlgn="base" hangingPunct="0">
              <a:spcBef>
                <a:spcPct val="0"/>
              </a:spcBef>
              <a:spcAft>
                <a:spcPct val="0"/>
              </a:spcAft>
              <a:defRPr sz="3200">
                <a:solidFill>
                  <a:schemeClr val="tx1"/>
                </a:solidFill>
                <a:latin typeface="VNI-Helve" pitchFamily="2" charset="0"/>
              </a:defRPr>
            </a:lvl9pPr>
          </a:lstStyle>
          <a:p>
            <a:pPr eaLnBrk="1" hangingPunct="1"/>
            <a:r>
              <a:rPr lang="en-US" sz="3600" b="1" dirty="0" smtClean="0">
                <a:solidFill>
                  <a:srgbClr val="C00000"/>
                </a:solidFill>
                <a:latin typeface="Times New Roman" pitchFamily="18" charset="0"/>
                <a:cs typeface="Times New Roman" pitchFamily="18" charset="0"/>
              </a:rPr>
              <a:t>III. </a:t>
            </a:r>
            <a:r>
              <a:rPr lang="en-US" sz="3600" b="1" u="sng" dirty="0" err="1">
                <a:solidFill>
                  <a:srgbClr val="C00000"/>
                </a:solidFill>
                <a:latin typeface="Times New Roman" pitchFamily="18" charset="0"/>
                <a:cs typeface="Times New Roman" pitchFamily="18" charset="0"/>
              </a:rPr>
              <a:t>Lực</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hướng</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tâm</a:t>
            </a:r>
            <a:r>
              <a:rPr lang="en-US" sz="3600" b="1" u="sng" dirty="0">
                <a:solidFill>
                  <a:srgbClr val="C00000"/>
                </a:solidFill>
                <a:latin typeface="Times New Roman" pitchFamily="18" charset="0"/>
                <a:cs typeface="Times New Roman" pitchFamily="18" charset="0"/>
              </a:rPr>
              <a:t>:</a:t>
            </a:r>
          </a:p>
          <a:p>
            <a:pPr eaLnBrk="1" hangingPunct="1"/>
            <a:r>
              <a:rPr lang="en-US" sz="3600" b="1" dirty="0">
                <a:solidFill>
                  <a:srgbClr val="000099"/>
                </a:solidFill>
                <a:latin typeface="Times New Roman" pitchFamily="18" charset="0"/>
                <a:cs typeface="Times New Roman" pitchFamily="18" charset="0"/>
              </a:rPr>
              <a:t>1. </a:t>
            </a:r>
            <a:r>
              <a:rPr lang="en-US" sz="3600" b="1" u="sng" dirty="0" err="1">
                <a:solidFill>
                  <a:srgbClr val="000099"/>
                </a:solidFill>
                <a:latin typeface="Times New Roman" pitchFamily="18" charset="0"/>
                <a:cs typeface="Times New Roman" pitchFamily="18" charset="0"/>
              </a:rPr>
              <a:t>Định</a:t>
            </a:r>
            <a:r>
              <a:rPr lang="en-US" sz="3600" b="1" u="sng" dirty="0">
                <a:solidFill>
                  <a:srgbClr val="000099"/>
                </a:solidFill>
                <a:latin typeface="Times New Roman" pitchFamily="18" charset="0"/>
                <a:cs typeface="Times New Roman" pitchFamily="18" charset="0"/>
              </a:rPr>
              <a:t> </a:t>
            </a:r>
            <a:r>
              <a:rPr lang="en-US" sz="3600" b="1" u="sng" dirty="0" err="1">
                <a:solidFill>
                  <a:srgbClr val="000099"/>
                </a:solidFill>
                <a:latin typeface="Times New Roman" pitchFamily="18" charset="0"/>
                <a:cs typeface="Times New Roman" pitchFamily="18" charset="0"/>
              </a:rPr>
              <a:t>nghĩa</a:t>
            </a:r>
            <a:r>
              <a:rPr lang="en-US" sz="3600" b="1" u="sng" dirty="0">
                <a:solidFill>
                  <a:srgbClr val="000099"/>
                </a:solidFill>
                <a:latin typeface="Times New Roman" pitchFamily="18" charset="0"/>
                <a:cs typeface="Times New Roman" pitchFamily="18" charset="0"/>
              </a:rPr>
              <a:t>:</a:t>
            </a:r>
          </a:p>
        </p:txBody>
      </p:sp>
      <p:sp>
        <p:nvSpPr>
          <p:cNvPr id="5" name="Rectangle 179"/>
          <p:cNvSpPr>
            <a:spLocks noChangeArrowheads="1"/>
          </p:cNvSpPr>
          <p:nvPr/>
        </p:nvSpPr>
        <p:spPr bwMode="auto">
          <a:xfrm>
            <a:off x="381000" y="1905001"/>
            <a:ext cx="43497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b="1" dirty="0">
                <a:solidFill>
                  <a:srgbClr val="C00000"/>
                </a:solidFill>
                <a:latin typeface="Times New Roman" pitchFamily="18" charset="0"/>
                <a:cs typeface="Times New Roman" pitchFamily="18" charset="0"/>
              </a:rPr>
              <a:t>2. </a:t>
            </a:r>
            <a:r>
              <a:rPr lang="en-US" sz="3600" b="1" u="sng" dirty="0" err="1">
                <a:solidFill>
                  <a:srgbClr val="C00000"/>
                </a:solidFill>
                <a:latin typeface="Times New Roman" pitchFamily="18" charset="0"/>
                <a:cs typeface="Times New Roman" pitchFamily="18" charset="0"/>
              </a:rPr>
              <a:t>Công</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thức</a:t>
            </a:r>
            <a:r>
              <a:rPr lang="en-US" sz="3600" b="1" dirty="0">
                <a:solidFill>
                  <a:srgbClr val="C00000"/>
                </a:solidFill>
                <a:latin typeface="Times New Roman" pitchFamily="18" charset="0"/>
                <a:cs typeface="Times New Roman" pitchFamily="18" charset="0"/>
              </a:rPr>
              <a:t>:</a:t>
            </a:r>
          </a:p>
        </p:txBody>
      </p:sp>
      <mc:AlternateContent xmlns:mc="http://schemas.openxmlformats.org/markup-compatibility/2006">
        <mc:Choice xmlns:a14="http://schemas.microsoft.com/office/drawing/2010/main" Requires="a14">
          <p:sp>
            <p:nvSpPr>
              <p:cNvPr id="7" name="Rectangle 6"/>
              <p:cNvSpPr/>
              <p:nvPr/>
            </p:nvSpPr>
            <p:spPr>
              <a:xfrm>
                <a:off x="457200" y="2768026"/>
                <a:ext cx="2444772" cy="584775"/>
              </a:xfrm>
              <a:prstGeom prst="rect">
                <a:avLst/>
              </a:prstGeom>
              <a:solidFill>
                <a:srgbClr val="00B0F0"/>
              </a:solidFill>
              <a:ln>
                <a:solidFill>
                  <a:schemeClr val="tx1"/>
                </a:solidFill>
              </a:ln>
              <a:scene3d>
                <a:camera prst="obliqueBottomLeft"/>
                <a:lightRig rig="harsh" dir="t">
                  <a:rot lat="6000000" lon="6000000" rev="0"/>
                </a:lightRig>
              </a:scene3d>
              <a:sp3d contourW="10000" prstMaterial="metal">
                <a:bevelT w="20000" h="9000" prst="softRound"/>
                <a:contourClr>
                  <a:schemeClr val="accent5">
                    <a:shade val="30000"/>
                    <a:satMod val="200000"/>
                  </a:schemeClr>
                </a:contourClr>
              </a:sp3d>
            </p:spPr>
            <p:style>
              <a:lnRef idx="0">
                <a:schemeClr val="accent5"/>
              </a:lnRef>
              <a:fillRef idx="3">
                <a:schemeClr val="accent5"/>
              </a:fillRef>
              <a:effectRef idx="3">
                <a:schemeClr val="accent5"/>
              </a:effectRef>
              <a:fontRef idx="minor">
                <a:schemeClr val="lt1"/>
              </a:fontRef>
            </p:style>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3200" b="1" i="1" kern="0" smtClean="0">
                          <a:solidFill>
                            <a:srgbClr val="C00000"/>
                          </a:solidFill>
                          <a:latin typeface="Cambria Math"/>
                        </a:rPr>
                        <m:t>𝑭</m:t>
                      </m:r>
                      <m:r>
                        <a:rPr lang="en-US" sz="3200" b="1" i="1" kern="0" baseline="-25000">
                          <a:solidFill>
                            <a:srgbClr val="C00000"/>
                          </a:solidFill>
                          <a:latin typeface="Cambria Math"/>
                        </a:rPr>
                        <m:t>𝒉𝒕</m:t>
                      </m:r>
                      <m:r>
                        <a:rPr lang="en-US" sz="3200" b="1" i="1" kern="0">
                          <a:solidFill>
                            <a:srgbClr val="C00000"/>
                          </a:solidFill>
                          <a:latin typeface="Cambria Math"/>
                        </a:rPr>
                        <m:t>=</m:t>
                      </m:r>
                      <m:r>
                        <a:rPr lang="en-US" sz="3200" b="1" i="1" kern="0">
                          <a:solidFill>
                            <a:srgbClr val="C00000"/>
                          </a:solidFill>
                          <a:latin typeface="Cambria Math"/>
                        </a:rPr>
                        <m:t>𝒎</m:t>
                      </m:r>
                      <m:r>
                        <a:rPr lang="en-US" sz="3200" b="1" i="1" kern="0">
                          <a:solidFill>
                            <a:srgbClr val="C00000"/>
                          </a:solidFill>
                          <a:latin typeface="Cambria Math"/>
                        </a:rPr>
                        <m:t>.</m:t>
                      </m:r>
                      <m:r>
                        <a:rPr lang="en-US" sz="3200" b="1" i="1" kern="0">
                          <a:solidFill>
                            <a:srgbClr val="C00000"/>
                          </a:solidFill>
                          <a:latin typeface="Cambria Math"/>
                        </a:rPr>
                        <m:t>𝒂𝒉𝒕</m:t>
                      </m:r>
                    </m:oMath>
                  </m:oMathPara>
                </a14:m>
                <a:endParaRPr lang="en-US" sz="3200" b="1" kern="0" dirty="0">
                  <a:solidFill>
                    <a:srgbClr val="C00000"/>
                  </a:solidFill>
                  <a:latin typeface="Constantia"/>
                </a:endParaRPr>
              </a:p>
            </p:txBody>
          </p:sp>
        </mc:Choice>
        <mc:Fallback>
          <p:sp>
            <p:nvSpPr>
              <p:cNvPr id="7" name="Rectangle 6"/>
              <p:cNvSpPr>
                <a:spLocks noRot="1" noChangeAspect="1" noMove="1" noResize="1" noEditPoints="1" noAdjustHandles="1" noChangeArrowheads="1" noChangeShapeType="1" noTextEdit="1"/>
              </p:cNvSpPr>
              <p:nvPr/>
            </p:nvSpPr>
            <p:spPr>
              <a:xfrm>
                <a:off x="457200" y="2768026"/>
                <a:ext cx="2444772" cy="584775"/>
              </a:xfrm>
              <a:prstGeom prst="rect">
                <a:avLst/>
              </a:prstGeom>
              <a:blipFill>
                <a:blip r:embed="rId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057401" y="3784848"/>
                <a:ext cx="2311723" cy="939553"/>
              </a:xfrm>
              <a:prstGeom prst="rect">
                <a:avLst/>
              </a:prstGeom>
              <a:solidFill>
                <a:srgbClr val="00B0F0"/>
              </a:solidFill>
              <a:ln>
                <a:solidFill>
                  <a:srgbClr val="9900CC"/>
                </a:solidFill>
              </a:ln>
              <a:scene3d>
                <a:camera prst="obliqueBottomLeft"/>
                <a:lightRig rig="harsh" dir="t">
                  <a:rot lat="6000000" lon="6000000" rev="0"/>
                </a:lightRig>
              </a:scene3d>
              <a:sp3d contourW="10000" prstMaterial="metal">
                <a:bevelT w="20000" h="9000" prst="softRound"/>
                <a:contourClr>
                  <a:schemeClr val="accent5">
                    <a:shade val="30000"/>
                    <a:satMod val="200000"/>
                  </a:schemeClr>
                </a:contourClr>
              </a:sp3d>
            </p:spPr>
            <p:style>
              <a:lnRef idx="0">
                <a:schemeClr val="accent5"/>
              </a:lnRef>
              <a:fillRef idx="3">
                <a:schemeClr val="accent5"/>
              </a:fillRef>
              <a:effectRef idx="3">
                <a:schemeClr val="accent5"/>
              </a:effectRef>
              <a:fontRef idx="minor">
                <a:schemeClr val="lt1"/>
              </a:fontRef>
            </p:style>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3200" b="1" i="1" kern="0">
                          <a:solidFill>
                            <a:srgbClr val="C00000"/>
                          </a:solidFill>
                          <a:latin typeface="Cambria Math"/>
                        </a:rPr>
                        <m:t>𝑭</m:t>
                      </m:r>
                      <m:r>
                        <a:rPr lang="en-US" sz="3200" b="1" i="1" kern="0" baseline="-25000">
                          <a:solidFill>
                            <a:srgbClr val="C00000"/>
                          </a:solidFill>
                          <a:latin typeface="Cambria Math"/>
                        </a:rPr>
                        <m:t>𝒉𝒕</m:t>
                      </m:r>
                      <m:r>
                        <a:rPr lang="en-US" sz="3200" b="1" i="1" kern="0">
                          <a:solidFill>
                            <a:srgbClr val="C00000"/>
                          </a:solidFill>
                          <a:latin typeface="Cambria Math"/>
                        </a:rPr>
                        <m:t>=</m:t>
                      </m:r>
                      <m:f>
                        <m:fPr>
                          <m:ctrlPr>
                            <a:rPr lang="en-US" sz="3200" b="1" i="1" kern="0">
                              <a:solidFill>
                                <a:srgbClr val="C00000"/>
                              </a:solidFill>
                              <a:latin typeface="Cambria Math" panose="02040503050406030204" pitchFamily="18" charset="0"/>
                            </a:rPr>
                          </m:ctrlPr>
                        </m:fPr>
                        <m:num>
                          <m:r>
                            <a:rPr lang="en-US" sz="3200" b="1" i="1" kern="0">
                              <a:solidFill>
                                <a:srgbClr val="C00000"/>
                              </a:solidFill>
                              <a:latin typeface="Cambria Math"/>
                            </a:rPr>
                            <m:t>𝒎</m:t>
                          </m:r>
                          <m:r>
                            <a:rPr lang="en-US" sz="3200" b="1" i="1" kern="0">
                              <a:solidFill>
                                <a:srgbClr val="C00000"/>
                              </a:solidFill>
                              <a:latin typeface="Cambria Math"/>
                            </a:rPr>
                            <m:t>.</m:t>
                          </m:r>
                          <m:r>
                            <a:rPr lang="en-US" sz="3200" b="1" i="1" kern="0">
                              <a:solidFill>
                                <a:srgbClr val="C00000"/>
                              </a:solidFill>
                              <a:latin typeface="Cambria Math"/>
                            </a:rPr>
                            <m:t>𝒗</m:t>
                          </m:r>
                          <m:r>
                            <a:rPr lang="en-US" sz="3200" b="1" i="1" kern="0" baseline="30000">
                              <a:solidFill>
                                <a:srgbClr val="C00000"/>
                              </a:solidFill>
                              <a:latin typeface="Cambria Math"/>
                            </a:rPr>
                            <m:t>𝟐</m:t>
                          </m:r>
                        </m:num>
                        <m:den>
                          <m:r>
                            <a:rPr lang="en-US" sz="3200" b="1" i="1" kern="0">
                              <a:solidFill>
                                <a:srgbClr val="C00000"/>
                              </a:solidFill>
                              <a:latin typeface="Cambria Math"/>
                            </a:rPr>
                            <m:t>𝒓</m:t>
                          </m:r>
                        </m:den>
                      </m:f>
                    </m:oMath>
                  </m:oMathPara>
                </a14:m>
                <a:endParaRPr lang="en-US" sz="3200" b="1" kern="0" dirty="0">
                  <a:solidFill>
                    <a:srgbClr val="C00000"/>
                  </a:solidFill>
                  <a:latin typeface="Constantia"/>
                </a:endParaRPr>
              </a:p>
            </p:txBody>
          </p:sp>
        </mc:Choice>
        <mc:Fallback xmlns="">
          <p:sp>
            <p:nvSpPr>
              <p:cNvPr id="8" name="Rectangle 7"/>
              <p:cNvSpPr>
                <a:spLocks noRot="1" noChangeAspect="1" noMove="1" noResize="1" noEditPoints="1" noAdjustHandles="1" noChangeArrowheads="1" noChangeShapeType="1" noTextEdit="1"/>
              </p:cNvSpPr>
              <p:nvPr/>
            </p:nvSpPr>
            <p:spPr>
              <a:xfrm>
                <a:off x="2057401" y="3784848"/>
                <a:ext cx="2311723" cy="939553"/>
              </a:xfrm>
              <a:prstGeom prst="rect">
                <a:avLst/>
              </a:prstGeom>
              <a:blipFill>
                <a:blip r:embed="rId4"/>
                <a:stretch>
                  <a:fillRect/>
                </a:stretch>
              </a:blipFill>
              <a:ln>
                <a:solidFill>
                  <a:srgbClr val="9900CC"/>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191000" y="4953001"/>
                <a:ext cx="2865848" cy="584775"/>
              </a:xfrm>
              <a:prstGeom prst="rect">
                <a:avLst/>
              </a:prstGeom>
              <a:solidFill>
                <a:srgbClr val="00B0F0"/>
              </a:solidFill>
              <a:ln>
                <a:solidFill>
                  <a:srgbClr val="9900CC"/>
                </a:solidFill>
              </a:ln>
              <a:scene3d>
                <a:camera prst="obliqueBottomLeft"/>
                <a:lightRig rig="harsh" dir="t">
                  <a:rot lat="6000000" lon="6000000" rev="0"/>
                </a:lightRig>
              </a:scene3d>
              <a:sp3d contourW="10000" prstMaterial="metal">
                <a:bevelT w="20000" h="9000" prst="softRound"/>
                <a:contourClr>
                  <a:schemeClr val="accent5">
                    <a:shade val="30000"/>
                    <a:satMod val="200000"/>
                  </a:schemeClr>
                </a:contourClr>
              </a:sp3d>
            </p:spPr>
            <p:style>
              <a:lnRef idx="0">
                <a:schemeClr val="accent5"/>
              </a:lnRef>
              <a:fillRef idx="3">
                <a:schemeClr val="accent5"/>
              </a:fillRef>
              <a:effectRef idx="3">
                <a:schemeClr val="accent5"/>
              </a:effectRef>
              <a:fontRef idx="minor">
                <a:schemeClr val="lt1"/>
              </a:fontRef>
            </p:style>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3200" b="1" i="1" kern="0">
                          <a:solidFill>
                            <a:srgbClr val="C00000"/>
                          </a:solidFill>
                          <a:latin typeface="Cambria Math"/>
                        </a:rPr>
                        <m:t>𝑭</m:t>
                      </m:r>
                      <m:r>
                        <a:rPr lang="en-US" sz="3200" b="1" i="1" kern="0" baseline="-25000">
                          <a:solidFill>
                            <a:srgbClr val="C00000"/>
                          </a:solidFill>
                          <a:latin typeface="Cambria Math"/>
                        </a:rPr>
                        <m:t>𝒉𝒕</m:t>
                      </m:r>
                      <m:r>
                        <a:rPr lang="en-US" sz="3200" b="1" i="1" kern="0">
                          <a:solidFill>
                            <a:srgbClr val="C00000"/>
                          </a:solidFill>
                          <a:latin typeface="Cambria Math"/>
                        </a:rPr>
                        <m:t>=</m:t>
                      </m:r>
                      <m:r>
                        <a:rPr lang="en-US" sz="3200" b="1" i="1" kern="0">
                          <a:solidFill>
                            <a:srgbClr val="C00000"/>
                          </a:solidFill>
                          <a:latin typeface="Cambria Math"/>
                        </a:rPr>
                        <m:t>𝒎</m:t>
                      </m:r>
                      <m:r>
                        <a:rPr lang="en-US" sz="3200" b="1" i="1" kern="0">
                          <a:solidFill>
                            <a:srgbClr val="C00000"/>
                          </a:solidFill>
                          <a:latin typeface="Cambria Math"/>
                        </a:rPr>
                        <m:t>.</m:t>
                      </m:r>
                      <m:r>
                        <a:rPr lang="en-US" sz="3200" b="1" i="1" kern="0">
                          <a:solidFill>
                            <a:srgbClr val="C00000"/>
                          </a:solidFill>
                          <a:latin typeface="Cambria Math"/>
                          <a:sym typeface="Symbol"/>
                        </a:rPr>
                        <m:t>𝔀</m:t>
                      </m:r>
                      <m:r>
                        <a:rPr lang="en-US" sz="3200" b="1" i="1" kern="0" baseline="30000">
                          <a:solidFill>
                            <a:srgbClr val="C00000"/>
                          </a:solidFill>
                          <a:latin typeface="Cambria Math"/>
                        </a:rPr>
                        <m:t>𝟐</m:t>
                      </m:r>
                      <m:r>
                        <a:rPr lang="en-US" sz="3200" b="1" i="1" kern="0">
                          <a:solidFill>
                            <a:srgbClr val="C00000"/>
                          </a:solidFill>
                          <a:latin typeface="Cambria Math"/>
                        </a:rPr>
                        <m:t>.</m:t>
                      </m:r>
                      <m:r>
                        <a:rPr lang="en-US" sz="3200" b="1" i="1" kern="0">
                          <a:solidFill>
                            <a:srgbClr val="C00000"/>
                          </a:solidFill>
                          <a:latin typeface="Cambria Math"/>
                        </a:rPr>
                        <m:t>𝒓</m:t>
                      </m:r>
                    </m:oMath>
                  </m:oMathPara>
                </a14:m>
                <a:endParaRPr lang="en-US" sz="3200" b="1" kern="0" dirty="0">
                  <a:solidFill>
                    <a:srgbClr val="C00000"/>
                  </a:solidFill>
                  <a:latin typeface="Constantia"/>
                </a:endParaRPr>
              </a:p>
            </p:txBody>
          </p:sp>
        </mc:Choice>
        <mc:Fallback xmlns="">
          <p:sp>
            <p:nvSpPr>
              <p:cNvPr id="9" name="Rectangle 8"/>
              <p:cNvSpPr>
                <a:spLocks noRot="1" noChangeAspect="1" noMove="1" noResize="1" noEditPoints="1" noAdjustHandles="1" noChangeArrowheads="1" noChangeShapeType="1" noTextEdit="1"/>
              </p:cNvSpPr>
              <p:nvPr/>
            </p:nvSpPr>
            <p:spPr>
              <a:xfrm>
                <a:off x="4191000" y="4953001"/>
                <a:ext cx="2865848" cy="584775"/>
              </a:xfrm>
              <a:prstGeom prst="rect">
                <a:avLst/>
              </a:prstGeom>
              <a:blipFill>
                <a:blip r:embed="rId5"/>
                <a:stretch>
                  <a:fillRect/>
                </a:stretch>
              </a:blipFill>
              <a:ln>
                <a:solidFill>
                  <a:srgbClr val="9900CC"/>
                </a:solidFill>
              </a:ln>
            </p:spPr>
            <p:txBody>
              <a:bodyPr/>
              <a:lstStyle/>
              <a:p>
                <a:r>
                  <a:rPr lang="en-US">
                    <a:noFill/>
                  </a:rPr>
                  <a:t> </a:t>
                </a:r>
              </a:p>
            </p:txBody>
          </p:sp>
        </mc:Fallback>
      </mc:AlternateContent>
    </p:spTree>
    <p:extLst>
      <p:ext uri="{BB962C8B-B14F-4D97-AF65-F5344CB8AC3E}">
        <p14:creationId xmlns:p14="http://schemas.microsoft.com/office/powerpoint/2010/main" val="2070007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3"/>
          <p:cNvSpPr>
            <a:spLocks noGrp="1" noRot="1" noChangeArrowheads="1"/>
          </p:cNvSpPr>
          <p:nvPr>
            <p:ph sz="quarter" idx="1"/>
          </p:nvPr>
        </p:nvSpPr>
        <p:spPr>
          <a:xfrm>
            <a:off x="301625" y="1968500"/>
            <a:ext cx="4191000" cy="1780646"/>
          </a:xfrm>
        </p:spPr>
        <p:txBody>
          <a:bodyPr/>
          <a:lstStyle/>
          <a:p>
            <a:pPr>
              <a:buFont typeface="Wingdings" pitchFamily="2" charset="2"/>
              <a:buNone/>
            </a:pPr>
            <a:r>
              <a:rPr lang="en-US" sz="2400"/>
              <a:t>      </a:t>
            </a:r>
          </a:p>
        </p:txBody>
      </p:sp>
      <p:sp>
        <p:nvSpPr>
          <p:cNvPr id="77828" name="Rectangle 4"/>
          <p:cNvSpPr>
            <a:spLocks noGrp="1" noRot="1" noChangeArrowheads="1"/>
          </p:cNvSpPr>
          <p:nvPr>
            <p:ph type="body" sz="half" idx="3"/>
          </p:nvPr>
        </p:nvSpPr>
        <p:spPr>
          <a:xfrm>
            <a:off x="0" y="571500"/>
            <a:ext cx="7143750" cy="1309688"/>
          </a:xfrm>
        </p:spPr>
        <p:txBody>
          <a:bodyPr>
            <a:normAutofit lnSpcReduction="10000"/>
          </a:bodyPr>
          <a:lstStyle/>
          <a:p>
            <a:pPr>
              <a:buFontTx/>
              <a:buNone/>
              <a:defRPr/>
            </a:pPr>
            <a:r>
              <a:rPr lang="en-US" sz="2800">
                <a:latin typeface="VNI-Times" pitchFamily="2" charset="0"/>
              </a:rPr>
              <a:t> </a:t>
            </a:r>
            <a:r>
              <a:rPr lang="en-US" sz="4400" b="1">
                <a:solidFill>
                  <a:srgbClr val="C00000"/>
                </a:solidFill>
                <a:latin typeface="Times New Roman" pitchFamily="18" charset="0"/>
                <a:cs typeface="Times New Roman" pitchFamily="18" charset="0"/>
              </a:rPr>
              <a:t>3. </a:t>
            </a:r>
            <a:r>
              <a:rPr lang="en-US" sz="4400" b="1" u="sng">
                <a:solidFill>
                  <a:srgbClr val="C00000"/>
                </a:solidFill>
                <a:latin typeface="Times New Roman" pitchFamily="18" charset="0"/>
                <a:cs typeface="Times New Roman" pitchFamily="18" charset="0"/>
              </a:rPr>
              <a:t>Ví dụ</a:t>
            </a:r>
            <a:r>
              <a:rPr lang="en-US" sz="4400" b="1">
                <a:solidFill>
                  <a:srgbClr val="C00000"/>
                </a:solidFill>
                <a:latin typeface="Times New Roman" pitchFamily="18" charset="0"/>
                <a:cs typeface="Times New Roman" pitchFamily="18" charset="0"/>
              </a:rPr>
              <a:t>:</a:t>
            </a:r>
          </a:p>
          <a:p>
            <a:pPr marL="742950" indent="-742950">
              <a:buNone/>
              <a:defRPr/>
            </a:pPr>
            <a:r>
              <a:rPr lang="en-US" sz="4400" b="1">
                <a:solidFill>
                  <a:srgbClr val="000099"/>
                </a:solidFill>
                <a:latin typeface="Times New Roman" pitchFamily="18" charset="0"/>
                <a:cs typeface="Times New Roman" pitchFamily="18" charset="0"/>
              </a:rPr>
              <a:t> </a:t>
            </a:r>
            <a:r>
              <a:rPr lang="en-US" sz="4400" b="1" u="sng">
                <a:latin typeface="Times New Roman" pitchFamily="18" charset="0"/>
                <a:cs typeface="Times New Roman" pitchFamily="18" charset="0"/>
              </a:rPr>
              <a:t>Ví dụ 1:</a:t>
            </a:r>
            <a:endParaRPr lang="en-US" sz="4400">
              <a:latin typeface="VNI-Times" pitchFamily="2" charset="0"/>
            </a:endParaRPr>
          </a:p>
        </p:txBody>
      </p:sp>
      <p:sp>
        <p:nvSpPr>
          <p:cNvPr id="77829" name="Oval 5"/>
          <p:cNvSpPr>
            <a:spLocks noChangeArrowheads="1"/>
          </p:cNvSpPr>
          <p:nvPr/>
        </p:nvSpPr>
        <p:spPr bwMode="auto">
          <a:xfrm>
            <a:off x="5936706" y="2059783"/>
            <a:ext cx="2140494" cy="2083593"/>
          </a:xfrm>
          <a:prstGeom prst="ellipse">
            <a:avLst/>
          </a:prstGeom>
          <a:solidFill>
            <a:srgbClr val="00B050"/>
          </a:solidFill>
          <a:ln w="9525">
            <a:solidFill>
              <a:srgbClr val="00B050"/>
            </a:solidFill>
            <a:round/>
            <a:headEnd/>
            <a:tailEnd/>
          </a:ln>
        </p:spPr>
        <p:txBody>
          <a:bodyPr wrap="none" anchor="ctr"/>
          <a:lstStyle/>
          <a:p>
            <a:endParaRPr lang="vi-VN"/>
          </a:p>
        </p:txBody>
      </p:sp>
      <p:sp>
        <p:nvSpPr>
          <p:cNvPr id="77830" name="Oval 6"/>
          <p:cNvSpPr>
            <a:spLocks noChangeArrowheads="1"/>
          </p:cNvSpPr>
          <p:nvPr/>
        </p:nvSpPr>
        <p:spPr bwMode="auto">
          <a:xfrm>
            <a:off x="8264979" y="2357437"/>
            <a:ext cx="236084" cy="218282"/>
          </a:xfrm>
          <a:prstGeom prst="ellipse">
            <a:avLst/>
          </a:prstGeom>
          <a:solidFill>
            <a:srgbClr val="000099"/>
          </a:solidFill>
          <a:ln w="9525">
            <a:solidFill>
              <a:schemeClr val="tx1"/>
            </a:solidFill>
            <a:round/>
            <a:headEnd/>
            <a:tailEnd/>
          </a:ln>
        </p:spPr>
        <p:txBody>
          <a:bodyPr wrap="none" anchor="ctr"/>
          <a:lstStyle/>
          <a:p>
            <a:endParaRPr lang="vi-VN"/>
          </a:p>
        </p:txBody>
      </p:sp>
      <p:sp>
        <p:nvSpPr>
          <p:cNvPr id="77837" name="Line 13"/>
          <p:cNvSpPr>
            <a:spLocks noChangeShapeType="1"/>
          </p:cNvSpPr>
          <p:nvPr/>
        </p:nvSpPr>
        <p:spPr bwMode="auto">
          <a:xfrm flipH="1">
            <a:off x="7460456" y="2476502"/>
            <a:ext cx="826294" cy="416719"/>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en-US">
              <a:ln w="76200">
                <a:solidFill>
                  <a:schemeClr val="tx1"/>
                </a:solidFill>
              </a:ln>
            </a:endParaRPr>
          </a:p>
        </p:txBody>
      </p:sp>
      <p:sp>
        <p:nvSpPr>
          <p:cNvPr id="77839" name="Oval 15"/>
          <p:cNvSpPr>
            <a:spLocks noChangeArrowheads="1"/>
          </p:cNvSpPr>
          <p:nvPr/>
        </p:nvSpPr>
        <p:spPr bwMode="auto">
          <a:xfrm>
            <a:off x="5267325" y="1464469"/>
            <a:ext cx="3305175" cy="3274218"/>
          </a:xfrm>
          <a:prstGeom prst="ellipse">
            <a:avLst/>
          </a:prstGeom>
          <a:noFill/>
          <a:ln w="381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p>
        </p:txBody>
      </p:sp>
      <p:sp>
        <p:nvSpPr>
          <p:cNvPr id="77860" name="Arc 36"/>
          <p:cNvSpPr>
            <a:spLocks/>
          </p:cNvSpPr>
          <p:nvPr/>
        </p:nvSpPr>
        <p:spPr bwMode="auto">
          <a:xfrm rot="16200000" flipV="1">
            <a:off x="8379622" y="2220915"/>
            <a:ext cx="448469" cy="24526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tx1"/>
            </a:solidFill>
            <a:round/>
            <a:headEnd/>
            <a:tailEnd type="triangle" w="med" len="med"/>
          </a:ln>
          <a:effectLst/>
        </p:spPr>
        <p:txBody>
          <a:bodyPr wrap="none" anchor="ctr"/>
          <a:lstStyle/>
          <a:p>
            <a:pPr>
              <a:defRPr/>
            </a:pPr>
            <a:endParaRPr lang="en-US">
              <a:ln w="57150">
                <a:solidFill>
                  <a:schemeClr val="tx1"/>
                </a:solidFill>
              </a:ln>
            </a:endParaRPr>
          </a:p>
        </p:txBody>
      </p:sp>
      <p:sp>
        <p:nvSpPr>
          <p:cNvPr id="20" name="Rectangle 4"/>
          <p:cNvSpPr txBox="1">
            <a:spLocks noRot="1" noChangeArrowheads="1"/>
          </p:cNvSpPr>
          <p:nvPr/>
        </p:nvSpPr>
        <p:spPr bwMode="auto">
          <a:xfrm>
            <a:off x="152400" y="2119313"/>
            <a:ext cx="4419600" cy="3988594"/>
          </a:xfrm>
          <a:prstGeom prst="rect">
            <a:avLst/>
          </a:prstGeom>
          <a:noFill/>
          <a:ln w="9525">
            <a:noFill/>
            <a:miter lim="800000"/>
            <a:headEnd/>
            <a:tailEnd/>
          </a:ln>
        </p:spPr>
        <p:txBody>
          <a:bodyPr/>
          <a:lstStyle/>
          <a:p>
            <a:pPr eaLnBrk="0" hangingPunct="0">
              <a:spcBef>
                <a:spcPct val="20000"/>
              </a:spcBef>
              <a:defRPr/>
            </a:pPr>
            <a:r>
              <a:rPr lang="en-US" sz="3200" b="1" u="sng" dirty="0" err="1">
                <a:solidFill>
                  <a:srgbClr val="C00000"/>
                </a:solidFill>
                <a:latin typeface="Times New Roman" pitchFamily="18" charset="0"/>
                <a:cs typeface="Times New Roman" pitchFamily="18" charset="0"/>
              </a:rPr>
              <a:t>Lực</a:t>
            </a:r>
            <a:r>
              <a:rPr lang="en-US" sz="3200" b="1" u="sng" dirty="0">
                <a:solidFill>
                  <a:srgbClr val="C00000"/>
                </a:solidFill>
                <a:latin typeface="Times New Roman" pitchFamily="18" charset="0"/>
                <a:cs typeface="Times New Roman" pitchFamily="18" charset="0"/>
              </a:rPr>
              <a:t> </a:t>
            </a:r>
            <a:r>
              <a:rPr lang="en-US" sz="3200" b="1" u="sng" dirty="0" err="1">
                <a:solidFill>
                  <a:srgbClr val="C00000"/>
                </a:solidFill>
                <a:latin typeface="Times New Roman" pitchFamily="18" charset="0"/>
                <a:cs typeface="Times New Roman" pitchFamily="18" charset="0"/>
              </a:rPr>
              <a:t>hấp</a:t>
            </a:r>
            <a:r>
              <a:rPr lang="en-US" sz="3200" b="1" u="sng" dirty="0">
                <a:solidFill>
                  <a:srgbClr val="C00000"/>
                </a:solidFill>
                <a:latin typeface="Times New Roman" pitchFamily="18" charset="0"/>
                <a:cs typeface="Times New Roman" pitchFamily="18" charset="0"/>
              </a:rPr>
              <a:t> </a:t>
            </a:r>
            <a:r>
              <a:rPr lang="en-US" sz="3200" b="1" u="sng" dirty="0" err="1">
                <a:solidFill>
                  <a:srgbClr val="C00000"/>
                </a:solidFill>
                <a:latin typeface="Times New Roman" pitchFamily="18" charset="0"/>
                <a:cs typeface="Times New Roman" pitchFamily="18" charset="0"/>
              </a:rPr>
              <a:t>dẫn</a:t>
            </a:r>
            <a:r>
              <a:rPr lang="en-US" sz="3200" b="1" u="sng" dirty="0">
                <a:solidFill>
                  <a:srgbClr val="C00000"/>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giữa</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Trái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Đất</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và</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vệ</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tinh</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nhân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tạo</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đóng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vai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trò</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lực</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hướng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tâm</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giữ</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cho</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vệ</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tinh</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nhân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tạo</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chuyển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động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tròn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đều</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quanh</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Trái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Đất</a:t>
            </a:r>
            <a:r>
              <a:rPr lang="en-US" sz="3200" b="1" dirty="0">
                <a:solidFill>
                  <a:srgbClr val="000099"/>
                </a:solidFill>
                <a:latin typeface="Times New Roman" pitchFamily="18" charset="0"/>
                <a:cs typeface="Times New Roman" pitchFamily="18" charset="0"/>
              </a:rPr>
              <a:t>.</a:t>
            </a:r>
            <a:endParaRPr lang="en-US" sz="3200" kern="0" dirty="0"/>
          </a:p>
        </p:txBody>
      </p:sp>
      <p:grpSp>
        <p:nvGrpSpPr>
          <p:cNvPr id="3" name="Group 2"/>
          <p:cNvGrpSpPr/>
          <p:nvPr/>
        </p:nvGrpSpPr>
        <p:grpSpPr>
          <a:xfrm>
            <a:off x="7340600" y="1953281"/>
            <a:ext cx="736600" cy="523220"/>
            <a:chOff x="2997200" y="2252931"/>
            <a:chExt cx="736600" cy="523220"/>
          </a:xfrm>
        </p:grpSpPr>
        <p:sp>
          <p:nvSpPr>
            <p:cNvPr id="13" name="Text Box 34"/>
            <p:cNvSpPr txBox="1">
              <a:spLocks noChangeArrowheads="1"/>
            </p:cNvSpPr>
            <p:nvPr/>
          </p:nvSpPr>
          <p:spPr bwMode="auto">
            <a:xfrm>
              <a:off x="2997200" y="2252931"/>
              <a:ext cx="736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en-US" sz="2800" b="1" dirty="0" err="1">
                  <a:latin typeface="Times New Roman" pitchFamily="18" charset="0"/>
                </a:rPr>
                <a:t>F</a:t>
              </a:r>
              <a:r>
                <a:rPr lang="en-US" altLang="en-US" sz="2800" b="1" baseline="-25000" dirty="0" err="1">
                  <a:latin typeface="Times New Roman" pitchFamily="18" charset="0"/>
                </a:rPr>
                <a:t>hd</a:t>
              </a:r>
              <a:endParaRPr lang="en-US" altLang="en-US" sz="2800" b="1" baseline="-25000" dirty="0">
                <a:latin typeface="Times New Roman" pitchFamily="18" charset="0"/>
              </a:endParaRPr>
            </a:p>
          </p:txBody>
        </p:sp>
        <p:sp>
          <p:nvSpPr>
            <p:cNvPr id="14" name="Line 35"/>
            <p:cNvSpPr>
              <a:spLocks noChangeShapeType="1"/>
            </p:cNvSpPr>
            <p:nvPr/>
          </p:nvSpPr>
          <p:spPr bwMode="auto">
            <a:xfrm>
              <a:off x="3032125" y="2312462"/>
              <a:ext cx="36036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extLst>
      <p:ext uri="{BB962C8B-B14F-4D97-AF65-F5344CB8AC3E}">
        <p14:creationId xmlns:p14="http://schemas.microsoft.com/office/powerpoint/2010/main" val="2451707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 calcmode="lin" valueType="num">
                                      <p:cBhvr>
                                        <p:cTn id="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7828">
                                            <p:txEl>
                                              <p:pRg st="1" end="1"/>
                                            </p:txEl>
                                          </p:spTgt>
                                        </p:tgtEl>
                                        <p:attrNameLst>
                                          <p:attrName>style.visibility</p:attrName>
                                        </p:attrNameLst>
                                      </p:cBhvr>
                                      <p:to>
                                        <p:strVal val="visible"/>
                                      </p:to>
                                    </p:set>
                                    <p:anim calcmode="lin" valueType="num">
                                      <p:cBhvr>
                                        <p:cTn id="13" dur="1000" fill="hold"/>
                                        <p:tgtEl>
                                          <p:spTgt spid="7782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782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78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78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7829"/>
                                        </p:tgtEl>
                                        <p:attrNameLst>
                                          <p:attrName>style.visibility</p:attrName>
                                        </p:attrNameLst>
                                      </p:cBhvr>
                                      <p:to>
                                        <p:strVal val="visible"/>
                                      </p:to>
                                    </p:set>
                                    <p:animEffect transition="in" filter="box(in)">
                                      <p:cBhvr>
                                        <p:cTn id="21" dur="500"/>
                                        <p:tgtEl>
                                          <p:spTgt spid="77829"/>
                                        </p:tgtEl>
                                      </p:cBhvr>
                                    </p:animEffect>
                                  </p:childTnLst>
                                </p:cTn>
                              </p:par>
                              <p:par>
                                <p:cTn id="22" presetID="4" presetClass="entr" presetSubtype="16" fill="hold" nodeType="withEffect">
                                  <p:stCondLst>
                                    <p:cond delay="0"/>
                                  </p:stCondLst>
                                  <p:childTnLst>
                                    <p:set>
                                      <p:cBhvr>
                                        <p:cTn id="23" dur="1" fill="hold">
                                          <p:stCondLst>
                                            <p:cond delay="0"/>
                                          </p:stCondLst>
                                        </p:cTn>
                                        <p:tgtEl>
                                          <p:spTgt spid="77860"/>
                                        </p:tgtEl>
                                        <p:attrNameLst>
                                          <p:attrName>style.visibility</p:attrName>
                                        </p:attrNameLst>
                                      </p:cBhvr>
                                      <p:to>
                                        <p:strVal val="visible"/>
                                      </p:to>
                                    </p:set>
                                    <p:animEffect transition="in" filter="box(in)">
                                      <p:cBhvr>
                                        <p:cTn id="24" dur="500"/>
                                        <p:tgtEl>
                                          <p:spTgt spid="7786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7830"/>
                                        </p:tgtEl>
                                        <p:attrNameLst>
                                          <p:attrName>style.visibility</p:attrName>
                                        </p:attrNameLst>
                                      </p:cBhvr>
                                      <p:to>
                                        <p:strVal val="visible"/>
                                      </p:to>
                                    </p:set>
                                    <p:animEffect transition="in" filter="checkerboard(across)">
                                      <p:cBhvr>
                                        <p:cTn id="27" dur="500"/>
                                        <p:tgtEl>
                                          <p:spTgt spid="778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77839"/>
                                        </p:tgtEl>
                                        <p:attrNameLst>
                                          <p:attrName>style.visibility</p:attrName>
                                        </p:attrNameLst>
                                      </p:cBhvr>
                                      <p:to>
                                        <p:strVal val="visible"/>
                                      </p:to>
                                    </p:set>
                                    <p:anim calcmode="lin" valueType="num">
                                      <p:cBhvr>
                                        <p:cTn id="32" dur="1000" fill="hold"/>
                                        <p:tgtEl>
                                          <p:spTgt spid="77839"/>
                                        </p:tgtEl>
                                        <p:attrNameLst>
                                          <p:attrName>ppt_w</p:attrName>
                                        </p:attrNameLst>
                                      </p:cBhvr>
                                      <p:tavLst>
                                        <p:tav tm="0">
                                          <p:val>
                                            <p:fltVal val="0"/>
                                          </p:val>
                                        </p:tav>
                                        <p:tav tm="100000">
                                          <p:val>
                                            <p:strVal val="#ppt_w"/>
                                          </p:val>
                                        </p:tav>
                                      </p:tavLst>
                                    </p:anim>
                                    <p:anim calcmode="lin" valueType="num">
                                      <p:cBhvr>
                                        <p:cTn id="33" dur="1000" fill="hold"/>
                                        <p:tgtEl>
                                          <p:spTgt spid="77839"/>
                                        </p:tgtEl>
                                        <p:attrNameLst>
                                          <p:attrName>ppt_h</p:attrName>
                                        </p:attrNameLst>
                                      </p:cBhvr>
                                      <p:tavLst>
                                        <p:tav tm="0">
                                          <p:val>
                                            <p:fltVal val="0"/>
                                          </p:val>
                                        </p:tav>
                                        <p:tav tm="100000">
                                          <p:val>
                                            <p:strVal val="#ppt_h"/>
                                          </p:val>
                                        </p:tav>
                                      </p:tavLst>
                                    </p:anim>
                                    <p:anim calcmode="lin" valueType="num">
                                      <p:cBhvr>
                                        <p:cTn id="34" dur="1000" fill="hold"/>
                                        <p:tgtEl>
                                          <p:spTgt spid="77839"/>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77839"/>
                                        </p:tgtEl>
                                        <p:attrNameLst>
                                          <p:attrName>ppt_y</p:attrName>
                                        </p:attrNameLst>
                                      </p:cBhvr>
                                      <p:tavLst>
                                        <p:tav tm="0" fmla="#ppt_y+(sin(-2*pi*(1-$))*-#ppt_x+cos(-2*pi*(1-$))*(1-#ppt_y))*(1-$)">
                                          <p:val>
                                            <p:fltVal val="0"/>
                                          </p:val>
                                        </p:tav>
                                        <p:tav tm="100000">
                                          <p:val>
                                            <p:fltVal val="1"/>
                                          </p:val>
                                        </p:tav>
                                      </p:tavLst>
                                    </p:anim>
                                  </p:childTnLst>
                                </p:cTn>
                              </p:par>
                              <p:par>
                                <p:cTn id="36" presetID="50" presetClass="entr" presetSubtype="0" decel="100000" fill="hold" nodeType="withEffect">
                                  <p:stCondLst>
                                    <p:cond delay="0"/>
                                  </p:stCondLst>
                                  <p:childTnLst>
                                    <p:set>
                                      <p:cBhvr>
                                        <p:cTn id="37" dur="1" fill="hold">
                                          <p:stCondLst>
                                            <p:cond delay="0"/>
                                          </p:stCondLst>
                                        </p:cTn>
                                        <p:tgtEl>
                                          <p:spTgt spid="77837"/>
                                        </p:tgtEl>
                                        <p:attrNameLst>
                                          <p:attrName>style.visibility</p:attrName>
                                        </p:attrNameLst>
                                      </p:cBhvr>
                                      <p:to>
                                        <p:strVal val="visible"/>
                                      </p:to>
                                    </p:set>
                                    <p:anim calcmode="lin" valueType="num">
                                      <p:cBhvr>
                                        <p:cTn id="38" dur="1000" fill="hold"/>
                                        <p:tgtEl>
                                          <p:spTgt spid="77837"/>
                                        </p:tgtEl>
                                        <p:attrNameLst>
                                          <p:attrName>ppt_w</p:attrName>
                                        </p:attrNameLst>
                                      </p:cBhvr>
                                      <p:tavLst>
                                        <p:tav tm="0">
                                          <p:val>
                                            <p:strVal val="#ppt_w+.3"/>
                                          </p:val>
                                        </p:tav>
                                        <p:tav tm="100000">
                                          <p:val>
                                            <p:strVal val="#ppt_w"/>
                                          </p:val>
                                        </p:tav>
                                      </p:tavLst>
                                    </p:anim>
                                    <p:anim calcmode="lin" valueType="num">
                                      <p:cBhvr>
                                        <p:cTn id="39" dur="1000" fill="hold"/>
                                        <p:tgtEl>
                                          <p:spTgt spid="77837"/>
                                        </p:tgtEl>
                                        <p:attrNameLst>
                                          <p:attrName>ppt_h</p:attrName>
                                        </p:attrNameLst>
                                      </p:cBhvr>
                                      <p:tavLst>
                                        <p:tav tm="0">
                                          <p:val>
                                            <p:strVal val="#ppt_h"/>
                                          </p:val>
                                        </p:tav>
                                        <p:tav tm="100000">
                                          <p:val>
                                            <p:strVal val="#ppt_h"/>
                                          </p:val>
                                        </p:tav>
                                      </p:tavLst>
                                    </p:anim>
                                    <p:animEffect transition="in" filter="fade">
                                      <p:cBhvr>
                                        <p:cTn id="40" dur="1000"/>
                                        <p:tgtEl>
                                          <p:spTgt spid="77837"/>
                                        </p:tgtEl>
                                      </p:cBhvr>
                                    </p:animEffect>
                                  </p:childTnLst>
                                </p:cTn>
                              </p:par>
                              <p:par>
                                <p:cTn id="41" presetID="15" presetClass="entr" presetSubtype="0" fill="hold"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p:cTn id="43"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1000" fill="hold"/>
                                        <p:tgtEl>
                                          <p:spTgt spid="3"/>
                                        </p:tgtEl>
                                        <p:attrNameLst>
                                          <p:attrName>ppt_w</p:attrName>
                                        </p:attrNameLst>
                                      </p:cBhvr>
                                      <p:tavLst>
                                        <p:tav tm="0">
                                          <p:val>
                                            <p:strVal val="#ppt_w+.3"/>
                                          </p:val>
                                        </p:tav>
                                        <p:tav tm="100000">
                                          <p:val>
                                            <p:strVal val="#ppt_w"/>
                                          </p:val>
                                        </p:tav>
                                      </p:tavLst>
                                    </p:anim>
                                    <p:anim calcmode="lin" valueType="num">
                                      <p:cBhvr>
                                        <p:cTn id="52" dur="1000" fill="hold"/>
                                        <p:tgtEl>
                                          <p:spTgt spid="3"/>
                                        </p:tgtEl>
                                        <p:attrNameLst>
                                          <p:attrName>ppt_h</p:attrName>
                                        </p:attrNameLst>
                                      </p:cBhvr>
                                      <p:tavLst>
                                        <p:tav tm="0">
                                          <p:val>
                                            <p:strVal val="#ppt_h"/>
                                          </p:val>
                                        </p:tav>
                                        <p:tav tm="100000">
                                          <p:val>
                                            <p:strVal val="#ppt_h"/>
                                          </p:val>
                                        </p:tav>
                                      </p:tavLst>
                                    </p:anim>
                                    <p:animEffect transition="in" filter="fade">
                                      <p:cBhvr>
                                        <p:cTn id="5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p:bldP spid="77830" grpId="0" animBg="1"/>
      <p:bldP spid="7783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71438" y="744803"/>
            <a:ext cx="6043612" cy="1195917"/>
          </a:xfrm>
        </p:spPr>
        <p:txBody>
          <a:bodyPr/>
          <a:lstStyle/>
          <a:p>
            <a:pPr>
              <a:defRPr/>
            </a:pPr>
            <a:r>
              <a:rPr lang="en-US" sz="4400" b="1">
                <a:solidFill>
                  <a:srgbClr val="C00000"/>
                </a:solidFill>
                <a:latin typeface="Times New Roman" pitchFamily="18" charset="0"/>
                <a:cs typeface="Times New Roman" pitchFamily="18" charset="0"/>
              </a:rPr>
              <a:t>3. </a:t>
            </a:r>
            <a:r>
              <a:rPr lang="en-US" sz="4400" b="1" u="sng">
                <a:solidFill>
                  <a:srgbClr val="C00000"/>
                </a:solidFill>
                <a:latin typeface="Times New Roman" pitchFamily="18" charset="0"/>
                <a:cs typeface="Times New Roman" pitchFamily="18" charset="0"/>
              </a:rPr>
              <a:t>Ví dụ</a:t>
            </a:r>
            <a:r>
              <a:rPr lang="en-US" sz="4400" b="1">
                <a:solidFill>
                  <a:srgbClr val="C00000"/>
                </a:solidFill>
                <a:latin typeface="Times New Roman" pitchFamily="18" charset="0"/>
                <a:cs typeface="Times New Roman" pitchFamily="18" charset="0"/>
              </a:rPr>
              <a:t>:</a:t>
            </a:r>
          </a:p>
          <a:p>
            <a:pPr marL="742950" indent="-742950">
              <a:defRPr/>
            </a:pPr>
            <a:r>
              <a:rPr lang="en-US" sz="4400" b="1">
                <a:solidFill>
                  <a:srgbClr val="000099"/>
                </a:solidFill>
                <a:latin typeface="Times New Roman" pitchFamily="18" charset="0"/>
                <a:cs typeface="Times New Roman" pitchFamily="18" charset="0"/>
              </a:rPr>
              <a:t> </a:t>
            </a:r>
            <a:r>
              <a:rPr lang="en-US" sz="4400" b="1" u="sng">
                <a:latin typeface="Times New Roman" pitchFamily="18" charset="0"/>
                <a:cs typeface="Times New Roman" pitchFamily="18" charset="0"/>
              </a:rPr>
              <a:t>Ví dụ 1:</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pic>
        <p:nvPicPr>
          <p:cNvPr id="19459" name="Picture 6" descr="Kết quả hình ảnh cho ý tưởng phóng vệ tinh nhân tạo của 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07282"/>
            <a:ext cx="5872162"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006446"/>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71438" y="744803"/>
            <a:ext cx="6043612" cy="1195917"/>
          </a:xfrm>
        </p:spPr>
        <p:txBody>
          <a:bodyPr/>
          <a:lstStyle/>
          <a:p>
            <a:pPr>
              <a:defRPr/>
            </a:pPr>
            <a:r>
              <a:rPr lang="en-US" sz="4400" b="1">
                <a:solidFill>
                  <a:srgbClr val="C00000"/>
                </a:solidFill>
                <a:latin typeface="Times New Roman" pitchFamily="18" charset="0"/>
                <a:cs typeface="Times New Roman" pitchFamily="18" charset="0"/>
              </a:rPr>
              <a:t>3. </a:t>
            </a:r>
            <a:r>
              <a:rPr lang="en-US" sz="4400" b="1" u="sng">
                <a:solidFill>
                  <a:srgbClr val="C00000"/>
                </a:solidFill>
                <a:latin typeface="Times New Roman" pitchFamily="18" charset="0"/>
                <a:cs typeface="Times New Roman" pitchFamily="18" charset="0"/>
              </a:rPr>
              <a:t>Ví dụ</a:t>
            </a:r>
            <a:r>
              <a:rPr lang="en-US" sz="4400" b="1">
                <a:solidFill>
                  <a:srgbClr val="C00000"/>
                </a:solidFill>
                <a:latin typeface="Times New Roman" pitchFamily="18" charset="0"/>
                <a:cs typeface="Times New Roman" pitchFamily="18" charset="0"/>
              </a:rPr>
              <a:t>:</a:t>
            </a:r>
          </a:p>
          <a:p>
            <a:pPr marL="742950" indent="-742950">
              <a:defRPr/>
            </a:pPr>
            <a:r>
              <a:rPr lang="en-US" sz="4400" b="1">
                <a:solidFill>
                  <a:srgbClr val="000099"/>
                </a:solidFill>
                <a:latin typeface="Times New Roman" pitchFamily="18" charset="0"/>
                <a:cs typeface="Times New Roman" pitchFamily="18" charset="0"/>
              </a:rPr>
              <a:t> </a:t>
            </a:r>
            <a:r>
              <a:rPr lang="en-US" sz="4400" b="1" u="sng">
                <a:latin typeface="Times New Roman" pitchFamily="18" charset="0"/>
                <a:cs typeface="Times New Roman" pitchFamily="18" charset="0"/>
              </a:rPr>
              <a:t>Ví dụ 1:</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pic>
        <p:nvPicPr>
          <p:cNvPr id="20483" name="Picture 2" descr="Kết quả hình ảnh cho vệ tinh v&amp;utilde; trụ"/>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631033"/>
            <a:ext cx="3071812" cy="255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Kết quả hình ảnh cho vệ tinh thông t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631033"/>
            <a:ext cx="3500438" cy="255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6" descr="Kết quả hình ảnh cho vệ tinh tiêu diệt"/>
          <p:cNvSpPr>
            <a:spLocks noChangeAspect="1" noChangeArrowheads="1"/>
          </p:cNvSpPr>
          <p:nvPr/>
        </p:nvSpPr>
        <p:spPr bwMode="auto">
          <a:xfrm>
            <a:off x="231775" y="369095"/>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20486" name="AutoShape 8" descr="Kết quả hình ảnh cho vệ tinh tiêu diệt"/>
          <p:cNvSpPr>
            <a:spLocks noChangeAspect="1" noChangeArrowheads="1"/>
          </p:cNvSpPr>
          <p:nvPr/>
        </p:nvSpPr>
        <p:spPr bwMode="auto">
          <a:xfrm>
            <a:off x="231775" y="369095"/>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pic>
        <p:nvPicPr>
          <p:cNvPr id="20487" name="Picture 10" descr="Kết quả hình ảnh cho vệ tinh tiêu d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0" y="3250408"/>
            <a:ext cx="4357687"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AutoShape 12" descr="Kết quả hình ảnh cho vệ tinh n&amp;abreve;ng lượng mặt trời"/>
          <p:cNvSpPr>
            <a:spLocks noChangeAspect="1" noChangeArrowheads="1"/>
          </p:cNvSpPr>
          <p:nvPr/>
        </p:nvSpPr>
        <p:spPr bwMode="auto">
          <a:xfrm>
            <a:off x="231775" y="369095"/>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20489" name="AutoShape 14" descr="Kết quả hình ảnh cho vệ tinh n&amp;abreve;ng lượng mặt trời"/>
          <p:cNvSpPr>
            <a:spLocks noChangeAspect="1" noChangeArrowheads="1"/>
          </p:cNvSpPr>
          <p:nvPr/>
        </p:nvSpPr>
        <p:spPr bwMode="auto">
          <a:xfrm>
            <a:off x="231775" y="369095"/>
            <a:ext cx="304800" cy="25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20490" name="AutoShape 16" descr="Kết quả hình ảnh cho vệ tinh n&amp;abreve;ng lượng mặt trời"/>
          <p:cNvSpPr>
            <a:spLocks noChangeAspect="1" noChangeArrowheads="1"/>
          </p:cNvSpPr>
          <p:nvPr/>
        </p:nvSpPr>
        <p:spPr bwMode="auto">
          <a:xfrm>
            <a:off x="231775" y="-717021"/>
            <a:ext cx="47625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20491" name="AutoShape 18" descr="Kết quả hình ảnh cho vệ tinh n&amp;abreve;ng lượng mặt trời"/>
          <p:cNvSpPr>
            <a:spLocks noChangeAspect="1" noChangeArrowheads="1"/>
          </p:cNvSpPr>
          <p:nvPr/>
        </p:nvSpPr>
        <p:spPr bwMode="auto">
          <a:xfrm>
            <a:off x="231775" y="-717021"/>
            <a:ext cx="47625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pic>
        <p:nvPicPr>
          <p:cNvPr id="20492" name="Picture 20" descr="Kết quả hình ảnh cho vệ tinh n&amp;abreve;ng lượng mặt trờ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2" y="3270250"/>
            <a:ext cx="4500563"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953742"/>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3"/>
          <p:cNvSpPr>
            <a:spLocks noGrp="1" noRot="1" noChangeArrowheads="1"/>
          </p:cNvSpPr>
          <p:nvPr>
            <p:ph sz="quarter" idx="1"/>
          </p:nvPr>
        </p:nvSpPr>
        <p:spPr>
          <a:xfrm>
            <a:off x="301625" y="1968500"/>
            <a:ext cx="4191000" cy="1780646"/>
          </a:xfrm>
        </p:spPr>
        <p:txBody>
          <a:bodyPr/>
          <a:lstStyle/>
          <a:p>
            <a:pPr>
              <a:buFont typeface="Wingdings" pitchFamily="2" charset="2"/>
              <a:buNone/>
            </a:pPr>
            <a:r>
              <a:rPr lang="en-US" sz="2400"/>
              <a:t>      </a:t>
            </a:r>
          </a:p>
        </p:txBody>
      </p:sp>
      <p:sp>
        <p:nvSpPr>
          <p:cNvPr id="77828" name="Rectangle 4"/>
          <p:cNvSpPr>
            <a:spLocks noGrp="1" noRot="1" noChangeArrowheads="1"/>
          </p:cNvSpPr>
          <p:nvPr>
            <p:ph type="body" sz="half" idx="3"/>
          </p:nvPr>
        </p:nvSpPr>
        <p:spPr>
          <a:xfrm>
            <a:off x="0" y="571500"/>
            <a:ext cx="7143750" cy="1309688"/>
          </a:xfrm>
        </p:spPr>
        <p:txBody>
          <a:bodyPr>
            <a:normAutofit lnSpcReduction="10000"/>
          </a:bodyPr>
          <a:lstStyle/>
          <a:p>
            <a:pPr>
              <a:buFontTx/>
              <a:buNone/>
              <a:defRPr/>
            </a:pPr>
            <a:r>
              <a:rPr lang="en-US" sz="2800">
                <a:latin typeface="VNI-Times" pitchFamily="2" charset="0"/>
              </a:rPr>
              <a:t> </a:t>
            </a:r>
            <a:r>
              <a:rPr lang="en-US" sz="4400" b="1">
                <a:solidFill>
                  <a:srgbClr val="C00000"/>
                </a:solidFill>
                <a:latin typeface="Times New Roman" pitchFamily="18" charset="0"/>
                <a:cs typeface="Times New Roman" pitchFamily="18" charset="0"/>
              </a:rPr>
              <a:t>3. </a:t>
            </a:r>
            <a:r>
              <a:rPr lang="en-US" sz="4400" b="1" u="sng">
                <a:solidFill>
                  <a:srgbClr val="C00000"/>
                </a:solidFill>
                <a:latin typeface="Times New Roman" pitchFamily="18" charset="0"/>
                <a:cs typeface="Times New Roman" pitchFamily="18" charset="0"/>
              </a:rPr>
              <a:t>Ví dụ</a:t>
            </a:r>
            <a:r>
              <a:rPr lang="en-US" sz="4400" b="1">
                <a:solidFill>
                  <a:srgbClr val="C00000"/>
                </a:solidFill>
                <a:latin typeface="Times New Roman" pitchFamily="18" charset="0"/>
                <a:cs typeface="Times New Roman" pitchFamily="18" charset="0"/>
              </a:rPr>
              <a:t>:</a:t>
            </a:r>
          </a:p>
          <a:p>
            <a:pPr marL="742950" indent="-742950">
              <a:buNone/>
              <a:defRPr/>
            </a:pPr>
            <a:r>
              <a:rPr lang="en-US" sz="4400" b="1">
                <a:solidFill>
                  <a:srgbClr val="000099"/>
                </a:solidFill>
                <a:latin typeface="Times New Roman" pitchFamily="18" charset="0"/>
                <a:cs typeface="Times New Roman" pitchFamily="18" charset="0"/>
              </a:rPr>
              <a:t> </a:t>
            </a:r>
            <a:r>
              <a:rPr lang="en-US" sz="4400" b="1" u="sng">
                <a:latin typeface="Times New Roman" pitchFamily="18" charset="0"/>
                <a:cs typeface="Times New Roman" pitchFamily="18" charset="0"/>
              </a:rPr>
              <a:t>Ví dụ 2:</a:t>
            </a:r>
            <a:endParaRPr lang="en-US" sz="4400">
              <a:latin typeface="VNI-Times" pitchFamily="2" charset="0"/>
            </a:endParaRPr>
          </a:p>
        </p:txBody>
      </p:sp>
      <p:sp>
        <p:nvSpPr>
          <p:cNvPr id="77829" name="Oval 5"/>
          <p:cNvSpPr>
            <a:spLocks noChangeArrowheads="1"/>
          </p:cNvSpPr>
          <p:nvPr/>
        </p:nvSpPr>
        <p:spPr bwMode="auto">
          <a:xfrm>
            <a:off x="4552950" y="2119313"/>
            <a:ext cx="3733800" cy="1333500"/>
          </a:xfrm>
          <a:prstGeom prst="ellipse">
            <a:avLst/>
          </a:prstGeom>
          <a:solidFill>
            <a:srgbClr val="FF3300"/>
          </a:solidFill>
          <a:ln w="9525">
            <a:solidFill>
              <a:schemeClr val="tx1"/>
            </a:solidFill>
            <a:round/>
            <a:headEnd/>
            <a:tailEnd/>
          </a:ln>
        </p:spPr>
        <p:txBody>
          <a:bodyPr wrap="none" anchor="ctr"/>
          <a:lstStyle/>
          <a:p>
            <a:endParaRPr lang="vi-VN"/>
          </a:p>
        </p:txBody>
      </p:sp>
      <p:sp>
        <p:nvSpPr>
          <p:cNvPr id="77830" name="Oval 6"/>
          <p:cNvSpPr>
            <a:spLocks noChangeArrowheads="1"/>
          </p:cNvSpPr>
          <p:nvPr/>
        </p:nvSpPr>
        <p:spPr bwMode="auto">
          <a:xfrm>
            <a:off x="5286375" y="2476500"/>
            <a:ext cx="2286000" cy="635000"/>
          </a:xfrm>
          <a:prstGeom prst="ellipse">
            <a:avLst/>
          </a:prstGeom>
          <a:solidFill>
            <a:schemeClr val="accent1"/>
          </a:solidFill>
          <a:ln w="9525">
            <a:solidFill>
              <a:schemeClr val="tx1"/>
            </a:solidFill>
            <a:round/>
            <a:headEnd/>
            <a:tailEnd/>
          </a:ln>
        </p:spPr>
        <p:txBody>
          <a:bodyPr wrap="none" anchor="ctr"/>
          <a:lstStyle/>
          <a:p>
            <a:endParaRPr lang="vi-VN"/>
          </a:p>
        </p:txBody>
      </p:sp>
      <p:sp>
        <p:nvSpPr>
          <p:cNvPr id="77831" name="Line 7"/>
          <p:cNvSpPr>
            <a:spLocks noChangeShapeType="1"/>
          </p:cNvSpPr>
          <p:nvPr/>
        </p:nvSpPr>
        <p:spPr bwMode="auto">
          <a:xfrm flipH="1">
            <a:off x="6000750" y="3429000"/>
            <a:ext cx="0" cy="952500"/>
          </a:xfrm>
          <a:prstGeom prst="line">
            <a:avLst/>
          </a:prstGeom>
          <a:noFill/>
          <a:ln w="76200">
            <a:pattFill prst="pct70">
              <a:fgClr>
                <a:srgbClr val="1BCD34"/>
              </a:fgClr>
              <a:bgClr>
                <a:srgbClr val="FF3300"/>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2" name="Line 8"/>
          <p:cNvSpPr>
            <a:spLocks noChangeShapeType="1"/>
          </p:cNvSpPr>
          <p:nvPr/>
        </p:nvSpPr>
        <p:spPr bwMode="auto">
          <a:xfrm>
            <a:off x="6429375" y="3429000"/>
            <a:ext cx="0" cy="889000"/>
          </a:xfrm>
          <a:prstGeom prst="line">
            <a:avLst/>
          </a:prstGeom>
          <a:noFill/>
          <a:ln w="76200">
            <a:pattFill prst="pct80">
              <a:fgClr>
                <a:srgbClr val="1BCD34"/>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3" name="Line 9"/>
          <p:cNvSpPr>
            <a:spLocks noChangeShapeType="1"/>
          </p:cNvSpPr>
          <p:nvPr/>
        </p:nvSpPr>
        <p:spPr bwMode="auto">
          <a:xfrm>
            <a:off x="6929438" y="3429000"/>
            <a:ext cx="0" cy="889000"/>
          </a:xfrm>
          <a:prstGeom prst="line">
            <a:avLst/>
          </a:prstGeom>
          <a:noFill/>
          <a:ln w="57150">
            <a:pattFill prst="pct70">
              <a:fgClr>
                <a:srgbClr val="1BCD34"/>
              </a:fgClr>
              <a:bgClr>
                <a:srgbClr val="FF3300"/>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4" name="Line 10"/>
          <p:cNvSpPr>
            <a:spLocks noChangeShapeType="1"/>
          </p:cNvSpPr>
          <p:nvPr/>
        </p:nvSpPr>
        <p:spPr bwMode="auto">
          <a:xfrm>
            <a:off x="7143750" y="3369469"/>
            <a:ext cx="0" cy="952500"/>
          </a:xfrm>
          <a:prstGeom prst="line">
            <a:avLst/>
          </a:prstGeom>
          <a:noFill/>
          <a:ln w="76200">
            <a:pattFill prst="pct70">
              <a:fgClr>
                <a:srgbClr val="1BCD34"/>
              </a:fgClr>
              <a:bgClr>
                <a:srgbClr val="FF3300"/>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5" name="Line 11"/>
          <p:cNvSpPr>
            <a:spLocks noChangeShapeType="1"/>
          </p:cNvSpPr>
          <p:nvPr/>
        </p:nvSpPr>
        <p:spPr bwMode="auto">
          <a:xfrm flipV="1">
            <a:off x="5786438" y="3369469"/>
            <a:ext cx="0" cy="889000"/>
          </a:xfrm>
          <a:prstGeom prst="line">
            <a:avLst/>
          </a:prstGeom>
          <a:noFill/>
          <a:ln w="76200">
            <a:pattFill prst="pct25">
              <a:fgClr>
                <a:srgbClr val="1BCD34"/>
              </a:fgClr>
              <a:bgClr>
                <a:schemeClr val="accent2"/>
              </a:bgClr>
            </a:patt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6" name="Rectangle 12"/>
          <p:cNvSpPr>
            <a:spLocks noChangeArrowheads="1"/>
          </p:cNvSpPr>
          <p:nvPr/>
        </p:nvSpPr>
        <p:spPr bwMode="auto">
          <a:xfrm flipV="1">
            <a:off x="7429500" y="2714625"/>
            <a:ext cx="228600" cy="190500"/>
          </a:xfrm>
          <a:prstGeom prst="rect">
            <a:avLst/>
          </a:prstGeom>
          <a:solidFill>
            <a:srgbClr val="0066FF"/>
          </a:solidFill>
          <a:ln w="9525">
            <a:solidFill>
              <a:schemeClr val="tx1"/>
            </a:solidFill>
            <a:miter lim="800000"/>
            <a:headEnd/>
            <a:tailEnd/>
          </a:ln>
        </p:spPr>
        <p:txBody>
          <a:bodyPr wrap="none" anchor="ctr"/>
          <a:lstStyle/>
          <a:p>
            <a:endParaRPr lang="vi-VN"/>
          </a:p>
        </p:txBody>
      </p:sp>
      <p:sp>
        <p:nvSpPr>
          <p:cNvPr id="77837" name="Line 13"/>
          <p:cNvSpPr>
            <a:spLocks noChangeShapeType="1"/>
          </p:cNvSpPr>
          <p:nvPr/>
        </p:nvSpPr>
        <p:spPr bwMode="auto">
          <a:xfrm flipH="1" flipV="1">
            <a:off x="6929438" y="2833688"/>
            <a:ext cx="533400" cy="0"/>
          </a:xfrm>
          <a:prstGeom prst="line">
            <a:avLst/>
          </a:prstGeom>
          <a:ln>
            <a:headEnd/>
            <a:tailEnd type="triangle" w="med" len="med"/>
          </a:ln>
        </p:spPr>
        <p:style>
          <a:lnRef idx="3">
            <a:schemeClr val="accent4"/>
          </a:lnRef>
          <a:fillRef idx="0">
            <a:schemeClr val="accent4"/>
          </a:fillRef>
          <a:effectRef idx="2">
            <a:schemeClr val="accent4"/>
          </a:effectRef>
          <a:fontRef idx="minor">
            <a:schemeClr val="tx1"/>
          </a:fontRef>
        </p:style>
        <p:txBody>
          <a:bodyPr/>
          <a:lstStyle/>
          <a:p>
            <a:pPr>
              <a:defRPr/>
            </a:pPr>
            <a:endParaRPr lang="en-US">
              <a:ln w="76200">
                <a:solidFill>
                  <a:schemeClr val="tx1"/>
                </a:solidFill>
              </a:ln>
            </a:endParaRPr>
          </a:p>
        </p:txBody>
      </p:sp>
      <p:sp>
        <p:nvSpPr>
          <p:cNvPr id="77839" name="Oval 15"/>
          <p:cNvSpPr>
            <a:spLocks noChangeArrowheads="1"/>
          </p:cNvSpPr>
          <p:nvPr/>
        </p:nvSpPr>
        <p:spPr bwMode="auto">
          <a:xfrm>
            <a:off x="6386513" y="2774157"/>
            <a:ext cx="114300" cy="63500"/>
          </a:xfrm>
          <a:prstGeom prst="ellipse">
            <a:avLst/>
          </a:prstGeom>
          <a:solidFill>
            <a:srgbClr val="FF33CC"/>
          </a:solidFill>
          <a:ln w="9525">
            <a:solidFill>
              <a:schemeClr val="tx1"/>
            </a:solidFill>
            <a:round/>
            <a:headEnd/>
            <a:tailEnd/>
          </a:ln>
        </p:spPr>
        <p:txBody>
          <a:bodyPr wrap="none" anchor="ctr"/>
          <a:lstStyle/>
          <a:p>
            <a:endParaRPr lang="vi-VN"/>
          </a:p>
        </p:txBody>
      </p:sp>
      <p:graphicFrame>
        <p:nvGraphicFramePr>
          <p:cNvPr id="77840" name="Object 2"/>
          <p:cNvGraphicFramePr>
            <a:graphicFrameLocks noGrp="1" noChangeAspect="1"/>
          </p:cNvGraphicFramePr>
          <p:nvPr>
            <p:ph sz="quarter" idx="2"/>
          </p:nvPr>
        </p:nvGraphicFramePr>
        <p:xfrm>
          <a:off x="5969000" y="2655095"/>
          <a:ext cx="960438" cy="805656"/>
        </p:xfrm>
        <a:graphic>
          <a:graphicData uri="http://schemas.openxmlformats.org/presentationml/2006/ole">
            <mc:AlternateContent xmlns:mc="http://schemas.openxmlformats.org/markup-compatibility/2006">
              <mc:Choice xmlns:v="urn:schemas-microsoft-com:vml" Requires="v">
                <p:oleObj spid="_x0000_s15377" name="Equation" r:id="rId3" imgW="152334" imgH="431613" progId="Equation.3">
                  <p:embed/>
                </p:oleObj>
              </mc:Choice>
              <mc:Fallback>
                <p:oleObj name="Equation" r:id="rId3" imgW="152334"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2655095"/>
                        <a:ext cx="960438" cy="805656"/>
                      </a:xfrm>
                      <a:prstGeom prst="rect">
                        <a:avLst/>
                      </a:prstGeom>
                      <a:noFill/>
                      <a:ln>
                        <a:noFill/>
                      </a:ln>
                      <a:effectLst/>
                      <a:extLst>
                        <a:ext uri="{909E8E84-426E-40DD-AFC4-6F175D3DCCD1}">
                          <a14:hiddenFill xmlns:a14="http://schemas.microsoft.com/office/drawing/2010/main">
                            <a:solidFill>
                              <a:srgbClr val="1BCD34"/>
                            </a:solidFill>
                          </a14:hiddenFill>
                        </a:ext>
                        <a:ext uri="{91240B29-F687-4F45-9708-019B960494DF}">
                          <a14:hiddenLine xmlns:a14="http://schemas.microsoft.com/office/drawing/2010/main" w="9525">
                            <a:solidFill>
                              <a:srgbClr val="0066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60" name="Arc 36"/>
          <p:cNvSpPr>
            <a:spLocks/>
          </p:cNvSpPr>
          <p:nvPr/>
        </p:nvSpPr>
        <p:spPr bwMode="auto">
          <a:xfrm rot="16862069" flipV="1">
            <a:off x="7842250" y="2138098"/>
            <a:ext cx="635000" cy="838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triangle" w="med" len="med"/>
          </a:ln>
          <a:effectLst/>
        </p:spPr>
        <p:txBody>
          <a:bodyPr wrap="none" anchor="ctr"/>
          <a:lstStyle/>
          <a:p>
            <a:pPr>
              <a:defRPr/>
            </a:pPr>
            <a:endParaRPr lang="en-US">
              <a:ln w="57150">
                <a:solidFill>
                  <a:schemeClr val="tx1"/>
                </a:solidFill>
              </a:ln>
            </a:endParaRPr>
          </a:p>
        </p:txBody>
      </p:sp>
      <p:sp>
        <p:nvSpPr>
          <p:cNvPr id="20" name="Rectangle 4"/>
          <p:cNvSpPr txBox="1">
            <a:spLocks noRot="1" noChangeArrowheads="1"/>
          </p:cNvSpPr>
          <p:nvPr/>
        </p:nvSpPr>
        <p:spPr bwMode="auto">
          <a:xfrm>
            <a:off x="228600" y="2113870"/>
            <a:ext cx="4324350" cy="2876550"/>
          </a:xfrm>
          <a:prstGeom prst="rect">
            <a:avLst/>
          </a:prstGeom>
          <a:noFill/>
          <a:ln w="9525">
            <a:noFill/>
            <a:miter lim="800000"/>
            <a:headEnd/>
            <a:tailEnd/>
          </a:ln>
        </p:spPr>
        <p:txBody>
          <a:bodyPr/>
          <a:lstStyle/>
          <a:p>
            <a:pPr eaLnBrk="0" hangingPunct="0">
              <a:spcBef>
                <a:spcPct val="20000"/>
              </a:spcBef>
              <a:defRPr/>
            </a:pPr>
            <a:r>
              <a:rPr lang="en-US" sz="3600" b="1" dirty="0" err="1">
                <a:solidFill>
                  <a:srgbClr val="000099"/>
                </a:solidFill>
                <a:latin typeface="Times New Roman" pitchFamily="18" charset="0"/>
                <a:cs typeface="Times New Roman" pitchFamily="18" charset="0"/>
              </a:rPr>
              <a:t>Đặt</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một</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vật</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trên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bàn</a:t>
            </a:r>
            <a:r>
              <a:rPr lang="en-US" sz="3600" b="1" dirty="0">
                <a:solidFill>
                  <a:srgbClr val="000099"/>
                </a:solidFill>
                <a:latin typeface="Times New Roman" pitchFamily="18" charset="0"/>
                <a:cs typeface="Times New Roman" pitchFamily="18" charset="0"/>
              </a:rPr>
              <a:t> quay, </a:t>
            </a:r>
            <a:r>
              <a:rPr lang="en-US" sz="3600" b="1" u="sng" dirty="0" err="1">
                <a:solidFill>
                  <a:srgbClr val="C00000"/>
                </a:solidFill>
                <a:latin typeface="Times New Roman" pitchFamily="18" charset="0"/>
                <a:cs typeface="Times New Roman" pitchFamily="18" charset="0"/>
              </a:rPr>
              <a:t>lực</a:t>
            </a:r>
            <a:r>
              <a:rPr lang="en-US" sz="3600" b="1" u="sng" dirty="0">
                <a:solidFill>
                  <a:srgbClr val="C00000"/>
                </a:solidFill>
                <a:latin typeface="Times New Roman" pitchFamily="18" charset="0"/>
                <a:cs typeface="Times New Roman" pitchFamily="18" charset="0"/>
              </a:rPr>
              <a:t> ma </a:t>
            </a:r>
            <a:r>
              <a:rPr lang="en-US" sz="3600" b="1" u="sng" dirty="0" err="1">
                <a:solidFill>
                  <a:srgbClr val="C00000"/>
                </a:solidFill>
                <a:latin typeface="Times New Roman" pitchFamily="18" charset="0"/>
                <a:cs typeface="Times New Roman" pitchFamily="18" charset="0"/>
              </a:rPr>
              <a:t>sát</a:t>
            </a:r>
            <a:r>
              <a:rPr lang="en-US" sz="3600" b="1" u="sng" dirty="0">
                <a:solidFill>
                  <a:srgbClr val="C00000"/>
                </a:solidFill>
                <a:latin typeface="Times New Roman" pitchFamily="18" charset="0"/>
                <a:cs typeface="Times New Roman" pitchFamily="18" charset="0"/>
              </a:rPr>
              <a:t> </a:t>
            </a:r>
            <a:r>
              <a:rPr lang="en-US" sz="3600" b="1" u="sng" dirty="0" err="1">
                <a:solidFill>
                  <a:srgbClr val="C00000"/>
                </a:solidFill>
                <a:latin typeface="Times New Roman" pitchFamily="18" charset="0"/>
                <a:cs typeface="Times New Roman" pitchFamily="18" charset="0"/>
              </a:rPr>
              <a:t>nghỉ</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đóng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vai</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trò</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lực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hướng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tâm</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giữ</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cho</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vật</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chuyển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động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tròn</a:t>
            </a:r>
            <a:r>
              <a:rPr lang="en-US" sz="3600" b="1" dirty="0">
                <a:solidFill>
                  <a:srgbClr val="000099"/>
                </a:solidFill>
                <a:latin typeface="Times New Roman" pitchFamily="18" charset="0"/>
                <a:cs typeface="Times New Roman" pitchFamily="18" charset="0"/>
              </a:rPr>
              <a:t>.</a:t>
            </a:r>
            <a:endParaRPr lang="en-US" sz="3600" kern="0" dirty="0"/>
          </a:p>
        </p:txBody>
      </p:sp>
      <p:grpSp>
        <p:nvGrpSpPr>
          <p:cNvPr id="23" name="Group 22"/>
          <p:cNvGrpSpPr/>
          <p:nvPr/>
        </p:nvGrpSpPr>
        <p:grpSpPr>
          <a:xfrm>
            <a:off x="6628267" y="2033978"/>
            <a:ext cx="834571" cy="523220"/>
            <a:chOff x="2997199" y="2252931"/>
            <a:chExt cx="834571" cy="523220"/>
          </a:xfrm>
        </p:grpSpPr>
        <p:sp>
          <p:nvSpPr>
            <p:cNvPr id="24" name="Text Box 34"/>
            <p:cNvSpPr txBox="1">
              <a:spLocks noChangeArrowheads="1"/>
            </p:cNvSpPr>
            <p:nvPr/>
          </p:nvSpPr>
          <p:spPr bwMode="auto">
            <a:xfrm>
              <a:off x="2997199" y="2252931"/>
              <a:ext cx="8345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spcBef>
                  <a:spcPct val="50000"/>
                </a:spcBef>
              </a:pPr>
              <a:r>
                <a:rPr lang="en-US" altLang="en-US" sz="2800" b="1" dirty="0" err="1">
                  <a:latin typeface="Times New Roman" pitchFamily="18" charset="0"/>
                </a:rPr>
                <a:t>F</a:t>
              </a:r>
              <a:r>
                <a:rPr lang="en-US" altLang="en-US" sz="2800" b="1" baseline="-25000" dirty="0" err="1">
                  <a:latin typeface="Times New Roman" pitchFamily="18" charset="0"/>
                </a:rPr>
                <a:t>msn</a:t>
              </a:r>
              <a:endParaRPr lang="en-US" altLang="en-US" sz="2800" b="1" baseline="-25000" dirty="0">
                <a:latin typeface="Times New Roman" pitchFamily="18" charset="0"/>
              </a:endParaRPr>
            </a:p>
          </p:txBody>
        </p:sp>
        <p:sp>
          <p:nvSpPr>
            <p:cNvPr id="25" name="Line 35"/>
            <p:cNvSpPr>
              <a:spLocks noChangeShapeType="1"/>
            </p:cNvSpPr>
            <p:nvPr/>
          </p:nvSpPr>
          <p:spPr bwMode="auto">
            <a:xfrm>
              <a:off x="3032125" y="2312462"/>
              <a:ext cx="36036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Tree>
    <p:extLst>
      <p:ext uri="{BB962C8B-B14F-4D97-AF65-F5344CB8AC3E}">
        <p14:creationId xmlns:p14="http://schemas.microsoft.com/office/powerpoint/2010/main" val="1891958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 calcmode="lin" valueType="num">
                                      <p:cBhvr>
                                        <p:cTn id="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7828">
                                            <p:txEl>
                                              <p:pRg st="1" end="1"/>
                                            </p:txEl>
                                          </p:spTgt>
                                        </p:tgtEl>
                                        <p:attrNameLst>
                                          <p:attrName>style.visibility</p:attrName>
                                        </p:attrNameLst>
                                      </p:cBhvr>
                                      <p:to>
                                        <p:strVal val="visible"/>
                                      </p:to>
                                    </p:set>
                                    <p:anim calcmode="lin" valueType="num">
                                      <p:cBhvr>
                                        <p:cTn id="13" dur="1000" fill="hold"/>
                                        <p:tgtEl>
                                          <p:spTgt spid="77828">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7828">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7828">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7828">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7829"/>
                                        </p:tgtEl>
                                        <p:attrNameLst>
                                          <p:attrName>style.visibility</p:attrName>
                                        </p:attrNameLst>
                                      </p:cBhvr>
                                      <p:to>
                                        <p:strVal val="visible"/>
                                      </p:to>
                                    </p:set>
                                    <p:animEffect transition="in" filter="box(in)">
                                      <p:cBhvr>
                                        <p:cTn id="21" dur="500"/>
                                        <p:tgtEl>
                                          <p:spTgt spid="77829"/>
                                        </p:tgtEl>
                                      </p:cBhvr>
                                    </p:animEffect>
                                  </p:childTnLst>
                                </p:cTn>
                              </p:par>
                              <p:par>
                                <p:cTn id="22" presetID="4" presetClass="entr" presetSubtype="16" fill="hold" nodeType="withEffect">
                                  <p:stCondLst>
                                    <p:cond delay="0"/>
                                  </p:stCondLst>
                                  <p:childTnLst>
                                    <p:set>
                                      <p:cBhvr>
                                        <p:cTn id="23" dur="1" fill="hold">
                                          <p:stCondLst>
                                            <p:cond delay="0"/>
                                          </p:stCondLst>
                                        </p:cTn>
                                        <p:tgtEl>
                                          <p:spTgt spid="77860"/>
                                        </p:tgtEl>
                                        <p:attrNameLst>
                                          <p:attrName>style.visibility</p:attrName>
                                        </p:attrNameLst>
                                      </p:cBhvr>
                                      <p:to>
                                        <p:strVal val="visible"/>
                                      </p:to>
                                    </p:set>
                                    <p:animEffect transition="in" filter="box(in)">
                                      <p:cBhvr>
                                        <p:cTn id="24" dur="500"/>
                                        <p:tgtEl>
                                          <p:spTgt spid="77860"/>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77830"/>
                                        </p:tgtEl>
                                        <p:attrNameLst>
                                          <p:attrName>style.visibility</p:attrName>
                                        </p:attrNameLst>
                                      </p:cBhvr>
                                      <p:to>
                                        <p:strVal val="visible"/>
                                      </p:to>
                                    </p:set>
                                    <p:animEffect transition="in" filter="checkerboard(across)">
                                      <p:cBhvr>
                                        <p:cTn id="27" dur="500"/>
                                        <p:tgtEl>
                                          <p:spTgt spid="77830"/>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77835"/>
                                        </p:tgtEl>
                                        <p:attrNameLst>
                                          <p:attrName>style.visibility</p:attrName>
                                        </p:attrNameLst>
                                      </p:cBhvr>
                                      <p:to>
                                        <p:strVal val="visible"/>
                                      </p:to>
                                    </p:set>
                                    <p:animEffect transition="in" filter="checkerboard(across)">
                                      <p:cBhvr>
                                        <p:cTn id="30" dur="500"/>
                                        <p:tgtEl>
                                          <p:spTgt spid="7783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77831"/>
                                        </p:tgtEl>
                                        <p:attrNameLst>
                                          <p:attrName>style.visibility</p:attrName>
                                        </p:attrNameLst>
                                      </p:cBhvr>
                                      <p:to>
                                        <p:strVal val="visible"/>
                                      </p:to>
                                    </p:set>
                                    <p:animEffect transition="in" filter="checkerboard(across)">
                                      <p:cBhvr>
                                        <p:cTn id="33" dur="500"/>
                                        <p:tgtEl>
                                          <p:spTgt spid="77831"/>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77832"/>
                                        </p:tgtEl>
                                        <p:attrNameLst>
                                          <p:attrName>style.visibility</p:attrName>
                                        </p:attrNameLst>
                                      </p:cBhvr>
                                      <p:to>
                                        <p:strVal val="visible"/>
                                      </p:to>
                                    </p:set>
                                    <p:animEffect transition="in" filter="checkerboard(across)">
                                      <p:cBhvr>
                                        <p:cTn id="36" dur="500"/>
                                        <p:tgtEl>
                                          <p:spTgt spid="7783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77833"/>
                                        </p:tgtEl>
                                        <p:attrNameLst>
                                          <p:attrName>style.visibility</p:attrName>
                                        </p:attrNameLst>
                                      </p:cBhvr>
                                      <p:to>
                                        <p:strVal val="visible"/>
                                      </p:to>
                                    </p:set>
                                    <p:animEffect transition="in" filter="checkerboard(across)">
                                      <p:cBhvr>
                                        <p:cTn id="39" dur="500"/>
                                        <p:tgtEl>
                                          <p:spTgt spid="7783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77834"/>
                                        </p:tgtEl>
                                        <p:attrNameLst>
                                          <p:attrName>style.visibility</p:attrName>
                                        </p:attrNameLst>
                                      </p:cBhvr>
                                      <p:to>
                                        <p:strVal val="visible"/>
                                      </p:to>
                                    </p:set>
                                    <p:animEffect transition="in" filter="checkerboard(across)">
                                      <p:cBhvr>
                                        <p:cTn id="42" dur="500"/>
                                        <p:tgtEl>
                                          <p:spTgt spid="7783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77839"/>
                                        </p:tgtEl>
                                        <p:attrNameLst>
                                          <p:attrName>style.visibility</p:attrName>
                                        </p:attrNameLst>
                                      </p:cBhvr>
                                      <p:to>
                                        <p:strVal val="visible"/>
                                      </p:to>
                                    </p:set>
                                    <p:anim calcmode="lin" valueType="num">
                                      <p:cBhvr>
                                        <p:cTn id="47" dur="1000" fill="hold"/>
                                        <p:tgtEl>
                                          <p:spTgt spid="77839"/>
                                        </p:tgtEl>
                                        <p:attrNameLst>
                                          <p:attrName>ppt_w</p:attrName>
                                        </p:attrNameLst>
                                      </p:cBhvr>
                                      <p:tavLst>
                                        <p:tav tm="0">
                                          <p:val>
                                            <p:fltVal val="0"/>
                                          </p:val>
                                        </p:tav>
                                        <p:tav tm="100000">
                                          <p:val>
                                            <p:strVal val="#ppt_w"/>
                                          </p:val>
                                        </p:tav>
                                      </p:tavLst>
                                    </p:anim>
                                    <p:anim calcmode="lin" valueType="num">
                                      <p:cBhvr>
                                        <p:cTn id="48" dur="1000" fill="hold"/>
                                        <p:tgtEl>
                                          <p:spTgt spid="77839"/>
                                        </p:tgtEl>
                                        <p:attrNameLst>
                                          <p:attrName>ppt_h</p:attrName>
                                        </p:attrNameLst>
                                      </p:cBhvr>
                                      <p:tavLst>
                                        <p:tav tm="0">
                                          <p:val>
                                            <p:fltVal val="0"/>
                                          </p:val>
                                        </p:tav>
                                        <p:tav tm="100000">
                                          <p:val>
                                            <p:strVal val="#ppt_h"/>
                                          </p:val>
                                        </p:tav>
                                      </p:tavLst>
                                    </p:anim>
                                    <p:anim calcmode="lin" valueType="num">
                                      <p:cBhvr>
                                        <p:cTn id="49" dur="1000" fill="hold"/>
                                        <p:tgtEl>
                                          <p:spTgt spid="778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7839"/>
                                        </p:tgtEl>
                                        <p:attrNameLst>
                                          <p:attrName>ppt_y</p:attrName>
                                        </p:attrNameLst>
                                      </p:cBhvr>
                                      <p:tavLst>
                                        <p:tav tm="0" fmla="#ppt_y+(sin(-2*pi*(1-$))*-#ppt_x+cos(-2*pi*(1-$))*(1-#ppt_y))*(1-$)">
                                          <p:val>
                                            <p:fltVal val="0"/>
                                          </p:val>
                                        </p:tav>
                                        <p:tav tm="100000">
                                          <p:val>
                                            <p:fltVal val="1"/>
                                          </p:val>
                                        </p:tav>
                                      </p:tavLst>
                                    </p:anim>
                                  </p:childTnLst>
                                </p:cTn>
                              </p:par>
                              <p:par>
                                <p:cTn id="51" presetID="15" presetClass="entr" presetSubtype="0" fill="hold" nodeType="withEffect">
                                  <p:stCondLst>
                                    <p:cond delay="0"/>
                                  </p:stCondLst>
                                  <p:childTnLst>
                                    <p:set>
                                      <p:cBhvr>
                                        <p:cTn id="52" dur="1" fill="hold">
                                          <p:stCondLst>
                                            <p:cond delay="0"/>
                                          </p:stCondLst>
                                        </p:cTn>
                                        <p:tgtEl>
                                          <p:spTgt spid="77840"/>
                                        </p:tgtEl>
                                        <p:attrNameLst>
                                          <p:attrName>style.visibility</p:attrName>
                                        </p:attrNameLst>
                                      </p:cBhvr>
                                      <p:to>
                                        <p:strVal val="visible"/>
                                      </p:to>
                                    </p:set>
                                    <p:anim calcmode="lin" valueType="num">
                                      <p:cBhvr>
                                        <p:cTn id="53" dur="1000" fill="hold"/>
                                        <p:tgtEl>
                                          <p:spTgt spid="77840"/>
                                        </p:tgtEl>
                                        <p:attrNameLst>
                                          <p:attrName>ppt_w</p:attrName>
                                        </p:attrNameLst>
                                      </p:cBhvr>
                                      <p:tavLst>
                                        <p:tav tm="0">
                                          <p:val>
                                            <p:fltVal val="0"/>
                                          </p:val>
                                        </p:tav>
                                        <p:tav tm="100000">
                                          <p:val>
                                            <p:strVal val="#ppt_w"/>
                                          </p:val>
                                        </p:tav>
                                      </p:tavLst>
                                    </p:anim>
                                    <p:anim calcmode="lin" valueType="num">
                                      <p:cBhvr>
                                        <p:cTn id="54" dur="1000" fill="hold"/>
                                        <p:tgtEl>
                                          <p:spTgt spid="77840"/>
                                        </p:tgtEl>
                                        <p:attrNameLst>
                                          <p:attrName>ppt_h</p:attrName>
                                        </p:attrNameLst>
                                      </p:cBhvr>
                                      <p:tavLst>
                                        <p:tav tm="0">
                                          <p:val>
                                            <p:fltVal val="0"/>
                                          </p:val>
                                        </p:tav>
                                        <p:tav tm="100000">
                                          <p:val>
                                            <p:strVal val="#ppt_h"/>
                                          </p:val>
                                        </p:tav>
                                      </p:tavLst>
                                    </p:anim>
                                    <p:anim calcmode="lin" valueType="num">
                                      <p:cBhvr>
                                        <p:cTn id="55" dur="1000" fill="hold"/>
                                        <p:tgtEl>
                                          <p:spTgt spid="77840"/>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78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77836"/>
                                        </p:tgtEl>
                                        <p:attrNameLst>
                                          <p:attrName>style.visibility</p:attrName>
                                        </p:attrNameLst>
                                      </p:cBhvr>
                                      <p:to>
                                        <p:strVal val="visible"/>
                                      </p:to>
                                    </p:set>
                                    <p:animEffect transition="in" filter="checkerboard(across)">
                                      <p:cBhvr>
                                        <p:cTn id="61" dur="500"/>
                                        <p:tgtEl>
                                          <p:spTgt spid="77836"/>
                                        </p:tgtEl>
                                      </p:cBhvr>
                                    </p:animEffect>
                                  </p:childTnLst>
                                </p:cTn>
                              </p:par>
                              <p:par>
                                <p:cTn id="62" presetID="50" presetClass="entr" presetSubtype="0" decel="100000" fill="hold" nodeType="withEffect">
                                  <p:stCondLst>
                                    <p:cond delay="0"/>
                                  </p:stCondLst>
                                  <p:childTnLst>
                                    <p:set>
                                      <p:cBhvr>
                                        <p:cTn id="63" dur="1" fill="hold">
                                          <p:stCondLst>
                                            <p:cond delay="0"/>
                                          </p:stCondLst>
                                        </p:cTn>
                                        <p:tgtEl>
                                          <p:spTgt spid="77837"/>
                                        </p:tgtEl>
                                        <p:attrNameLst>
                                          <p:attrName>style.visibility</p:attrName>
                                        </p:attrNameLst>
                                      </p:cBhvr>
                                      <p:to>
                                        <p:strVal val="visible"/>
                                      </p:to>
                                    </p:set>
                                    <p:anim calcmode="lin" valueType="num">
                                      <p:cBhvr>
                                        <p:cTn id="64" dur="1000" fill="hold"/>
                                        <p:tgtEl>
                                          <p:spTgt spid="77837"/>
                                        </p:tgtEl>
                                        <p:attrNameLst>
                                          <p:attrName>ppt_w</p:attrName>
                                        </p:attrNameLst>
                                      </p:cBhvr>
                                      <p:tavLst>
                                        <p:tav tm="0">
                                          <p:val>
                                            <p:strVal val="#ppt_w+.3"/>
                                          </p:val>
                                        </p:tav>
                                        <p:tav tm="100000">
                                          <p:val>
                                            <p:strVal val="#ppt_w"/>
                                          </p:val>
                                        </p:tav>
                                      </p:tavLst>
                                    </p:anim>
                                    <p:anim calcmode="lin" valueType="num">
                                      <p:cBhvr>
                                        <p:cTn id="65" dur="1000" fill="hold"/>
                                        <p:tgtEl>
                                          <p:spTgt spid="77837"/>
                                        </p:tgtEl>
                                        <p:attrNameLst>
                                          <p:attrName>ppt_h</p:attrName>
                                        </p:attrNameLst>
                                      </p:cBhvr>
                                      <p:tavLst>
                                        <p:tav tm="0">
                                          <p:val>
                                            <p:strVal val="#ppt_h"/>
                                          </p:val>
                                        </p:tav>
                                        <p:tav tm="100000">
                                          <p:val>
                                            <p:strVal val="#ppt_h"/>
                                          </p:val>
                                        </p:tav>
                                      </p:tavLst>
                                    </p:anim>
                                    <p:animEffect transition="in" filter="fade">
                                      <p:cBhvr>
                                        <p:cTn id="66" dur="1000"/>
                                        <p:tgtEl>
                                          <p:spTgt spid="77837"/>
                                        </p:tgtEl>
                                      </p:cBhvr>
                                    </p:animEffect>
                                  </p:childTnLst>
                                </p:cTn>
                              </p:par>
                              <p:par>
                                <p:cTn id="67" presetID="15" presetClass="entr" presetSubtype="0" fill="hold"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 calcmode="lin" valueType="num">
                                      <p:cBhvr>
                                        <p:cTn id="69"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70"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71"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1000" fill="hold"/>
                                        <p:tgtEl>
                                          <p:spTgt spid="23"/>
                                        </p:tgtEl>
                                        <p:attrNameLst>
                                          <p:attrName>ppt_w</p:attrName>
                                        </p:attrNameLst>
                                      </p:cBhvr>
                                      <p:tavLst>
                                        <p:tav tm="0">
                                          <p:val>
                                            <p:strVal val="#ppt_w+.3"/>
                                          </p:val>
                                        </p:tav>
                                        <p:tav tm="100000">
                                          <p:val>
                                            <p:strVal val="#ppt_w"/>
                                          </p:val>
                                        </p:tav>
                                      </p:tavLst>
                                    </p:anim>
                                    <p:anim calcmode="lin" valueType="num">
                                      <p:cBhvr>
                                        <p:cTn id="78" dur="1000" fill="hold"/>
                                        <p:tgtEl>
                                          <p:spTgt spid="23"/>
                                        </p:tgtEl>
                                        <p:attrNameLst>
                                          <p:attrName>ppt_h</p:attrName>
                                        </p:attrNameLst>
                                      </p:cBhvr>
                                      <p:tavLst>
                                        <p:tav tm="0">
                                          <p:val>
                                            <p:strVal val="#ppt_h"/>
                                          </p:val>
                                        </p:tav>
                                        <p:tav tm="100000">
                                          <p:val>
                                            <p:strVal val="#ppt_h"/>
                                          </p:val>
                                        </p:tav>
                                      </p:tavLst>
                                    </p:anim>
                                    <p:animEffect transition="in" filter="fade">
                                      <p:cBhvr>
                                        <p:cTn id="7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p:bldP spid="77830" grpId="0" animBg="1"/>
      <p:bldP spid="77831" grpId="0" animBg="1"/>
      <p:bldP spid="77832" grpId="0" animBg="1"/>
      <p:bldP spid="77833" grpId="0" animBg="1"/>
      <p:bldP spid="77834" grpId="0" animBg="1"/>
      <p:bldP spid="77835" grpId="0" animBg="1"/>
      <p:bldP spid="77836" grpId="0" animBg="1"/>
      <p:bldP spid="7783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1" y="744803"/>
            <a:ext cx="6043613" cy="1195917"/>
          </a:xfrm>
        </p:spPr>
        <p:txBody>
          <a:bodyPr/>
          <a:lstStyle/>
          <a:p>
            <a:pPr>
              <a:defRPr/>
            </a:pPr>
            <a:r>
              <a:rPr lang="en-US" sz="4400" b="1">
                <a:solidFill>
                  <a:srgbClr val="C00000"/>
                </a:solidFill>
                <a:latin typeface="Times New Roman" pitchFamily="18" charset="0"/>
                <a:cs typeface="Times New Roman" pitchFamily="18" charset="0"/>
              </a:rPr>
              <a:t>3. </a:t>
            </a:r>
            <a:r>
              <a:rPr lang="en-US" sz="4400" b="1" u="sng">
                <a:solidFill>
                  <a:srgbClr val="C00000"/>
                </a:solidFill>
                <a:latin typeface="Times New Roman" pitchFamily="18" charset="0"/>
                <a:cs typeface="Times New Roman" pitchFamily="18" charset="0"/>
              </a:rPr>
              <a:t>Ví dụ</a:t>
            </a:r>
            <a:r>
              <a:rPr lang="en-US" sz="4400" b="1">
                <a:solidFill>
                  <a:srgbClr val="C00000"/>
                </a:solidFill>
                <a:latin typeface="Times New Roman" pitchFamily="18" charset="0"/>
                <a:cs typeface="Times New Roman" pitchFamily="18" charset="0"/>
              </a:rPr>
              <a:t>:</a:t>
            </a:r>
          </a:p>
          <a:p>
            <a:pPr marL="742950" indent="-742950">
              <a:defRPr/>
            </a:pPr>
            <a:r>
              <a:rPr lang="en-US" sz="4400" b="1">
                <a:solidFill>
                  <a:srgbClr val="000099"/>
                </a:solidFill>
                <a:latin typeface="Times New Roman" pitchFamily="18" charset="0"/>
                <a:cs typeface="Times New Roman" pitchFamily="18" charset="0"/>
              </a:rPr>
              <a:t> </a:t>
            </a:r>
            <a:r>
              <a:rPr lang="en-US" sz="4400" b="1" u="sng">
                <a:latin typeface="Times New Roman" pitchFamily="18" charset="0"/>
                <a:cs typeface="Times New Roman" pitchFamily="18" charset="0"/>
              </a:rPr>
              <a:t>Ví dụ 3:</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sp>
        <p:nvSpPr>
          <p:cNvPr id="5" name="Rectangle 179"/>
          <p:cNvSpPr>
            <a:spLocks noChangeArrowheads="1"/>
          </p:cNvSpPr>
          <p:nvPr/>
        </p:nvSpPr>
        <p:spPr bwMode="auto">
          <a:xfrm>
            <a:off x="230189" y="2178844"/>
            <a:ext cx="2270125" cy="37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b="1" dirty="0">
                <a:solidFill>
                  <a:srgbClr val="0000FF"/>
                </a:solidFill>
                <a:latin typeface="Times New Roman" pitchFamily="18" charset="0"/>
                <a:cs typeface="Times New Roman" pitchFamily="18" charset="0"/>
              </a:rPr>
              <a:t>   </a:t>
            </a:r>
            <a:r>
              <a:rPr lang="en-US" sz="3600" b="1" dirty="0">
                <a:solidFill>
                  <a:srgbClr val="000099"/>
                </a:solidFill>
                <a:latin typeface="Times New Roman" pitchFamily="18" charset="0"/>
                <a:cs typeface="Times New Roman" pitchFamily="18" charset="0"/>
              </a:rPr>
              <a:t>Qua </a:t>
            </a:r>
            <a:r>
              <a:rPr lang="en-US" sz="3600" b="1" dirty="0" err="1">
                <a:solidFill>
                  <a:srgbClr val="000099"/>
                </a:solidFill>
                <a:latin typeface="Times New Roman" pitchFamily="18" charset="0"/>
                <a:cs typeface="Times New Roman" pitchFamily="18" charset="0"/>
              </a:rPr>
              <a:t>cua</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phải</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giảm</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ga</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chạy</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với</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tốc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độ</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vừa</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phải</a:t>
            </a:r>
            <a:r>
              <a:rPr lang="en-US" sz="3600" b="1" dirty="0">
                <a:solidFill>
                  <a:srgbClr val="000099"/>
                </a:solidFill>
                <a:latin typeface="Times New Roman" pitchFamily="18" charset="0"/>
                <a:cs typeface="Times New Roman" pitchFamily="18" charset="0"/>
              </a:rPr>
              <a:t>.</a:t>
            </a:r>
          </a:p>
          <a:p>
            <a:endParaRPr lang="en-US" sz="3600" b="1" dirty="0">
              <a:solidFill>
                <a:srgbClr val="000099"/>
              </a:solidFill>
              <a:latin typeface="Times New Roman" pitchFamily="18" charset="0"/>
              <a:cs typeface="Times New Roman" pitchFamily="18" charset="0"/>
            </a:endParaRPr>
          </a:p>
        </p:txBody>
      </p:sp>
      <p:pic>
        <p:nvPicPr>
          <p:cNvPr id="21508" name="Picture 14" descr="Kết quả hình ảnh cho biển báo hạn chế tốc &amp;dstrok;ộ trên &amp;dstrok;ường cao t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5563" y="2000250"/>
            <a:ext cx="6477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8063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1" y="511968"/>
            <a:ext cx="6043613" cy="719668"/>
          </a:xfrm>
        </p:spPr>
        <p:txBody>
          <a:bodyPr/>
          <a:lstStyle/>
          <a:p>
            <a:pPr>
              <a:defRPr/>
            </a:pPr>
            <a:r>
              <a:rPr lang="en-US" sz="4400" b="1">
                <a:solidFill>
                  <a:srgbClr val="C00000"/>
                </a:solidFill>
                <a:latin typeface="Times New Roman" pitchFamily="18" charset="0"/>
                <a:cs typeface="Times New Roman" pitchFamily="18" charset="0"/>
              </a:rPr>
              <a:t> </a:t>
            </a:r>
            <a:r>
              <a:rPr lang="en-US" sz="4400" b="1" u="sng">
                <a:solidFill>
                  <a:srgbClr val="C00000"/>
                </a:solidFill>
                <a:latin typeface="Times New Roman" pitchFamily="18" charset="0"/>
                <a:cs typeface="Times New Roman" pitchFamily="18" charset="0"/>
              </a:rPr>
              <a:t>Vận dụng</a:t>
            </a:r>
            <a:r>
              <a:rPr lang="en-US" sz="4400" b="1">
                <a:solidFill>
                  <a:srgbClr val="C00000"/>
                </a:solidFill>
                <a:latin typeface="Times New Roman" pitchFamily="18" charset="0"/>
                <a:cs typeface="Times New Roman" pitchFamily="18" charset="0"/>
              </a:rPr>
              <a:t>:</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sp>
        <p:nvSpPr>
          <p:cNvPr id="5" name="Rectangle 179"/>
          <p:cNvSpPr>
            <a:spLocks noChangeArrowheads="1"/>
          </p:cNvSpPr>
          <p:nvPr/>
        </p:nvSpPr>
        <p:spPr bwMode="auto">
          <a:xfrm>
            <a:off x="285750" y="1821658"/>
            <a:ext cx="8643938" cy="3512343"/>
          </a:xfrm>
          <a:prstGeom prst="rect">
            <a:avLst/>
          </a:prstGeom>
          <a:noFill/>
          <a:ln w="9525">
            <a:noFill/>
            <a:miter lim="800000"/>
            <a:headEnd/>
            <a:tailEnd/>
          </a:ln>
        </p:spPr>
        <p:txBody>
          <a:bodyPr anchor="ctr"/>
          <a:lstStyle/>
          <a:p>
            <a:pPr>
              <a:defRPr/>
            </a:pPr>
            <a:r>
              <a:rPr lang="en-US" sz="4400" b="1" dirty="0">
                <a:solidFill>
                  <a:srgbClr val="0000FF"/>
                </a:solidFill>
                <a:latin typeface="Times New Roman" pitchFamily="18" charset="0"/>
                <a:cs typeface="Times New Roman" pitchFamily="18" charset="0"/>
              </a:rPr>
              <a:t>  </a:t>
            </a:r>
            <a:r>
              <a:rPr lang="en-US" sz="4400" b="1" u="sng" dirty="0" err="1">
                <a:latin typeface="Times New Roman" pitchFamily="18" charset="0"/>
                <a:cs typeface="Times New Roman" pitchFamily="18" charset="0"/>
              </a:rPr>
              <a:t>Câu</a:t>
            </a:r>
            <a:r>
              <a:rPr lang="en-US" sz="4400" b="1" u="sng" dirty="0">
                <a:latin typeface="Times New Roman" pitchFamily="18" charset="0"/>
                <a:cs typeface="Times New Roman" pitchFamily="18" charset="0"/>
              </a:rPr>
              <a:t> 1</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Lực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hướng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tâm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a:t>
            </a:r>
          </a:p>
          <a:p>
            <a:pPr marL="742950" indent="-742950">
              <a:buFontTx/>
              <a:buAutoNum type="alphaUcPeriod"/>
              <a:defRPr/>
            </a:pPr>
            <a:r>
              <a:rPr lang="en-US" sz="4400" b="1" dirty="0" err="1">
                <a:solidFill>
                  <a:srgbClr val="000099"/>
                </a:solidFill>
                <a:latin typeface="Times New Roman" pitchFamily="18" charset="0"/>
                <a:cs typeface="Times New Roman" pitchFamily="18" charset="0"/>
              </a:rPr>
              <a:t>Lực</a:t>
            </a:r>
            <a:r>
              <a:rPr lang="en-US" sz="4400" b="1" dirty="0">
                <a:solidFill>
                  <a:srgbClr val="000099"/>
                </a:solidFill>
                <a:latin typeface="Times New Roman" pitchFamily="18" charset="0"/>
                <a:cs typeface="Times New Roman" pitchFamily="18" charset="0"/>
              </a:rPr>
              <a:t> ma </a:t>
            </a:r>
            <a:r>
              <a:rPr lang="en-US" sz="4400" b="1" dirty="0" err="1">
                <a:solidFill>
                  <a:srgbClr val="000099"/>
                </a:solidFill>
                <a:latin typeface="Times New Roman" pitchFamily="18" charset="0"/>
                <a:cs typeface="Times New Roman" pitchFamily="18" charset="0"/>
              </a:rPr>
              <a:t>sát</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nghỉ</a:t>
            </a:r>
            <a:r>
              <a:rPr lang="en-US" sz="4400" b="1" dirty="0">
                <a:solidFill>
                  <a:srgbClr val="000099"/>
                </a:solidFill>
                <a:latin typeface="Times New Roman" pitchFamily="18" charset="0"/>
                <a:cs typeface="Times New Roman" pitchFamily="18" charset="0"/>
              </a:rPr>
              <a:t>.</a:t>
            </a:r>
          </a:p>
          <a:p>
            <a:pPr marL="742950" indent="-742950">
              <a:defRPr/>
            </a:pPr>
            <a:r>
              <a:rPr lang="en-US" sz="4400" b="1" dirty="0">
                <a:solidFill>
                  <a:srgbClr val="000099"/>
                </a:solidFill>
                <a:latin typeface="Times New Roman" pitchFamily="18" charset="0"/>
                <a:cs typeface="Times New Roman" pitchFamily="18" charset="0"/>
              </a:rPr>
              <a:t>B. </a:t>
            </a:r>
            <a:r>
              <a:rPr lang="en-US" sz="4400" b="1" dirty="0" err="1">
                <a:solidFill>
                  <a:srgbClr val="000099"/>
                </a:solidFill>
                <a:latin typeface="Times New Roman" pitchFamily="18" charset="0"/>
                <a:cs typeface="Times New Roman" pitchFamily="18" charset="0"/>
              </a:rPr>
              <a:t>Lực</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hấp</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dẫn</a:t>
            </a:r>
            <a:r>
              <a:rPr lang="en-US" sz="4400" b="1" dirty="0">
                <a:solidFill>
                  <a:srgbClr val="000099"/>
                </a:solidFill>
                <a:latin typeface="Times New Roman" pitchFamily="18" charset="0"/>
                <a:cs typeface="Times New Roman" pitchFamily="18" charset="0"/>
              </a:rPr>
              <a:t>.</a:t>
            </a:r>
          </a:p>
          <a:p>
            <a:pPr marL="742950" indent="-742950">
              <a:defRPr/>
            </a:pPr>
            <a:r>
              <a:rPr lang="en-US" sz="4400" b="1" dirty="0">
                <a:solidFill>
                  <a:srgbClr val="000099"/>
                </a:solidFill>
                <a:latin typeface="Times New Roman" pitchFamily="18" charset="0"/>
                <a:cs typeface="Times New Roman" pitchFamily="18" charset="0"/>
              </a:rPr>
              <a:t>C. </a:t>
            </a:r>
            <a:r>
              <a:rPr lang="en-US" sz="4400" b="1" dirty="0" err="1">
                <a:solidFill>
                  <a:srgbClr val="000099"/>
                </a:solidFill>
                <a:latin typeface="Times New Roman" pitchFamily="18" charset="0"/>
                <a:cs typeface="Times New Roman" pitchFamily="18" charset="0"/>
              </a:rPr>
              <a:t>Lực</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đàn</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hồi</a:t>
            </a:r>
            <a:r>
              <a:rPr lang="en-US" sz="4400" b="1" dirty="0">
                <a:solidFill>
                  <a:srgbClr val="000099"/>
                </a:solidFill>
                <a:latin typeface="Times New Roman" pitchFamily="18" charset="0"/>
                <a:cs typeface="Times New Roman" pitchFamily="18" charset="0"/>
              </a:rPr>
              <a:t>.</a:t>
            </a:r>
          </a:p>
          <a:p>
            <a:pPr marL="742950" indent="-742950">
              <a:defRPr/>
            </a:pPr>
            <a:r>
              <a:rPr lang="en-US" sz="4400" b="1" dirty="0">
                <a:solidFill>
                  <a:srgbClr val="000099"/>
                </a:solidFill>
                <a:latin typeface="Times New Roman" pitchFamily="18" charset="0"/>
                <a:cs typeface="Times New Roman" pitchFamily="18" charset="0"/>
              </a:rPr>
              <a:t>D. </a:t>
            </a:r>
            <a:r>
              <a:rPr lang="en-US" sz="4400" b="1" dirty="0" err="1">
                <a:solidFill>
                  <a:srgbClr val="000099"/>
                </a:solidFill>
                <a:latin typeface="Times New Roman" pitchFamily="18" charset="0"/>
                <a:cs typeface="Times New Roman" pitchFamily="18" charset="0"/>
              </a:rPr>
              <a:t>Hợp</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lực</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của</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các</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lực</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tác</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dụng</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lên</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vật</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chuyển</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động</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tròn</a:t>
            </a:r>
            <a:r>
              <a:rPr lang="en-US" sz="4400" b="1" dirty="0">
                <a:solidFill>
                  <a:srgbClr val="000099"/>
                </a:solidFill>
                <a:latin typeface="Times New Roman" pitchFamily="18" charset="0"/>
                <a:cs typeface="Times New Roman" pitchFamily="18" charset="0"/>
              </a:rPr>
              <a:t> </a:t>
            </a:r>
            <a:r>
              <a:rPr lang="en-US" sz="4400" b="1" dirty="0" err="1">
                <a:solidFill>
                  <a:srgbClr val="000099"/>
                </a:solidFill>
                <a:latin typeface="Times New Roman" pitchFamily="18" charset="0"/>
                <a:cs typeface="Times New Roman" pitchFamily="18" charset="0"/>
              </a:rPr>
              <a:t>đều</a:t>
            </a:r>
            <a:r>
              <a:rPr lang="en-US" sz="4400" b="1" dirty="0">
                <a:solidFill>
                  <a:srgbClr val="000099"/>
                </a:solidFill>
                <a:latin typeface="Times New Roman" pitchFamily="18" charset="0"/>
                <a:cs typeface="Times New Roman" pitchFamily="18" charset="0"/>
              </a:rPr>
              <a:t>.</a:t>
            </a:r>
          </a:p>
        </p:txBody>
      </p:sp>
    </p:spTree>
    <p:extLst>
      <p:ext uri="{BB962C8B-B14F-4D97-AF65-F5344CB8AC3E}">
        <p14:creationId xmlns:p14="http://schemas.microsoft.com/office/powerpoint/2010/main" val="3668456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5">
                                            <p:txEl>
                                              <p:pRg st="4" end="4"/>
                                            </p:txEl>
                                          </p:spTgt>
                                        </p:tgtEl>
                                      </p:cBhvr>
                                    </p:animEffect>
                                    <p:animScale>
                                      <p:cBhvr>
                                        <p:cTn id="7" dur="250" autoRev="1" fill="hold"/>
                                        <p:tgtEl>
                                          <p:spTgt spid="5">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1" y="511968"/>
            <a:ext cx="6043613" cy="719668"/>
          </a:xfrm>
        </p:spPr>
        <p:txBody>
          <a:bodyPr/>
          <a:lstStyle/>
          <a:p>
            <a:pPr>
              <a:defRPr/>
            </a:pPr>
            <a:r>
              <a:rPr lang="en-US" sz="4400" b="1">
                <a:solidFill>
                  <a:srgbClr val="C00000"/>
                </a:solidFill>
                <a:latin typeface="Times New Roman" pitchFamily="18" charset="0"/>
                <a:cs typeface="Times New Roman" pitchFamily="18" charset="0"/>
              </a:rPr>
              <a:t> </a:t>
            </a:r>
            <a:r>
              <a:rPr lang="en-US" sz="4400" b="1" u="sng">
                <a:solidFill>
                  <a:srgbClr val="C00000"/>
                </a:solidFill>
                <a:latin typeface="Times New Roman" pitchFamily="18" charset="0"/>
                <a:cs typeface="Times New Roman" pitchFamily="18" charset="0"/>
              </a:rPr>
              <a:t>Vận dụng</a:t>
            </a:r>
            <a:r>
              <a:rPr lang="en-US" sz="4400" b="1">
                <a:solidFill>
                  <a:srgbClr val="C00000"/>
                </a:solidFill>
                <a:latin typeface="Times New Roman" pitchFamily="18" charset="0"/>
                <a:cs typeface="Times New Roman" pitchFamily="18" charset="0"/>
              </a:rPr>
              <a:t>:</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sp>
        <p:nvSpPr>
          <p:cNvPr id="5" name="Rectangle 179"/>
          <p:cNvSpPr>
            <a:spLocks noChangeArrowheads="1"/>
          </p:cNvSpPr>
          <p:nvPr/>
        </p:nvSpPr>
        <p:spPr bwMode="auto">
          <a:xfrm>
            <a:off x="285750" y="928688"/>
            <a:ext cx="8643938" cy="3512344"/>
          </a:xfrm>
          <a:prstGeom prst="rect">
            <a:avLst/>
          </a:prstGeom>
          <a:noFill/>
          <a:ln w="9525">
            <a:noFill/>
            <a:miter lim="800000"/>
            <a:headEnd/>
            <a:tailEnd/>
          </a:ln>
        </p:spPr>
        <p:txBody>
          <a:bodyPr anchor="ctr"/>
          <a:lstStyle/>
          <a:p>
            <a:pPr>
              <a:defRPr/>
            </a:pPr>
            <a:r>
              <a:rPr lang="en-US" sz="4400" b="1">
                <a:solidFill>
                  <a:srgbClr val="0000FF"/>
                </a:solidFill>
                <a:latin typeface="Times New Roman" pitchFamily="18" charset="0"/>
                <a:cs typeface="Times New Roman" pitchFamily="18" charset="0"/>
              </a:rPr>
              <a:t>  </a:t>
            </a:r>
            <a:r>
              <a:rPr lang="en-US" sz="4400" b="1" u="sng">
                <a:latin typeface="Times New Roman" pitchFamily="18" charset="0"/>
                <a:cs typeface="Times New Roman" pitchFamily="18" charset="0"/>
              </a:rPr>
              <a:t>Câu 2</a:t>
            </a:r>
            <a:r>
              <a:rPr lang="en-US" sz="4400" b="1">
                <a:latin typeface="Times New Roman" pitchFamily="18" charset="0"/>
                <a:cs typeface="Times New Roman" pitchFamily="18" charset="0"/>
              </a:rPr>
              <a:t>: Biểu thức đúng của lực hướng tâm là:</a:t>
            </a:r>
          </a:p>
          <a:p>
            <a:pPr>
              <a:defRPr/>
            </a:pPr>
            <a:endParaRPr lang="en-US" sz="4400" b="1">
              <a:solidFill>
                <a:srgbClr val="000099"/>
              </a:solidFill>
              <a:latin typeface="Times New Roman" pitchFamily="18" charset="0"/>
              <a:cs typeface="Times New Roman" pitchFamily="18" charset="0"/>
            </a:endParaRPr>
          </a:p>
          <a:p>
            <a:pPr marL="742950" indent="-742950">
              <a:defRPr/>
            </a:pPr>
            <a:endParaRPr lang="en-US" sz="4400" b="1">
              <a:solidFill>
                <a:srgbClr val="000099"/>
              </a:solidFill>
              <a:latin typeface="Times New Roman" pitchFamily="18" charset="0"/>
              <a:cs typeface="Times New Roman" pitchFamily="18" charset="0"/>
            </a:endParaRPr>
          </a:p>
        </p:txBody>
      </p:sp>
      <p:sp>
        <p:nvSpPr>
          <p:cNvPr id="24581" name="Rectangle 2"/>
          <p:cNvSpPr>
            <a:spLocks noChangeArrowheads="1"/>
          </p:cNvSpPr>
          <p:nvPr/>
        </p:nvSpPr>
        <p:spPr bwMode="auto">
          <a:xfrm>
            <a:off x="1" y="3868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type="none" w="sm" len="sm"/>
                <a:tailEnd/>
              </a14:hiddenLine>
            </a:ext>
          </a:extLst>
        </p:spPr>
        <p:txBody>
          <a:bodyPr wrap="none" anchor="ctr">
            <a:spAutoFit/>
          </a:bodyPr>
          <a:lstStyle/>
          <a:p>
            <a:endParaRPr lang="vi-VN"/>
          </a:p>
        </p:txBody>
      </p:sp>
      <mc:AlternateContent xmlns:mc="http://schemas.openxmlformats.org/markup-compatibility/2006">
        <mc:Choice xmlns:a14="http://schemas.microsoft.com/office/drawing/2010/main" Requires="a14">
          <p:sp>
            <p:nvSpPr>
              <p:cNvPr id="9" name="Rectangle 8"/>
              <p:cNvSpPr/>
              <p:nvPr/>
            </p:nvSpPr>
            <p:spPr>
              <a:xfrm>
                <a:off x="1380769" y="4322164"/>
                <a:ext cx="2723181" cy="939553"/>
              </a:xfrm>
              <a:prstGeom prst="rect">
                <a:avLst/>
              </a:prstGeom>
              <a:solidFill>
                <a:srgbClr val="00B0F0"/>
              </a:solidFill>
              <a:ln>
                <a:solidFill>
                  <a:srgbClr val="9900CC"/>
                </a:solidFill>
              </a:ln>
              <a:scene3d>
                <a:camera prst="obliqueBottomLeft"/>
                <a:lightRig rig="harsh" dir="t">
                  <a:rot lat="6000000" lon="6000000" rev="0"/>
                </a:lightRig>
              </a:scene3d>
              <a:sp3d contourW="10000" prstMaterial="metal">
                <a:bevelT w="20000" h="9000" prst="softRound"/>
                <a:contourClr>
                  <a:schemeClr val="accent5">
                    <a:shade val="30000"/>
                    <a:satMod val="200000"/>
                  </a:schemeClr>
                </a:contourClr>
              </a:sp3d>
            </p:spPr>
            <p:style>
              <a:lnRef idx="0">
                <a:schemeClr val="accent5"/>
              </a:lnRef>
              <a:fillRef idx="3">
                <a:schemeClr val="accent5"/>
              </a:fillRef>
              <a:effectRef idx="3">
                <a:schemeClr val="accent5"/>
              </a:effectRef>
              <a:fontRef idx="minor">
                <a:schemeClr val="lt1"/>
              </a:fontRef>
            </p:style>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3200" b="1" i="1" kern="0">
                          <a:solidFill>
                            <a:srgbClr val="C00000"/>
                          </a:solidFill>
                          <a:latin typeface="Cambria Math"/>
                        </a:rPr>
                        <m:t>𝑪</m:t>
                      </m:r>
                      <m:r>
                        <a:rPr lang="en-US" sz="3200" b="1" i="1" kern="0">
                          <a:solidFill>
                            <a:srgbClr val="C00000"/>
                          </a:solidFill>
                          <a:latin typeface="Cambria Math"/>
                        </a:rPr>
                        <m:t>.</m:t>
                      </m:r>
                      <m:r>
                        <a:rPr lang="en-US" sz="3200" b="1" i="1" kern="0">
                          <a:solidFill>
                            <a:srgbClr val="C00000"/>
                          </a:solidFill>
                          <a:latin typeface="Cambria Math"/>
                        </a:rPr>
                        <m:t>𝑭𝒉𝒕</m:t>
                      </m:r>
                      <m:r>
                        <a:rPr lang="en-US" sz="3200" b="1" i="1" kern="0">
                          <a:solidFill>
                            <a:srgbClr val="C00000"/>
                          </a:solidFill>
                          <a:latin typeface="Cambria Math"/>
                        </a:rPr>
                        <m:t>=</m:t>
                      </m:r>
                      <m:f>
                        <m:fPr>
                          <m:ctrlPr>
                            <a:rPr lang="en-US" sz="3200" b="1" i="1" kern="0">
                              <a:solidFill>
                                <a:srgbClr val="C00000"/>
                              </a:solidFill>
                              <a:latin typeface="Cambria Math" panose="02040503050406030204" pitchFamily="18" charset="0"/>
                            </a:rPr>
                          </m:ctrlPr>
                        </m:fPr>
                        <m:num>
                          <m:r>
                            <a:rPr lang="en-US" sz="3200" b="1" i="1" kern="0">
                              <a:solidFill>
                                <a:srgbClr val="C00000"/>
                              </a:solidFill>
                              <a:latin typeface="Cambria Math"/>
                            </a:rPr>
                            <m:t>𝒎</m:t>
                          </m:r>
                          <m:r>
                            <a:rPr lang="en-US" sz="3200" b="1" i="1" kern="0">
                              <a:solidFill>
                                <a:srgbClr val="C00000"/>
                              </a:solidFill>
                              <a:latin typeface="Cambria Math"/>
                            </a:rPr>
                            <m:t>.</m:t>
                          </m:r>
                          <m:r>
                            <a:rPr lang="en-US" sz="3200" b="1" i="1" kern="0">
                              <a:solidFill>
                                <a:srgbClr val="C00000"/>
                              </a:solidFill>
                              <a:latin typeface="Cambria Math"/>
                            </a:rPr>
                            <m:t>𝒗</m:t>
                          </m:r>
                          <m:r>
                            <a:rPr lang="en-US" sz="3200" b="1" i="1" kern="0" baseline="30000">
                              <a:solidFill>
                                <a:srgbClr val="C00000"/>
                              </a:solidFill>
                              <a:latin typeface="Cambria Math"/>
                            </a:rPr>
                            <m:t>𝟐</m:t>
                          </m:r>
                        </m:num>
                        <m:den>
                          <m:r>
                            <a:rPr lang="en-US" sz="3200" b="1" i="1" kern="0">
                              <a:solidFill>
                                <a:srgbClr val="C00000"/>
                              </a:solidFill>
                              <a:latin typeface="Cambria Math"/>
                            </a:rPr>
                            <m:t>𝒓</m:t>
                          </m:r>
                        </m:den>
                      </m:f>
                    </m:oMath>
                  </m:oMathPara>
                </a14:m>
                <a:endParaRPr lang="en-US" sz="3200" b="1" kern="0" dirty="0">
                  <a:solidFill>
                    <a:srgbClr val="C00000"/>
                  </a:solidFill>
                  <a:latin typeface="Constantia"/>
                </a:endParaRPr>
              </a:p>
            </p:txBody>
          </p:sp>
        </mc:Choice>
        <mc:Fallback>
          <p:sp>
            <p:nvSpPr>
              <p:cNvPr id="9" name="Rectangle 8"/>
              <p:cNvSpPr>
                <a:spLocks noRot="1" noChangeAspect="1" noMove="1" noResize="1" noEditPoints="1" noAdjustHandles="1" noChangeArrowheads="1" noChangeShapeType="1" noTextEdit="1"/>
              </p:cNvSpPr>
              <p:nvPr/>
            </p:nvSpPr>
            <p:spPr>
              <a:xfrm>
                <a:off x="1380769" y="4322164"/>
                <a:ext cx="2723181" cy="939553"/>
              </a:xfrm>
              <a:prstGeom prst="rect">
                <a:avLst/>
              </a:prstGeom>
              <a:blipFill>
                <a:blip r:embed="rId3"/>
                <a:stretch>
                  <a:fillRect/>
                </a:stretch>
              </a:blipFill>
              <a:ln>
                <a:solidFill>
                  <a:srgbClr val="9900CC"/>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5072743" y="4627826"/>
                <a:ext cx="3327001" cy="584775"/>
              </a:xfrm>
              <a:prstGeom prst="rect">
                <a:avLst/>
              </a:prstGeom>
              <a:solidFill>
                <a:srgbClr val="00B0F0"/>
              </a:solidFill>
              <a:ln>
                <a:solidFill>
                  <a:srgbClr val="9900CC"/>
                </a:solidFill>
              </a:ln>
              <a:scene3d>
                <a:camera prst="obliqueBottomLeft"/>
                <a:lightRig rig="harsh" dir="t">
                  <a:rot lat="6000000" lon="6000000" rev="0"/>
                </a:lightRig>
              </a:scene3d>
              <a:sp3d contourW="10000" prstMaterial="metal">
                <a:bevelT w="20000" h="9000" prst="softRound"/>
                <a:contourClr>
                  <a:schemeClr val="accent5">
                    <a:shade val="30000"/>
                    <a:satMod val="200000"/>
                  </a:schemeClr>
                </a:contourClr>
              </a:sp3d>
            </p:spPr>
            <p:style>
              <a:lnRef idx="0">
                <a:schemeClr val="accent5"/>
              </a:lnRef>
              <a:fillRef idx="3">
                <a:schemeClr val="accent5"/>
              </a:fillRef>
              <a:effectRef idx="3">
                <a:schemeClr val="accent5"/>
              </a:effectRef>
              <a:fontRef idx="minor">
                <a:schemeClr val="lt1"/>
              </a:fontRef>
            </p:style>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3200" b="1" i="1" kern="0">
                          <a:solidFill>
                            <a:srgbClr val="C00000"/>
                          </a:solidFill>
                          <a:latin typeface="Cambria Math"/>
                        </a:rPr>
                        <m:t>𝑫</m:t>
                      </m:r>
                      <m:r>
                        <a:rPr lang="en-US" sz="3200" b="1" i="1" kern="0">
                          <a:solidFill>
                            <a:srgbClr val="C00000"/>
                          </a:solidFill>
                          <a:latin typeface="Cambria Math"/>
                        </a:rPr>
                        <m:t>.</m:t>
                      </m:r>
                      <m:r>
                        <a:rPr lang="en-US" sz="3200" b="1" i="1" kern="0">
                          <a:solidFill>
                            <a:srgbClr val="C00000"/>
                          </a:solidFill>
                          <a:latin typeface="Cambria Math"/>
                        </a:rPr>
                        <m:t>𝑭𝒉𝒕</m:t>
                      </m:r>
                      <m:r>
                        <a:rPr lang="en-US" sz="3200" b="1" i="1" kern="0">
                          <a:solidFill>
                            <a:srgbClr val="C00000"/>
                          </a:solidFill>
                          <a:latin typeface="Cambria Math"/>
                        </a:rPr>
                        <m:t>=</m:t>
                      </m:r>
                      <m:r>
                        <a:rPr lang="en-US" sz="3200" b="1" i="1" kern="0">
                          <a:solidFill>
                            <a:srgbClr val="C00000"/>
                          </a:solidFill>
                          <a:latin typeface="Cambria Math"/>
                        </a:rPr>
                        <m:t>𝒎</m:t>
                      </m:r>
                      <m:r>
                        <a:rPr lang="en-US" sz="3200" b="1" i="1" kern="0">
                          <a:solidFill>
                            <a:srgbClr val="C00000"/>
                          </a:solidFill>
                          <a:latin typeface="Cambria Math"/>
                        </a:rPr>
                        <m:t>.</m:t>
                      </m:r>
                      <m:r>
                        <a:rPr lang="en-US" sz="3200" b="1" i="1" kern="0">
                          <a:solidFill>
                            <a:srgbClr val="C00000"/>
                          </a:solidFill>
                          <a:latin typeface="Cambria Math"/>
                          <a:sym typeface="Symbol"/>
                        </a:rPr>
                        <m:t>𝔀</m:t>
                      </m:r>
                      <m:r>
                        <a:rPr lang="en-US" sz="3200" b="1" i="1" kern="0">
                          <a:solidFill>
                            <a:srgbClr val="C00000"/>
                          </a:solidFill>
                          <a:latin typeface="Cambria Math"/>
                        </a:rPr>
                        <m:t>.</m:t>
                      </m:r>
                      <m:r>
                        <a:rPr lang="en-US" sz="3200" b="1" i="1" kern="0">
                          <a:solidFill>
                            <a:srgbClr val="C00000"/>
                          </a:solidFill>
                          <a:latin typeface="Cambria Math"/>
                        </a:rPr>
                        <m:t>𝒓</m:t>
                      </m:r>
                      <m:r>
                        <a:rPr lang="en-US" sz="3200" b="1" i="1" kern="0" baseline="30000">
                          <a:solidFill>
                            <a:srgbClr val="C00000"/>
                          </a:solidFill>
                          <a:latin typeface="Cambria Math"/>
                        </a:rPr>
                        <m:t>𝟐</m:t>
                      </m:r>
                    </m:oMath>
                  </m:oMathPara>
                </a14:m>
                <a:endParaRPr lang="en-US" sz="3200" b="1" kern="0" dirty="0">
                  <a:solidFill>
                    <a:srgbClr val="C00000"/>
                  </a:solidFill>
                  <a:latin typeface="Constantia"/>
                </a:endParaRPr>
              </a:p>
            </p:txBody>
          </p:sp>
        </mc:Choice>
        <mc:Fallback>
          <p:sp>
            <p:nvSpPr>
              <p:cNvPr id="11" name="Rectangle 10"/>
              <p:cNvSpPr>
                <a:spLocks noRot="1" noChangeAspect="1" noMove="1" noResize="1" noEditPoints="1" noAdjustHandles="1" noChangeArrowheads="1" noChangeShapeType="1" noTextEdit="1"/>
              </p:cNvSpPr>
              <p:nvPr/>
            </p:nvSpPr>
            <p:spPr>
              <a:xfrm>
                <a:off x="5072743" y="4627826"/>
                <a:ext cx="3327001" cy="584775"/>
              </a:xfrm>
              <a:prstGeom prst="rect">
                <a:avLst/>
              </a:prstGeom>
              <a:blipFill>
                <a:blip r:embed="rId4"/>
                <a:stretch>
                  <a:fillRect/>
                </a:stretch>
              </a:blipFill>
              <a:ln>
                <a:solidFill>
                  <a:srgbClr val="9900CC"/>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5105400" y="2843315"/>
                <a:ext cx="2942792" cy="940129"/>
              </a:xfrm>
              <a:prstGeom prst="rect">
                <a:avLst/>
              </a:prstGeom>
              <a:solidFill>
                <a:srgbClr val="00B0F0"/>
              </a:solidFill>
              <a:ln>
                <a:solidFill>
                  <a:srgbClr val="9900CC"/>
                </a:solidFill>
              </a:ln>
              <a:scene3d>
                <a:camera prst="obliqueBottomLeft"/>
                <a:lightRig rig="harsh" dir="t">
                  <a:rot lat="6000000" lon="6000000" rev="0"/>
                </a:lightRig>
              </a:scene3d>
              <a:sp3d contourW="10000" prstMaterial="metal">
                <a:bevelT w="20000" h="9000" prst="softRound"/>
                <a:contourClr>
                  <a:schemeClr val="accent5">
                    <a:shade val="30000"/>
                    <a:satMod val="200000"/>
                  </a:schemeClr>
                </a:contourClr>
              </a:sp3d>
            </p:spPr>
            <p:style>
              <a:lnRef idx="0">
                <a:schemeClr val="accent5"/>
              </a:lnRef>
              <a:fillRef idx="3">
                <a:schemeClr val="accent5"/>
              </a:fillRef>
              <a:effectRef idx="3">
                <a:schemeClr val="accent5"/>
              </a:effectRef>
              <a:fontRef idx="minor">
                <a:schemeClr val="lt1"/>
              </a:fontRef>
            </p:style>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3200" b="1" i="1" kern="0">
                          <a:solidFill>
                            <a:srgbClr val="C00000"/>
                          </a:solidFill>
                          <a:latin typeface="Cambria Math"/>
                        </a:rPr>
                        <m:t>𝑩</m:t>
                      </m:r>
                      <m:r>
                        <a:rPr lang="en-US" sz="3200" b="1" i="1" kern="0">
                          <a:solidFill>
                            <a:srgbClr val="C00000"/>
                          </a:solidFill>
                          <a:latin typeface="Cambria Math"/>
                        </a:rPr>
                        <m:t>.</m:t>
                      </m:r>
                      <m:r>
                        <a:rPr lang="en-US" sz="3200" b="1" i="1" kern="0">
                          <a:solidFill>
                            <a:srgbClr val="C00000"/>
                          </a:solidFill>
                          <a:latin typeface="Cambria Math"/>
                        </a:rPr>
                        <m:t>𝑭𝒉𝒕</m:t>
                      </m:r>
                      <m:r>
                        <a:rPr lang="en-US" sz="3200" b="1" i="1" kern="0">
                          <a:solidFill>
                            <a:srgbClr val="C00000"/>
                          </a:solidFill>
                          <a:latin typeface="Cambria Math"/>
                        </a:rPr>
                        <m:t>=</m:t>
                      </m:r>
                      <m:f>
                        <m:fPr>
                          <m:ctrlPr>
                            <a:rPr lang="en-US" sz="3200" b="1" i="1" kern="0">
                              <a:solidFill>
                                <a:srgbClr val="C00000"/>
                              </a:solidFill>
                              <a:latin typeface="Cambria Math" panose="02040503050406030204" pitchFamily="18" charset="0"/>
                            </a:rPr>
                          </m:ctrlPr>
                        </m:fPr>
                        <m:num>
                          <m:r>
                            <a:rPr lang="en-US" sz="3200" b="1" i="1" kern="0">
                              <a:solidFill>
                                <a:srgbClr val="C00000"/>
                              </a:solidFill>
                              <a:latin typeface="Cambria Math"/>
                            </a:rPr>
                            <m:t>𝒎</m:t>
                          </m:r>
                          <m:r>
                            <a:rPr lang="en-US" sz="3200" b="1" i="1" kern="0">
                              <a:solidFill>
                                <a:srgbClr val="C00000"/>
                              </a:solidFill>
                              <a:latin typeface="Cambria Math"/>
                            </a:rPr>
                            <m:t>.</m:t>
                          </m:r>
                          <m:r>
                            <a:rPr lang="en-US" sz="3200" b="1" i="1" kern="0">
                              <a:solidFill>
                                <a:srgbClr val="C00000"/>
                              </a:solidFill>
                              <a:latin typeface="Cambria Math"/>
                              <a:sym typeface="Symbol"/>
                            </a:rPr>
                            <m:t>𝔀</m:t>
                          </m:r>
                          <m:r>
                            <a:rPr lang="en-US" sz="3200" b="1" i="1" kern="0" baseline="30000">
                              <a:solidFill>
                                <a:srgbClr val="C00000"/>
                              </a:solidFill>
                              <a:latin typeface="Cambria Math"/>
                            </a:rPr>
                            <m:t>𝟐</m:t>
                          </m:r>
                        </m:num>
                        <m:den>
                          <m:r>
                            <a:rPr lang="en-US" sz="3200" b="1" i="1" kern="0">
                              <a:solidFill>
                                <a:srgbClr val="C00000"/>
                              </a:solidFill>
                              <a:latin typeface="Cambria Math"/>
                            </a:rPr>
                            <m:t>𝒓</m:t>
                          </m:r>
                        </m:den>
                      </m:f>
                    </m:oMath>
                  </m:oMathPara>
                </a14:m>
                <a:endParaRPr lang="en-US" sz="3200" b="1" kern="0" dirty="0">
                  <a:solidFill>
                    <a:srgbClr val="C00000"/>
                  </a:solidFill>
                  <a:latin typeface="Constantia"/>
                </a:endParaRPr>
              </a:p>
            </p:txBody>
          </p:sp>
        </mc:Choice>
        <mc:Fallback>
          <p:sp>
            <p:nvSpPr>
              <p:cNvPr id="12" name="Rectangle 11"/>
              <p:cNvSpPr>
                <a:spLocks noRot="1" noChangeAspect="1" noMove="1" noResize="1" noEditPoints="1" noAdjustHandles="1" noChangeArrowheads="1" noChangeShapeType="1" noTextEdit="1"/>
              </p:cNvSpPr>
              <p:nvPr/>
            </p:nvSpPr>
            <p:spPr>
              <a:xfrm>
                <a:off x="5105400" y="2843315"/>
                <a:ext cx="2942792" cy="940129"/>
              </a:xfrm>
              <a:prstGeom prst="rect">
                <a:avLst/>
              </a:prstGeom>
              <a:blipFill>
                <a:blip r:embed="rId5"/>
                <a:stretch>
                  <a:fillRect/>
                </a:stretch>
              </a:blipFill>
              <a:ln>
                <a:solidFill>
                  <a:srgbClr val="9900CC"/>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1380769" y="2843315"/>
                <a:ext cx="2572499" cy="939553"/>
              </a:xfrm>
              <a:prstGeom prst="rect">
                <a:avLst/>
              </a:prstGeom>
              <a:solidFill>
                <a:srgbClr val="00B0F0"/>
              </a:solidFill>
              <a:ln>
                <a:solidFill>
                  <a:srgbClr val="9900CC"/>
                </a:solidFill>
              </a:ln>
              <a:scene3d>
                <a:camera prst="obliqueBottomLeft"/>
                <a:lightRig rig="harsh" dir="t">
                  <a:rot lat="6000000" lon="6000000" rev="0"/>
                </a:lightRig>
              </a:scene3d>
              <a:sp3d contourW="10000" prstMaterial="metal">
                <a:bevelT w="20000" h="9000" prst="softRound"/>
                <a:contourClr>
                  <a:schemeClr val="accent5">
                    <a:shade val="30000"/>
                    <a:satMod val="200000"/>
                  </a:schemeClr>
                </a:contourClr>
              </a:sp3d>
            </p:spPr>
            <p:style>
              <a:lnRef idx="0">
                <a:schemeClr val="accent5"/>
              </a:lnRef>
              <a:fillRef idx="3">
                <a:schemeClr val="accent5"/>
              </a:fillRef>
              <a:effectRef idx="3">
                <a:schemeClr val="accent5"/>
              </a:effectRef>
              <a:fontRef idx="minor">
                <a:schemeClr val="lt1"/>
              </a:fontRef>
            </p:style>
            <p:txBody>
              <a:bodyPr wrap="none">
                <a:spAutoFit/>
              </a:bodyPr>
              <a:lstStyle/>
              <a:p>
                <a:pPr lvl="0">
                  <a:defRPr/>
                </a:pPr>
                <a14:m>
                  <m:oMathPara xmlns:m="http://schemas.openxmlformats.org/officeDocument/2006/math">
                    <m:oMathParaPr>
                      <m:jc m:val="centerGroup"/>
                    </m:oMathParaPr>
                    <m:oMath xmlns:m="http://schemas.openxmlformats.org/officeDocument/2006/math">
                      <m:r>
                        <a:rPr lang="en-US" sz="3200" b="1" i="1" kern="0">
                          <a:solidFill>
                            <a:srgbClr val="C00000"/>
                          </a:solidFill>
                          <a:latin typeface="Cambria Math"/>
                        </a:rPr>
                        <m:t>𝑨</m:t>
                      </m:r>
                      <m:r>
                        <a:rPr lang="en-US" sz="3200" b="1" i="1" kern="0">
                          <a:solidFill>
                            <a:srgbClr val="C00000"/>
                          </a:solidFill>
                          <a:latin typeface="Cambria Math"/>
                        </a:rPr>
                        <m:t>.</m:t>
                      </m:r>
                      <m:r>
                        <a:rPr lang="en-US" sz="3200" b="1" i="1" kern="0">
                          <a:solidFill>
                            <a:srgbClr val="C00000"/>
                          </a:solidFill>
                          <a:latin typeface="Cambria Math"/>
                        </a:rPr>
                        <m:t>𝑭𝒉𝒕</m:t>
                      </m:r>
                      <m:r>
                        <a:rPr lang="en-US" sz="3200" b="1" i="1" kern="0">
                          <a:solidFill>
                            <a:srgbClr val="C00000"/>
                          </a:solidFill>
                          <a:latin typeface="Cambria Math"/>
                        </a:rPr>
                        <m:t>=</m:t>
                      </m:r>
                      <m:f>
                        <m:fPr>
                          <m:ctrlPr>
                            <a:rPr lang="en-US" sz="3200" b="1" i="1" kern="0">
                              <a:solidFill>
                                <a:srgbClr val="C00000"/>
                              </a:solidFill>
                              <a:latin typeface="Cambria Math" panose="02040503050406030204" pitchFamily="18" charset="0"/>
                            </a:rPr>
                          </m:ctrlPr>
                        </m:fPr>
                        <m:num>
                          <m:r>
                            <a:rPr lang="en-US" sz="3200" b="1" i="1" kern="0">
                              <a:solidFill>
                                <a:srgbClr val="C00000"/>
                              </a:solidFill>
                              <a:latin typeface="Cambria Math"/>
                            </a:rPr>
                            <m:t>𝒎</m:t>
                          </m:r>
                          <m:r>
                            <a:rPr lang="en-US" sz="3200" b="1" i="1" kern="0">
                              <a:solidFill>
                                <a:srgbClr val="C00000"/>
                              </a:solidFill>
                              <a:latin typeface="Cambria Math"/>
                            </a:rPr>
                            <m:t>.</m:t>
                          </m:r>
                          <m:r>
                            <a:rPr lang="en-US" sz="3200" b="1" i="1" kern="0">
                              <a:solidFill>
                                <a:srgbClr val="C00000"/>
                              </a:solidFill>
                              <a:latin typeface="Cambria Math"/>
                              <a:sym typeface="Symbol"/>
                            </a:rPr>
                            <m:t>𝒗</m:t>
                          </m:r>
                        </m:num>
                        <m:den>
                          <m:r>
                            <a:rPr lang="en-US" sz="3200" b="1" i="1" kern="0">
                              <a:solidFill>
                                <a:srgbClr val="C00000"/>
                              </a:solidFill>
                              <a:latin typeface="Cambria Math"/>
                            </a:rPr>
                            <m:t>𝒓</m:t>
                          </m:r>
                        </m:den>
                      </m:f>
                    </m:oMath>
                  </m:oMathPara>
                </a14:m>
                <a:endParaRPr lang="en-US" sz="3200" b="1" kern="0" dirty="0">
                  <a:solidFill>
                    <a:srgbClr val="C00000"/>
                  </a:solidFill>
                  <a:latin typeface="Constantia"/>
                </a:endParaRPr>
              </a:p>
            </p:txBody>
          </p:sp>
        </mc:Choice>
        <mc:Fallback>
          <p:sp>
            <p:nvSpPr>
              <p:cNvPr id="13" name="Rectangle 12"/>
              <p:cNvSpPr>
                <a:spLocks noRot="1" noChangeAspect="1" noMove="1" noResize="1" noEditPoints="1" noAdjustHandles="1" noChangeArrowheads="1" noChangeShapeType="1" noTextEdit="1"/>
              </p:cNvSpPr>
              <p:nvPr/>
            </p:nvSpPr>
            <p:spPr>
              <a:xfrm>
                <a:off x="1380769" y="2843315"/>
                <a:ext cx="2572499" cy="939553"/>
              </a:xfrm>
              <a:prstGeom prst="rect">
                <a:avLst/>
              </a:prstGeom>
              <a:blipFill>
                <a:blip r:embed="rId6"/>
                <a:stretch>
                  <a:fillRect/>
                </a:stretch>
              </a:blipFill>
              <a:ln>
                <a:solidFill>
                  <a:srgbClr val="9900CC"/>
                </a:solidFill>
              </a:ln>
            </p:spPr>
            <p:txBody>
              <a:bodyPr/>
              <a:lstStyle/>
              <a:p>
                <a:r>
                  <a:rPr lang="en-US">
                    <a:noFill/>
                  </a:rPr>
                  <a:t> </a:t>
                </a:r>
              </a:p>
            </p:txBody>
          </p:sp>
        </mc:Fallback>
      </mc:AlternateContent>
    </p:spTree>
    <p:extLst>
      <p:ext uri="{BB962C8B-B14F-4D97-AF65-F5344CB8AC3E}">
        <p14:creationId xmlns:p14="http://schemas.microsoft.com/office/powerpoint/2010/main" val="617835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endCondLst>
                                    <p:cond evt="onNext" delay="0">
                                      <p:tgtEl>
                                        <p:sldTgt/>
                                      </p:tgtEl>
                                    </p:cond>
                                  </p:end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1" y="511968"/>
            <a:ext cx="6043613" cy="719668"/>
          </a:xfrm>
        </p:spPr>
        <p:txBody>
          <a:bodyPr/>
          <a:lstStyle/>
          <a:p>
            <a:pPr>
              <a:defRPr/>
            </a:pPr>
            <a:r>
              <a:rPr lang="en-US" sz="4400" b="1">
                <a:solidFill>
                  <a:srgbClr val="C00000"/>
                </a:solidFill>
                <a:latin typeface="Times New Roman" pitchFamily="18" charset="0"/>
                <a:cs typeface="Times New Roman" pitchFamily="18" charset="0"/>
              </a:rPr>
              <a:t> </a:t>
            </a:r>
            <a:r>
              <a:rPr lang="en-US" sz="4400" b="1" u="sng">
                <a:solidFill>
                  <a:srgbClr val="C00000"/>
                </a:solidFill>
                <a:latin typeface="Times New Roman" pitchFamily="18" charset="0"/>
                <a:cs typeface="Times New Roman" pitchFamily="18" charset="0"/>
              </a:rPr>
              <a:t>Vận dụng</a:t>
            </a:r>
            <a:r>
              <a:rPr lang="en-US" sz="4400" b="1">
                <a:solidFill>
                  <a:srgbClr val="C00000"/>
                </a:solidFill>
                <a:latin typeface="Times New Roman" pitchFamily="18" charset="0"/>
                <a:cs typeface="Times New Roman" pitchFamily="18" charset="0"/>
              </a:rPr>
              <a:t>:</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sp>
        <p:nvSpPr>
          <p:cNvPr id="5" name="Rectangle 179"/>
          <p:cNvSpPr>
            <a:spLocks noChangeArrowheads="1"/>
          </p:cNvSpPr>
          <p:nvPr/>
        </p:nvSpPr>
        <p:spPr bwMode="auto">
          <a:xfrm>
            <a:off x="142875" y="1583532"/>
            <a:ext cx="8929688" cy="4226718"/>
          </a:xfrm>
          <a:prstGeom prst="rect">
            <a:avLst/>
          </a:prstGeom>
          <a:noFill/>
          <a:ln w="9525">
            <a:noFill/>
            <a:miter lim="800000"/>
            <a:headEnd/>
            <a:tailEnd/>
          </a:ln>
        </p:spPr>
        <p:txBody>
          <a:bodyPr anchor="ctr"/>
          <a:lstStyle/>
          <a:p>
            <a:pPr>
              <a:lnSpc>
                <a:spcPct val="150000"/>
              </a:lnSpc>
              <a:defRPr/>
            </a:pPr>
            <a:r>
              <a:rPr lang="en-US" sz="2400" b="1" dirty="0">
                <a:solidFill>
                  <a:srgbClr val="0000FF"/>
                </a:solidFill>
                <a:latin typeface="Times New Roman" pitchFamily="18" charset="0"/>
                <a:cs typeface="Times New Roman" pitchFamily="18" charset="0"/>
              </a:rPr>
              <a:t>  </a:t>
            </a:r>
            <a:r>
              <a:rPr lang="en-US" sz="2400" b="1" u="sng" dirty="0" err="1">
                <a:latin typeface="Times New Roman" pitchFamily="18" charset="0"/>
                <a:cs typeface="Times New Roman" pitchFamily="18" charset="0"/>
              </a:rPr>
              <a:t>Câu</a:t>
            </a:r>
            <a:r>
              <a:rPr lang="en-US" sz="2400" b="1" u="sng" dirty="0">
                <a:latin typeface="Times New Roman" pitchFamily="18" charset="0"/>
                <a:cs typeface="Times New Roman" pitchFamily="18" charset="0"/>
              </a:rPr>
              <a:t> 3</a:t>
            </a:r>
            <a:r>
              <a:rPr lang="en-US" sz="2400" b="1" dirty="0">
                <a:latin typeface="Times New Roman" pitchFamily="18" charset="0"/>
                <a:cs typeface="Times New Roman" pitchFamily="18" charset="0"/>
              </a:rPr>
              <a:t>:</a:t>
            </a:r>
            <a:r>
              <a:rPr lang="en-US" sz="2400" b="1" dirty="0">
                <a:solidFill>
                  <a:srgbClr val="0000FF"/>
                </a:solidFill>
                <a:latin typeface="Times New Roman" pitchFamily="18" charset="0"/>
                <a:cs typeface="Times New Roman" pitchFamily="18" charset="0"/>
              </a:rPr>
              <a:t> </a:t>
            </a:r>
            <a:r>
              <a:rPr lang="en-US" sz="2400" b="1" dirty="0" err="1">
                <a:latin typeface="Times New Roman" pitchFamily="18" charset="0"/>
                <a:cs typeface="Times New Roman" pitchFamily="18" charset="0"/>
              </a:rPr>
              <a:t>Chọn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biểu</a:t>
            </a:r>
            <a:r>
              <a:rPr lang="en-US" sz="2400" b="1"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sai</a:t>
            </a:r>
            <a:r>
              <a:rPr lang="en-US" sz="2400" b="1" dirty="0">
                <a:latin typeface="Times New Roman" pitchFamily="18" charset="0"/>
                <a:cs typeface="Times New Roman" pitchFamily="18" charset="0"/>
              </a:rPr>
              <a:t>:</a:t>
            </a:r>
          </a:p>
          <a:p>
            <a:pPr marL="742950" indent="-742950">
              <a:lnSpc>
                <a:spcPct val="150000"/>
              </a:lnSpc>
              <a:defRPr/>
            </a:pPr>
            <a:r>
              <a:rPr lang="en-US" sz="2400" b="1" dirty="0">
                <a:solidFill>
                  <a:srgbClr val="000099"/>
                </a:solidFill>
                <a:latin typeface="Times New Roman" pitchFamily="18" charset="0"/>
                <a:cs typeface="Times New Roman" pitchFamily="18" charset="0"/>
              </a:rPr>
              <a:t>A. </a:t>
            </a:r>
            <a:r>
              <a:rPr lang="en-US" sz="2400" b="1" dirty="0" err="1">
                <a:solidFill>
                  <a:srgbClr val="000099"/>
                </a:solidFill>
                <a:latin typeface="Times New Roman" pitchFamily="18" charset="0"/>
                <a:cs typeface="Times New Roman" pitchFamily="18" charset="0"/>
              </a:rPr>
              <a:t>Vệ</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tinh</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nhân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tạo</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chuyển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động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tròn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đều</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quanh</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Trái</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đất</a:t>
            </a:r>
            <a:r>
              <a:rPr lang="en-US" sz="2400" b="1" dirty="0">
                <a:solidFill>
                  <a:srgbClr val="000099"/>
                </a:solidFill>
                <a:latin typeface="Times New Roman" pitchFamily="18" charset="0"/>
                <a:cs typeface="Times New Roman" pitchFamily="18" charset="0"/>
              </a:rPr>
              <a:t> do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hấp</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dẫn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đóng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vai</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trò</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hướng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tâm</a:t>
            </a:r>
            <a:r>
              <a:rPr lang="en-US" sz="2400" b="1" dirty="0">
                <a:solidFill>
                  <a:srgbClr val="000099"/>
                </a:solidFill>
                <a:latin typeface="Times New Roman" pitchFamily="18" charset="0"/>
                <a:cs typeface="Times New Roman" pitchFamily="18" charset="0"/>
              </a:rPr>
              <a:t>.</a:t>
            </a:r>
          </a:p>
          <a:p>
            <a:pPr marL="742950" indent="-742950">
              <a:lnSpc>
                <a:spcPct val="150000"/>
              </a:lnSpc>
              <a:defRPr/>
            </a:pPr>
            <a:r>
              <a:rPr lang="en-US" sz="2400" b="1" dirty="0">
                <a:solidFill>
                  <a:srgbClr val="000099"/>
                </a:solidFill>
                <a:latin typeface="Times New Roman" pitchFamily="18" charset="0"/>
                <a:cs typeface="Times New Roman" pitchFamily="18" charset="0"/>
              </a:rPr>
              <a:t>B. </a:t>
            </a:r>
            <a:r>
              <a:rPr lang="en-US" sz="2400" b="1" dirty="0" err="1">
                <a:solidFill>
                  <a:srgbClr val="000099"/>
                </a:solidFill>
                <a:latin typeface="Times New Roman" pitchFamily="18" charset="0"/>
                <a:cs typeface="Times New Roman" pitchFamily="18" charset="0"/>
              </a:rPr>
              <a:t>Xe</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chuyển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động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vào</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đoạn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đường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cong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mặt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đường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nghiêng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ma </a:t>
            </a:r>
            <a:r>
              <a:rPr lang="en-US" sz="2400" b="1" dirty="0" err="1">
                <a:solidFill>
                  <a:srgbClr val="000099"/>
                </a:solidFill>
                <a:latin typeface="Times New Roman" pitchFamily="18" charset="0"/>
                <a:cs typeface="Times New Roman" pitchFamily="18" charset="0"/>
              </a:rPr>
              <a:t>sát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đóng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vai</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trò</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hướng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tâm</a:t>
            </a:r>
            <a:r>
              <a:rPr lang="en-US" sz="2400" b="1" dirty="0">
                <a:solidFill>
                  <a:srgbClr val="000099"/>
                </a:solidFill>
                <a:latin typeface="Times New Roman" pitchFamily="18" charset="0"/>
                <a:cs typeface="Times New Roman" pitchFamily="18" charset="0"/>
              </a:rPr>
              <a:t>.</a:t>
            </a:r>
          </a:p>
          <a:p>
            <a:pPr marL="742950" indent="-742950">
              <a:lnSpc>
                <a:spcPct val="150000"/>
              </a:lnSpc>
              <a:defRPr/>
            </a:pPr>
            <a:r>
              <a:rPr lang="en-US" sz="2400" b="1" dirty="0">
                <a:solidFill>
                  <a:srgbClr val="000099"/>
                </a:solidFill>
                <a:latin typeface="Times New Roman" pitchFamily="18" charset="0"/>
                <a:cs typeface="Times New Roman" pitchFamily="18" charset="0"/>
              </a:rPr>
              <a:t>C. </a:t>
            </a:r>
            <a:r>
              <a:rPr lang="en-US" sz="2400" b="1" dirty="0" err="1">
                <a:solidFill>
                  <a:srgbClr val="000099"/>
                </a:solidFill>
                <a:latin typeface="Times New Roman" pitchFamily="18" charset="0"/>
                <a:cs typeface="Times New Roman" pitchFamily="18" charset="0"/>
              </a:rPr>
              <a:t>Đồng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xu</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đặt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trên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mặt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bàn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nằm</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ngang</a:t>
            </a:r>
            <a:r>
              <a:rPr lang="en-US" sz="2400" b="1" dirty="0">
                <a:solidFill>
                  <a:srgbClr val="000099"/>
                </a:solidFill>
                <a:latin typeface="Times New Roman" pitchFamily="18" charset="0"/>
                <a:cs typeface="Times New Roman" pitchFamily="18" charset="0"/>
              </a:rPr>
              <a:t> quay </a:t>
            </a:r>
            <a:r>
              <a:rPr lang="en-US" sz="2400" b="1" dirty="0" err="1">
                <a:solidFill>
                  <a:srgbClr val="000099"/>
                </a:solidFill>
                <a:latin typeface="Times New Roman" pitchFamily="18" charset="0"/>
                <a:cs typeface="Times New Roman" pitchFamily="18" charset="0"/>
              </a:rPr>
              <a:t>đều</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quanh</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trục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thẳng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đứng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ma </a:t>
            </a:r>
            <a:r>
              <a:rPr lang="en-US" sz="2400" b="1" dirty="0" err="1">
                <a:solidFill>
                  <a:srgbClr val="000099"/>
                </a:solidFill>
                <a:latin typeface="Times New Roman" pitchFamily="18" charset="0"/>
                <a:cs typeface="Times New Roman" pitchFamily="18" charset="0"/>
              </a:rPr>
              <a:t>sát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nghỉ</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đóng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vai</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trò</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hướng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tâm</a:t>
            </a:r>
            <a:r>
              <a:rPr lang="en-US" sz="2400" b="1" dirty="0">
                <a:solidFill>
                  <a:srgbClr val="000099"/>
                </a:solidFill>
                <a:latin typeface="Times New Roman" pitchFamily="18" charset="0"/>
                <a:cs typeface="Times New Roman" pitchFamily="18" charset="0"/>
              </a:rPr>
              <a:t>.</a:t>
            </a:r>
          </a:p>
          <a:p>
            <a:pPr marL="742950" indent="-742950">
              <a:lnSpc>
                <a:spcPct val="150000"/>
              </a:lnSpc>
              <a:defRPr/>
            </a:pPr>
            <a:r>
              <a:rPr lang="en-US" sz="2400" b="1" dirty="0">
                <a:solidFill>
                  <a:srgbClr val="000099"/>
                </a:solidFill>
                <a:latin typeface="Times New Roman" pitchFamily="18" charset="0"/>
                <a:cs typeface="Times New Roman" pitchFamily="18" charset="0"/>
              </a:rPr>
              <a:t>D. </a:t>
            </a:r>
            <a:r>
              <a:rPr lang="en-US" sz="2400" b="1" dirty="0" err="1">
                <a:solidFill>
                  <a:srgbClr val="000099"/>
                </a:solidFill>
                <a:latin typeface="Times New Roman" pitchFamily="18" charset="0"/>
                <a:cs typeface="Times New Roman" pitchFamily="18" charset="0"/>
              </a:rPr>
              <a:t>Xe</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chuyển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động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trên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đỉnh</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một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cầu</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võng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hợp</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của</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trọng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và</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phản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đóng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vai</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trò</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lực</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hướng</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tâm</a:t>
            </a:r>
            <a:r>
              <a:rPr lang="en-US" sz="2400" b="1" dirty="0">
                <a:solidFill>
                  <a:srgbClr val="000099"/>
                </a:solidFill>
                <a:latin typeface="Times New Roman" pitchFamily="18" charset="0"/>
                <a:cs typeface="Times New Roman" pitchFamily="18" charset="0"/>
              </a:rPr>
              <a:t>.</a:t>
            </a:r>
          </a:p>
        </p:txBody>
      </p:sp>
    </p:spTree>
    <p:extLst>
      <p:ext uri="{BB962C8B-B14F-4D97-AF65-F5344CB8AC3E}">
        <p14:creationId xmlns:p14="http://schemas.microsoft.com/office/powerpoint/2010/main" val="2144670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endCondLst>
                                    <p:cond evt="onNext" delay="0">
                                      <p:tgtEl>
                                        <p:sldTgt/>
                                      </p:tgtEl>
                                    </p:cond>
                                  </p:endCondLst>
                                  <p:childTnLst>
                                    <p:animEffect transition="out" filter="fade">
                                      <p:cBhvr>
                                        <p:cTn id="6" dur="500" tmFilter="0, 0; .2, .5; .8, .5; 1, 0"/>
                                        <p:tgtEl>
                                          <p:spTgt spid="5">
                                            <p:txEl>
                                              <p:pRg st="2" end="2"/>
                                            </p:txEl>
                                          </p:spTgt>
                                        </p:tgtEl>
                                      </p:cBhvr>
                                    </p:animEffect>
                                    <p:animScale>
                                      <p:cBhvr>
                                        <p:cTn id="7" dur="250" autoRev="1" fill="hold"/>
                                        <p:tgtEl>
                                          <p:spTgt spid="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e Placeholder 3"/>
          <p:cNvSpPr>
            <a:spLocks noGrp="1"/>
          </p:cNvSpPr>
          <p:nvPr>
            <p:ph type="dt" sz="quarter" idx="10"/>
          </p:nvPr>
        </p:nvSpPr>
        <p:spPr>
          <a:xfrm>
            <a:off x="457201" y="511968"/>
            <a:ext cx="6043613" cy="719668"/>
          </a:xfrm>
        </p:spPr>
        <p:txBody>
          <a:bodyPr/>
          <a:lstStyle/>
          <a:p>
            <a:pPr>
              <a:defRPr/>
            </a:pPr>
            <a:r>
              <a:rPr lang="en-US" sz="4400" b="1">
                <a:solidFill>
                  <a:srgbClr val="C00000"/>
                </a:solidFill>
                <a:latin typeface="Times New Roman" pitchFamily="18" charset="0"/>
                <a:cs typeface="Times New Roman" pitchFamily="18" charset="0"/>
              </a:rPr>
              <a:t> </a:t>
            </a:r>
            <a:r>
              <a:rPr lang="en-US" sz="4400" b="1" u="sng">
                <a:solidFill>
                  <a:srgbClr val="C00000"/>
                </a:solidFill>
                <a:latin typeface="Times New Roman" pitchFamily="18" charset="0"/>
                <a:cs typeface="Times New Roman" pitchFamily="18" charset="0"/>
              </a:rPr>
              <a:t>Vận dụng</a:t>
            </a:r>
            <a:r>
              <a:rPr lang="en-US" sz="4400" b="1">
                <a:solidFill>
                  <a:srgbClr val="C00000"/>
                </a:solidFill>
                <a:latin typeface="Times New Roman" pitchFamily="18" charset="0"/>
                <a:cs typeface="Times New Roman" pitchFamily="18" charset="0"/>
              </a:rPr>
              <a:t>:</a:t>
            </a:r>
            <a:endParaRPr lang="en-US" sz="4400" b="1">
              <a:latin typeface="Times New Roman" pitchFamily="18" charset="0"/>
              <a:cs typeface="Times New Roman" pitchFamily="18" charset="0"/>
            </a:endParaRPr>
          </a:p>
          <a:p>
            <a:pPr marL="742950" indent="-742950">
              <a:buFontTx/>
              <a:buAutoNum type="arabicPeriod"/>
              <a:defRPr/>
            </a:pPr>
            <a:endParaRPr lang="en-US" sz="4400" b="1" u="sng">
              <a:solidFill>
                <a:srgbClr val="C00000"/>
              </a:solidFill>
              <a:latin typeface="Times New Roman" pitchFamily="18" charset="0"/>
              <a:cs typeface="Times New Roman" pitchFamily="18" charset="0"/>
            </a:endParaRPr>
          </a:p>
        </p:txBody>
      </p:sp>
      <p:sp>
        <p:nvSpPr>
          <p:cNvPr id="5" name="Rectangle 179"/>
          <p:cNvSpPr>
            <a:spLocks noChangeArrowheads="1"/>
          </p:cNvSpPr>
          <p:nvPr/>
        </p:nvSpPr>
        <p:spPr bwMode="auto">
          <a:xfrm>
            <a:off x="285750" y="1762126"/>
            <a:ext cx="8643938" cy="3512344"/>
          </a:xfrm>
          <a:prstGeom prst="rect">
            <a:avLst/>
          </a:prstGeom>
          <a:noFill/>
          <a:ln w="9525">
            <a:noFill/>
            <a:miter lim="800000"/>
            <a:headEnd/>
            <a:tailEnd/>
          </a:ln>
        </p:spPr>
        <p:txBody>
          <a:bodyPr anchor="ctr"/>
          <a:lstStyle/>
          <a:p>
            <a:pPr>
              <a:defRPr/>
            </a:pPr>
            <a:r>
              <a:rPr lang="en-US" sz="3600" b="1" dirty="0">
                <a:solidFill>
                  <a:srgbClr val="0000FF"/>
                </a:solidFill>
                <a:latin typeface="Times New Roman" pitchFamily="18" charset="0"/>
                <a:cs typeface="Times New Roman" pitchFamily="18" charset="0"/>
              </a:rPr>
              <a:t>  </a:t>
            </a:r>
            <a:r>
              <a:rPr lang="en-US" sz="3600" b="1" u="sng" dirty="0" err="1">
                <a:latin typeface="Times New Roman" pitchFamily="18" charset="0"/>
                <a:cs typeface="Times New Roman" pitchFamily="18" charset="0"/>
              </a:rPr>
              <a:t>Câu</a:t>
            </a:r>
            <a:r>
              <a:rPr lang="en-US" sz="3600" b="1" u="sng" dirty="0">
                <a:latin typeface="Times New Roman" pitchFamily="18" charset="0"/>
                <a:cs typeface="Times New Roman" pitchFamily="18" charset="0"/>
              </a:rPr>
              <a:t> 4</a:t>
            </a:r>
            <a:r>
              <a:rPr lang="en-US" sz="3600" b="1" dirty="0">
                <a:latin typeface="Times New Roman" pitchFamily="18" charset="0"/>
                <a:cs typeface="Times New Roman" pitchFamily="18" charset="0"/>
              </a:rPr>
              <a:t>:</a:t>
            </a:r>
            <a:r>
              <a:rPr lang="en-US" sz="3600" b="1" dirty="0">
                <a:solidFill>
                  <a:srgbClr val="0000FF"/>
                </a:solidFill>
                <a:latin typeface="Times New Roman" pitchFamily="18" charset="0"/>
                <a:cs typeface="Times New Roman" pitchFamily="18" charset="0"/>
              </a:rPr>
              <a:t> </a:t>
            </a:r>
            <a:r>
              <a:rPr lang="en-US" sz="3600" b="1" dirty="0" err="1">
                <a:latin typeface="Times New Roman" pitchFamily="18" charset="0"/>
                <a:cs typeface="Times New Roman" pitchFamily="18" charset="0"/>
              </a:rPr>
              <a:t>Xe</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chuyển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động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đều</a:t>
            </a:r>
            <a:r>
              <a:rPr lang="en-US" sz="3600" b="1" dirty="0">
                <a:latin typeface="Times New Roman" pitchFamily="18" charset="0"/>
                <a:cs typeface="Times New Roman" pitchFamily="18" charset="0"/>
              </a:rPr>
              <a:t> qua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vồng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coi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tròn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Áp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lực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ô </a:t>
            </a:r>
            <a:r>
              <a:rPr lang="en-US" sz="3600" b="1" dirty="0" err="1">
                <a:latin typeface="Times New Roman" pitchFamily="18" charset="0"/>
                <a:cs typeface="Times New Roman" pitchFamily="18" charset="0"/>
              </a:rPr>
              <a:t>tô</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cầu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điểm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nhất</a:t>
            </a:r>
            <a:r>
              <a:rPr lang="en-US" sz="3600" b="1" dirty="0">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A. </a:t>
            </a:r>
            <a:r>
              <a:rPr lang="en-US" sz="3600" b="1" dirty="0" err="1">
                <a:solidFill>
                  <a:srgbClr val="000099"/>
                </a:solidFill>
                <a:latin typeface="Times New Roman" pitchFamily="18" charset="0"/>
                <a:cs typeface="Times New Roman" pitchFamily="18" charset="0"/>
              </a:rPr>
              <a:t>Lớn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B. </a:t>
            </a: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C. </a:t>
            </a:r>
            <a:r>
              <a:rPr lang="en-US" sz="3600" b="1" dirty="0" err="1">
                <a:solidFill>
                  <a:srgbClr val="000099"/>
                </a:solidFill>
                <a:latin typeface="Times New Roman" pitchFamily="18" charset="0"/>
                <a:cs typeface="Times New Roman" pitchFamily="18" charset="0"/>
              </a:rPr>
              <a:t>Nhỏ</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trọng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a:p>
            <a:pPr marL="742950" indent="-742950">
              <a:defRPr/>
            </a:pPr>
            <a:r>
              <a:rPr lang="en-US" sz="3600" b="1" dirty="0">
                <a:solidFill>
                  <a:srgbClr val="000099"/>
                </a:solidFill>
                <a:latin typeface="Times New Roman" pitchFamily="18" charset="0"/>
                <a:cs typeface="Times New Roman" pitchFamily="18" charset="0"/>
              </a:rPr>
              <a:t>D. </a:t>
            </a:r>
            <a:r>
              <a:rPr lang="en-US" sz="3600" b="1" dirty="0" err="1">
                <a:solidFill>
                  <a:srgbClr val="000099"/>
                </a:solidFill>
                <a:latin typeface="Times New Roman" pitchFamily="18" charset="0"/>
                <a:cs typeface="Times New Roman" pitchFamily="18" charset="0"/>
              </a:rPr>
              <a:t>Có</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thể</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bằng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hoặc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lớn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hơn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trong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lượng</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tùy</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theo</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vận</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tốc</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của</a:t>
            </a:r>
            <a:r>
              <a:rPr lang="en-US" sz="3600" b="1" dirty="0">
                <a:solidFill>
                  <a:srgbClr val="000099"/>
                </a:solidFill>
                <a:latin typeface="Times New Roman" pitchFamily="18" charset="0"/>
                <a:cs typeface="Times New Roman" pitchFamily="18" charset="0"/>
              </a:rPr>
              <a:t> </a:t>
            </a:r>
            <a:r>
              <a:rPr lang="en-US" sz="3600" b="1" dirty="0" err="1">
                <a:solidFill>
                  <a:srgbClr val="000099"/>
                </a:solidFill>
                <a:latin typeface="Times New Roman" pitchFamily="18" charset="0"/>
                <a:cs typeface="Times New Roman" pitchFamily="18" charset="0"/>
              </a:rPr>
              <a:t>xe</a:t>
            </a:r>
            <a:r>
              <a:rPr lang="en-US" sz="3600" b="1" dirty="0">
                <a:solidFill>
                  <a:srgbClr val="000099"/>
                </a:solidFill>
                <a:latin typeface="Times New Roman" pitchFamily="18" charset="0"/>
                <a:cs typeface="Times New Roman" pitchFamily="18" charset="0"/>
              </a:rPr>
              <a:t>.</a:t>
            </a:r>
          </a:p>
        </p:txBody>
      </p:sp>
    </p:spTree>
    <p:extLst>
      <p:ext uri="{BB962C8B-B14F-4D97-AF65-F5344CB8AC3E}">
        <p14:creationId xmlns:p14="http://schemas.microsoft.com/office/powerpoint/2010/main" val="15887644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FLASHSPRING_BG_AUDIO_DURATION_TAG" val="0.0000000"/>
  <p:tag name="ISPRING_RESOURCE_PATHS_HASH_2" val="b354a57d62bd02226e594623455cec2a1b9a81"/>
  <p:tag name="ISPRING_UUID" val="{EEAE200F-0A69-4A99-B5E6-65AB3764C6BC}"/>
  <p:tag name="ISPRING_RESOURCE_FOLDER" val="C:\Users\ACER\Downloads\Võ-Thị-Minh-Phương-N02\"/>
  <p:tag name="ISPRING_PRESENTATION_PATH" val="C:\Users\ACER\Downloads\Võ-Thị-Minh-Phương-N02.pptx"/>
  <p:tag name="ISPRING_PROJECT_FOLDER_UPDATED" val="1"/>
  <p:tag name="ISPRING_SCREEN_RECS_UPDATED" val="C:\Users\ACER\Downloads\Võ-Thị-Minh-Phương-N02\"/>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28"/>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428"/>
</p:tagLst>
</file>

<file path=ppt/theme/theme1.xml><?xml version="1.0" encoding="utf-8"?>
<a:theme xmlns:a="http://schemas.openxmlformats.org/drawingml/2006/main" name="NguyenLy NDL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VNI-Disney"/>
        <a:ea typeface=""/>
        <a:cs typeface=""/>
      </a:majorFont>
      <a:minorFont>
        <a:latin typeface="VNI-Disney"/>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A000120140530A99PPBG">
  <a:themeElements>
    <a:clrScheme name="141">
      <a:dk1>
        <a:srgbClr val="5F5F5F"/>
      </a:dk1>
      <a:lt1>
        <a:sysClr val="window" lastClr="FFFFFF"/>
      </a:lt1>
      <a:dk2>
        <a:srgbClr val="5F5F5F"/>
      </a:dk2>
      <a:lt2>
        <a:srgbClr val="FFFFFF"/>
      </a:lt2>
      <a:accent1>
        <a:srgbClr val="87A452"/>
      </a:accent1>
      <a:accent2>
        <a:srgbClr val="58B898"/>
      </a:accent2>
      <a:accent3>
        <a:srgbClr val="489698"/>
      </a:accent3>
      <a:accent4>
        <a:srgbClr val="C2C25E"/>
      </a:accent4>
      <a:accent5>
        <a:srgbClr val="C00000"/>
      </a:accent5>
      <a:accent6>
        <a:srgbClr val="FFC000"/>
      </a:accent6>
      <a:hlink>
        <a:srgbClr val="00B0F0"/>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NguyenLy NDLH</Template>
  <TotalTime>1133</TotalTime>
  <Words>3197</Words>
  <Application>Microsoft Office PowerPoint</Application>
  <PresentationFormat>On-screen Show (4:3)</PresentationFormat>
  <Paragraphs>458</Paragraphs>
  <Slides>106</Slides>
  <Notes>15</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106</vt:i4>
      </vt:variant>
    </vt:vector>
  </HeadingPairs>
  <TitlesOfParts>
    <vt:vector size="123" baseType="lpstr">
      <vt:lpstr>Arial</vt:lpstr>
      <vt:lpstr>Calibri</vt:lpstr>
      <vt:lpstr>Cambria Math</vt:lpstr>
      <vt:lpstr>Constantia</vt:lpstr>
      <vt:lpstr>黑体</vt:lpstr>
      <vt:lpstr>Symbol</vt:lpstr>
      <vt:lpstr>Times</vt:lpstr>
      <vt:lpstr>Times New Roman</vt:lpstr>
      <vt:lpstr>VNI-Disney</vt:lpstr>
      <vt:lpstr>VNI-Helve</vt:lpstr>
      <vt:lpstr>VNI-Times</vt:lpstr>
      <vt:lpstr>Wingdings</vt:lpstr>
      <vt:lpstr>Wingdings 2</vt:lpstr>
      <vt:lpstr>幼圆</vt:lpstr>
      <vt:lpstr>NguyenLy NDLH</vt:lpstr>
      <vt:lpstr>6_A000120140530A99PPBG</vt:lpstr>
      <vt:lpstr>Equation</vt:lpstr>
      <vt:lpstr>PowerPoint Presentation</vt:lpstr>
      <vt:lpstr>PowerPoint Presentation</vt:lpstr>
      <vt:lpstr>PowerPoint Presentation</vt:lpstr>
      <vt:lpstr>I. Lực đàn hồi của lò xo Định luật Húc (Hooker)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Hướng và điểm đặt của lực đàn hồi của lò xo.</vt:lpstr>
      <vt:lpstr>2. Độ lớn của lực đàn hồi của lò xo. Định luật Húc.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Độ lớn của lực đàn hồi của lò xo. Định luật Húc.</vt:lpstr>
      <vt:lpstr>PowerPoint Presentation</vt:lpstr>
      <vt:lpstr>2. Độ lớn của lực đàn hồi của lò xo. Định luật Húc.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 có: P – N = maht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129</cp:revision>
  <dcterms:created xsi:type="dcterms:W3CDTF">2018-11-25T21:55:09Z</dcterms:created>
  <dcterms:modified xsi:type="dcterms:W3CDTF">2021-11-13T09:45:35Z</dcterms:modified>
</cp:coreProperties>
</file>