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1" r:id="rId8"/>
    <p:sldId id="262" r:id="rId9"/>
    <p:sldId id="277" r:id="rId10"/>
    <p:sldId id="263" r:id="rId11"/>
    <p:sldId id="272" r:id="rId12"/>
    <p:sldId id="271" r:id="rId13"/>
    <p:sldId id="273" r:id="rId14"/>
    <p:sldId id="269" r:id="rId15"/>
    <p:sldId id="270" r:id="rId16"/>
    <p:sldId id="268" r:id="rId17"/>
    <p:sldId id="276" r:id="rId18"/>
    <p:sldId id="274" r:id="rId19"/>
    <p:sldId id="266" r:id="rId20"/>
    <p:sldId id="267" r:id="rId21"/>
    <p:sldId id="279" r:id="rId22"/>
    <p:sldId id="280" r:id="rId23"/>
    <p:sldId id="281" r:id="rId24"/>
    <p:sldId id="28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73" d="100"/>
          <a:sy n="73"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69981-583C-48E4-B619-AA7732A9E6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821816-513C-452F-8E49-742E57EF1D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A6B6D4-2D92-491C-A9F3-9561EDA74FD2}"/>
              </a:ext>
            </a:extLst>
          </p:cNvPr>
          <p:cNvSpPr>
            <a:spLocks noGrp="1"/>
          </p:cNvSpPr>
          <p:nvPr>
            <p:ph type="dt" sz="half" idx="10"/>
          </p:nvPr>
        </p:nvSpPr>
        <p:spPr/>
        <p:txBody>
          <a:bodyPr/>
          <a:lstStyle/>
          <a:p>
            <a:fld id="{202FFE3F-D549-42FF-A02E-9B8253A4613C}" type="datetimeFigureOut">
              <a:rPr lang="en-US" smtClean="0"/>
              <a:t>11/19/2021</a:t>
            </a:fld>
            <a:endParaRPr lang="en-US"/>
          </a:p>
        </p:txBody>
      </p:sp>
      <p:sp>
        <p:nvSpPr>
          <p:cNvPr id="5" name="Footer Placeholder 4">
            <a:extLst>
              <a:ext uri="{FF2B5EF4-FFF2-40B4-BE49-F238E27FC236}">
                <a16:creationId xmlns:a16="http://schemas.microsoft.com/office/drawing/2014/main" id="{7F8913DA-CAA4-4D76-877C-D654690511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1DCCF7-13A0-4440-84E1-DAD3960ACA38}"/>
              </a:ext>
            </a:extLst>
          </p:cNvPr>
          <p:cNvSpPr>
            <a:spLocks noGrp="1"/>
          </p:cNvSpPr>
          <p:nvPr>
            <p:ph type="sldNum" sz="quarter" idx="12"/>
          </p:nvPr>
        </p:nvSpPr>
        <p:spPr/>
        <p:txBody>
          <a:bodyPr/>
          <a:lstStyle/>
          <a:p>
            <a:fld id="{DAF8BA09-7B67-4C40-BD24-15E111A66483}" type="slidenum">
              <a:rPr lang="en-US" smtClean="0"/>
              <a:t>‹#›</a:t>
            </a:fld>
            <a:endParaRPr lang="en-US"/>
          </a:p>
        </p:txBody>
      </p:sp>
    </p:spTree>
    <p:extLst>
      <p:ext uri="{BB962C8B-B14F-4D97-AF65-F5344CB8AC3E}">
        <p14:creationId xmlns:p14="http://schemas.microsoft.com/office/powerpoint/2010/main" val="1823907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AB0AE-6D98-4078-A93F-64D995C5C6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A75C01-8A89-4587-8C09-39079DD3D0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9837CD-827A-440E-92E4-E66DD562D4B9}"/>
              </a:ext>
            </a:extLst>
          </p:cNvPr>
          <p:cNvSpPr>
            <a:spLocks noGrp="1"/>
          </p:cNvSpPr>
          <p:nvPr>
            <p:ph type="dt" sz="half" idx="10"/>
          </p:nvPr>
        </p:nvSpPr>
        <p:spPr/>
        <p:txBody>
          <a:bodyPr/>
          <a:lstStyle/>
          <a:p>
            <a:fld id="{202FFE3F-D549-42FF-A02E-9B8253A4613C}" type="datetimeFigureOut">
              <a:rPr lang="en-US" smtClean="0"/>
              <a:t>11/19/2021</a:t>
            </a:fld>
            <a:endParaRPr lang="en-US"/>
          </a:p>
        </p:txBody>
      </p:sp>
      <p:sp>
        <p:nvSpPr>
          <p:cNvPr id="5" name="Footer Placeholder 4">
            <a:extLst>
              <a:ext uri="{FF2B5EF4-FFF2-40B4-BE49-F238E27FC236}">
                <a16:creationId xmlns:a16="http://schemas.microsoft.com/office/drawing/2014/main" id="{4DD167B8-D2A3-4F09-8B18-1635BEED20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A10888-1392-4389-8836-C9784CFD1A66}"/>
              </a:ext>
            </a:extLst>
          </p:cNvPr>
          <p:cNvSpPr>
            <a:spLocks noGrp="1"/>
          </p:cNvSpPr>
          <p:nvPr>
            <p:ph type="sldNum" sz="quarter" idx="12"/>
          </p:nvPr>
        </p:nvSpPr>
        <p:spPr/>
        <p:txBody>
          <a:bodyPr/>
          <a:lstStyle/>
          <a:p>
            <a:fld id="{DAF8BA09-7B67-4C40-BD24-15E111A66483}" type="slidenum">
              <a:rPr lang="en-US" smtClean="0"/>
              <a:t>‹#›</a:t>
            </a:fld>
            <a:endParaRPr lang="en-US"/>
          </a:p>
        </p:txBody>
      </p:sp>
    </p:spTree>
    <p:extLst>
      <p:ext uri="{BB962C8B-B14F-4D97-AF65-F5344CB8AC3E}">
        <p14:creationId xmlns:p14="http://schemas.microsoft.com/office/powerpoint/2010/main" val="688857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F76589-98CE-4106-BF74-FB8878F4F0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152A76-B749-4151-878D-63A31DC2B5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8CFFF6-1FFA-425C-ADEC-FE3035BF2E12}"/>
              </a:ext>
            </a:extLst>
          </p:cNvPr>
          <p:cNvSpPr>
            <a:spLocks noGrp="1"/>
          </p:cNvSpPr>
          <p:nvPr>
            <p:ph type="dt" sz="half" idx="10"/>
          </p:nvPr>
        </p:nvSpPr>
        <p:spPr/>
        <p:txBody>
          <a:bodyPr/>
          <a:lstStyle/>
          <a:p>
            <a:fld id="{202FFE3F-D549-42FF-A02E-9B8253A4613C}" type="datetimeFigureOut">
              <a:rPr lang="en-US" smtClean="0"/>
              <a:t>11/19/2021</a:t>
            </a:fld>
            <a:endParaRPr lang="en-US"/>
          </a:p>
        </p:txBody>
      </p:sp>
      <p:sp>
        <p:nvSpPr>
          <p:cNvPr id="5" name="Footer Placeholder 4">
            <a:extLst>
              <a:ext uri="{FF2B5EF4-FFF2-40B4-BE49-F238E27FC236}">
                <a16:creationId xmlns:a16="http://schemas.microsoft.com/office/drawing/2014/main" id="{DF049107-2B6F-470F-AF3E-59408DE443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97A3A2-8AF4-4E4F-9988-5876C8359B8B}"/>
              </a:ext>
            </a:extLst>
          </p:cNvPr>
          <p:cNvSpPr>
            <a:spLocks noGrp="1"/>
          </p:cNvSpPr>
          <p:nvPr>
            <p:ph type="sldNum" sz="quarter" idx="12"/>
          </p:nvPr>
        </p:nvSpPr>
        <p:spPr/>
        <p:txBody>
          <a:bodyPr/>
          <a:lstStyle/>
          <a:p>
            <a:fld id="{DAF8BA09-7B67-4C40-BD24-15E111A66483}" type="slidenum">
              <a:rPr lang="en-US" smtClean="0"/>
              <a:t>‹#›</a:t>
            </a:fld>
            <a:endParaRPr lang="en-US"/>
          </a:p>
        </p:txBody>
      </p:sp>
    </p:spTree>
    <p:extLst>
      <p:ext uri="{BB962C8B-B14F-4D97-AF65-F5344CB8AC3E}">
        <p14:creationId xmlns:p14="http://schemas.microsoft.com/office/powerpoint/2010/main" val="609512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4A77D-B3BD-4FEC-94E3-098C149B3D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4C78FE-3702-4B70-9A18-8D0B8E81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975265-6FC0-4FF7-AD3D-E1B572BBB7CF}"/>
              </a:ext>
            </a:extLst>
          </p:cNvPr>
          <p:cNvSpPr>
            <a:spLocks noGrp="1"/>
          </p:cNvSpPr>
          <p:nvPr>
            <p:ph type="dt" sz="half" idx="10"/>
          </p:nvPr>
        </p:nvSpPr>
        <p:spPr/>
        <p:txBody>
          <a:bodyPr/>
          <a:lstStyle/>
          <a:p>
            <a:fld id="{202FFE3F-D549-42FF-A02E-9B8253A4613C}" type="datetimeFigureOut">
              <a:rPr lang="en-US" smtClean="0"/>
              <a:t>11/19/2021</a:t>
            </a:fld>
            <a:endParaRPr lang="en-US"/>
          </a:p>
        </p:txBody>
      </p:sp>
      <p:sp>
        <p:nvSpPr>
          <p:cNvPr id="5" name="Footer Placeholder 4">
            <a:extLst>
              <a:ext uri="{FF2B5EF4-FFF2-40B4-BE49-F238E27FC236}">
                <a16:creationId xmlns:a16="http://schemas.microsoft.com/office/drawing/2014/main" id="{8902D7FB-246B-46F5-A729-0071B2759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CB94CC-7B20-4AFF-9B9D-C1EA1A736EE8}"/>
              </a:ext>
            </a:extLst>
          </p:cNvPr>
          <p:cNvSpPr>
            <a:spLocks noGrp="1"/>
          </p:cNvSpPr>
          <p:nvPr>
            <p:ph type="sldNum" sz="quarter" idx="12"/>
          </p:nvPr>
        </p:nvSpPr>
        <p:spPr/>
        <p:txBody>
          <a:bodyPr/>
          <a:lstStyle/>
          <a:p>
            <a:fld id="{DAF8BA09-7B67-4C40-BD24-15E111A66483}" type="slidenum">
              <a:rPr lang="en-US" smtClean="0"/>
              <a:t>‹#›</a:t>
            </a:fld>
            <a:endParaRPr lang="en-US"/>
          </a:p>
        </p:txBody>
      </p:sp>
    </p:spTree>
    <p:extLst>
      <p:ext uri="{BB962C8B-B14F-4D97-AF65-F5344CB8AC3E}">
        <p14:creationId xmlns:p14="http://schemas.microsoft.com/office/powerpoint/2010/main" val="1558106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0039A-67B2-4864-942E-EE446ED245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8603B9-BFCE-4CD8-9848-56BBF2EA17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4CBCA9-CD22-4706-808F-0B2C222D5729}"/>
              </a:ext>
            </a:extLst>
          </p:cNvPr>
          <p:cNvSpPr>
            <a:spLocks noGrp="1"/>
          </p:cNvSpPr>
          <p:nvPr>
            <p:ph type="dt" sz="half" idx="10"/>
          </p:nvPr>
        </p:nvSpPr>
        <p:spPr/>
        <p:txBody>
          <a:bodyPr/>
          <a:lstStyle/>
          <a:p>
            <a:fld id="{202FFE3F-D549-42FF-A02E-9B8253A4613C}" type="datetimeFigureOut">
              <a:rPr lang="en-US" smtClean="0"/>
              <a:t>11/19/2021</a:t>
            </a:fld>
            <a:endParaRPr lang="en-US"/>
          </a:p>
        </p:txBody>
      </p:sp>
      <p:sp>
        <p:nvSpPr>
          <p:cNvPr id="5" name="Footer Placeholder 4">
            <a:extLst>
              <a:ext uri="{FF2B5EF4-FFF2-40B4-BE49-F238E27FC236}">
                <a16:creationId xmlns:a16="http://schemas.microsoft.com/office/drawing/2014/main" id="{552ADD80-9334-4599-8636-60F2DED848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45C650-83B9-4AFA-BAB4-17FF2BDC2729}"/>
              </a:ext>
            </a:extLst>
          </p:cNvPr>
          <p:cNvSpPr>
            <a:spLocks noGrp="1"/>
          </p:cNvSpPr>
          <p:nvPr>
            <p:ph type="sldNum" sz="quarter" idx="12"/>
          </p:nvPr>
        </p:nvSpPr>
        <p:spPr/>
        <p:txBody>
          <a:bodyPr/>
          <a:lstStyle/>
          <a:p>
            <a:fld id="{DAF8BA09-7B67-4C40-BD24-15E111A66483}" type="slidenum">
              <a:rPr lang="en-US" smtClean="0"/>
              <a:t>‹#›</a:t>
            </a:fld>
            <a:endParaRPr lang="en-US"/>
          </a:p>
        </p:txBody>
      </p:sp>
    </p:spTree>
    <p:extLst>
      <p:ext uri="{BB962C8B-B14F-4D97-AF65-F5344CB8AC3E}">
        <p14:creationId xmlns:p14="http://schemas.microsoft.com/office/powerpoint/2010/main" val="1356582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357D6-99C0-4146-A723-40681A8B50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53A108-5284-4330-9743-EFAE3B38A2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23C657-9BC2-4643-817B-31364AE0D1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B32A20-FE81-4D9C-ACC9-8889CF3A9A4E}"/>
              </a:ext>
            </a:extLst>
          </p:cNvPr>
          <p:cNvSpPr>
            <a:spLocks noGrp="1"/>
          </p:cNvSpPr>
          <p:nvPr>
            <p:ph type="dt" sz="half" idx="10"/>
          </p:nvPr>
        </p:nvSpPr>
        <p:spPr/>
        <p:txBody>
          <a:bodyPr/>
          <a:lstStyle/>
          <a:p>
            <a:fld id="{202FFE3F-D549-42FF-A02E-9B8253A4613C}" type="datetimeFigureOut">
              <a:rPr lang="en-US" smtClean="0"/>
              <a:t>11/19/2021</a:t>
            </a:fld>
            <a:endParaRPr lang="en-US"/>
          </a:p>
        </p:txBody>
      </p:sp>
      <p:sp>
        <p:nvSpPr>
          <p:cNvPr id="6" name="Footer Placeholder 5">
            <a:extLst>
              <a:ext uri="{FF2B5EF4-FFF2-40B4-BE49-F238E27FC236}">
                <a16:creationId xmlns:a16="http://schemas.microsoft.com/office/drawing/2014/main" id="{0A1F30DE-5595-4B38-8241-7C69B483D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6FC736-92A1-4807-94B7-DD6712BAB0EF}"/>
              </a:ext>
            </a:extLst>
          </p:cNvPr>
          <p:cNvSpPr>
            <a:spLocks noGrp="1"/>
          </p:cNvSpPr>
          <p:nvPr>
            <p:ph type="sldNum" sz="quarter" idx="12"/>
          </p:nvPr>
        </p:nvSpPr>
        <p:spPr/>
        <p:txBody>
          <a:bodyPr/>
          <a:lstStyle/>
          <a:p>
            <a:fld id="{DAF8BA09-7B67-4C40-BD24-15E111A66483}" type="slidenum">
              <a:rPr lang="en-US" smtClean="0"/>
              <a:t>‹#›</a:t>
            </a:fld>
            <a:endParaRPr lang="en-US"/>
          </a:p>
        </p:txBody>
      </p:sp>
    </p:spTree>
    <p:extLst>
      <p:ext uri="{BB962C8B-B14F-4D97-AF65-F5344CB8AC3E}">
        <p14:creationId xmlns:p14="http://schemas.microsoft.com/office/powerpoint/2010/main" val="3465858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7F197-F1BF-43EB-9705-7B6EB0304E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B2CB0A-5719-4274-AD33-97F8F15DA2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A8CD60-FD78-43B0-B62C-5AF17C55E3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32A411-407E-424B-ABC0-B4FF73605A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B84E58-92E7-4897-801B-59994D4DCB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C4738B-81CC-4703-AD6D-A56531ABC8EE}"/>
              </a:ext>
            </a:extLst>
          </p:cNvPr>
          <p:cNvSpPr>
            <a:spLocks noGrp="1"/>
          </p:cNvSpPr>
          <p:nvPr>
            <p:ph type="dt" sz="half" idx="10"/>
          </p:nvPr>
        </p:nvSpPr>
        <p:spPr/>
        <p:txBody>
          <a:bodyPr/>
          <a:lstStyle/>
          <a:p>
            <a:fld id="{202FFE3F-D549-42FF-A02E-9B8253A4613C}" type="datetimeFigureOut">
              <a:rPr lang="en-US" smtClean="0"/>
              <a:t>11/19/2021</a:t>
            </a:fld>
            <a:endParaRPr lang="en-US"/>
          </a:p>
        </p:txBody>
      </p:sp>
      <p:sp>
        <p:nvSpPr>
          <p:cNvPr id="8" name="Footer Placeholder 7">
            <a:extLst>
              <a:ext uri="{FF2B5EF4-FFF2-40B4-BE49-F238E27FC236}">
                <a16:creationId xmlns:a16="http://schemas.microsoft.com/office/drawing/2014/main" id="{99594AB7-DB43-4BC6-A635-D39E34019B0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1716617-976C-4F86-A390-864300F9C671}"/>
              </a:ext>
            </a:extLst>
          </p:cNvPr>
          <p:cNvSpPr>
            <a:spLocks noGrp="1"/>
          </p:cNvSpPr>
          <p:nvPr>
            <p:ph type="sldNum" sz="quarter" idx="12"/>
          </p:nvPr>
        </p:nvSpPr>
        <p:spPr/>
        <p:txBody>
          <a:bodyPr/>
          <a:lstStyle/>
          <a:p>
            <a:fld id="{DAF8BA09-7B67-4C40-BD24-15E111A66483}" type="slidenum">
              <a:rPr lang="en-US" smtClean="0"/>
              <a:t>‹#›</a:t>
            </a:fld>
            <a:endParaRPr lang="en-US"/>
          </a:p>
        </p:txBody>
      </p:sp>
    </p:spTree>
    <p:extLst>
      <p:ext uri="{BB962C8B-B14F-4D97-AF65-F5344CB8AC3E}">
        <p14:creationId xmlns:p14="http://schemas.microsoft.com/office/powerpoint/2010/main" val="539135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08DE6-4B47-4F26-8B33-E2BB0FC3A0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9F9615-28A6-4F0F-B7FC-1B8C550980CD}"/>
              </a:ext>
            </a:extLst>
          </p:cNvPr>
          <p:cNvSpPr>
            <a:spLocks noGrp="1"/>
          </p:cNvSpPr>
          <p:nvPr>
            <p:ph type="dt" sz="half" idx="10"/>
          </p:nvPr>
        </p:nvSpPr>
        <p:spPr/>
        <p:txBody>
          <a:bodyPr/>
          <a:lstStyle/>
          <a:p>
            <a:fld id="{202FFE3F-D549-42FF-A02E-9B8253A4613C}" type="datetimeFigureOut">
              <a:rPr lang="en-US" smtClean="0"/>
              <a:t>11/19/2021</a:t>
            </a:fld>
            <a:endParaRPr lang="en-US"/>
          </a:p>
        </p:txBody>
      </p:sp>
      <p:sp>
        <p:nvSpPr>
          <p:cNvPr id="4" name="Footer Placeholder 3">
            <a:extLst>
              <a:ext uri="{FF2B5EF4-FFF2-40B4-BE49-F238E27FC236}">
                <a16:creationId xmlns:a16="http://schemas.microsoft.com/office/drawing/2014/main" id="{917C78C0-765C-4C65-9EE5-A7FE223724A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ABE3F5-F905-4D7C-A296-23D66BD2284E}"/>
              </a:ext>
            </a:extLst>
          </p:cNvPr>
          <p:cNvSpPr>
            <a:spLocks noGrp="1"/>
          </p:cNvSpPr>
          <p:nvPr>
            <p:ph type="sldNum" sz="quarter" idx="12"/>
          </p:nvPr>
        </p:nvSpPr>
        <p:spPr/>
        <p:txBody>
          <a:bodyPr/>
          <a:lstStyle/>
          <a:p>
            <a:fld id="{DAF8BA09-7B67-4C40-BD24-15E111A66483}" type="slidenum">
              <a:rPr lang="en-US" smtClean="0"/>
              <a:t>‹#›</a:t>
            </a:fld>
            <a:endParaRPr lang="en-US"/>
          </a:p>
        </p:txBody>
      </p:sp>
    </p:spTree>
    <p:extLst>
      <p:ext uri="{BB962C8B-B14F-4D97-AF65-F5344CB8AC3E}">
        <p14:creationId xmlns:p14="http://schemas.microsoft.com/office/powerpoint/2010/main" val="342558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21AB1C-6147-4CFD-B652-ECF379630204}"/>
              </a:ext>
            </a:extLst>
          </p:cNvPr>
          <p:cNvSpPr>
            <a:spLocks noGrp="1"/>
          </p:cNvSpPr>
          <p:nvPr>
            <p:ph type="dt" sz="half" idx="10"/>
          </p:nvPr>
        </p:nvSpPr>
        <p:spPr/>
        <p:txBody>
          <a:bodyPr/>
          <a:lstStyle/>
          <a:p>
            <a:fld id="{202FFE3F-D549-42FF-A02E-9B8253A4613C}" type="datetimeFigureOut">
              <a:rPr lang="en-US" smtClean="0"/>
              <a:t>11/19/2021</a:t>
            </a:fld>
            <a:endParaRPr lang="en-US"/>
          </a:p>
        </p:txBody>
      </p:sp>
      <p:sp>
        <p:nvSpPr>
          <p:cNvPr id="3" name="Footer Placeholder 2">
            <a:extLst>
              <a:ext uri="{FF2B5EF4-FFF2-40B4-BE49-F238E27FC236}">
                <a16:creationId xmlns:a16="http://schemas.microsoft.com/office/drawing/2014/main" id="{F22F52D8-216B-4AC4-B94F-55B70083AD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F66962-80F4-43EB-A67A-960773AA0BA5}"/>
              </a:ext>
            </a:extLst>
          </p:cNvPr>
          <p:cNvSpPr>
            <a:spLocks noGrp="1"/>
          </p:cNvSpPr>
          <p:nvPr>
            <p:ph type="sldNum" sz="quarter" idx="12"/>
          </p:nvPr>
        </p:nvSpPr>
        <p:spPr/>
        <p:txBody>
          <a:bodyPr/>
          <a:lstStyle/>
          <a:p>
            <a:fld id="{DAF8BA09-7B67-4C40-BD24-15E111A66483}" type="slidenum">
              <a:rPr lang="en-US" smtClean="0"/>
              <a:t>‹#›</a:t>
            </a:fld>
            <a:endParaRPr lang="en-US"/>
          </a:p>
        </p:txBody>
      </p:sp>
    </p:spTree>
    <p:extLst>
      <p:ext uri="{BB962C8B-B14F-4D97-AF65-F5344CB8AC3E}">
        <p14:creationId xmlns:p14="http://schemas.microsoft.com/office/powerpoint/2010/main" val="1394051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1C973-0B40-4276-BC0F-DBEC87D527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ACF277-1AE3-4298-B0C1-AD59D42A6D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8970FA-6EF0-496E-9FD7-C78324EA1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D1BCC1-19E2-48C9-85BD-F0335A2552D0}"/>
              </a:ext>
            </a:extLst>
          </p:cNvPr>
          <p:cNvSpPr>
            <a:spLocks noGrp="1"/>
          </p:cNvSpPr>
          <p:nvPr>
            <p:ph type="dt" sz="half" idx="10"/>
          </p:nvPr>
        </p:nvSpPr>
        <p:spPr/>
        <p:txBody>
          <a:bodyPr/>
          <a:lstStyle/>
          <a:p>
            <a:fld id="{202FFE3F-D549-42FF-A02E-9B8253A4613C}" type="datetimeFigureOut">
              <a:rPr lang="en-US" smtClean="0"/>
              <a:t>11/19/2021</a:t>
            </a:fld>
            <a:endParaRPr lang="en-US"/>
          </a:p>
        </p:txBody>
      </p:sp>
      <p:sp>
        <p:nvSpPr>
          <p:cNvPr id="6" name="Footer Placeholder 5">
            <a:extLst>
              <a:ext uri="{FF2B5EF4-FFF2-40B4-BE49-F238E27FC236}">
                <a16:creationId xmlns:a16="http://schemas.microsoft.com/office/drawing/2014/main" id="{47637805-5031-40E7-B829-67B5A8B72C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E982F4-0ABB-4745-B079-C24F9FAA07EB}"/>
              </a:ext>
            </a:extLst>
          </p:cNvPr>
          <p:cNvSpPr>
            <a:spLocks noGrp="1"/>
          </p:cNvSpPr>
          <p:nvPr>
            <p:ph type="sldNum" sz="quarter" idx="12"/>
          </p:nvPr>
        </p:nvSpPr>
        <p:spPr/>
        <p:txBody>
          <a:bodyPr/>
          <a:lstStyle/>
          <a:p>
            <a:fld id="{DAF8BA09-7B67-4C40-BD24-15E111A66483}" type="slidenum">
              <a:rPr lang="en-US" smtClean="0"/>
              <a:t>‹#›</a:t>
            </a:fld>
            <a:endParaRPr lang="en-US"/>
          </a:p>
        </p:txBody>
      </p:sp>
    </p:spTree>
    <p:extLst>
      <p:ext uri="{BB962C8B-B14F-4D97-AF65-F5344CB8AC3E}">
        <p14:creationId xmlns:p14="http://schemas.microsoft.com/office/powerpoint/2010/main" val="478253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D7754-667F-4393-AEBD-1404FDC07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B938DB-5CB6-453D-9538-A6A85BBA1A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8E438-5B24-4657-BB8C-A2641110E0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D203AB-84D7-4411-9AC6-09D0C075166A}"/>
              </a:ext>
            </a:extLst>
          </p:cNvPr>
          <p:cNvSpPr>
            <a:spLocks noGrp="1"/>
          </p:cNvSpPr>
          <p:nvPr>
            <p:ph type="dt" sz="half" idx="10"/>
          </p:nvPr>
        </p:nvSpPr>
        <p:spPr/>
        <p:txBody>
          <a:bodyPr/>
          <a:lstStyle/>
          <a:p>
            <a:fld id="{202FFE3F-D549-42FF-A02E-9B8253A4613C}" type="datetimeFigureOut">
              <a:rPr lang="en-US" smtClean="0"/>
              <a:t>11/19/2021</a:t>
            </a:fld>
            <a:endParaRPr lang="en-US"/>
          </a:p>
        </p:txBody>
      </p:sp>
      <p:sp>
        <p:nvSpPr>
          <p:cNvPr id="6" name="Footer Placeholder 5">
            <a:extLst>
              <a:ext uri="{FF2B5EF4-FFF2-40B4-BE49-F238E27FC236}">
                <a16:creationId xmlns:a16="http://schemas.microsoft.com/office/drawing/2014/main" id="{7B83D217-A33E-4DCD-9D7C-81F7A714FE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B3AFA3-E108-4E5A-8CE3-A6F78C14E9DA}"/>
              </a:ext>
            </a:extLst>
          </p:cNvPr>
          <p:cNvSpPr>
            <a:spLocks noGrp="1"/>
          </p:cNvSpPr>
          <p:nvPr>
            <p:ph type="sldNum" sz="quarter" idx="12"/>
          </p:nvPr>
        </p:nvSpPr>
        <p:spPr/>
        <p:txBody>
          <a:bodyPr/>
          <a:lstStyle/>
          <a:p>
            <a:fld id="{DAF8BA09-7B67-4C40-BD24-15E111A66483}" type="slidenum">
              <a:rPr lang="en-US" smtClean="0"/>
              <a:t>‹#›</a:t>
            </a:fld>
            <a:endParaRPr lang="en-US"/>
          </a:p>
        </p:txBody>
      </p:sp>
    </p:spTree>
    <p:extLst>
      <p:ext uri="{BB962C8B-B14F-4D97-AF65-F5344CB8AC3E}">
        <p14:creationId xmlns:p14="http://schemas.microsoft.com/office/powerpoint/2010/main" val="114535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A5E759-CF92-40C5-9E61-D463BD5DE4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4F06652-A804-4671-A1D6-39328103E5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7D20CF-460C-43F4-BB65-DC57D7B9FA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FFE3F-D549-42FF-A02E-9B8253A4613C}" type="datetimeFigureOut">
              <a:rPr lang="en-US" smtClean="0"/>
              <a:t>11/19/2021</a:t>
            </a:fld>
            <a:endParaRPr lang="en-US"/>
          </a:p>
        </p:txBody>
      </p:sp>
      <p:sp>
        <p:nvSpPr>
          <p:cNvPr id="5" name="Footer Placeholder 4">
            <a:extLst>
              <a:ext uri="{FF2B5EF4-FFF2-40B4-BE49-F238E27FC236}">
                <a16:creationId xmlns:a16="http://schemas.microsoft.com/office/drawing/2014/main" id="{50D991C7-D99E-43DA-9CCE-998D1F449D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AA3201-CC79-4855-86E4-80052503D8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F8BA09-7B67-4C40-BD24-15E111A66483}" type="slidenum">
              <a:rPr lang="en-US" smtClean="0"/>
              <a:t>‹#›</a:t>
            </a:fld>
            <a:endParaRPr lang="en-US"/>
          </a:p>
        </p:txBody>
      </p:sp>
    </p:spTree>
    <p:extLst>
      <p:ext uri="{BB962C8B-B14F-4D97-AF65-F5344CB8AC3E}">
        <p14:creationId xmlns:p14="http://schemas.microsoft.com/office/powerpoint/2010/main" val="1671104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image" Target="../media/image20.png"/><Relationship Id="rId7" Type="http://schemas.openxmlformats.org/officeDocument/2006/relationships/oleObject" Target="../embeddings/oleObject2.bin"/><Relationship Id="rId12" Type="http://schemas.openxmlformats.org/officeDocument/2006/relationships/image" Target="../media/image23.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1.png"/><Relationship Id="rId11" Type="http://schemas.openxmlformats.org/officeDocument/2006/relationships/image" Target="../media/image22.png"/><Relationship Id="rId5" Type="http://schemas.openxmlformats.org/officeDocument/2006/relationships/image" Target="../media/image1.wmf"/><Relationship Id="rId10"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image" Target="../media/image20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0.png"/><Relationship Id="rId2" Type="http://schemas.openxmlformats.org/officeDocument/2006/relationships/image" Target="../media/image220.png"/><Relationship Id="rId1" Type="http://schemas.openxmlformats.org/officeDocument/2006/relationships/slideLayout" Target="../slideLayouts/slideLayout2.xml"/><Relationship Id="rId4" Type="http://schemas.openxmlformats.org/officeDocument/2006/relationships/image" Target="../media/image240.png"/></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1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5" Type="http://schemas.openxmlformats.org/officeDocument/2006/relationships/image" Target="../media/image35.png"/><Relationship Id="rId4" Type="http://schemas.openxmlformats.org/officeDocument/2006/relationships/image" Target="../media/image34.png"/></Relationships>
</file>

<file path=ppt/slides/_rels/slide17.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5" Type="http://schemas.openxmlformats.org/officeDocument/2006/relationships/image" Target="../media/image39.png"/><Relationship Id="rId4" Type="http://schemas.openxmlformats.org/officeDocument/2006/relationships/image" Target="../media/image38.png"/></Relationships>
</file>

<file path=ppt/slides/_rels/slide1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19.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 Id="rId5" Type="http://schemas.openxmlformats.org/officeDocument/2006/relationships/image" Target="../media/image46.png"/><Relationship Id="rId4" Type="http://schemas.openxmlformats.org/officeDocument/2006/relationships/image" Target="../media/image45.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50.png"/><Relationship Id="rId4" Type="http://schemas.openxmlformats.org/officeDocument/2006/relationships/image" Target="../media/image49.png"/></Relationships>
</file>

<file path=ppt/slides/_rels/slide21.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48.png"/><Relationship Id="rId1" Type="http://schemas.openxmlformats.org/officeDocument/2006/relationships/slideLayout" Target="../slideLayouts/slideLayout2.xml"/><Relationship Id="rId4" Type="http://schemas.openxmlformats.org/officeDocument/2006/relationships/image" Target="../media/image52.png"/></Relationships>
</file>

<file path=ppt/slides/_rels/slide22.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2.xml"/><Relationship Id="rId4" Type="http://schemas.openxmlformats.org/officeDocument/2006/relationships/image" Target="../media/image55.png"/></Relationships>
</file>

<file path=ppt/slides/_rels/slide23.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png"/><Relationship Id="rId1" Type="http://schemas.openxmlformats.org/officeDocument/2006/relationships/slideLayout" Target="../slideLayouts/slideLayout2.xml"/><Relationship Id="rId5" Type="http://schemas.openxmlformats.org/officeDocument/2006/relationships/image" Target="../media/image58.png"/><Relationship Id="rId4" Type="http://schemas.openxmlformats.org/officeDocument/2006/relationships/image" Target="../media/image190.png"/></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62.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1.png"/><Relationship Id="rId5" Type="http://schemas.openxmlformats.org/officeDocument/2006/relationships/image" Target="../media/image60.png"/><Relationship Id="rId4" Type="http://schemas.openxmlformats.org/officeDocument/2006/relationships/image" Target="../media/image48.emf"/></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D7FD31E6-E885-47F7-8E7F-E625EA0BA8D0}"/>
              </a:ext>
            </a:extLst>
          </p:cNvPr>
          <p:cNvSpPr txBox="1"/>
          <p:nvPr/>
        </p:nvSpPr>
        <p:spPr>
          <a:xfrm>
            <a:off x="210312" y="19182"/>
            <a:ext cx="4943856"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ĐIỆN NĂNG TIÊU THỤ.</a:t>
            </a:r>
          </a:p>
        </p:txBody>
      </p: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8607919D-FB4B-465D-901F-06496DDB2700}"/>
                  </a:ext>
                </a:extLst>
              </p:cNvPr>
              <p:cNvSpPr txBox="1"/>
              <p:nvPr/>
            </p:nvSpPr>
            <p:spPr>
              <a:xfrm>
                <a:off x="256032" y="398469"/>
                <a:ext cx="4535424" cy="800219"/>
              </a:xfrm>
              <a:prstGeom prst="rect">
                <a:avLst/>
              </a:prstGeom>
              <a:noFill/>
            </p:spPr>
            <p:txBody>
              <a:bodyPr wrap="square" rtlCol="0">
                <a:spAutoFit/>
              </a:bodyPr>
              <a:lstStyle/>
              <a:p>
                <a:r>
                  <a:rPr lang="en-US" sz="2800" b="0" dirty="0">
                    <a:latin typeface="Cambria" panose="02040503050406030204" pitchFamily="18" charset="0"/>
                    <a:ea typeface="Cambria" panose="02040503050406030204" pitchFamily="18" charset="0"/>
                  </a:rPr>
                  <a:t>A</a:t>
                </a:r>
                <a14:m>
                  <m:oMath xmlns:m="http://schemas.openxmlformats.org/officeDocument/2006/math">
                    <m:r>
                      <a:rPr lang="en-US" sz="2800" b="0" i="0" smtClean="0">
                        <a:latin typeface="Cambria Math" panose="02040503050406030204" pitchFamily="18" charset="0"/>
                      </a:rPr>
                      <m:t>=</m:t>
                    </m:r>
                    <m:r>
                      <m:rPr>
                        <m:sty m:val="p"/>
                      </m:rPr>
                      <a:rPr lang="en-US" sz="2800" b="0" i="0" smtClean="0">
                        <a:latin typeface="Cambria Math" panose="02040503050406030204" pitchFamily="18" charset="0"/>
                      </a:rPr>
                      <m:t>UIt</m:t>
                    </m:r>
                  </m:oMath>
                </a14:m>
                <a:endParaRPr lang="en-US" sz="2800" b="0" dirty="0">
                  <a:latin typeface="Cambria" panose="02040503050406030204" pitchFamily="18" charset="0"/>
                  <a:ea typeface="Cambria" panose="02040503050406030204" pitchFamily="18" charset="0"/>
                </a:endParaRPr>
              </a:p>
              <a:p>
                <a:endParaRPr lang="en-US" i="1" dirty="0">
                  <a:latin typeface="Cambria" panose="02040503050406030204" pitchFamily="18" charset="0"/>
                  <a:ea typeface="Cambria" panose="02040503050406030204" pitchFamily="18" charset="0"/>
                </a:endParaRPr>
              </a:p>
            </p:txBody>
          </p:sp>
        </mc:Choice>
        <mc:Fallback xmlns="">
          <p:sp>
            <p:nvSpPr>
              <p:cNvPr id="36" name="TextBox 35">
                <a:extLst>
                  <a:ext uri="{FF2B5EF4-FFF2-40B4-BE49-F238E27FC236}">
                    <a16:creationId xmlns:a16="http://schemas.microsoft.com/office/drawing/2014/main" id="{8607919D-FB4B-465D-901F-06496DDB2700}"/>
                  </a:ext>
                </a:extLst>
              </p:cNvPr>
              <p:cNvSpPr txBox="1">
                <a:spLocks noRot="1" noChangeAspect="1" noMove="1" noResize="1" noEditPoints="1" noAdjustHandles="1" noChangeArrowheads="1" noChangeShapeType="1" noTextEdit="1"/>
              </p:cNvSpPr>
              <p:nvPr/>
            </p:nvSpPr>
            <p:spPr>
              <a:xfrm>
                <a:off x="256032" y="398469"/>
                <a:ext cx="4535424" cy="800219"/>
              </a:xfrm>
              <a:prstGeom prst="rect">
                <a:avLst/>
              </a:prstGeom>
              <a:blipFill>
                <a:blip r:embed="rId2"/>
                <a:stretch>
                  <a:fillRect l="-2688" t="-7576"/>
                </a:stretch>
              </a:blipFill>
            </p:spPr>
            <p:txBody>
              <a:bodyPr/>
              <a:lstStyle/>
              <a:p>
                <a:r>
                  <a:rPr lang="en-US">
                    <a:noFill/>
                  </a:rPr>
                  <a:t> </a:t>
                </a:r>
              </a:p>
            </p:txBody>
          </p:sp>
        </mc:Fallback>
      </mc:AlternateContent>
      <p:sp>
        <p:nvSpPr>
          <p:cNvPr id="38" name="TextBox 37">
            <a:extLst>
              <a:ext uri="{FF2B5EF4-FFF2-40B4-BE49-F238E27FC236}">
                <a16:creationId xmlns:a16="http://schemas.microsoft.com/office/drawing/2014/main" id="{C8442AD0-EB35-47A9-909E-7B344C800170}"/>
              </a:ext>
            </a:extLst>
          </p:cNvPr>
          <p:cNvSpPr txBox="1"/>
          <p:nvPr/>
        </p:nvSpPr>
        <p:spPr>
          <a:xfrm>
            <a:off x="115824" y="820334"/>
            <a:ext cx="6278880"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CÔNG SUẤT TIÊU THỤ ĐIỆN NĂNG.</a:t>
            </a:r>
          </a:p>
        </p:txBody>
      </p: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114C0499-54B6-4DFE-A53F-7B66CAE0EA68}"/>
                  </a:ext>
                </a:extLst>
              </p:cNvPr>
              <p:cNvSpPr txBox="1"/>
              <p:nvPr/>
            </p:nvSpPr>
            <p:spPr>
              <a:xfrm>
                <a:off x="167640" y="1255098"/>
                <a:ext cx="2468880" cy="713529"/>
              </a:xfrm>
              <a:prstGeom prst="rect">
                <a:avLst/>
              </a:prstGeom>
              <a:noFill/>
            </p:spPr>
            <p:txBody>
              <a:bodyPr wrap="square" rtlCol="0">
                <a:spAutoFit/>
              </a:bodyPr>
              <a:lstStyle/>
              <a:p>
                <a14:m>
                  <m:oMath xmlns:m="http://schemas.openxmlformats.org/officeDocument/2006/math">
                    <m:r>
                      <a:rPr lang="en-US" sz="2800" b="0" i="1" smtClean="0">
                        <a:latin typeface="Cambria Math" panose="02040503050406030204" pitchFamily="18" charset="0"/>
                      </a:rPr>
                      <m:t>𝑃</m:t>
                    </m:r>
                    <m:r>
                      <a:rPr lang="en-US" sz="2800" b="0" i="1" smtClean="0">
                        <a:latin typeface="Cambria Math" panose="02040503050406030204" pitchFamily="18" charset="0"/>
                      </a:rPr>
                      <m:t>=</m:t>
                    </m:r>
                    <m:f>
                      <m:fPr>
                        <m:ctrlPr>
                          <a:rPr lang="en-US" sz="2800" i="1" smtClean="0">
                            <a:latin typeface="Cambria Math" panose="02040503050406030204" pitchFamily="18" charset="0"/>
                          </a:rPr>
                        </m:ctrlPr>
                      </m:fPr>
                      <m:num>
                        <m:r>
                          <a:rPr lang="en-US" sz="2800" b="0" i="1" smtClean="0">
                            <a:latin typeface="Cambria Math" panose="02040503050406030204" pitchFamily="18" charset="0"/>
                          </a:rPr>
                          <m:t>𝐴</m:t>
                        </m:r>
                      </m:num>
                      <m:den>
                        <m:r>
                          <a:rPr lang="en-US" sz="2800" b="0" i="1" smtClean="0">
                            <a:latin typeface="Cambria Math" panose="02040503050406030204" pitchFamily="18" charset="0"/>
                          </a:rPr>
                          <m:t>𝑡</m:t>
                        </m:r>
                      </m:den>
                    </m:f>
                  </m:oMath>
                </a14:m>
                <a:r>
                  <a:rPr lang="en-US" sz="2800" dirty="0">
                    <a:latin typeface="Cambria" panose="02040503050406030204" pitchFamily="18" charset="0"/>
                    <a:ea typeface="Cambria" panose="02040503050406030204" pitchFamily="18" charset="0"/>
                  </a:rPr>
                  <a:t>=UI</a:t>
                </a:r>
              </a:p>
            </p:txBody>
          </p:sp>
        </mc:Choice>
        <mc:Fallback xmlns="">
          <p:sp>
            <p:nvSpPr>
              <p:cNvPr id="39" name="TextBox 38">
                <a:extLst>
                  <a:ext uri="{FF2B5EF4-FFF2-40B4-BE49-F238E27FC236}">
                    <a16:creationId xmlns:a16="http://schemas.microsoft.com/office/drawing/2014/main" id="{114C0499-54B6-4DFE-A53F-7B66CAE0EA68}"/>
                  </a:ext>
                </a:extLst>
              </p:cNvPr>
              <p:cNvSpPr txBox="1">
                <a:spLocks noRot="1" noChangeAspect="1" noMove="1" noResize="1" noEditPoints="1" noAdjustHandles="1" noChangeArrowheads="1" noChangeShapeType="1" noTextEdit="1"/>
              </p:cNvSpPr>
              <p:nvPr/>
            </p:nvSpPr>
            <p:spPr>
              <a:xfrm>
                <a:off x="167640" y="1255098"/>
                <a:ext cx="2468880" cy="713529"/>
              </a:xfrm>
              <a:prstGeom prst="rect">
                <a:avLst/>
              </a:prstGeom>
              <a:blipFill>
                <a:blip r:embed="rId3"/>
                <a:stretch>
                  <a:fillRect b="-8547"/>
                </a:stretch>
              </a:blipFill>
            </p:spPr>
            <p:txBody>
              <a:bodyPr/>
              <a:lstStyle/>
              <a:p>
                <a:r>
                  <a:rPr lang="en-US">
                    <a:noFill/>
                  </a:rPr>
                  <a:t> </a:t>
                </a:r>
              </a:p>
            </p:txBody>
          </p:sp>
        </mc:Fallback>
      </mc:AlternateContent>
      <p:sp>
        <p:nvSpPr>
          <p:cNvPr id="40" name="TextBox 39">
            <a:extLst>
              <a:ext uri="{FF2B5EF4-FFF2-40B4-BE49-F238E27FC236}">
                <a16:creationId xmlns:a16="http://schemas.microsoft.com/office/drawing/2014/main" id="{B6964A25-4A80-4ADB-805F-9FFA7AF85C13}"/>
              </a:ext>
            </a:extLst>
          </p:cNvPr>
          <p:cNvSpPr txBox="1"/>
          <p:nvPr/>
        </p:nvSpPr>
        <p:spPr>
          <a:xfrm>
            <a:off x="106680" y="1706709"/>
            <a:ext cx="5047488"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luật</a:t>
            </a:r>
            <a:r>
              <a:rPr lang="en-US" sz="2800" dirty="0">
                <a:latin typeface="Times New Roman" panose="02020603050405020304" pitchFamily="18" charset="0"/>
                <a:cs typeface="Times New Roman" panose="02020603050405020304" pitchFamily="18" charset="0"/>
              </a:rPr>
              <a:t> JUN – LEN - XƠ</a:t>
            </a:r>
          </a:p>
        </p:txBody>
      </p:sp>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37AC5781-4832-4D5B-AA70-ACCF1A792312}"/>
                  </a:ext>
                </a:extLst>
              </p:cNvPr>
              <p:cNvSpPr txBox="1"/>
              <p:nvPr/>
            </p:nvSpPr>
            <p:spPr>
              <a:xfrm>
                <a:off x="115824" y="2135917"/>
                <a:ext cx="4090416" cy="761875"/>
              </a:xfrm>
              <a:prstGeom prst="rect">
                <a:avLst/>
              </a:prstGeom>
              <a:noFill/>
            </p:spPr>
            <p:txBody>
              <a:bodyPr wrap="square" rtlCol="0">
                <a:spAutoFit/>
              </a:bodyPr>
              <a:lstStyle/>
              <a:p>
                <a14:m>
                  <m:oMath xmlns:m="http://schemas.openxmlformats.org/officeDocument/2006/math">
                    <m:r>
                      <a:rPr lang="en-US" sz="2800" b="0" i="1" smtClean="0">
                        <a:latin typeface="Cambria Math" panose="02040503050406030204" pitchFamily="18" charset="0"/>
                      </a:rPr>
                      <m:t>𝑄</m:t>
                    </m:r>
                    <m:r>
                      <a:rPr lang="en-US" sz="2800" b="0" i="1" smtClean="0">
                        <a:latin typeface="Cambria Math" panose="02040503050406030204" pitchFamily="18" charset="0"/>
                      </a:rPr>
                      <m:t>=</m:t>
                    </m:r>
                    <m:r>
                      <a:rPr lang="en-US" sz="2800" b="0" i="1" smtClean="0">
                        <a:latin typeface="Cambria Math" panose="02040503050406030204" pitchFamily="18" charset="0"/>
                      </a:rPr>
                      <m:t>𝑅</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𝐼</m:t>
                        </m:r>
                      </m:e>
                      <m:sup>
                        <m:r>
                          <a:rPr lang="en-US" sz="2800" b="0" i="1" smtClean="0">
                            <a:latin typeface="Cambria Math" panose="02040503050406030204" pitchFamily="18" charset="0"/>
                          </a:rPr>
                          <m:t>2</m:t>
                        </m:r>
                      </m:sup>
                    </m:sSup>
                  </m:oMath>
                </a14:m>
                <a:r>
                  <a:rPr lang="en-US" sz="2800" dirty="0">
                    <a:latin typeface="Cambria" panose="02040503050406030204" pitchFamily="18" charset="0"/>
                    <a:ea typeface="Cambria" panose="02040503050406030204" pitchFamily="18" charset="0"/>
                  </a:rPr>
                  <a:t>t=</a:t>
                </a:r>
                <a14:m>
                  <m:oMath xmlns:m="http://schemas.openxmlformats.org/officeDocument/2006/math">
                    <m:f>
                      <m:fPr>
                        <m:ctrlPr>
                          <a:rPr lang="en-US" sz="2800" i="1" smtClean="0">
                            <a:latin typeface="Cambria Math" panose="02040503050406030204" pitchFamily="18" charset="0"/>
                          </a:rPr>
                        </m:ctrlPr>
                      </m:fPr>
                      <m:num>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𝑈</m:t>
                            </m:r>
                          </m:e>
                          <m:sup>
                            <m:r>
                              <a:rPr lang="en-US" sz="2800" b="0" i="1" smtClean="0">
                                <a:latin typeface="Cambria Math" panose="02040503050406030204" pitchFamily="18" charset="0"/>
                              </a:rPr>
                              <m:t>2</m:t>
                            </m:r>
                          </m:sup>
                        </m:sSup>
                      </m:num>
                      <m:den>
                        <m:r>
                          <a:rPr lang="en-US" sz="2800" b="0" i="1" smtClean="0">
                            <a:latin typeface="Cambria Math" panose="02040503050406030204" pitchFamily="18" charset="0"/>
                          </a:rPr>
                          <m:t>𝑅</m:t>
                        </m:r>
                      </m:den>
                    </m:f>
                  </m:oMath>
                </a14:m>
                <a:r>
                  <a:rPr lang="en-US" sz="2800" dirty="0">
                    <a:latin typeface="Cambria" panose="02040503050406030204" pitchFamily="18" charset="0"/>
                    <a:ea typeface="Cambria" panose="02040503050406030204" pitchFamily="18" charset="0"/>
                  </a:rPr>
                  <a:t>t=</a:t>
                </a:r>
                <a:r>
                  <a:rPr lang="en-US" sz="2800" dirty="0" err="1">
                    <a:latin typeface="Cambria" panose="02040503050406030204" pitchFamily="18" charset="0"/>
                    <a:ea typeface="Cambria" panose="02040503050406030204" pitchFamily="18" charset="0"/>
                  </a:rPr>
                  <a:t>UIt</a:t>
                </a:r>
                <a:endParaRPr lang="en-US" sz="2800" dirty="0">
                  <a:latin typeface="Cambria" panose="02040503050406030204" pitchFamily="18" charset="0"/>
                  <a:ea typeface="Cambria" panose="02040503050406030204" pitchFamily="18" charset="0"/>
                </a:endParaRPr>
              </a:p>
            </p:txBody>
          </p:sp>
        </mc:Choice>
        <mc:Fallback xmlns="">
          <p:sp>
            <p:nvSpPr>
              <p:cNvPr id="41" name="TextBox 40">
                <a:extLst>
                  <a:ext uri="{FF2B5EF4-FFF2-40B4-BE49-F238E27FC236}">
                    <a16:creationId xmlns:a16="http://schemas.microsoft.com/office/drawing/2014/main" id="{37AC5781-4832-4D5B-AA70-ACCF1A792312}"/>
                  </a:ext>
                </a:extLst>
              </p:cNvPr>
              <p:cNvSpPr txBox="1">
                <a:spLocks noRot="1" noChangeAspect="1" noMove="1" noResize="1" noEditPoints="1" noAdjustHandles="1" noChangeArrowheads="1" noChangeShapeType="1" noTextEdit="1"/>
              </p:cNvSpPr>
              <p:nvPr/>
            </p:nvSpPr>
            <p:spPr>
              <a:xfrm>
                <a:off x="115824" y="2135917"/>
                <a:ext cx="4090416" cy="761875"/>
              </a:xfrm>
              <a:prstGeom prst="rect">
                <a:avLst/>
              </a:prstGeom>
              <a:blipFill>
                <a:blip r:embed="rId4"/>
                <a:stretch>
                  <a:fillRect b="-8000"/>
                </a:stretch>
              </a:blipFill>
            </p:spPr>
            <p:txBody>
              <a:bodyPr/>
              <a:lstStyle/>
              <a:p>
                <a:r>
                  <a:rPr lang="en-US">
                    <a:noFill/>
                  </a:rPr>
                  <a:t> </a:t>
                </a:r>
              </a:p>
            </p:txBody>
          </p:sp>
        </mc:Fallback>
      </mc:AlternateContent>
      <p:sp>
        <p:nvSpPr>
          <p:cNvPr id="42" name="TextBox 41">
            <a:extLst>
              <a:ext uri="{FF2B5EF4-FFF2-40B4-BE49-F238E27FC236}">
                <a16:creationId xmlns:a16="http://schemas.microsoft.com/office/drawing/2014/main" id="{691AF2B1-4D7B-40A3-B8B8-81C61F9E0B00}"/>
              </a:ext>
            </a:extLst>
          </p:cNvPr>
          <p:cNvSpPr txBox="1"/>
          <p:nvPr/>
        </p:nvSpPr>
        <p:spPr>
          <a:xfrm>
            <a:off x="167640" y="2919882"/>
            <a:ext cx="4657344"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CÔNG SUẤT TỎA NHIỆT</a:t>
            </a:r>
          </a:p>
        </p:txBody>
      </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D4819D19-6142-4603-851D-EC6062431BB6}"/>
                  </a:ext>
                </a:extLst>
              </p:cNvPr>
              <p:cNvSpPr txBox="1"/>
              <p:nvPr/>
            </p:nvSpPr>
            <p:spPr>
              <a:xfrm>
                <a:off x="188976" y="3381205"/>
                <a:ext cx="4090416" cy="776944"/>
              </a:xfrm>
              <a:prstGeom prst="rect">
                <a:avLst/>
              </a:prstGeom>
              <a:noFill/>
            </p:spPr>
            <p:txBody>
              <a:bodyPr wrap="square" rtlCol="0">
                <a:spAutoFit/>
              </a:bodyPr>
              <a:lstStyle/>
              <a:p>
                <a:r>
                  <a:rPr lang="en-US" sz="2800" b="0" dirty="0">
                    <a:latin typeface="Cambria" panose="02040503050406030204" pitchFamily="18" charset="0"/>
                    <a:ea typeface="Cambria" panose="02040503050406030204" pitchFamily="18" charset="0"/>
                  </a:rPr>
                  <a:t>P=</a:t>
                </a:r>
                <a14:m>
                  <m:oMath xmlns:m="http://schemas.openxmlformats.org/officeDocument/2006/math">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𝑄</m:t>
                        </m:r>
                      </m:num>
                      <m:den>
                        <m:r>
                          <a:rPr lang="en-US" sz="2800" b="0" i="1" smtClean="0">
                            <a:latin typeface="Cambria Math" panose="02040503050406030204" pitchFamily="18" charset="0"/>
                          </a:rPr>
                          <m:t>𝑡</m:t>
                        </m:r>
                      </m:den>
                    </m:f>
                    <m:r>
                      <a:rPr lang="en-US" sz="2800" b="0" i="1" smtClean="0">
                        <a:latin typeface="Cambria Math" panose="02040503050406030204" pitchFamily="18" charset="0"/>
                      </a:rPr>
                      <m:t>=</m:t>
                    </m:r>
                    <m:r>
                      <a:rPr lang="en-US" sz="2800" b="0" i="1" smtClean="0">
                        <a:latin typeface="Cambria Math" panose="02040503050406030204" pitchFamily="18" charset="0"/>
                      </a:rPr>
                      <m:t>𝑅</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𝐼</m:t>
                        </m:r>
                      </m:e>
                      <m:sup>
                        <m:r>
                          <a:rPr lang="en-US" sz="2800" b="0" i="1" smtClean="0">
                            <a:latin typeface="Cambria Math" panose="02040503050406030204" pitchFamily="18" charset="0"/>
                          </a:rPr>
                          <m:t>2</m:t>
                        </m:r>
                      </m:sup>
                    </m:sSup>
                  </m:oMath>
                </a14:m>
                <a:r>
                  <a:rPr lang="en-US" sz="2800" dirty="0">
                    <a:latin typeface="Cambria" panose="02040503050406030204" pitchFamily="18" charset="0"/>
                    <a:ea typeface="Cambria" panose="02040503050406030204" pitchFamily="18" charset="0"/>
                  </a:rPr>
                  <a:t>=</a:t>
                </a:r>
                <a14:m>
                  <m:oMath xmlns:m="http://schemas.openxmlformats.org/officeDocument/2006/math">
                    <m:f>
                      <m:fPr>
                        <m:ctrlPr>
                          <a:rPr lang="en-US" sz="2800" i="1" smtClean="0">
                            <a:latin typeface="Cambria Math" panose="02040503050406030204" pitchFamily="18" charset="0"/>
                          </a:rPr>
                        </m:ctrlPr>
                      </m:fPr>
                      <m:num>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𝑈</m:t>
                            </m:r>
                          </m:e>
                          <m:sup>
                            <m:r>
                              <a:rPr lang="en-US" sz="2800" b="0" i="1" smtClean="0">
                                <a:latin typeface="Cambria Math" panose="02040503050406030204" pitchFamily="18" charset="0"/>
                              </a:rPr>
                              <m:t>2</m:t>
                            </m:r>
                          </m:sup>
                        </m:sSup>
                      </m:num>
                      <m:den>
                        <m:r>
                          <a:rPr lang="en-US" sz="2800" b="0" i="1" smtClean="0">
                            <a:latin typeface="Cambria Math" panose="02040503050406030204" pitchFamily="18" charset="0"/>
                          </a:rPr>
                          <m:t>𝑅</m:t>
                        </m:r>
                      </m:den>
                    </m:f>
                  </m:oMath>
                </a14:m>
                <a:r>
                  <a:rPr lang="en-US" sz="2800" dirty="0">
                    <a:latin typeface="Cambria" panose="02040503050406030204" pitchFamily="18" charset="0"/>
                    <a:ea typeface="Cambria" panose="02040503050406030204" pitchFamily="18" charset="0"/>
                  </a:rPr>
                  <a:t>=UI</a:t>
                </a:r>
              </a:p>
            </p:txBody>
          </p:sp>
        </mc:Choice>
        <mc:Fallback xmlns="">
          <p:sp>
            <p:nvSpPr>
              <p:cNvPr id="43" name="TextBox 42">
                <a:extLst>
                  <a:ext uri="{FF2B5EF4-FFF2-40B4-BE49-F238E27FC236}">
                    <a16:creationId xmlns:a16="http://schemas.microsoft.com/office/drawing/2014/main" id="{D4819D19-6142-4603-851D-EC6062431BB6}"/>
                  </a:ext>
                </a:extLst>
              </p:cNvPr>
              <p:cNvSpPr txBox="1">
                <a:spLocks noRot="1" noChangeAspect="1" noMove="1" noResize="1" noEditPoints="1" noAdjustHandles="1" noChangeArrowheads="1" noChangeShapeType="1" noTextEdit="1"/>
              </p:cNvSpPr>
              <p:nvPr/>
            </p:nvSpPr>
            <p:spPr>
              <a:xfrm>
                <a:off x="188976" y="3381205"/>
                <a:ext cx="4090416" cy="776944"/>
              </a:xfrm>
              <a:prstGeom prst="rect">
                <a:avLst/>
              </a:prstGeom>
              <a:blipFill>
                <a:blip r:embed="rId5"/>
                <a:stretch>
                  <a:fillRect l="-2981" b="-8661"/>
                </a:stretch>
              </a:blipFill>
            </p:spPr>
            <p:txBody>
              <a:bodyPr/>
              <a:lstStyle/>
              <a:p>
                <a:r>
                  <a:rPr lang="en-US">
                    <a:noFill/>
                  </a:rPr>
                  <a:t> </a:t>
                </a:r>
              </a:p>
            </p:txBody>
          </p:sp>
        </mc:Fallback>
      </mc:AlternateContent>
      <p:sp>
        <p:nvSpPr>
          <p:cNvPr id="44" name="TextBox 43">
            <a:extLst>
              <a:ext uri="{FF2B5EF4-FFF2-40B4-BE49-F238E27FC236}">
                <a16:creationId xmlns:a16="http://schemas.microsoft.com/office/drawing/2014/main" id="{4745249D-9E3D-441B-8FAC-A4115032BB7D}"/>
              </a:ext>
            </a:extLst>
          </p:cNvPr>
          <p:cNvSpPr txBox="1"/>
          <p:nvPr/>
        </p:nvSpPr>
        <p:spPr>
          <a:xfrm>
            <a:off x="167640" y="4086359"/>
            <a:ext cx="4657344"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CÔNG CỦA NGUỒN ĐIỆN</a:t>
            </a:r>
          </a:p>
        </p:txBody>
      </p:sp>
      <p:sp>
        <p:nvSpPr>
          <p:cNvPr id="45" name="TextBox 44">
            <a:extLst>
              <a:ext uri="{FF2B5EF4-FFF2-40B4-BE49-F238E27FC236}">
                <a16:creationId xmlns:a16="http://schemas.microsoft.com/office/drawing/2014/main" id="{840ED05A-4C6D-4D00-99FC-F27D193335EE}"/>
              </a:ext>
            </a:extLst>
          </p:cNvPr>
          <p:cNvSpPr txBox="1"/>
          <p:nvPr/>
        </p:nvSpPr>
        <p:spPr>
          <a:xfrm>
            <a:off x="188975" y="5206140"/>
            <a:ext cx="5504103"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CÔNG SUẤTCỦA NGUỒN ĐIỆN</a:t>
            </a:r>
          </a:p>
        </p:txBody>
      </p:sp>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2DAFA952-73F0-4401-B4D6-2382F52253E9}"/>
                  </a:ext>
                </a:extLst>
              </p:cNvPr>
              <p:cNvSpPr txBox="1"/>
              <p:nvPr/>
            </p:nvSpPr>
            <p:spPr>
              <a:xfrm>
                <a:off x="256032" y="4562883"/>
                <a:ext cx="3118104" cy="83522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𝐴</m:t>
                          </m:r>
                        </m:e>
                        <m:sub>
                          <m:r>
                            <a:rPr lang="en-US" sz="2800" b="0" i="1" smtClean="0">
                              <a:latin typeface="Cambria Math" panose="02040503050406030204" pitchFamily="18" charset="0"/>
                            </a:rPr>
                            <m:t>𝑛𝑔</m:t>
                          </m:r>
                        </m:sub>
                      </m:sSub>
                      <m:r>
                        <a:rPr lang="en-US" sz="2800" b="0" i="0" smtClean="0">
                          <a:latin typeface="Cambria Math" panose="02040503050406030204" pitchFamily="18" charset="0"/>
                        </a:rPr>
                        <m:t>=</m:t>
                      </m:r>
                      <m:r>
                        <m:rPr>
                          <m:sty m:val="p"/>
                        </m:rPr>
                        <a:rPr lang="en-US" sz="2800" b="0" i="0" smtClean="0">
                          <a:latin typeface="Cambria Math" panose="02040503050406030204" pitchFamily="18" charset="0"/>
                        </a:rPr>
                        <m:t>UIt</m:t>
                      </m:r>
                    </m:oMath>
                  </m:oMathPara>
                </a14:m>
                <a:endParaRPr lang="en-US" sz="2800" b="0" dirty="0">
                  <a:latin typeface="Cambria" panose="02040503050406030204" pitchFamily="18" charset="0"/>
                  <a:ea typeface="Cambria" panose="02040503050406030204" pitchFamily="18" charset="0"/>
                </a:endParaRPr>
              </a:p>
              <a:p>
                <a:endParaRPr lang="en-US" i="1" dirty="0">
                  <a:latin typeface="Cambria" panose="02040503050406030204" pitchFamily="18" charset="0"/>
                  <a:ea typeface="Cambria" panose="02040503050406030204" pitchFamily="18" charset="0"/>
                </a:endParaRPr>
              </a:p>
            </p:txBody>
          </p:sp>
        </mc:Choice>
        <mc:Fallback xmlns="">
          <p:sp>
            <p:nvSpPr>
              <p:cNvPr id="46" name="TextBox 45">
                <a:extLst>
                  <a:ext uri="{FF2B5EF4-FFF2-40B4-BE49-F238E27FC236}">
                    <a16:creationId xmlns:a16="http://schemas.microsoft.com/office/drawing/2014/main" id="{2DAFA952-73F0-4401-B4D6-2382F52253E9}"/>
                  </a:ext>
                </a:extLst>
              </p:cNvPr>
              <p:cNvSpPr txBox="1">
                <a:spLocks noRot="1" noChangeAspect="1" noMove="1" noResize="1" noEditPoints="1" noAdjustHandles="1" noChangeArrowheads="1" noChangeShapeType="1" noTextEdit="1"/>
              </p:cNvSpPr>
              <p:nvPr/>
            </p:nvSpPr>
            <p:spPr>
              <a:xfrm>
                <a:off x="256032" y="4562883"/>
                <a:ext cx="3118104" cy="835229"/>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787CB8F1-3EDD-4EBD-AE5A-2FBB6D98FA43}"/>
                  </a:ext>
                </a:extLst>
              </p:cNvPr>
              <p:cNvSpPr txBox="1"/>
              <p:nvPr/>
            </p:nvSpPr>
            <p:spPr>
              <a:xfrm>
                <a:off x="60960" y="5802846"/>
                <a:ext cx="3118104" cy="121315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𝑃</m:t>
                          </m:r>
                        </m:e>
                        <m:sub>
                          <m:r>
                            <a:rPr lang="en-US" sz="2800" b="0" i="1" smtClean="0">
                              <a:latin typeface="Cambria Math" panose="02040503050406030204" pitchFamily="18" charset="0"/>
                            </a:rPr>
                            <m:t>𝑛𝑔</m:t>
                          </m:r>
                        </m:sub>
                      </m:sSub>
                      <m:r>
                        <a:rPr lang="en-US" sz="2800" b="0" i="0" smtClean="0">
                          <a:latin typeface="Cambria Math" panose="02040503050406030204" pitchFamily="18" charset="0"/>
                        </a:rPr>
                        <m:t>=</m:t>
                      </m:r>
                      <m:f>
                        <m:fPr>
                          <m:ctrlPr>
                            <a:rPr lang="en-US" sz="2800" b="0" i="1" smtClean="0">
                              <a:latin typeface="Cambria Math" panose="02040503050406030204" pitchFamily="18" charset="0"/>
                            </a:rPr>
                          </m:ctrlPr>
                        </m:fPr>
                        <m:num>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𝐴</m:t>
                              </m:r>
                            </m:e>
                            <m:sub>
                              <m:r>
                                <a:rPr lang="en-US" sz="2800" b="0" i="1" smtClean="0">
                                  <a:latin typeface="Cambria Math" panose="02040503050406030204" pitchFamily="18" charset="0"/>
                                </a:rPr>
                                <m:t>𝑛𝑔</m:t>
                              </m:r>
                            </m:sub>
                          </m:sSub>
                        </m:num>
                        <m:den>
                          <m:r>
                            <a:rPr lang="en-US" sz="2800" b="0" i="1" smtClean="0">
                              <a:latin typeface="Cambria Math" panose="02040503050406030204" pitchFamily="18" charset="0"/>
                            </a:rPr>
                            <m:t>𝑡</m:t>
                          </m:r>
                        </m:den>
                      </m:f>
                      <m:r>
                        <a:rPr lang="en-US" sz="2800" b="0" i="0" smtClean="0">
                          <a:latin typeface="Cambria Math" panose="02040503050406030204" pitchFamily="18" charset="0"/>
                        </a:rPr>
                        <m:t>=</m:t>
                      </m:r>
                      <m:r>
                        <m:rPr>
                          <m:sty m:val="p"/>
                        </m:rPr>
                        <a:rPr lang="en-US" sz="2800" b="0" i="0" smtClean="0">
                          <a:latin typeface="Cambria Math" panose="02040503050406030204" pitchFamily="18" charset="0"/>
                        </a:rPr>
                        <m:t>UI</m:t>
                      </m:r>
                    </m:oMath>
                  </m:oMathPara>
                </a14:m>
                <a:endParaRPr lang="en-US" sz="2800" b="0" dirty="0">
                  <a:latin typeface="Cambria" panose="02040503050406030204" pitchFamily="18" charset="0"/>
                  <a:ea typeface="Cambria" panose="02040503050406030204" pitchFamily="18" charset="0"/>
                </a:endParaRPr>
              </a:p>
              <a:p>
                <a:endParaRPr lang="en-US" i="1" dirty="0">
                  <a:latin typeface="Cambria" panose="02040503050406030204" pitchFamily="18" charset="0"/>
                  <a:ea typeface="Cambria" panose="02040503050406030204" pitchFamily="18" charset="0"/>
                </a:endParaRPr>
              </a:p>
            </p:txBody>
          </p:sp>
        </mc:Choice>
        <mc:Fallback xmlns="">
          <p:sp>
            <p:nvSpPr>
              <p:cNvPr id="47" name="TextBox 46">
                <a:extLst>
                  <a:ext uri="{FF2B5EF4-FFF2-40B4-BE49-F238E27FC236}">
                    <a16:creationId xmlns:a16="http://schemas.microsoft.com/office/drawing/2014/main" id="{787CB8F1-3EDD-4EBD-AE5A-2FBB6D98FA43}"/>
                  </a:ext>
                </a:extLst>
              </p:cNvPr>
              <p:cNvSpPr txBox="1">
                <a:spLocks noRot="1" noChangeAspect="1" noMove="1" noResize="1" noEditPoints="1" noAdjustHandles="1" noChangeArrowheads="1" noChangeShapeType="1" noTextEdit="1"/>
              </p:cNvSpPr>
              <p:nvPr/>
            </p:nvSpPr>
            <p:spPr>
              <a:xfrm>
                <a:off x="60960" y="5802846"/>
                <a:ext cx="3118104" cy="1213153"/>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22790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fade">
                                      <p:cBhvr>
                                        <p:cTn id="11" dur="1000"/>
                                        <p:tgtEl>
                                          <p:spTgt spid="36"/>
                                        </p:tgtEl>
                                      </p:cBhvr>
                                    </p:animEffect>
                                    <p:anim calcmode="lin" valueType="num">
                                      <p:cBhvr>
                                        <p:cTn id="12" dur="1000" fill="hold"/>
                                        <p:tgtEl>
                                          <p:spTgt spid="36"/>
                                        </p:tgtEl>
                                        <p:attrNameLst>
                                          <p:attrName>ppt_x</p:attrName>
                                        </p:attrNameLst>
                                      </p:cBhvr>
                                      <p:tavLst>
                                        <p:tav tm="0">
                                          <p:val>
                                            <p:strVal val="#ppt_x"/>
                                          </p:val>
                                        </p:tav>
                                        <p:tav tm="100000">
                                          <p:val>
                                            <p:strVal val="#ppt_x"/>
                                          </p:val>
                                        </p:tav>
                                      </p:tavLst>
                                    </p:anim>
                                    <p:anim calcmode="lin" valueType="num">
                                      <p:cBhvr>
                                        <p:cTn id="1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8"/>
                                        </p:tgtEl>
                                        <p:attrNameLst>
                                          <p:attrName>style.visibility</p:attrName>
                                        </p:attrNameLst>
                                      </p:cBhvr>
                                      <p:to>
                                        <p:strVal val="visible"/>
                                      </p:to>
                                    </p:set>
                                    <p:animEffect transition="in" filter="barn(inVertical)">
                                      <p:cBhvr>
                                        <p:cTn id="18" dur="500"/>
                                        <p:tgtEl>
                                          <p:spTgt spid="3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wipe(down)">
                                      <p:cBhvr>
                                        <p:cTn id="23" dur="500"/>
                                        <p:tgtEl>
                                          <p:spTgt spid="39"/>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heel(1)">
                                      <p:cBhvr>
                                        <p:cTn id="28" dur="2000"/>
                                        <p:tgtEl>
                                          <p:spTgt spid="40"/>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41"/>
                                        </p:tgtEl>
                                        <p:attrNameLst>
                                          <p:attrName>style.visibility</p:attrName>
                                        </p:attrNameLst>
                                      </p:cBhvr>
                                      <p:to>
                                        <p:strVal val="visible"/>
                                      </p:to>
                                    </p:set>
                                    <p:animEffect transition="in" filter="randombar(horizontal)">
                                      <p:cBhvr>
                                        <p:cTn id="33" dur="500"/>
                                        <p:tgtEl>
                                          <p:spTgt spid="41"/>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42"/>
                                        </p:tgtEl>
                                        <p:attrNameLst>
                                          <p:attrName>style.visibility</p:attrName>
                                        </p:attrNameLst>
                                      </p:cBhvr>
                                      <p:to>
                                        <p:strVal val="visible"/>
                                      </p:to>
                                    </p:set>
                                    <p:anim calcmode="lin" valueType="num">
                                      <p:cBhvr>
                                        <p:cTn id="38" dur="1000" fill="hold"/>
                                        <p:tgtEl>
                                          <p:spTgt spid="42"/>
                                        </p:tgtEl>
                                        <p:attrNameLst>
                                          <p:attrName>ppt_w</p:attrName>
                                        </p:attrNameLst>
                                      </p:cBhvr>
                                      <p:tavLst>
                                        <p:tav tm="0">
                                          <p:val>
                                            <p:fltVal val="0"/>
                                          </p:val>
                                        </p:tav>
                                        <p:tav tm="100000">
                                          <p:val>
                                            <p:strVal val="#ppt_w"/>
                                          </p:val>
                                        </p:tav>
                                      </p:tavLst>
                                    </p:anim>
                                    <p:anim calcmode="lin" valueType="num">
                                      <p:cBhvr>
                                        <p:cTn id="39" dur="1000" fill="hold"/>
                                        <p:tgtEl>
                                          <p:spTgt spid="42"/>
                                        </p:tgtEl>
                                        <p:attrNameLst>
                                          <p:attrName>ppt_h</p:attrName>
                                        </p:attrNameLst>
                                      </p:cBhvr>
                                      <p:tavLst>
                                        <p:tav tm="0">
                                          <p:val>
                                            <p:fltVal val="0"/>
                                          </p:val>
                                        </p:tav>
                                        <p:tav tm="100000">
                                          <p:val>
                                            <p:strVal val="#ppt_h"/>
                                          </p:val>
                                        </p:tav>
                                      </p:tavLst>
                                    </p:anim>
                                    <p:anim calcmode="lin" valueType="num">
                                      <p:cBhvr>
                                        <p:cTn id="40" dur="1000" fill="hold"/>
                                        <p:tgtEl>
                                          <p:spTgt spid="42"/>
                                        </p:tgtEl>
                                        <p:attrNameLst>
                                          <p:attrName>style.rotation</p:attrName>
                                        </p:attrNameLst>
                                      </p:cBhvr>
                                      <p:tavLst>
                                        <p:tav tm="0">
                                          <p:val>
                                            <p:fltVal val="90"/>
                                          </p:val>
                                        </p:tav>
                                        <p:tav tm="100000">
                                          <p:val>
                                            <p:fltVal val="0"/>
                                          </p:val>
                                        </p:tav>
                                      </p:tavLst>
                                    </p:anim>
                                    <p:animEffect transition="in" filter="fade">
                                      <p:cBhvr>
                                        <p:cTn id="41" dur="1000"/>
                                        <p:tgtEl>
                                          <p:spTgt spid="42"/>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nodeType="clickEffect">
                                  <p:stCondLst>
                                    <p:cond delay="0"/>
                                  </p:stCondLst>
                                  <p:childTnLst>
                                    <p:set>
                                      <p:cBhvr>
                                        <p:cTn id="45" dur="1" fill="hold">
                                          <p:stCondLst>
                                            <p:cond delay="0"/>
                                          </p:stCondLst>
                                        </p:cTn>
                                        <p:tgtEl>
                                          <p:spTgt spid="43">
                                            <p:txEl>
                                              <p:pRg st="0" end="0"/>
                                            </p:txEl>
                                          </p:spTgt>
                                        </p:tgtEl>
                                        <p:attrNameLst>
                                          <p:attrName>style.visibility</p:attrName>
                                        </p:attrNameLst>
                                      </p:cBhvr>
                                      <p:to>
                                        <p:strVal val="visible"/>
                                      </p:to>
                                    </p:set>
                                    <p:anim calcmode="lin" valueType="num">
                                      <p:cBhvr>
                                        <p:cTn id="46" dur="1000" fill="hold"/>
                                        <p:tgtEl>
                                          <p:spTgt spid="43">
                                            <p:txEl>
                                              <p:pRg st="0" end="0"/>
                                            </p:txEl>
                                          </p:spTgt>
                                        </p:tgtEl>
                                        <p:attrNameLst>
                                          <p:attrName>ppt_w</p:attrName>
                                        </p:attrNameLst>
                                      </p:cBhvr>
                                      <p:tavLst>
                                        <p:tav tm="0">
                                          <p:val>
                                            <p:fltVal val="0"/>
                                          </p:val>
                                        </p:tav>
                                        <p:tav tm="100000">
                                          <p:val>
                                            <p:strVal val="#ppt_w"/>
                                          </p:val>
                                        </p:tav>
                                      </p:tavLst>
                                    </p:anim>
                                    <p:anim calcmode="lin" valueType="num">
                                      <p:cBhvr>
                                        <p:cTn id="47" dur="1000" fill="hold"/>
                                        <p:tgtEl>
                                          <p:spTgt spid="43">
                                            <p:txEl>
                                              <p:pRg st="0" end="0"/>
                                            </p:txEl>
                                          </p:spTgt>
                                        </p:tgtEl>
                                        <p:attrNameLst>
                                          <p:attrName>ppt_h</p:attrName>
                                        </p:attrNameLst>
                                      </p:cBhvr>
                                      <p:tavLst>
                                        <p:tav tm="0">
                                          <p:val>
                                            <p:fltVal val="0"/>
                                          </p:val>
                                        </p:tav>
                                        <p:tav tm="100000">
                                          <p:val>
                                            <p:strVal val="#ppt_h"/>
                                          </p:val>
                                        </p:tav>
                                      </p:tavLst>
                                    </p:anim>
                                    <p:anim calcmode="lin" valueType="num">
                                      <p:cBhvr>
                                        <p:cTn id="48" dur="1000" fill="hold"/>
                                        <p:tgtEl>
                                          <p:spTgt spid="43">
                                            <p:txEl>
                                              <p:pRg st="0" end="0"/>
                                            </p:txEl>
                                          </p:spTgt>
                                        </p:tgtEl>
                                        <p:attrNameLst>
                                          <p:attrName>style.rotation</p:attrName>
                                        </p:attrNameLst>
                                      </p:cBhvr>
                                      <p:tavLst>
                                        <p:tav tm="0">
                                          <p:val>
                                            <p:fltVal val="90"/>
                                          </p:val>
                                        </p:tav>
                                        <p:tav tm="100000">
                                          <p:val>
                                            <p:fltVal val="0"/>
                                          </p:val>
                                        </p:tav>
                                      </p:tavLst>
                                    </p:anim>
                                    <p:animEffect transition="in" filter="fade">
                                      <p:cBhvr>
                                        <p:cTn id="49" dur="1000"/>
                                        <p:tgtEl>
                                          <p:spTgt spid="43">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44"/>
                                        </p:tgtEl>
                                        <p:attrNameLst>
                                          <p:attrName>style.visibility</p:attrName>
                                        </p:attrNameLst>
                                      </p:cBhvr>
                                      <p:to>
                                        <p:strVal val="visible"/>
                                      </p:to>
                                    </p:set>
                                    <p:anim calcmode="lin" valueType="num">
                                      <p:cBhvr>
                                        <p:cTn id="54" dur="1000" fill="hold"/>
                                        <p:tgtEl>
                                          <p:spTgt spid="44"/>
                                        </p:tgtEl>
                                        <p:attrNameLst>
                                          <p:attrName>ppt_w</p:attrName>
                                        </p:attrNameLst>
                                      </p:cBhvr>
                                      <p:tavLst>
                                        <p:tav tm="0">
                                          <p:val>
                                            <p:fltVal val="0"/>
                                          </p:val>
                                        </p:tav>
                                        <p:tav tm="100000">
                                          <p:val>
                                            <p:strVal val="#ppt_w"/>
                                          </p:val>
                                        </p:tav>
                                      </p:tavLst>
                                    </p:anim>
                                    <p:anim calcmode="lin" valueType="num">
                                      <p:cBhvr>
                                        <p:cTn id="55" dur="1000" fill="hold"/>
                                        <p:tgtEl>
                                          <p:spTgt spid="44"/>
                                        </p:tgtEl>
                                        <p:attrNameLst>
                                          <p:attrName>ppt_h</p:attrName>
                                        </p:attrNameLst>
                                      </p:cBhvr>
                                      <p:tavLst>
                                        <p:tav tm="0">
                                          <p:val>
                                            <p:fltVal val="0"/>
                                          </p:val>
                                        </p:tav>
                                        <p:tav tm="100000">
                                          <p:val>
                                            <p:strVal val="#ppt_h"/>
                                          </p:val>
                                        </p:tav>
                                      </p:tavLst>
                                    </p:anim>
                                    <p:anim calcmode="lin" valueType="num">
                                      <p:cBhvr>
                                        <p:cTn id="56" dur="1000" fill="hold"/>
                                        <p:tgtEl>
                                          <p:spTgt spid="44"/>
                                        </p:tgtEl>
                                        <p:attrNameLst>
                                          <p:attrName>style.rotation</p:attrName>
                                        </p:attrNameLst>
                                      </p:cBhvr>
                                      <p:tavLst>
                                        <p:tav tm="0">
                                          <p:val>
                                            <p:fltVal val="90"/>
                                          </p:val>
                                        </p:tav>
                                        <p:tav tm="100000">
                                          <p:val>
                                            <p:fltVal val="0"/>
                                          </p:val>
                                        </p:tav>
                                      </p:tavLst>
                                    </p:anim>
                                    <p:animEffect transition="in" filter="fade">
                                      <p:cBhvr>
                                        <p:cTn id="57" dur="10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nodeType="clickEffect">
                                  <p:stCondLst>
                                    <p:cond delay="0"/>
                                  </p:stCondLst>
                                  <p:childTnLst>
                                    <p:set>
                                      <p:cBhvr>
                                        <p:cTn id="61" dur="1" fill="hold">
                                          <p:stCondLst>
                                            <p:cond delay="0"/>
                                          </p:stCondLst>
                                        </p:cTn>
                                        <p:tgtEl>
                                          <p:spTgt spid="46">
                                            <p:txEl>
                                              <p:pRg st="0" end="0"/>
                                            </p:txEl>
                                          </p:spTgt>
                                        </p:tgtEl>
                                        <p:attrNameLst>
                                          <p:attrName>style.visibility</p:attrName>
                                        </p:attrNameLst>
                                      </p:cBhvr>
                                      <p:to>
                                        <p:strVal val="visible"/>
                                      </p:to>
                                    </p:set>
                                    <p:anim calcmode="lin" valueType="num">
                                      <p:cBhvr>
                                        <p:cTn id="62" dur="1000" fill="hold"/>
                                        <p:tgtEl>
                                          <p:spTgt spid="46">
                                            <p:txEl>
                                              <p:pRg st="0" end="0"/>
                                            </p:txEl>
                                          </p:spTgt>
                                        </p:tgtEl>
                                        <p:attrNameLst>
                                          <p:attrName>ppt_w</p:attrName>
                                        </p:attrNameLst>
                                      </p:cBhvr>
                                      <p:tavLst>
                                        <p:tav tm="0">
                                          <p:val>
                                            <p:fltVal val="0"/>
                                          </p:val>
                                        </p:tav>
                                        <p:tav tm="100000">
                                          <p:val>
                                            <p:strVal val="#ppt_w"/>
                                          </p:val>
                                        </p:tav>
                                      </p:tavLst>
                                    </p:anim>
                                    <p:anim calcmode="lin" valueType="num">
                                      <p:cBhvr>
                                        <p:cTn id="63" dur="1000" fill="hold"/>
                                        <p:tgtEl>
                                          <p:spTgt spid="46">
                                            <p:txEl>
                                              <p:pRg st="0" end="0"/>
                                            </p:txEl>
                                          </p:spTgt>
                                        </p:tgtEl>
                                        <p:attrNameLst>
                                          <p:attrName>ppt_h</p:attrName>
                                        </p:attrNameLst>
                                      </p:cBhvr>
                                      <p:tavLst>
                                        <p:tav tm="0">
                                          <p:val>
                                            <p:fltVal val="0"/>
                                          </p:val>
                                        </p:tav>
                                        <p:tav tm="100000">
                                          <p:val>
                                            <p:strVal val="#ppt_h"/>
                                          </p:val>
                                        </p:tav>
                                      </p:tavLst>
                                    </p:anim>
                                    <p:anim calcmode="lin" valueType="num">
                                      <p:cBhvr>
                                        <p:cTn id="64" dur="1000" fill="hold"/>
                                        <p:tgtEl>
                                          <p:spTgt spid="46">
                                            <p:txEl>
                                              <p:pRg st="0" end="0"/>
                                            </p:txEl>
                                          </p:spTgt>
                                        </p:tgtEl>
                                        <p:attrNameLst>
                                          <p:attrName>style.rotation</p:attrName>
                                        </p:attrNameLst>
                                      </p:cBhvr>
                                      <p:tavLst>
                                        <p:tav tm="0">
                                          <p:val>
                                            <p:fltVal val="90"/>
                                          </p:val>
                                        </p:tav>
                                        <p:tav tm="100000">
                                          <p:val>
                                            <p:fltVal val="0"/>
                                          </p:val>
                                        </p:tav>
                                      </p:tavLst>
                                    </p:anim>
                                    <p:animEffect transition="in" filter="fade">
                                      <p:cBhvr>
                                        <p:cTn id="65" dur="1000"/>
                                        <p:tgtEl>
                                          <p:spTgt spid="46">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5" presetClass="entr" presetSubtype="0" fill="hold" nodeType="clickEffect">
                                  <p:stCondLst>
                                    <p:cond delay="0"/>
                                  </p:stCondLst>
                                  <p:childTnLst>
                                    <p:set>
                                      <p:cBhvr>
                                        <p:cTn id="69" dur="1" fill="hold">
                                          <p:stCondLst>
                                            <p:cond delay="0"/>
                                          </p:stCondLst>
                                        </p:cTn>
                                        <p:tgtEl>
                                          <p:spTgt spid="45">
                                            <p:txEl>
                                              <p:pRg st="0" end="0"/>
                                            </p:txEl>
                                          </p:spTgt>
                                        </p:tgtEl>
                                        <p:attrNameLst>
                                          <p:attrName>style.visibility</p:attrName>
                                        </p:attrNameLst>
                                      </p:cBhvr>
                                      <p:to>
                                        <p:strVal val="visible"/>
                                      </p:to>
                                    </p:set>
                                    <p:animEffect transition="in" filter="fade">
                                      <p:cBhvr>
                                        <p:cTn id="70" dur="2000"/>
                                        <p:tgtEl>
                                          <p:spTgt spid="45">
                                            <p:txEl>
                                              <p:pRg st="0" end="0"/>
                                            </p:txEl>
                                          </p:spTgt>
                                        </p:tgtEl>
                                      </p:cBhvr>
                                    </p:animEffect>
                                    <p:anim calcmode="lin" valueType="num">
                                      <p:cBhvr>
                                        <p:cTn id="71" dur="2000" fill="hold"/>
                                        <p:tgtEl>
                                          <p:spTgt spid="45">
                                            <p:txEl>
                                              <p:pRg st="0" end="0"/>
                                            </p:txEl>
                                          </p:spTgt>
                                        </p:tgtEl>
                                        <p:attrNameLst>
                                          <p:attrName>ppt_w</p:attrName>
                                        </p:attrNameLst>
                                      </p:cBhvr>
                                      <p:tavLst>
                                        <p:tav tm="0" fmla="#ppt_w*sin(2.5*pi*$)">
                                          <p:val>
                                            <p:fltVal val="0"/>
                                          </p:val>
                                        </p:tav>
                                        <p:tav tm="100000">
                                          <p:val>
                                            <p:fltVal val="1"/>
                                          </p:val>
                                        </p:tav>
                                      </p:tavLst>
                                    </p:anim>
                                    <p:anim calcmode="lin" valueType="num">
                                      <p:cBhvr>
                                        <p:cTn id="72" dur="2000" fill="hold"/>
                                        <p:tgtEl>
                                          <p:spTgt spid="4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47"/>
                                        </p:tgtEl>
                                        <p:attrNameLst>
                                          <p:attrName>style.visibility</p:attrName>
                                        </p:attrNameLst>
                                      </p:cBhvr>
                                      <p:to>
                                        <p:strVal val="visible"/>
                                      </p:to>
                                    </p:set>
                                    <p:animEffect transition="in" filter="wipe(down)">
                                      <p:cBhvr>
                                        <p:cTn id="77" dur="580">
                                          <p:stCondLst>
                                            <p:cond delay="0"/>
                                          </p:stCondLst>
                                        </p:cTn>
                                        <p:tgtEl>
                                          <p:spTgt spid="47"/>
                                        </p:tgtEl>
                                      </p:cBhvr>
                                    </p:animEffect>
                                    <p:anim calcmode="lin" valueType="num">
                                      <p:cBhvr>
                                        <p:cTn id="78" dur="1822" tmFilter="0,0; 0.14,0.36; 0.43,0.73; 0.71,0.91; 1.0,1.0">
                                          <p:stCondLst>
                                            <p:cond delay="0"/>
                                          </p:stCondLst>
                                        </p:cTn>
                                        <p:tgtEl>
                                          <p:spTgt spid="47"/>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47"/>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47"/>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47"/>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47"/>
                                        </p:tgtEl>
                                        <p:attrNameLst>
                                          <p:attrName>ppt_y</p:attrName>
                                        </p:attrNameLst>
                                      </p:cBhvr>
                                      <p:tavLst>
                                        <p:tav tm="0" fmla="#ppt_y-sin(pi*$)/81">
                                          <p:val>
                                            <p:fltVal val="0"/>
                                          </p:val>
                                        </p:tav>
                                        <p:tav tm="100000">
                                          <p:val>
                                            <p:fltVal val="1"/>
                                          </p:val>
                                        </p:tav>
                                      </p:tavLst>
                                    </p:anim>
                                    <p:animScale>
                                      <p:cBhvr>
                                        <p:cTn id="83" dur="26">
                                          <p:stCondLst>
                                            <p:cond delay="650"/>
                                          </p:stCondLst>
                                        </p:cTn>
                                        <p:tgtEl>
                                          <p:spTgt spid="47"/>
                                        </p:tgtEl>
                                      </p:cBhvr>
                                      <p:to x="100000" y="60000"/>
                                    </p:animScale>
                                    <p:animScale>
                                      <p:cBhvr>
                                        <p:cTn id="84" dur="166" decel="50000">
                                          <p:stCondLst>
                                            <p:cond delay="676"/>
                                          </p:stCondLst>
                                        </p:cTn>
                                        <p:tgtEl>
                                          <p:spTgt spid="47"/>
                                        </p:tgtEl>
                                      </p:cBhvr>
                                      <p:to x="100000" y="100000"/>
                                    </p:animScale>
                                    <p:animScale>
                                      <p:cBhvr>
                                        <p:cTn id="85" dur="26">
                                          <p:stCondLst>
                                            <p:cond delay="1312"/>
                                          </p:stCondLst>
                                        </p:cTn>
                                        <p:tgtEl>
                                          <p:spTgt spid="47"/>
                                        </p:tgtEl>
                                      </p:cBhvr>
                                      <p:to x="100000" y="80000"/>
                                    </p:animScale>
                                    <p:animScale>
                                      <p:cBhvr>
                                        <p:cTn id="86" dur="166" decel="50000">
                                          <p:stCondLst>
                                            <p:cond delay="1338"/>
                                          </p:stCondLst>
                                        </p:cTn>
                                        <p:tgtEl>
                                          <p:spTgt spid="47"/>
                                        </p:tgtEl>
                                      </p:cBhvr>
                                      <p:to x="100000" y="100000"/>
                                    </p:animScale>
                                    <p:animScale>
                                      <p:cBhvr>
                                        <p:cTn id="87" dur="26">
                                          <p:stCondLst>
                                            <p:cond delay="1642"/>
                                          </p:stCondLst>
                                        </p:cTn>
                                        <p:tgtEl>
                                          <p:spTgt spid="47"/>
                                        </p:tgtEl>
                                      </p:cBhvr>
                                      <p:to x="100000" y="90000"/>
                                    </p:animScale>
                                    <p:animScale>
                                      <p:cBhvr>
                                        <p:cTn id="88" dur="166" decel="50000">
                                          <p:stCondLst>
                                            <p:cond delay="1668"/>
                                          </p:stCondLst>
                                        </p:cTn>
                                        <p:tgtEl>
                                          <p:spTgt spid="47"/>
                                        </p:tgtEl>
                                      </p:cBhvr>
                                      <p:to x="100000" y="100000"/>
                                    </p:animScale>
                                    <p:animScale>
                                      <p:cBhvr>
                                        <p:cTn id="89" dur="26">
                                          <p:stCondLst>
                                            <p:cond delay="1808"/>
                                          </p:stCondLst>
                                        </p:cTn>
                                        <p:tgtEl>
                                          <p:spTgt spid="47"/>
                                        </p:tgtEl>
                                      </p:cBhvr>
                                      <p:to x="100000" y="95000"/>
                                    </p:animScale>
                                    <p:animScale>
                                      <p:cBhvr>
                                        <p:cTn id="90" dur="166" decel="50000">
                                          <p:stCondLst>
                                            <p:cond delay="1834"/>
                                          </p:stCondLst>
                                        </p:cTn>
                                        <p:tgtEl>
                                          <p:spTgt spid="4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p:bldP spid="39" grpId="0"/>
      <p:bldP spid="40" grpId="0"/>
      <p:bldP spid="41" grpId="0"/>
      <p:bldP spid="42" grpId="0"/>
      <p:bldP spid="44" grpId="0"/>
      <p:bldP spid="4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4B95413A-2E51-44BE-9146-B88D1C5FFC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46720" y="872490"/>
            <a:ext cx="3324225" cy="20383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graphicFrame>
        <p:nvGraphicFramePr>
          <p:cNvPr id="5" name="Object 9">
            <a:extLst>
              <a:ext uri="{FF2B5EF4-FFF2-40B4-BE49-F238E27FC236}">
                <a16:creationId xmlns:a16="http://schemas.microsoft.com/office/drawing/2014/main" id="{313AAF13-A7C4-4010-BEE2-6613D5C3D61F}"/>
              </a:ext>
            </a:extLst>
          </p:cNvPr>
          <p:cNvGraphicFramePr>
            <a:graphicFrameLocks noChangeAspect="1"/>
          </p:cNvGraphicFramePr>
          <p:nvPr>
            <p:extLst>
              <p:ext uri="{D42A27DB-BD31-4B8C-83A1-F6EECF244321}">
                <p14:modId xmlns:p14="http://schemas.microsoft.com/office/powerpoint/2010/main" val="3736032658"/>
              </p:ext>
            </p:extLst>
          </p:nvPr>
        </p:nvGraphicFramePr>
        <p:xfrm>
          <a:off x="6957060" y="3003423"/>
          <a:ext cx="2057400" cy="1143000"/>
        </p:xfrm>
        <a:graphic>
          <a:graphicData uri="http://schemas.openxmlformats.org/presentationml/2006/ole">
            <mc:AlternateContent xmlns:mc="http://schemas.openxmlformats.org/markup-compatibility/2006">
              <mc:Choice xmlns:v="urn:schemas-microsoft-com:vml" Requires="v">
                <p:oleObj spid="_x0000_s2077" name="Equation" r:id="rId4" imgW="685800" imgH="431800" progId="Equation.DSMT4">
                  <p:embed/>
                </p:oleObj>
              </mc:Choice>
              <mc:Fallback>
                <p:oleObj name="Equation" r:id="rId4" imgW="685800" imgH="431800" progId="Equation.DSMT4">
                  <p:embed/>
                  <p:pic>
                    <p:nvPicPr>
                      <p:cNvPr id="104457" name="Object 9">
                        <a:extLst>
                          <a:ext uri="{FF2B5EF4-FFF2-40B4-BE49-F238E27FC236}">
                            <a16:creationId xmlns:a16="http://schemas.microsoft.com/office/drawing/2014/main" id="{9C18C53D-378F-4561-826C-C506DEF521B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57060" y="3003423"/>
                        <a:ext cx="2057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2">
            <a:extLst>
              <a:ext uri="{FF2B5EF4-FFF2-40B4-BE49-F238E27FC236}">
                <a16:creationId xmlns:a16="http://schemas.microsoft.com/office/drawing/2014/main" id="{F53B13DA-439D-4A75-B3AB-F36C69DFE78F}"/>
              </a:ext>
            </a:extLst>
          </p:cNvPr>
          <p:cNvSpPr>
            <a:spLocks noGrp="1" noChangeArrowheads="1"/>
          </p:cNvSpPr>
          <p:nvPr>
            <p:ph type="title"/>
          </p:nvPr>
        </p:nvSpPr>
        <p:spPr>
          <a:xfrm>
            <a:off x="7717536" y="0"/>
            <a:ext cx="4474464" cy="1384300"/>
          </a:xfrm>
        </p:spPr>
        <p:txBody>
          <a:bodyPr>
            <a:normAutofit/>
          </a:bodyPr>
          <a:lstStyle/>
          <a:p>
            <a:pPr eaLnBrk="1" hangingPunct="1"/>
            <a:r>
              <a:rPr lang="en-US" altLang="en-US" sz="2800" u="sng" dirty="0" err="1">
                <a:latin typeface="Times New Roman" panose="02020603050405020304" pitchFamily="18" charset="0"/>
                <a:cs typeface="Times New Roman" panose="02020603050405020304" pitchFamily="18" charset="0"/>
              </a:rPr>
              <a:t>Định</a:t>
            </a:r>
            <a:r>
              <a:rPr lang="en-US" altLang="en-US" sz="2800" u="sng" dirty="0">
                <a:latin typeface="Times New Roman" panose="02020603050405020304" pitchFamily="18" charset="0"/>
                <a:cs typeface="Times New Roman" panose="02020603050405020304" pitchFamily="18" charset="0"/>
              </a:rPr>
              <a:t> </a:t>
            </a:r>
            <a:r>
              <a:rPr lang="en-US" altLang="en-US" sz="2800" u="sng" dirty="0" err="1">
                <a:latin typeface="Times New Roman" panose="02020603050405020304" pitchFamily="18" charset="0"/>
                <a:cs typeface="Times New Roman" panose="02020603050405020304" pitchFamily="18" charset="0"/>
              </a:rPr>
              <a:t>luật</a:t>
            </a:r>
            <a:r>
              <a:rPr lang="en-US" altLang="en-US" sz="2800" u="sng" dirty="0">
                <a:latin typeface="Times New Roman" panose="02020603050405020304" pitchFamily="18" charset="0"/>
                <a:cs typeface="Times New Roman" panose="02020603050405020304" pitchFamily="18" charset="0"/>
              </a:rPr>
              <a:t> </a:t>
            </a:r>
            <a:r>
              <a:rPr lang="en-US" altLang="en-US" sz="2800" u="sng" dirty="0" err="1">
                <a:latin typeface="Times New Roman" panose="02020603050405020304" pitchFamily="18" charset="0"/>
                <a:cs typeface="Times New Roman" panose="02020603050405020304" pitchFamily="18" charset="0"/>
              </a:rPr>
              <a:t>Ôm</a:t>
            </a:r>
            <a:r>
              <a:rPr lang="en-US" altLang="en-US" sz="2800" u="sng" dirty="0">
                <a:latin typeface="Times New Roman" panose="02020603050405020304" pitchFamily="18" charset="0"/>
                <a:cs typeface="Times New Roman" panose="02020603050405020304" pitchFamily="18" charset="0"/>
              </a:rPr>
              <a:t> </a:t>
            </a:r>
            <a:r>
              <a:rPr lang="en-US" altLang="en-US" sz="2800" u="sng" dirty="0" err="1">
                <a:latin typeface="Times New Roman" panose="02020603050405020304" pitchFamily="18" charset="0"/>
                <a:cs typeface="Times New Roman" panose="02020603050405020304" pitchFamily="18" charset="0"/>
              </a:rPr>
              <a:t>cho</a:t>
            </a:r>
            <a:r>
              <a:rPr lang="en-US" altLang="en-US" sz="2800" u="sng" dirty="0">
                <a:latin typeface="Times New Roman" panose="02020603050405020304" pitchFamily="18" charset="0"/>
                <a:cs typeface="Times New Roman" panose="02020603050405020304" pitchFamily="18" charset="0"/>
              </a:rPr>
              <a:t> </a:t>
            </a:r>
            <a:r>
              <a:rPr lang="en-US" altLang="en-US" sz="2800" u="sng" dirty="0" err="1">
                <a:latin typeface="Times New Roman" panose="02020603050405020304" pitchFamily="18" charset="0"/>
                <a:cs typeface="Times New Roman" panose="02020603050405020304" pitchFamily="18" charset="0"/>
              </a:rPr>
              <a:t>toàn</a:t>
            </a:r>
            <a:r>
              <a:rPr lang="en-US" altLang="en-US" sz="2800" u="sng" dirty="0">
                <a:latin typeface="Times New Roman" panose="02020603050405020304" pitchFamily="18" charset="0"/>
                <a:cs typeface="Times New Roman" panose="02020603050405020304" pitchFamily="18" charset="0"/>
              </a:rPr>
              <a:t> </a:t>
            </a:r>
            <a:r>
              <a:rPr lang="en-US" altLang="en-US" sz="2800" u="sng" dirty="0" err="1">
                <a:latin typeface="Times New Roman" panose="02020603050405020304" pitchFamily="18" charset="0"/>
                <a:cs typeface="Times New Roman" panose="02020603050405020304" pitchFamily="18" charset="0"/>
              </a:rPr>
              <a:t>mạch</a:t>
            </a:r>
            <a:endParaRPr lang="en-US" altLang="en-US" sz="2800" u="sng" dirty="0">
              <a:latin typeface="Times New Roman" panose="02020603050405020304" pitchFamily="18" charset="0"/>
              <a:cs typeface="Times New Roman" panose="02020603050405020304" pitchFamily="18" charset="0"/>
            </a:endParaRPr>
          </a:p>
        </p:txBody>
      </p:sp>
      <p:pic>
        <p:nvPicPr>
          <p:cNvPr id="7" name="Picture 9">
            <a:extLst>
              <a:ext uri="{FF2B5EF4-FFF2-40B4-BE49-F238E27FC236}">
                <a16:creationId xmlns:a16="http://schemas.microsoft.com/office/drawing/2014/main" id="{CE947503-04B8-474F-9E47-3C4B84F3A18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9499" y="998220"/>
            <a:ext cx="5400675" cy="1238250"/>
          </a:xfrm>
          <a:prstGeom prst="rect">
            <a:avLst/>
          </a:prstGeom>
          <a:solidFill>
            <a:srgbClr val="00FF00"/>
          </a:solidFill>
          <a:ln w="9525">
            <a:solidFill>
              <a:schemeClr val="tx1"/>
            </a:solidFill>
            <a:miter lim="800000"/>
            <a:headEnd/>
            <a:tailEnd/>
          </a:ln>
        </p:spPr>
      </p:pic>
      <p:graphicFrame>
        <p:nvGraphicFramePr>
          <p:cNvPr id="8" name="Object 6">
            <a:extLst>
              <a:ext uri="{FF2B5EF4-FFF2-40B4-BE49-F238E27FC236}">
                <a16:creationId xmlns:a16="http://schemas.microsoft.com/office/drawing/2014/main" id="{503A0E13-C214-4317-922A-3E0F691051E8}"/>
              </a:ext>
            </a:extLst>
          </p:cNvPr>
          <p:cNvGraphicFramePr>
            <a:graphicFrameLocks noChangeAspect="1"/>
          </p:cNvGraphicFramePr>
          <p:nvPr>
            <p:extLst>
              <p:ext uri="{D42A27DB-BD31-4B8C-83A1-F6EECF244321}">
                <p14:modId xmlns:p14="http://schemas.microsoft.com/office/powerpoint/2010/main" val="3024866647"/>
              </p:ext>
            </p:extLst>
          </p:nvPr>
        </p:nvGraphicFramePr>
        <p:xfrm>
          <a:off x="2417064" y="2236470"/>
          <a:ext cx="1219200" cy="990600"/>
        </p:xfrm>
        <a:graphic>
          <a:graphicData uri="http://schemas.openxmlformats.org/presentationml/2006/ole">
            <mc:AlternateContent xmlns:mc="http://schemas.openxmlformats.org/markup-compatibility/2006">
              <mc:Choice xmlns:v="urn:schemas-microsoft-com:vml" Requires="v">
                <p:oleObj spid="_x0000_s2078" name="Equation" r:id="rId7" imgW="418918" imgH="393529" progId="Equation.DSMT4">
                  <p:embed/>
                </p:oleObj>
              </mc:Choice>
              <mc:Fallback>
                <p:oleObj name="Equation" r:id="rId7" imgW="418918" imgH="393529" progId="Equation.DSMT4">
                  <p:embed/>
                  <p:pic>
                    <p:nvPicPr>
                      <p:cNvPr id="101382" name="Object 6">
                        <a:extLst>
                          <a:ext uri="{FF2B5EF4-FFF2-40B4-BE49-F238E27FC236}">
                            <a16:creationId xmlns:a16="http://schemas.microsoft.com/office/drawing/2014/main" id="{40167890-3B26-48E5-BE9C-1B15EDEE33C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17064" y="2236470"/>
                        <a:ext cx="1219200" cy="990600"/>
                      </a:xfrm>
                      <a:prstGeom prst="rect">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Rectangle 2">
            <a:extLst>
              <a:ext uri="{FF2B5EF4-FFF2-40B4-BE49-F238E27FC236}">
                <a16:creationId xmlns:a16="http://schemas.microsoft.com/office/drawing/2014/main" id="{8E6F8234-B37D-4751-94CE-4560129ADDA1}"/>
              </a:ext>
            </a:extLst>
          </p:cNvPr>
          <p:cNvSpPr txBox="1">
            <a:spLocks noChangeArrowheads="1"/>
          </p:cNvSpPr>
          <p:nvPr/>
        </p:nvSpPr>
        <p:spPr>
          <a:xfrm>
            <a:off x="741998" y="0"/>
            <a:ext cx="5132832" cy="13843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u="sng" dirty="0" err="1">
                <a:latin typeface="Times New Roman" panose="02020603050405020304" pitchFamily="18" charset="0"/>
                <a:cs typeface="Times New Roman" panose="02020603050405020304" pitchFamily="18" charset="0"/>
              </a:rPr>
              <a:t>Định</a:t>
            </a:r>
            <a:r>
              <a:rPr lang="en-US" altLang="en-US" sz="2800" u="sng" dirty="0">
                <a:latin typeface="Times New Roman" panose="02020603050405020304" pitchFamily="18" charset="0"/>
                <a:cs typeface="Times New Roman" panose="02020603050405020304" pitchFamily="18" charset="0"/>
              </a:rPr>
              <a:t> </a:t>
            </a:r>
            <a:r>
              <a:rPr lang="en-US" altLang="en-US" sz="2800" u="sng" dirty="0" err="1">
                <a:latin typeface="Times New Roman" panose="02020603050405020304" pitchFamily="18" charset="0"/>
                <a:cs typeface="Times New Roman" panose="02020603050405020304" pitchFamily="18" charset="0"/>
              </a:rPr>
              <a:t>luật</a:t>
            </a:r>
            <a:r>
              <a:rPr lang="en-US" altLang="en-US" sz="2800" u="sng" dirty="0">
                <a:latin typeface="Times New Roman" panose="02020603050405020304" pitchFamily="18" charset="0"/>
                <a:cs typeface="Times New Roman" panose="02020603050405020304" pitchFamily="18" charset="0"/>
              </a:rPr>
              <a:t> </a:t>
            </a:r>
            <a:r>
              <a:rPr lang="en-US" altLang="en-US" sz="2800" u="sng" dirty="0" err="1">
                <a:latin typeface="Times New Roman" panose="02020603050405020304" pitchFamily="18" charset="0"/>
                <a:cs typeface="Times New Roman" panose="02020603050405020304" pitchFamily="18" charset="0"/>
              </a:rPr>
              <a:t>Ôm</a:t>
            </a:r>
            <a:r>
              <a:rPr lang="en-US" altLang="en-US" sz="2800" u="sng" dirty="0">
                <a:latin typeface="Times New Roman" panose="02020603050405020304" pitchFamily="18" charset="0"/>
                <a:cs typeface="Times New Roman" panose="02020603050405020304" pitchFamily="18" charset="0"/>
              </a:rPr>
              <a:t> </a:t>
            </a:r>
            <a:r>
              <a:rPr lang="en-US" altLang="en-US" sz="2800" u="sng" dirty="0" err="1">
                <a:latin typeface="Times New Roman" panose="02020603050405020304" pitchFamily="18" charset="0"/>
                <a:cs typeface="Times New Roman" panose="02020603050405020304" pitchFamily="18" charset="0"/>
              </a:rPr>
              <a:t>đối</a:t>
            </a:r>
            <a:r>
              <a:rPr lang="en-US" altLang="en-US" sz="2800" u="sng" dirty="0">
                <a:latin typeface="Times New Roman" panose="02020603050405020304" pitchFamily="18" charset="0"/>
                <a:cs typeface="Times New Roman" panose="02020603050405020304" pitchFamily="18" charset="0"/>
              </a:rPr>
              <a:t> </a:t>
            </a:r>
            <a:r>
              <a:rPr lang="en-US" altLang="en-US" sz="2800" u="sng" dirty="0" err="1">
                <a:latin typeface="Times New Roman" panose="02020603050405020304" pitchFamily="18" charset="0"/>
                <a:cs typeface="Times New Roman" panose="02020603050405020304" pitchFamily="18" charset="0"/>
              </a:rPr>
              <a:t>với</a:t>
            </a:r>
            <a:r>
              <a:rPr lang="en-US" altLang="en-US" sz="2800" u="sng" dirty="0">
                <a:latin typeface="Times New Roman" panose="02020603050405020304" pitchFamily="18" charset="0"/>
                <a:cs typeface="Times New Roman" panose="02020603050405020304" pitchFamily="18" charset="0"/>
              </a:rPr>
              <a:t> </a:t>
            </a:r>
            <a:r>
              <a:rPr lang="en-US" altLang="en-US" sz="2800" u="sng" dirty="0" err="1">
                <a:latin typeface="Times New Roman" panose="02020603050405020304" pitchFamily="18" charset="0"/>
                <a:cs typeface="Times New Roman" panose="02020603050405020304" pitchFamily="18" charset="0"/>
              </a:rPr>
              <a:t>đoạn</a:t>
            </a:r>
            <a:r>
              <a:rPr lang="en-US" altLang="en-US" sz="2800" u="sng" dirty="0">
                <a:latin typeface="Times New Roman" panose="02020603050405020304" pitchFamily="18" charset="0"/>
                <a:cs typeface="Times New Roman" panose="02020603050405020304" pitchFamily="18" charset="0"/>
              </a:rPr>
              <a:t> </a:t>
            </a:r>
            <a:r>
              <a:rPr lang="en-US" altLang="en-US" sz="2800" u="sng" dirty="0" err="1">
                <a:latin typeface="Times New Roman" panose="02020603050405020304" pitchFamily="18" charset="0"/>
                <a:cs typeface="Times New Roman" panose="02020603050405020304" pitchFamily="18" charset="0"/>
              </a:rPr>
              <a:t>mạch</a:t>
            </a:r>
            <a:endParaRPr lang="en-US" altLang="en-US" sz="2800" u="sng" dirty="0">
              <a:latin typeface="Times New Roman" panose="02020603050405020304" pitchFamily="18" charset="0"/>
              <a:cs typeface="Times New Roman" panose="02020603050405020304" pitchFamily="18" charset="0"/>
            </a:endParaRPr>
          </a:p>
        </p:txBody>
      </p:sp>
      <p:graphicFrame>
        <p:nvGraphicFramePr>
          <p:cNvPr id="10" name="Object 18">
            <a:extLst>
              <a:ext uri="{FF2B5EF4-FFF2-40B4-BE49-F238E27FC236}">
                <a16:creationId xmlns:a16="http://schemas.microsoft.com/office/drawing/2014/main" id="{434065BF-92F5-4912-AE5B-0DEE681D96DF}"/>
              </a:ext>
            </a:extLst>
          </p:cNvPr>
          <p:cNvGraphicFramePr>
            <a:graphicFrameLocks noChangeAspect="1"/>
          </p:cNvGraphicFramePr>
          <p:nvPr>
            <p:extLst>
              <p:ext uri="{D42A27DB-BD31-4B8C-83A1-F6EECF244321}">
                <p14:modId xmlns:p14="http://schemas.microsoft.com/office/powerpoint/2010/main" val="3866886405"/>
              </p:ext>
            </p:extLst>
          </p:nvPr>
        </p:nvGraphicFramePr>
        <p:xfrm>
          <a:off x="9296400" y="2910840"/>
          <a:ext cx="2895600" cy="730250"/>
        </p:xfrm>
        <a:graphic>
          <a:graphicData uri="http://schemas.openxmlformats.org/presentationml/2006/ole">
            <mc:AlternateContent xmlns:mc="http://schemas.openxmlformats.org/markup-compatibility/2006">
              <mc:Choice xmlns:v="urn:schemas-microsoft-com:vml" Requires="v">
                <p:oleObj spid="_x0000_s2079" name="Equation" r:id="rId9" imgW="787400" imgH="228600" progId="Equation.DSMT4">
                  <p:embed/>
                </p:oleObj>
              </mc:Choice>
              <mc:Fallback>
                <p:oleObj name="Equation" r:id="rId9" imgW="787400" imgH="228600" progId="Equation.DSMT4">
                  <p:embed/>
                  <p:pic>
                    <p:nvPicPr>
                      <p:cNvPr id="105490" name="Object 18">
                        <a:extLst>
                          <a:ext uri="{FF2B5EF4-FFF2-40B4-BE49-F238E27FC236}">
                            <a16:creationId xmlns:a16="http://schemas.microsoft.com/office/drawing/2014/main" id="{3DB8C1B4-DCB2-4E88-B220-2A11FD92816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96400" y="2910840"/>
                        <a:ext cx="2895600" cy="730250"/>
                      </a:xfrm>
                      <a:prstGeom prst="rect">
                        <a:avLst/>
                      </a:prstGeom>
                      <a:solidFill>
                        <a:srgbClr val="00FF00"/>
                      </a:solidFill>
                      <a:ln w="9525">
                        <a:solidFill>
                          <a:srgbClr val="00FF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3" name="Straight Connector 2">
            <a:extLst>
              <a:ext uri="{FF2B5EF4-FFF2-40B4-BE49-F238E27FC236}">
                <a16:creationId xmlns:a16="http://schemas.microsoft.com/office/drawing/2014/main" id="{24D8C9E2-A5D6-4F5F-8D10-6B3473A22B72}"/>
              </a:ext>
            </a:extLst>
          </p:cNvPr>
          <p:cNvCxnSpPr>
            <a:cxnSpLocks/>
          </p:cNvCxnSpPr>
          <p:nvPr/>
        </p:nvCxnSpPr>
        <p:spPr>
          <a:xfrm>
            <a:off x="6742176" y="201168"/>
            <a:ext cx="0" cy="3627120"/>
          </a:xfrm>
          <a:prstGeom prst="line">
            <a:avLst/>
          </a:prstGeom>
          <a:ln w="57150"/>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9EC336C7-0E55-4981-9D19-E3DF7823ADC7}"/>
              </a:ext>
            </a:extLst>
          </p:cNvPr>
          <p:cNvSpPr txBox="1"/>
          <p:nvPr/>
        </p:nvSpPr>
        <p:spPr>
          <a:xfrm>
            <a:off x="144590" y="4508615"/>
            <a:ext cx="6102096" cy="461665"/>
          </a:xfrm>
          <a:prstGeom prst="rect">
            <a:avLst/>
          </a:prstGeom>
          <a:noFill/>
        </p:spPr>
        <p:txBody>
          <a:bodyPr wrap="square">
            <a:spAutoFit/>
          </a:bodyPr>
          <a:lstStyle/>
          <a:p>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tương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đương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mạch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nối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tiếp</a:t>
            </a:r>
            <a:r>
              <a:rPr lang="en-ZW" sz="2400" dirty="0">
                <a:effectLst/>
                <a:latin typeface="Times New Roman" panose="02020603050405020304" pitchFamily="18" charset="0"/>
                <a:ea typeface="Calibri" panose="020F0502020204030204" pitchFamily="34" charset="0"/>
              </a:rPr>
              <a:t>: </a:t>
            </a:r>
            <a:endParaRPr lang="en-US" sz="2400" dirty="0"/>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8F58EAD-7A9E-4A62-A998-E3A8D47921BD}"/>
                  </a:ext>
                </a:extLst>
              </p:cNvPr>
              <p:cNvSpPr txBox="1"/>
              <p:nvPr/>
            </p:nvSpPr>
            <p:spPr>
              <a:xfrm>
                <a:off x="4613148" y="4503154"/>
                <a:ext cx="4258055"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𝑅</m:t>
                          </m:r>
                        </m:e>
                        <m:sub>
                          <m:r>
                            <a:rPr lang="en-US" sz="2400" b="0" i="1" smtClean="0">
                              <a:latin typeface="Cambria Math" panose="02040503050406030204" pitchFamily="18" charset="0"/>
                            </a:rPr>
                            <m:t>𝑛</m:t>
                          </m:r>
                        </m:sub>
                      </m:sSub>
                      <m:r>
                        <a:rPr lang="en-US" sz="2400" i="0">
                          <a:latin typeface="Cambria Math" panose="02040503050406030204" pitchFamily="18" charset="0"/>
                        </a:rPr>
                        <m:t>=</m:t>
                      </m:r>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𝑅</m:t>
                          </m:r>
                        </m:e>
                        <m:sub>
                          <m:r>
                            <a:rPr lang="en-US" sz="2400" i="0">
                              <a:latin typeface="Cambria Math" panose="02040503050406030204" pitchFamily="18" charset="0"/>
                            </a:rPr>
                            <m:t>1</m:t>
                          </m:r>
                        </m:sub>
                      </m:sSub>
                      <m:r>
                        <a:rPr lang="en-US" sz="2400" i="0">
                          <a:latin typeface="Cambria Math" panose="02040503050406030204" pitchFamily="18" charset="0"/>
                        </a:rPr>
                        <m:t>+</m:t>
                      </m:r>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𝑅</m:t>
                          </m:r>
                        </m:e>
                        <m:sub>
                          <m:r>
                            <a:rPr lang="en-US" sz="2400" i="0">
                              <a:latin typeface="Cambria Math" panose="02040503050406030204" pitchFamily="18" charset="0"/>
                            </a:rPr>
                            <m:t>2</m:t>
                          </m:r>
                        </m:sub>
                      </m:sSub>
                      <m:r>
                        <a:rPr lang="en-US" sz="2400" i="0">
                          <a:latin typeface="Cambria Math" panose="02040503050406030204" pitchFamily="18" charset="0"/>
                        </a:rPr>
                        <m:t>+...</m:t>
                      </m:r>
                    </m:oMath>
                  </m:oMathPara>
                </a14:m>
                <a:endParaRPr lang="en-US" sz="2400" dirty="0"/>
              </a:p>
            </p:txBody>
          </p:sp>
        </mc:Choice>
        <mc:Fallback xmlns="">
          <p:sp>
            <p:nvSpPr>
              <p:cNvPr id="14" name="TextBox 13">
                <a:extLst>
                  <a:ext uri="{FF2B5EF4-FFF2-40B4-BE49-F238E27FC236}">
                    <a16:creationId xmlns:a16="http://schemas.microsoft.com/office/drawing/2014/main" id="{88F58EAD-7A9E-4A62-A998-E3A8D47921BD}"/>
                  </a:ext>
                </a:extLst>
              </p:cNvPr>
              <p:cNvSpPr txBox="1">
                <a:spLocks noRot="1" noChangeAspect="1" noMove="1" noResize="1" noEditPoints="1" noAdjustHandles="1" noChangeArrowheads="1" noChangeShapeType="1" noTextEdit="1"/>
              </p:cNvSpPr>
              <p:nvPr/>
            </p:nvSpPr>
            <p:spPr>
              <a:xfrm>
                <a:off x="4613148" y="4503154"/>
                <a:ext cx="4258055" cy="461665"/>
              </a:xfrm>
              <a:prstGeom prst="rect">
                <a:avLst/>
              </a:prstGeom>
              <a:blipFill>
                <a:blip r:embed="rId11"/>
                <a:stretch>
                  <a:fillRect b="-1333"/>
                </a:stretch>
              </a:blipFill>
            </p:spPr>
            <p:txBody>
              <a:bodyPr/>
              <a:lstStyle/>
              <a:p>
                <a:r>
                  <a:rPr lang="en-US">
                    <a:noFill/>
                  </a:rPr>
                  <a:t> </a:t>
                </a:r>
              </a:p>
            </p:txBody>
          </p:sp>
        </mc:Fallback>
      </mc:AlternateContent>
      <p:sp>
        <p:nvSpPr>
          <p:cNvPr id="16" name="TextBox 15">
            <a:extLst>
              <a:ext uri="{FF2B5EF4-FFF2-40B4-BE49-F238E27FC236}">
                <a16:creationId xmlns:a16="http://schemas.microsoft.com/office/drawing/2014/main" id="{004B44EB-35DD-4E56-BCFF-AAE0AAB8DE46}"/>
              </a:ext>
            </a:extLst>
          </p:cNvPr>
          <p:cNvSpPr txBox="1"/>
          <p:nvPr/>
        </p:nvSpPr>
        <p:spPr>
          <a:xfrm>
            <a:off x="144590" y="5337553"/>
            <a:ext cx="6102096" cy="461665"/>
          </a:xfrm>
          <a:prstGeom prst="rect">
            <a:avLst/>
          </a:prstGeom>
          <a:noFill/>
        </p:spPr>
        <p:txBody>
          <a:bodyPr wrap="square">
            <a:spAutoFit/>
          </a:bodyPr>
          <a:lstStyle/>
          <a:p>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tương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đương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mạch</a:t>
            </a:r>
            <a:r>
              <a:rPr lang="en-ZW" sz="2400" dirty="0">
                <a:effectLst/>
                <a:latin typeface="Times New Roman" panose="02020603050405020304" pitchFamily="18" charset="0"/>
                <a:ea typeface="Calibri" panose="020F0502020204030204" pitchFamily="34" charset="0"/>
              </a:rPr>
              <a:t> song </a:t>
            </a:r>
            <a:r>
              <a:rPr lang="en-ZW" sz="2400" dirty="0" err="1">
                <a:effectLst/>
                <a:latin typeface="Times New Roman" panose="02020603050405020304" pitchFamily="18" charset="0"/>
                <a:ea typeface="Calibri" panose="020F0502020204030204" pitchFamily="34" charset="0"/>
              </a:rPr>
              <a:t>song</a:t>
            </a:r>
            <a:r>
              <a:rPr lang="en-ZW" sz="2400" dirty="0">
                <a:effectLst/>
                <a:latin typeface="Times New Roman" panose="02020603050405020304" pitchFamily="18" charset="0"/>
                <a:ea typeface="Calibri" panose="020F0502020204030204" pitchFamily="34" charset="0"/>
              </a:rPr>
              <a:t>:</a:t>
            </a:r>
            <a:endParaRPr lang="en-US" sz="2400" dirty="0"/>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8CDF5153-05F1-4254-A2A8-3A54652A2193}"/>
                  </a:ext>
                </a:extLst>
              </p:cNvPr>
              <p:cNvSpPr txBox="1"/>
              <p:nvPr/>
            </p:nvSpPr>
            <p:spPr>
              <a:xfrm>
                <a:off x="4053840" y="5177524"/>
                <a:ext cx="6102096" cy="8486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2400" i="1" smtClean="0">
                              <a:solidFill>
                                <a:srgbClr val="836967"/>
                              </a:solidFill>
                              <a:latin typeface="Cambria Math" panose="02040503050406030204" pitchFamily="18" charset="0"/>
                            </a:rPr>
                          </m:ctrlPr>
                        </m:fPr>
                        <m:num>
                          <m:r>
                            <a:rPr lang="en-US" sz="2400">
                              <a:latin typeface="Cambria Math" panose="02040503050406030204" pitchFamily="18" charset="0"/>
                            </a:rPr>
                            <m:t>1</m:t>
                          </m:r>
                        </m:num>
                        <m:den>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𝑅</m:t>
                              </m:r>
                            </m:e>
                            <m:sub>
                              <m:r>
                                <a:rPr lang="en-US" sz="2400" b="0" i="1" smtClean="0">
                                  <a:latin typeface="Cambria Math" panose="02040503050406030204" pitchFamily="18" charset="0"/>
                                </a:rPr>
                                <m:t>𝑛</m:t>
                              </m:r>
                            </m:sub>
                          </m:sSub>
                        </m:den>
                      </m:f>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r>
                            <a:rPr lang="en-US" sz="2400" i="0">
                              <a:latin typeface="Cambria Math" panose="02040503050406030204" pitchFamily="18" charset="0"/>
                            </a:rPr>
                            <m:t>1</m:t>
                          </m:r>
                        </m:num>
                        <m:den>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𝑅</m:t>
                              </m:r>
                            </m:e>
                            <m:sub>
                              <m:r>
                                <a:rPr lang="en-US" sz="2400" i="0">
                                  <a:latin typeface="Cambria Math" panose="02040503050406030204" pitchFamily="18" charset="0"/>
                                </a:rPr>
                                <m:t>1</m:t>
                              </m:r>
                            </m:sub>
                          </m:sSub>
                        </m:den>
                      </m:f>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r>
                            <a:rPr lang="en-US" sz="2400" i="0">
                              <a:latin typeface="Cambria Math" panose="02040503050406030204" pitchFamily="18" charset="0"/>
                            </a:rPr>
                            <m:t>1</m:t>
                          </m:r>
                        </m:num>
                        <m:den>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𝑅</m:t>
                              </m:r>
                            </m:e>
                            <m:sub>
                              <m:r>
                                <a:rPr lang="en-US" sz="2400" i="0">
                                  <a:latin typeface="Cambria Math" panose="02040503050406030204" pitchFamily="18" charset="0"/>
                                </a:rPr>
                                <m:t>2</m:t>
                              </m:r>
                            </m:sub>
                          </m:sSub>
                        </m:den>
                      </m:f>
                      <m:r>
                        <a:rPr lang="en-US" sz="2400" i="0">
                          <a:latin typeface="Cambria Math" panose="02040503050406030204" pitchFamily="18" charset="0"/>
                        </a:rPr>
                        <m:t>+...</m:t>
                      </m:r>
                    </m:oMath>
                  </m:oMathPara>
                </a14:m>
                <a:endParaRPr lang="en-US" sz="2400" dirty="0"/>
              </a:p>
            </p:txBody>
          </p:sp>
        </mc:Choice>
        <mc:Fallback xmlns="">
          <p:sp>
            <p:nvSpPr>
              <p:cNvPr id="18" name="TextBox 17">
                <a:extLst>
                  <a:ext uri="{FF2B5EF4-FFF2-40B4-BE49-F238E27FC236}">
                    <a16:creationId xmlns:a16="http://schemas.microsoft.com/office/drawing/2014/main" id="{8CDF5153-05F1-4254-A2A8-3A54652A2193}"/>
                  </a:ext>
                </a:extLst>
              </p:cNvPr>
              <p:cNvSpPr txBox="1">
                <a:spLocks noRot="1" noChangeAspect="1" noMove="1" noResize="1" noEditPoints="1" noAdjustHandles="1" noChangeArrowheads="1" noChangeShapeType="1" noTextEdit="1"/>
              </p:cNvSpPr>
              <p:nvPr/>
            </p:nvSpPr>
            <p:spPr>
              <a:xfrm>
                <a:off x="4053840" y="5177524"/>
                <a:ext cx="6102096" cy="848630"/>
              </a:xfrm>
              <a:prstGeom prst="rect">
                <a:avLst/>
              </a:prstGeom>
              <a:blipFill>
                <a:blip r:embed="rId1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02582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80">
                                          <p:stCondLst>
                                            <p:cond delay="0"/>
                                          </p:stCondLst>
                                        </p:cTn>
                                        <p:tgtEl>
                                          <p:spTgt spid="6"/>
                                        </p:tgtEl>
                                      </p:cBhvr>
                                    </p:animEffect>
                                    <p:anim calcmode="lin" valueType="num">
                                      <p:cBhvr>
                                        <p:cTn id="1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3" dur="26">
                                          <p:stCondLst>
                                            <p:cond delay="650"/>
                                          </p:stCondLst>
                                        </p:cTn>
                                        <p:tgtEl>
                                          <p:spTgt spid="6"/>
                                        </p:tgtEl>
                                      </p:cBhvr>
                                      <p:to x="100000" y="60000"/>
                                    </p:animScale>
                                    <p:animScale>
                                      <p:cBhvr>
                                        <p:cTn id="24" dur="166" decel="50000">
                                          <p:stCondLst>
                                            <p:cond delay="676"/>
                                          </p:stCondLst>
                                        </p:cTn>
                                        <p:tgtEl>
                                          <p:spTgt spid="6"/>
                                        </p:tgtEl>
                                      </p:cBhvr>
                                      <p:to x="100000" y="100000"/>
                                    </p:animScale>
                                    <p:animScale>
                                      <p:cBhvr>
                                        <p:cTn id="25" dur="26">
                                          <p:stCondLst>
                                            <p:cond delay="1312"/>
                                          </p:stCondLst>
                                        </p:cTn>
                                        <p:tgtEl>
                                          <p:spTgt spid="6"/>
                                        </p:tgtEl>
                                      </p:cBhvr>
                                      <p:to x="100000" y="80000"/>
                                    </p:animScale>
                                    <p:animScale>
                                      <p:cBhvr>
                                        <p:cTn id="26" dur="166" decel="50000">
                                          <p:stCondLst>
                                            <p:cond delay="1338"/>
                                          </p:stCondLst>
                                        </p:cTn>
                                        <p:tgtEl>
                                          <p:spTgt spid="6"/>
                                        </p:tgtEl>
                                      </p:cBhvr>
                                      <p:to x="100000" y="100000"/>
                                    </p:animScale>
                                    <p:animScale>
                                      <p:cBhvr>
                                        <p:cTn id="27" dur="26">
                                          <p:stCondLst>
                                            <p:cond delay="1642"/>
                                          </p:stCondLst>
                                        </p:cTn>
                                        <p:tgtEl>
                                          <p:spTgt spid="6"/>
                                        </p:tgtEl>
                                      </p:cBhvr>
                                      <p:to x="100000" y="90000"/>
                                    </p:animScale>
                                    <p:animScale>
                                      <p:cBhvr>
                                        <p:cTn id="28" dur="166" decel="50000">
                                          <p:stCondLst>
                                            <p:cond delay="1668"/>
                                          </p:stCondLst>
                                        </p:cTn>
                                        <p:tgtEl>
                                          <p:spTgt spid="6"/>
                                        </p:tgtEl>
                                      </p:cBhvr>
                                      <p:to x="100000" y="100000"/>
                                    </p:animScale>
                                    <p:animScale>
                                      <p:cBhvr>
                                        <p:cTn id="29" dur="26">
                                          <p:stCondLst>
                                            <p:cond delay="1808"/>
                                          </p:stCondLst>
                                        </p:cTn>
                                        <p:tgtEl>
                                          <p:spTgt spid="6"/>
                                        </p:tgtEl>
                                      </p:cBhvr>
                                      <p:to x="100000" y="95000"/>
                                    </p:animScale>
                                    <p:animScale>
                                      <p:cBhvr>
                                        <p:cTn id="30" dur="166" decel="50000">
                                          <p:stCondLst>
                                            <p:cond delay="1834"/>
                                          </p:stCondLst>
                                        </p:cTn>
                                        <p:tgtEl>
                                          <p:spTgt spid="6"/>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wipe(down)">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wipe(down)">
                                      <p:cBhvr>
                                        <p:cTn id="40" dur="5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barn(inVertical)">
                                      <p:cBhvr>
                                        <p:cTn id="45" dur="500"/>
                                        <p:tgtEl>
                                          <p:spTgt spid="4"/>
                                        </p:tgtEl>
                                      </p:cBhvr>
                                    </p:animEffect>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wipe(down)">
                                      <p:cBhvr>
                                        <p:cTn id="50" dur="580">
                                          <p:stCondLst>
                                            <p:cond delay="0"/>
                                          </p:stCondLst>
                                        </p:cTn>
                                        <p:tgtEl>
                                          <p:spTgt spid="5"/>
                                        </p:tgtEl>
                                      </p:cBhvr>
                                    </p:animEffect>
                                    <p:anim calcmode="lin" valueType="num">
                                      <p:cBhvr>
                                        <p:cTn id="51"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56" dur="26">
                                          <p:stCondLst>
                                            <p:cond delay="650"/>
                                          </p:stCondLst>
                                        </p:cTn>
                                        <p:tgtEl>
                                          <p:spTgt spid="5"/>
                                        </p:tgtEl>
                                      </p:cBhvr>
                                      <p:to x="100000" y="60000"/>
                                    </p:animScale>
                                    <p:animScale>
                                      <p:cBhvr>
                                        <p:cTn id="57" dur="166" decel="50000">
                                          <p:stCondLst>
                                            <p:cond delay="676"/>
                                          </p:stCondLst>
                                        </p:cTn>
                                        <p:tgtEl>
                                          <p:spTgt spid="5"/>
                                        </p:tgtEl>
                                      </p:cBhvr>
                                      <p:to x="100000" y="100000"/>
                                    </p:animScale>
                                    <p:animScale>
                                      <p:cBhvr>
                                        <p:cTn id="58" dur="26">
                                          <p:stCondLst>
                                            <p:cond delay="1312"/>
                                          </p:stCondLst>
                                        </p:cTn>
                                        <p:tgtEl>
                                          <p:spTgt spid="5"/>
                                        </p:tgtEl>
                                      </p:cBhvr>
                                      <p:to x="100000" y="80000"/>
                                    </p:animScale>
                                    <p:animScale>
                                      <p:cBhvr>
                                        <p:cTn id="59" dur="166" decel="50000">
                                          <p:stCondLst>
                                            <p:cond delay="1338"/>
                                          </p:stCondLst>
                                        </p:cTn>
                                        <p:tgtEl>
                                          <p:spTgt spid="5"/>
                                        </p:tgtEl>
                                      </p:cBhvr>
                                      <p:to x="100000" y="100000"/>
                                    </p:animScale>
                                    <p:animScale>
                                      <p:cBhvr>
                                        <p:cTn id="60" dur="26">
                                          <p:stCondLst>
                                            <p:cond delay="1642"/>
                                          </p:stCondLst>
                                        </p:cTn>
                                        <p:tgtEl>
                                          <p:spTgt spid="5"/>
                                        </p:tgtEl>
                                      </p:cBhvr>
                                      <p:to x="100000" y="90000"/>
                                    </p:animScale>
                                    <p:animScale>
                                      <p:cBhvr>
                                        <p:cTn id="61" dur="166" decel="50000">
                                          <p:stCondLst>
                                            <p:cond delay="1668"/>
                                          </p:stCondLst>
                                        </p:cTn>
                                        <p:tgtEl>
                                          <p:spTgt spid="5"/>
                                        </p:tgtEl>
                                      </p:cBhvr>
                                      <p:to x="100000" y="100000"/>
                                    </p:animScale>
                                    <p:animScale>
                                      <p:cBhvr>
                                        <p:cTn id="62" dur="26">
                                          <p:stCondLst>
                                            <p:cond delay="1808"/>
                                          </p:stCondLst>
                                        </p:cTn>
                                        <p:tgtEl>
                                          <p:spTgt spid="5"/>
                                        </p:tgtEl>
                                      </p:cBhvr>
                                      <p:to x="100000" y="95000"/>
                                    </p:animScale>
                                    <p:animScale>
                                      <p:cBhvr>
                                        <p:cTn id="63" dur="166" decel="50000">
                                          <p:stCondLst>
                                            <p:cond delay="1834"/>
                                          </p:stCondLst>
                                        </p:cTn>
                                        <p:tgtEl>
                                          <p:spTgt spid="5"/>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nodeType="clickEffect">
                                  <p:stCondLst>
                                    <p:cond delay="0"/>
                                  </p:stCondLst>
                                  <p:childTnLst>
                                    <p:set>
                                      <p:cBhvr>
                                        <p:cTn id="67" dur="1" fill="hold">
                                          <p:stCondLst>
                                            <p:cond delay="0"/>
                                          </p:stCondLst>
                                        </p:cTn>
                                        <p:tgtEl>
                                          <p:spTgt spid="10"/>
                                        </p:tgtEl>
                                        <p:attrNameLst>
                                          <p:attrName>style.visibility</p:attrName>
                                        </p:attrNameLst>
                                      </p:cBhvr>
                                      <p:to>
                                        <p:strVal val="visible"/>
                                      </p:to>
                                    </p:set>
                                    <p:animEffect transition="in" filter="circle(in)">
                                      <p:cBhvr>
                                        <p:cTn id="68" dur="2000"/>
                                        <p:tgtEl>
                                          <p:spTgt spid="10"/>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grpId="0" nodeType="click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barn(inVertical)">
                                      <p:cBhvr>
                                        <p:cTn id="73" dur="500"/>
                                        <p:tgtEl>
                                          <p:spTgt spid="12"/>
                                        </p:tgtEl>
                                      </p:cBhvr>
                                    </p:animEffect>
                                  </p:childTnLst>
                                </p:cTn>
                              </p:par>
                            </p:childTnLst>
                          </p:cTn>
                        </p:par>
                      </p:childTnLst>
                    </p:cTn>
                  </p:par>
                  <p:par>
                    <p:cTn id="74" fill="hold">
                      <p:stCondLst>
                        <p:cond delay="indefinite"/>
                      </p:stCondLst>
                      <p:childTnLst>
                        <p:par>
                          <p:cTn id="75" fill="hold">
                            <p:stCondLst>
                              <p:cond delay="0"/>
                            </p:stCondLst>
                            <p:childTnLst>
                              <p:par>
                                <p:cTn id="76" presetID="21" presetClass="entr" presetSubtype="1" fill="hold" grpId="0" nodeType="click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wheel(1)">
                                      <p:cBhvr>
                                        <p:cTn id="78" dur="2000"/>
                                        <p:tgtEl>
                                          <p:spTgt spid="14"/>
                                        </p:tgtEl>
                                      </p:cBhvr>
                                    </p:animEffect>
                                  </p:childTnLst>
                                </p:cTn>
                              </p:par>
                            </p:childTnLst>
                          </p:cTn>
                        </p:par>
                      </p:childTnLst>
                    </p:cTn>
                  </p:par>
                  <p:par>
                    <p:cTn id="79" fill="hold">
                      <p:stCondLst>
                        <p:cond delay="indefinite"/>
                      </p:stCondLst>
                      <p:childTnLst>
                        <p:par>
                          <p:cTn id="80" fill="hold">
                            <p:stCondLst>
                              <p:cond delay="0"/>
                            </p:stCondLst>
                            <p:childTnLst>
                              <p:par>
                                <p:cTn id="81" presetID="14" presetClass="entr" presetSubtype="10" fill="hold" grpId="0" nodeType="click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randombar(horizontal)">
                                      <p:cBhvr>
                                        <p:cTn id="83" dur="500"/>
                                        <p:tgtEl>
                                          <p:spTgt spid="16"/>
                                        </p:tgtEl>
                                      </p:cBhvr>
                                    </p:animEffect>
                                  </p:childTnLst>
                                </p:cTn>
                              </p:par>
                            </p:childTnLst>
                          </p:cTn>
                        </p:par>
                      </p:childTnLst>
                    </p:cTn>
                  </p:par>
                  <p:par>
                    <p:cTn id="84" fill="hold">
                      <p:stCondLst>
                        <p:cond delay="indefinite"/>
                      </p:stCondLst>
                      <p:childTnLst>
                        <p:par>
                          <p:cTn id="85" fill="hold">
                            <p:stCondLst>
                              <p:cond delay="0"/>
                            </p:stCondLst>
                            <p:childTnLst>
                              <p:par>
                                <p:cTn id="86" presetID="45" presetClass="entr" presetSubtype="0" fill="hold" grpId="0" nodeType="clickEffect">
                                  <p:stCondLst>
                                    <p:cond delay="0"/>
                                  </p:stCondLst>
                                  <p:childTnLst>
                                    <p:set>
                                      <p:cBhvr>
                                        <p:cTn id="87" dur="1" fill="hold">
                                          <p:stCondLst>
                                            <p:cond delay="0"/>
                                          </p:stCondLst>
                                        </p:cTn>
                                        <p:tgtEl>
                                          <p:spTgt spid="18"/>
                                        </p:tgtEl>
                                        <p:attrNameLst>
                                          <p:attrName>style.visibility</p:attrName>
                                        </p:attrNameLst>
                                      </p:cBhvr>
                                      <p:to>
                                        <p:strVal val="visible"/>
                                      </p:to>
                                    </p:set>
                                    <p:animEffect transition="in" filter="fade">
                                      <p:cBhvr>
                                        <p:cTn id="88" dur="2000"/>
                                        <p:tgtEl>
                                          <p:spTgt spid="18"/>
                                        </p:tgtEl>
                                      </p:cBhvr>
                                    </p:animEffect>
                                    <p:anim calcmode="lin" valueType="num">
                                      <p:cBhvr>
                                        <p:cTn id="89" dur="2000" fill="hold"/>
                                        <p:tgtEl>
                                          <p:spTgt spid="18"/>
                                        </p:tgtEl>
                                        <p:attrNameLst>
                                          <p:attrName>ppt_w</p:attrName>
                                        </p:attrNameLst>
                                      </p:cBhvr>
                                      <p:tavLst>
                                        <p:tav tm="0" fmla="#ppt_w*sin(2.5*pi*$)">
                                          <p:val>
                                            <p:fltVal val="0"/>
                                          </p:val>
                                        </p:tav>
                                        <p:tav tm="100000">
                                          <p:val>
                                            <p:fltVal val="1"/>
                                          </p:val>
                                        </p:tav>
                                      </p:tavLst>
                                    </p:anim>
                                    <p:anim calcmode="lin" valueType="num">
                                      <p:cBhvr>
                                        <p:cTn id="90" dur="20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2" grpId="0"/>
      <p:bldP spid="14" grpId="0"/>
      <p:bldP spid="16"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3487175-AE6F-43B8-8F34-C8ABC1AD42CC}"/>
              </a:ext>
            </a:extLst>
          </p:cNvPr>
          <p:cNvSpPr txBox="1"/>
          <p:nvPr/>
        </p:nvSpPr>
        <p:spPr>
          <a:xfrm>
            <a:off x="128016" y="272428"/>
            <a:ext cx="11838432" cy="1687963"/>
          </a:xfrm>
          <a:prstGeom prst="rect">
            <a:avLst/>
          </a:prstGeom>
          <a:noFill/>
        </p:spPr>
        <p:txBody>
          <a:bodyPr wrap="square">
            <a:spAutoFit/>
          </a:bodyPr>
          <a:lstStyle/>
          <a:p>
            <a:pPr marL="0" marR="0" indent="0" algn="just">
              <a:lnSpc>
                <a:spcPct val="150000"/>
              </a:lnSpc>
              <a:spcBef>
                <a:spcPts val="0"/>
              </a:spcBef>
              <a:spcAft>
                <a:spcPts val="0"/>
              </a:spcAft>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a:t>
            </a:r>
            <a:r>
              <a:rPr lang="en-ZW" sz="2400" b="1" u="sng" dirty="0">
                <a:latin typeface="Times New Roman" panose="02020603050405020304" pitchFamily="18" charset="0"/>
                <a:ea typeface="Calibri" panose="020F0502020204030204" pitchFamily="34" charset="0"/>
              </a:rPr>
              <a:t>9</a:t>
            </a:r>
            <a:r>
              <a:rPr lang="en-ZW" sz="2400" b="1" u="sng" dirty="0">
                <a:effectLst/>
                <a:latin typeface="Times New Roman" panose="02020603050405020304" pitchFamily="18" charset="0"/>
                <a:ea typeface="Calibri" panose="020F0502020204030204" pitchFamily="34" charset="0"/>
              </a:rPr>
              <a:t>.</a:t>
            </a:r>
            <a:r>
              <a:rPr lang="en-ZW" sz="2400" b="1"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Một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dòng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0,8 A </a:t>
            </a:r>
            <a:r>
              <a:rPr lang="en-ZW" sz="2400" dirty="0" err="1">
                <a:effectLst/>
                <a:latin typeface="Times New Roman" panose="02020603050405020304" pitchFamily="18" charset="0"/>
                <a:ea typeface="Calibri" panose="020F0502020204030204" pitchFamily="34" charset="0"/>
              </a:rPr>
              <a:t>chạy</a:t>
            </a:r>
            <a:r>
              <a:rPr lang="en-ZW" sz="2400" dirty="0">
                <a:effectLst/>
                <a:latin typeface="Times New Roman" panose="02020603050405020304" pitchFamily="18" charset="0"/>
                <a:ea typeface="Calibri" panose="020F0502020204030204" pitchFamily="34" charset="0"/>
              </a:rPr>
              <a:t> qua </a:t>
            </a:r>
            <a:r>
              <a:rPr lang="en-ZW" sz="2400" dirty="0" err="1">
                <a:effectLst/>
                <a:latin typeface="Times New Roman" panose="02020603050405020304" pitchFamily="18" charset="0"/>
                <a:ea typeface="Calibri" panose="020F0502020204030204" pitchFamily="34" charset="0"/>
              </a:rPr>
              <a:t>cuộn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dây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loa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phóng</a:t>
            </a:r>
            <a:r>
              <a:rPr lang="en-ZW" sz="2400" dirty="0">
                <a:effectLst/>
                <a:latin typeface="Times New Roman" panose="02020603050405020304" pitchFamily="18" charset="0"/>
                <a:ea typeface="Calibri" panose="020F0502020204030204" pitchFamily="34" charset="0"/>
              </a:rPr>
              <a:t> thanh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8 Ω. </a:t>
            </a:r>
            <a:r>
              <a:rPr lang="en-ZW" sz="2400" dirty="0" err="1">
                <a:effectLst/>
                <a:latin typeface="Times New Roman" panose="02020603050405020304" pitchFamily="18" charset="0"/>
                <a:ea typeface="Calibri" panose="020F0502020204030204" pitchFamily="34" charset="0"/>
              </a:rPr>
              <a:t>Hiệu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thế</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giữa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hai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đầu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cuộn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dây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endParaRPr lang="en-US" sz="2400" dirty="0">
              <a:effectLst/>
              <a:latin typeface="Times New Roman" panose="02020603050405020304" pitchFamily="18" charset="0"/>
              <a:ea typeface="Calibri" panose="020F0502020204030204" pitchFamily="34" charset="0"/>
            </a:endParaRPr>
          </a:p>
          <a:p>
            <a:pPr marL="0" marR="0" indent="180340" algn="just">
              <a:lnSpc>
                <a:spcPct val="150000"/>
              </a:lnSpc>
              <a:spcBef>
                <a:spcPts val="0"/>
              </a:spcBef>
              <a:spcAft>
                <a:spcPts val="0"/>
              </a:spcAft>
            </a:pP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0,1 V.			</a:t>
            </a:r>
            <a:r>
              <a:rPr lang="en-ZW" sz="2400" b="1" dirty="0">
                <a:effectLst/>
                <a:latin typeface="Times New Roman" panose="02020603050405020304" pitchFamily="18" charset="0"/>
                <a:ea typeface="Calibri" panose="020F0502020204030204" pitchFamily="34" charset="0"/>
              </a:rPr>
              <a:t>B. </a:t>
            </a:r>
            <a:r>
              <a:rPr lang="en-ZW" sz="2400" dirty="0">
                <a:effectLst/>
                <a:latin typeface="Times New Roman" panose="02020603050405020304" pitchFamily="18" charset="0"/>
                <a:ea typeface="Calibri" panose="020F0502020204030204" pitchFamily="34" charset="0"/>
              </a:rPr>
              <a:t>5,1 V.		</a:t>
            </a:r>
            <a:r>
              <a:rPr lang="en-ZW" sz="2400" b="1" dirty="0">
                <a:effectLst/>
                <a:latin typeface="Times New Roman" panose="02020603050405020304" pitchFamily="18" charset="0"/>
                <a:ea typeface="Calibri" panose="020F0502020204030204" pitchFamily="34" charset="0"/>
              </a:rPr>
              <a:t>C. </a:t>
            </a:r>
            <a:r>
              <a:rPr lang="en-ZW" sz="2400" dirty="0">
                <a:effectLst/>
                <a:latin typeface="Times New Roman" panose="02020603050405020304" pitchFamily="18" charset="0"/>
                <a:ea typeface="Calibri" panose="020F0502020204030204" pitchFamily="34" charset="0"/>
              </a:rPr>
              <a:t>6,4 V.			</a:t>
            </a:r>
            <a:r>
              <a:rPr lang="en-ZW" sz="2400" b="1" dirty="0">
                <a:effectLst/>
                <a:latin typeface="Times New Roman" panose="02020603050405020304" pitchFamily="18" charset="0"/>
                <a:ea typeface="Calibri" panose="020F0502020204030204" pitchFamily="34" charset="0"/>
              </a:rPr>
              <a:t>D. </a:t>
            </a:r>
            <a:r>
              <a:rPr lang="en-ZW" sz="2400" dirty="0">
                <a:effectLst/>
                <a:latin typeface="Times New Roman" panose="02020603050405020304" pitchFamily="18" charset="0"/>
                <a:ea typeface="Calibri" panose="020F0502020204030204" pitchFamily="34" charset="0"/>
              </a:rPr>
              <a:t>10 V.</a:t>
            </a:r>
            <a:endParaRPr lang="en-US" sz="2400" dirty="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224287BA-3476-48EA-9B7C-92885729A337}"/>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7" name="Straight Connector 6">
            <a:extLst>
              <a:ext uri="{FF2B5EF4-FFF2-40B4-BE49-F238E27FC236}">
                <a16:creationId xmlns:a16="http://schemas.microsoft.com/office/drawing/2014/main" id="{BB457559-970B-4A2B-A28A-8037A17985F6}"/>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6E2D8E09-ED4B-471B-8B80-CDD549698401}"/>
                  </a:ext>
                </a:extLst>
              </p:cNvPr>
              <p:cNvSpPr txBox="1"/>
              <p:nvPr/>
            </p:nvSpPr>
            <p:spPr>
              <a:xfrm>
                <a:off x="1335023" y="3139440"/>
                <a:ext cx="1706879" cy="1569660"/>
              </a:xfrm>
              <a:prstGeom prst="rect">
                <a:avLst/>
              </a:prstGeom>
              <a:noFill/>
            </p:spPr>
            <p:txBody>
              <a:bodyPr wrap="square" rtlCol="0">
                <a:spAutoFit/>
              </a:bodyPr>
              <a:lstStyle/>
              <a:p>
                <a:endParaRPr lang="en-US" sz="2400" dirty="0">
                  <a:latin typeface="Times New Roman" panose="02020603050405020304" pitchFamily="18" charset="0"/>
                  <a:cs typeface="Times New Roman" panose="02020603050405020304" pitchFamily="18" charset="0"/>
                </a:endParaRPr>
              </a:p>
              <a:p>
                <a14:m>
                  <m:oMath xmlns:m="http://schemas.openxmlformats.org/officeDocument/2006/math">
                    <m:r>
                      <a:rPr lang="en-US" sz="2400" i="1" smtClean="0">
                        <a:latin typeface="Cambria Math" panose="02040503050406030204" pitchFamily="18" charset="0"/>
                      </a:rPr>
                      <m:t>𝑅</m:t>
                    </m:r>
                  </m:oMath>
                </a14:m>
                <a:r>
                  <a:rPr lang="en-US" sz="2400" dirty="0">
                    <a:latin typeface="Times New Roman" panose="02020603050405020304" pitchFamily="18" charset="0"/>
                    <a:cs typeface="Times New Roman" panose="02020603050405020304" pitchFamily="18" charset="0"/>
                  </a:rPr>
                  <a:t>=8</a:t>
                </a:r>
                <a:r>
                  <a:rPr lang="el-GR" sz="2400" dirty="0">
                    <a:latin typeface="Times New Roman" panose="02020603050405020304" pitchFamily="18" charset="0"/>
                    <a:cs typeface="Times New Roman" panose="02020603050405020304" pitchFamily="18" charset="0"/>
                  </a:rPr>
                  <a:t>Ω</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I=0,8A</a:t>
                </a:r>
              </a:p>
              <a:p>
                <a:r>
                  <a:rPr lang="en-US" sz="2400" dirty="0">
                    <a:latin typeface="Times New Roman" panose="02020603050405020304" pitchFamily="18" charset="0"/>
                    <a:cs typeface="Times New Roman" panose="02020603050405020304" pitchFamily="18" charset="0"/>
                  </a:rPr>
                  <a:t>U=?</a:t>
                </a:r>
              </a:p>
            </p:txBody>
          </p:sp>
        </mc:Choice>
        <mc:Fallback xmlns="">
          <p:sp>
            <p:nvSpPr>
              <p:cNvPr id="8" name="TextBox 7">
                <a:extLst>
                  <a:ext uri="{FF2B5EF4-FFF2-40B4-BE49-F238E27FC236}">
                    <a16:creationId xmlns:a16="http://schemas.microsoft.com/office/drawing/2014/main" id="{6E2D8E09-ED4B-471B-8B80-CDD549698401}"/>
                  </a:ext>
                </a:extLst>
              </p:cNvPr>
              <p:cNvSpPr txBox="1">
                <a:spLocks noRot="1" noChangeAspect="1" noMove="1" noResize="1" noEditPoints="1" noAdjustHandles="1" noChangeArrowheads="1" noChangeShapeType="1" noTextEdit="1"/>
              </p:cNvSpPr>
              <p:nvPr/>
            </p:nvSpPr>
            <p:spPr>
              <a:xfrm>
                <a:off x="1335023" y="3139440"/>
                <a:ext cx="1706879" cy="1569660"/>
              </a:xfrm>
              <a:prstGeom prst="rect">
                <a:avLst/>
              </a:prstGeom>
              <a:blipFill>
                <a:blip r:embed="rId2"/>
                <a:stretch>
                  <a:fillRect l="-5357" b="-81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6FAE529-134F-419B-967F-52064A62CC96}"/>
                  </a:ext>
                </a:extLst>
              </p:cNvPr>
              <p:cNvSpPr txBox="1"/>
              <p:nvPr/>
            </p:nvSpPr>
            <p:spPr>
              <a:xfrm>
                <a:off x="5873496" y="3273938"/>
                <a:ext cx="2005584" cy="167571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𝐼</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𝑈</m:t>
                          </m:r>
                        </m:num>
                        <m:den>
                          <m:r>
                            <a:rPr lang="en-US" sz="2400" b="0" i="1" smtClean="0">
                              <a:latin typeface="Cambria Math" panose="02040503050406030204" pitchFamily="18" charset="0"/>
                            </a:rPr>
                            <m:t>𝑅</m:t>
                          </m:r>
                        </m:den>
                      </m:f>
                    </m:oMath>
                  </m:oMathPara>
                </a14:m>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0,8=</a:t>
                </a:r>
                <a14:m>
                  <m:oMath xmlns:m="http://schemas.openxmlformats.org/officeDocument/2006/math">
                    <m:f>
                      <m:fPr>
                        <m:ctrlPr>
                          <a:rPr lang="en-US" sz="2400" i="1" smtClean="0">
                            <a:latin typeface="Cambria Math" panose="02040503050406030204" pitchFamily="18" charset="0"/>
                            <a:cs typeface="Times New Roman" panose="02020603050405020304" pitchFamily="18" charset="0"/>
                          </a:rPr>
                        </m:ctrlPr>
                      </m:fPr>
                      <m:num>
                        <m:r>
                          <a:rPr lang="en-US" sz="2400" b="0" i="1" smtClean="0">
                            <a:latin typeface="Cambria Math" panose="02040503050406030204" pitchFamily="18" charset="0"/>
                            <a:cs typeface="Times New Roman" panose="02020603050405020304" pitchFamily="18" charset="0"/>
                          </a:rPr>
                          <m:t>𝑈</m:t>
                        </m:r>
                      </m:num>
                      <m:den>
                        <m:r>
                          <a:rPr lang="en-US" sz="2400" b="0" i="1" smtClean="0">
                            <a:latin typeface="Cambria Math" panose="02040503050406030204" pitchFamily="18" charset="0"/>
                            <a:cs typeface="Times New Roman" panose="02020603050405020304" pitchFamily="18" charset="0"/>
                          </a:rPr>
                          <m:t>8</m:t>
                        </m:r>
                      </m:den>
                    </m:f>
                  </m:oMath>
                </a14:m>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U=6,4 V</a:t>
                </a:r>
              </a:p>
            </p:txBody>
          </p:sp>
        </mc:Choice>
        <mc:Fallback xmlns="">
          <p:sp>
            <p:nvSpPr>
              <p:cNvPr id="9" name="TextBox 8">
                <a:extLst>
                  <a:ext uri="{FF2B5EF4-FFF2-40B4-BE49-F238E27FC236}">
                    <a16:creationId xmlns:a16="http://schemas.microsoft.com/office/drawing/2014/main" id="{86FAE529-134F-419B-967F-52064A62CC96}"/>
                  </a:ext>
                </a:extLst>
              </p:cNvPr>
              <p:cNvSpPr txBox="1">
                <a:spLocks noRot="1" noChangeAspect="1" noMove="1" noResize="1" noEditPoints="1" noAdjustHandles="1" noChangeArrowheads="1" noChangeShapeType="1" noTextEdit="1"/>
              </p:cNvSpPr>
              <p:nvPr/>
            </p:nvSpPr>
            <p:spPr>
              <a:xfrm>
                <a:off x="5873496" y="3273938"/>
                <a:ext cx="2005584" cy="1675715"/>
              </a:xfrm>
              <a:prstGeom prst="rect">
                <a:avLst/>
              </a:prstGeom>
              <a:blipFill>
                <a:blip r:embed="rId3"/>
                <a:stretch>
                  <a:fillRect b="-7636"/>
                </a:stretch>
              </a:blipFill>
            </p:spPr>
            <p:txBody>
              <a:bodyPr/>
              <a:lstStyle/>
              <a:p>
                <a:r>
                  <a:rPr lang="en-US">
                    <a:noFill/>
                  </a:rPr>
                  <a:t> </a:t>
                </a:r>
              </a:p>
            </p:txBody>
          </p:sp>
        </mc:Fallback>
      </mc:AlternateContent>
    </p:spTree>
    <p:extLst>
      <p:ext uri="{BB962C8B-B14F-4D97-AF65-F5344CB8AC3E}">
        <p14:creationId xmlns:p14="http://schemas.microsoft.com/office/powerpoint/2010/main" val="161137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 calcmode="lin" valueType="num">
                                      <p:cBhvr>
                                        <p:cTn id="16" dur="1000" fill="hold"/>
                                        <p:tgtEl>
                                          <p:spTgt spid="6"/>
                                        </p:tgtEl>
                                        <p:attrNameLst>
                                          <p:attrName>style.rotation</p:attrName>
                                        </p:attrNameLst>
                                      </p:cBhvr>
                                      <p:tavLst>
                                        <p:tav tm="0">
                                          <p:val>
                                            <p:fltVal val="90"/>
                                          </p:val>
                                        </p:tav>
                                        <p:tav tm="100000">
                                          <p:val>
                                            <p:fltVal val="0"/>
                                          </p:val>
                                        </p:tav>
                                      </p:tavLst>
                                    </p:anim>
                                    <p:animEffect transition="in" filter="fade">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1000" fill="hold"/>
                                        <p:tgtEl>
                                          <p:spTgt spid="7"/>
                                        </p:tgtEl>
                                        <p:attrNameLst>
                                          <p:attrName>ppt_w</p:attrName>
                                        </p:attrNameLst>
                                      </p:cBhvr>
                                      <p:tavLst>
                                        <p:tav tm="0">
                                          <p:val>
                                            <p:fltVal val="0"/>
                                          </p:val>
                                        </p:tav>
                                        <p:tav tm="100000">
                                          <p:val>
                                            <p:strVal val="#ppt_w"/>
                                          </p:val>
                                        </p:tav>
                                      </p:tavLst>
                                    </p:anim>
                                    <p:anim calcmode="lin" valueType="num">
                                      <p:cBhvr>
                                        <p:cTn id="23" dur="1000" fill="hold"/>
                                        <p:tgtEl>
                                          <p:spTgt spid="7"/>
                                        </p:tgtEl>
                                        <p:attrNameLst>
                                          <p:attrName>ppt_h</p:attrName>
                                        </p:attrNameLst>
                                      </p:cBhvr>
                                      <p:tavLst>
                                        <p:tav tm="0">
                                          <p:val>
                                            <p:fltVal val="0"/>
                                          </p:val>
                                        </p:tav>
                                        <p:tav tm="100000">
                                          <p:val>
                                            <p:strVal val="#ppt_h"/>
                                          </p:val>
                                        </p:tav>
                                      </p:tavLst>
                                    </p:anim>
                                    <p:anim calcmode="lin" valueType="num">
                                      <p:cBhvr>
                                        <p:cTn id="24" dur="1000" fill="hold"/>
                                        <p:tgtEl>
                                          <p:spTgt spid="7"/>
                                        </p:tgtEl>
                                        <p:attrNameLst>
                                          <p:attrName>style.rotation</p:attrName>
                                        </p:attrNameLst>
                                      </p:cBhvr>
                                      <p:tavLst>
                                        <p:tav tm="0">
                                          <p:val>
                                            <p:fltVal val="90"/>
                                          </p:val>
                                        </p:tav>
                                        <p:tav tm="100000">
                                          <p:val>
                                            <p:fltVal val="0"/>
                                          </p:val>
                                        </p:tav>
                                      </p:tavLst>
                                    </p:anim>
                                    <p:animEffect transition="in" filter="fade">
                                      <p:cBhvr>
                                        <p:cTn id="25" dur="10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down)">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2000"/>
                                        <p:tgtEl>
                                          <p:spTgt spid="9"/>
                                        </p:tgtEl>
                                      </p:cBhvr>
                                    </p:animEffect>
                                    <p:anim calcmode="lin" valueType="num">
                                      <p:cBhvr>
                                        <p:cTn id="36" dur="2000" fill="hold"/>
                                        <p:tgtEl>
                                          <p:spTgt spid="9"/>
                                        </p:tgtEl>
                                        <p:attrNameLst>
                                          <p:attrName>ppt_w</p:attrName>
                                        </p:attrNameLst>
                                      </p:cBhvr>
                                      <p:tavLst>
                                        <p:tav tm="0" fmla="#ppt_w*sin(2.5*pi*$)">
                                          <p:val>
                                            <p:fltVal val="0"/>
                                          </p:val>
                                        </p:tav>
                                        <p:tav tm="100000">
                                          <p:val>
                                            <p:fltVal val="1"/>
                                          </p:val>
                                        </p:tav>
                                      </p:tavLst>
                                    </p:anim>
                                    <p:anim calcmode="lin" valueType="num">
                                      <p:cBhvr>
                                        <p:cTn id="37"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1210B0-F789-4BC6-8652-4A322E2BBDDF}"/>
              </a:ext>
            </a:extLst>
          </p:cNvPr>
          <p:cNvSpPr>
            <a:spLocks noGrp="1"/>
          </p:cNvSpPr>
          <p:nvPr>
            <p:ph idx="1"/>
          </p:nvPr>
        </p:nvSpPr>
        <p:spPr>
          <a:xfrm>
            <a:off x="265176" y="173609"/>
            <a:ext cx="11859768" cy="1880743"/>
          </a:xfrm>
        </p:spPr>
        <p:txBody>
          <a:bodyPr/>
          <a:lstStyle/>
          <a:p>
            <a:pPr marL="0" marR="0" indent="0" algn="just">
              <a:lnSpc>
                <a:spcPct val="150000"/>
              </a:lnSpc>
              <a:spcBef>
                <a:spcPts val="0"/>
              </a:spcBef>
              <a:spcAft>
                <a:spcPts val="0"/>
              </a:spcAft>
              <a:buNone/>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a:t>
            </a:r>
            <a:r>
              <a:rPr lang="en-ZW" sz="2400" b="1" u="sng" dirty="0">
                <a:latin typeface="Times New Roman" panose="02020603050405020304" pitchFamily="18" charset="0"/>
                <a:ea typeface="Calibri" panose="020F0502020204030204" pitchFamily="34" charset="0"/>
              </a:rPr>
              <a:t>10</a:t>
            </a:r>
            <a:r>
              <a:rPr lang="en-ZW" sz="2400" b="1" u="sng"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Hiệu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thế</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giữa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hai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đầu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một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mạch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gồm</a:t>
            </a:r>
            <a:r>
              <a:rPr lang="en-ZW" sz="2400" dirty="0">
                <a:effectLst/>
                <a:latin typeface="Times New Roman" panose="02020603050405020304" pitchFamily="18" charset="0"/>
                <a:ea typeface="Calibri" panose="020F0502020204030204" pitchFamily="34" charset="0"/>
              </a:rPr>
              <a:t> 2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10 Ω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30Ω </a:t>
            </a:r>
            <a:r>
              <a:rPr lang="en-ZW" sz="2400" dirty="0" err="1">
                <a:effectLst/>
                <a:latin typeface="Times New Roman" panose="02020603050405020304" pitchFamily="18" charset="0"/>
                <a:ea typeface="Calibri" panose="020F0502020204030204" pitchFamily="34" charset="0"/>
              </a:rPr>
              <a:t>ghép</a:t>
            </a:r>
            <a:r>
              <a:rPr lang="en-ZW" sz="2400" dirty="0">
                <a:effectLst/>
                <a:latin typeface="Times New Roman" panose="02020603050405020304" pitchFamily="18" charset="0"/>
                <a:ea typeface="Calibri" panose="020F0502020204030204" pitchFamily="34" charset="0"/>
              </a:rPr>
              <a:t> </a:t>
            </a:r>
            <a:r>
              <a:rPr lang="en-ZW" sz="2400" dirty="0">
                <a:latin typeface="Times New Roman" panose="02020603050405020304" pitchFamily="18" charset="0"/>
                <a:ea typeface="Calibri" panose="020F0502020204030204" pitchFamily="34" charset="0"/>
              </a:rPr>
              <a:t>song </a:t>
            </a:r>
            <a:r>
              <a:rPr lang="en-ZW" sz="2400" dirty="0" err="1">
                <a:latin typeface="Times New Roman" panose="02020603050405020304" pitchFamily="18" charset="0"/>
                <a:ea typeface="Calibri" panose="020F0502020204030204" pitchFamily="34" charset="0"/>
              </a:rPr>
              <a:t>song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30 V. </a:t>
            </a:r>
            <a:r>
              <a:rPr lang="en-ZW" sz="2400" dirty="0" err="1">
                <a:effectLst/>
                <a:latin typeface="Times New Roman" panose="02020603050405020304" pitchFamily="18" charset="0"/>
                <a:ea typeface="Calibri" panose="020F0502020204030204" pitchFamily="34" charset="0"/>
              </a:rPr>
              <a:t>Cường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dòng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qua </a:t>
            </a:r>
            <a:r>
              <a:rPr lang="en-ZW" sz="2400" dirty="0" err="1">
                <a:latin typeface="Times New Roman" panose="02020603050405020304" pitchFamily="18" charset="0"/>
                <a:ea typeface="Calibri" panose="020F0502020204030204" pitchFamily="34" charset="0"/>
              </a:rPr>
              <a:t>mạch</a:t>
            </a:r>
            <a:r>
              <a:rPr lang="en-ZW" sz="2400" dirty="0">
                <a:latin typeface="Times New Roman" panose="02020603050405020304" pitchFamily="18" charset="0"/>
                <a:ea typeface="Calibri" panose="020F0502020204030204" pitchFamily="34" charset="0"/>
              </a:rPr>
              <a:t> </a:t>
            </a:r>
            <a:r>
              <a:rPr lang="en-ZW" sz="2400" dirty="0" err="1">
                <a:latin typeface="Times New Roman" panose="02020603050405020304" pitchFamily="18" charset="0"/>
                <a:ea typeface="Calibri" panose="020F0502020204030204" pitchFamily="34" charset="0"/>
              </a:rPr>
              <a:t>chính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Calibri" panose="020F0502020204030204" pitchFamily="34" charset="0"/>
            </a:endParaRPr>
          </a:p>
          <a:p>
            <a:pPr marL="0" marR="0" indent="0" algn="just">
              <a:lnSpc>
                <a:spcPct val="150000"/>
              </a:lnSpc>
              <a:spcBef>
                <a:spcPts val="0"/>
              </a:spcBef>
              <a:spcAft>
                <a:spcPts val="0"/>
              </a:spcAft>
              <a:buNone/>
            </a:pP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0,5 A.</a:t>
            </a:r>
            <a:r>
              <a:rPr lang="en-ZW" sz="2400" b="1" dirty="0">
                <a:effectLst/>
                <a:latin typeface="Times New Roman" panose="02020603050405020304" pitchFamily="18" charset="0"/>
                <a:ea typeface="Calibri" panose="020F0502020204030204" pitchFamily="34" charset="0"/>
              </a:rPr>
              <a:t> 			B. </a:t>
            </a:r>
            <a:r>
              <a:rPr lang="en-ZW" sz="2400" dirty="0">
                <a:effectLst/>
                <a:latin typeface="Times New Roman" panose="02020603050405020304" pitchFamily="18" charset="0"/>
                <a:ea typeface="Calibri" panose="020F0502020204030204" pitchFamily="34" charset="0"/>
              </a:rPr>
              <a:t>0,67 A.</a:t>
            </a:r>
            <a:r>
              <a:rPr lang="en-ZW" sz="2400" b="1" dirty="0">
                <a:effectLst/>
                <a:latin typeface="Times New Roman" panose="02020603050405020304" pitchFamily="18" charset="0"/>
                <a:ea typeface="Calibri" panose="020F0502020204030204" pitchFamily="34" charset="0"/>
              </a:rPr>
              <a:t> 			C. </a:t>
            </a:r>
            <a:r>
              <a:rPr lang="en-ZW" sz="2400" b="1" dirty="0">
                <a:latin typeface="Times New Roman" panose="02020603050405020304" pitchFamily="18" charset="0"/>
                <a:ea typeface="Calibri" panose="020F0502020204030204" pitchFamily="34" charset="0"/>
              </a:rPr>
              <a:t>4</a:t>
            </a:r>
            <a:r>
              <a:rPr lang="en-ZW" sz="2400" dirty="0">
                <a:effectLst/>
                <a:latin typeface="Times New Roman" panose="02020603050405020304" pitchFamily="18" charset="0"/>
                <a:ea typeface="Calibri" panose="020F0502020204030204" pitchFamily="34" charset="0"/>
              </a:rPr>
              <a:t> A.</a:t>
            </a:r>
            <a:r>
              <a:rPr lang="en-ZW" sz="2400" b="1" dirty="0">
                <a:effectLst/>
                <a:latin typeface="Times New Roman" panose="02020603050405020304" pitchFamily="18" charset="0"/>
                <a:ea typeface="Calibri" panose="020F0502020204030204" pitchFamily="34" charset="0"/>
              </a:rPr>
              <a:t> 		D. </a:t>
            </a:r>
            <a:r>
              <a:rPr lang="en-ZW" sz="2400" dirty="0">
                <a:effectLst/>
                <a:latin typeface="Times New Roman" panose="02020603050405020304" pitchFamily="18" charset="0"/>
                <a:ea typeface="Calibri" panose="020F0502020204030204" pitchFamily="34" charset="0"/>
              </a:rPr>
              <a:t>2 A.</a:t>
            </a:r>
            <a:r>
              <a:rPr lang="en-ZW" sz="2400" b="1" dirty="0">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Calibri" panose="020F0502020204030204" pitchFamily="34" charset="0"/>
            </a:endParaRPr>
          </a:p>
          <a:p>
            <a:endParaRPr lang="en-US" dirty="0"/>
          </a:p>
        </p:txBody>
      </p:sp>
      <p:sp>
        <p:nvSpPr>
          <p:cNvPr id="4" name="TextBox 3">
            <a:extLst>
              <a:ext uri="{FF2B5EF4-FFF2-40B4-BE49-F238E27FC236}">
                <a16:creationId xmlns:a16="http://schemas.microsoft.com/office/drawing/2014/main" id="{09768D51-56A1-4180-8DB4-CE679EA5F210}"/>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47A4FD96-EFDA-46AD-8B02-CBCEC0EAE5D3}"/>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4EF27755-9725-4DA3-98C9-520FB28E3A42}"/>
                  </a:ext>
                </a:extLst>
              </p:cNvPr>
              <p:cNvSpPr txBox="1"/>
              <p:nvPr/>
            </p:nvSpPr>
            <p:spPr>
              <a:xfrm>
                <a:off x="1304543" y="3429000"/>
                <a:ext cx="1706879" cy="1569660"/>
              </a:xfrm>
              <a:prstGeom prst="rect">
                <a:avLst/>
              </a:prstGeom>
              <a:noFill/>
            </p:spPr>
            <p:txBody>
              <a:bodyPr wrap="square" rtlCol="0">
                <a:spAutoFit/>
              </a:bodyPr>
              <a:lstStyle/>
              <a:p>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𝑅</m:t>
                        </m:r>
                      </m:e>
                      <m:sub>
                        <m:r>
                          <a:rPr lang="en-US" sz="2400" b="0" i="1" smtClean="0">
                            <a:latin typeface="Cambria Math" panose="02040503050406030204" pitchFamily="18" charset="0"/>
                          </a:rPr>
                          <m:t>1</m:t>
                        </m:r>
                      </m:sub>
                    </m:sSub>
                  </m:oMath>
                </a14:m>
                <a:r>
                  <a:rPr lang="en-US" sz="2400" dirty="0">
                    <a:latin typeface="Times New Roman" panose="02020603050405020304" pitchFamily="18" charset="0"/>
                    <a:cs typeface="Times New Roman" panose="02020603050405020304" pitchFamily="18" charset="0"/>
                  </a:rPr>
                  <a:t>=10</a:t>
                </a:r>
                <a:r>
                  <a:rPr lang="el-GR" sz="2400" dirty="0">
                    <a:latin typeface="Times New Roman" panose="02020603050405020304" pitchFamily="18" charset="0"/>
                    <a:cs typeface="Times New Roman" panose="02020603050405020304" pitchFamily="18" charset="0"/>
                  </a:rPr>
                  <a:t>Ω</a:t>
                </a:r>
                <a:endParaRPr lang="en-US" sz="24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𝑅</m:t>
                        </m:r>
                      </m:e>
                      <m:sub>
                        <m:r>
                          <a:rPr lang="en-US" sz="2400" b="0" i="1" smtClean="0">
                            <a:latin typeface="Cambria Math" panose="02040503050406030204" pitchFamily="18" charset="0"/>
                          </a:rPr>
                          <m:t>2</m:t>
                        </m:r>
                      </m:sub>
                    </m:sSub>
                  </m:oMath>
                </a14:m>
                <a:r>
                  <a:rPr lang="en-US" sz="2400" dirty="0">
                    <a:latin typeface="Times New Roman" panose="02020603050405020304" pitchFamily="18" charset="0"/>
                    <a:cs typeface="Times New Roman" panose="02020603050405020304" pitchFamily="18" charset="0"/>
                  </a:rPr>
                  <a:t>=30</a:t>
                </a:r>
                <a:r>
                  <a:rPr lang="el-GR" sz="2400" dirty="0">
                    <a:latin typeface="Times New Roman" panose="02020603050405020304" pitchFamily="18" charset="0"/>
                    <a:cs typeface="Times New Roman" panose="02020603050405020304" pitchFamily="18" charset="0"/>
                  </a:rPr>
                  <a:t>Ω</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U=20V</a:t>
                </a:r>
              </a:p>
              <a:p>
                <a:r>
                  <a:rPr lang="en-US" sz="2400" dirty="0">
                    <a:latin typeface="Times New Roman" panose="02020603050405020304" pitchFamily="18" charset="0"/>
                    <a:cs typeface="Times New Roman" panose="02020603050405020304" pitchFamily="18" charset="0"/>
                  </a:rPr>
                  <a:t>I=?</a:t>
                </a:r>
              </a:p>
            </p:txBody>
          </p:sp>
        </mc:Choice>
        <mc:Fallback xmlns="">
          <p:sp>
            <p:nvSpPr>
              <p:cNvPr id="6" name="TextBox 5">
                <a:extLst>
                  <a:ext uri="{FF2B5EF4-FFF2-40B4-BE49-F238E27FC236}">
                    <a16:creationId xmlns:a16="http://schemas.microsoft.com/office/drawing/2014/main" id="{4EF27755-9725-4DA3-98C9-520FB28E3A42}"/>
                  </a:ext>
                </a:extLst>
              </p:cNvPr>
              <p:cNvSpPr txBox="1">
                <a:spLocks noRot="1" noChangeAspect="1" noMove="1" noResize="1" noEditPoints="1" noAdjustHandles="1" noChangeArrowheads="1" noChangeShapeType="1" noTextEdit="1"/>
              </p:cNvSpPr>
              <p:nvPr/>
            </p:nvSpPr>
            <p:spPr>
              <a:xfrm>
                <a:off x="1304543" y="3429000"/>
                <a:ext cx="1706879" cy="1569660"/>
              </a:xfrm>
              <a:prstGeom prst="rect">
                <a:avLst/>
              </a:prstGeom>
              <a:blipFill>
                <a:blip r:embed="rId2"/>
                <a:stretch>
                  <a:fillRect l="-5357" t="-3113" b="-77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B09B675-07DD-4DCA-B719-BC3995FCF0F3}"/>
                  </a:ext>
                </a:extLst>
              </p:cNvPr>
              <p:cNvSpPr txBox="1"/>
              <p:nvPr/>
            </p:nvSpPr>
            <p:spPr>
              <a:xfrm>
                <a:off x="4732020" y="3310128"/>
                <a:ext cx="3023615" cy="660630"/>
              </a:xfrm>
              <a:prstGeom prst="rect">
                <a:avLst/>
              </a:prstGeom>
              <a:noFill/>
            </p:spPr>
            <p:txBody>
              <a:bodyPr wrap="square" rtlCol="0">
                <a:spAutoFit/>
              </a:bodyPr>
              <a:lstStyle/>
              <a:p>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𝑅</m:t>
                        </m:r>
                      </m:e>
                      <m:sub>
                        <m:r>
                          <a:rPr lang="en-US" sz="2400" b="0" i="1" smtClean="0">
                            <a:latin typeface="Cambria Math" panose="02040503050406030204" pitchFamily="18" charset="0"/>
                          </a:rPr>
                          <m:t>𝑛</m:t>
                        </m:r>
                      </m:sub>
                    </m:sSub>
                  </m:oMath>
                </a14:m>
                <a:r>
                  <a:rPr lang="en-US" sz="2400" dirty="0">
                    <a:latin typeface="Times New Roman" panose="02020603050405020304" pitchFamily="18" charset="0"/>
                    <a:cs typeface="Times New Roman" panose="02020603050405020304" pitchFamily="18" charset="0"/>
                  </a:rPr>
                  <a:t>=</a:t>
                </a:r>
                <a14:m>
                  <m:oMath xmlns:m="http://schemas.openxmlformats.org/officeDocument/2006/math">
                    <m:f>
                      <m:fPr>
                        <m:ctrlPr>
                          <a:rPr lang="en-US" sz="2400" i="1" dirty="0" smtClean="0">
                            <a:latin typeface="Cambria Math" panose="02040503050406030204" pitchFamily="18" charset="0"/>
                          </a:rPr>
                        </m:ctrlPr>
                      </m:fPr>
                      <m:num>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𝑅</m:t>
                            </m:r>
                          </m:e>
                          <m:sub>
                            <m:r>
                              <a:rPr lang="en-US" sz="2400" b="0" i="1" dirty="0" smtClean="0">
                                <a:latin typeface="Cambria Math" panose="02040503050406030204" pitchFamily="18" charset="0"/>
                              </a:rPr>
                              <m:t>1</m:t>
                            </m:r>
                          </m:sub>
                        </m:sSub>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𝑅</m:t>
                            </m:r>
                          </m:e>
                          <m:sub>
                            <m:r>
                              <a:rPr lang="en-US" sz="2400" b="0" i="1" dirty="0" smtClean="0">
                                <a:latin typeface="Cambria Math" panose="02040503050406030204" pitchFamily="18" charset="0"/>
                              </a:rPr>
                              <m:t>2</m:t>
                            </m:r>
                          </m:sub>
                        </m:sSub>
                      </m:num>
                      <m:den>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𝑅</m:t>
                            </m:r>
                          </m:e>
                          <m:sub>
                            <m:r>
                              <a:rPr lang="en-US" sz="2400" b="0" i="1" dirty="0" smtClean="0">
                                <a:latin typeface="Cambria Math" panose="02040503050406030204" pitchFamily="18" charset="0"/>
                              </a:rPr>
                              <m:t>1</m:t>
                            </m:r>
                          </m:sub>
                        </m:sSub>
                        <m:r>
                          <a:rPr lang="en-US" sz="2400" b="0" i="1" dirty="0" smtClean="0">
                            <a:latin typeface="Cambria Math" panose="02040503050406030204" pitchFamily="18" charset="0"/>
                          </a:rPr>
                          <m:t>+</m:t>
                        </m:r>
                        <m:sSub>
                          <m:sSubPr>
                            <m:ctrlPr>
                              <a:rPr lang="en-US" sz="2400" b="0" i="1" dirty="0" smtClean="0">
                                <a:latin typeface="Cambria Math" panose="02040503050406030204" pitchFamily="18" charset="0"/>
                              </a:rPr>
                            </m:ctrlPr>
                          </m:sSubPr>
                          <m:e>
                            <m:r>
                              <a:rPr lang="en-US" sz="2400" b="0" i="1" dirty="0" smtClean="0">
                                <a:latin typeface="Cambria Math" panose="02040503050406030204" pitchFamily="18" charset="0"/>
                              </a:rPr>
                              <m:t>𝑅</m:t>
                            </m:r>
                          </m:e>
                          <m:sub>
                            <m:r>
                              <a:rPr lang="en-US" sz="2400" b="0" i="1" dirty="0" smtClean="0">
                                <a:latin typeface="Cambria Math" panose="02040503050406030204" pitchFamily="18" charset="0"/>
                              </a:rPr>
                              <m:t>2</m:t>
                            </m:r>
                          </m:sub>
                        </m:sSub>
                      </m:den>
                    </m:f>
                  </m:oMath>
                </a14:m>
                <a:r>
                  <a:rPr lang="en-US" sz="2400" dirty="0">
                    <a:latin typeface="Times New Roman" panose="02020603050405020304" pitchFamily="18" charset="0"/>
                    <a:cs typeface="Times New Roman" panose="02020603050405020304" pitchFamily="18" charset="0"/>
                  </a:rPr>
                  <a:t>=</a:t>
                </a:r>
                <a14:m>
                  <m:oMath xmlns:m="http://schemas.openxmlformats.org/officeDocument/2006/math">
                    <m:f>
                      <m:fPr>
                        <m:ctrlPr>
                          <a:rPr lang="en-US" sz="2400" i="1" dirty="0" smtClean="0">
                            <a:latin typeface="Cambria Math" panose="02040503050406030204" pitchFamily="18" charset="0"/>
                          </a:rPr>
                        </m:ctrlPr>
                      </m:fPr>
                      <m:num>
                        <m:r>
                          <a:rPr lang="en-US" sz="2400" b="0" i="1" dirty="0" smtClean="0">
                            <a:latin typeface="Cambria Math" panose="02040503050406030204" pitchFamily="18" charset="0"/>
                          </a:rPr>
                          <m:t>10.30</m:t>
                        </m:r>
                      </m:num>
                      <m:den>
                        <m:r>
                          <a:rPr lang="en-US" sz="2400" b="0" i="1" dirty="0" smtClean="0">
                            <a:latin typeface="Cambria Math" panose="02040503050406030204" pitchFamily="18" charset="0"/>
                          </a:rPr>
                          <m:t>10+30</m:t>
                        </m:r>
                      </m:den>
                    </m:f>
                  </m:oMath>
                </a14:m>
                <a:r>
                  <a:rPr lang="en-US" sz="2400" dirty="0">
                    <a:latin typeface="Times New Roman" panose="02020603050405020304" pitchFamily="18" charset="0"/>
                    <a:cs typeface="Times New Roman" panose="02020603050405020304" pitchFamily="18" charset="0"/>
                  </a:rPr>
                  <a:t>=7,5</a:t>
                </a:r>
                <a:r>
                  <a:rPr lang="el-GR" sz="2400" dirty="0">
                    <a:latin typeface="Times New Roman" panose="02020603050405020304" pitchFamily="18" charset="0"/>
                    <a:cs typeface="Times New Roman" panose="02020603050405020304" pitchFamily="18" charset="0"/>
                  </a:rPr>
                  <a:t>Ω</a:t>
                </a:r>
                <a:endParaRPr lang="en-US" sz="2400" dirty="0">
                  <a:latin typeface="Times New Roman" panose="02020603050405020304" pitchFamily="18" charset="0"/>
                  <a:cs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9B09B675-07DD-4DCA-B719-BC3995FCF0F3}"/>
                  </a:ext>
                </a:extLst>
              </p:cNvPr>
              <p:cNvSpPr txBox="1">
                <a:spLocks noRot="1" noChangeAspect="1" noMove="1" noResize="1" noEditPoints="1" noAdjustHandles="1" noChangeArrowheads="1" noChangeShapeType="1" noTextEdit="1"/>
              </p:cNvSpPr>
              <p:nvPr/>
            </p:nvSpPr>
            <p:spPr>
              <a:xfrm>
                <a:off x="4732020" y="3310128"/>
                <a:ext cx="3023615" cy="660630"/>
              </a:xfrm>
              <a:prstGeom prst="rect">
                <a:avLst/>
              </a:prstGeom>
              <a:blipFill>
                <a:blip r:embed="rId3"/>
                <a:stretch>
                  <a:fillRect r="-3024" b="-18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2B26F543-AE32-48B2-9B26-59A29BCFAC2D}"/>
                  </a:ext>
                </a:extLst>
              </p:cNvPr>
              <p:cNvSpPr txBox="1"/>
              <p:nvPr/>
            </p:nvSpPr>
            <p:spPr>
              <a:xfrm>
                <a:off x="5093208" y="4188338"/>
                <a:ext cx="2005584" cy="662554"/>
              </a:xfrm>
              <a:prstGeom prst="rect">
                <a:avLst/>
              </a:prstGeom>
              <a:noFill/>
            </p:spPr>
            <p:txBody>
              <a:bodyPr wrap="square" rtlCol="0">
                <a:spAutoFit/>
              </a:bodyPr>
              <a:lstStyle/>
              <a:p>
                <a14:m>
                  <m:oMath xmlns:m="http://schemas.openxmlformats.org/officeDocument/2006/math">
                    <m:r>
                      <a:rPr lang="en-US" sz="2400" b="0" i="1" smtClean="0">
                        <a:latin typeface="Cambria Math" panose="02040503050406030204" pitchFamily="18" charset="0"/>
                      </a:rPr>
                      <m:t>𝐼</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𝑈</m:t>
                        </m:r>
                      </m:num>
                      <m:den>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𝑅</m:t>
                            </m:r>
                          </m:e>
                          <m:sub>
                            <m:r>
                              <a:rPr lang="en-US" sz="2400" b="0" i="1" smtClean="0">
                                <a:latin typeface="Cambria Math" panose="02040503050406030204" pitchFamily="18" charset="0"/>
                              </a:rPr>
                              <m:t>𝑛</m:t>
                            </m:r>
                          </m:sub>
                        </m:sSub>
                      </m:den>
                    </m:f>
                  </m:oMath>
                </a14:m>
                <a:r>
                  <a:rPr lang="en-US" sz="2400" dirty="0">
                    <a:latin typeface="Times New Roman" panose="02020603050405020304" pitchFamily="18" charset="0"/>
                    <a:cs typeface="Times New Roman" panose="02020603050405020304" pitchFamily="18" charset="0"/>
                  </a:rPr>
                  <a:t>=</a:t>
                </a:r>
                <a14:m>
                  <m:oMath xmlns:m="http://schemas.openxmlformats.org/officeDocument/2006/math">
                    <m:f>
                      <m:fPr>
                        <m:ctrlPr>
                          <a:rPr lang="en-US" sz="2400" i="1" dirty="0" smtClean="0">
                            <a:latin typeface="Cambria Math" panose="02040503050406030204" pitchFamily="18" charset="0"/>
                          </a:rPr>
                        </m:ctrlPr>
                      </m:fPr>
                      <m:num>
                        <m:r>
                          <a:rPr lang="en-US" sz="2400" b="0" i="1" dirty="0" smtClean="0">
                            <a:latin typeface="Cambria Math" panose="02040503050406030204" pitchFamily="18" charset="0"/>
                          </a:rPr>
                          <m:t>30</m:t>
                        </m:r>
                      </m:num>
                      <m:den>
                        <m:r>
                          <a:rPr lang="en-US" sz="2400" b="0" i="1" dirty="0" smtClean="0">
                            <a:latin typeface="Cambria Math" panose="02040503050406030204" pitchFamily="18" charset="0"/>
                          </a:rPr>
                          <m:t>7,5</m:t>
                        </m:r>
                      </m:den>
                    </m:f>
                  </m:oMath>
                </a14:m>
                <a:r>
                  <a:rPr lang="en-US" sz="2400" dirty="0">
                    <a:latin typeface="Times New Roman" panose="02020603050405020304" pitchFamily="18" charset="0"/>
                    <a:cs typeface="Times New Roman" panose="02020603050405020304" pitchFamily="18" charset="0"/>
                  </a:rPr>
                  <a:t>=4A</a:t>
                </a:r>
              </a:p>
            </p:txBody>
          </p:sp>
        </mc:Choice>
        <mc:Fallback xmlns="">
          <p:sp>
            <p:nvSpPr>
              <p:cNvPr id="8" name="TextBox 7">
                <a:extLst>
                  <a:ext uri="{FF2B5EF4-FFF2-40B4-BE49-F238E27FC236}">
                    <a16:creationId xmlns:a16="http://schemas.microsoft.com/office/drawing/2014/main" id="{2B26F543-AE32-48B2-9B26-59A29BCFAC2D}"/>
                  </a:ext>
                </a:extLst>
              </p:cNvPr>
              <p:cNvSpPr txBox="1">
                <a:spLocks noRot="1" noChangeAspect="1" noMove="1" noResize="1" noEditPoints="1" noAdjustHandles="1" noChangeArrowheads="1" noChangeShapeType="1" noTextEdit="1"/>
              </p:cNvSpPr>
              <p:nvPr/>
            </p:nvSpPr>
            <p:spPr>
              <a:xfrm>
                <a:off x="5093208" y="4188338"/>
                <a:ext cx="2005584" cy="662554"/>
              </a:xfrm>
              <a:prstGeom prst="rect">
                <a:avLst/>
              </a:prstGeom>
              <a:blipFill>
                <a:blip r:embed="rId4"/>
                <a:stretch>
                  <a:fillRect r="-3951" b="-917"/>
                </a:stretch>
              </a:blipFill>
            </p:spPr>
            <p:txBody>
              <a:bodyPr/>
              <a:lstStyle/>
              <a:p>
                <a:r>
                  <a:rPr lang="en-US">
                    <a:noFill/>
                  </a:rPr>
                  <a:t> </a:t>
                </a:r>
              </a:p>
            </p:txBody>
          </p:sp>
        </mc:Fallback>
      </mc:AlternateContent>
    </p:spTree>
    <p:extLst>
      <p:ext uri="{BB962C8B-B14F-4D97-AF65-F5344CB8AC3E}">
        <p14:creationId xmlns:p14="http://schemas.microsoft.com/office/powerpoint/2010/main" val="4158495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heel(1)">
                                      <p:cBhvr>
                                        <p:cTn id="28" dur="2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fltVal val="0"/>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animEffect transition="in" filter="fade">
                                      <p:cBhvr>
                                        <p:cTn id="41" dur="500"/>
                                        <p:tgtEl>
                                          <p:spTgt spid="7"/>
                                        </p:tgtEl>
                                      </p:cBhvr>
                                    </p:animEffect>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wipe(down)">
                                      <p:cBhvr>
                                        <p:cTn id="46" dur="580">
                                          <p:stCondLst>
                                            <p:cond delay="0"/>
                                          </p:stCondLst>
                                        </p:cTn>
                                        <p:tgtEl>
                                          <p:spTgt spid="8"/>
                                        </p:tgtEl>
                                      </p:cBhvr>
                                    </p:animEffect>
                                    <p:anim calcmode="lin" valueType="num">
                                      <p:cBhvr>
                                        <p:cTn id="47"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2" dur="26">
                                          <p:stCondLst>
                                            <p:cond delay="650"/>
                                          </p:stCondLst>
                                        </p:cTn>
                                        <p:tgtEl>
                                          <p:spTgt spid="8"/>
                                        </p:tgtEl>
                                      </p:cBhvr>
                                      <p:to x="100000" y="60000"/>
                                    </p:animScale>
                                    <p:animScale>
                                      <p:cBhvr>
                                        <p:cTn id="53" dur="166" decel="50000">
                                          <p:stCondLst>
                                            <p:cond delay="676"/>
                                          </p:stCondLst>
                                        </p:cTn>
                                        <p:tgtEl>
                                          <p:spTgt spid="8"/>
                                        </p:tgtEl>
                                      </p:cBhvr>
                                      <p:to x="100000" y="100000"/>
                                    </p:animScale>
                                    <p:animScale>
                                      <p:cBhvr>
                                        <p:cTn id="54" dur="26">
                                          <p:stCondLst>
                                            <p:cond delay="1312"/>
                                          </p:stCondLst>
                                        </p:cTn>
                                        <p:tgtEl>
                                          <p:spTgt spid="8"/>
                                        </p:tgtEl>
                                      </p:cBhvr>
                                      <p:to x="100000" y="80000"/>
                                    </p:animScale>
                                    <p:animScale>
                                      <p:cBhvr>
                                        <p:cTn id="55" dur="166" decel="50000">
                                          <p:stCondLst>
                                            <p:cond delay="1338"/>
                                          </p:stCondLst>
                                        </p:cTn>
                                        <p:tgtEl>
                                          <p:spTgt spid="8"/>
                                        </p:tgtEl>
                                      </p:cBhvr>
                                      <p:to x="100000" y="100000"/>
                                    </p:animScale>
                                    <p:animScale>
                                      <p:cBhvr>
                                        <p:cTn id="56" dur="26">
                                          <p:stCondLst>
                                            <p:cond delay="1642"/>
                                          </p:stCondLst>
                                        </p:cTn>
                                        <p:tgtEl>
                                          <p:spTgt spid="8"/>
                                        </p:tgtEl>
                                      </p:cBhvr>
                                      <p:to x="100000" y="90000"/>
                                    </p:animScale>
                                    <p:animScale>
                                      <p:cBhvr>
                                        <p:cTn id="57" dur="166" decel="50000">
                                          <p:stCondLst>
                                            <p:cond delay="1668"/>
                                          </p:stCondLst>
                                        </p:cTn>
                                        <p:tgtEl>
                                          <p:spTgt spid="8"/>
                                        </p:tgtEl>
                                      </p:cBhvr>
                                      <p:to x="100000" y="100000"/>
                                    </p:animScale>
                                    <p:animScale>
                                      <p:cBhvr>
                                        <p:cTn id="58" dur="26">
                                          <p:stCondLst>
                                            <p:cond delay="1808"/>
                                          </p:stCondLst>
                                        </p:cTn>
                                        <p:tgtEl>
                                          <p:spTgt spid="8"/>
                                        </p:tgtEl>
                                      </p:cBhvr>
                                      <p:to x="100000" y="95000"/>
                                    </p:animScale>
                                    <p:animScale>
                                      <p:cBhvr>
                                        <p:cTn id="59"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B04BF9-94B5-4762-A956-66DEC66C104F}"/>
              </a:ext>
            </a:extLst>
          </p:cNvPr>
          <p:cNvSpPr>
            <a:spLocks noGrp="1"/>
          </p:cNvSpPr>
          <p:nvPr>
            <p:ph idx="1"/>
          </p:nvPr>
        </p:nvSpPr>
        <p:spPr>
          <a:xfrm>
            <a:off x="155448" y="118745"/>
            <a:ext cx="11914632" cy="2008759"/>
          </a:xfrm>
        </p:spPr>
        <p:txBody>
          <a:bodyPr/>
          <a:lstStyle/>
          <a:p>
            <a:pPr marL="0" marR="0" indent="0" algn="just">
              <a:lnSpc>
                <a:spcPct val="150000"/>
              </a:lnSpc>
              <a:spcBef>
                <a:spcPts val="0"/>
              </a:spcBef>
              <a:spcAft>
                <a:spcPts val="0"/>
              </a:spcAft>
              <a:buNone/>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11. </a:t>
            </a:r>
            <a:r>
              <a:rPr lang="en-ZW" sz="2400" dirty="0" err="1">
                <a:effectLst/>
                <a:latin typeface="Times New Roman" panose="02020603050405020304" pitchFamily="18" charset="0"/>
                <a:ea typeface="Calibri" panose="020F0502020204030204" pitchFamily="34" charset="0"/>
              </a:rPr>
              <a:t>Hiệu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thế</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giữa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hai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đầu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đoạn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mạch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gồm</a:t>
            </a:r>
            <a:r>
              <a:rPr lang="en-ZW" sz="2400" dirty="0">
                <a:effectLst/>
                <a:latin typeface="Times New Roman" panose="02020603050405020304" pitchFamily="18" charset="0"/>
                <a:ea typeface="Calibri" panose="020F0502020204030204" pitchFamily="34" charset="0"/>
              </a:rPr>
              <a:t> 4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6Ω </a:t>
            </a:r>
            <a:r>
              <a:rPr lang="en-ZW" sz="2400" dirty="0" err="1">
                <a:effectLst/>
                <a:latin typeface="Times New Roman" panose="02020603050405020304" pitchFamily="18" charset="0"/>
                <a:ea typeface="Calibri" panose="020F0502020204030204" pitchFamily="34" charset="0"/>
              </a:rPr>
              <a:t>mắc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nối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tiếp</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12 V. </a:t>
            </a:r>
            <a:r>
              <a:rPr lang="en-ZW" sz="2400" dirty="0" err="1">
                <a:effectLst/>
                <a:latin typeface="Times New Roman" panose="02020603050405020304" pitchFamily="18" charset="0"/>
                <a:ea typeface="Calibri" panose="020F0502020204030204" pitchFamily="34" charset="0"/>
              </a:rPr>
              <a:t>Dòng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chạy</a:t>
            </a:r>
            <a:r>
              <a:rPr lang="en-ZW" sz="2400" dirty="0">
                <a:effectLst/>
                <a:latin typeface="Times New Roman" panose="02020603050405020304" pitchFamily="18" charset="0"/>
                <a:ea typeface="Calibri" panose="020F0502020204030204" pitchFamily="34" charset="0"/>
              </a:rPr>
              <a:t> qua </a:t>
            </a:r>
            <a:r>
              <a:rPr lang="en-ZW" sz="2400" dirty="0" err="1">
                <a:effectLst/>
                <a:latin typeface="Times New Roman" panose="02020603050405020304" pitchFamily="18" charset="0"/>
                <a:ea typeface="Calibri" panose="020F0502020204030204" pitchFamily="34" charset="0"/>
              </a:rPr>
              <a:t>mỗi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bằng</a:t>
            </a:r>
            <a:endParaRPr lang="en-US" sz="2400" dirty="0">
              <a:effectLst/>
              <a:latin typeface="Times New Roman" panose="02020603050405020304" pitchFamily="18" charset="0"/>
              <a:ea typeface="Calibri" panose="020F0502020204030204" pitchFamily="34" charset="0"/>
            </a:endParaRPr>
          </a:p>
          <a:p>
            <a:pPr marL="0" marR="0" indent="0" algn="just">
              <a:lnSpc>
                <a:spcPct val="150000"/>
              </a:lnSpc>
              <a:spcBef>
                <a:spcPts val="0"/>
              </a:spcBef>
              <a:spcAft>
                <a:spcPts val="0"/>
              </a:spcAft>
              <a:buNone/>
            </a:pP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0,5 A.</a:t>
            </a:r>
            <a:r>
              <a:rPr lang="en-ZW" sz="2400" b="1" dirty="0">
                <a:effectLst/>
                <a:latin typeface="Times New Roman" panose="02020603050405020304" pitchFamily="18" charset="0"/>
                <a:ea typeface="Calibri" panose="020F0502020204030204" pitchFamily="34" charset="0"/>
              </a:rPr>
              <a:t> 			B. </a:t>
            </a:r>
            <a:r>
              <a:rPr lang="en-ZW" sz="2400" dirty="0">
                <a:effectLst/>
                <a:latin typeface="Times New Roman" panose="02020603050405020304" pitchFamily="18" charset="0"/>
                <a:ea typeface="Calibri" panose="020F0502020204030204" pitchFamily="34" charset="0"/>
              </a:rPr>
              <a:t>2</a:t>
            </a:r>
            <a:r>
              <a:rPr lang="en-ZW" sz="2400" b="1" dirty="0">
                <a:effectLst/>
                <a:latin typeface="Times New Roman" panose="02020603050405020304" pitchFamily="18" charset="0"/>
                <a:ea typeface="Calibri" panose="020F0502020204030204" pitchFamily="34" charset="0"/>
              </a:rPr>
              <a:t>A. 			C. </a:t>
            </a:r>
            <a:r>
              <a:rPr lang="en-ZW" sz="2400" dirty="0">
                <a:effectLst/>
                <a:latin typeface="Times New Roman" panose="02020603050405020304" pitchFamily="18" charset="0"/>
                <a:ea typeface="Calibri" panose="020F0502020204030204" pitchFamily="34" charset="0"/>
              </a:rPr>
              <a:t>8 A.</a:t>
            </a:r>
            <a:r>
              <a:rPr lang="en-ZW" sz="2400" b="1" dirty="0">
                <a:effectLst/>
                <a:latin typeface="Times New Roman" panose="02020603050405020304" pitchFamily="18" charset="0"/>
                <a:ea typeface="Calibri" panose="020F0502020204030204" pitchFamily="34" charset="0"/>
              </a:rPr>
              <a:t> 			D. </a:t>
            </a:r>
            <a:r>
              <a:rPr lang="en-ZW" sz="2400" dirty="0">
                <a:effectLst/>
                <a:latin typeface="Times New Roman" panose="02020603050405020304" pitchFamily="18" charset="0"/>
                <a:ea typeface="Calibri" panose="020F0502020204030204" pitchFamily="34" charset="0"/>
              </a:rPr>
              <a:t>16 A.</a:t>
            </a:r>
            <a:r>
              <a:rPr lang="en-ZW" sz="2400" b="1" dirty="0">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Calibri" panose="020F0502020204030204" pitchFamily="34" charset="0"/>
            </a:endParaRPr>
          </a:p>
          <a:p>
            <a:endParaRPr lang="en-US" dirty="0"/>
          </a:p>
        </p:txBody>
      </p:sp>
      <p:sp>
        <p:nvSpPr>
          <p:cNvPr id="4" name="TextBox 3">
            <a:extLst>
              <a:ext uri="{FF2B5EF4-FFF2-40B4-BE49-F238E27FC236}">
                <a16:creationId xmlns:a16="http://schemas.microsoft.com/office/drawing/2014/main" id="{2FD21AD8-4D55-419A-AF7C-DEBFCC629261}"/>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E71FD4D3-963D-4781-9976-DE12826420EB}"/>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C1F4C4C-7A87-449B-99C7-9EC1293808D7}"/>
              </a:ext>
            </a:extLst>
          </p:cNvPr>
          <p:cNvSpPr txBox="1"/>
          <p:nvPr/>
        </p:nvSpPr>
        <p:spPr>
          <a:xfrm>
            <a:off x="1335023" y="3139440"/>
            <a:ext cx="1706879" cy="1569660"/>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Mạch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4R</a:t>
            </a:r>
          </a:p>
          <a:p>
            <a:r>
              <a:rPr lang="en-US" sz="2400" dirty="0">
                <a:latin typeface="Times New Roman" panose="02020603050405020304" pitchFamily="18" charset="0"/>
                <a:cs typeface="Times New Roman" panose="02020603050405020304" pitchFamily="18" charset="0"/>
              </a:rPr>
              <a:t>R=6</a:t>
            </a:r>
            <a:r>
              <a:rPr lang="el-GR" sz="2400" dirty="0">
                <a:latin typeface="Times New Roman" panose="02020603050405020304" pitchFamily="18" charset="0"/>
                <a:cs typeface="Times New Roman" panose="02020603050405020304" pitchFamily="18" charset="0"/>
              </a:rPr>
              <a:t>Ω</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U=12V</a:t>
            </a:r>
          </a:p>
          <a:p>
            <a:r>
              <a:rPr lang="en-US" sz="2400" dirty="0">
                <a:latin typeface="Times New Roman" panose="02020603050405020304" pitchFamily="18" charset="0"/>
                <a:cs typeface="Times New Roman" panose="02020603050405020304" pitchFamily="18" charset="0"/>
              </a:rPr>
              <a:t>I=?</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EF044D8B-475E-4F58-943B-1307AC4B9652}"/>
                  </a:ext>
                </a:extLst>
              </p:cNvPr>
              <p:cNvSpPr txBox="1"/>
              <p:nvPr/>
            </p:nvSpPr>
            <p:spPr>
              <a:xfrm>
                <a:off x="4974336" y="3320689"/>
                <a:ext cx="2974848" cy="461665"/>
              </a:xfrm>
              <a:prstGeom prst="rect">
                <a:avLst/>
              </a:prstGeom>
              <a:noFill/>
            </p:spPr>
            <p:txBody>
              <a:bodyPr wrap="square" rtlCol="0">
                <a:spAutoFit/>
              </a:bodyPr>
              <a:lstStyle/>
              <a:p>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𝑅</m:t>
                        </m:r>
                      </m:e>
                      <m:sub>
                        <m:r>
                          <a:rPr lang="en-US" sz="2400" b="0" i="1" smtClean="0">
                            <a:latin typeface="Cambria Math" panose="02040503050406030204" pitchFamily="18" charset="0"/>
                          </a:rPr>
                          <m:t>𝑛</m:t>
                        </m:r>
                      </m:sub>
                    </m:sSub>
                  </m:oMath>
                </a14:m>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n.R</a:t>
                </a:r>
                <a:r>
                  <a:rPr lang="en-US" sz="2400" dirty="0">
                    <a:latin typeface="Times New Roman" panose="02020603050405020304" pitchFamily="18" charset="0"/>
                    <a:cs typeface="Times New Roman" panose="02020603050405020304" pitchFamily="18" charset="0"/>
                  </a:rPr>
                  <a:t>=4.6=24</a:t>
                </a:r>
                <a:r>
                  <a:rPr lang="el-GR" sz="2400" dirty="0">
                    <a:latin typeface="Times New Roman" panose="02020603050405020304" pitchFamily="18" charset="0"/>
                    <a:cs typeface="Times New Roman" panose="02020603050405020304" pitchFamily="18" charset="0"/>
                  </a:rPr>
                  <a:t>Ω</a:t>
                </a:r>
                <a:endParaRPr lang="en-US" sz="2400" dirty="0">
                  <a:latin typeface="Times New Roman" panose="02020603050405020304" pitchFamily="18" charset="0"/>
                  <a:cs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EF044D8B-475E-4F58-943B-1307AC4B9652}"/>
                  </a:ext>
                </a:extLst>
              </p:cNvPr>
              <p:cNvSpPr txBox="1">
                <a:spLocks noRot="1" noChangeAspect="1" noMove="1" noResize="1" noEditPoints="1" noAdjustHandles="1" noChangeArrowheads="1" noChangeShapeType="1" noTextEdit="1"/>
              </p:cNvSpPr>
              <p:nvPr/>
            </p:nvSpPr>
            <p:spPr>
              <a:xfrm>
                <a:off x="4974336" y="3320689"/>
                <a:ext cx="2974848" cy="461665"/>
              </a:xfrm>
              <a:prstGeom prst="rect">
                <a:avLst/>
              </a:prstGeom>
              <a:blipFill>
                <a:blip r:embed="rId2"/>
                <a:stretch>
                  <a:fillRect l="-410" t="-10667" b="-30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C818424B-B53F-4E12-9E87-97A45EC1EC7F}"/>
                  </a:ext>
                </a:extLst>
              </p:cNvPr>
              <p:cNvSpPr txBox="1"/>
              <p:nvPr/>
            </p:nvSpPr>
            <p:spPr>
              <a:xfrm>
                <a:off x="4974336" y="3924270"/>
                <a:ext cx="4315967" cy="662554"/>
              </a:xfrm>
              <a:prstGeom prst="rect">
                <a:avLst/>
              </a:prstGeom>
              <a:noFill/>
            </p:spPr>
            <p:txBody>
              <a:bodyPr wrap="square" rtlCol="0">
                <a:spAutoFit/>
              </a:bodyPr>
              <a:lstStyle/>
              <a:p>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𝐼</m:t>
                        </m:r>
                      </m:e>
                      <m:sub>
                        <m:r>
                          <a:rPr lang="en-US" sz="2400" b="0" i="1" smtClean="0">
                            <a:latin typeface="Cambria Math" panose="02040503050406030204" pitchFamily="18" charset="0"/>
                          </a:rPr>
                          <m:t>1</m:t>
                        </m:r>
                      </m:sub>
                    </m:sSub>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𝐼</m:t>
                        </m:r>
                      </m:e>
                      <m:sub>
                        <m:r>
                          <a:rPr lang="en-US" sz="2400" b="0" i="1" smtClean="0">
                            <a:latin typeface="Cambria Math" panose="02040503050406030204" pitchFamily="18" charset="0"/>
                          </a:rPr>
                          <m:t>2</m:t>
                        </m:r>
                      </m:sub>
                    </m:sSub>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𝐼</m:t>
                        </m:r>
                      </m:e>
                      <m:sub>
                        <m:r>
                          <a:rPr lang="en-US" sz="2400" b="0" i="1" smtClean="0">
                            <a:latin typeface="Cambria Math" panose="02040503050406030204" pitchFamily="18" charset="0"/>
                          </a:rPr>
                          <m:t>3</m:t>
                        </m:r>
                      </m:sub>
                    </m:sSub>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𝐼</m:t>
                        </m:r>
                      </m:e>
                      <m:sub>
                        <m:r>
                          <a:rPr lang="en-US" sz="2400" b="0" i="1" smtClean="0">
                            <a:latin typeface="Cambria Math" panose="02040503050406030204" pitchFamily="18" charset="0"/>
                          </a:rPr>
                          <m:t>4</m:t>
                        </m:r>
                      </m:sub>
                    </m:sSub>
                  </m:oMath>
                </a14:m>
                <a:r>
                  <a:rPr lang="en-US" sz="2400" dirty="0">
                    <a:latin typeface="Times New Roman" panose="02020603050405020304" pitchFamily="18" charset="0"/>
                    <a:cs typeface="Times New Roman" panose="02020603050405020304" pitchFamily="18" charset="0"/>
                  </a:rPr>
                  <a:t>=</a:t>
                </a:r>
                <a14:m>
                  <m:oMath xmlns:m="http://schemas.openxmlformats.org/officeDocument/2006/math">
                    <m:f>
                      <m:fPr>
                        <m:ctrlPr>
                          <a:rPr lang="en-US" sz="2400" i="1" dirty="0" smtClean="0">
                            <a:latin typeface="Cambria Math" panose="02040503050406030204" pitchFamily="18" charset="0"/>
                          </a:rPr>
                        </m:ctrlPr>
                      </m:fPr>
                      <m:num>
                        <m:r>
                          <a:rPr lang="en-US" sz="2400" b="0" i="1" dirty="0" smtClean="0">
                            <a:latin typeface="Cambria Math" panose="02040503050406030204" pitchFamily="18" charset="0"/>
                          </a:rPr>
                          <m:t>𝑈</m:t>
                        </m:r>
                      </m:num>
                      <m:den>
                        <m:sSub>
                          <m:sSubPr>
                            <m:ctrlPr>
                              <a:rPr lang="en-US" sz="2400" i="1" dirty="0" smtClean="0">
                                <a:latin typeface="Cambria Math" panose="02040503050406030204" pitchFamily="18" charset="0"/>
                              </a:rPr>
                            </m:ctrlPr>
                          </m:sSubPr>
                          <m:e>
                            <m:r>
                              <a:rPr lang="en-US" sz="2400" b="0" i="1" dirty="0" smtClean="0">
                                <a:latin typeface="Cambria Math" panose="02040503050406030204" pitchFamily="18" charset="0"/>
                              </a:rPr>
                              <m:t>𝑅</m:t>
                            </m:r>
                          </m:e>
                          <m:sub>
                            <m:r>
                              <a:rPr lang="en-US" sz="2400" b="0" i="1" dirty="0" smtClean="0">
                                <a:latin typeface="Cambria Math" panose="02040503050406030204" pitchFamily="18" charset="0"/>
                              </a:rPr>
                              <m:t>𝑛</m:t>
                            </m:r>
                          </m:sub>
                        </m:sSub>
                      </m:den>
                    </m:f>
                  </m:oMath>
                </a14:m>
                <a:r>
                  <a:rPr lang="en-US" sz="2400" dirty="0">
                    <a:latin typeface="Times New Roman" panose="02020603050405020304" pitchFamily="18" charset="0"/>
                    <a:cs typeface="Times New Roman" panose="02020603050405020304" pitchFamily="18" charset="0"/>
                  </a:rPr>
                  <a:t>=</a:t>
                </a:r>
                <a14:m>
                  <m:oMath xmlns:m="http://schemas.openxmlformats.org/officeDocument/2006/math">
                    <m:f>
                      <m:fPr>
                        <m:ctrlPr>
                          <a:rPr lang="en-US" sz="2400" i="1" dirty="0" smtClean="0">
                            <a:latin typeface="Cambria Math" panose="02040503050406030204" pitchFamily="18" charset="0"/>
                          </a:rPr>
                        </m:ctrlPr>
                      </m:fPr>
                      <m:num>
                        <m:r>
                          <a:rPr lang="en-US" sz="2400" b="0" i="1" dirty="0" smtClean="0">
                            <a:latin typeface="Cambria Math" panose="02040503050406030204" pitchFamily="18" charset="0"/>
                          </a:rPr>
                          <m:t>12</m:t>
                        </m:r>
                        <m:r>
                          <a:rPr lang="en-US" sz="2400" b="0" i="1" dirty="0" smtClean="0">
                            <a:latin typeface="Cambria Math" panose="02040503050406030204" pitchFamily="18" charset="0"/>
                          </a:rPr>
                          <m:t> </m:t>
                        </m:r>
                      </m:num>
                      <m:den>
                        <m:r>
                          <a:rPr lang="en-US" sz="2400" b="0" i="1" dirty="0" smtClean="0">
                            <a:latin typeface="Cambria Math" panose="02040503050406030204" pitchFamily="18" charset="0"/>
                          </a:rPr>
                          <m:t>24</m:t>
                        </m:r>
                      </m:den>
                    </m:f>
                  </m:oMath>
                </a14:m>
                <a:r>
                  <a:rPr lang="en-US" sz="2400" dirty="0">
                    <a:latin typeface="Times New Roman" panose="02020603050405020304" pitchFamily="18" charset="0"/>
                    <a:cs typeface="Times New Roman" panose="02020603050405020304" pitchFamily="18" charset="0"/>
                  </a:rPr>
                  <a:t>=0,5A</a:t>
                </a:r>
              </a:p>
            </p:txBody>
          </p:sp>
        </mc:Choice>
        <mc:Fallback xmlns="">
          <p:sp>
            <p:nvSpPr>
              <p:cNvPr id="8" name="TextBox 7">
                <a:extLst>
                  <a:ext uri="{FF2B5EF4-FFF2-40B4-BE49-F238E27FC236}">
                    <a16:creationId xmlns:a16="http://schemas.microsoft.com/office/drawing/2014/main" id="{C818424B-B53F-4E12-9E87-97A45EC1EC7F}"/>
                  </a:ext>
                </a:extLst>
              </p:cNvPr>
              <p:cNvSpPr txBox="1">
                <a:spLocks noRot="1" noChangeAspect="1" noMove="1" noResize="1" noEditPoints="1" noAdjustHandles="1" noChangeArrowheads="1" noChangeShapeType="1" noTextEdit="1"/>
              </p:cNvSpPr>
              <p:nvPr/>
            </p:nvSpPr>
            <p:spPr>
              <a:xfrm>
                <a:off x="4974336" y="3924270"/>
                <a:ext cx="4315967" cy="662554"/>
              </a:xfrm>
              <a:prstGeom prst="rect">
                <a:avLst/>
              </a:prstGeom>
              <a:blipFill>
                <a:blip r:embed="rId3"/>
                <a:stretch>
                  <a:fillRect b="-1852"/>
                </a:stretch>
              </a:blipFill>
            </p:spPr>
            <p:txBody>
              <a:bodyPr/>
              <a:lstStyle/>
              <a:p>
                <a:r>
                  <a:rPr lang="en-US">
                    <a:noFill/>
                  </a:rPr>
                  <a:t> </a:t>
                </a:r>
              </a:p>
            </p:txBody>
          </p:sp>
        </mc:Fallback>
      </mc:AlternateContent>
    </p:spTree>
    <p:extLst>
      <p:ext uri="{BB962C8B-B14F-4D97-AF65-F5344CB8AC3E}">
        <p14:creationId xmlns:p14="http://schemas.microsoft.com/office/powerpoint/2010/main" val="95480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randombar(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80">
                                          <p:stCondLst>
                                            <p:cond delay="0"/>
                                          </p:stCondLst>
                                        </p:cTn>
                                        <p:tgtEl>
                                          <p:spTgt spid="7"/>
                                        </p:tgtEl>
                                      </p:cBhvr>
                                    </p:animEffect>
                                    <p:anim calcmode="lin" valueType="num">
                                      <p:cBhvr>
                                        <p:cTn id="31"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6" dur="26">
                                          <p:stCondLst>
                                            <p:cond delay="650"/>
                                          </p:stCondLst>
                                        </p:cTn>
                                        <p:tgtEl>
                                          <p:spTgt spid="7"/>
                                        </p:tgtEl>
                                      </p:cBhvr>
                                      <p:to x="100000" y="60000"/>
                                    </p:animScale>
                                    <p:animScale>
                                      <p:cBhvr>
                                        <p:cTn id="37" dur="166" decel="50000">
                                          <p:stCondLst>
                                            <p:cond delay="676"/>
                                          </p:stCondLst>
                                        </p:cTn>
                                        <p:tgtEl>
                                          <p:spTgt spid="7"/>
                                        </p:tgtEl>
                                      </p:cBhvr>
                                      <p:to x="100000" y="100000"/>
                                    </p:animScale>
                                    <p:animScale>
                                      <p:cBhvr>
                                        <p:cTn id="38" dur="26">
                                          <p:stCondLst>
                                            <p:cond delay="1312"/>
                                          </p:stCondLst>
                                        </p:cTn>
                                        <p:tgtEl>
                                          <p:spTgt spid="7"/>
                                        </p:tgtEl>
                                      </p:cBhvr>
                                      <p:to x="100000" y="80000"/>
                                    </p:animScale>
                                    <p:animScale>
                                      <p:cBhvr>
                                        <p:cTn id="39" dur="166" decel="50000">
                                          <p:stCondLst>
                                            <p:cond delay="1338"/>
                                          </p:stCondLst>
                                        </p:cTn>
                                        <p:tgtEl>
                                          <p:spTgt spid="7"/>
                                        </p:tgtEl>
                                      </p:cBhvr>
                                      <p:to x="100000" y="100000"/>
                                    </p:animScale>
                                    <p:animScale>
                                      <p:cBhvr>
                                        <p:cTn id="40" dur="26">
                                          <p:stCondLst>
                                            <p:cond delay="1642"/>
                                          </p:stCondLst>
                                        </p:cTn>
                                        <p:tgtEl>
                                          <p:spTgt spid="7"/>
                                        </p:tgtEl>
                                      </p:cBhvr>
                                      <p:to x="100000" y="90000"/>
                                    </p:animScale>
                                    <p:animScale>
                                      <p:cBhvr>
                                        <p:cTn id="41" dur="166" decel="50000">
                                          <p:stCondLst>
                                            <p:cond delay="1668"/>
                                          </p:stCondLst>
                                        </p:cTn>
                                        <p:tgtEl>
                                          <p:spTgt spid="7"/>
                                        </p:tgtEl>
                                      </p:cBhvr>
                                      <p:to x="100000" y="100000"/>
                                    </p:animScale>
                                    <p:animScale>
                                      <p:cBhvr>
                                        <p:cTn id="42" dur="26">
                                          <p:stCondLst>
                                            <p:cond delay="1808"/>
                                          </p:stCondLst>
                                        </p:cTn>
                                        <p:tgtEl>
                                          <p:spTgt spid="7"/>
                                        </p:tgtEl>
                                      </p:cBhvr>
                                      <p:to x="100000" y="95000"/>
                                    </p:animScale>
                                    <p:animScale>
                                      <p:cBhvr>
                                        <p:cTn id="43" dur="166" decel="50000">
                                          <p:stCondLst>
                                            <p:cond delay="1834"/>
                                          </p:stCondLst>
                                        </p:cTn>
                                        <p:tgtEl>
                                          <p:spTgt spid="7"/>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p:cTn id="48" dur="1000" fill="hold"/>
                                        <p:tgtEl>
                                          <p:spTgt spid="8"/>
                                        </p:tgtEl>
                                        <p:attrNameLst>
                                          <p:attrName>ppt_w</p:attrName>
                                        </p:attrNameLst>
                                      </p:cBhvr>
                                      <p:tavLst>
                                        <p:tav tm="0">
                                          <p:val>
                                            <p:fltVal val="0"/>
                                          </p:val>
                                        </p:tav>
                                        <p:tav tm="100000">
                                          <p:val>
                                            <p:strVal val="#ppt_w"/>
                                          </p:val>
                                        </p:tav>
                                      </p:tavLst>
                                    </p:anim>
                                    <p:anim calcmode="lin" valueType="num">
                                      <p:cBhvr>
                                        <p:cTn id="49" dur="1000" fill="hold"/>
                                        <p:tgtEl>
                                          <p:spTgt spid="8"/>
                                        </p:tgtEl>
                                        <p:attrNameLst>
                                          <p:attrName>ppt_h</p:attrName>
                                        </p:attrNameLst>
                                      </p:cBhvr>
                                      <p:tavLst>
                                        <p:tav tm="0">
                                          <p:val>
                                            <p:fltVal val="0"/>
                                          </p:val>
                                        </p:tav>
                                        <p:tav tm="100000">
                                          <p:val>
                                            <p:strVal val="#ppt_h"/>
                                          </p:val>
                                        </p:tav>
                                      </p:tavLst>
                                    </p:anim>
                                    <p:anim calcmode="lin" valueType="num">
                                      <p:cBhvr>
                                        <p:cTn id="50" dur="1000" fill="hold"/>
                                        <p:tgtEl>
                                          <p:spTgt spid="8"/>
                                        </p:tgtEl>
                                        <p:attrNameLst>
                                          <p:attrName>style.rotation</p:attrName>
                                        </p:attrNameLst>
                                      </p:cBhvr>
                                      <p:tavLst>
                                        <p:tav tm="0">
                                          <p:val>
                                            <p:fltVal val="90"/>
                                          </p:val>
                                        </p:tav>
                                        <p:tav tm="100000">
                                          <p:val>
                                            <p:fltVal val="0"/>
                                          </p:val>
                                        </p:tav>
                                      </p:tavLst>
                                    </p:anim>
                                    <p:animEffect transition="in" filter="fade">
                                      <p:cBhvr>
                                        <p:cTn id="51"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4B22223-DD80-48D3-92D2-3F57E934FFCD}"/>
              </a:ext>
            </a:extLst>
          </p:cNvPr>
          <p:cNvSpPr txBox="1"/>
          <p:nvPr/>
        </p:nvSpPr>
        <p:spPr>
          <a:xfrm>
            <a:off x="432816" y="489680"/>
            <a:ext cx="10168128" cy="1569660"/>
          </a:xfrm>
          <a:prstGeom prst="rect">
            <a:avLst/>
          </a:prstGeom>
          <a:noFill/>
        </p:spPr>
        <p:txBody>
          <a:bodyPr wrap="square">
            <a:spAutoFit/>
          </a:bodyPr>
          <a:lstStyle/>
          <a:p>
            <a:pPr marL="0" marR="0" algn="just">
              <a:spcBef>
                <a:spcPts val="0"/>
              </a:spcBef>
              <a:spcAft>
                <a:spcPts val="0"/>
              </a:spcAft>
            </a:pP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12.</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Cho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gồm</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pin 4,5 V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0,5</a:t>
            </a:r>
            <a:r>
              <a:rPr lang="el-GR" sz="2400" b="0" dirty="0">
                <a:effectLst/>
                <a:latin typeface="Times New Roman" panose="02020603050405020304" pitchFamily="18" charset="0"/>
                <a:ea typeface="Times New Roman" panose="02020603050405020304" pitchFamily="18" charset="0"/>
                <a:cs typeface="Times New Roman" panose="02020603050405020304" pitchFamily="18" charset="0"/>
              </a:rPr>
              <a:t>Ω</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nối</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là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ea typeface="Times New Roman" panose="02020603050405020304" pitchFamily="18" charset="0"/>
                <a:cs typeface="Times New Roman" panose="02020603050405020304" pitchFamily="18" charset="0"/>
              </a:rPr>
              <a:t>1 </a:t>
            </a:r>
            <a:r>
              <a:rPr lang="en-US" sz="2400" b="0" dirty="0">
                <a:effectLst/>
                <a:latin typeface="Times New Roman" panose="02020603050405020304" pitchFamily="18" charset="0"/>
                <a:ea typeface="Times New Roman" panose="02020603050405020304" pitchFamily="18" charset="0"/>
                <a:cs typeface="Times New Roman" panose="02020603050405020304" pitchFamily="18" charset="0"/>
              </a:rPr>
              <a:t>Ω</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Cường</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độ</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toàn</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0" dirty="0" err="1">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 là :		</a:t>
            </a: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just">
              <a:spcBef>
                <a:spcPts val="0"/>
              </a:spcBef>
              <a:spcAft>
                <a:spcPts val="0"/>
              </a:spcAft>
            </a:pPr>
            <a:r>
              <a:rPr lang="fr-FR" sz="2400" b="0" dirty="0">
                <a:effectLst/>
                <a:latin typeface="Times New Roman" panose="02020603050405020304" pitchFamily="18" charset="0"/>
                <a:ea typeface="Times New Roman" panose="02020603050405020304" pitchFamily="18" charset="0"/>
                <a:cs typeface="Times New Roman" panose="02020603050405020304" pitchFamily="18" charset="0"/>
              </a:rPr>
              <a:t>A. 3A.			B. 3/5 A.		C. 0,5 A.	D. 2 A.</a:t>
            </a: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B7B304F-2602-4D0A-9534-812A594B8063}"/>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0F4E4BC8-C7E6-42EA-B227-0ED1B4E80566}"/>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9E380762-06EB-4FB4-B09E-8C5B0A2657CE}"/>
                  </a:ext>
                </a:extLst>
              </p:cNvPr>
              <p:cNvSpPr txBox="1"/>
              <p:nvPr/>
            </p:nvSpPr>
            <p:spPr>
              <a:xfrm>
                <a:off x="5193793" y="2930053"/>
                <a:ext cx="2097020" cy="96943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𝐼</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𝐸</m:t>
                          </m:r>
                        </m:num>
                        <m:den>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𝑅</m:t>
                              </m:r>
                            </m:e>
                            <m:sub>
                              <m:r>
                                <a:rPr lang="en-US" sz="2800" b="0" i="1" smtClean="0">
                                  <a:latin typeface="Cambria Math" panose="02040503050406030204" pitchFamily="18" charset="0"/>
                                </a:rPr>
                                <m:t>𝑁</m:t>
                              </m:r>
                            </m:sub>
                          </m:sSub>
                          <m:r>
                            <a:rPr lang="en-US" sz="2800" b="0" i="1" smtClean="0">
                              <a:latin typeface="Cambria Math" panose="02040503050406030204" pitchFamily="18" charset="0"/>
                            </a:rPr>
                            <m:t>+</m:t>
                          </m:r>
                          <m:r>
                            <a:rPr lang="en-US" sz="2800" b="0" i="1" smtClean="0">
                              <a:latin typeface="Cambria Math" panose="02040503050406030204" pitchFamily="18" charset="0"/>
                            </a:rPr>
                            <m:t>𝑟</m:t>
                          </m:r>
                        </m:den>
                      </m:f>
                    </m:oMath>
                  </m:oMathPara>
                </a14:m>
                <a:endParaRPr lang="en-US" sz="2800" dirty="0">
                  <a:latin typeface="Times New Roman" panose="02020603050405020304" pitchFamily="18"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9E380762-06EB-4FB4-B09E-8C5B0A2657CE}"/>
                  </a:ext>
                </a:extLst>
              </p:cNvPr>
              <p:cNvSpPr txBox="1">
                <a:spLocks noRot="1" noChangeAspect="1" noMove="1" noResize="1" noEditPoints="1" noAdjustHandles="1" noChangeArrowheads="1" noChangeShapeType="1" noTextEdit="1"/>
              </p:cNvSpPr>
              <p:nvPr/>
            </p:nvSpPr>
            <p:spPr>
              <a:xfrm>
                <a:off x="5193793" y="2930053"/>
                <a:ext cx="2097020" cy="969433"/>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3A87ACE-2F2E-47D3-A72D-7786BCCF58CC}"/>
                  </a:ext>
                </a:extLst>
              </p:cNvPr>
              <p:cNvSpPr txBox="1"/>
              <p:nvPr/>
            </p:nvSpPr>
            <p:spPr>
              <a:xfrm>
                <a:off x="4998724" y="3913413"/>
                <a:ext cx="2877308" cy="95615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4,5</m:t>
                          </m:r>
                        </m:num>
                        <m:den>
                          <m:r>
                            <a:rPr lang="en-US" sz="2800" b="0" i="1" smtClean="0">
                              <a:latin typeface="Cambria Math" panose="02040503050406030204" pitchFamily="18" charset="0"/>
                            </a:rPr>
                            <m:t>1+0,5</m:t>
                          </m:r>
                        </m:den>
                      </m:f>
                    </m:oMath>
                  </m:oMathPara>
                </a14:m>
                <a:endParaRPr lang="en-US" sz="2800" dirty="0"/>
              </a:p>
            </p:txBody>
          </p:sp>
        </mc:Choice>
        <mc:Fallback xmlns="">
          <p:sp>
            <p:nvSpPr>
              <p:cNvPr id="11" name="TextBox 10">
                <a:extLst>
                  <a:ext uri="{FF2B5EF4-FFF2-40B4-BE49-F238E27FC236}">
                    <a16:creationId xmlns:a16="http://schemas.microsoft.com/office/drawing/2014/main" id="{33A87ACE-2F2E-47D3-A72D-7786BCCF58CC}"/>
                  </a:ext>
                </a:extLst>
              </p:cNvPr>
              <p:cNvSpPr txBox="1">
                <a:spLocks noRot="1" noChangeAspect="1" noMove="1" noResize="1" noEditPoints="1" noAdjustHandles="1" noChangeArrowheads="1" noChangeShapeType="1" noTextEdit="1"/>
              </p:cNvSpPr>
              <p:nvPr/>
            </p:nvSpPr>
            <p:spPr>
              <a:xfrm>
                <a:off x="4998724" y="3913413"/>
                <a:ext cx="2877308" cy="956159"/>
              </a:xfrm>
              <a:prstGeom prst="rect">
                <a:avLst/>
              </a:prstGeom>
              <a:blipFill>
                <a:blip r:embed="rId3"/>
                <a:stretch>
                  <a:fillRect/>
                </a:stretch>
              </a:blipFill>
            </p:spPr>
            <p:txBody>
              <a:bodyPr/>
              <a:lstStyle/>
              <a:p>
                <a:r>
                  <a:rPr lang="en-US">
                    <a:noFill/>
                  </a:rPr>
                  <a:t> </a:t>
                </a:r>
              </a:p>
            </p:txBody>
          </p:sp>
        </mc:Fallback>
      </mc:AlternateContent>
      <p:sp>
        <p:nvSpPr>
          <p:cNvPr id="12" name="TextBox 11">
            <a:extLst>
              <a:ext uri="{FF2B5EF4-FFF2-40B4-BE49-F238E27FC236}">
                <a16:creationId xmlns:a16="http://schemas.microsoft.com/office/drawing/2014/main" id="{99AC98F6-FD9F-4A15-9FB3-2FD5BF713F0D}"/>
              </a:ext>
            </a:extLst>
          </p:cNvPr>
          <p:cNvSpPr txBox="1"/>
          <p:nvPr/>
        </p:nvSpPr>
        <p:spPr>
          <a:xfrm>
            <a:off x="5681474" y="5063280"/>
            <a:ext cx="1511808"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=3A</a:t>
            </a:r>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B7361DBD-9FDC-4C61-872E-F361E7A28C15}"/>
                  </a:ext>
                </a:extLst>
              </p:cNvPr>
              <p:cNvSpPr txBox="1"/>
              <p:nvPr/>
            </p:nvSpPr>
            <p:spPr>
              <a:xfrm>
                <a:off x="676656" y="2931360"/>
                <a:ext cx="1920240" cy="156966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E = 4,5V</a:t>
                </a:r>
              </a:p>
              <a:p>
                <a:r>
                  <a:rPr lang="en-US" sz="2400" dirty="0">
                    <a:latin typeface="Times New Roman" panose="02020603050405020304" pitchFamily="18" charset="0"/>
                    <a:cs typeface="Times New Roman" panose="02020603050405020304" pitchFamily="18" charset="0"/>
                  </a:rPr>
                  <a:t>r= 0,5Ω</a:t>
                </a: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𝑅</m:t>
                        </m:r>
                      </m:e>
                      <m:sub>
                        <m:r>
                          <a:rPr lang="en-US" sz="2400" b="0" i="1" smtClean="0">
                            <a:latin typeface="Cambria Math" panose="02040503050406030204" pitchFamily="18" charset="0"/>
                            <a:cs typeface="Times New Roman" panose="02020603050405020304" pitchFamily="18" charset="0"/>
                          </a:rPr>
                          <m:t>𝑁</m:t>
                        </m:r>
                      </m:sub>
                    </m:sSub>
                  </m:oMath>
                </a14:m>
                <a:r>
                  <a:rPr lang="en-US" sz="2400" dirty="0">
                    <a:latin typeface="Times New Roman" panose="02020603050405020304" pitchFamily="18" charset="0"/>
                    <a:cs typeface="Times New Roman" panose="02020603050405020304" pitchFamily="18" charset="0"/>
                  </a:rPr>
                  <a:t> = 1 </a:t>
                </a:r>
                <a:r>
                  <a:rPr lang="el-GR" sz="2400" dirty="0">
                    <a:latin typeface="Times New Roman" panose="02020603050405020304" pitchFamily="18" charset="0"/>
                    <a:cs typeface="Times New Roman" panose="02020603050405020304" pitchFamily="18" charset="0"/>
                  </a:rPr>
                  <a:t>Ω</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I = ?</a:t>
                </a:r>
              </a:p>
            </p:txBody>
          </p:sp>
        </mc:Choice>
        <mc:Fallback xmlns="">
          <p:sp>
            <p:nvSpPr>
              <p:cNvPr id="13" name="TextBox 12">
                <a:extLst>
                  <a:ext uri="{FF2B5EF4-FFF2-40B4-BE49-F238E27FC236}">
                    <a16:creationId xmlns:a16="http://schemas.microsoft.com/office/drawing/2014/main" id="{B7361DBD-9FDC-4C61-872E-F361E7A28C15}"/>
                  </a:ext>
                </a:extLst>
              </p:cNvPr>
              <p:cNvSpPr txBox="1">
                <a:spLocks noRot="1" noChangeAspect="1" noMove="1" noResize="1" noEditPoints="1" noAdjustHandles="1" noChangeArrowheads="1" noChangeShapeType="1" noTextEdit="1"/>
              </p:cNvSpPr>
              <p:nvPr/>
            </p:nvSpPr>
            <p:spPr>
              <a:xfrm>
                <a:off x="676656" y="2931360"/>
                <a:ext cx="1920240" cy="1569660"/>
              </a:xfrm>
              <a:prstGeom prst="rect">
                <a:avLst/>
              </a:prstGeom>
              <a:blipFill>
                <a:blip r:embed="rId4"/>
                <a:stretch>
                  <a:fillRect l="-4762" t="-3113" b="-8171"/>
                </a:stretch>
              </a:blipFill>
            </p:spPr>
            <p:txBody>
              <a:bodyPr/>
              <a:lstStyle/>
              <a:p>
                <a:r>
                  <a:rPr lang="en-US">
                    <a:noFill/>
                  </a:rPr>
                  <a:t> </a:t>
                </a:r>
              </a:p>
            </p:txBody>
          </p:sp>
        </mc:Fallback>
      </mc:AlternateContent>
    </p:spTree>
    <p:extLst>
      <p:ext uri="{BB962C8B-B14F-4D97-AF65-F5344CB8AC3E}">
        <p14:creationId xmlns:p14="http://schemas.microsoft.com/office/powerpoint/2010/main" val="39593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heel(1)">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80">
                                          <p:stCondLst>
                                            <p:cond delay="0"/>
                                          </p:stCondLst>
                                        </p:cTn>
                                        <p:tgtEl>
                                          <p:spTgt spid="10"/>
                                        </p:tgtEl>
                                      </p:cBhvr>
                                    </p:animEffect>
                                    <p:anim calcmode="lin" valueType="num">
                                      <p:cBhvr>
                                        <p:cTn id="2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3" dur="26">
                                          <p:stCondLst>
                                            <p:cond delay="650"/>
                                          </p:stCondLst>
                                        </p:cTn>
                                        <p:tgtEl>
                                          <p:spTgt spid="10"/>
                                        </p:tgtEl>
                                      </p:cBhvr>
                                      <p:to x="100000" y="60000"/>
                                    </p:animScale>
                                    <p:animScale>
                                      <p:cBhvr>
                                        <p:cTn id="34" dur="166" decel="50000">
                                          <p:stCondLst>
                                            <p:cond delay="676"/>
                                          </p:stCondLst>
                                        </p:cTn>
                                        <p:tgtEl>
                                          <p:spTgt spid="10"/>
                                        </p:tgtEl>
                                      </p:cBhvr>
                                      <p:to x="100000" y="100000"/>
                                    </p:animScale>
                                    <p:animScale>
                                      <p:cBhvr>
                                        <p:cTn id="35" dur="26">
                                          <p:stCondLst>
                                            <p:cond delay="1312"/>
                                          </p:stCondLst>
                                        </p:cTn>
                                        <p:tgtEl>
                                          <p:spTgt spid="10"/>
                                        </p:tgtEl>
                                      </p:cBhvr>
                                      <p:to x="100000" y="80000"/>
                                    </p:animScale>
                                    <p:animScale>
                                      <p:cBhvr>
                                        <p:cTn id="36" dur="166" decel="50000">
                                          <p:stCondLst>
                                            <p:cond delay="1338"/>
                                          </p:stCondLst>
                                        </p:cTn>
                                        <p:tgtEl>
                                          <p:spTgt spid="10"/>
                                        </p:tgtEl>
                                      </p:cBhvr>
                                      <p:to x="100000" y="100000"/>
                                    </p:animScale>
                                    <p:animScale>
                                      <p:cBhvr>
                                        <p:cTn id="37" dur="26">
                                          <p:stCondLst>
                                            <p:cond delay="1642"/>
                                          </p:stCondLst>
                                        </p:cTn>
                                        <p:tgtEl>
                                          <p:spTgt spid="10"/>
                                        </p:tgtEl>
                                      </p:cBhvr>
                                      <p:to x="100000" y="90000"/>
                                    </p:animScale>
                                    <p:animScale>
                                      <p:cBhvr>
                                        <p:cTn id="38" dur="166" decel="50000">
                                          <p:stCondLst>
                                            <p:cond delay="1668"/>
                                          </p:stCondLst>
                                        </p:cTn>
                                        <p:tgtEl>
                                          <p:spTgt spid="10"/>
                                        </p:tgtEl>
                                      </p:cBhvr>
                                      <p:to x="100000" y="100000"/>
                                    </p:animScale>
                                    <p:animScale>
                                      <p:cBhvr>
                                        <p:cTn id="39" dur="26">
                                          <p:stCondLst>
                                            <p:cond delay="1808"/>
                                          </p:stCondLst>
                                        </p:cTn>
                                        <p:tgtEl>
                                          <p:spTgt spid="10"/>
                                        </p:tgtEl>
                                      </p:cBhvr>
                                      <p:to x="100000" y="95000"/>
                                    </p:animScale>
                                    <p:animScale>
                                      <p:cBhvr>
                                        <p:cTn id="40" dur="166" decel="50000">
                                          <p:stCondLst>
                                            <p:cond delay="1834"/>
                                          </p:stCondLst>
                                        </p:cTn>
                                        <p:tgtEl>
                                          <p:spTgt spid="10"/>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down)">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31" presetClass="entr" presetSubtype="0"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1000" fill="hold"/>
                                        <p:tgtEl>
                                          <p:spTgt spid="12"/>
                                        </p:tgtEl>
                                        <p:attrNameLst>
                                          <p:attrName>ppt_w</p:attrName>
                                        </p:attrNameLst>
                                      </p:cBhvr>
                                      <p:tavLst>
                                        <p:tav tm="0">
                                          <p:val>
                                            <p:fltVal val="0"/>
                                          </p:val>
                                        </p:tav>
                                        <p:tav tm="100000">
                                          <p:val>
                                            <p:strVal val="#ppt_w"/>
                                          </p:val>
                                        </p:tav>
                                      </p:tavLst>
                                    </p:anim>
                                    <p:anim calcmode="lin" valueType="num">
                                      <p:cBhvr>
                                        <p:cTn id="51" dur="1000" fill="hold"/>
                                        <p:tgtEl>
                                          <p:spTgt spid="12"/>
                                        </p:tgtEl>
                                        <p:attrNameLst>
                                          <p:attrName>ppt_h</p:attrName>
                                        </p:attrNameLst>
                                      </p:cBhvr>
                                      <p:tavLst>
                                        <p:tav tm="0">
                                          <p:val>
                                            <p:fltVal val="0"/>
                                          </p:val>
                                        </p:tav>
                                        <p:tav tm="100000">
                                          <p:val>
                                            <p:strVal val="#ppt_h"/>
                                          </p:val>
                                        </p:tav>
                                      </p:tavLst>
                                    </p:anim>
                                    <p:anim calcmode="lin" valueType="num">
                                      <p:cBhvr>
                                        <p:cTn id="52" dur="1000" fill="hold"/>
                                        <p:tgtEl>
                                          <p:spTgt spid="12"/>
                                        </p:tgtEl>
                                        <p:attrNameLst>
                                          <p:attrName>style.rotation</p:attrName>
                                        </p:attrNameLst>
                                      </p:cBhvr>
                                      <p:tavLst>
                                        <p:tav tm="0">
                                          <p:val>
                                            <p:fltVal val="90"/>
                                          </p:val>
                                        </p:tav>
                                        <p:tav tm="100000">
                                          <p:val>
                                            <p:fltVal val="0"/>
                                          </p:val>
                                        </p:tav>
                                      </p:tavLst>
                                    </p:anim>
                                    <p:animEffect transition="in" filter="fade">
                                      <p:cBhvr>
                                        <p:cTn id="5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p:bldP spid="11"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BC0AA2-7CA6-4895-95C9-73305857BC1C}"/>
              </a:ext>
            </a:extLst>
          </p:cNvPr>
          <p:cNvSpPr>
            <a:spLocks noGrp="1"/>
          </p:cNvSpPr>
          <p:nvPr>
            <p:ph idx="1"/>
          </p:nvPr>
        </p:nvSpPr>
        <p:spPr>
          <a:xfrm>
            <a:off x="140208" y="173609"/>
            <a:ext cx="11152632" cy="1368679"/>
          </a:xfrm>
        </p:spPr>
        <p:txBody>
          <a:bodyPr/>
          <a:lstStyle/>
          <a:p>
            <a:pPr marL="0" marR="267970" indent="0" algn="just">
              <a:spcBef>
                <a:spcPts val="0"/>
              </a:spcBef>
              <a:spcAft>
                <a:spcPts val="0"/>
              </a:spcAft>
              <a:buNone/>
            </a:pPr>
            <a:r>
              <a:rPr lang="en-US" sz="2400" b="1" u="sng"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u="sng" dirty="0">
                <a:effectLst/>
                <a:latin typeface="Times New Roman" panose="02020603050405020304" pitchFamily="18" charset="0"/>
                <a:ea typeface="Times New Roman" panose="02020603050405020304" pitchFamily="18" charset="0"/>
                <a:cs typeface="Times New Roman" panose="02020603050405020304" pitchFamily="18" charset="0"/>
              </a:rPr>
              <a:t> 13: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pin 36 V ,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4 Ω,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cường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6 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marL="0" marR="267970" indent="0" algn="just">
              <a:spcBef>
                <a:spcPts val="0"/>
              </a:spcBef>
              <a:spcAft>
                <a:spcPts val="0"/>
              </a:spcAft>
              <a:buNone/>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 0,5 Ω.		B. 4,5 Ω.		C. 1 Ω.		D. 2 Ω.</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marL="0" indent="0">
              <a:buNone/>
            </a:pPr>
            <a:endParaRPr lang="en-US" dirty="0"/>
          </a:p>
        </p:txBody>
      </p:sp>
      <p:sp>
        <p:nvSpPr>
          <p:cNvPr id="4" name="TextBox 3">
            <a:extLst>
              <a:ext uri="{FF2B5EF4-FFF2-40B4-BE49-F238E27FC236}">
                <a16:creationId xmlns:a16="http://schemas.microsoft.com/office/drawing/2014/main" id="{4EBCA5F3-CE3A-4794-B260-F482EFA36452}"/>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0FD41E4D-F6E8-4293-A689-FDE03115E0B8}"/>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7C18009-A464-460F-84EB-0EE6736453DE}"/>
                  </a:ext>
                </a:extLst>
              </p:cNvPr>
              <p:cNvSpPr txBox="1"/>
              <p:nvPr/>
            </p:nvSpPr>
            <p:spPr>
              <a:xfrm>
                <a:off x="676656" y="2931360"/>
                <a:ext cx="1920240" cy="1815882"/>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E = 36V</a:t>
                </a:r>
              </a:p>
              <a:p>
                <a14:m>
                  <m:oMath xmlns:m="http://schemas.openxmlformats.org/officeDocument/2006/math">
                    <m:sSub>
                      <m:sSubPr>
                        <m:ctrlPr>
                          <a:rPr lang="en-US" sz="2800" i="1" smtClean="0">
                            <a:latin typeface="Cambria Math" panose="02040503050406030204" pitchFamily="18" charset="0"/>
                            <a:cs typeface="Times New Roman" panose="02020603050405020304" pitchFamily="18" charset="0"/>
                          </a:rPr>
                        </m:ctrlPr>
                      </m:sSubPr>
                      <m:e>
                        <m:r>
                          <a:rPr lang="en-US" sz="2800" b="0" i="1" smtClean="0">
                            <a:latin typeface="Cambria Math" panose="02040503050406030204" pitchFamily="18" charset="0"/>
                            <a:cs typeface="Times New Roman" panose="02020603050405020304" pitchFamily="18" charset="0"/>
                          </a:rPr>
                          <m:t>𝑅</m:t>
                        </m:r>
                      </m:e>
                      <m:sub>
                        <m:r>
                          <a:rPr lang="en-US" sz="2800" b="0" i="1" smtClean="0">
                            <a:latin typeface="Cambria Math" panose="02040503050406030204" pitchFamily="18" charset="0"/>
                            <a:cs typeface="Times New Roman" panose="02020603050405020304" pitchFamily="18" charset="0"/>
                          </a:rPr>
                          <m:t>𝑁</m:t>
                        </m:r>
                      </m:sub>
                    </m:sSub>
                  </m:oMath>
                </a14:m>
                <a:r>
                  <a:rPr lang="en-US" sz="2800" dirty="0">
                    <a:latin typeface="Times New Roman" panose="02020603050405020304" pitchFamily="18" charset="0"/>
                    <a:cs typeface="Times New Roman" panose="02020603050405020304" pitchFamily="18" charset="0"/>
                  </a:rPr>
                  <a:t> = 4 </a:t>
                </a:r>
                <a:r>
                  <a:rPr lang="el-GR" sz="2800" dirty="0">
                    <a:latin typeface="Times New Roman" panose="02020603050405020304" pitchFamily="18" charset="0"/>
                    <a:cs typeface="Times New Roman" panose="02020603050405020304" pitchFamily="18" charset="0"/>
                  </a:rPr>
                  <a:t>Ω</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I = 6A</a:t>
                </a:r>
              </a:p>
              <a:p>
                <a:r>
                  <a:rPr lang="en-US" sz="2800" dirty="0">
                    <a:latin typeface="Times New Roman" panose="02020603050405020304" pitchFamily="18" charset="0"/>
                    <a:cs typeface="Times New Roman" panose="02020603050405020304" pitchFamily="18" charset="0"/>
                  </a:rPr>
                  <a:t>r = ?</a:t>
                </a:r>
              </a:p>
            </p:txBody>
          </p:sp>
        </mc:Choice>
        <mc:Fallback xmlns="">
          <p:sp>
            <p:nvSpPr>
              <p:cNvPr id="6" name="TextBox 5">
                <a:extLst>
                  <a:ext uri="{FF2B5EF4-FFF2-40B4-BE49-F238E27FC236}">
                    <a16:creationId xmlns:a16="http://schemas.microsoft.com/office/drawing/2014/main" id="{C7C18009-A464-460F-84EB-0EE6736453DE}"/>
                  </a:ext>
                </a:extLst>
              </p:cNvPr>
              <p:cNvSpPr txBox="1">
                <a:spLocks noRot="1" noChangeAspect="1" noMove="1" noResize="1" noEditPoints="1" noAdjustHandles="1" noChangeArrowheads="1" noChangeShapeType="1" noTextEdit="1"/>
              </p:cNvSpPr>
              <p:nvPr/>
            </p:nvSpPr>
            <p:spPr>
              <a:xfrm>
                <a:off x="676656" y="2931360"/>
                <a:ext cx="1920240" cy="1815882"/>
              </a:xfrm>
              <a:prstGeom prst="rect">
                <a:avLst/>
              </a:prstGeom>
              <a:blipFill>
                <a:blip r:embed="rId2"/>
                <a:stretch>
                  <a:fillRect l="-6349" t="-3691" b="-83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9D51032-92F5-4554-BCEA-2DA1A0A9100A}"/>
                  </a:ext>
                </a:extLst>
              </p:cNvPr>
              <p:cNvSpPr txBox="1"/>
              <p:nvPr/>
            </p:nvSpPr>
            <p:spPr>
              <a:xfrm>
                <a:off x="4712212" y="3899486"/>
                <a:ext cx="2877308" cy="90896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rPr>
                        <m:t>6</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36</m:t>
                          </m:r>
                        </m:num>
                        <m:den>
                          <m:r>
                            <a:rPr lang="en-US" sz="2800" b="0" i="1" smtClean="0">
                              <a:latin typeface="Cambria Math" panose="02040503050406030204" pitchFamily="18" charset="0"/>
                            </a:rPr>
                            <m:t>4+</m:t>
                          </m:r>
                          <m:r>
                            <a:rPr lang="en-US" sz="2800" b="0" i="1" smtClean="0">
                              <a:latin typeface="Cambria Math" panose="02040503050406030204" pitchFamily="18" charset="0"/>
                            </a:rPr>
                            <m:t>𝑟</m:t>
                          </m:r>
                        </m:den>
                      </m:f>
                    </m:oMath>
                  </m:oMathPara>
                </a14:m>
                <a:endParaRPr lang="en-US" sz="2800" dirty="0"/>
              </a:p>
            </p:txBody>
          </p:sp>
        </mc:Choice>
        <mc:Fallback xmlns="">
          <p:sp>
            <p:nvSpPr>
              <p:cNvPr id="7" name="TextBox 6">
                <a:extLst>
                  <a:ext uri="{FF2B5EF4-FFF2-40B4-BE49-F238E27FC236}">
                    <a16:creationId xmlns:a16="http://schemas.microsoft.com/office/drawing/2014/main" id="{79D51032-92F5-4554-BCEA-2DA1A0A9100A}"/>
                  </a:ext>
                </a:extLst>
              </p:cNvPr>
              <p:cNvSpPr txBox="1">
                <a:spLocks noRot="1" noChangeAspect="1" noMove="1" noResize="1" noEditPoints="1" noAdjustHandles="1" noChangeArrowheads="1" noChangeShapeType="1" noTextEdit="1"/>
              </p:cNvSpPr>
              <p:nvPr/>
            </p:nvSpPr>
            <p:spPr>
              <a:xfrm>
                <a:off x="4712212" y="3899486"/>
                <a:ext cx="2877308" cy="90896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9B1150B5-2E1A-4883-8B52-1A4DFD188018}"/>
                  </a:ext>
                </a:extLst>
              </p:cNvPr>
              <p:cNvSpPr txBox="1"/>
              <p:nvPr/>
            </p:nvSpPr>
            <p:spPr>
              <a:xfrm>
                <a:off x="5193793" y="2930053"/>
                <a:ext cx="2097020" cy="96943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𝐼</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𝐸</m:t>
                          </m:r>
                        </m:num>
                        <m:den>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𝑅</m:t>
                              </m:r>
                            </m:e>
                            <m:sub>
                              <m:r>
                                <a:rPr lang="en-US" sz="2800" b="0" i="1" smtClean="0">
                                  <a:latin typeface="Cambria Math" panose="02040503050406030204" pitchFamily="18" charset="0"/>
                                </a:rPr>
                                <m:t>𝑁</m:t>
                              </m:r>
                            </m:sub>
                          </m:sSub>
                          <m:r>
                            <a:rPr lang="en-US" sz="2800" b="0" i="1" smtClean="0">
                              <a:latin typeface="Cambria Math" panose="02040503050406030204" pitchFamily="18" charset="0"/>
                            </a:rPr>
                            <m:t>+</m:t>
                          </m:r>
                          <m:r>
                            <a:rPr lang="en-US" sz="2800" b="0" i="1" smtClean="0">
                              <a:latin typeface="Cambria Math" panose="02040503050406030204" pitchFamily="18" charset="0"/>
                            </a:rPr>
                            <m:t>𝑟</m:t>
                          </m:r>
                        </m:den>
                      </m:f>
                    </m:oMath>
                  </m:oMathPara>
                </a14:m>
                <a:endParaRPr lang="en-US" sz="2800" dirty="0">
                  <a:latin typeface="Times New Roman" panose="02020603050405020304" pitchFamily="18" charset="0"/>
                  <a:cs typeface="Times New Roman" panose="02020603050405020304" pitchFamily="18" charset="0"/>
                </a:endParaRPr>
              </a:p>
            </p:txBody>
          </p:sp>
        </mc:Choice>
        <mc:Fallback xmlns="">
          <p:sp>
            <p:nvSpPr>
              <p:cNvPr id="8" name="TextBox 7">
                <a:extLst>
                  <a:ext uri="{FF2B5EF4-FFF2-40B4-BE49-F238E27FC236}">
                    <a16:creationId xmlns:a16="http://schemas.microsoft.com/office/drawing/2014/main" id="{9B1150B5-2E1A-4883-8B52-1A4DFD188018}"/>
                  </a:ext>
                </a:extLst>
              </p:cNvPr>
              <p:cNvSpPr txBox="1">
                <a:spLocks noRot="1" noChangeAspect="1" noMove="1" noResize="1" noEditPoints="1" noAdjustHandles="1" noChangeArrowheads="1" noChangeShapeType="1" noTextEdit="1"/>
              </p:cNvSpPr>
              <p:nvPr/>
            </p:nvSpPr>
            <p:spPr>
              <a:xfrm>
                <a:off x="5193793" y="2930053"/>
                <a:ext cx="2097020" cy="969433"/>
              </a:xfrm>
              <a:prstGeom prst="rect">
                <a:avLst/>
              </a:prstGeom>
              <a:blipFill>
                <a:blip r:embed="rId4"/>
                <a:stretch>
                  <a:fillRect/>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874831B0-CB79-4433-A1AC-7B9BCB8DDEBA}"/>
              </a:ext>
            </a:extLst>
          </p:cNvPr>
          <p:cNvSpPr txBox="1"/>
          <p:nvPr/>
        </p:nvSpPr>
        <p:spPr>
          <a:xfrm>
            <a:off x="5486399" y="5061311"/>
            <a:ext cx="1511808"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r=2 </a:t>
            </a:r>
            <a:r>
              <a:rPr lang="el-GR" sz="2800" dirty="0">
                <a:latin typeface="Times New Roman" panose="02020603050405020304" pitchFamily="18" charset="0"/>
                <a:cs typeface="Times New Roman" panose="02020603050405020304" pitchFamily="18" charset="0"/>
              </a:rPr>
              <a:t>Ω</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219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80">
                                          <p:stCondLst>
                                            <p:cond delay="0"/>
                                          </p:stCondLst>
                                        </p:cTn>
                                        <p:tgtEl>
                                          <p:spTgt spid="4"/>
                                        </p:tgtEl>
                                      </p:cBhvr>
                                    </p:animEffect>
                                    <p:anim calcmode="lin" valueType="num">
                                      <p:cBhvr>
                                        <p:cTn id="1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3" dur="26">
                                          <p:stCondLst>
                                            <p:cond delay="650"/>
                                          </p:stCondLst>
                                        </p:cTn>
                                        <p:tgtEl>
                                          <p:spTgt spid="4"/>
                                        </p:tgtEl>
                                      </p:cBhvr>
                                      <p:to x="100000" y="60000"/>
                                    </p:animScale>
                                    <p:animScale>
                                      <p:cBhvr>
                                        <p:cTn id="24" dur="166" decel="50000">
                                          <p:stCondLst>
                                            <p:cond delay="676"/>
                                          </p:stCondLst>
                                        </p:cTn>
                                        <p:tgtEl>
                                          <p:spTgt spid="4"/>
                                        </p:tgtEl>
                                      </p:cBhvr>
                                      <p:to x="100000" y="100000"/>
                                    </p:animScale>
                                    <p:animScale>
                                      <p:cBhvr>
                                        <p:cTn id="25" dur="26">
                                          <p:stCondLst>
                                            <p:cond delay="1312"/>
                                          </p:stCondLst>
                                        </p:cTn>
                                        <p:tgtEl>
                                          <p:spTgt spid="4"/>
                                        </p:tgtEl>
                                      </p:cBhvr>
                                      <p:to x="100000" y="80000"/>
                                    </p:animScale>
                                    <p:animScale>
                                      <p:cBhvr>
                                        <p:cTn id="26" dur="166" decel="50000">
                                          <p:stCondLst>
                                            <p:cond delay="1338"/>
                                          </p:stCondLst>
                                        </p:cTn>
                                        <p:tgtEl>
                                          <p:spTgt spid="4"/>
                                        </p:tgtEl>
                                      </p:cBhvr>
                                      <p:to x="100000" y="100000"/>
                                    </p:animScale>
                                    <p:animScale>
                                      <p:cBhvr>
                                        <p:cTn id="27" dur="26">
                                          <p:stCondLst>
                                            <p:cond delay="1642"/>
                                          </p:stCondLst>
                                        </p:cTn>
                                        <p:tgtEl>
                                          <p:spTgt spid="4"/>
                                        </p:tgtEl>
                                      </p:cBhvr>
                                      <p:to x="100000" y="90000"/>
                                    </p:animScale>
                                    <p:animScale>
                                      <p:cBhvr>
                                        <p:cTn id="28" dur="166" decel="50000">
                                          <p:stCondLst>
                                            <p:cond delay="1668"/>
                                          </p:stCondLst>
                                        </p:cTn>
                                        <p:tgtEl>
                                          <p:spTgt spid="4"/>
                                        </p:tgtEl>
                                      </p:cBhvr>
                                      <p:to x="100000" y="100000"/>
                                    </p:animScale>
                                    <p:animScale>
                                      <p:cBhvr>
                                        <p:cTn id="29" dur="26">
                                          <p:stCondLst>
                                            <p:cond delay="1808"/>
                                          </p:stCondLst>
                                        </p:cTn>
                                        <p:tgtEl>
                                          <p:spTgt spid="4"/>
                                        </p:tgtEl>
                                      </p:cBhvr>
                                      <p:to x="100000" y="95000"/>
                                    </p:animScale>
                                    <p:animScale>
                                      <p:cBhvr>
                                        <p:cTn id="30" dur="166" decel="50000">
                                          <p:stCondLst>
                                            <p:cond delay="1834"/>
                                          </p:stCondLst>
                                        </p:cTn>
                                        <p:tgtEl>
                                          <p:spTgt spid="4"/>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circle(in)">
                                      <p:cBhvr>
                                        <p:cTn id="35" dur="2000"/>
                                        <p:tgtEl>
                                          <p:spTgt spid="5"/>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barn(inVertical)">
                                      <p:cBhvr>
                                        <p:cTn id="40" dur="5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p:cTn id="45" dur="1000" fill="hold"/>
                                        <p:tgtEl>
                                          <p:spTgt spid="8"/>
                                        </p:tgtEl>
                                        <p:attrNameLst>
                                          <p:attrName>ppt_w</p:attrName>
                                        </p:attrNameLst>
                                      </p:cBhvr>
                                      <p:tavLst>
                                        <p:tav tm="0">
                                          <p:val>
                                            <p:fltVal val="0"/>
                                          </p:val>
                                        </p:tav>
                                        <p:tav tm="100000">
                                          <p:val>
                                            <p:strVal val="#ppt_w"/>
                                          </p:val>
                                        </p:tav>
                                      </p:tavLst>
                                    </p:anim>
                                    <p:anim calcmode="lin" valueType="num">
                                      <p:cBhvr>
                                        <p:cTn id="46" dur="1000" fill="hold"/>
                                        <p:tgtEl>
                                          <p:spTgt spid="8"/>
                                        </p:tgtEl>
                                        <p:attrNameLst>
                                          <p:attrName>ppt_h</p:attrName>
                                        </p:attrNameLst>
                                      </p:cBhvr>
                                      <p:tavLst>
                                        <p:tav tm="0">
                                          <p:val>
                                            <p:fltVal val="0"/>
                                          </p:val>
                                        </p:tav>
                                        <p:tav tm="100000">
                                          <p:val>
                                            <p:strVal val="#ppt_h"/>
                                          </p:val>
                                        </p:tav>
                                      </p:tavLst>
                                    </p:anim>
                                    <p:anim calcmode="lin" valueType="num">
                                      <p:cBhvr>
                                        <p:cTn id="47" dur="1000" fill="hold"/>
                                        <p:tgtEl>
                                          <p:spTgt spid="8"/>
                                        </p:tgtEl>
                                        <p:attrNameLst>
                                          <p:attrName>style.rotation</p:attrName>
                                        </p:attrNameLst>
                                      </p:cBhvr>
                                      <p:tavLst>
                                        <p:tav tm="0">
                                          <p:val>
                                            <p:fltVal val="90"/>
                                          </p:val>
                                        </p:tav>
                                        <p:tav tm="100000">
                                          <p:val>
                                            <p:fltVal val="0"/>
                                          </p:val>
                                        </p:tav>
                                      </p:tavLst>
                                    </p:anim>
                                    <p:animEffect transition="in" filter="fade">
                                      <p:cBhvr>
                                        <p:cTn id="48" dur="10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p:cTn id="53" dur="500" fill="hold"/>
                                        <p:tgtEl>
                                          <p:spTgt spid="7"/>
                                        </p:tgtEl>
                                        <p:attrNameLst>
                                          <p:attrName>ppt_w</p:attrName>
                                        </p:attrNameLst>
                                      </p:cBhvr>
                                      <p:tavLst>
                                        <p:tav tm="0">
                                          <p:val>
                                            <p:fltVal val="0"/>
                                          </p:val>
                                        </p:tav>
                                        <p:tav tm="100000">
                                          <p:val>
                                            <p:strVal val="#ppt_w"/>
                                          </p:val>
                                        </p:tav>
                                      </p:tavLst>
                                    </p:anim>
                                    <p:anim calcmode="lin" valueType="num">
                                      <p:cBhvr>
                                        <p:cTn id="54" dur="500" fill="hold"/>
                                        <p:tgtEl>
                                          <p:spTgt spid="7"/>
                                        </p:tgtEl>
                                        <p:attrNameLst>
                                          <p:attrName>ppt_h</p:attrName>
                                        </p:attrNameLst>
                                      </p:cBhvr>
                                      <p:tavLst>
                                        <p:tav tm="0">
                                          <p:val>
                                            <p:fltVal val="0"/>
                                          </p:val>
                                        </p:tav>
                                        <p:tav tm="100000">
                                          <p:val>
                                            <p:strVal val="#ppt_h"/>
                                          </p:val>
                                        </p:tav>
                                      </p:tavLst>
                                    </p:anim>
                                    <p:animEffect transition="in" filter="fade">
                                      <p:cBhvr>
                                        <p:cTn id="55" dur="500"/>
                                        <p:tgtEl>
                                          <p:spTgt spid="7"/>
                                        </p:tgtEl>
                                      </p:cBhvr>
                                    </p:animEffect>
                                  </p:childTnLst>
                                </p:cTn>
                              </p:par>
                            </p:childTnLst>
                          </p:cTn>
                        </p:par>
                      </p:childTnLst>
                    </p:cTn>
                  </p:par>
                  <p:par>
                    <p:cTn id="56" fill="hold">
                      <p:stCondLst>
                        <p:cond delay="indefinite"/>
                      </p:stCondLst>
                      <p:childTnLst>
                        <p:par>
                          <p:cTn id="57" fill="hold">
                            <p:stCondLst>
                              <p:cond delay="0"/>
                            </p:stCondLst>
                            <p:childTnLst>
                              <p:par>
                                <p:cTn id="58" presetID="26"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wipe(down)">
                                      <p:cBhvr>
                                        <p:cTn id="60" dur="580">
                                          <p:stCondLst>
                                            <p:cond delay="0"/>
                                          </p:stCondLst>
                                        </p:cTn>
                                        <p:tgtEl>
                                          <p:spTgt spid="9"/>
                                        </p:tgtEl>
                                      </p:cBhvr>
                                    </p:animEffect>
                                    <p:anim calcmode="lin" valueType="num">
                                      <p:cBhvr>
                                        <p:cTn id="61"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66" dur="26">
                                          <p:stCondLst>
                                            <p:cond delay="650"/>
                                          </p:stCondLst>
                                        </p:cTn>
                                        <p:tgtEl>
                                          <p:spTgt spid="9"/>
                                        </p:tgtEl>
                                      </p:cBhvr>
                                      <p:to x="100000" y="60000"/>
                                    </p:animScale>
                                    <p:animScale>
                                      <p:cBhvr>
                                        <p:cTn id="67" dur="166" decel="50000">
                                          <p:stCondLst>
                                            <p:cond delay="676"/>
                                          </p:stCondLst>
                                        </p:cTn>
                                        <p:tgtEl>
                                          <p:spTgt spid="9"/>
                                        </p:tgtEl>
                                      </p:cBhvr>
                                      <p:to x="100000" y="100000"/>
                                    </p:animScale>
                                    <p:animScale>
                                      <p:cBhvr>
                                        <p:cTn id="68" dur="26">
                                          <p:stCondLst>
                                            <p:cond delay="1312"/>
                                          </p:stCondLst>
                                        </p:cTn>
                                        <p:tgtEl>
                                          <p:spTgt spid="9"/>
                                        </p:tgtEl>
                                      </p:cBhvr>
                                      <p:to x="100000" y="80000"/>
                                    </p:animScale>
                                    <p:animScale>
                                      <p:cBhvr>
                                        <p:cTn id="69" dur="166" decel="50000">
                                          <p:stCondLst>
                                            <p:cond delay="1338"/>
                                          </p:stCondLst>
                                        </p:cTn>
                                        <p:tgtEl>
                                          <p:spTgt spid="9"/>
                                        </p:tgtEl>
                                      </p:cBhvr>
                                      <p:to x="100000" y="100000"/>
                                    </p:animScale>
                                    <p:animScale>
                                      <p:cBhvr>
                                        <p:cTn id="70" dur="26">
                                          <p:stCondLst>
                                            <p:cond delay="1642"/>
                                          </p:stCondLst>
                                        </p:cTn>
                                        <p:tgtEl>
                                          <p:spTgt spid="9"/>
                                        </p:tgtEl>
                                      </p:cBhvr>
                                      <p:to x="100000" y="90000"/>
                                    </p:animScale>
                                    <p:animScale>
                                      <p:cBhvr>
                                        <p:cTn id="71" dur="166" decel="50000">
                                          <p:stCondLst>
                                            <p:cond delay="1668"/>
                                          </p:stCondLst>
                                        </p:cTn>
                                        <p:tgtEl>
                                          <p:spTgt spid="9"/>
                                        </p:tgtEl>
                                      </p:cBhvr>
                                      <p:to x="100000" y="100000"/>
                                    </p:animScale>
                                    <p:animScale>
                                      <p:cBhvr>
                                        <p:cTn id="72" dur="26">
                                          <p:stCondLst>
                                            <p:cond delay="1808"/>
                                          </p:stCondLst>
                                        </p:cTn>
                                        <p:tgtEl>
                                          <p:spTgt spid="9"/>
                                        </p:tgtEl>
                                      </p:cBhvr>
                                      <p:to x="100000" y="95000"/>
                                    </p:animScale>
                                    <p:animScale>
                                      <p:cBhvr>
                                        <p:cTn id="73"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5660E26-234C-4B23-B509-90FD68E19146}"/>
              </a:ext>
            </a:extLst>
          </p:cNvPr>
          <p:cNvSpPr txBox="1"/>
          <p:nvPr/>
        </p:nvSpPr>
        <p:spPr>
          <a:xfrm>
            <a:off x="6095999" y="1619089"/>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22FC98D2-9F94-4C26-AB7E-2030DABFC447}"/>
              </a:ext>
            </a:extLst>
          </p:cNvPr>
          <p:cNvCxnSpPr>
            <a:cxnSpLocks/>
          </p:cNvCxnSpPr>
          <p:nvPr/>
        </p:nvCxnSpPr>
        <p:spPr>
          <a:xfrm>
            <a:off x="3621024" y="1849921"/>
            <a:ext cx="60960" cy="471547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E48C6FF0-B653-4EF1-B900-F7613E35651A}"/>
              </a:ext>
            </a:extLst>
          </p:cNvPr>
          <p:cNvSpPr txBox="1"/>
          <p:nvPr/>
        </p:nvSpPr>
        <p:spPr>
          <a:xfrm>
            <a:off x="1987296" y="573966"/>
            <a:ext cx="8217407" cy="830997"/>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Câu</a:t>
            </a:r>
            <a:r>
              <a:rPr lang="en-US" sz="2400" b="1" u="sng" dirty="0">
                <a:latin typeface="Times New Roman" panose="02020603050405020304" pitchFamily="18" charset="0"/>
                <a:cs typeface="Times New Roman" panose="02020603050405020304" pitchFamily="18" charset="0"/>
              </a:rPr>
              <a:t> 14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đèn</a:t>
            </a:r>
            <a:r>
              <a:rPr lang="en-US" sz="2400" dirty="0">
                <a:latin typeface="Times New Roman" panose="02020603050405020304" pitchFamily="18" charset="0"/>
                <a:cs typeface="Times New Roman" panose="02020603050405020304" pitchFamily="18" charset="0"/>
              </a:rPr>
              <a:t> ( 6v; 9W)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ghi</a:t>
            </a:r>
            <a:r>
              <a:rPr lang="en-US" sz="2400" dirty="0">
                <a:latin typeface="Times New Roman" panose="02020603050405020304" pitchFamily="18" charset="0"/>
                <a:cs typeface="Times New Roman" panose="02020603050405020304" pitchFamily="18" charset="0"/>
              </a:rPr>
              <a:t> ( 9V;0,5</a:t>
            </a:r>
            <a:r>
              <a:rPr lang="el-GR" sz="2400" dirty="0">
                <a:latin typeface="Times New Roman" panose="02020603050405020304" pitchFamily="18" charset="0"/>
                <a:cs typeface="Times New Roman" panose="02020603050405020304" pitchFamily="18" charset="0"/>
              </a:rPr>
              <a:t>Ω</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Tính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bóng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đèn</a:t>
            </a:r>
            <a:r>
              <a:rPr lang="en-US" sz="2400" dirty="0">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573B908-D214-4738-9677-75E3CAE0F196}"/>
                  </a:ext>
                </a:extLst>
              </p:cNvPr>
              <p:cNvSpPr txBox="1"/>
              <p:nvPr/>
            </p:nvSpPr>
            <p:spPr>
              <a:xfrm>
                <a:off x="243844" y="3139440"/>
                <a:ext cx="3438134" cy="1200329"/>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Bóng </a:t>
                </a:r>
                <a:r>
                  <a:rPr lang="en-US" sz="2400" dirty="0" err="1">
                    <a:latin typeface="Times New Roman" panose="02020603050405020304" pitchFamily="18" charset="0"/>
                    <a:cs typeface="Times New Roman" panose="02020603050405020304" pitchFamily="18" charset="0"/>
                  </a:rPr>
                  <a:t>đèn</a:t>
                </a:r>
                <a:r>
                  <a:rPr lang="en-US" sz="2400" dirty="0">
                    <a:latin typeface="Times New Roman" panose="02020603050405020304" pitchFamily="18" charset="0"/>
                    <a:cs typeface="Times New Roman" panose="02020603050405020304" pitchFamily="18" charset="0"/>
                  </a:rPr>
                  <a:t> R=(6V ; 9W)</a:t>
                </a:r>
              </a:p>
              <a:p>
                <a:r>
                  <a:rPr lang="en-US" sz="2400" dirty="0">
                    <a:latin typeface="Times New Roman" panose="02020603050405020304" pitchFamily="18" charset="0"/>
                    <a:cs typeface="Times New Roman" panose="02020603050405020304" pitchFamily="18" charset="0"/>
                  </a:rPr>
                  <a:t>E(9V; 0,5</a:t>
                </a:r>
                <a:r>
                  <a:rPr lang="el-GR" sz="2400" dirty="0">
                    <a:latin typeface="Times New Roman" panose="02020603050405020304" pitchFamily="18" charset="0"/>
                    <a:cs typeface="Times New Roman" panose="02020603050405020304" pitchFamily="18" charset="0"/>
                  </a:rPr>
                  <a:t>Ω</a:t>
                </a:r>
                <a:r>
                  <a:rPr lang="en-US" sz="2400" dirty="0">
                    <a:latin typeface="Times New Roman" panose="02020603050405020304" pitchFamily="18" charset="0"/>
                    <a:cs typeface="Times New Roman" panose="02020603050405020304" pitchFamily="18" charset="0"/>
                  </a:rPr>
                  <a:t> )</a:t>
                </a: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𝐼</m:t>
                        </m:r>
                      </m:e>
                      <m:sub>
                        <m:r>
                          <a:rPr lang="en-US" sz="2400" b="0" i="1" smtClean="0">
                            <a:latin typeface="Cambria Math" panose="02040503050406030204" pitchFamily="18" charset="0"/>
                            <a:cs typeface="Times New Roman" panose="02020603050405020304" pitchFamily="18" charset="0"/>
                          </a:rPr>
                          <m:t>đ</m:t>
                        </m:r>
                      </m:sub>
                    </m:sSub>
                  </m:oMath>
                </a14:m>
                <a:r>
                  <a:rPr lang="en-US" sz="2400" dirty="0">
                    <a:latin typeface="Times New Roman" panose="02020603050405020304" pitchFamily="18" charset="0"/>
                    <a:cs typeface="Times New Roman" panose="02020603050405020304" pitchFamily="18" charset="0"/>
                  </a:rPr>
                  <a:t>=?</a:t>
                </a:r>
              </a:p>
            </p:txBody>
          </p:sp>
        </mc:Choice>
        <mc:Fallback xmlns="">
          <p:sp>
            <p:nvSpPr>
              <p:cNvPr id="9" name="TextBox 8">
                <a:extLst>
                  <a:ext uri="{FF2B5EF4-FFF2-40B4-BE49-F238E27FC236}">
                    <a16:creationId xmlns:a16="http://schemas.microsoft.com/office/drawing/2014/main" id="{F573B908-D214-4738-9677-75E3CAE0F196}"/>
                  </a:ext>
                </a:extLst>
              </p:cNvPr>
              <p:cNvSpPr txBox="1">
                <a:spLocks noRot="1" noChangeAspect="1" noMove="1" noResize="1" noEditPoints="1" noAdjustHandles="1" noChangeArrowheads="1" noChangeShapeType="1" noTextEdit="1"/>
              </p:cNvSpPr>
              <p:nvPr/>
            </p:nvSpPr>
            <p:spPr>
              <a:xfrm>
                <a:off x="243844" y="3139440"/>
                <a:ext cx="3438134" cy="1200329"/>
              </a:xfrm>
              <a:prstGeom prst="rect">
                <a:avLst/>
              </a:prstGeom>
              <a:blipFill>
                <a:blip r:embed="rId2"/>
                <a:stretch>
                  <a:fillRect l="-2660" t="-4061" b="-1066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17D015A4-00BB-4D1A-B1FD-D4E951DFF519}"/>
                  </a:ext>
                </a:extLst>
              </p:cNvPr>
              <p:cNvSpPr txBox="1"/>
              <p:nvPr/>
            </p:nvSpPr>
            <p:spPr>
              <a:xfrm>
                <a:off x="5519928" y="2358657"/>
                <a:ext cx="2639568" cy="686598"/>
              </a:xfrm>
              <a:prstGeom prst="rect">
                <a:avLst/>
              </a:prstGeom>
              <a:noFill/>
            </p:spPr>
            <p:txBody>
              <a:bodyPr wrap="square" rtlCol="0">
                <a:spAutoFit/>
              </a:bodyPr>
              <a:lstStyle/>
              <a:p>
                <a14:m>
                  <m:oMath xmlns:m="http://schemas.openxmlformats.org/officeDocument/2006/math">
                    <m:r>
                      <a:rPr lang="en-US" sz="2400" b="0" i="1" smtClean="0">
                        <a:latin typeface="Cambria Math" panose="02040503050406030204" pitchFamily="18" charset="0"/>
                      </a:rPr>
                      <m:t>𝑅</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𝑈</m:t>
                            </m:r>
                          </m:e>
                          <m:sub>
                            <m:r>
                              <a:rPr lang="en-US" sz="2400" b="0" i="1" smtClean="0">
                                <a:latin typeface="Cambria Math" panose="02040503050406030204" pitchFamily="18" charset="0"/>
                              </a:rPr>
                              <m:t>𝑑𝑚</m:t>
                            </m:r>
                          </m:sub>
                          <m:sup>
                            <m:r>
                              <a:rPr lang="en-US" sz="2400" b="0" i="1" smtClean="0">
                                <a:latin typeface="Cambria Math" panose="02040503050406030204" pitchFamily="18" charset="0"/>
                              </a:rPr>
                              <m:t>2</m:t>
                            </m:r>
                          </m:sup>
                        </m:sSubSup>
                      </m:num>
                      <m:den>
                        <m:r>
                          <a:rPr lang="en-US" sz="2400" b="0" i="1" smtClean="0">
                            <a:latin typeface="Cambria Math" panose="02040503050406030204" pitchFamily="18" charset="0"/>
                          </a:rPr>
                          <m:t>𝑃</m:t>
                        </m:r>
                      </m:den>
                    </m:f>
                  </m:oMath>
                </a14:m>
                <a:r>
                  <a:rPr lang="en-US" sz="2400" dirty="0">
                    <a:latin typeface="Times New Roman" panose="02020603050405020304" pitchFamily="18" charset="0"/>
                    <a:cs typeface="Times New Roman" panose="02020603050405020304" pitchFamily="18" charset="0"/>
                  </a:rPr>
                  <a:t>=</a:t>
                </a:r>
                <a14:m>
                  <m:oMath xmlns:m="http://schemas.openxmlformats.org/officeDocument/2006/math">
                    <m:f>
                      <m:fPr>
                        <m:ctrlPr>
                          <a:rPr lang="en-US" sz="2400" i="1" dirty="0" smtClean="0">
                            <a:latin typeface="Cambria Math" panose="02040503050406030204" pitchFamily="18" charset="0"/>
                          </a:rPr>
                        </m:ctrlPr>
                      </m:fPr>
                      <m:num>
                        <m:sSup>
                          <m:sSupPr>
                            <m:ctrlPr>
                              <a:rPr lang="en-US" sz="2400" i="1" dirty="0" smtClean="0">
                                <a:latin typeface="Cambria Math" panose="02040503050406030204" pitchFamily="18" charset="0"/>
                              </a:rPr>
                            </m:ctrlPr>
                          </m:sSupPr>
                          <m:e>
                            <m:r>
                              <a:rPr lang="en-US" sz="2400" b="0" i="1" dirty="0" smtClean="0">
                                <a:latin typeface="Cambria Math" panose="02040503050406030204" pitchFamily="18" charset="0"/>
                              </a:rPr>
                              <m:t>6</m:t>
                            </m:r>
                          </m:e>
                          <m:sup>
                            <m:r>
                              <a:rPr lang="en-US" sz="2400" b="0" i="1" dirty="0" smtClean="0">
                                <a:latin typeface="Cambria Math" panose="02040503050406030204" pitchFamily="18" charset="0"/>
                              </a:rPr>
                              <m:t>2</m:t>
                            </m:r>
                          </m:sup>
                        </m:sSup>
                      </m:num>
                      <m:den>
                        <m:r>
                          <a:rPr lang="en-US" sz="2400" b="0" i="1" dirty="0" smtClean="0">
                            <a:latin typeface="Cambria Math" panose="02040503050406030204" pitchFamily="18" charset="0"/>
                          </a:rPr>
                          <m:t>9</m:t>
                        </m:r>
                      </m:den>
                    </m:f>
                  </m:oMath>
                </a14:m>
                <a:r>
                  <a:rPr lang="en-US" sz="2400" dirty="0">
                    <a:latin typeface="Times New Roman" panose="02020603050405020304" pitchFamily="18" charset="0"/>
                    <a:cs typeface="Times New Roman" panose="02020603050405020304" pitchFamily="18" charset="0"/>
                  </a:rPr>
                  <a:t>=4</a:t>
                </a:r>
                <a:r>
                  <a:rPr lang="el-GR" sz="2400" dirty="0">
                    <a:latin typeface="Times New Roman" panose="02020603050405020304" pitchFamily="18" charset="0"/>
                    <a:cs typeface="Times New Roman" panose="02020603050405020304" pitchFamily="18" charset="0"/>
                  </a:rPr>
                  <a:t>Ω</a:t>
                </a:r>
                <a:endParaRPr lang="en-US" sz="2400" dirty="0">
                  <a:latin typeface="Times New Roman" panose="02020603050405020304" pitchFamily="18"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17D015A4-00BB-4D1A-B1FD-D4E951DFF519}"/>
                  </a:ext>
                </a:extLst>
              </p:cNvPr>
              <p:cNvSpPr txBox="1">
                <a:spLocks noRot="1" noChangeAspect="1" noMove="1" noResize="1" noEditPoints="1" noAdjustHandles="1" noChangeArrowheads="1" noChangeShapeType="1" noTextEdit="1"/>
              </p:cNvSpPr>
              <p:nvPr/>
            </p:nvSpPr>
            <p:spPr>
              <a:xfrm>
                <a:off x="5519928" y="2358657"/>
                <a:ext cx="2639568" cy="686598"/>
              </a:xfrm>
              <a:prstGeom prst="rect">
                <a:avLst/>
              </a:prstGeom>
              <a:blipFill>
                <a:blip r:embed="rId3"/>
                <a:stretch>
                  <a:fillRect b="-708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A6FABE2F-7854-4DD9-BED7-E2339D429A37}"/>
                  </a:ext>
                </a:extLst>
              </p:cNvPr>
              <p:cNvSpPr txBox="1"/>
              <p:nvPr/>
            </p:nvSpPr>
            <p:spPr>
              <a:xfrm>
                <a:off x="5550412" y="3359673"/>
                <a:ext cx="2097020" cy="90614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𝐼</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𝐸</m:t>
                          </m:r>
                        </m:num>
                        <m:den>
                          <m:r>
                            <a:rPr lang="en-US" sz="2800" b="0" i="1" smtClean="0">
                              <a:latin typeface="Cambria Math" panose="02040503050406030204" pitchFamily="18" charset="0"/>
                            </a:rPr>
                            <m:t>𝑅</m:t>
                          </m:r>
                          <m:r>
                            <a:rPr lang="en-US" sz="2800" b="0" i="1" smtClean="0">
                              <a:latin typeface="Cambria Math" panose="02040503050406030204" pitchFamily="18" charset="0"/>
                            </a:rPr>
                            <m:t>+</m:t>
                          </m:r>
                          <m:r>
                            <a:rPr lang="en-US" sz="2800" b="0" i="1" smtClean="0">
                              <a:latin typeface="Cambria Math" panose="02040503050406030204" pitchFamily="18" charset="0"/>
                            </a:rPr>
                            <m:t>𝑟</m:t>
                          </m:r>
                        </m:den>
                      </m:f>
                    </m:oMath>
                  </m:oMathPara>
                </a14:m>
                <a:endParaRPr lang="en-US" sz="2800" dirty="0">
                  <a:latin typeface="Times New Roman" panose="02020603050405020304" pitchFamily="18" charset="0"/>
                  <a:cs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A6FABE2F-7854-4DD9-BED7-E2339D429A37}"/>
                  </a:ext>
                </a:extLst>
              </p:cNvPr>
              <p:cNvSpPr txBox="1">
                <a:spLocks noRot="1" noChangeAspect="1" noMove="1" noResize="1" noEditPoints="1" noAdjustHandles="1" noChangeArrowheads="1" noChangeShapeType="1" noTextEdit="1"/>
              </p:cNvSpPr>
              <p:nvPr/>
            </p:nvSpPr>
            <p:spPr>
              <a:xfrm>
                <a:off x="5550412" y="3359673"/>
                <a:ext cx="2097020" cy="90614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713D2155-B5E9-42B4-AE98-47C952C80793}"/>
                  </a:ext>
                </a:extLst>
              </p:cNvPr>
              <p:cNvSpPr txBox="1"/>
              <p:nvPr/>
            </p:nvSpPr>
            <p:spPr>
              <a:xfrm>
                <a:off x="5041394" y="4500547"/>
                <a:ext cx="2877308" cy="9845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800" i="1" smtClean="0">
                          <a:latin typeface="Cambria Math" panose="02040503050406030204" pitchFamily="18" charset="0"/>
                        </a:rPr>
                        <m:t>I</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9</m:t>
                          </m:r>
                        </m:num>
                        <m:den>
                          <m:r>
                            <a:rPr lang="en-US" sz="2800" b="0" i="1" smtClean="0">
                              <a:latin typeface="Cambria Math" panose="02040503050406030204" pitchFamily="18" charset="0"/>
                            </a:rPr>
                            <m:t>4+0,5</m:t>
                          </m:r>
                        </m:den>
                      </m:f>
                    </m:oMath>
                  </m:oMathPara>
                </a14:m>
                <a:endParaRPr lang="en-US" sz="2800" dirty="0"/>
              </a:p>
            </p:txBody>
          </p:sp>
        </mc:Choice>
        <mc:Fallback xmlns="">
          <p:sp>
            <p:nvSpPr>
              <p:cNvPr id="12" name="TextBox 11">
                <a:extLst>
                  <a:ext uri="{FF2B5EF4-FFF2-40B4-BE49-F238E27FC236}">
                    <a16:creationId xmlns:a16="http://schemas.microsoft.com/office/drawing/2014/main" id="{713D2155-B5E9-42B4-AE98-47C952C80793}"/>
                  </a:ext>
                </a:extLst>
              </p:cNvPr>
              <p:cNvSpPr txBox="1">
                <a:spLocks noRot="1" noChangeAspect="1" noMove="1" noResize="1" noEditPoints="1" noAdjustHandles="1" noChangeArrowheads="1" noChangeShapeType="1" noTextEdit="1"/>
              </p:cNvSpPr>
              <p:nvPr/>
            </p:nvSpPr>
            <p:spPr>
              <a:xfrm>
                <a:off x="5041394" y="4500547"/>
                <a:ext cx="2877308" cy="984565"/>
              </a:xfrm>
              <a:prstGeom prst="rect">
                <a:avLst/>
              </a:prstGeom>
              <a:blipFill>
                <a:blip r:embed="rId5"/>
                <a:stretch>
                  <a:fillRect/>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95B5C528-178C-4A36-B824-9A03500E8B14}"/>
              </a:ext>
            </a:extLst>
          </p:cNvPr>
          <p:cNvSpPr txBox="1"/>
          <p:nvPr/>
        </p:nvSpPr>
        <p:spPr>
          <a:xfrm>
            <a:off x="5986272" y="5719841"/>
            <a:ext cx="1511808"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I=2A</a:t>
            </a:r>
          </a:p>
        </p:txBody>
      </p:sp>
    </p:spTree>
    <p:extLst>
      <p:ext uri="{BB962C8B-B14F-4D97-AF65-F5344CB8AC3E}">
        <p14:creationId xmlns:p14="http://schemas.microsoft.com/office/powerpoint/2010/main" val="254894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ppt_w</p:attrName>
                                        </p:attrNameLst>
                                      </p:cBhvr>
                                      <p:tavLst>
                                        <p:tav tm="0" fmla="#ppt_w*sin(2.5*pi*$)">
                                          <p:val>
                                            <p:fltVal val="0"/>
                                          </p:val>
                                        </p:tav>
                                        <p:tav tm="100000">
                                          <p:val>
                                            <p:fltVal val="1"/>
                                          </p:val>
                                        </p:tav>
                                      </p:tavLst>
                                    </p:anim>
                                    <p:anim calcmode="lin" valueType="num">
                                      <p:cBhvr>
                                        <p:cTn id="1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randombar(horizont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heel(1)">
                                      <p:cBhvr>
                                        <p:cTn id="23" dur="20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down)">
                                      <p:cBhvr>
                                        <p:cTn id="28" dur="580">
                                          <p:stCondLst>
                                            <p:cond delay="0"/>
                                          </p:stCondLst>
                                        </p:cTn>
                                        <p:tgtEl>
                                          <p:spTgt spid="10"/>
                                        </p:tgtEl>
                                      </p:cBhvr>
                                    </p:animEffect>
                                    <p:anim calcmode="lin" valueType="num">
                                      <p:cBhvr>
                                        <p:cTn id="29"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4" dur="26">
                                          <p:stCondLst>
                                            <p:cond delay="650"/>
                                          </p:stCondLst>
                                        </p:cTn>
                                        <p:tgtEl>
                                          <p:spTgt spid="10"/>
                                        </p:tgtEl>
                                      </p:cBhvr>
                                      <p:to x="100000" y="60000"/>
                                    </p:animScale>
                                    <p:animScale>
                                      <p:cBhvr>
                                        <p:cTn id="35" dur="166" decel="50000">
                                          <p:stCondLst>
                                            <p:cond delay="676"/>
                                          </p:stCondLst>
                                        </p:cTn>
                                        <p:tgtEl>
                                          <p:spTgt spid="10"/>
                                        </p:tgtEl>
                                      </p:cBhvr>
                                      <p:to x="100000" y="100000"/>
                                    </p:animScale>
                                    <p:animScale>
                                      <p:cBhvr>
                                        <p:cTn id="36" dur="26">
                                          <p:stCondLst>
                                            <p:cond delay="1312"/>
                                          </p:stCondLst>
                                        </p:cTn>
                                        <p:tgtEl>
                                          <p:spTgt spid="10"/>
                                        </p:tgtEl>
                                      </p:cBhvr>
                                      <p:to x="100000" y="80000"/>
                                    </p:animScale>
                                    <p:animScale>
                                      <p:cBhvr>
                                        <p:cTn id="37" dur="166" decel="50000">
                                          <p:stCondLst>
                                            <p:cond delay="1338"/>
                                          </p:stCondLst>
                                        </p:cTn>
                                        <p:tgtEl>
                                          <p:spTgt spid="10"/>
                                        </p:tgtEl>
                                      </p:cBhvr>
                                      <p:to x="100000" y="100000"/>
                                    </p:animScale>
                                    <p:animScale>
                                      <p:cBhvr>
                                        <p:cTn id="38" dur="26">
                                          <p:stCondLst>
                                            <p:cond delay="1642"/>
                                          </p:stCondLst>
                                        </p:cTn>
                                        <p:tgtEl>
                                          <p:spTgt spid="10"/>
                                        </p:tgtEl>
                                      </p:cBhvr>
                                      <p:to x="100000" y="90000"/>
                                    </p:animScale>
                                    <p:animScale>
                                      <p:cBhvr>
                                        <p:cTn id="39" dur="166" decel="50000">
                                          <p:stCondLst>
                                            <p:cond delay="1668"/>
                                          </p:stCondLst>
                                        </p:cTn>
                                        <p:tgtEl>
                                          <p:spTgt spid="10"/>
                                        </p:tgtEl>
                                      </p:cBhvr>
                                      <p:to x="100000" y="100000"/>
                                    </p:animScale>
                                    <p:animScale>
                                      <p:cBhvr>
                                        <p:cTn id="40" dur="26">
                                          <p:stCondLst>
                                            <p:cond delay="1808"/>
                                          </p:stCondLst>
                                        </p:cTn>
                                        <p:tgtEl>
                                          <p:spTgt spid="10"/>
                                        </p:tgtEl>
                                      </p:cBhvr>
                                      <p:to x="100000" y="95000"/>
                                    </p:animScale>
                                    <p:animScale>
                                      <p:cBhvr>
                                        <p:cTn id="41" dur="166" decel="50000">
                                          <p:stCondLst>
                                            <p:cond delay="1834"/>
                                          </p:stCondLst>
                                        </p:cTn>
                                        <p:tgtEl>
                                          <p:spTgt spid="10"/>
                                        </p:tgtEl>
                                      </p:cBhvr>
                                      <p:to x="100000" y="100000"/>
                                    </p:animScale>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nodeType="clickEffect">
                                  <p:stCondLst>
                                    <p:cond delay="0"/>
                                  </p:stCondLst>
                                  <p:childTnLst>
                                    <p:set>
                                      <p:cBhvr>
                                        <p:cTn id="45" dur="1" fill="hold">
                                          <p:stCondLst>
                                            <p:cond delay="0"/>
                                          </p:stCondLst>
                                        </p:cTn>
                                        <p:tgtEl>
                                          <p:spTgt spid="11">
                                            <p:txEl>
                                              <p:pRg st="0" end="0"/>
                                            </p:txEl>
                                          </p:spTgt>
                                        </p:tgtEl>
                                        <p:attrNameLst>
                                          <p:attrName>style.visibility</p:attrName>
                                        </p:attrNameLst>
                                      </p:cBhvr>
                                      <p:to>
                                        <p:strVal val="visible"/>
                                      </p:to>
                                    </p:set>
                                    <p:animEffect transition="in" filter="randombar(horizontal)">
                                      <p:cBhvr>
                                        <p:cTn id="46" dur="500"/>
                                        <p:tgtEl>
                                          <p:spTgt spid="11">
                                            <p:txEl>
                                              <p:pRg st="0" end="0"/>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fade">
                                      <p:cBhvr>
                                        <p:cTn id="51" dur="500"/>
                                        <p:tgtEl>
                                          <p:spTgt spid="12"/>
                                        </p:tgtEl>
                                      </p:cBhvr>
                                    </p:animEffect>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nodeType="clickEffect">
                                  <p:stCondLst>
                                    <p:cond delay="0"/>
                                  </p:st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circle(in)">
                                      <p:cBhvr>
                                        <p:cTn id="56"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0"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5660E26-234C-4B23-B509-90FD68E19146}"/>
              </a:ext>
            </a:extLst>
          </p:cNvPr>
          <p:cNvSpPr txBox="1"/>
          <p:nvPr/>
        </p:nvSpPr>
        <p:spPr>
          <a:xfrm>
            <a:off x="6004560" y="1572647"/>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22FC98D2-9F94-4C26-AB7E-2030DABFC447}"/>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E48C6FF0-B653-4EF1-B900-F7613E35651A}"/>
              </a:ext>
            </a:extLst>
          </p:cNvPr>
          <p:cNvSpPr txBox="1"/>
          <p:nvPr/>
        </p:nvSpPr>
        <p:spPr>
          <a:xfrm>
            <a:off x="1584961" y="627888"/>
            <a:ext cx="7729727" cy="830997"/>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Câu</a:t>
            </a:r>
            <a:r>
              <a:rPr lang="en-US" sz="2400" b="1" u="sng" dirty="0">
                <a:latin typeface="Times New Roman" panose="02020603050405020304" pitchFamily="18" charset="0"/>
                <a:cs typeface="Times New Roman" panose="02020603050405020304" pitchFamily="18" charset="0"/>
              </a:rPr>
              <a:t> 15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đèn</a:t>
            </a:r>
            <a:r>
              <a:rPr lang="en-US" sz="2400" dirty="0">
                <a:latin typeface="Times New Roman" panose="02020603050405020304" pitchFamily="18" charset="0"/>
                <a:cs typeface="Times New Roman" panose="02020603050405020304" pitchFamily="18" charset="0"/>
              </a:rPr>
              <a:t> ( 6v; 4W)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ghi</a:t>
            </a:r>
            <a:r>
              <a:rPr lang="en-US" sz="2400" dirty="0">
                <a:latin typeface="Times New Roman" panose="02020603050405020304" pitchFamily="18" charset="0"/>
                <a:cs typeface="Times New Roman" panose="02020603050405020304" pitchFamily="18" charset="0"/>
              </a:rPr>
              <a:t> ( 19V;0,5</a:t>
            </a:r>
            <a:r>
              <a:rPr lang="el-GR" sz="2400" dirty="0">
                <a:latin typeface="Times New Roman" panose="02020603050405020304" pitchFamily="18" charset="0"/>
                <a:cs typeface="Times New Roman" panose="02020603050405020304" pitchFamily="18" charset="0"/>
              </a:rPr>
              <a:t>Ω</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đèn</a:t>
            </a:r>
            <a:r>
              <a:rPr lang="en-US" sz="2400" dirty="0">
                <a:latin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F573B908-D214-4738-9677-75E3CAE0F196}"/>
              </a:ext>
            </a:extLst>
          </p:cNvPr>
          <p:cNvSpPr txBox="1"/>
          <p:nvPr/>
        </p:nvSpPr>
        <p:spPr>
          <a:xfrm>
            <a:off x="243844" y="3139440"/>
            <a:ext cx="3438134" cy="1200329"/>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Bóng </a:t>
            </a:r>
            <a:r>
              <a:rPr lang="en-US" sz="2400" dirty="0" err="1">
                <a:latin typeface="Times New Roman" panose="02020603050405020304" pitchFamily="18" charset="0"/>
                <a:cs typeface="Times New Roman" panose="02020603050405020304" pitchFamily="18" charset="0"/>
              </a:rPr>
              <a:t>đèn</a:t>
            </a:r>
            <a:r>
              <a:rPr lang="en-US" sz="2400" dirty="0">
                <a:latin typeface="Times New Roman" panose="02020603050405020304" pitchFamily="18" charset="0"/>
                <a:cs typeface="Times New Roman" panose="02020603050405020304" pitchFamily="18" charset="0"/>
              </a:rPr>
              <a:t> R=(6V ; 4W)</a:t>
            </a:r>
          </a:p>
          <a:p>
            <a:r>
              <a:rPr lang="en-US" sz="2400" dirty="0" err="1">
                <a:latin typeface="Times New Roman" panose="02020603050405020304" pitchFamily="18" charset="0"/>
                <a:cs typeface="Times New Roman" panose="02020603050405020304" pitchFamily="18" charset="0"/>
              </a:rPr>
              <a:t>Nguồn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điệnE</a:t>
            </a:r>
            <a:r>
              <a:rPr lang="en-US" sz="2400" dirty="0">
                <a:latin typeface="Times New Roman" panose="02020603050405020304" pitchFamily="18" charset="0"/>
                <a:cs typeface="Times New Roman" panose="02020603050405020304" pitchFamily="18" charset="0"/>
              </a:rPr>
              <a:t>(19V; 0,5</a:t>
            </a:r>
            <a:r>
              <a:rPr lang="el-GR" sz="2400" dirty="0">
                <a:latin typeface="Times New Roman" panose="02020603050405020304" pitchFamily="18" charset="0"/>
                <a:cs typeface="Times New Roman" panose="02020603050405020304" pitchFamily="18" charset="0"/>
              </a:rPr>
              <a:t>Ω</a:t>
            </a:r>
            <a:r>
              <a:rPr lang="en-US" sz="2400" dirty="0">
                <a:latin typeface="Times New Roman" panose="02020603050405020304" pitchFamily="18" charset="0"/>
                <a:cs typeface="Times New Roman" panose="02020603050405020304" pitchFamily="18" charset="0"/>
              </a:rPr>
              <a:t> )</a:t>
            </a:r>
          </a:p>
          <a:p>
            <a:r>
              <a:rPr lang="en-US" sz="2400" dirty="0" err="1">
                <a:latin typeface="Times New Roman" panose="02020603050405020304" pitchFamily="18" charset="0"/>
                <a:cs typeface="Times New Roman" panose="02020603050405020304" pitchFamily="18" charset="0"/>
              </a:rPr>
              <a:t>Nhấn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đèn</a:t>
            </a:r>
            <a:r>
              <a:rPr lang="en-US" sz="2400" dirty="0">
                <a:latin typeface="Times New Roman" panose="02020603050405020304" pitchFamily="18" charset="0"/>
                <a:cs typeface="Times New Roman" panose="02020603050405020304" pitchFamily="18" charset="0"/>
              </a:rPr>
              <a:t> ?</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17D015A4-00BB-4D1A-B1FD-D4E951DFF519}"/>
                  </a:ext>
                </a:extLst>
              </p:cNvPr>
              <p:cNvSpPr txBox="1"/>
              <p:nvPr/>
            </p:nvSpPr>
            <p:spPr>
              <a:xfrm>
                <a:off x="4998722" y="2148074"/>
                <a:ext cx="2639568" cy="686598"/>
              </a:xfrm>
              <a:prstGeom prst="rect">
                <a:avLst/>
              </a:prstGeom>
              <a:noFill/>
            </p:spPr>
            <p:txBody>
              <a:bodyPr wrap="square" rtlCol="0">
                <a:spAutoFit/>
              </a:bodyPr>
              <a:lstStyle/>
              <a:p>
                <a14:m>
                  <m:oMath xmlns:m="http://schemas.openxmlformats.org/officeDocument/2006/math">
                    <m:r>
                      <a:rPr lang="en-US" sz="2400" b="0" i="1" smtClean="0">
                        <a:latin typeface="Cambria Math" panose="02040503050406030204" pitchFamily="18" charset="0"/>
                      </a:rPr>
                      <m:t>𝑅</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sSubSup>
                          <m:sSubSupPr>
                            <m:ctrlPr>
                              <a:rPr lang="en-US" sz="2400" b="0" i="1" smtClean="0">
                                <a:latin typeface="Cambria Math" panose="02040503050406030204" pitchFamily="18" charset="0"/>
                              </a:rPr>
                            </m:ctrlPr>
                          </m:sSubSupPr>
                          <m:e>
                            <m:r>
                              <a:rPr lang="en-US" sz="2400" b="0" i="1" smtClean="0">
                                <a:latin typeface="Cambria Math" panose="02040503050406030204" pitchFamily="18" charset="0"/>
                              </a:rPr>
                              <m:t>𝑈</m:t>
                            </m:r>
                          </m:e>
                          <m:sub>
                            <m:r>
                              <a:rPr lang="en-US" sz="2400" b="0" i="1" smtClean="0">
                                <a:latin typeface="Cambria Math" panose="02040503050406030204" pitchFamily="18" charset="0"/>
                              </a:rPr>
                              <m:t>𝑑𝑚</m:t>
                            </m:r>
                          </m:sub>
                          <m:sup>
                            <m:r>
                              <a:rPr lang="en-US" sz="2400" b="0" i="1" smtClean="0">
                                <a:latin typeface="Cambria Math" panose="02040503050406030204" pitchFamily="18" charset="0"/>
                              </a:rPr>
                              <m:t>2</m:t>
                            </m:r>
                          </m:sup>
                        </m:sSubSup>
                      </m:num>
                      <m:den>
                        <m:r>
                          <a:rPr lang="en-US" sz="2400" b="0" i="1" smtClean="0">
                            <a:latin typeface="Cambria Math" panose="02040503050406030204" pitchFamily="18" charset="0"/>
                          </a:rPr>
                          <m:t>𝑃</m:t>
                        </m:r>
                      </m:den>
                    </m:f>
                  </m:oMath>
                </a14:m>
                <a:r>
                  <a:rPr lang="en-US" sz="2400" dirty="0">
                    <a:latin typeface="Times New Roman" panose="02020603050405020304" pitchFamily="18" charset="0"/>
                    <a:cs typeface="Times New Roman" panose="02020603050405020304" pitchFamily="18" charset="0"/>
                  </a:rPr>
                  <a:t>=</a:t>
                </a:r>
                <a14:m>
                  <m:oMath xmlns:m="http://schemas.openxmlformats.org/officeDocument/2006/math">
                    <m:f>
                      <m:fPr>
                        <m:ctrlPr>
                          <a:rPr lang="en-US" sz="2400" i="1" dirty="0" smtClean="0">
                            <a:latin typeface="Cambria Math" panose="02040503050406030204" pitchFamily="18" charset="0"/>
                          </a:rPr>
                        </m:ctrlPr>
                      </m:fPr>
                      <m:num>
                        <m:sSup>
                          <m:sSupPr>
                            <m:ctrlPr>
                              <a:rPr lang="en-US" sz="2400" i="1" dirty="0" smtClean="0">
                                <a:latin typeface="Cambria Math" panose="02040503050406030204" pitchFamily="18" charset="0"/>
                              </a:rPr>
                            </m:ctrlPr>
                          </m:sSupPr>
                          <m:e>
                            <m:r>
                              <a:rPr lang="en-US" sz="2400" b="0" i="1" dirty="0" smtClean="0">
                                <a:latin typeface="Cambria Math" panose="02040503050406030204" pitchFamily="18" charset="0"/>
                              </a:rPr>
                              <m:t>6</m:t>
                            </m:r>
                          </m:e>
                          <m:sup>
                            <m:r>
                              <a:rPr lang="en-US" sz="2400" b="0" i="1" dirty="0" smtClean="0">
                                <a:latin typeface="Cambria Math" panose="02040503050406030204" pitchFamily="18" charset="0"/>
                              </a:rPr>
                              <m:t>2</m:t>
                            </m:r>
                          </m:sup>
                        </m:sSup>
                      </m:num>
                      <m:den>
                        <m:r>
                          <a:rPr lang="en-US" sz="2400" b="0" i="1" dirty="0" smtClean="0">
                            <a:latin typeface="Cambria Math" panose="02040503050406030204" pitchFamily="18" charset="0"/>
                          </a:rPr>
                          <m:t>4</m:t>
                        </m:r>
                      </m:den>
                    </m:f>
                  </m:oMath>
                </a14:m>
                <a:r>
                  <a:rPr lang="en-US" sz="2400" dirty="0">
                    <a:latin typeface="Times New Roman" panose="02020603050405020304" pitchFamily="18" charset="0"/>
                    <a:cs typeface="Times New Roman" panose="02020603050405020304" pitchFamily="18" charset="0"/>
                  </a:rPr>
                  <a:t>=9</a:t>
                </a:r>
                <a:r>
                  <a:rPr lang="el-GR" sz="2400" dirty="0">
                    <a:latin typeface="Times New Roman" panose="02020603050405020304" pitchFamily="18" charset="0"/>
                    <a:cs typeface="Times New Roman" panose="02020603050405020304" pitchFamily="18" charset="0"/>
                  </a:rPr>
                  <a:t>Ω</a:t>
                </a:r>
                <a:endParaRPr lang="en-US" sz="2400" dirty="0">
                  <a:latin typeface="Times New Roman" panose="02020603050405020304" pitchFamily="18" charset="0"/>
                  <a:cs typeface="Times New Roman" panose="02020603050405020304" pitchFamily="18" charset="0"/>
                </a:endParaRPr>
              </a:p>
            </p:txBody>
          </p:sp>
        </mc:Choice>
        <mc:Fallback xmlns="">
          <p:sp>
            <p:nvSpPr>
              <p:cNvPr id="10" name="TextBox 9">
                <a:extLst>
                  <a:ext uri="{FF2B5EF4-FFF2-40B4-BE49-F238E27FC236}">
                    <a16:creationId xmlns:a16="http://schemas.microsoft.com/office/drawing/2014/main" id="{17D015A4-00BB-4D1A-B1FD-D4E951DFF519}"/>
                  </a:ext>
                </a:extLst>
              </p:cNvPr>
              <p:cNvSpPr txBox="1">
                <a:spLocks noRot="1" noChangeAspect="1" noMove="1" noResize="1" noEditPoints="1" noAdjustHandles="1" noChangeArrowheads="1" noChangeShapeType="1" noTextEdit="1"/>
              </p:cNvSpPr>
              <p:nvPr/>
            </p:nvSpPr>
            <p:spPr>
              <a:xfrm>
                <a:off x="4998722" y="2148074"/>
                <a:ext cx="2639568" cy="686598"/>
              </a:xfrm>
              <a:prstGeom prst="rect">
                <a:avLst/>
              </a:prstGeom>
              <a:blipFill>
                <a:blip r:embed="rId2"/>
                <a:stretch>
                  <a:fillRect b="-708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A6FABE2F-7854-4DD9-BED7-E2339D429A37}"/>
                  </a:ext>
                </a:extLst>
              </p:cNvPr>
              <p:cNvSpPr txBox="1"/>
              <p:nvPr/>
            </p:nvSpPr>
            <p:spPr>
              <a:xfrm>
                <a:off x="4885950" y="2723501"/>
                <a:ext cx="2097020" cy="90614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𝐼</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𝐸</m:t>
                          </m:r>
                        </m:num>
                        <m:den>
                          <m:r>
                            <a:rPr lang="en-US" sz="2800" b="0" i="1" smtClean="0">
                              <a:latin typeface="Cambria Math" panose="02040503050406030204" pitchFamily="18" charset="0"/>
                            </a:rPr>
                            <m:t>𝑅</m:t>
                          </m:r>
                          <m:r>
                            <a:rPr lang="en-US" sz="2800" b="0" i="1" smtClean="0">
                              <a:latin typeface="Cambria Math" panose="02040503050406030204" pitchFamily="18" charset="0"/>
                            </a:rPr>
                            <m:t>+</m:t>
                          </m:r>
                          <m:r>
                            <a:rPr lang="en-US" sz="2800" b="0" i="1" smtClean="0">
                              <a:latin typeface="Cambria Math" panose="02040503050406030204" pitchFamily="18" charset="0"/>
                            </a:rPr>
                            <m:t>𝑟</m:t>
                          </m:r>
                        </m:den>
                      </m:f>
                    </m:oMath>
                  </m:oMathPara>
                </a14:m>
                <a:endParaRPr lang="en-US" sz="2800" dirty="0">
                  <a:latin typeface="Times New Roman" panose="02020603050405020304" pitchFamily="18" charset="0"/>
                  <a:cs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A6FABE2F-7854-4DD9-BED7-E2339D429A37}"/>
                  </a:ext>
                </a:extLst>
              </p:cNvPr>
              <p:cNvSpPr txBox="1">
                <a:spLocks noRot="1" noChangeAspect="1" noMove="1" noResize="1" noEditPoints="1" noAdjustHandles="1" noChangeArrowheads="1" noChangeShapeType="1" noTextEdit="1"/>
              </p:cNvSpPr>
              <p:nvPr/>
            </p:nvSpPr>
            <p:spPr>
              <a:xfrm>
                <a:off x="4885950" y="2723501"/>
                <a:ext cx="2097020" cy="906145"/>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713D2155-B5E9-42B4-AE98-47C952C80793}"/>
                  </a:ext>
                </a:extLst>
              </p:cNvPr>
              <p:cNvSpPr txBox="1"/>
              <p:nvPr/>
            </p:nvSpPr>
            <p:spPr>
              <a:xfrm>
                <a:off x="4565906" y="3739604"/>
                <a:ext cx="2877308" cy="9845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sz="2800" i="1" smtClean="0">
                          <a:latin typeface="Cambria Math" panose="02040503050406030204" pitchFamily="18" charset="0"/>
                        </a:rPr>
                        <m:t>I</m:t>
                      </m:r>
                      <m:r>
                        <a:rPr lang="en-US" sz="2800" b="0" i="1" smtClean="0">
                          <a:latin typeface="Cambria Math" panose="02040503050406030204" pitchFamily="18" charset="0"/>
                        </a:rPr>
                        <m:t>=</m:t>
                      </m:r>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19</m:t>
                          </m:r>
                        </m:num>
                        <m:den>
                          <m:r>
                            <a:rPr lang="en-US" sz="2800" b="0" i="1" smtClean="0">
                              <a:latin typeface="Cambria Math" panose="02040503050406030204" pitchFamily="18" charset="0"/>
                            </a:rPr>
                            <m:t>9+0,5</m:t>
                          </m:r>
                        </m:den>
                      </m:f>
                    </m:oMath>
                  </m:oMathPara>
                </a14:m>
                <a:endParaRPr lang="en-US" sz="2800" dirty="0"/>
              </a:p>
            </p:txBody>
          </p:sp>
        </mc:Choice>
        <mc:Fallback xmlns="">
          <p:sp>
            <p:nvSpPr>
              <p:cNvPr id="12" name="TextBox 11">
                <a:extLst>
                  <a:ext uri="{FF2B5EF4-FFF2-40B4-BE49-F238E27FC236}">
                    <a16:creationId xmlns:a16="http://schemas.microsoft.com/office/drawing/2014/main" id="{713D2155-B5E9-42B4-AE98-47C952C80793}"/>
                  </a:ext>
                </a:extLst>
              </p:cNvPr>
              <p:cNvSpPr txBox="1">
                <a:spLocks noRot="1" noChangeAspect="1" noMove="1" noResize="1" noEditPoints="1" noAdjustHandles="1" noChangeArrowheads="1" noChangeShapeType="1" noTextEdit="1"/>
              </p:cNvSpPr>
              <p:nvPr/>
            </p:nvSpPr>
            <p:spPr>
              <a:xfrm>
                <a:off x="4565906" y="3739604"/>
                <a:ext cx="2877308" cy="984565"/>
              </a:xfrm>
              <a:prstGeom prst="rect">
                <a:avLst/>
              </a:prstGeom>
              <a:blipFill>
                <a:blip r:embed="rId4"/>
                <a:stretch>
                  <a:fillRect/>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95B5C528-178C-4A36-B824-9A03500E8B14}"/>
              </a:ext>
            </a:extLst>
          </p:cNvPr>
          <p:cNvSpPr txBox="1"/>
          <p:nvPr/>
        </p:nvSpPr>
        <p:spPr>
          <a:xfrm>
            <a:off x="5111498" y="4762133"/>
            <a:ext cx="1511808"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I=2A</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D5018757-26A1-403D-8D74-1EE7ABE4837D}"/>
                  </a:ext>
                </a:extLst>
              </p:cNvPr>
              <p:cNvSpPr txBox="1"/>
              <p:nvPr/>
            </p:nvSpPr>
            <p:spPr>
              <a:xfrm>
                <a:off x="4858510" y="5338850"/>
                <a:ext cx="2584704" cy="663515"/>
              </a:xfrm>
              <a:prstGeom prst="rect">
                <a:avLst/>
              </a:prstGeom>
              <a:noFill/>
            </p:spPr>
            <p:txBody>
              <a:bodyPr wrap="square" rtlCol="0">
                <a:spAutoFit/>
              </a:bodyPr>
              <a:lstStyle/>
              <a:p>
                <a14:m>
                  <m:oMath xmlns:m="http://schemas.openxmlformats.org/officeDocument/2006/math">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𝐼</m:t>
                        </m:r>
                      </m:e>
                      <m:sub>
                        <m:r>
                          <a:rPr lang="en-US" sz="2400" b="0" i="1" smtClean="0">
                            <a:latin typeface="Cambria Math" panose="02040503050406030204" pitchFamily="18" charset="0"/>
                          </a:rPr>
                          <m:t>𝑑𝑚</m:t>
                        </m:r>
                      </m:sub>
                    </m:sSub>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𝑃</m:t>
                        </m:r>
                      </m:num>
                      <m:den>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𝑈</m:t>
                            </m:r>
                          </m:e>
                          <m:sub>
                            <m:r>
                              <a:rPr lang="en-US" sz="2400" b="0" i="1" smtClean="0">
                                <a:latin typeface="Cambria Math" panose="02040503050406030204" pitchFamily="18" charset="0"/>
                              </a:rPr>
                              <m:t>𝑑𝑚</m:t>
                            </m:r>
                          </m:sub>
                        </m:sSub>
                      </m:den>
                    </m:f>
                  </m:oMath>
                </a14:m>
                <a:r>
                  <a:rPr lang="en-US" sz="2400" dirty="0">
                    <a:latin typeface="Times New Roman" panose="02020603050405020304" pitchFamily="18" charset="0"/>
                    <a:cs typeface="Times New Roman" panose="02020603050405020304" pitchFamily="18" charset="0"/>
                  </a:rPr>
                  <a:t>=</a:t>
                </a:r>
                <a14:m>
                  <m:oMath xmlns:m="http://schemas.openxmlformats.org/officeDocument/2006/math">
                    <m:f>
                      <m:fPr>
                        <m:ctrlPr>
                          <a:rPr lang="en-US" sz="2400" i="1" dirty="0" smtClean="0">
                            <a:latin typeface="Cambria Math" panose="02040503050406030204" pitchFamily="18" charset="0"/>
                          </a:rPr>
                        </m:ctrlPr>
                      </m:fPr>
                      <m:num>
                        <m:r>
                          <a:rPr lang="en-US" sz="2400" b="0" i="1" dirty="0" smtClean="0">
                            <a:latin typeface="Cambria Math" panose="02040503050406030204" pitchFamily="18" charset="0"/>
                          </a:rPr>
                          <m:t>4 </m:t>
                        </m:r>
                      </m:num>
                      <m:den>
                        <m:r>
                          <a:rPr lang="en-US" sz="2400" b="0" i="1" dirty="0" smtClean="0">
                            <a:latin typeface="Cambria Math" panose="02040503050406030204" pitchFamily="18" charset="0"/>
                          </a:rPr>
                          <m:t>6</m:t>
                        </m:r>
                      </m:den>
                    </m:f>
                    <m:r>
                      <a:rPr lang="en-US" sz="2400" b="0" i="1" dirty="0" smtClean="0">
                        <a:latin typeface="Cambria Math" panose="02040503050406030204" pitchFamily="18" charset="0"/>
                      </a:rPr>
                      <m:t>=</m:t>
                    </m:r>
                    <m:f>
                      <m:fPr>
                        <m:ctrlPr>
                          <a:rPr lang="en-US" sz="2400" b="0" i="1" dirty="0" smtClean="0">
                            <a:latin typeface="Cambria Math" panose="02040503050406030204" pitchFamily="18" charset="0"/>
                          </a:rPr>
                        </m:ctrlPr>
                      </m:fPr>
                      <m:num>
                        <m:r>
                          <a:rPr lang="en-US" sz="2400" b="0" i="1" dirty="0" smtClean="0">
                            <a:latin typeface="Cambria Math" panose="02040503050406030204" pitchFamily="18" charset="0"/>
                          </a:rPr>
                          <m:t>2</m:t>
                        </m:r>
                        <m:r>
                          <a:rPr lang="en-US" sz="2400" b="0" i="1" dirty="0" smtClean="0">
                            <a:latin typeface="Cambria Math" panose="02040503050406030204" pitchFamily="18" charset="0"/>
                          </a:rPr>
                          <m:t>𝐴</m:t>
                        </m:r>
                      </m:num>
                      <m:den>
                        <m:r>
                          <a:rPr lang="en-US" sz="2400" b="0" i="1" dirty="0" smtClean="0">
                            <a:latin typeface="Cambria Math" panose="02040503050406030204" pitchFamily="18" charset="0"/>
                          </a:rPr>
                          <m:t>3</m:t>
                        </m:r>
                      </m:den>
                    </m:f>
                  </m:oMath>
                </a14:m>
                <a:endParaRPr lang="en-US" sz="2400" dirty="0">
                  <a:latin typeface="Times New Roman" panose="02020603050405020304" pitchFamily="18" charset="0"/>
                  <a:cs typeface="Times New Roman" panose="02020603050405020304" pitchFamily="18" charset="0"/>
                </a:endParaRPr>
              </a:p>
            </p:txBody>
          </p:sp>
        </mc:Choice>
        <mc:Fallback xmlns="">
          <p:sp>
            <p:nvSpPr>
              <p:cNvPr id="2" name="TextBox 1">
                <a:extLst>
                  <a:ext uri="{FF2B5EF4-FFF2-40B4-BE49-F238E27FC236}">
                    <a16:creationId xmlns:a16="http://schemas.microsoft.com/office/drawing/2014/main" id="{D5018757-26A1-403D-8D74-1EE7ABE4837D}"/>
                  </a:ext>
                </a:extLst>
              </p:cNvPr>
              <p:cNvSpPr txBox="1">
                <a:spLocks noRot="1" noChangeAspect="1" noMove="1" noResize="1" noEditPoints="1" noAdjustHandles="1" noChangeArrowheads="1" noChangeShapeType="1" noTextEdit="1"/>
              </p:cNvSpPr>
              <p:nvPr/>
            </p:nvSpPr>
            <p:spPr>
              <a:xfrm>
                <a:off x="4858510" y="5338850"/>
                <a:ext cx="2584704" cy="663515"/>
              </a:xfrm>
              <a:prstGeom prst="rect">
                <a:avLst/>
              </a:prstGeom>
              <a:blipFill>
                <a:blip r:embed="rId5"/>
                <a:stretch>
                  <a:fillRect b="-917"/>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3507D5EE-43B3-4A32-9EB2-6E9FEA24F085}"/>
              </a:ext>
            </a:extLst>
          </p:cNvPr>
          <p:cNvSpPr txBox="1"/>
          <p:nvPr/>
        </p:nvSpPr>
        <p:spPr>
          <a:xfrm>
            <a:off x="4760982" y="6103727"/>
            <a:ext cx="2877308"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I&gt;</a:t>
            </a:r>
            <a:r>
              <a:rPr lang="en-US" sz="2400" dirty="0" err="1">
                <a:latin typeface="Times New Roman" panose="02020603050405020304" pitchFamily="18" charset="0"/>
                <a:cs typeface="Times New Roman" panose="02020603050405020304" pitchFamily="18" charset="0"/>
              </a:rPr>
              <a:t>I</a:t>
            </a:r>
            <a:r>
              <a:rPr lang="en-US" sz="2400" baseline="-25000" dirty="0" err="1">
                <a:latin typeface="Times New Roman" panose="02020603050405020304" pitchFamily="18" charset="0"/>
                <a:cs typeface="Times New Roman" panose="02020603050405020304" pitchFamily="18" charset="0"/>
              </a:rPr>
              <a:t>dm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đèn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mạnh</a:t>
            </a:r>
            <a:endParaRPr lang="en-US" sz="2400" baseline="-2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523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circle(in)">
                                      <p:cBhvr>
                                        <p:cTn id="30" dur="2000"/>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randombar(horizontal)">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1000" fill="hold"/>
                                        <p:tgtEl>
                                          <p:spTgt spid="11"/>
                                        </p:tgtEl>
                                        <p:attrNameLst>
                                          <p:attrName>ppt_w</p:attrName>
                                        </p:attrNameLst>
                                      </p:cBhvr>
                                      <p:tavLst>
                                        <p:tav tm="0">
                                          <p:val>
                                            <p:fltVal val="0"/>
                                          </p:val>
                                        </p:tav>
                                        <p:tav tm="100000">
                                          <p:val>
                                            <p:strVal val="#ppt_w"/>
                                          </p:val>
                                        </p:tav>
                                      </p:tavLst>
                                    </p:anim>
                                    <p:anim calcmode="lin" valueType="num">
                                      <p:cBhvr>
                                        <p:cTn id="48" dur="1000" fill="hold"/>
                                        <p:tgtEl>
                                          <p:spTgt spid="11"/>
                                        </p:tgtEl>
                                        <p:attrNameLst>
                                          <p:attrName>ppt_h</p:attrName>
                                        </p:attrNameLst>
                                      </p:cBhvr>
                                      <p:tavLst>
                                        <p:tav tm="0">
                                          <p:val>
                                            <p:fltVal val="0"/>
                                          </p:val>
                                        </p:tav>
                                        <p:tav tm="100000">
                                          <p:val>
                                            <p:strVal val="#ppt_h"/>
                                          </p:val>
                                        </p:tav>
                                      </p:tavLst>
                                    </p:anim>
                                    <p:anim calcmode="lin" valueType="num">
                                      <p:cBhvr>
                                        <p:cTn id="49" dur="1000" fill="hold"/>
                                        <p:tgtEl>
                                          <p:spTgt spid="11"/>
                                        </p:tgtEl>
                                        <p:attrNameLst>
                                          <p:attrName>style.rotation</p:attrName>
                                        </p:attrNameLst>
                                      </p:cBhvr>
                                      <p:tavLst>
                                        <p:tav tm="0">
                                          <p:val>
                                            <p:fltVal val="90"/>
                                          </p:val>
                                        </p:tav>
                                        <p:tav tm="100000">
                                          <p:val>
                                            <p:fltVal val="0"/>
                                          </p:val>
                                        </p:tav>
                                      </p:tavLst>
                                    </p:anim>
                                    <p:animEffect transition="in" filter="fade">
                                      <p:cBhvr>
                                        <p:cTn id="50" dur="10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p:cTn id="55" dur="500" fill="hold"/>
                                        <p:tgtEl>
                                          <p:spTgt spid="12"/>
                                        </p:tgtEl>
                                        <p:attrNameLst>
                                          <p:attrName>ppt_w</p:attrName>
                                        </p:attrNameLst>
                                      </p:cBhvr>
                                      <p:tavLst>
                                        <p:tav tm="0">
                                          <p:val>
                                            <p:fltVal val="0"/>
                                          </p:val>
                                        </p:tav>
                                        <p:tav tm="100000">
                                          <p:val>
                                            <p:strVal val="#ppt_w"/>
                                          </p:val>
                                        </p:tav>
                                      </p:tavLst>
                                    </p:anim>
                                    <p:anim calcmode="lin" valueType="num">
                                      <p:cBhvr>
                                        <p:cTn id="56" dur="500" fill="hold"/>
                                        <p:tgtEl>
                                          <p:spTgt spid="12"/>
                                        </p:tgtEl>
                                        <p:attrNameLst>
                                          <p:attrName>ppt_h</p:attrName>
                                        </p:attrNameLst>
                                      </p:cBhvr>
                                      <p:tavLst>
                                        <p:tav tm="0">
                                          <p:val>
                                            <p:fltVal val="0"/>
                                          </p:val>
                                        </p:tav>
                                        <p:tav tm="100000">
                                          <p:val>
                                            <p:strVal val="#ppt_h"/>
                                          </p:val>
                                        </p:tav>
                                      </p:tavLst>
                                    </p:anim>
                                    <p:animEffect transition="in" filter="fade">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26" presetClass="entr" presetSubtype="0"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ipe(down)">
                                      <p:cBhvr>
                                        <p:cTn id="62" dur="580">
                                          <p:stCondLst>
                                            <p:cond delay="0"/>
                                          </p:stCondLst>
                                        </p:cTn>
                                        <p:tgtEl>
                                          <p:spTgt spid="13"/>
                                        </p:tgtEl>
                                      </p:cBhvr>
                                    </p:animEffect>
                                    <p:anim calcmode="lin" valueType="num">
                                      <p:cBhvr>
                                        <p:cTn id="63"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68" dur="26">
                                          <p:stCondLst>
                                            <p:cond delay="650"/>
                                          </p:stCondLst>
                                        </p:cTn>
                                        <p:tgtEl>
                                          <p:spTgt spid="13"/>
                                        </p:tgtEl>
                                      </p:cBhvr>
                                      <p:to x="100000" y="60000"/>
                                    </p:animScale>
                                    <p:animScale>
                                      <p:cBhvr>
                                        <p:cTn id="69" dur="166" decel="50000">
                                          <p:stCondLst>
                                            <p:cond delay="676"/>
                                          </p:stCondLst>
                                        </p:cTn>
                                        <p:tgtEl>
                                          <p:spTgt spid="13"/>
                                        </p:tgtEl>
                                      </p:cBhvr>
                                      <p:to x="100000" y="100000"/>
                                    </p:animScale>
                                    <p:animScale>
                                      <p:cBhvr>
                                        <p:cTn id="70" dur="26">
                                          <p:stCondLst>
                                            <p:cond delay="1312"/>
                                          </p:stCondLst>
                                        </p:cTn>
                                        <p:tgtEl>
                                          <p:spTgt spid="13"/>
                                        </p:tgtEl>
                                      </p:cBhvr>
                                      <p:to x="100000" y="80000"/>
                                    </p:animScale>
                                    <p:animScale>
                                      <p:cBhvr>
                                        <p:cTn id="71" dur="166" decel="50000">
                                          <p:stCondLst>
                                            <p:cond delay="1338"/>
                                          </p:stCondLst>
                                        </p:cTn>
                                        <p:tgtEl>
                                          <p:spTgt spid="13"/>
                                        </p:tgtEl>
                                      </p:cBhvr>
                                      <p:to x="100000" y="100000"/>
                                    </p:animScale>
                                    <p:animScale>
                                      <p:cBhvr>
                                        <p:cTn id="72" dur="26">
                                          <p:stCondLst>
                                            <p:cond delay="1642"/>
                                          </p:stCondLst>
                                        </p:cTn>
                                        <p:tgtEl>
                                          <p:spTgt spid="13"/>
                                        </p:tgtEl>
                                      </p:cBhvr>
                                      <p:to x="100000" y="90000"/>
                                    </p:animScale>
                                    <p:animScale>
                                      <p:cBhvr>
                                        <p:cTn id="73" dur="166" decel="50000">
                                          <p:stCondLst>
                                            <p:cond delay="1668"/>
                                          </p:stCondLst>
                                        </p:cTn>
                                        <p:tgtEl>
                                          <p:spTgt spid="13"/>
                                        </p:tgtEl>
                                      </p:cBhvr>
                                      <p:to x="100000" y="100000"/>
                                    </p:animScale>
                                    <p:animScale>
                                      <p:cBhvr>
                                        <p:cTn id="74" dur="26">
                                          <p:stCondLst>
                                            <p:cond delay="1808"/>
                                          </p:stCondLst>
                                        </p:cTn>
                                        <p:tgtEl>
                                          <p:spTgt spid="13"/>
                                        </p:tgtEl>
                                      </p:cBhvr>
                                      <p:to x="100000" y="95000"/>
                                    </p:animScale>
                                    <p:animScale>
                                      <p:cBhvr>
                                        <p:cTn id="75" dur="166" decel="50000">
                                          <p:stCondLst>
                                            <p:cond delay="1834"/>
                                          </p:stCondLst>
                                        </p:cTn>
                                        <p:tgtEl>
                                          <p:spTgt spid="13"/>
                                        </p:tgtEl>
                                      </p:cBhvr>
                                      <p:to x="100000" y="100000"/>
                                    </p:animScale>
                                  </p:childTnLst>
                                </p:cTn>
                              </p:par>
                            </p:childTnLst>
                          </p:cTn>
                        </p:par>
                      </p:childTnLst>
                    </p:cTn>
                  </p:par>
                  <p:par>
                    <p:cTn id="76" fill="hold">
                      <p:stCondLst>
                        <p:cond delay="indefinite"/>
                      </p:stCondLst>
                      <p:childTnLst>
                        <p:par>
                          <p:cTn id="77" fill="hold">
                            <p:stCondLst>
                              <p:cond delay="0"/>
                            </p:stCondLst>
                            <p:childTnLst>
                              <p:par>
                                <p:cTn id="78" presetID="26" presetClass="entr" presetSubtype="0" fill="hold" grpId="0" nodeType="clickEffect">
                                  <p:stCondLst>
                                    <p:cond delay="0"/>
                                  </p:stCondLst>
                                  <p:childTnLst>
                                    <p:set>
                                      <p:cBhvr>
                                        <p:cTn id="79" dur="1" fill="hold">
                                          <p:stCondLst>
                                            <p:cond delay="0"/>
                                          </p:stCondLst>
                                        </p:cTn>
                                        <p:tgtEl>
                                          <p:spTgt spid="2"/>
                                        </p:tgtEl>
                                        <p:attrNameLst>
                                          <p:attrName>style.visibility</p:attrName>
                                        </p:attrNameLst>
                                      </p:cBhvr>
                                      <p:to>
                                        <p:strVal val="visible"/>
                                      </p:to>
                                    </p:set>
                                    <p:animEffect transition="in" filter="wipe(down)">
                                      <p:cBhvr>
                                        <p:cTn id="80" dur="580">
                                          <p:stCondLst>
                                            <p:cond delay="0"/>
                                          </p:stCondLst>
                                        </p:cTn>
                                        <p:tgtEl>
                                          <p:spTgt spid="2"/>
                                        </p:tgtEl>
                                      </p:cBhvr>
                                    </p:animEffect>
                                    <p:anim calcmode="lin" valueType="num">
                                      <p:cBhvr>
                                        <p:cTn id="81"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82"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83"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84"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85"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86" dur="26">
                                          <p:stCondLst>
                                            <p:cond delay="650"/>
                                          </p:stCondLst>
                                        </p:cTn>
                                        <p:tgtEl>
                                          <p:spTgt spid="2"/>
                                        </p:tgtEl>
                                      </p:cBhvr>
                                      <p:to x="100000" y="60000"/>
                                    </p:animScale>
                                    <p:animScale>
                                      <p:cBhvr>
                                        <p:cTn id="87" dur="166" decel="50000">
                                          <p:stCondLst>
                                            <p:cond delay="676"/>
                                          </p:stCondLst>
                                        </p:cTn>
                                        <p:tgtEl>
                                          <p:spTgt spid="2"/>
                                        </p:tgtEl>
                                      </p:cBhvr>
                                      <p:to x="100000" y="100000"/>
                                    </p:animScale>
                                    <p:animScale>
                                      <p:cBhvr>
                                        <p:cTn id="88" dur="26">
                                          <p:stCondLst>
                                            <p:cond delay="1312"/>
                                          </p:stCondLst>
                                        </p:cTn>
                                        <p:tgtEl>
                                          <p:spTgt spid="2"/>
                                        </p:tgtEl>
                                      </p:cBhvr>
                                      <p:to x="100000" y="80000"/>
                                    </p:animScale>
                                    <p:animScale>
                                      <p:cBhvr>
                                        <p:cTn id="89" dur="166" decel="50000">
                                          <p:stCondLst>
                                            <p:cond delay="1338"/>
                                          </p:stCondLst>
                                        </p:cTn>
                                        <p:tgtEl>
                                          <p:spTgt spid="2"/>
                                        </p:tgtEl>
                                      </p:cBhvr>
                                      <p:to x="100000" y="100000"/>
                                    </p:animScale>
                                    <p:animScale>
                                      <p:cBhvr>
                                        <p:cTn id="90" dur="26">
                                          <p:stCondLst>
                                            <p:cond delay="1642"/>
                                          </p:stCondLst>
                                        </p:cTn>
                                        <p:tgtEl>
                                          <p:spTgt spid="2"/>
                                        </p:tgtEl>
                                      </p:cBhvr>
                                      <p:to x="100000" y="90000"/>
                                    </p:animScale>
                                    <p:animScale>
                                      <p:cBhvr>
                                        <p:cTn id="91" dur="166" decel="50000">
                                          <p:stCondLst>
                                            <p:cond delay="1668"/>
                                          </p:stCondLst>
                                        </p:cTn>
                                        <p:tgtEl>
                                          <p:spTgt spid="2"/>
                                        </p:tgtEl>
                                      </p:cBhvr>
                                      <p:to x="100000" y="100000"/>
                                    </p:animScale>
                                    <p:animScale>
                                      <p:cBhvr>
                                        <p:cTn id="92" dur="26">
                                          <p:stCondLst>
                                            <p:cond delay="1808"/>
                                          </p:stCondLst>
                                        </p:cTn>
                                        <p:tgtEl>
                                          <p:spTgt spid="2"/>
                                        </p:tgtEl>
                                      </p:cBhvr>
                                      <p:to x="100000" y="95000"/>
                                    </p:animScale>
                                    <p:animScale>
                                      <p:cBhvr>
                                        <p:cTn id="93" dur="166" decel="50000">
                                          <p:stCondLst>
                                            <p:cond delay="1834"/>
                                          </p:stCondLst>
                                        </p:cTn>
                                        <p:tgtEl>
                                          <p:spTgt spid="2"/>
                                        </p:tgtEl>
                                      </p:cBhvr>
                                      <p:to x="100000" y="100000"/>
                                    </p:animScale>
                                  </p:childTnLst>
                                </p:cTn>
                              </p:par>
                            </p:childTnLst>
                          </p:cTn>
                        </p:par>
                      </p:childTnLst>
                    </p:cTn>
                  </p:par>
                  <p:par>
                    <p:cTn id="94" fill="hold">
                      <p:stCondLst>
                        <p:cond delay="indefinite"/>
                      </p:stCondLst>
                      <p:childTnLst>
                        <p:par>
                          <p:cTn id="95" fill="hold">
                            <p:stCondLst>
                              <p:cond delay="0"/>
                            </p:stCondLst>
                            <p:childTnLst>
                              <p:par>
                                <p:cTn id="96" presetID="14" presetClass="entr" presetSubtype="10" fill="hold" grpId="0" nodeType="clickEffect">
                                  <p:stCondLst>
                                    <p:cond delay="0"/>
                                  </p:stCondLst>
                                  <p:childTnLst>
                                    <p:set>
                                      <p:cBhvr>
                                        <p:cTn id="97" dur="1" fill="hold">
                                          <p:stCondLst>
                                            <p:cond delay="0"/>
                                          </p:stCondLst>
                                        </p:cTn>
                                        <p:tgtEl>
                                          <p:spTgt spid="3"/>
                                        </p:tgtEl>
                                        <p:attrNameLst>
                                          <p:attrName>style.visibility</p:attrName>
                                        </p:attrNameLst>
                                      </p:cBhvr>
                                      <p:to>
                                        <p:strVal val="visible"/>
                                      </p:to>
                                    </p:set>
                                    <p:animEffect transition="in" filter="randombar(horizontal)">
                                      <p:cBhvr>
                                        <p:cTn id="9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0" grpId="0"/>
      <p:bldP spid="11" grpId="0"/>
      <p:bldP spid="12" grpId="0"/>
      <p:bldP spid="13" grpId="0"/>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69BEAD-68B4-4D06-BDA6-D3E97EDBCCC1}"/>
              </a:ext>
            </a:extLst>
          </p:cNvPr>
          <p:cNvSpPr>
            <a:spLocks noGrp="1"/>
          </p:cNvSpPr>
          <p:nvPr>
            <p:ph idx="1"/>
          </p:nvPr>
        </p:nvSpPr>
        <p:spPr>
          <a:xfrm>
            <a:off x="91440" y="319913"/>
            <a:ext cx="12100560" cy="2636647"/>
          </a:xfrm>
        </p:spPr>
        <p:txBody>
          <a:bodyPr/>
          <a:lstStyle/>
          <a:p>
            <a:pPr marL="0" marR="0" indent="0" algn="just">
              <a:lnSpc>
                <a:spcPct val="150000"/>
              </a:lnSpc>
              <a:spcBef>
                <a:spcPts val="0"/>
              </a:spcBef>
              <a:spcAft>
                <a:spcPts val="0"/>
              </a:spcAft>
              <a:buNone/>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16. </a:t>
            </a:r>
            <a:r>
              <a:rPr lang="en-ZW" sz="2400" dirty="0" err="1">
                <a:effectLst/>
                <a:latin typeface="Times New Roman" panose="02020603050405020304" pitchFamily="18" charset="0"/>
                <a:ea typeface="Calibri" panose="020F0502020204030204" pitchFamily="34" charset="0"/>
              </a:rPr>
              <a:t>Mắc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một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14Ω </a:t>
            </a:r>
            <a:r>
              <a:rPr lang="en-ZW" sz="2400" dirty="0" err="1">
                <a:effectLst/>
                <a:latin typeface="Times New Roman" panose="02020603050405020304" pitchFamily="18" charset="0"/>
                <a:ea typeface="Calibri" panose="020F0502020204030204" pitchFamily="34" charset="0"/>
              </a:rPr>
              <a:t>vào</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hai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cực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một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nguồn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trong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1Ω </a:t>
            </a:r>
            <a:r>
              <a:rPr lang="en-ZW" sz="2400" dirty="0" err="1">
                <a:effectLst/>
                <a:latin typeface="Times New Roman" panose="02020603050405020304" pitchFamily="18" charset="0"/>
                <a:ea typeface="Calibri" panose="020F0502020204030204" pitchFamily="34" charset="0"/>
              </a:rPr>
              <a:t>thì</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hiệu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thế</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giữa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hai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cực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nguồn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8,4V. </a:t>
            </a:r>
            <a:r>
              <a:rPr lang="en-ZW" sz="2400" dirty="0" err="1">
                <a:effectLst/>
                <a:latin typeface="Times New Roman" panose="02020603050405020304" pitchFamily="18" charset="0"/>
                <a:ea typeface="Calibri" panose="020F0502020204030204" pitchFamily="34" charset="0"/>
              </a:rPr>
              <a:t>Cường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dòng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chạy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trong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mạch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suất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nguồn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lần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lượt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Calibri" panose="020F0502020204030204" pitchFamily="34" charset="0"/>
            </a:endParaRPr>
          </a:p>
          <a:p>
            <a:pPr marL="0" marR="0" indent="0" algn="just">
              <a:lnSpc>
                <a:spcPct val="150000"/>
              </a:lnSpc>
              <a:spcBef>
                <a:spcPts val="0"/>
              </a:spcBef>
              <a:spcAft>
                <a:spcPts val="0"/>
              </a:spcAft>
              <a:buNone/>
            </a:pP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0,6 A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9V.        </a:t>
            </a:r>
            <a:r>
              <a:rPr lang="en-ZW" sz="2400" b="1" dirty="0">
                <a:effectLst/>
                <a:latin typeface="Times New Roman" panose="02020603050405020304" pitchFamily="18" charset="0"/>
                <a:ea typeface="Calibri" panose="020F0502020204030204" pitchFamily="34" charset="0"/>
              </a:rPr>
              <a:t>B. </a:t>
            </a:r>
            <a:r>
              <a:rPr lang="en-ZW" sz="2400" dirty="0">
                <a:effectLst/>
                <a:latin typeface="Times New Roman" panose="02020603050405020304" pitchFamily="18" charset="0"/>
                <a:ea typeface="Calibri" panose="020F0502020204030204" pitchFamily="34" charset="0"/>
              </a:rPr>
              <a:t>0,6 A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12 V. 	          </a:t>
            </a:r>
            <a:r>
              <a:rPr lang="en-ZW" sz="2400" b="1" dirty="0">
                <a:effectLst/>
                <a:latin typeface="Times New Roman" panose="02020603050405020304" pitchFamily="18" charset="0"/>
                <a:ea typeface="Calibri" panose="020F0502020204030204" pitchFamily="34" charset="0"/>
              </a:rPr>
              <a:t>C. </a:t>
            </a:r>
            <a:r>
              <a:rPr lang="en-ZW" sz="2400" dirty="0">
                <a:effectLst/>
                <a:latin typeface="Times New Roman" panose="02020603050405020304" pitchFamily="18" charset="0"/>
                <a:ea typeface="Calibri" panose="020F0502020204030204" pitchFamily="34" charset="0"/>
              </a:rPr>
              <a:t>0,9 A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12 V. 	    	</a:t>
            </a:r>
            <a:r>
              <a:rPr lang="en-ZW" sz="2400" b="1" dirty="0">
                <a:effectLst/>
                <a:latin typeface="Times New Roman" panose="02020603050405020304" pitchFamily="18" charset="0"/>
                <a:ea typeface="Calibri" panose="020F0502020204030204" pitchFamily="34" charset="0"/>
              </a:rPr>
              <a:t>D. </a:t>
            </a:r>
            <a:r>
              <a:rPr lang="en-ZW" sz="2400" dirty="0">
                <a:effectLst/>
                <a:latin typeface="Times New Roman" panose="02020603050405020304" pitchFamily="18" charset="0"/>
                <a:ea typeface="Calibri" panose="020F0502020204030204" pitchFamily="34" charset="0"/>
              </a:rPr>
              <a:t>0,9A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9V</a:t>
            </a:r>
            <a:endParaRPr lang="en-US" sz="2400" dirty="0">
              <a:effectLst/>
              <a:latin typeface="Times New Roman" panose="02020603050405020304" pitchFamily="18" charset="0"/>
              <a:ea typeface="Calibri" panose="020F0502020204030204" pitchFamily="34" charset="0"/>
            </a:endParaRPr>
          </a:p>
          <a:p>
            <a:endParaRPr lang="en-US" dirty="0"/>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989DAF48-C2B1-4C5B-999A-44A48C834F31}"/>
                  </a:ext>
                </a:extLst>
              </p:cNvPr>
              <p:cNvSpPr txBox="1"/>
              <p:nvPr/>
            </p:nvSpPr>
            <p:spPr>
              <a:xfrm>
                <a:off x="4590288" y="3251548"/>
                <a:ext cx="4864608" cy="78380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𝐼</m:t>
                      </m:r>
                      <m:r>
                        <a:rPr lang="en-US" sz="2400" b="0" i="0">
                          <a:latin typeface="Cambria Math" panose="02040503050406030204" pitchFamily="18" charset="0"/>
                        </a:rPr>
                        <m:t>=</m:t>
                      </m:r>
                      <m:f>
                        <m:fPr>
                          <m:ctrlPr>
                            <a:rPr lang="en-US" sz="2400" i="1" smtClean="0">
                              <a:solidFill>
                                <a:srgbClr val="836967"/>
                              </a:solidFill>
                              <a:latin typeface="Cambria Math" panose="02040503050406030204" pitchFamily="18" charset="0"/>
                            </a:rPr>
                          </m:ctrlPr>
                        </m:fPr>
                        <m:num>
                          <m:sSub>
                            <m:sSubPr>
                              <m:ctrlPr>
                                <a:rPr lang="en-US" sz="240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𝑈</m:t>
                              </m:r>
                            </m:e>
                            <m:sub>
                              <m:r>
                                <a:rPr lang="en-US" sz="2400" b="0" i="1" smtClean="0">
                                  <a:solidFill>
                                    <a:schemeClr val="tx1"/>
                                  </a:solidFill>
                                  <a:latin typeface="Cambria Math" panose="02040503050406030204" pitchFamily="18" charset="0"/>
                                </a:rPr>
                                <m:t>𝑛</m:t>
                              </m:r>
                            </m:sub>
                          </m:sSub>
                        </m:num>
                        <m:den>
                          <m:r>
                            <a:rPr lang="en-US" sz="2400" b="0" i="1">
                              <a:latin typeface="Cambria Math" panose="02040503050406030204" pitchFamily="18" charset="0"/>
                            </a:rPr>
                            <m:t>𝑅</m:t>
                          </m:r>
                        </m:den>
                      </m:f>
                      <m:r>
                        <a:rPr lang="en-US" sz="2400" b="0" i="0">
                          <a:latin typeface="Cambria Math" panose="02040503050406030204" pitchFamily="18" charset="0"/>
                        </a:rPr>
                        <m:t>=</m:t>
                      </m:r>
                      <m:f>
                        <m:fPr>
                          <m:ctrlPr>
                            <a:rPr lang="en-US" sz="2400" i="1">
                              <a:solidFill>
                                <a:srgbClr val="836967"/>
                              </a:solidFill>
                              <a:latin typeface="Cambria Math" panose="02040503050406030204" pitchFamily="18" charset="0"/>
                            </a:rPr>
                          </m:ctrlPr>
                        </m:fPr>
                        <m:num>
                          <m:r>
                            <a:rPr lang="en-US" sz="2400" b="0" i="0">
                              <a:latin typeface="Cambria Math" panose="02040503050406030204" pitchFamily="18" charset="0"/>
                            </a:rPr>
                            <m:t>8</m:t>
                          </m:r>
                          <m:r>
                            <a:rPr lang="en-US" sz="2400" b="0" i="0">
                              <a:latin typeface="Cambria Math" panose="02040503050406030204" pitchFamily="18" charset="0"/>
                            </a:rPr>
                            <m:t>,</m:t>
                          </m:r>
                          <m:r>
                            <a:rPr lang="en-US" sz="2400" b="0" i="0">
                              <a:latin typeface="Cambria Math" panose="02040503050406030204" pitchFamily="18" charset="0"/>
                            </a:rPr>
                            <m:t>4</m:t>
                          </m:r>
                        </m:num>
                        <m:den>
                          <m:r>
                            <a:rPr lang="en-US" sz="2400" b="0" i="0">
                              <a:latin typeface="Cambria Math" panose="02040503050406030204" pitchFamily="18" charset="0"/>
                            </a:rPr>
                            <m:t>14</m:t>
                          </m:r>
                        </m:den>
                      </m:f>
                      <m:r>
                        <a:rPr lang="en-US" sz="2400" b="0" i="0">
                          <a:latin typeface="Cambria Math" panose="02040503050406030204" pitchFamily="18" charset="0"/>
                        </a:rPr>
                        <m:t>=</m:t>
                      </m:r>
                      <m:r>
                        <a:rPr lang="en-US" sz="2400" b="0" i="0">
                          <a:latin typeface="Cambria Math" panose="02040503050406030204" pitchFamily="18" charset="0"/>
                        </a:rPr>
                        <m:t>0</m:t>
                      </m:r>
                      <m:r>
                        <a:rPr lang="en-US" sz="2400" b="0" i="0">
                          <a:latin typeface="Cambria Math" panose="02040503050406030204" pitchFamily="18" charset="0"/>
                        </a:rPr>
                        <m:t>,</m:t>
                      </m:r>
                      <m:r>
                        <a:rPr lang="en-US" sz="2400" b="0" i="0">
                          <a:latin typeface="Cambria Math" panose="02040503050406030204" pitchFamily="18" charset="0"/>
                        </a:rPr>
                        <m:t>6</m:t>
                      </m:r>
                      <m:d>
                        <m:dPr>
                          <m:ctrlPr>
                            <a:rPr lang="en-US" sz="2400" i="1">
                              <a:solidFill>
                                <a:srgbClr val="836967"/>
                              </a:solidFill>
                              <a:latin typeface="Cambria Math" panose="02040503050406030204" pitchFamily="18" charset="0"/>
                            </a:rPr>
                          </m:ctrlPr>
                        </m:dPr>
                        <m:e>
                          <m:r>
                            <a:rPr lang="en-US" sz="2400" b="0" i="1">
                              <a:latin typeface="Cambria Math" panose="02040503050406030204" pitchFamily="18" charset="0"/>
                            </a:rPr>
                            <m:t>𝐴</m:t>
                          </m:r>
                        </m:e>
                      </m:d>
                    </m:oMath>
                  </m:oMathPara>
                </a14:m>
                <a:endParaRPr lang="en-US" sz="2400" dirty="0"/>
              </a:p>
            </p:txBody>
          </p:sp>
        </mc:Choice>
        <mc:Fallback xmlns="">
          <p:sp>
            <p:nvSpPr>
              <p:cNvPr id="5" name="TextBox 4">
                <a:extLst>
                  <a:ext uri="{FF2B5EF4-FFF2-40B4-BE49-F238E27FC236}">
                    <a16:creationId xmlns:a16="http://schemas.microsoft.com/office/drawing/2014/main" id="{989DAF48-C2B1-4C5B-999A-44A48C834F31}"/>
                  </a:ext>
                </a:extLst>
              </p:cNvPr>
              <p:cNvSpPr txBox="1">
                <a:spLocks noRot="1" noChangeAspect="1" noMove="1" noResize="1" noEditPoints="1" noAdjustHandles="1" noChangeArrowheads="1" noChangeShapeType="1" noTextEdit="1"/>
              </p:cNvSpPr>
              <p:nvPr/>
            </p:nvSpPr>
            <p:spPr>
              <a:xfrm>
                <a:off x="4590288" y="3251548"/>
                <a:ext cx="4864608" cy="783804"/>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90156E5-EF14-4709-B2BA-74755984F9D6}"/>
                  </a:ext>
                </a:extLst>
              </p:cNvPr>
              <p:cNvSpPr txBox="1"/>
              <p:nvPr/>
            </p:nvSpPr>
            <p:spPr>
              <a:xfrm>
                <a:off x="5632704" y="4250174"/>
                <a:ext cx="6181344" cy="523220"/>
              </a:xfrm>
              <a:prstGeom prst="rect">
                <a:avLst/>
              </a:prstGeom>
              <a:noFill/>
            </p:spPr>
            <p:txBody>
              <a:bodyPr wrap="square">
                <a:spAutoFit/>
              </a:bodyPr>
              <a:lstStyle/>
              <a:p>
                <a:r>
                  <a:rPr lang="en-US" sz="2800" dirty="0"/>
                  <a:t>E</a:t>
                </a:r>
                <a14:m>
                  <m:oMath xmlns:m="http://schemas.openxmlformats.org/officeDocument/2006/math">
                    <m:r>
                      <a:rPr lang="en-US" sz="2800" i="0">
                        <a:latin typeface="Cambria Math" panose="02040503050406030204" pitchFamily="18" charset="0"/>
                      </a:rPr>
                      <m:t>=</m:t>
                    </m:r>
                    <m:r>
                      <a:rPr lang="en-US" sz="2800" i="1">
                        <a:latin typeface="Cambria Math" panose="02040503050406030204" pitchFamily="18" charset="0"/>
                      </a:rPr>
                      <m:t>𝐼</m:t>
                    </m:r>
                    <m:d>
                      <m:dPr>
                        <m:ctrlPr>
                          <a:rPr lang="en-US" sz="2800" i="1">
                            <a:solidFill>
                              <a:srgbClr val="836967"/>
                            </a:solidFill>
                            <a:latin typeface="Cambria Math" panose="02040503050406030204" pitchFamily="18" charset="0"/>
                          </a:rPr>
                        </m:ctrlPr>
                      </m:dPr>
                      <m:e>
                        <m:r>
                          <a:rPr lang="en-US" sz="2800" i="1">
                            <a:latin typeface="Cambria Math" panose="02040503050406030204" pitchFamily="18" charset="0"/>
                          </a:rPr>
                          <m:t>𝑅</m:t>
                        </m:r>
                        <m:r>
                          <a:rPr lang="en-US" sz="2800" i="0">
                            <a:latin typeface="Cambria Math" panose="02040503050406030204" pitchFamily="18" charset="0"/>
                          </a:rPr>
                          <m:t>+</m:t>
                        </m:r>
                        <m:r>
                          <a:rPr lang="en-US" sz="2800" i="1">
                            <a:latin typeface="Cambria Math" panose="02040503050406030204" pitchFamily="18" charset="0"/>
                          </a:rPr>
                          <m:t>𝑟</m:t>
                        </m:r>
                      </m:e>
                    </m:d>
                    <m:r>
                      <a:rPr lang="en-US" sz="2800" i="0">
                        <a:latin typeface="Cambria Math" panose="02040503050406030204" pitchFamily="18" charset="0"/>
                      </a:rPr>
                      <m:t>=</m:t>
                    </m:r>
                    <m:r>
                      <a:rPr lang="en-US" sz="2800" i="0">
                        <a:latin typeface="Cambria Math" panose="02040503050406030204" pitchFamily="18" charset="0"/>
                      </a:rPr>
                      <m:t>0</m:t>
                    </m:r>
                    <m:r>
                      <a:rPr lang="en-US" sz="2800" i="0">
                        <a:latin typeface="Cambria Math" panose="02040503050406030204" pitchFamily="18" charset="0"/>
                      </a:rPr>
                      <m:t>,</m:t>
                    </m:r>
                    <m:r>
                      <a:rPr lang="en-US" sz="2800" i="0">
                        <a:latin typeface="Cambria Math" panose="02040503050406030204" pitchFamily="18" charset="0"/>
                      </a:rPr>
                      <m:t>6</m:t>
                    </m:r>
                    <m:d>
                      <m:dPr>
                        <m:ctrlPr>
                          <a:rPr lang="en-US" sz="2800" i="1">
                            <a:solidFill>
                              <a:srgbClr val="836967"/>
                            </a:solidFill>
                            <a:latin typeface="Cambria Math" panose="02040503050406030204" pitchFamily="18" charset="0"/>
                          </a:rPr>
                        </m:ctrlPr>
                      </m:dPr>
                      <m:e>
                        <m:r>
                          <a:rPr lang="en-US" sz="2800" i="0">
                            <a:latin typeface="Cambria Math" panose="02040503050406030204" pitchFamily="18" charset="0"/>
                          </a:rPr>
                          <m:t>14</m:t>
                        </m:r>
                        <m:r>
                          <a:rPr lang="en-US" sz="2800" i="0">
                            <a:latin typeface="Cambria Math" panose="02040503050406030204" pitchFamily="18" charset="0"/>
                          </a:rPr>
                          <m:t>+</m:t>
                        </m:r>
                        <m:r>
                          <a:rPr lang="en-US" sz="2800" i="0">
                            <a:latin typeface="Cambria Math" panose="02040503050406030204" pitchFamily="18" charset="0"/>
                          </a:rPr>
                          <m:t>1</m:t>
                        </m:r>
                      </m:e>
                    </m:d>
                    <m:r>
                      <a:rPr lang="en-US" sz="2800" i="0">
                        <a:latin typeface="Cambria Math" panose="02040503050406030204" pitchFamily="18" charset="0"/>
                      </a:rPr>
                      <m:t>=</m:t>
                    </m:r>
                    <m:r>
                      <a:rPr lang="en-US" sz="2800" i="0">
                        <a:latin typeface="Cambria Math" panose="02040503050406030204" pitchFamily="18" charset="0"/>
                      </a:rPr>
                      <m:t>9</m:t>
                    </m:r>
                    <m:d>
                      <m:dPr>
                        <m:ctrlPr>
                          <a:rPr lang="en-US" sz="2800" i="1">
                            <a:solidFill>
                              <a:srgbClr val="836967"/>
                            </a:solidFill>
                            <a:latin typeface="Cambria Math" panose="02040503050406030204" pitchFamily="18" charset="0"/>
                          </a:rPr>
                        </m:ctrlPr>
                      </m:dPr>
                      <m:e>
                        <m:r>
                          <a:rPr lang="en-US" sz="2800" i="1">
                            <a:latin typeface="Cambria Math" panose="02040503050406030204" pitchFamily="18" charset="0"/>
                          </a:rPr>
                          <m:t>𝑉</m:t>
                        </m:r>
                      </m:e>
                    </m:d>
                  </m:oMath>
                </a14:m>
                <a:endParaRPr lang="en-US" sz="2800" dirty="0"/>
              </a:p>
            </p:txBody>
          </p:sp>
        </mc:Choice>
        <mc:Fallback xmlns="">
          <p:sp>
            <p:nvSpPr>
              <p:cNvPr id="7" name="TextBox 6">
                <a:extLst>
                  <a:ext uri="{FF2B5EF4-FFF2-40B4-BE49-F238E27FC236}">
                    <a16:creationId xmlns:a16="http://schemas.microsoft.com/office/drawing/2014/main" id="{790156E5-EF14-4709-B2BA-74755984F9D6}"/>
                  </a:ext>
                </a:extLst>
              </p:cNvPr>
              <p:cNvSpPr txBox="1">
                <a:spLocks noRot="1" noChangeAspect="1" noMove="1" noResize="1" noEditPoints="1" noAdjustHandles="1" noChangeArrowheads="1" noChangeShapeType="1" noTextEdit="1"/>
              </p:cNvSpPr>
              <p:nvPr/>
            </p:nvSpPr>
            <p:spPr>
              <a:xfrm>
                <a:off x="5632704" y="4250174"/>
                <a:ext cx="6181344" cy="523220"/>
              </a:xfrm>
              <a:prstGeom prst="rect">
                <a:avLst/>
              </a:prstGeom>
              <a:blipFill>
                <a:blip r:embed="rId3"/>
                <a:stretch>
                  <a:fillRect l="-1972" t="-10465" b="-32558"/>
                </a:stretch>
              </a:blipFill>
            </p:spPr>
            <p:txBody>
              <a:bodyPr/>
              <a:lstStyle/>
              <a:p>
                <a:r>
                  <a:rPr lang="en-US">
                    <a:noFill/>
                  </a:rPr>
                  <a:t> </a:t>
                </a:r>
              </a:p>
            </p:txBody>
          </p:sp>
        </mc:Fallback>
      </mc:AlternateContent>
      <p:cxnSp>
        <p:nvCxnSpPr>
          <p:cNvPr id="8" name="Straight Connector 7">
            <a:extLst>
              <a:ext uri="{FF2B5EF4-FFF2-40B4-BE49-F238E27FC236}">
                <a16:creationId xmlns:a16="http://schemas.microsoft.com/office/drawing/2014/main" id="{D3E8AAEF-D6C5-44B5-A1BF-964CCF150804}"/>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4F38EDD-CCE4-458D-9481-96092A83FB2E}"/>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53FAF2F2-871F-4C32-BF8C-89D7D3CFAD73}"/>
                  </a:ext>
                </a:extLst>
              </p:cNvPr>
              <p:cNvSpPr txBox="1"/>
              <p:nvPr/>
            </p:nvSpPr>
            <p:spPr>
              <a:xfrm>
                <a:off x="676656" y="2931360"/>
                <a:ext cx="1920240" cy="2246769"/>
              </a:xfrm>
              <a:prstGeom prst="rect">
                <a:avLst/>
              </a:prstGeom>
              <a:noFill/>
            </p:spPr>
            <p:txBody>
              <a:bodyPr wrap="square" rtlCol="0">
                <a:spAutoFit/>
              </a:bodyPr>
              <a:lstStyle/>
              <a:p>
                <a14:m>
                  <m:oMath xmlns:m="http://schemas.openxmlformats.org/officeDocument/2006/math">
                    <m:sSub>
                      <m:sSubPr>
                        <m:ctrlPr>
                          <a:rPr lang="en-US" sz="2800" i="1" smtClean="0">
                            <a:latin typeface="Cambria Math" panose="02040503050406030204" pitchFamily="18" charset="0"/>
                            <a:cs typeface="Times New Roman" panose="02020603050405020304" pitchFamily="18" charset="0"/>
                          </a:rPr>
                        </m:ctrlPr>
                      </m:sSubPr>
                      <m:e>
                        <m:r>
                          <a:rPr lang="en-US" sz="2800" b="0" i="1" smtClean="0">
                            <a:latin typeface="Cambria Math" panose="02040503050406030204" pitchFamily="18" charset="0"/>
                            <a:cs typeface="Times New Roman" panose="02020603050405020304" pitchFamily="18" charset="0"/>
                          </a:rPr>
                          <m:t>𝑈</m:t>
                        </m:r>
                      </m:e>
                      <m:sub>
                        <m:r>
                          <a:rPr lang="en-US" sz="2800" b="0" i="1" smtClean="0">
                            <a:latin typeface="Cambria Math" panose="02040503050406030204" pitchFamily="18" charset="0"/>
                            <a:cs typeface="Times New Roman" panose="02020603050405020304" pitchFamily="18" charset="0"/>
                          </a:rPr>
                          <m:t>𝑛</m:t>
                        </m:r>
                      </m:sub>
                    </m:sSub>
                  </m:oMath>
                </a14:m>
                <a:r>
                  <a:rPr lang="en-US" sz="2800" dirty="0">
                    <a:latin typeface="Times New Roman" panose="02020603050405020304" pitchFamily="18" charset="0"/>
                    <a:cs typeface="Times New Roman" panose="02020603050405020304" pitchFamily="18" charset="0"/>
                  </a:rPr>
                  <a:t> = 8,4V</a:t>
                </a:r>
              </a:p>
              <a:p>
                <a:r>
                  <a:rPr lang="en-US" sz="2800" dirty="0">
                    <a:latin typeface="Times New Roman" panose="02020603050405020304" pitchFamily="18" charset="0"/>
                    <a:cs typeface="Times New Roman" panose="02020603050405020304" pitchFamily="18" charset="0"/>
                  </a:rPr>
                  <a:t>R= 14 </a:t>
                </a:r>
                <a:r>
                  <a:rPr lang="el-GR" sz="2800" dirty="0">
                    <a:latin typeface="Times New Roman" panose="02020603050405020304" pitchFamily="18" charset="0"/>
                    <a:cs typeface="Times New Roman" panose="02020603050405020304" pitchFamily="18" charset="0"/>
                  </a:rPr>
                  <a:t>Ω</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r = 1</a:t>
                </a:r>
                <a:r>
                  <a:rPr lang="el-GR" sz="2800" dirty="0">
                    <a:latin typeface="Times New Roman" panose="02020603050405020304" pitchFamily="18" charset="0"/>
                    <a:cs typeface="Times New Roman" panose="02020603050405020304" pitchFamily="18" charset="0"/>
                  </a:rPr>
                  <a:t>Ω</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I=?</a:t>
                </a:r>
              </a:p>
              <a:p>
                <a:r>
                  <a:rPr lang="en-US" sz="2800" dirty="0">
                    <a:latin typeface="Times New Roman" panose="02020603050405020304" pitchFamily="18" charset="0"/>
                    <a:cs typeface="Times New Roman" panose="02020603050405020304" pitchFamily="18" charset="0"/>
                  </a:rPr>
                  <a:t>E=?</a:t>
                </a:r>
              </a:p>
            </p:txBody>
          </p:sp>
        </mc:Choice>
        <mc:Fallback xmlns="">
          <p:sp>
            <p:nvSpPr>
              <p:cNvPr id="10" name="TextBox 9">
                <a:extLst>
                  <a:ext uri="{FF2B5EF4-FFF2-40B4-BE49-F238E27FC236}">
                    <a16:creationId xmlns:a16="http://schemas.microsoft.com/office/drawing/2014/main" id="{53FAF2F2-871F-4C32-BF8C-89D7D3CFAD73}"/>
                  </a:ext>
                </a:extLst>
              </p:cNvPr>
              <p:cNvSpPr txBox="1">
                <a:spLocks noRot="1" noChangeAspect="1" noMove="1" noResize="1" noEditPoints="1" noAdjustHandles="1" noChangeArrowheads="1" noChangeShapeType="1" noTextEdit="1"/>
              </p:cNvSpPr>
              <p:nvPr/>
            </p:nvSpPr>
            <p:spPr>
              <a:xfrm>
                <a:off x="676656" y="2931360"/>
                <a:ext cx="1920240" cy="2246769"/>
              </a:xfrm>
              <a:prstGeom prst="rect">
                <a:avLst/>
              </a:prstGeom>
              <a:blipFill>
                <a:blip r:embed="rId4"/>
                <a:stretch>
                  <a:fillRect l="-6349" t="-2989" b="-6793"/>
                </a:stretch>
              </a:blipFill>
            </p:spPr>
            <p:txBody>
              <a:bodyPr/>
              <a:lstStyle/>
              <a:p>
                <a:r>
                  <a:rPr lang="en-US">
                    <a:noFill/>
                  </a:rPr>
                  <a:t> </a:t>
                </a:r>
              </a:p>
            </p:txBody>
          </p:sp>
        </mc:Fallback>
      </mc:AlternateContent>
    </p:spTree>
    <p:extLst>
      <p:ext uri="{BB962C8B-B14F-4D97-AF65-F5344CB8AC3E}">
        <p14:creationId xmlns:p14="http://schemas.microsoft.com/office/powerpoint/2010/main" val="380407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80">
                                          <p:stCondLst>
                                            <p:cond delay="0"/>
                                          </p:stCondLst>
                                        </p:cTn>
                                        <p:tgtEl>
                                          <p:spTgt spid="9"/>
                                        </p:tgtEl>
                                      </p:cBhvr>
                                    </p:animEffect>
                                    <p:anim calcmode="lin" valueType="num">
                                      <p:cBhvr>
                                        <p:cTn id="23"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8" dur="26">
                                          <p:stCondLst>
                                            <p:cond delay="650"/>
                                          </p:stCondLst>
                                        </p:cTn>
                                        <p:tgtEl>
                                          <p:spTgt spid="9"/>
                                        </p:tgtEl>
                                      </p:cBhvr>
                                      <p:to x="100000" y="60000"/>
                                    </p:animScale>
                                    <p:animScale>
                                      <p:cBhvr>
                                        <p:cTn id="29" dur="166" decel="50000">
                                          <p:stCondLst>
                                            <p:cond delay="676"/>
                                          </p:stCondLst>
                                        </p:cTn>
                                        <p:tgtEl>
                                          <p:spTgt spid="9"/>
                                        </p:tgtEl>
                                      </p:cBhvr>
                                      <p:to x="100000" y="100000"/>
                                    </p:animScale>
                                    <p:animScale>
                                      <p:cBhvr>
                                        <p:cTn id="30" dur="26">
                                          <p:stCondLst>
                                            <p:cond delay="1312"/>
                                          </p:stCondLst>
                                        </p:cTn>
                                        <p:tgtEl>
                                          <p:spTgt spid="9"/>
                                        </p:tgtEl>
                                      </p:cBhvr>
                                      <p:to x="100000" y="80000"/>
                                    </p:animScale>
                                    <p:animScale>
                                      <p:cBhvr>
                                        <p:cTn id="31" dur="166" decel="50000">
                                          <p:stCondLst>
                                            <p:cond delay="1338"/>
                                          </p:stCondLst>
                                        </p:cTn>
                                        <p:tgtEl>
                                          <p:spTgt spid="9"/>
                                        </p:tgtEl>
                                      </p:cBhvr>
                                      <p:to x="100000" y="100000"/>
                                    </p:animScale>
                                    <p:animScale>
                                      <p:cBhvr>
                                        <p:cTn id="32" dur="26">
                                          <p:stCondLst>
                                            <p:cond delay="1642"/>
                                          </p:stCondLst>
                                        </p:cTn>
                                        <p:tgtEl>
                                          <p:spTgt spid="9"/>
                                        </p:tgtEl>
                                      </p:cBhvr>
                                      <p:to x="100000" y="90000"/>
                                    </p:animScale>
                                    <p:animScale>
                                      <p:cBhvr>
                                        <p:cTn id="33" dur="166" decel="50000">
                                          <p:stCondLst>
                                            <p:cond delay="1668"/>
                                          </p:stCondLst>
                                        </p:cTn>
                                        <p:tgtEl>
                                          <p:spTgt spid="9"/>
                                        </p:tgtEl>
                                      </p:cBhvr>
                                      <p:to x="100000" y="100000"/>
                                    </p:animScale>
                                    <p:animScale>
                                      <p:cBhvr>
                                        <p:cTn id="34" dur="26">
                                          <p:stCondLst>
                                            <p:cond delay="1808"/>
                                          </p:stCondLst>
                                        </p:cTn>
                                        <p:tgtEl>
                                          <p:spTgt spid="9"/>
                                        </p:tgtEl>
                                      </p:cBhvr>
                                      <p:to x="100000" y="95000"/>
                                    </p:animScale>
                                    <p:animScale>
                                      <p:cBhvr>
                                        <p:cTn id="35" dur="166" decel="50000">
                                          <p:stCondLst>
                                            <p:cond delay="1834"/>
                                          </p:stCondLst>
                                        </p:cTn>
                                        <p:tgtEl>
                                          <p:spTgt spid="9"/>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barn(inVertical)">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500" fill="hold"/>
                                        <p:tgtEl>
                                          <p:spTgt spid="5"/>
                                        </p:tgtEl>
                                        <p:attrNameLst>
                                          <p:attrName>ppt_w</p:attrName>
                                        </p:attrNameLst>
                                      </p:cBhvr>
                                      <p:tavLst>
                                        <p:tav tm="0">
                                          <p:val>
                                            <p:fltVal val="0"/>
                                          </p:val>
                                        </p:tav>
                                        <p:tav tm="100000">
                                          <p:val>
                                            <p:strVal val="#ppt_w"/>
                                          </p:val>
                                        </p:tav>
                                      </p:tavLst>
                                    </p:anim>
                                    <p:anim calcmode="lin" valueType="num">
                                      <p:cBhvr>
                                        <p:cTn id="46" dur="500" fill="hold"/>
                                        <p:tgtEl>
                                          <p:spTgt spid="5"/>
                                        </p:tgtEl>
                                        <p:attrNameLst>
                                          <p:attrName>ppt_h</p:attrName>
                                        </p:attrNameLst>
                                      </p:cBhvr>
                                      <p:tavLst>
                                        <p:tav tm="0">
                                          <p:val>
                                            <p:fltVal val="0"/>
                                          </p:val>
                                        </p:tav>
                                        <p:tav tm="100000">
                                          <p:val>
                                            <p:strVal val="#ppt_h"/>
                                          </p:val>
                                        </p:tav>
                                      </p:tavLst>
                                    </p:anim>
                                    <p:animEffect transition="in" filter="fade">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randombar(horizontal)">
                                      <p:cBhvr>
                                        <p:cTn id="5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7" grpId="0"/>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1E7BDF3-9930-42F4-9940-736602BD404E}"/>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9EBDB895-381F-4EB3-B010-4640551E69C3}"/>
              </a:ext>
            </a:extLst>
          </p:cNvPr>
          <p:cNvCxnSpPr>
            <a:cxnSpLocks/>
          </p:cNvCxnSpPr>
          <p:nvPr/>
        </p:nvCxnSpPr>
        <p:spPr>
          <a:xfrm flipH="1">
            <a:off x="3681984" y="2755392"/>
            <a:ext cx="73152" cy="381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17B52628-7607-4AAB-8302-EF5AFF2DCA75}"/>
              </a:ext>
            </a:extLst>
          </p:cNvPr>
          <p:cNvSpPr>
            <a:spLocks noGrp="1"/>
          </p:cNvSpPr>
          <p:nvPr>
            <p:ph type="title"/>
          </p:nvPr>
        </p:nvSpPr>
        <p:spPr>
          <a:xfrm>
            <a:off x="207267" y="840613"/>
            <a:ext cx="11759179" cy="1325563"/>
          </a:xfrm>
        </p:spPr>
        <p:txBody>
          <a:bodyPr>
            <a:noAutofit/>
          </a:bodyPr>
          <a:lstStyle/>
          <a:p>
            <a:pPr marL="0" marR="0" indent="0">
              <a:lnSpc>
                <a:spcPct val="150000"/>
              </a:lnSpc>
              <a:spcBef>
                <a:spcPts val="0"/>
              </a:spcBef>
              <a:spcAft>
                <a:spcPts val="0"/>
              </a:spcAft>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17. </a:t>
            </a:r>
            <a:r>
              <a:rPr lang="en-ZW" sz="2400" dirty="0" err="1">
                <a:effectLst/>
                <a:latin typeface="Times New Roman" panose="02020603050405020304" pitchFamily="18" charset="0"/>
                <a:ea typeface="Calibri" panose="020F0502020204030204" pitchFamily="34" charset="0"/>
              </a:rPr>
              <a:t>Nguồn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suất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3V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trong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2 Ω. </a:t>
            </a:r>
            <a:r>
              <a:rPr lang="en-ZW" sz="2400" dirty="0" err="1">
                <a:effectLst/>
                <a:latin typeface="Times New Roman" panose="02020603050405020304" pitchFamily="18" charset="0"/>
                <a:ea typeface="Calibri" panose="020F0502020204030204" pitchFamily="34" charset="0"/>
              </a:rPr>
              <a:t>Mắc</a:t>
            </a:r>
            <a:r>
              <a:rPr lang="en-ZW" sz="2400" dirty="0">
                <a:effectLst/>
                <a:latin typeface="Times New Roman" panose="02020603050405020304" pitchFamily="18" charset="0"/>
                <a:ea typeface="Calibri" panose="020F0502020204030204" pitchFamily="34" charset="0"/>
              </a:rPr>
              <a:t> song </a:t>
            </a:r>
            <a:r>
              <a:rPr lang="en-ZW" sz="2400" dirty="0" err="1">
                <a:effectLst/>
                <a:latin typeface="Times New Roman" panose="02020603050405020304" pitchFamily="18" charset="0"/>
                <a:ea typeface="Calibri" panose="020F0502020204030204" pitchFamily="34" charset="0"/>
              </a:rPr>
              <a:t>song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hai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bóng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đèn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như</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nhau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cùng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6 Ω </a:t>
            </a:r>
            <a:r>
              <a:rPr lang="en-ZW" sz="2400" dirty="0" err="1">
                <a:effectLst/>
                <a:latin typeface="Times New Roman" panose="02020603050405020304" pitchFamily="18" charset="0"/>
                <a:ea typeface="Calibri" panose="020F0502020204030204" pitchFamily="34" charset="0"/>
              </a:rPr>
              <a:t>vào</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hai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cực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nguồn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này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Công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suất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tiêu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thụ</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mỗi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bóng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đèn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1,08W			</a:t>
            </a:r>
            <a:r>
              <a:rPr lang="en-ZW" sz="2400" b="1" dirty="0">
                <a:effectLst/>
                <a:latin typeface="Times New Roman" panose="02020603050405020304" pitchFamily="18" charset="0"/>
                <a:ea typeface="Calibri" panose="020F0502020204030204" pitchFamily="34" charset="0"/>
              </a:rPr>
              <a:t>B. </a:t>
            </a:r>
            <a:r>
              <a:rPr lang="en-ZW" sz="2400" dirty="0">
                <a:effectLst/>
                <a:latin typeface="Times New Roman" panose="02020603050405020304" pitchFamily="18" charset="0"/>
                <a:ea typeface="Calibri" panose="020F0502020204030204" pitchFamily="34" charset="0"/>
              </a:rPr>
              <a:t>0,54W		</a:t>
            </a:r>
            <a:r>
              <a:rPr lang="en-ZW" sz="2400" b="1" dirty="0">
                <a:effectLst/>
                <a:latin typeface="Times New Roman" panose="02020603050405020304" pitchFamily="18" charset="0"/>
                <a:ea typeface="Calibri" panose="020F0502020204030204" pitchFamily="34" charset="0"/>
              </a:rPr>
              <a:t>C. </a:t>
            </a:r>
            <a:r>
              <a:rPr lang="en-ZW" sz="2400" dirty="0">
                <a:effectLst/>
                <a:latin typeface="Times New Roman" panose="02020603050405020304" pitchFamily="18" charset="0"/>
                <a:ea typeface="Calibri" panose="020F0502020204030204" pitchFamily="34" charset="0"/>
              </a:rPr>
              <a:t>1,28W			</a:t>
            </a:r>
            <a:r>
              <a:rPr lang="en-ZW" sz="2400" b="1" dirty="0">
                <a:effectLst/>
                <a:latin typeface="Times New Roman" panose="02020603050405020304" pitchFamily="18" charset="0"/>
                <a:ea typeface="Calibri" panose="020F0502020204030204" pitchFamily="34" charset="0"/>
              </a:rPr>
              <a:t>D. </a:t>
            </a:r>
            <a:r>
              <a:rPr lang="en-ZW" sz="2400" dirty="0">
                <a:effectLst/>
                <a:latin typeface="Times New Roman" panose="02020603050405020304" pitchFamily="18" charset="0"/>
                <a:ea typeface="Calibri" panose="020F0502020204030204" pitchFamily="34" charset="0"/>
              </a:rPr>
              <a:t>0,64W</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endParaRPr lang="en-US" sz="2400" dirty="0"/>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9380A987-AD60-49DF-BE5D-6421FB530188}"/>
                  </a:ext>
                </a:extLst>
              </p:cNvPr>
              <p:cNvSpPr txBox="1"/>
              <p:nvPr/>
            </p:nvSpPr>
            <p:spPr>
              <a:xfrm>
                <a:off x="3048000" y="3099968"/>
                <a:ext cx="6096000" cy="84664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2400" i="1" smtClean="0">
                          <a:latin typeface="Cambria Math" panose="02040503050406030204" pitchFamily="18" charset="0"/>
                        </a:rPr>
                        <m:t>𝑅</m:t>
                      </m:r>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𝑅</m:t>
                              </m:r>
                            </m:e>
                            <m:sub>
                              <m:r>
                                <a:rPr lang="en-US" sz="2400" i="0">
                                  <a:latin typeface="Cambria Math" panose="02040503050406030204" pitchFamily="18" charset="0"/>
                                </a:rPr>
                                <m:t>1</m:t>
                              </m:r>
                            </m:sub>
                          </m:sSub>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𝑅</m:t>
                              </m:r>
                            </m:e>
                            <m:sub>
                              <m:r>
                                <a:rPr lang="en-US" sz="2400" i="0">
                                  <a:latin typeface="Cambria Math" panose="02040503050406030204" pitchFamily="18" charset="0"/>
                                </a:rPr>
                                <m:t>2</m:t>
                              </m:r>
                            </m:sub>
                          </m:sSub>
                        </m:num>
                        <m:den>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𝑅</m:t>
                              </m:r>
                            </m:e>
                            <m:sub>
                              <m:r>
                                <a:rPr lang="en-US" sz="2400" i="0">
                                  <a:latin typeface="Cambria Math" panose="02040503050406030204" pitchFamily="18" charset="0"/>
                                </a:rPr>
                                <m:t>1</m:t>
                              </m:r>
                            </m:sub>
                          </m:sSub>
                          <m:r>
                            <a:rPr lang="en-US" sz="2400" i="0">
                              <a:latin typeface="Cambria Math" panose="02040503050406030204" pitchFamily="18" charset="0"/>
                            </a:rPr>
                            <m:t>+</m:t>
                          </m:r>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𝑅</m:t>
                              </m:r>
                            </m:e>
                            <m:sub>
                              <m:r>
                                <a:rPr lang="en-US" sz="2400" i="0">
                                  <a:latin typeface="Cambria Math" panose="02040503050406030204" pitchFamily="18" charset="0"/>
                                </a:rPr>
                                <m:t>2</m:t>
                              </m:r>
                            </m:sub>
                          </m:sSub>
                        </m:den>
                      </m:f>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r>
                            <a:rPr lang="en-US" sz="2400" i="0">
                              <a:latin typeface="Cambria Math" panose="02040503050406030204" pitchFamily="18" charset="0"/>
                            </a:rPr>
                            <m:t>6.6</m:t>
                          </m:r>
                        </m:num>
                        <m:den>
                          <m:r>
                            <a:rPr lang="en-US" sz="2400" i="0">
                              <a:latin typeface="Cambria Math" panose="02040503050406030204" pitchFamily="18" charset="0"/>
                            </a:rPr>
                            <m:t>6+6</m:t>
                          </m:r>
                        </m:den>
                      </m:f>
                      <m:r>
                        <a:rPr lang="en-US" sz="2400" i="0">
                          <a:latin typeface="Cambria Math" panose="02040503050406030204" pitchFamily="18" charset="0"/>
                        </a:rPr>
                        <m:t>=3</m:t>
                      </m:r>
                      <m:r>
                        <a:rPr lang="en-US" sz="2400" i="1">
                          <a:latin typeface="Cambria Math" panose="02040503050406030204" pitchFamily="18" charset="0"/>
                        </a:rPr>
                        <m:t>𝛺</m:t>
                      </m:r>
                    </m:oMath>
                  </m:oMathPara>
                </a14:m>
                <a:endParaRPr lang="en-US" sz="2400" dirty="0"/>
              </a:p>
            </p:txBody>
          </p:sp>
        </mc:Choice>
        <mc:Fallback xmlns="">
          <p:sp>
            <p:nvSpPr>
              <p:cNvPr id="9" name="TextBox 8">
                <a:extLst>
                  <a:ext uri="{FF2B5EF4-FFF2-40B4-BE49-F238E27FC236}">
                    <a16:creationId xmlns:a16="http://schemas.microsoft.com/office/drawing/2014/main" id="{9380A987-AD60-49DF-BE5D-6421FB530188}"/>
                  </a:ext>
                </a:extLst>
              </p:cNvPr>
              <p:cNvSpPr txBox="1">
                <a:spLocks noRot="1" noChangeAspect="1" noMove="1" noResize="1" noEditPoints="1" noAdjustHandles="1" noChangeArrowheads="1" noChangeShapeType="1" noTextEdit="1"/>
              </p:cNvSpPr>
              <p:nvPr/>
            </p:nvSpPr>
            <p:spPr>
              <a:xfrm>
                <a:off x="3048000" y="3099968"/>
                <a:ext cx="6096000" cy="846642"/>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3F60BEC-C454-4CD2-BA67-53ED928F4932}"/>
                  </a:ext>
                </a:extLst>
              </p:cNvPr>
              <p:cNvSpPr txBox="1"/>
              <p:nvPr/>
            </p:nvSpPr>
            <p:spPr>
              <a:xfrm>
                <a:off x="2871216" y="4037529"/>
                <a:ext cx="6096000" cy="79239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2400" i="1" smtClean="0">
                          <a:latin typeface="Cambria Math" panose="02040503050406030204" pitchFamily="18" charset="0"/>
                        </a:rPr>
                        <m:t>𝐼</m:t>
                      </m:r>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r>
                            <a:rPr lang="en-US" sz="2400" b="0" i="1" smtClean="0">
                              <a:solidFill>
                                <a:schemeClr val="tx1"/>
                              </a:solidFill>
                              <a:latin typeface="Cambria Math" panose="02040503050406030204" pitchFamily="18" charset="0"/>
                            </a:rPr>
                            <m:t>𝐸</m:t>
                          </m:r>
                        </m:num>
                        <m:den>
                          <m:r>
                            <a:rPr lang="en-US" sz="2400" i="1">
                              <a:latin typeface="Cambria Math" panose="02040503050406030204" pitchFamily="18" charset="0"/>
                            </a:rPr>
                            <m:t>𝑅</m:t>
                          </m:r>
                          <m:r>
                            <a:rPr lang="en-US" sz="2400" i="0">
                              <a:latin typeface="Cambria Math" panose="02040503050406030204" pitchFamily="18" charset="0"/>
                            </a:rPr>
                            <m:t>+</m:t>
                          </m:r>
                          <m:r>
                            <a:rPr lang="en-US" sz="2400" i="1">
                              <a:latin typeface="Cambria Math" panose="02040503050406030204" pitchFamily="18" charset="0"/>
                            </a:rPr>
                            <m:t>𝑟</m:t>
                          </m:r>
                        </m:den>
                      </m:f>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r>
                            <a:rPr lang="en-US" sz="2400" i="0">
                              <a:latin typeface="Cambria Math" panose="02040503050406030204" pitchFamily="18" charset="0"/>
                            </a:rPr>
                            <m:t>3</m:t>
                          </m:r>
                        </m:num>
                        <m:den>
                          <m:r>
                            <a:rPr lang="en-US" sz="2400" i="0">
                              <a:latin typeface="Cambria Math" panose="02040503050406030204" pitchFamily="18" charset="0"/>
                            </a:rPr>
                            <m:t>3+</m:t>
                          </m:r>
                          <m:r>
                            <a:rPr lang="en-US" sz="2400" b="0" i="1" smtClean="0">
                              <a:latin typeface="Cambria Math" panose="02040503050406030204" pitchFamily="18" charset="0"/>
                            </a:rPr>
                            <m:t>2</m:t>
                          </m:r>
                        </m:den>
                      </m:f>
                      <m:r>
                        <a:rPr lang="en-US" sz="2400" i="0">
                          <a:latin typeface="Cambria Math" panose="02040503050406030204" pitchFamily="18" charset="0"/>
                        </a:rPr>
                        <m:t>=0,6</m:t>
                      </m:r>
                      <m:r>
                        <a:rPr lang="en-US" sz="2400" i="1">
                          <a:latin typeface="Cambria Math" panose="02040503050406030204" pitchFamily="18" charset="0"/>
                        </a:rPr>
                        <m:t>𝐴</m:t>
                      </m:r>
                    </m:oMath>
                  </m:oMathPara>
                </a14:m>
                <a:endParaRPr lang="en-US" sz="2400" dirty="0"/>
              </a:p>
            </p:txBody>
          </p:sp>
        </mc:Choice>
        <mc:Fallback xmlns="">
          <p:sp>
            <p:nvSpPr>
              <p:cNvPr id="11" name="TextBox 10">
                <a:extLst>
                  <a:ext uri="{FF2B5EF4-FFF2-40B4-BE49-F238E27FC236}">
                    <a16:creationId xmlns:a16="http://schemas.microsoft.com/office/drawing/2014/main" id="{13F60BEC-C454-4CD2-BA67-53ED928F4932}"/>
                  </a:ext>
                </a:extLst>
              </p:cNvPr>
              <p:cNvSpPr txBox="1">
                <a:spLocks noRot="1" noChangeAspect="1" noMove="1" noResize="1" noEditPoints="1" noAdjustHandles="1" noChangeArrowheads="1" noChangeShapeType="1" noTextEdit="1"/>
              </p:cNvSpPr>
              <p:nvPr/>
            </p:nvSpPr>
            <p:spPr>
              <a:xfrm>
                <a:off x="2871216" y="4037529"/>
                <a:ext cx="6096000" cy="792396"/>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5C30D369-E9C0-4E1D-AA06-F9F4DE8B41C1}"/>
                  </a:ext>
                </a:extLst>
              </p:cNvPr>
              <p:cNvSpPr txBox="1"/>
              <p:nvPr/>
            </p:nvSpPr>
            <p:spPr>
              <a:xfrm>
                <a:off x="2871216" y="5049809"/>
                <a:ext cx="609600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2400" smtClean="0">
                          <a:latin typeface="Cambria Math" panose="02040503050406030204" pitchFamily="18" charset="0"/>
                        </a:rPr>
                        <m:t>⇒</m:t>
                      </m:r>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𝑃</m:t>
                          </m:r>
                        </m:e>
                        <m:sub>
                          <m:r>
                            <a:rPr lang="en-US" sz="2400" i="1">
                              <a:latin typeface="Cambria Math" panose="02040503050406030204" pitchFamily="18" charset="0"/>
                            </a:rPr>
                            <m:t>𝑁</m:t>
                          </m:r>
                        </m:sub>
                      </m:sSub>
                      <m:r>
                        <a:rPr lang="en-US" sz="2400" i="0">
                          <a:latin typeface="Cambria Math" panose="02040503050406030204" pitchFamily="18" charset="0"/>
                        </a:rPr>
                        <m:t>=</m:t>
                      </m:r>
                      <m:sSup>
                        <m:sSupPr>
                          <m:ctrlPr>
                            <a:rPr lang="en-US" sz="2400" i="1">
                              <a:solidFill>
                                <a:srgbClr val="836967"/>
                              </a:solidFill>
                              <a:latin typeface="Cambria Math" panose="02040503050406030204" pitchFamily="18" charset="0"/>
                            </a:rPr>
                          </m:ctrlPr>
                        </m:sSupPr>
                        <m:e>
                          <m:r>
                            <a:rPr lang="en-US" sz="2400" i="1">
                              <a:latin typeface="Cambria Math" panose="02040503050406030204" pitchFamily="18" charset="0"/>
                            </a:rPr>
                            <m:t>𝐼</m:t>
                          </m:r>
                        </m:e>
                        <m:sup>
                          <m:r>
                            <a:rPr lang="en-US" sz="2400" i="0">
                              <a:latin typeface="Cambria Math" panose="02040503050406030204" pitchFamily="18" charset="0"/>
                            </a:rPr>
                            <m:t>2</m:t>
                          </m:r>
                        </m:sup>
                      </m:sSup>
                      <m:r>
                        <a:rPr lang="en-US" sz="2400" i="1">
                          <a:latin typeface="Cambria Math" panose="02040503050406030204" pitchFamily="18" charset="0"/>
                        </a:rPr>
                        <m:t>𝑅</m:t>
                      </m:r>
                      <m:r>
                        <a:rPr lang="en-US" sz="2400" i="0">
                          <a:latin typeface="Cambria Math" panose="02040503050406030204" pitchFamily="18" charset="0"/>
                        </a:rPr>
                        <m:t>=0,</m:t>
                      </m:r>
                      <m:sSup>
                        <m:sSupPr>
                          <m:ctrlPr>
                            <a:rPr lang="en-US" sz="2400" i="1">
                              <a:solidFill>
                                <a:srgbClr val="836967"/>
                              </a:solidFill>
                              <a:latin typeface="Cambria Math" panose="02040503050406030204" pitchFamily="18" charset="0"/>
                            </a:rPr>
                          </m:ctrlPr>
                        </m:sSupPr>
                        <m:e>
                          <m:r>
                            <a:rPr lang="en-US" sz="2400" i="0">
                              <a:latin typeface="Cambria Math" panose="02040503050406030204" pitchFamily="18" charset="0"/>
                            </a:rPr>
                            <m:t>6</m:t>
                          </m:r>
                        </m:e>
                        <m:sup>
                          <m:r>
                            <a:rPr lang="en-US" sz="2400" i="0">
                              <a:latin typeface="Cambria Math" panose="02040503050406030204" pitchFamily="18" charset="0"/>
                            </a:rPr>
                            <m:t>2</m:t>
                          </m:r>
                        </m:sup>
                      </m:sSup>
                      <m:r>
                        <a:rPr lang="en-US" sz="2400" i="0">
                          <a:latin typeface="Cambria Math" panose="02040503050406030204" pitchFamily="18" charset="0"/>
                        </a:rPr>
                        <m:t>.3=1,08</m:t>
                      </m:r>
                      <m:r>
                        <a:rPr lang="en-US" sz="2400" i="1">
                          <a:latin typeface="Cambria Math" panose="02040503050406030204" pitchFamily="18" charset="0"/>
                        </a:rPr>
                        <m:t>𝑊</m:t>
                      </m:r>
                    </m:oMath>
                  </m:oMathPara>
                </a14:m>
                <a:endParaRPr lang="en-US" sz="2400" dirty="0"/>
              </a:p>
            </p:txBody>
          </p:sp>
        </mc:Choice>
        <mc:Fallback xmlns="">
          <p:sp>
            <p:nvSpPr>
              <p:cNvPr id="13" name="TextBox 12">
                <a:extLst>
                  <a:ext uri="{FF2B5EF4-FFF2-40B4-BE49-F238E27FC236}">
                    <a16:creationId xmlns:a16="http://schemas.microsoft.com/office/drawing/2014/main" id="{5C30D369-E9C0-4E1D-AA06-F9F4DE8B41C1}"/>
                  </a:ext>
                </a:extLst>
              </p:cNvPr>
              <p:cNvSpPr txBox="1">
                <a:spLocks noRot="1" noChangeAspect="1" noMove="1" noResize="1" noEditPoints="1" noAdjustHandles="1" noChangeArrowheads="1" noChangeShapeType="1" noTextEdit="1"/>
              </p:cNvSpPr>
              <p:nvPr/>
            </p:nvSpPr>
            <p:spPr>
              <a:xfrm>
                <a:off x="2871216" y="5049809"/>
                <a:ext cx="6096000" cy="461665"/>
              </a:xfrm>
              <a:prstGeom prst="rect">
                <a:avLst/>
              </a:prstGeom>
              <a:blipFill>
                <a:blip r:embed="rId4"/>
                <a:stretch>
                  <a:fillRect b="-13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B03133BE-25D4-45FD-BE31-96CAA944374D}"/>
                  </a:ext>
                </a:extLst>
              </p:cNvPr>
              <p:cNvSpPr txBox="1"/>
              <p:nvPr/>
            </p:nvSpPr>
            <p:spPr>
              <a:xfrm>
                <a:off x="3828288" y="5511474"/>
                <a:ext cx="6096000" cy="810863"/>
              </a:xfrm>
              <a:prstGeom prst="rect">
                <a:avLst/>
              </a:prstGeom>
              <a:noFill/>
            </p:spPr>
            <p:txBody>
              <a:bodyPr wrap="square">
                <a:spAutoFit/>
              </a:bodyPr>
              <a:lstStyle/>
              <a:p>
                <a:pPr marL="0" marR="0" indent="180340" algn="just">
                  <a:lnSpc>
                    <a:spcPct val="150000"/>
                  </a:lnSpc>
                  <a:spcBef>
                    <a:spcPts val="0"/>
                  </a:spcBef>
                  <a:spcAft>
                    <a:spcPts val="0"/>
                  </a:spcAft>
                </a:pPr>
                <a14:m>
                  <m:oMath xmlns:m="http://schemas.openxmlformats.org/officeDocument/2006/math">
                    <m:r>
                      <a:rPr lang="en-ZW" sz="2400" i="1" smtClean="0">
                        <a:solidFill>
                          <a:srgbClr val="000000"/>
                        </a:solidFill>
                        <a:effectLst/>
                        <a:latin typeface="Cambria Math" panose="02040503050406030204" pitchFamily="18" charset="0"/>
                        <a:ea typeface="Calibri" panose="020F0502020204030204" pitchFamily="34" charset="0"/>
                        <a:cs typeface="Cambria Math" panose="02040503050406030204" pitchFamily="18" charset="0"/>
                      </a:rPr>
                      <m:t>⇒</m:t>
                    </m:r>
                    <m:sSub>
                      <m:sSubPr>
                        <m:ctrlPr>
                          <a:rPr lang="en-ZW" sz="2400" i="1" smtClean="0">
                            <a:solidFill>
                              <a:srgbClr val="000000"/>
                            </a:solidFill>
                            <a:effectLst/>
                            <a:latin typeface="Cambria Math" panose="02040503050406030204" pitchFamily="18" charset="0"/>
                          </a:rPr>
                        </m:ctrlPr>
                      </m:sSubPr>
                      <m:e>
                        <m:r>
                          <a:rPr lang="en-US" sz="2400" b="0" i="1" smtClean="0">
                            <a:solidFill>
                              <a:srgbClr val="000000"/>
                            </a:solidFill>
                            <a:effectLst/>
                            <a:latin typeface="Cambria Math" panose="02040503050406030204" pitchFamily="18" charset="0"/>
                          </a:rPr>
                          <m:t>𝑃</m:t>
                        </m:r>
                      </m:e>
                      <m:sub>
                        <m:r>
                          <a:rPr lang="en-US" sz="2400" b="0" i="1" smtClean="0">
                            <a:solidFill>
                              <a:srgbClr val="000000"/>
                            </a:solidFill>
                            <a:effectLst/>
                            <a:latin typeface="Cambria Math" panose="02040503050406030204" pitchFamily="18" charset="0"/>
                          </a:rPr>
                          <m:t>1</m:t>
                        </m:r>
                      </m:sub>
                    </m:sSub>
                    <m:r>
                      <a:rPr lang="en-US" sz="2400" b="0" i="1" smtClean="0">
                        <a:solidFill>
                          <a:srgbClr val="000000"/>
                        </a:solidFill>
                        <a:effectLst/>
                        <a:latin typeface="Cambria Math" panose="02040503050406030204" pitchFamily="18" charset="0"/>
                      </a:rPr>
                      <m:t>=</m:t>
                    </m:r>
                    <m:f>
                      <m:fPr>
                        <m:ctrlPr>
                          <a:rPr lang="en-US" sz="2400" i="1">
                            <a:effectLst/>
                            <a:latin typeface="Cambria Math" panose="02040503050406030204" pitchFamily="18" charset="0"/>
                            <a:ea typeface="Calibri" panose="020F0502020204030204" pitchFamily="34" charset="0"/>
                          </a:rPr>
                        </m:ctrlPr>
                      </m:fPr>
                      <m:num>
                        <m:sSub>
                          <m:sSubPr>
                            <m:ctrlPr>
                              <a:rPr lang="en-US" sz="2400" i="1">
                                <a:effectLst/>
                                <a:latin typeface="Cambria Math" panose="02040503050406030204" pitchFamily="18" charset="0"/>
                                <a:ea typeface="Calibri" panose="020F0502020204030204" pitchFamily="34" charset="0"/>
                              </a:rPr>
                            </m:ctrlPr>
                          </m:sSubPr>
                          <m:e>
                            <m:r>
                              <a:rPr lang="en-ZW" sz="2400" i="1">
                                <a:solidFill>
                                  <a:srgbClr val="000000"/>
                                </a:solidFill>
                                <a:effectLst/>
                                <a:latin typeface="Cambria Math" panose="02040503050406030204" pitchFamily="18" charset="0"/>
                                <a:ea typeface="Calibri" panose="020F0502020204030204" pitchFamily="34" charset="0"/>
                              </a:rPr>
                              <m:t>𝑃</m:t>
                            </m:r>
                          </m:e>
                          <m:sub>
                            <m:r>
                              <a:rPr lang="en-ZW" sz="2400" i="1">
                                <a:solidFill>
                                  <a:srgbClr val="000000"/>
                                </a:solidFill>
                                <a:effectLst/>
                                <a:latin typeface="Cambria Math" panose="02040503050406030204" pitchFamily="18" charset="0"/>
                                <a:ea typeface="Calibri" panose="020F0502020204030204" pitchFamily="34" charset="0"/>
                              </a:rPr>
                              <m:t>𝑁</m:t>
                            </m:r>
                          </m:sub>
                        </m:sSub>
                      </m:num>
                      <m:den>
                        <m:r>
                          <a:rPr lang="en-ZW" sz="2400" i="1">
                            <a:solidFill>
                              <a:srgbClr val="000000"/>
                            </a:solidFill>
                            <a:effectLst/>
                            <a:latin typeface="Cambria Math" panose="02040503050406030204" pitchFamily="18" charset="0"/>
                            <a:ea typeface="Calibri" panose="020F0502020204030204" pitchFamily="34" charset="0"/>
                          </a:rPr>
                          <m:t>2</m:t>
                        </m:r>
                      </m:den>
                    </m:f>
                    <m:r>
                      <a:rPr lang="en-ZW" sz="2400" i="1">
                        <a:solidFill>
                          <a:srgbClr val="000000"/>
                        </a:solidFill>
                        <a:effectLst/>
                        <a:latin typeface="Cambria Math" panose="02040503050406030204" pitchFamily="18" charset="0"/>
                        <a:ea typeface="Calibri" panose="020F0502020204030204" pitchFamily="34" charset="0"/>
                      </a:rPr>
                      <m:t>=0,54</m:t>
                    </m:r>
                    <m:d>
                      <m:dPr>
                        <m:ctrlPr>
                          <a:rPr lang="en-US" sz="2400" i="1">
                            <a:effectLst/>
                            <a:latin typeface="Cambria Math" panose="02040503050406030204" pitchFamily="18" charset="0"/>
                            <a:ea typeface="Calibri" panose="020F0502020204030204" pitchFamily="34" charset="0"/>
                          </a:rPr>
                        </m:ctrlPr>
                      </m:dPr>
                      <m:e>
                        <m:r>
                          <a:rPr lang="en-ZW" sz="2400" i="1">
                            <a:solidFill>
                              <a:srgbClr val="000000"/>
                            </a:solidFill>
                            <a:effectLst/>
                            <a:latin typeface="Cambria Math" panose="02040503050406030204" pitchFamily="18" charset="0"/>
                            <a:ea typeface="Calibri" panose="020F0502020204030204" pitchFamily="34" charset="0"/>
                          </a:rPr>
                          <m:t>𝑊</m:t>
                        </m:r>
                      </m:e>
                    </m:d>
                  </m:oMath>
                </a14:m>
                <a:r>
                  <a:rPr lang="en-ZW" sz="2400" dirty="0">
                    <a:solidFill>
                      <a:srgbClr val="000000"/>
                    </a:solidFill>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Calibri" panose="020F0502020204030204" pitchFamily="34" charset="0"/>
                </a:endParaRPr>
              </a:p>
            </p:txBody>
          </p:sp>
        </mc:Choice>
        <mc:Fallback xmlns="">
          <p:sp>
            <p:nvSpPr>
              <p:cNvPr id="15" name="TextBox 14">
                <a:extLst>
                  <a:ext uri="{FF2B5EF4-FFF2-40B4-BE49-F238E27FC236}">
                    <a16:creationId xmlns:a16="http://schemas.microsoft.com/office/drawing/2014/main" id="{B03133BE-25D4-45FD-BE31-96CAA944374D}"/>
                  </a:ext>
                </a:extLst>
              </p:cNvPr>
              <p:cNvSpPr txBox="1">
                <a:spLocks noRot="1" noChangeAspect="1" noMove="1" noResize="1" noEditPoints="1" noAdjustHandles="1" noChangeArrowheads="1" noChangeShapeType="1" noTextEdit="1"/>
              </p:cNvSpPr>
              <p:nvPr/>
            </p:nvSpPr>
            <p:spPr>
              <a:xfrm>
                <a:off x="3828288" y="5511474"/>
                <a:ext cx="6096000" cy="810863"/>
              </a:xfrm>
              <a:prstGeom prst="rect">
                <a:avLst/>
              </a:prstGeom>
              <a:blipFill>
                <a:blip r:embed="rId5"/>
                <a:stretch>
                  <a:fillRect b="-6767"/>
                </a:stretch>
              </a:blipFill>
            </p:spPr>
            <p:txBody>
              <a:bodyPr/>
              <a:lstStyle/>
              <a:p>
                <a:r>
                  <a:rPr lang="en-US">
                    <a:noFill/>
                  </a:rPr>
                  <a:t> </a:t>
                </a:r>
              </a:p>
            </p:txBody>
          </p:sp>
        </mc:Fallback>
      </mc:AlternateContent>
      <p:sp>
        <p:nvSpPr>
          <p:cNvPr id="16" name="TextBox 15">
            <a:extLst>
              <a:ext uri="{FF2B5EF4-FFF2-40B4-BE49-F238E27FC236}">
                <a16:creationId xmlns:a16="http://schemas.microsoft.com/office/drawing/2014/main" id="{45E83555-90B6-45B4-80C9-1F7E66768A09}"/>
              </a:ext>
            </a:extLst>
          </p:cNvPr>
          <p:cNvSpPr txBox="1"/>
          <p:nvPr/>
        </p:nvSpPr>
        <p:spPr>
          <a:xfrm>
            <a:off x="676656" y="2931360"/>
            <a:ext cx="2194560" cy="2677656"/>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E = 6V</a:t>
            </a:r>
          </a:p>
          <a:p>
            <a:r>
              <a:rPr lang="en-US" sz="2800" dirty="0">
                <a:latin typeface="Times New Roman" panose="02020603050405020304" pitchFamily="18" charset="0"/>
                <a:cs typeface="Times New Roman" panose="02020603050405020304" pitchFamily="18" charset="0"/>
              </a:rPr>
              <a:t>r= 1 </a:t>
            </a:r>
            <a:r>
              <a:rPr lang="el-GR" sz="2800" dirty="0">
                <a:latin typeface="Times New Roman" panose="02020603050405020304" pitchFamily="18" charset="0"/>
                <a:cs typeface="Times New Roman" panose="02020603050405020304" pitchFamily="18" charset="0"/>
              </a:rPr>
              <a:t>Ω</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2 </a:t>
            </a:r>
            <a:r>
              <a:rPr lang="en-US" sz="2800" dirty="0" err="1">
                <a:latin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R</a:t>
            </a:r>
            <a:r>
              <a:rPr lang="en-US" sz="2800" baseline="-25000" dirty="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=R</a:t>
            </a:r>
            <a:r>
              <a:rPr lang="en-US" sz="2800" baseline="-25000" dirty="0">
                <a:latin typeface="Times New Roman" panose="02020603050405020304" pitchFamily="18" charset="0"/>
                <a:cs typeface="Times New Roman" panose="02020603050405020304" pitchFamily="18" charset="0"/>
              </a:rPr>
              <a:t>2</a:t>
            </a:r>
            <a:r>
              <a:rPr lang="en-US" sz="2800" dirty="0">
                <a:latin typeface="Times New Roman" panose="02020603050405020304" pitchFamily="18" charset="0"/>
                <a:cs typeface="Times New Roman" panose="02020603050405020304" pitchFamily="18" charset="0"/>
              </a:rPr>
              <a:t> =6 </a:t>
            </a:r>
            <a:r>
              <a:rPr lang="el-GR" sz="2800" dirty="0">
                <a:latin typeface="Times New Roman" panose="02020603050405020304" pitchFamily="18" charset="0"/>
                <a:cs typeface="Times New Roman" panose="02020603050405020304" pitchFamily="18" charset="0"/>
              </a:rPr>
              <a:t>Ω</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P</a:t>
            </a:r>
            <a:r>
              <a:rPr lang="en-US" sz="2800" baseline="-25000" dirty="0">
                <a:latin typeface="Times New Roman" panose="02020603050405020304" pitchFamily="18" charset="0"/>
                <a:cs typeface="Times New Roman" panose="02020603050405020304" pitchFamily="18" charset="0"/>
              </a:rPr>
              <a:t>1</a:t>
            </a:r>
            <a:r>
              <a:rPr lang="en-US" sz="2800" dirty="0">
                <a:latin typeface="Times New Roman" panose="02020603050405020304" pitchFamily="18" charset="0"/>
                <a:cs typeface="Times New Roman" panose="02020603050405020304" pitchFamily="18" charset="0"/>
              </a:rPr>
              <a:t>= ?</a:t>
            </a:r>
            <a:endParaRPr lang="en-US" sz="2800" baseline="-250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8384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1000" fill="hold"/>
                                        <p:tgtEl>
                                          <p:spTgt spid="5"/>
                                        </p:tgtEl>
                                        <p:attrNameLst>
                                          <p:attrName>ppt_w</p:attrName>
                                        </p:attrNameLst>
                                      </p:cBhvr>
                                      <p:tavLst>
                                        <p:tav tm="0">
                                          <p:val>
                                            <p:fltVal val="0"/>
                                          </p:val>
                                        </p:tav>
                                        <p:tav tm="100000">
                                          <p:val>
                                            <p:strVal val="#ppt_w"/>
                                          </p:val>
                                        </p:tav>
                                      </p:tavLst>
                                    </p:anim>
                                    <p:anim calcmode="lin" valueType="num">
                                      <p:cBhvr>
                                        <p:cTn id="31" dur="1000" fill="hold"/>
                                        <p:tgtEl>
                                          <p:spTgt spid="5"/>
                                        </p:tgtEl>
                                        <p:attrNameLst>
                                          <p:attrName>ppt_h</p:attrName>
                                        </p:attrNameLst>
                                      </p:cBhvr>
                                      <p:tavLst>
                                        <p:tav tm="0">
                                          <p:val>
                                            <p:fltVal val="0"/>
                                          </p:val>
                                        </p:tav>
                                        <p:tav tm="100000">
                                          <p:val>
                                            <p:strVal val="#ppt_h"/>
                                          </p:val>
                                        </p:tav>
                                      </p:tavLst>
                                    </p:anim>
                                    <p:anim calcmode="lin" valueType="num">
                                      <p:cBhvr>
                                        <p:cTn id="32" dur="1000" fill="hold"/>
                                        <p:tgtEl>
                                          <p:spTgt spid="5"/>
                                        </p:tgtEl>
                                        <p:attrNameLst>
                                          <p:attrName>style.rotation</p:attrName>
                                        </p:attrNameLst>
                                      </p:cBhvr>
                                      <p:tavLst>
                                        <p:tav tm="0">
                                          <p:val>
                                            <p:fltVal val="90"/>
                                          </p:val>
                                        </p:tav>
                                        <p:tav tm="100000">
                                          <p:val>
                                            <p:fltVal val="0"/>
                                          </p:val>
                                        </p:tav>
                                      </p:tavLst>
                                    </p:anim>
                                    <p:animEffect transition="in" filter="fade">
                                      <p:cBhvr>
                                        <p:cTn id="33" dur="10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barn(inVertical)">
                                      <p:cBhvr>
                                        <p:cTn id="38" dur="500"/>
                                        <p:tgtEl>
                                          <p:spTgt spid="16"/>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p:cTn id="43" dur="1000" fill="hold"/>
                                        <p:tgtEl>
                                          <p:spTgt spid="11"/>
                                        </p:tgtEl>
                                        <p:attrNameLst>
                                          <p:attrName>ppt_w</p:attrName>
                                        </p:attrNameLst>
                                      </p:cBhvr>
                                      <p:tavLst>
                                        <p:tav tm="0">
                                          <p:val>
                                            <p:fltVal val="0"/>
                                          </p:val>
                                        </p:tav>
                                        <p:tav tm="100000">
                                          <p:val>
                                            <p:strVal val="#ppt_w"/>
                                          </p:val>
                                        </p:tav>
                                      </p:tavLst>
                                    </p:anim>
                                    <p:anim calcmode="lin" valueType="num">
                                      <p:cBhvr>
                                        <p:cTn id="44" dur="1000" fill="hold"/>
                                        <p:tgtEl>
                                          <p:spTgt spid="11"/>
                                        </p:tgtEl>
                                        <p:attrNameLst>
                                          <p:attrName>ppt_h</p:attrName>
                                        </p:attrNameLst>
                                      </p:cBhvr>
                                      <p:tavLst>
                                        <p:tav tm="0">
                                          <p:val>
                                            <p:fltVal val="0"/>
                                          </p:val>
                                        </p:tav>
                                        <p:tav tm="100000">
                                          <p:val>
                                            <p:strVal val="#ppt_h"/>
                                          </p:val>
                                        </p:tav>
                                      </p:tavLst>
                                    </p:anim>
                                    <p:anim calcmode="lin" valueType="num">
                                      <p:cBhvr>
                                        <p:cTn id="45" dur="1000" fill="hold"/>
                                        <p:tgtEl>
                                          <p:spTgt spid="11"/>
                                        </p:tgtEl>
                                        <p:attrNameLst>
                                          <p:attrName>style.rotation</p:attrName>
                                        </p:attrNameLst>
                                      </p:cBhvr>
                                      <p:tavLst>
                                        <p:tav tm="0">
                                          <p:val>
                                            <p:fltVal val="90"/>
                                          </p:val>
                                        </p:tav>
                                        <p:tav tm="100000">
                                          <p:val>
                                            <p:fltVal val="0"/>
                                          </p:val>
                                        </p:tav>
                                      </p:tavLst>
                                    </p:anim>
                                    <p:animEffect transition="in" filter="fade">
                                      <p:cBhvr>
                                        <p:cTn id="46" dur="10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wipe(down)">
                                      <p:cBhvr>
                                        <p:cTn id="51" dur="580">
                                          <p:stCondLst>
                                            <p:cond delay="0"/>
                                          </p:stCondLst>
                                        </p:cTn>
                                        <p:tgtEl>
                                          <p:spTgt spid="13"/>
                                        </p:tgtEl>
                                      </p:cBhvr>
                                    </p:animEffect>
                                    <p:anim calcmode="lin" valueType="num">
                                      <p:cBhvr>
                                        <p:cTn id="5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57" dur="26">
                                          <p:stCondLst>
                                            <p:cond delay="650"/>
                                          </p:stCondLst>
                                        </p:cTn>
                                        <p:tgtEl>
                                          <p:spTgt spid="13"/>
                                        </p:tgtEl>
                                      </p:cBhvr>
                                      <p:to x="100000" y="60000"/>
                                    </p:animScale>
                                    <p:animScale>
                                      <p:cBhvr>
                                        <p:cTn id="58" dur="166" decel="50000">
                                          <p:stCondLst>
                                            <p:cond delay="676"/>
                                          </p:stCondLst>
                                        </p:cTn>
                                        <p:tgtEl>
                                          <p:spTgt spid="13"/>
                                        </p:tgtEl>
                                      </p:cBhvr>
                                      <p:to x="100000" y="100000"/>
                                    </p:animScale>
                                    <p:animScale>
                                      <p:cBhvr>
                                        <p:cTn id="59" dur="26">
                                          <p:stCondLst>
                                            <p:cond delay="1312"/>
                                          </p:stCondLst>
                                        </p:cTn>
                                        <p:tgtEl>
                                          <p:spTgt spid="13"/>
                                        </p:tgtEl>
                                      </p:cBhvr>
                                      <p:to x="100000" y="80000"/>
                                    </p:animScale>
                                    <p:animScale>
                                      <p:cBhvr>
                                        <p:cTn id="60" dur="166" decel="50000">
                                          <p:stCondLst>
                                            <p:cond delay="1338"/>
                                          </p:stCondLst>
                                        </p:cTn>
                                        <p:tgtEl>
                                          <p:spTgt spid="13"/>
                                        </p:tgtEl>
                                      </p:cBhvr>
                                      <p:to x="100000" y="100000"/>
                                    </p:animScale>
                                    <p:animScale>
                                      <p:cBhvr>
                                        <p:cTn id="61" dur="26">
                                          <p:stCondLst>
                                            <p:cond delay="1642"/>
                                          </p:stCondLst>
                                        </p:cTn>
                                        <p:tgtEl>
                                          <p:spTgt spid="13"/>
                                        </p:tgtEl>
                                      </p:cBhvr>
                                      <p:to x="100000" y="90000"/>
                                    </p:animScale>
                                    <p:animScale>
                                      <p:cBhvr>
                                        <p:cTn id="62" dur="166" decel="50000">
                                          <p:stCondLst>
                                            <p:cond delay="1668"/>
                                          </p:stCondLst>
                                        </p:cTn>
                                        <p:tgtEl>
                                          <p:spTgt spid="13"/>
                                        </p:tgtEl>
                                      </p:cBhvr>
                                      <p:to x="100000" y="100000"/>
                                    </p:animScale>
                                    <p:animScale>
                                      <p:cBhvr>
                                        <p:cTn id="63" dur="26">
                                          <p:stCondLst>
                                            <p:cond delay="1808"/>
                                          </p:stCondLst>
                                        </p:cTn>
                                        <p:tgtEl>
                                          <p:spTgt spid="13"/>
                                        </p:tgtEl>
                                      </p:cBhvr>
                                      <p:to x="100000" y="95000"/>
                                    </p:animScale>
                                    <p:animScale>
                                      <p:cBhvr>
                                        <p:cTn id="64" dur="166" decel="50000">
                                          <p:stCondLst>
                                            <p:cond delay="1834"/>
                                          </p:stCondLst>
                                        </p:cTn>
                                        <p:tgtEl>
                                          <p:spTgt spid="13"/>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45" presetClass="entr" presetSubtype="0"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fade">
                                      <p:cBhvr>
                                        <p:cTn id="69" dur="2000"/>
                                        <p:tgtEl>
                                          <p:spTgt spid="15"/>
                                        </p:tgtEl>
                                      </p:cBhvr>
                                    </p:animEffect>
                                    <p:anim calcmode="lin" valueType="num">
                                      <p:cBhvr>
                                        <p:cTn id="70" dur="2000" fill="hold"/>
                                        <p:tgtEl>
                                          <p:spTgt spid="15"/>
                                        </p:tgtEl>
                                        <p:attrNameLst>
                                          <p:attrName>ppt_w</p:attrName>
                                        </p:attrNameLst>
                                      </p:cBhvr>
                                      <p:tavLst>
                                        <p:tav tm="0" fmla="#ppt_w*sin(2.5*pi*$)">
                                          <p:val>
                                            <p:fltVal val="0"/>
                                          </p:val>
                                        </p:tav>
                                        <p:tav tm="100000">
                                          <p:val>
                                            <p:fltVal val="1"/>
                                          </p:val>
                                        </p:tav>
                                      </p:tavLst>
                                    </p:anim>
                                    <p:anim calcmode="lin" valueType="num">
                                      <p:cBhvr>
                                        <p:cTn id="71" dur="2000" fill="hold"/>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1" grpId="0"/>
      <p:bldP spid="13" grpId="0"/>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959FB-10B6-40C6-833F-6AE7D150058C}"/>
              </a:ext>
            </a:extLst>
          </p:cNvPr>
          <p:cNvSpPr>
            <a:spLocks noGrp="1"/>
          </p:cNvSpPr>
          <p:nvPr>
            <p:ph type="title"/>
          </p:nvPr>
        </p:nvSpPr>
        <p:spPr>
          <a:xfrm>
            <a:off x="432816" y="195073"/>
            <a:ext cx="11448288" cy="2176272"/>
          </a:xfrm>
        </p:spPr>
        <p:txBody>
          <a:bodyPr>
            <a:noAutofit/>
          </a:bodyPr>
          <a:lstStyle/>
          <a:p>
            <a:pPr marL="0" marR="0" indent="0">
              <a:lnSpc>
                <a:spcPct val="150000"/>
              </a:lnSpc>
              <a:spcBef>
                <a:spcPts val="0"/>
              </a:spcBef>
              <a:spcAft>
                <a:spcPts val="0"/>
              </a:spcAft>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1. </a:t>
            </a:r>
            <a:r>
              <a:rPr lang="en-ZW" sz="2400" dirty="0" err="1">
                <a:effectLst/>
                <a:latin typeface="Times New Roman" panose="02020603050405020304" pitchFamily="18" charset="0"/>
                <a:ea typeface="Calibri" panose="020F0502020204030204" pitchFamily="34" charset="0"/>
              </a:rPr>
              <a:t>Tính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năng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tiêu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thụ</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công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suất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khi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dòng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cò</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cường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a:t>
            </a:r>
            <a:r>
              <a:rPr lang="en-ZW" sz="2400" dirty="0">
                <a:effectLst/>
                <a:latin typeface="Times New Roman" panose="02020603050405020304" pitchFamily="18" charset="0"/>
                <a:ea typeface="Calibri" panose="020F0502020204030204" pitchFamily="34" charset="0"/>
              </a:rPr>
              <a:t> 1 A </a:t>
            </a:r>
            <a:r>
              <a:rPr lang="en-ZW" sz="2400" dirty="0" err="1">
                <a:effectLst/>
                <a:latin typeface="Times New Roman" panose="02020603050405020304" pitchFamily="18" charset="0"/>
                <a:ea typeface="Calibri" panose="020F0502020204030204" pitchFamily="34" charset="0"/>
              </a:rPr>
              <a:t>chạy</a:t>
            </a:r>
            <a:r>
              <a:rPr lang="en-ZW" sz="2400" dirty="0">
                <a:effectLst/>
                <a:latin typeface="Times New Roman" panose="02020603050405020304" pitchFamily="18" charset="0"/>
                <a:ea typeface="Calibri" panose="020F0502020204030204" pitchFamily="34" charset="0"/>
              </a:rPr>
              <a:t> qua </a:t>
            </a:r>
            <a:r>
              <a:rPr lang="en-ZW" sz="2400" dirty="0" err="1">
                <a:effectLst/>
                <a:latin typeface="Times New Roman" panose="02020603050405020304" pitchFamily="18" charset="0"/>
                <a:ea typeface="Calibri" panose="020F0502020204030204" pitchFamily="34" charset="0"/>
              </a:rPr>
              <a:t>dây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dẫn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trong</a:t>
            </a:r>
            <a:r>
              <a:rPr lang="en-ZW" sz="2400" dirty="0">
                <a:effectLst/>
                <a:latin typeface="Times New Roman" panose="02020603050405020304" pitchFamily="18" charset="0"/>
                <a:ea typeface="Calibri" panose="020F0502020204030204" pitchFamily="34" charset="0"/>
              </a:rPr>
              <a:t> 6 </a:t>
            </a:r>
            <a:r>
              <a:rPr lang="en-ZW" sz="2400" dirty="0" err="1">
                <a:effectLst/>
                <a:latin typeface="Times New Roman" panose="02020603050405020304" pitchFamily="18" charset="0"/>
                <a:ea typeface="Calibri" panose="020F0502020204030204" pitchFamily="34" charset="0"/>
              </a:rPr>
              <a:t>giờ</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Biết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hiệu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thế</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giữa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hai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đầu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dây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dần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này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6 V.</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18,9 kJ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6W. 		</a:t>
            </a:r>
            <a:r>
              <a:rPr lang="en-ZW" sz="2400" b="1" dirty="0">
                <a:effectLst/>
                <a:latin typeface="Times New Roman" panose="02020603050405020304" pitchFamily="18" charset="0"/>
                <a:ea typeface="Calibri" panose="020F0502020204030204" pitchFamily="34" charset="0"/>
              </a:rPr>
              <a:t>B. </a:t>
            </a:r>
            <a:r>
              <a:rPr lang="en-ZW" sz="2400" dirty="0">
                <a:effectLst/>
                <a:latin typeface="Times New Roman" panose="02020603050405020304" pitchFamily="18" charset="0"/>
                <a:ea typeface="Calibri" panose="020F0502020204030204" pitchFamily="34" charset="0"/>
              </a:rPr>
              <a:t>21,6 kJ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6 W. 		</a:t>
            </a:r>
            <a:br>
              <a:rPr lang="en-ZW"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C. </a:t>
            </a:r>
            <a:r>
              <a:rPr lang="en-ZW" sz="2400" dirty="0">
                <a:effectLst/>
                <a:latin typeface="Times New Roman" panose="02020603050405020304" pitchFamily="18" charset="0"/>
                <a:ea typeface="Calibri" panose="020F0502020204030204" pitchFamily="34" charset="0"/>
              </a:rPr>
              <a:t>18,9 kJ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9 W. 		</a:t>
            </a:r>
            <a:r>
              <a:rPr lang="en-ZW" sz="2400" b="1" dirty="0">
                <a:effectLst/>
                <a:latin typeface="Times New Roman" panose="02020603050405020304" pitchFamily="18" charset="0"/>
                <a:ea typeface="Calibri" panose="020F0502020204030204" pitchFamily="34" charset="0"/>
              </a:rPr>
              <a:t>D. </a:t>
            </a:r>
            <a:r>
              <a:rPr lang="en-ZW" sz="2400" dirty="0">
                <a:latin typeface="Times New Roman" panose="02020603050405020304" pitchFamily="18" charset="0"/>
                <a:ea typeface="Calibri" panose="020F0502020204030204" pitchFamily="34" charset="0"/>
              </a:rPr>
              <a:t>129</a:t>
            </a:r>
            <a:r>
              <a:rPr lang="en-ZW" sz="2400" dirty="0">
                <a:effectLst/>
                <a:latin typeface="Times New Roman" panose="02020603050405020304" pitchFamily="18" charset="0"/>
                <a:ea typeface="Calibri" panose="020F0502020204030204" pitchFamily="34" charset="0"/>
              </a:rPr>
              <a:t>,6 kJ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9 W.</a:t>
            </a:r>
            <a:endParaRPr lang="en-US" sz="2400" dirty="0">
              <a:effectLst/>
              <a:latin typeface="Times New Roman" panose="02020603050405020304" pitchFamily="18" charset="0"/>
              <a:ea typeface="Calibri" panose="020F0502020204030204" pitchFamily="34" charset="0"/>
            </a:endParaRPr>
          </a:p>
        </p:txBody>
      </p:sp>
      <p:sp>
        <p:nvSpPr>
          <p:cNvPr id="4" name="TextBox 3">
            <a:extLst>
              <a:ext uri="{FF2B5EF4-FFF2-40B4-BE49-F238E27FC236}">
                <a16:creationId xmlns:a16="http://schemas.microsoft.com/office/drawing/2014/main" id="{C86E7340-FFE5-467C-9309-9B62F0FD6A24}"/>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6" name="Straight Connector 5">
            <a:extLst>
              <a:ext uri="{FF2B5EF4-FFF2-40B4-BE49-F238E27FC236}">
                <a16:creationId xmlns:a16="http://schemas.microsoft.com/office/drawing/2014/main" id="{E35F00C6-4394-42F9-924E-BFE4F6574269}"/>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85437EC-D399-43B7-8EFF-39D4720DFC76}"/>
              </a:ext>
            </a:extLst>
          </p:cNvPr>
          <p:cNvSpPr txBox="1"/>
          <p:nvPr/>
        </p:nvSpPr>
        <p:spPr>
          <a:xfrm>
            <a:off x="731521" y="3230880"/>
            <a:ext cx="2523741" cy="1938992"/>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I=1A</a:t>
            </a:r>
          </a:p>
          <a:p>
            <a:r>
              <a:rPr lang="en-US" sz="2400" dirty="0">
                <a:latin typeface="Times New Roman" panose="02020603050405020304" pitchFamily="18" charset="0"/>
                <a:cs typeface="Times New Roman" panose="02020603050405020304" pitchFamily="18" charset="0"/>
              </a:rPr>
              <a:t>U=6V</a:t>
            </a:r>
          </a:p>
          <a:p>
            <a:r>
              <a:rPr lang="en-US" sz="2400" dirty="0">
                <a:latin typeface="Times New Roman" panose="02020603050405020304" pitchFamily="18" charset="0"/>
                <a:cs typeface="Times New Roman" panose="02020603050405020304" pitchFamily="18" charset="0"/>
              </a:rPr>
              <a:t>t=6 </a:t>
            </a:r>
            <a:r>
              <a:rPr lang="en-US" sz="2400" dirty="0" err="1">
                <a:latin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cs typeface="Times New Roman" panose="02020603050405020304" pitchFamily="18" charset="0"/>
              </a:rPr>
              <a:t>= 21600s</a:t>
            </a:r>
          </a:p>
          <a:p>
            <a:r>
              <a:rPr lang="en-US" sz="2400" dirty="0">
                <a:latin typeface="Times New Roman" panose="02020603050405020304" pitchFamily="18" charset="0"/>
                <a:cs typeface="Times New Roman" panose="02020603050405020304" pitchFamily="18" charset="0"/>
              </a:rPr>
              <a:t>A=?</a:t>
            </a:r>
          </a:p>
          <a:p>
            <a:r>
              <a:rPr lang="en-US" sz="2400" dirty="0">
                <a:latin typeface="Times New Roman" panose="02020603050405020304" pitchFamily="18" charset="0"/>
                <a:cs typeface="Times New Roman" panose="02020603050405020304" pitchFamily="18" charset="0"/>
              </a:rPr>
              <a:t>P= ?</a:t>
            </a:r>
          </a:p>
        </p:txBody>
      </p:sp>
      <p:sp>
        <p:nvSpPr>
          <p:cNvPr id="8" name="TextBox 7">
            <a:extLst>
              <a:ext uri="{FF2B5EF4-FFF2-40B4-BE49-F238E27FC236}">
                <a16:creationId xmlns:a16="http://schemas.microsoft.com/office/drawing/2014/main" id="{ACB42707-371C-4F78-93C8-FB6AEC869DC4}"/>
              </a:ext>
            </a:extLst>
          </p:cNvPr>
          <p:cNvSpPr txBox="1"/>
          <p:nvPr/>
        </p:nvSpPr>
        <p:spPr>
          <a:xfrm>
            <a:off x="4413505" y="3230880"/>
            <a:ext cx="3627119" cy="1200329"/>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a:t>
            </a:r>
            <a:r>
              <a:rPr lang="en-US" sz="2400" dirty="0" err="1">
                <a:latin typeface="Times New Roman" panose="02020603050405020304" pitchFamily="18" charset="0"/>
                <a:cs typeface="Times New Roman" panose="02020603050405020304" pitchFamily="18" charset="0"/>
              </a:rPr>
              <a:t>UIt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A=6.1.21600</a:t>
            </a:r>
          </a:p>
          <a:p>
            <a:r>
              <a:rPr lang="en-US" sz="2400" dirty="0">
                <a:latin typeface="Times New Roman" panose="02020603050405020304" pitchFamily="18" charset="0"/>
                <a:cs typeface="Times New Roman" panose="02020603050405020304" pitchFamily="18" charset="0"/>
              </a:rPr>
              <a:t>A=129600 J</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40F4F50C-F87A-44C0-9966-7576B2C2D6A4}"/>
                  </a:ext>
                </a:extLst>
              </p:cNvPr>
              <p:cNvSpPr txBox="1"/>
              <p:nvPr/>
            </p:nvSpPr>
            <p:spPr>
              <a:xfrm>
                <a:off x="4413505" y="4663440"/>
                <a:ext cx="2255520" cy="1107996"/>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2400" b="0" i="1" smtClean="0">
                          <a:latin typeface="Cambria Math" panose="02040503050406030204" pitchFamily="18" charset="0"/>
                        </a:rPr>
                        <m:t>𝑃</m:t>
                      </m:r>
                      <m:r>
                        <a:rPr lang="en-US" sz="2400" b="0" i="1" smtClean="0">
                          <a:latin typeface="Cambria Math" panose="02040503050406030204" pitchFamily="18" charset="0"/>
                        </a:rPr>
                        <m:t>=</m:t>
                      </m:r>
                      <m:r>
                        <a:rPr lang="en-US" sz="2400" b="0" i="1" smtClean="0">
                          <a:latin typeface="Cambria Math" panose="02040503050406030204" pitchFamily="18" charset="0"/>
                        </a:rPr>
                        <m:t>𝑈𝐼</m:t>
                      </m:r>
                    </m:oMath>
                  </m:oMathPara>
                </a14:m>
                <a:endParaRPr lang="en-US" sz="2400" b="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P=6.1=6W</a:t>
                </a:r>
                <a:endParaRPr lang="en-US" sz="2400" b="0" dirty="0">
                  <a:latin typeface="Times New Roman" panose="02020603050405020304" pitchFamily="18" charset="0"/>
                  <a:cs typeface="Times New Roman" panose="02020603050405020304" pitchFamily="18" charset="0"/>
                </a:endParaRPr>
              </a:p>
              <a:p>
                <a:endParaRPr lang="en-US" dirty="0"/>
              </a:p>
            </p:txBody>
          </p:sp>
        </mc:Choice>
        <mc:Fallback xmlns="">
          <p:sp>
            <p:nvSpPr>
              <p:cNvPr id="9" name="TextBox 8">
                <a:extLst>
                  <a:ext uri="{FF2B5EF4-FFF2-40B4-BE49-F238E27FC236}">
                    <a16:creationId xmlns:a16="http://schemas.microsoft.com/office/drawing/2014/main" id="{40F4F50C-F87A-44C0-9966-7576B2C2D6A4}"/>
                  </a:ext>
                </a:extLst>
              </p:cNvPr>
              <p:cNvSpPr txBox="1">
                <a:spLocks noRot="1" noChangeAspect="1" noMove="1" noResize="1" noEditPoints="1" noAdjustHandles="1" noChangeArrowheads="1" noChangeShapeType="1" noTextEdit="1"/>
              </p:cNvSpPr>
              <p:nvPr/>
            </p:nvSpPr>
            <p:spPr>
              <a:xfrm>
                <a:off x="4413505" y="4663440"/>
                <a:ext cx="2255520" cy="1107996"/>
              </a:xfrm>
              <a:prstGeom prst="rect">
                <a:avLst/>
              </a:prstGeom>
              <a:blipFill>
                <a:blip r:embed="rId2"/>
                <a:stretch>
                  <a:fillRect l="-4054"/>
                </a:stretch>
              </a:blipFill>
            </p:spPr>
            <p:txBody>
              <a:bodyPr/>
              <a:lstStyle/>
              <a:p>
                <a:r>
                  <a:rPr lang="en-US">
                    <a:noFill/>
                  </a:rPr>
                  <a:t> </a:t>
                </a:r>
              </a:p>
            </p:txBody>
          </p:sp>
        </mc:Fallback>
      </mc:AlternateContent>
    </p:spTree>
    <p:extLst>
      <p:ext uri="{BB962C8B-B14F-4D97-AF65-F5344CB8AC3E}">
        <p14:creationId xmlns:p14="http://schemas.microsoft.com/office/powerpoint/2010/main" val="9381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1" presetClass="entr" presetSubtype="1"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heel(1)">
                                      <p:cBhvr>
                                        <p:cTn id="11" dur="20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randombar(horizontal)">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heel(1)">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wheel(1)">
                                      <p:cBhvr>
                                        <p:cTn id="26" dur="2000"/>
                                        <p:tgtEl>
                                          <p:spTgt spid="8">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anim calcmode="lin" valueType="num">
                                      <p:cBhvr>
                                        <p:cTn id="31"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2"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3" dur="500"/>
                                        <p:tgtEl>
                                          <p:spTgt spid="8">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5" presetClass="entr" presetSubtype="0" fill="hold" nodeType="clickEffect">
                                  <p:stCondLst>
                                    <p:cond delay="0"/>
                                  </p:stCondLst>
                                  <p:childTnLst>
                                    <p:set>
                                      <p:cBhvr>
                                        <p:cTn id="37" dur="1" fill="hold">
                                          <p:stCondLst>
                                            <p:cond delay="0"/>
                                          </p:stCondLst>
                                        </p:cTn>
                                        <p:tgtEl>
                                          <p:spTgt spid="8">
                                            <p:txEl>
                                              <p:pRg st="2" end="2"/>
                                            </p:txEl>
                                          </p:spTgt>
                                        </p:tgtEl>
                                        <p:attrNameLst>
                                          <p:attrName>style.visibility</p:attrName>
                                        </p:attrNameLst>
                                      </p:cBhvr>
                                      <p:to>
                                        <p:strVal val="visible"/>
                                      </p:to>
                                    </p:set>
                                    <p:animEffect transition="in" filter="fade">
                                      <p:cBhvr>
                                        <p:cTn id="38" dur="2000"/>
                                        <p:tgtEl>
                                          <p:spTgt spid="8">
                                            <p:txEl>
                                              <p:pRg st="2" end="2"/>
                                            </p:txEl>
                                          </p:spTgt>
                                        </p:tgtEl>
                                      </p:cBhvr>
                                    </p:animEffect>
                                    <p:anim calcmode="lin" valueType="num">
                                      <p:cBhvr>
                                        <p:cTn id="39" dur="2000" fill="hold"/>
                                        <p:tgtEl>
                                          <p:spTgt spid="8">
                                            <p:txEl>
                                              <p:pRg st="2" end="2"/>
                                            </p:txEl>
                                          </p:spTgt>
                                        </p:tgtEl>
                                        <p:attrNameLst>
                                          <p:attrName>ppt_w</p:attrName>
                                        </p:attrNameLst>
                                      </p:cBhvr>
                                      <p:tavLst>
                                        <p:tav tm="0" fmla="#ppt_w*sin(2.5*pi*$)">
                                          <p:val>
                                            <p:fltVal val="0"/>
                                          </p:val>
                                        </p:tav>
                                        <p:tav tm="100000">
                                          <p:val>
                                            <p:fltVal val="1"/>
                                          </p:val>
                                        </p:tav>
                                      </p:tavLst>
                                    </p:anim>
                                    <p:anim calcmode="lin" valueType="num">
                                      <p:cBhvr>
                                        <p:cTn id="40" dur="2000" fill="hold"/>
                                        <p:tgtEl>
                                          <p:spTgt spid="8">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9">
                                            <p:txEl>
                                              <p:pRg st="0" end="0"/>
                                            </p:txEl>
                                          </p:spTgt>
                                        </p:tgtEl>
                                        <p:attrNameLst>
                                          <p:attrName>style.visibility</p:attrName>
                                        </p:attrNameLst>
                                      </p:cBhvr>
                                      <p:to>
                                        <p:strVal val="visible"/>
                                      </p:to>
                                    </p:set>
                                    <p:animEffect transition="in" filter="fade">
                                      <p:cBhvr>
                                        <p:cTn id="45" dur="2000"/>
                                        <p:tgtEl>
                                          <p:spTgt spid="9">
                                            <p:txEl>
                                              <p:pRg st="0" end="0"/>
                                            </p:txEl>
                                          </p:spTgt>
                                        </p:tgtEl>
                                      </p:cBhvr>
                                    </p:animEffect>
                                    <p:anim calcmode="lin" valueType="num">
                                      <p:cBhvr>
                                        <p:cTn id="46" dur="2000" fill="hold"/>
                                        <p:tgtEl>
                                          <p:spTgt spid="9">
                                            <p:txEl>
                                              <p:pRg st="0" end="0"/>
                                            </p:txEl>
                                          </p:spTgt>
                                        </p:tgtEl>
                                        <p:attrNameLst>
                                          <p:attrName>ppt_w</p:attrName>
                                        </p:attrNameLst>
                                      </p:cBhvr>
                                      <p:tavLst>
                                        <p:tav tm="0" fmla="#ppt_w*sin(2.5*pi*$)">
                                          <p:val>
                                            <p:fltVal val="0"/>
                                          </p:val>
                                        </p:tav>
                                        <p:tav tm="100000">
                                          <p:val>
                                            <p:fltVal val="1"/>
                                          </p:val>
                                        </p:tav>
                                      </p:tavLst>
                                    </p:anim>
                                    <p:anim calcmode="lin" valueType="num">
                                      <p:cBhvr>
                                        <p:cTn id="47" dur="2000" fill="hold"/>
                                        <p:tgtEl>
                                          <p:spTgt spid="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9">
                                            <p:txEl>
                                              <p:pRg st="1" end="1"/>
                                            </p:txEl>
                                          </p:spTgt>
                                        </p:tgtEl>
                                        <p:attrNameLst>
                                          <p:attrName>style.visibility</p:attrName>
                                        </p:attrNameLst>
                                      </p:cBhvr>
                                      <p:to>
                                        <p:strVal val="visible"/>
                                      </p:to>
                                    </p:set>
                                    <p:animEffect transition="in" filter="fade">
                                      <p:cBhvr>
                                        <p:cTn id="52" dur="1000"/>
                                        <p:tgtEl>
                                          <p:spTgt spid="9">
                                            <p:txEl>
                                              <p:pRg st="1" end="1"/>
                                            </p:txEl>
                                          </p:spTgt>
                                        </p:tgtEl>
                                      </p:cBhvr>
                                    </p:animEffect>
                                    <p:anim calcmode="lin" valueType="num">
                                      <p:cBhvr>
                                        <p:cTn id="5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54"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6" descr="hinh60">
            <a:extLst>
              <a:ext uri="{FF2B5EF4-FFF2-40B4-BE49-F238E27FC236}">
                <a16:creationId xmlns:a16="http://schemas.microsoft.com/office/drawing/2014/main" id="{3E56F1A0-7179-428B-B7EB-8078EA0006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710" y="1261204"/>
            <a:ext cx="3428874" cy="899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57" descr="hinh61">
            <a:extLst>
              <a:ext uri="{FF2B5EF4-FFF2-40B4-BE49-F238E27FC236}">
                <a16:creationId xmlns:a16="http://schemas.microsoft.com/office/drawing/2014/main" id="{C6D14688-CBE4-4C6A-A596-0337D533CE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5216" y="853440"/>
            <a:ext cx="2663953" cy="2554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FBB8B951-76B3-4B9A-9447-5525B080543E}"/>
              </a:ext>
            </a:extLst>
          </p:cNvPr>
          <p:cNvSpPr txBox="1"/>
          <p:nvPr/>
        </p:nvSpPr>
        <p:spPr>
          <a:xfrm>
            <a:off x="493776" y="256032"/>
            <a:ext cx="4035552"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ghép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a:t>
            </a:r>
          </a:p>
        </p:txBody>
      </p:sp>
      <p:sp>
        <p:nvSpPr>
          <p:cNvPr id="7" name="TextBox 6">
            <a:extLst>
              <a:ext uri="{FF2B5EF4-FFF2-40B4-BE49-F238E27FC236}">
                <a16:creationId xmlns:a16="http://schemas.microsoft.com/office/drawing/2014/main" id="{D882DB2E-26A4-44E7-8876-E9C5B03CCED0}"/>
              </a:ext>
            </a:extLst>
          </p:cNvPr>
          <p:cNvSpPr txBox="1"/>
          <p:nvPr/>
        </p:nvSpPr>
        <p:spPr>
          <a:xfrm>
            <a:off x="6778752" y="318028"/>
            <a:ext cx="4035552" cy="523220"/>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ghép</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song</a:t>
            </a:r>
            <a:r>
              <a:rPr lang="en-US" sz="2800" dirty="0">
                <a:latin typeface="Times New Roman" panose="02020603050405020304" pitchFamily="18" charset="0"/>
                <a:cs typeface="Times New Roman" panose="02020603050405020304" pitchFamily="18" charset="0"/>
              </a:rPr>
              <a:t>.</a:t>
            </a:r>
          </a:p>
        </p:txBody>
      </p:sp>
      <mc:AlternateContent xmlns:mc="http://schemas.openxmlformats.org/markup-compatibility/2006" xmlns:a14="http://schemas.microsoft.com/office/drawing/2010/main">
        <mc:Choice Requires="a14">
          <p:sp>
            <p:nvSpPr>
              <p:cNvPr id="8" name="Rectangle 5">
                <a:extLst>
                  <a:ext uri="{FF2B5EF4-FFF2-40B4-BE49-F238E27FC236}">
                    <a16:creationId xmlns:a16="http://schemas.microsoft.com/office/drawing/2014/main" id="{D73AEC7E-9D7A-4A39-AA3B-9E9B6986E02B}"/>
                  </a:ext>
                </a:extLst>
              </p:cNvPr>
              <p:cNvSpPr>
                <a:spLocks noChangeArrowheads="1"/>
              </p:cNvSpPr>
              <p:nvPr/>
            </p:nvSpPr>
            <p:spPr bwMode="auto">
              <a:xfrm>
                <a:off x="100710" y="3660852"/>
                <a:ext cx="4689475" cy="86177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Suất</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điện</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động</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của</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bộ</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nguồn</a:t>
                </a:r>
                <a:r>
                  <a:rPr lang="en-US" altLang="en-US" sz="2500" b="1" dirty="0">
                    <a:latin typeface="Times New Roman" panose="02020603050405020304" pitchFamily="18" charset="0"/>
                    <a:cs typeface="Times New Roman" panose="02020603050405020304" pitchFamily="18" charset="0"/>
                  </a:rPr>
                  <a:t> : </a:t>
                </a:r>
                <a14:m>
                  <m:oMath xmlns:m="http://schemas.openxmlformats.org/officeDocument/2006/math">
                    <m:sSub>
                      <m:sSubPr>
                        <m:ctrlPr>
                          <a:rPr lang="en-US" altLang="en-US" sz="2500" b="1" i="1" smtClean="0">
                            <a:latin typeface="Cambria Math" panose="02040503050406030204" pitchFamily="18" charset="0"/>
                            <a:cs typeface="Times New Roman" panose="02020603050405020304" pitchFamily="18" charset="0"/>
                          </a:rPr>
                        </m:ctrlPr>
                      </m:sSubPr>
                      <m:e>
                        <m:r>
                          <a:rPr lang="en-US" altLang="en-US" sz="2500" b="1" i="1" smtClean="0">
                            <a:latin typeface="Cambria Math" panose="02040503050406030204" pitchFamily="18" charset="0"/>
                            <a:cs typeface="Times New Roman" panose="02020603050405020304" pitchFamily="18" charset="0"/>
                          </a:rPr>
                          <m:t>𝑬</m:t>
                        </m:r>
                      </m:e>
                      <m:sub>
                        <m:r>
                          <a:rPr lang="en-US" altLang="en-US" sz="2500" b="1" i="1" smtClean="0">
                            <a:latin typeface="Cambria Math" panose="02040503050406030204" pitchFamily="18" charset="0"/>
                            <a:cs typeface="Times New Roman" panose="02020603050405020304" pitchFamily="18" charset="0"/>
                          </a:rPr>
                          <m:t>𝒃</m:t>
                        </m:r>
                      </m:sub>
                    </m:sSub>
                  </m:oMath>
                </a14:m>
                <a:r>
                  <a:rPr lang="en-US" altLang="en-US" sz="2500" b="1" dirty="0">
                    <a:latin typeface="Times New Roman" panose="02020603050405020304" pitchFamily="18" charset="0"/>
                    <a:cs typeface="Times New Roman" panose="02020603050405020304" pitchFamily="18" charset="0"/>
                  </a:rPr>
                  <a:t>=</a:t>
                </a:r>
                <a14:m>
                  <m:oMath xmlns:m="http://schemas.openxmlformats.org/officeDocument/2006/math">
                    <m:sSub>
                      <m:sSubPr>
                        <m:ctrlPr>
                          <a:rPr lang="en-US" altLang="en-US" sz="2500" b="1" i="1" dirty="0" smtClean="0">
                            <a:latin typeface="Cambria Math" panose="02040503050406030204" pitchFamily="18" charset="0"/>
                            <a:cs typeface="Times New Roman" panose="02020603050405020304" pitchFamily="18" charset="0"/>
                          </a:rPr>
                        </m:ctrlPr>
                      </m:sSubPr>
                      <m:e>
                        <m:r>
                          <a:rPr lang="en-US" altLang="en-US" sz="2500" b="1" i="1" dirty="0" smtClean="0">
                            <a:latin typeface="Cambria Math" panose="02040503050406030204" pitchFamily="18" charset="0"/>
                            <a:cs typeface="Times New Roman" panose="02020603050405020304" pitchFamily="18" charset="0"/>
                          </a:rPr>
                          <m:t>𝑬</m:t>
                        </m:r>
                      </m:e>
                      <m:sub>
                        <m:r>
                          <a:rPr lang="en-US" altLang="en-US" sz="2500" b="1" i="1" dirty="0" smtClean="0">
                            <a:latin typeface="Cambria Math" panose="02040503050406030204" pitchFamily="18" charset="0"/>
                            <a:cs typeface="Times New Roman" panose="02020603050405020304" pitchFamily="18" charset="0"/>
                          </a:rPr>
                          <m:t>𝟏</m:t>
                        </m:r>
                      </m:sub>
                    </m:sSub>
                  </m:oMath>
                </a14:m>
                <a:r>
                  <a:rPr lang="en-US" altLang="en-US" sz="2500" b="1" dirty="0">
                    <a:latin typeface="Times New Roman" panose="02020603050405020304" pitchFamily="18" charset="0"/>
                    <a:cs typeface="Times New Roman" panose="02020603050405020304" pitchFamily="18" charset="0"/>
                  </a:rPr>
                  <a:t>+</a:t>
                </a:r>
                <a14:m>
                  <m:oMath xmlns:m="http://schemas.openxmlformats.org/officeDocument/2006/math">
                    <m:sSub>
                      <m:sSubPr>
                        <m:ctrlPr>
                          <a:rPr lang="en-US" altLang="en-US" sz="2500" b="1" i="1" dirty="0" smtClean="0">
                            <a:latin typeface="Cambria Math" panose="02040503050406030204" pitchFamily="18" charset="0"/>
                            <a:cs typeface="Times New Roman" panose="02020603050405020304" pitchFamily="18" charset="0"/>
                          </a:rPr>
                        </m:ctrlPr>
                      </m:sSubPr>
                      <m:e>
                        <m:r>
                          <a:rPr lang="en-US" altLang="en-US" sz="2500" b="1" i="1" dirty="0" smtClean="0">
                            <a:latin typeface="Cambria Math" panose="02040503050406030204" pitchFamily="18" charset="0"/>
                            <a:cs typeface="Times New Roman" panose="02020603050405020304" pitchFamily="18" charset="0"/>
                          </a:rPr>
                          <m:t>𝑬</m:t>
                        </m:r>
                      </m:e>
                      <m:sub>
                        <m:r>
                          <a:rPr lang="en-US" altLang="en-US" sz="2500" b="1" i="1" dirty="0" smtClean="0">
                            <a:latin typeface="Cambria Math" panose="02040503050406030204" pitchFamily="18" charset="0"/>
                            <a:cs typeface="Times New Roman" panose="02020603050405020304" pitchFamily="18" charset="0"/>
                          </a:rPr>
                          <m:t>𝟐</m:t>
                        </m:r>
                      </m:sub>
                    </m:sSub>
                  </m:oMath>
                </a14:m>
                <a:r>
                  <a:rPr lang="en-US" altLang="en-US" sz="2500" b="1" dirty="0">
                    <a:latin typeface="Times New Roman" panose="02020603050405020304" pitchFamily="18" charset="0"/>
                    <a:cs typeface="Times New Roman" panose="02020603050405020304" pitchFamily="18" charset="0"/>
                  </a:rPr>
                  <a:t>+….+</a:t>
                </a:r>
                <a14:m>
                  <m:oMath xmlns:m="http://schemas.openxmlformats.org/officeDocument/2006/math">
                    <m:sSub>
                      <m:sSubPr>
                        <m:ctrlPr>
                          <a:rPr lang="en-US" altLang="en-US" sz="2500" b="1" i="1" dirty="0" smtClean="0">
                            <a:latin typeface="Cambria Math" panose="02040503050406030204" pitchFamily="18" charset="0"/>
                            <a:cs typeface="Times New Roman" panose="02020603050405020304" pitchFamily="18" charset="0"/>
                          </a:rPr>
                        </m:ctrlPr>
                      </m:sSubPr>
                      <m:e>
                        <m:r>
                          <a:rPr lang="en-US" altLang="en-US" sz="2500" b="1" i="1" dirty="0" smtClean="0">
                            <a:latin typeface="Cambria Math" panose="02040503050406030204" pitchFamily="18" charset="0"/>
                            <a:cs typeface="Times New Roman" panose="02020603050405020304" pitchFamily="18" charset="0"/>
                          </a:rPr>
                          <m:t>𝑬</m:t>
                        </m:r>
                      </m:e>
                      <m:sub>
                        <m:r>
                          <a:rPr lang="en-US" altLang="en-US" sz="2500" b="1" i="1" dirty="0" smtClean="0">
                            <a:latin typeface="Cambria Math" panose="02040503050406030204" pitchFamily="18" charset="0"/>
                            <a:cs typeface="Times New Roman" panose="02020603050405020304" pitchFamily="18" charset="0"/>
                          </a:rPr>
                          <m:t>𝒏</m:t>
                        </m:r>
                      </m:sub>
                    </m:sSub>
                  </m:oMath>
                </a14:m>
                <a:endParaRPr lang="en-US" altLang="en-US" sz="2500" b="1" dirty="0">
                  <a:latin typeface="Times New Roman" panose="02020603050405020304" pitchFamily="18" charset="0"/>
                  <a:cs typeface="Times New Roman" panose="02020603050405020304" pitchFamily="18" charset="0"/>
                </a:endParaRPr>
              </a:p>
            </p:txBody>
          </p:sp>
        </mc:Choice>
        <mc:Fallback xmlns="">
          <p:sp>
            <p:nvSpPr>
              <p:cNvPr id="8" name="Rectangle 5">
                <a:extLst>
                  <a:ext uri="{FF2B5EF4-FFF2-40B4-BE49-F238E27FC236}">
                    <a16:creationId xmlns:a16="http://schemas.microsoft.com/office/drawing/2014/main" id="{D73AEC7E-9D7A-4A39-AA3B-9E9B6986E02B}"/>
                  </a:ext>
                </a:extLst>
              </p:cNvPr>
              <p:cNvSpPr>
                <a:spLocks noRot="1" noChangeAspect="1" noMove="1" noResize="1" noEditPoints="1" noAdjustHandles="1" noChangeArrowheads="1" noChangeShapeType="1" noTextEdit="1"/>
              </p:cNvSpPr>
              <p:nvPr/>
            </p:nvSpPr>
            <p:spPr bwMode="auto">
              <a:xfrm>
                <a:off x="100710" y="3660852"/>
                <a:ext cx="4689475" cy="861774"/>
              </a:xfrm>
              <a:prstGeom prst="rect">
                <a:avLst/>
              </a:prstGeom>
              <a:blipFill>
                <a:blip r:embed="rId4"/>
                <a:stretch>
                  <a:fillRect l="-2211" t="-6383" b="-1631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 Box 6">
                <a:extLst>
                  <a:ext uri="{FF2B5EF4-FFF2-40B4-BE49-F238E27FC236}">
                    <a16:creationId xmlns:a16="http://schemas.microsoft.com/office/drawing/2014/main" id="{04A8B2B1-E5D3-4AB8-A4A0-7DB2F2EED1D3}"/>
                  </a:ext>
                </a:extLst>
              </p:cNvPr>
              <p:cNvSpPr txBox="1">
                <a:spLocks noChangeArrowheads="1"/>
              </p:cNvSpPr>
              <p:nvPr/>
            </p:nvSpPr>
            <p:spPr bwMode="auto">
              <a:xfrm>
                <a:off x="131889" y="5041837"/>
                <a:ext cx="4724400" cy="86201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Điện</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trở</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trong</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của</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bộ</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nguồn</a:t>
                </a:r>
                <a:r>
                  <a:rPr lang="en-US" altLang="en-US" sz="2500" b="1" dirty="0">
                    <a:latin typeface="Times New Roman" panose="02020603050405020304" pitchFamily="18" charset="0"/>
                    <a:cs typeface="Times New Roman" panose="02020603050405020304" pitchFamily="18" charset="0"/>
                  </a:rPr>
                  <a:t> :           </a:t>
                </a:r>
                <a:r>
                  <a:rPr lang="en-US" altLang="en-US" sz="2500" b="1" dirty="0" err="1">
                    <a:latin typeface="Times New Roman" panose="02020603050405020304" pitchFamily="18" charset="0"/>
                    <a:cs typeface="Times New Roman" panose="02020603050405020304" pitchFamily="18" charset="0"/>
                  </a:rPr>
                  <a:t>r</a:t>
                </a:r>
                <a:r>
                  <a:rPr lang="en-US" altLang="en-US" sz="2500" b="1" baseline="-25000" dirty="0" err="1">
                    <a:latin typeface="Times New Roman" panose="02020603050405020304" pitchFamily="18" charset="0"/>
                    <a:cs typeface="Times New Roman" panose="02020603050405020304" pitchFamily="18" charset="0"/>
                  </a:rPr>
                  <a:t>b</a:t>
                </a:r>
                <a:r>
                  <a:rPr lang="en-US" altLang="en-US" sz="2500" b="1" baseline="-25000" dirty="0">
                    <a:latin typeface="Times New Roman" panose="02020603050405020304" pitchFamily="18" charset="0"/>
                    <a:cs typeface="Times New Roman" panose="02020603050405020304" pitchFamily="18" charset="0"/>
                  </a:rPr>
                  <a:t>   </a:t>
                </a:r>
                <a:r>
                  <a:rPr lang="en-US" altLang="en-US" sz="2500" b="1" dirty="0">
                    <a:latin typeface="Times New Roman" panose="02020603050405020304" pitchFamily="18" charset="0"/>
                    <a:cs typeface="Times New Roman" panose="02020603050405020304" pitchFamily="18" charset="0"/>
                  </a:rPr>
                  <a:t> = </a:t>
                </a:r>
                <a14:m>
                  <m:oMath xmlns:m="http://schemas.openxmlformats.org/officeDocument/2006/math">
                    <m:sSub>
                      <m:sSubPr>
                        <m:ctrlPr>
                          <a:rPr lang="en-US" altLang="en-US" sz="2500" b="1" i="1" dirty="0">
                            <a:latin typeface="Cambria Math" panose="02040503050406030204" pitchFamily="18" charset="0"/>
                            <a:cs typeface="Times New Roman" panose="02020603050405020304" pitchFamily="18" charset="0"/>
                          </a:rPr>
                        </m:ctrlPr>
                      </m:sSubPr>
                      <m:e>
                        <m:r>
                          <a:rPr lang="en-US" altLang="en-US" sz="2500" b="1" i="1" dirty="0" smtClean="0">
                            <a:latin typeface="Cambria Math" panose="02040503050406030204" pitchFamily="18" charset="0"/>
                            <a:cs typeface="Times New Roman" panose="02020603050405020304" pitchFamily="18" charset="0"/>
                          </a:rPr>
                          <m:t>𝒓</m:t>
                        </m:r>
                      </m:e>
                      <m:sub>
                        <m:r>
                          <a:rPr lang="en-US" altLang="en-US" sz="2500" b="1" i="1" dirty="0">
                            <a:latin typeface="Cambria Math" panose="02040503050406030204" pitchFamily="18" charset="0"/>
                            <a:cs typeface="Times New Roman" panose="02020603050405020304" pitchFamily="18" charset="0"/>
                          </a:rPr>
                          <m:t>𝟏</m:t>
                        </m:r>
                      </m:sub>
                    </m:sSub>
                  </m:oMath>
                </a14:m>
                <a:r>
                  <a:rPr lang="en-US" altLang="en-US" sz="2500" b="1" dirty="0">
                    <a:latin typeface="Times New Roman" panose="02020603050405020304" pitchFamily="18" charset="0"/>
                    <a:cs typeface="Times New Roman" panose="02020603050405020304" pitchFamily="18" charset="0"/>
                  </a:rPr>
                  <a:t>+</a:t>
                </a:r>
                <a14:m>
                  <m:oMath xmlns:m="http://schemas.openxmlformats.org/officeDocument/2006/math">
                    <m:sSub>
                      <m:sSubPr>
                        <m:ctrlPr>
                          <a:rPr lang="en-US" altLang="en-US" sz="2500" b="1" i="1" dirty="0">
                            <a:latin typeface="Cambria Math" panose="02040503050406030204" pitchFamily="18" charset="0"/>
                            <a:cs typeface="Times New Roman" panose="02020603050405020304" pitchFamily="18" charset="0"/>
                          </a:rPr>
                        </m:ctrlPr>
                      </m:sSubPr>
                      <m:e>
                        <m:r>
                          <a:rPr lang="en-US" altLang="en-US" sz="2500" b="1" i="1" dirty="0" smtClean="0">
                            <a:latin typeface="Cambria Math" panose="02040503050406030204" pitchFamily="18" charset="0"/>
                            <a:cs typeface="Times New Roman" panose="02020603050405020304" pitchFamily="18" charset="0"/>
                          </a:rPr>
                          <m:t>𝒓</m:t>
                        </m:r>
                      </m:e>
                      <m:sub>
                        <m:r>
                          <a:rPr lang="en-US" altLang="en-US" sz="2500" b="1" i="1" dirty="0">
                            <a:latin typeface="Cambria Math" panose="02040503050406030204" pitchFamily="18" charset="0"/>
                            <a:cs typeface="Times New Roman" panose="02020603050405020304" pitchFamily="18" charset="0"/>
                          </a:rPr>
                          <m:t>𝟐</m:t>
                        </m:r>
                      </m:sub>
                    </m:sSub>
                  </m:oMath>
                </a14:m>
                <a:r>
                  <a:rPr lang="en-US" altLang="en-US" sz="2500" b="1" dirty="0">
                    <a:latin typeface="Times New Roman" panose="02020603050405020304" pitchFamily="18" charset="0"/>
                    <a:cs typeface="Times New Roman" panose="02020603050405020304" pitchFamily="18" charset="0"/>
                  </a:rPr>
                  <a:t>+….+</a:t>
                </a:r>
                <a14:m>
                  <m:oMath xmlns:m="http://schemas.openxmlformats.org/officeDocument/2006/math">
                    <m:sSub>
                      <m:sSubPr>
                        <m:ctrlPr>
                          <a:rPr lang="en-US" altLang="en-US" sz="2500" b="1" i="1" dirty="0">
                            <a:latin typeface="Cambria Math" panose="02040503050406030204" pitchFamily="18" charset="0"/>
                            <a:cs typeface="Times New Roman" panose="02020603050405020304" pitchFamily="18" charset="0"/>
                          </a:rPr>
                        </m:ctrlPr>
                      </m:sSubPr>
                      <m:e>
                        <m:r>
                          <a:rPr lang="en-US" altLang="en-US" sz="2500" b="1" i="1" dirty="0" smtClean="0">
                            <a:latin typeface="Cambria Math" panose="02040503050406030204" pitchFamily="18" charset="0"/>
                            <a:cs typeface="Times New Roman" panose="02020603050405020304" pitchFamily="18" charset="0"/>
                          </a:rPr>
                          <m:t>𝒓</m:t>
                        </m:r>
                      </m:e>
                      <m:sub>
                        <m:r>
                          <a:rPr lang="en-US" altLang="en-US" sz="2500" b="1" i="1" dirty="0">
                            <a:latin typeface="Cambria Math" panose="02040503050406030204" pitchFamily="18" charset="0"/>
                            <a:cs typeface="Times New Roman" panose="02020603050405020304" pitchFamily="18" charset="0"/>
                          </a:rPr>
                          <m:t>𝒏</m:t>
                        </m:r>
                      </m:sub>
                    </m:sSub>
                  </m:oMath>
                </a14:m>
                <a:endParaRPr lang="en-US" altLang="en-US" sz="2500" b="1" dirty="0">
                  <a:latin typeface="Times New Roman" panose="02020603050405020304" pitchFamily="18" charset="0"/>
                  <a:cs typeface="Times New Roman" panose="02020603050405020304" pitchFamily="18" charset="0"/>
                </a:endParaRPr>
              </a:p>
            </p:txBody>
          </p:sp>
        </mc:Choice>
        <mc:Fallback xmlns="">
          <p:sp>
            <p:nvSpPr>
              <p:cNvPr id="9" name="Text Box 6">
                <a:extLst>
                  <a:ext uri="{FF2B5EF4-FFF2-40B4-BE49-F238E27FC236}">
                    <a16:creationId xmlns:a16="http://schemas.microsoft.com/office/drawing/2014/main" id="{04A8B2B1-E5D3-4AB8-A4A0-7DB2F2EED1D3}"/>
                  </a:ext>
                </a:extLst>
              </p:cNvPr>
              <p:cNvSpPr txBox="1">
                <a:spLocks noRot="1" noChangeAspect="1" noMove="1" noResize="1" noEditPoints="1" noAdjustHandles="1" noChangeArrowheads="1" noChangeShapeType="1" noTextEdit="1"/>
              </p:cNvSpPr>
              <p:nvPr/>
            </p:nvSpPr>
            <p:spPr bwMode="auto">
              <a:xfrm>
                <a:off x="131889" y="5041837"/>
                <a:ext cx="4724400" cy="862012"/>
              </a:xfrm>
              <a:prstGeom prst="rect">
                <a:avLst/>
              </a:prstGeom>
              <a:blipFill>
                <a:blip r:embed="rId5"/>
                <a:stretch>
                  <a:fillRect l="-2194" t="-5674" r="-13806" b="-1631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10" name="Text Box 34">
            <a:extLst>
              <a:ext uri="{FF2B5EF4-FFF2-40B4-BE49-F238E27FC236}">
                <a16:creationId xmlns:a16="http://schemas.microsoft.com/office/drawing/2014/main" id="{ACCF14F1-85FB-4B7D-AC48-06B54D1845F2}"/>
              </a:ext>
            </a:extLst>
          </p:cNvPr>
          <p:cNvSpPr txBox="1">
            <a:spLocks noChangeArrowheads="1"/>
          </p:cNvSpPr>
          <p:nvPr/>
        </p:nvSpPr>
        <p:spPr bwMode="auto">
          <a:xfrm>
            <a:off x="6394704" y="3660852"/>
            <a:ext cx="441960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Tx/>
              <a:buChar char="-"/>
            </a:pPr>
            <a:r>
              <a:rPr lang="en-US" altLang="en-US" sz="2500" dirty="0"/>
              <a:t> </a:t>
            </a:r>
            <a:r>
              <a:rPr lang="en-US" altLang="en-US" sz="2500" b="1" dirty="0" err="1">
                <a:latin typeface="Times New Roman" panose="02020603050405020304" pitchFamily="18" charset="0"/>
                <a:cs typeface="Times New Roman" panose="02020603050405020304" pitchFamily="18" charset="0"/>
              </a:rPr>
              <a:t>Su</a:t>
            </a:r>
            <a:r>
              <a:rPr lang="vi-VN" altLang="en-US" sz="2500" b="1" dirty="0">
                <a:latin typeface="Times New Roman" panose="02020603050405020304" pitchFamily="18" charset="0"/>
                <a:cs typeface="Times New Roman" panose="02020603050405020304" pitchFamily="18" charset="0"/>
              </a:rPr>
              <a:t>ấ</a:t>
            </a:r>
            <a:r>
              <a:rPr lang="en-US" altLang="en-US" sz="2500" b="1" dirty="0">
                <a:latin typeface="Times New Roman" panose="02020603050405020304" pitchFamily="18" charset="0"/>
                <a:cs typeface="Times New Roman" panose="02020603050405020304" pitchFamily="18" charset="0"/>
              </a:rPr>
              <a:t>t </a:t>
            </a:r>
            <a:r>
              <a:rPr lang="vi-VN" altLang="en-US" sz="2500" b="1" dirty="0">
                <a:latin typeface="Times New Roman" panose="02020603050405020304" pitchFamily="18" charset="0"/>
                <a:cs typeface="Times New Roman" panose="02020603050405020304" pitchFamily="18" charset="0"/>
              </a:rPr>
              <a:t>đ</a:t>
            </a:r>
            <a:r>
              <a:rPr lang="en-US" altLang="en-US" sz="2500" b="1" dirty="0" err="1">
                <a:latin typeface="Times New Roman" panose="02020603050405020304" pitchFamily="18" charset="0"/>
                <a:cs typeface="Times New Roman" panose="02020603050405020304" pitchFamily="18" charset="0"/>
              </a:rPr>
              <a:t>i</a:t>
            </a:r>
            <a:r>
              <a:rPr lang="vi-VN" altLang="en-US" sz="2500" b="1" dirty="0">
                <a:latin typeface="Times New Roman" panose="02020603050405020304" pitchFamily="18" charset="0"/>
                <a:cs typeface="Times New Roman" panose="02020603050405020304" pitchFamily="18" charset="0"/>
              </a:rPr>
              <a:t>ện động</a:t>
            </a:r>
            <a:r>
              <a:rPr lang="vi-VN" altLang="en-US" sz="2500"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của</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bộ</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nguồn</a:t>
            </a:r>
            <a:r>
              <a:rPr lang="en-US" altLang="en-US" sz="2500" b="1" dirty="0">
                <a:latin typeface="Times New Roman" panose="02020603050405020304" pitchFamily="18" charset="0"/>
                <a:cs typeface="Times New Roman" panose="02020603050405020304" pitchFamily="18" charset="0"/>
              </a:rPr>
              <a:t>: </a:t>
            </a:r>
          </a:p>
          <a:p>
            <a:r>
              <a:rPr lang="en-US" altLang="en-US" sz="2500" b="1" dirty="0">
                <a:latin typeface="Times New Roman" panose="02020603050405020304" pitchFamily="18" charset="0"/>
                <a:cs typeface="Times New Roman" panose="02020603050405020304" pitchFamily="18" charset="0"/>
              </a:rPr>
              <a:t>              E</a:t>
            </a:r>
            <a:r>
              <a:rPr lang="en-US" altLang="en-US" sz="2500" b="1" baseline="-25000" dirty="0">
                <a:latin typeface="Times New Roman" panose="02020603050405020304" pitchFamily="18" charset="0"/>
                <a:cs typeface="Times New Roman" panose="02020603050405020304" pitchFamily="18" charset="0"/>
              </a:rPr>
              <a:t> b</a:t>
            </a:r>
            <a:r>
              <a:rPr lang="en-US" altLang="en-US" sz="2500" b="1" dirty="0">
                <a:latin typeface="Times New Roman" panose="02020603050405020304" pitchFamily="18" charset="0"/>
                <a:cs typeface="Times New Roman" panose="02020603050405020304" pitchFamily="18" charset="0"/>
              </a:rPr>
              <a:t> =  E</a:t>
            </a:r>
            <a:r>
              <a:rPr lang="en-US" altLang="en-US" sz="2500" b="1" dirty="0"/>
              <a:t>              </a:t>
            </a:r>
          </a:p>
        </p:txBody>
      </p:sp>
      <p:sp>
        <p:nvSpPr>
          <p:cNvPr id="11" name="Text Box 6">
            <a:extLst>
              <a:ext uri="{FF2B5EF4-FFF2-40B4-BE49-F238E27FC236}">
                <a16:creationId xmlns:a16="http://schemas.microsoft.com/office/drawing/2014/main" id="{2F214F11-DBFF-469D-9FFB-04AFBBCA8206}"/>
              </a:ext>
            </a:extLst>
          </p:cNvPr>
          <p:cNvSpPr txBox="1">
            <a:spLocks noChangeArrowheads="1"/>
          </p:cNvSpPr>
          <p:nvPr/>
        </p:nvSpPr>
        <p:spPr bwMode="auto">
          <a:xfrm>
            <a:off x="6477825" y="5041837"/>
            <a:ext cx="4724400" cy="862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Điện</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trở</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trong</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của</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bộ</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nguồn</a:t>
            </a:r>
            <a:r>
              <a:rPr lang="en-US" altLang="en-US" sz="2500" b="1" dirty="0">
                <a:latin typeface="Times New Roman" panose="02020603050405020304" pitchFamily="18" charset="0"/>
                <a:cs typeface="Times New Roman" panose="02020603050405020304" pitchFamily="18" charset="0"/>
              </a:rPr>
              <a:t> :                  </a:t>
            </a:r>
            <a:r>
              <a:rPr lang="en-US" altLang="en-US" sz="2500" b="1" dirty="0" err="1">
                <a:latin typeface="Times New Roman" panose="02020603050405020304" pitchFamily="18" charset="0"/>
                <a:cs typeface="Times New Roman" panose="02020603050405020304" pitchFamily="18" charset="0"/>
              </a:rPr>
              <a:t>r</a:t>
            </a:r>
            <a:r>
              <a:rPr lang="en-US" altLang="en-US" sz="2500" b="1" baseline="-25000" dirty="0" err="1">
                <a:latin typeface="Times New Roman" panose="02020603050405020304" pitchFamily="18" charset="0"/>
                <a:cs typeface="Times New Roman" panose="02020603050405020304" pitchFamily="18" charset="0"/>
              </a:rPr>
              <a:t>b</a:t>
            </a:r>
            <a:r>
              <a:rPr lang="en-US" altLang="en-US" sz="2500" b="1" baseline="-25000" dirty="0">
                <a:latin typeface="Times New Roman" panose="02020603050405020304" pitchFamily="18" charset="0"/>
                <a:cs typeface="Times New Roman" panose="02020603050405020304" pitchFamily="18" charset="0"/>
              </a:rPr>
              <a:t>   </a:t>
            </a:r>
            <a:r>
              <a:rPr lang="en-US" altLang="en-US" sz="2500" b="1" dirty="0">
                <a:latin typeface="Times New Roman" panose="02020603050405020304" pitchFamily="18" charset="0"/>
                <a:cs typeface="Times New Roman" panose="02020603050405020304" pitchFamily="18" charset="0"/>
              </a:rPr>
              <a:t> =</a:t>
            </a:r>
            <a:r>
              <a:rPr lang="en-US" altLang="en-US" sz="2500" b="1" dirty="0" err="1">
                <a:latin typeface="Times New Roman" panose="02020603050405020304" pitchFamily="18" charset="0"/>
                <a:cs typeface="Times New Roman" panose="02020603050405020304" pitchFamily="18" charset="0"/>
              </a:rPr>
              <a:t>n.r</a:t>
            </a:r>
            <a:endParaRPr lang="en-US" altLang="en-US" sz="2500" b="1" dirty="0">
              <a:latin typeface="Times New Roman" panose="02020603050405020304" pitchFamily="18" charset="0"/>
              <a:cs typeface="Times New Roman" panose="02020603050405020304" pitchFamily="18" charset="0"/>
            </a:endParaRPr>
          </a:p>
        </p:txBody>
      </p:sp>
      <p:cxnSp>
        <p:nvCxnSpPr>
          <p:cNvPr id="6" name="Straight Connector 5">
            <a:extLst>
              <a:ext uri="{FF2B5EF4-FFF2-40B4-BE49-F238E27FC236}">
                <a16:creationId xmlns:a16="http://schemas.microsoft.com/office/drawing/2014/main" id="{D2588597-9414-427A-A37B-F3D2700AE21F}"/>
              </a:ext>
            </a:extLst>
          </p:cNvPr>
          <p:cNvCxnSpPr/>
          <p:nvPr/>
        </p:nvCxnSpPr>
        <p:spPr>
          <a:xfrm>
            <a:off x="5358384" y="517642"/>
            <a:ext cx="103632" cy="6084326"/>
          </a:xfrm>
          <a:prstGeom prst="line">
            <a:avLst/>
          </a:prstGeom>
          <a:ln w="381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9242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074"/>
                                        </p:tgtEl>
                                        <p:attrNameLst>
                                          <p:attrName>style.visibility</p:attrName>
                                        </p:attrNameLst>
                                      </p:cBhvr>
                                      <p:to>
                                        <p:strVal val="visible"/>
                                      </p:to>
                                    </p:set>
                                    <p:animEffect transition="in" filter="barn(inVertical)">
                                      <p:cBhvr>
                                        <p:cTn id="25" dur="500"/>
                                        <p:tgtEl>
                                          <p:spTgt spid="3074"/>
                                        </p:tgtEl>
                                      </p:cBhvr>
                                    </p:animEffect>
                                  </p:childTnLst>
                                </p:cTn>
                              </p:par>
                            </p:childTnLst>
                          </p:cTn>
                        </p:par>
                      </p:childTnLst>
                    </p:cTn>
                  </p:par>
                  <p:par>
                    <p:cTn id="26" fill="hold">
                      <p:stCondLst>
                        <p:cond delay="indefinite"/>
                      </p:stCondLst>
                      <p:childTnLst>
                        <p:par>
                          <p:cTn id="27" fill="hold">
                            <p:stCondLst>
                              <p:cond delay="0"/>
                            </p:stCondLst>
                            <p:childTnLst>
                              <p:par>
                                <p:cTn id="28" presetID="45" presetClass="entr" presetSubtype="0" fill="hold" nodeType="clickEffect">
                                  <p:stCondLst>
                                    <p:cond delay="0"/>
                                  </p:stCondLst>
                                  <p:childTnLst>
                                    <p:set>
                                      <p:cBhvr>
                                        <p:cTn id="29" dur="1" fill="hold">
                                          <p:stCondLst>
                                            <p:cond delay="0"/>
                                          </p:stCondLst>
                                        </p:cTn>
                                        <p:tgtEl>
                                          <p:spTgt spid="3075"/>
                                        </p:tgtEl>
                                        <p:attrNameLst>
                                          <p:attrName>style.visibility</p:attrName>
                                        </p:attrNameLst>
                                      </p:cBhvr>
                                      <p:to>
                                        <p:strVal val="visible"/>
                                      </p:to>
                                    </p:set>
                                    <p:animEffect transition="in" filter="fade">
                                      <p:cBhvr>
                                        <p:cTn id="30" dur="2000"/>
                                        <p:tgtEl>
                                          <p:spTgt spid="3075"/>
                                        </p:tgtEl>
                                      </p:cBhvr>
                                    </p:animEffect>
                                    <p:anim calcmode="lin" valueType="num">
                                      <p:cBhvr>
                                        <p:cTn id="31" dur="2000" fill="hold"/>
                                        <p:tgtEl>
                                          <p:spTgt spid="3075"/>
                                        </p:tgtEl>
                                        <p:attrNameLst>
                                          <p:attrName>ppt_w</p:attrName>
                                        </p:attrNameLst>
                                      </p:cBhvr>
                                      <p:tavLst>
                                        <p:tav tm="0" fmla="#ppt_w*sin(2.5*pi*$)">
                                          <p:val>
                                            <p:fltVal val="0"/>
                                          </p:val>
                                        </p:tav>
                                        <p:tav tm="100000">
                                          <p:val>
                                            <p:fltVal val="1"/>
                                          </p:val>
                                        </p:tav>
                                      </p:tavLst>
                                    </p:anim>
                                    <p:anim calcmode="lin" valueType="num">
                                      <p:cBhvr>
                                        <p:cTn id="32" dur="2000" fill="hold"/>
                                        <p:tgtEl>
                                          <p:spTgt spid="3075"/>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down)">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arn(inVertic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p:cTn id="47" dur="1000" fill="hold"/>
                                        <p:tgtEl>
                                          <p:spTgt spid="10"/>
                                        </p:tgtEl>
                                        <p:attrNameLst>
                                          <p:attrName>ppt_w</p:attrName>
                                        </p:attrNameLst>
                                      </p:cBhvr>
                                      <p:tavLst>
                                        <p:tav tm="0">
                                          <p:val>
                                            <p:fltVal val="0"/>
                                          </p:val>
                                        </p:tav>
                                        <p:tav tm="100000">
                                          <p:val>
                                            <p:strVal val="#ppt_w"/>
                                          </p:val>
                                        </p:tav>
                                      </p:tavLst>
                                    </p:anim>
                                    <p:anim calcmode="lin" valueType="num">
                                      <p:cBhvr>
                                        <p:cTn id="48" dur="1000" fill="hold"/>
                                        <p:tgtEl>
                                          <p:spTgt spid="10"/>
                                        </p:tgtEl>
                                        <p:attrNameLst>
                                          <p:attrName>ppt_h</p:attrName>
                                        </p:attrNameLst>
                                      </p:cBhvr>
                                      <p:tavLst>
                                        <p:tav tm="0">
                                          <p:val>
                                            <p:fltVal val="0"/>
                                          </p:val>
                                        </p:tav>
                                        <p:tav tm="100000">
                                          <p:val>
                                            <p:strVal val="#ppt_h"/>
                                          </p:val>
                                        </p:tav>
                                      </p:tavLst>
                                    </p:anim>
                                    <p:anim calcmode="lin" valueType="num">
                                      <p:cBhvr>
                                        <p:cTn id="49" dur="1000" fill="hold"/>
                                        <p:tgtEl>
                                          <p:spTgt spid="10"/>
                                        </p:tgtEl>
                                        <p:attrNameLst>
                                          <p:attrName>style.rotation</p:attrName>
                                        </p:attrNameLst>
                                      </p:cBhvr>
                                      <p:tavLst>
                                        <p:tav tm="0">
                                          <p:val>
                                            <p:fltVal val="90"/>
                                          </p:val>
                                        </p:tav>
                                        <p:tav tm="100000">
                                          <p:val>
                                            <p:fltVal val="0"/>
                                          </p:val>
                                        </p:tav>
                                      </p:tavLst>
                                    </p:anim>
                                    <p:animEffect transition="in" filter="fade">
                                      <p:cBhvr>
                                        <p:cTn id="50" dur="1000"/>
                                        <p:tgtEl>
                                          <p:spTgt spid="10"/>
                                        </p:tgtEl>
                                      </p:cBhvr>
                                    </p:animEffect>
                                  </p:childTnLst>
                                </p:cTn>
                              </p:par>
                            </p:childTnLst>
                          </p:cTn>
                        </p:par>
                      </p:childTnLst>
                    </p:cTn>
                  </p:par>
                  <p:par>
                    <p:cTn id="51" fill="hold">
                      <p:stCondLst>
                        <p:cond delay="indefinite"/>
                      </p:stCondLst>
                      <p:childTnLst>
                        <p:par>
                          <p:cTn id="52" fill="hold">
                            <p:stCondLst>
                              <p:cond delay="0"/>
                            </p:stCondLst>
                            <p:childTnLst>
                              <p:par>
                                <p:cTn id="53" presetID="26" presetClass="entr" presetSubtype="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wipe(down)">
                                      <p:cBhvr>
                                        <p:cTn id="55" dur="580">
                                          <p:stCondLst>
                                            <p:cond delay="0"/>
                                          </p:stCondLst>
                                        </p:cTn>
                                        <p:tgtEl>
                                          <p:spTgt spid="11"/>
                                        </p:tgtEl>
                                      </p:cBhvr>
                                    </p:animEffect>
                                    <p:anim calcmode="lin" valueType="num">
                                      <p:cBhvr>
                                        <p:cTn id="5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61" dur="26">
                                          <p:stCondLst>
                                            <p:cond delay="650"/>
                                          </p:stCondLst>
                                        </p:cTn>
                                        <p:tgtEl>
                                          <p:spTgt spid="11"/>
                                        </p:tgtEl>
                                      </p:cBhvr>
                                      <p:to x="100000" y="60000"/>
                                    </p:animScale>
                                    <p:animScale>
                                      <p:cBhvr>
                                        <p:cTn id="62" dur="166" decel="50000">
                                          <p:stCondLst>
                                            <p:cond delay="676"/>
                                          </p:stCondLst>
                                        </p:cTn>
                                        <p:tgtEl>
                                          <p:spTgt spid="11"/>
                                        </p:tgtEl>
                                      </p:cBhvr>
                                      <p:to x="100000" y="100000"/>
                                    </p:animScale>
                                    <p:animScale>
                                      <p:cBhvr>
                                        <p:cTn id="63" dur="26">
                                          <p:stCondLst>
                                            <p:cond delay="1312"/>
                                          </p:stCondLst>
                                        </p:cTn>
                                        <p:tgtEl>
                                          <p:spTgt spid="11"/>
                                        </p:tgtEl>
                                      </p:cBhvr>
                                      <p:to x="100000" y="80000"/>
                                    </p:animScale>
                                    <p:animScale>
                                      <p:cBhvr>
                                        <p:cTn id="64" dur="166" decel="50000">
                                          <p:stCondLst>
                                            <p:cond delay="1338"/>
                                          </p:stCondLst>
                                        </p:cTn>
                                        <p:tgtEl>
                                          <p:spTgt spid="11"/>
                                        </p:tgtEl>
                                      </p:cBhvr>
                                      <p:to x="100000" y="100000"/>
                                    </p:animScale>
                                    <p:animScale>
                                      <p:cBhvr>
                                        <p:cTn id="65" dur="26">
                                          <p:stCondLst>
                                            <p:cond delay="1642"/>
                                          </p:stCondLst>
                                        </p:cTn>
                                        <p:tgtEl>
                                          <p:spTgt spid="11"/>
                                        </p:tgtEl>
                                      </p:cBhvr>
                                      <p:to x="100000" y="90000"/>
                                    </p:animScale>
                                    <p:animScale>
                                      <p:cBhvr>
                                        <p:cTn id="66" dur="166" decel="50000">
                                          <p:stCondLst>
                                            <p:cond delay="1668"/>
                                          </p:stCondLst>
                                        </p:cTn>
                                        <p:tgtEl>
                                          <p:spTgt spid="11"/>
                                        </p:tgtEl>
                                      </p:cBhvr>
                                      <p:to x="100000" y="100000"/>
                                    </p:animScale>
                                    <p:animScale>
                                      <p:cBhvr>
                                        <p:cTn id="67" dur="26">
                                          <p:stCondLst>
                                            <p:cond delay="1808"/>
                                          </p:stCondLst>
                                        </p:cTn>
                                        <p:tgtEl>
                                          <p:spTgt spid="11"/>
                                        </p:tgtEl>
                                      </p:cBhvr>
                                      <p:to x="100000" y="95000"/>
                                    </p:animScale>
                                    <p:animScale>
                                      <p:cBhvr>
                                        <p:cTn id="68"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A46182-8550-405B-AD62-0EC378C4C9E8}"/>
              </a:ext>
            </a:extLst>
          </p:cNvPr>
          <p:cNvSpPr>
            <a:spLocks noGrp="1"/>
          </p:cNvSpPr>
          <p:nvPr>
            <p:ph idx="1"/>
          </p:nvPr>
        </p:nvSpPr>
        <p:spPr>
          <a:xfrm>
            <a:off x="384048" y="69977"/>
            <a:ext cx="11807952" cy="2782951"/>
          </a:xfrm>
        </p:spPr>
        <p:txBody>
          <a:bodyPr>
            <a:normAutofit lnSpcReduction="10000"/>
          </a:bodyPr>
          <a:lstStyle/>
          <a:p>
            <a:pPr marL="0" marR="0" indent="0" algn="just">
              <a:lnSpc>
                <a:spcPct val="115000"/>
              </a:lnSpc>
              <a:spcBef>
                <a:spcPts val="0"/>
              </a:spcBef>
              <a:spcAft>
                <a:spcPts val="0"/>
              </a:spcAft>
              <a:buNone/>
            </a:pPr>
            <a:r>
              <a:rPr lang="en-US" sz="3200" b="1" u="sng"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u="sng" dirty="0">
                <a:effectLst/>
                <a:latin typeface="Times New Roman" panose="02020603050405020304" pitchFamily="18" charset="0"/>
                <a:ea typeface="Times New Roman" panose="02020603050405020304" pitchFamily="18" charset="0"/>
                <a:cs typeface="Times New Roman" panose="02020603050405020304" pitchFamily="18" charset="0"/>
              </a:rPr>
              <a:t> 18 :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pin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nối</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pin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suất</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6 V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1,2Ω.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Suất</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điện</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pin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		</a:t>
            </a:r>
            <a:endPar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just">
              <a:lnSpc>
                <a:spcPct val="115000"/>
              </a:lnSpc>
              <a:spcBef>
                <a:spcPts val="0"/>
              </a:spcBef>
              <a:spcAft>
                <a:spcPts val="0"/>
              </a:spcAft>
              <a:buNone/>
            </a:pP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A.9 V </a:t>
            </a:r>
            <a:r>
              <a:rPr lang="en-US" sz="3200" b="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 3 Ω.	</a:t>
            </a:r>
            <a:r>
              <a:rPr lang="fr-FR" sz="3200" b="0" dirty="0">
                <a:effectLst/>
                <a:latin typeface="Times New Roman" panose="02020603050405020304" pitchFamily="18" charset="0"/>
                <a:ea typeface="Times New Roman" panose="02020603050405020304" pitchFamily="18" charset="0"/>
                <a:cs typeface="Times New Roman" panose="02020603050405020304" pitchFamily="18" charset="0"/>
              </a:rPr>
              <a:t>B. 9 V </a:t>
            </a:r>
            <a:r>
              <a:rPr lang="fr-FR" sz="3200" b="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fr-FR" sz="3200" b="0" dirty="0">
                <a:effectLst/>
                <a:latin typeface="Times New Roman" panose="02020603050405020304" pitchFamily="18" charset="0"/>
                <a:ea typeface="Times New Roman" panose="02020603050405020304" pitchFamily="18" charset="0"/>
                <a:cs typeface="Times New Roman" panose="02020603050405020304" pitchFamily="18" charset="0"/>
              </a:rPr>
              <a:t> 1/3 </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just">
              <a:lnSpc>
                <a:spcPct val="115000"/>
              </a:lnSpc>
              <a:spcBef>
                <a:spcPts val="0"/>
              </a:spcBef>
              <a:spcAft>
                <a:spcPts val="0"/>
              </a:spcAft>
              <a:buNone/>
            </a:pPr>
            <a:r>
              <a:rPr lang="fr-FR" sz="3200" b="0" dirty="0">
                <a:effectLst/>
                <a:latin typeface="Times New Roman" panose="02020603050405020304" pitchFamily="18" charset="0"/>
                <a:ea typeface="Times New Roman" panose="02020603050405020304" pitchFamily="18" charset="0"/>
                <a:cs typeface="Times New Roman" panose="02020603050405020304" pitchFamily="18" charset="0"/>
              </a:rPr>
              <a:t>C. </a:t>
            </a:r>
            <a:r>
              <a:rPr lang="fr-FR" sz="3200" dirty="0">
                <a:latin typeface="Times New Roman" panose="02020603050405020304" pitchFamily="18" charset="0"/>
                <a:ea typeface="Times New Roman" panose="02020603050405020304" pitchFamily="18" charset="0"/>
                <a:cs typeface="Times New Roman" panose="02020603050405020304" pitchFamily="18" charset="0"/>
              </a:rPr>
              <a:t>18</a:t>
            </a:r>
            <a:r>
              <a:rPr lang="fr-FR" sz="3200" b="0" dirty="0">
                <a:effectLst/>
                <a:latin typeface="Times New Roman" panose="02020603050405020304" pitchFamily="18" charset="0"/>
                <a:ea typeface="Times New Roman" panose="02020603050405020304" pitchFamily="18" charset="0"/>
                <a:cs typeface="Times New Roman" panose="02020603050405020304" pitchFamily="18" charset="0"/>
              </a:rPr>
              <a:t>V </a:t>
            </a:r>
            <a:r>
              <a:rPr lang="fr-FR" sz="3200" b="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fr-FR" sz="3200" b="0" dirty="0">
                <a:effectLst/>
                <a:latin typeface="Times New Roman" panose="02020603050405020304" pitchFamily="18" charset="0"/>
                <a:ea typeface="Times New Roman" panose="02020603050405020304" pitchFamily="18" charset="0"/>
                <a:cs typeface="Times New Roman" panose="02020603050405020304" pitchFamily="18" charset="0"/>
              </a:rPr>
              <a:t> 4,8 </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cs typeface="Times New Roman" panose="02020603050405020304" pitchFamily="18" charset="0"/>
              </a:rPr>
              <a:t>.	D. 3 V </a:t>
            </a:r>
            <a:r>
              <a:rPr lang="fr-FR" sz="3200" b="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fr-FR" sz="3200" b="0" dirty="0">
                <a:effectLst/>
                <a:latin typeface="Times New Roman" panose="02020603050405020304" pitchFamily="18" charset="0"/>
                <a:ea typeface="Times New Roman" panose="02020603050405020304" pitchFamily="18" charset="0"/>
                <a:cs typeface="Times New Roman" panose="02020603050405020304" pitchFamily="18" charset="0"/>
              </a:rPr>
              <a:t>  1/3 </a:t>
            </a:r>
            <a:r>
              <a:rPr lang="en-US" sz="3200" b="0" dirty="0">
                <a:effectLst/>
                <a:latin typeface="Times New Roman" panose="02020603050405020304" pitchFamily="18" charset="0"/>
                <a:ea typeface="Times New Roman" panose="02020603050405020304" pitchFamily="18" charset="0"/>
                <a:cs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A5455D53-1BD4-44C3-95FA-B72249AFBB11}"/>
              </a:ext>
            </a:extLst>
          </p:cNvPr>
          <p:cNvSpPr txBox="1"/>
          <p:nvPr/>
        </p:nvSpPr>
        <p:spPr>
          <a:xfrm>
            <a:off x="5486400" y="2695821"/>
            <a:ext cx="1877568"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D661F6C7-898C-4708-AF12-02ECF5E88693}"/>
              </a:ext>
            </a:extLst>
          </p:cNvPr>
          <p:cNvCxnSpPr/>
          <p:nvPr/>
        </p:nvCxnSpPr>
        <p:spPr>
          <a:xfrm>
            <a:off x="3895344" y="3017520"/>
            <a:ext cx="0" cy="3541776"/>
          </a:xfrm>
          <a:prstGeom prst="line">
            <a:avLst/>
          </a:prstGeom>
          <a:ln w="28575"/>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BDD376E2-289C-49F5-AA44-C0FC26F8204E}"/>
                  </a:ext>
                </a:extLst>
              </p:cNvPr>
              <p:cNvSpPr txBox="1"/>
              <p:nvPr/>
            </p:nvSpPr>
            <p:spPr>
              <a:xfrm>
                <a:off x="542544" y="3310128"/>
                <a:ext cx="1859280" cy="2246769"/>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n = 4</a:t>
                </a:r>
              </a:p>
              <a:p>
                <a:r>
                  <a:rPr lang="en-US" sz="2800" dirty="0">
                    <a:latin typeface="Times New Roman" panose="02020603050405020304" pitchFamily="18" charset="0"/>
                    <a:cs typeface="Times New Roman" panose="02020603050405020304" pitchFamily="18" charset="0"/>
                  </a:rPr>
                  <a:t>E = 6V</a:t>
                </a:r>
              </a:p>
              <a:p>
                <a:r>
                  <a:rPr lang="en-US" sz="2800" dirty="0">
                    <a:latin typeface="Times New Roman" panose="02020603050405020304" pitchFamily="18" charset="0"/>
                    <a:cs typeface="Times New Roman" panose="02020603050405020304" pitchFamily="18" charset="0"/>
                  </a:rPr>
                  <a:t>r= 1,2 </a:t>
                </a:r>
                <a:r>
                  <a:rPr lang="el-GR" sz="2800" dirty="0">
                    <a:latin typeface="Times New Roman" panose="02020603050405020304" pitchFamily="18" charset="0"/>
                    <a:cs typeface="Times New Roman" panose="02020603050405020304" pitchFamily="18" charset="0"/>
                  </a:rPr>
                  <a:t>Ω</a:t>
                </a:r>
                <a:endParaRPr lang="en-US" sz="28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left"/>
                    </m:oMathParaPr>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𝐸</m:t>
                          </m:r>
                        </m:e>
                        <m:sub>
                          <m:r>
                            <a:rPr lang="en-US" sz="2800" b="0" i="1" smtClean="0">
                              <a:latin typeface="Cambria Math" panose="02040503050406030204" pitchFamily="18" charset="0"/>
                            </a:rPr>
                            <m:t>𝑏</m:t>
                          </m:r>
                        </m:sub>
                      </m:sSub>
                      <m:r>
                        <a:rPr lang="en-US" sz="2800" b="0" i="1" smtClean="0">
                          <a:latin typeface="Cambria Math" panose="02040503050406030204" pitchFamily="18" charset="0"/>
                        </a:rPr>
                        <m:t>= ?</m:t>
                      </m:r>
                    </m:oMath>
                  </m:oMathPara>
                </a14:m>
                <a:endParaRPr lang="en-US" sz="2800" b="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𝑟</m:t>
                        </m:r>
                      </m:e>
                      <m:sub>
                        <m:r>
                          <a:rPr lang="en-US" sz="2800" b="0" i="1" smtClean="0">
                            <a:latin typeface="Cambria Math" panose="02040503050406030204" pitchFamily="18" charset="0"/>
                          </a:rPr>
                          <m:t>𝑏</m:t>
                        </m:r>
                      </m:sub>
                    </m:sSub>
                  </m:oMath>
                </a14:m>
                <a:r>
                  <a:rPr lang="en-US" sz="2800" dirty="0">
                    <a:latin typeface="Times New Roman" panose="02020603050405020304" pitchFamily="18" charset="0"/>
                    <a:cs typeface="Times New Roman" panose="02020603050405020304" pitchFamily="18" charset="0"/>
                  </a:rPr>
                  <a:t>= ?</a:t>
                </a:r>
              </a:p>
            </p:txBody>
          </p:sp>
        </mc:Choice>
        <mc:Fallback xmlns="">
          <p:sp>
            <p:nvSpPr>
              <p:cNvPr id="6" name="TextBox 5">
                <a:extLst>
                  <a:ext uri="{FF2B5EF4-FFF2-40B4-BE49-F238E27FC236}">
                    <a16:creationId xmlns:a16="http://schemas.microsoft.com/office/drawing/2014/main" id="{BDD376E2-289C-49F5-AA44-C0FC26F8204E}"/>
                  </a:ext>
                </a:extLst>
              </p:cNvPr>
              <p:cNvSpPr txBox="1">
                <a:spLocks noRot="1" noChangeAspect="1" noMove="1" noResize="1" noEditPoints="1" noAdjustHandles="1" noChangeArrowheads="1" noChangeShapeType="1" noTextEdit="1"/>
              </p:cNvSpPr>
              <p:nvPr/>
            </p:nvSpPr>
            <p:spPr>
              <a:xfrm>
                <a:off x="542544" y="3310128"/>
                <a:ext cx="1859280" cy="2246769"/>
              </a:xfrm>
              <a:prstGeom prst="rect">
                <a:avLst/>
              </a:prstGeom>
              <a:blipFill>
                <a:blip r:embed="rId2"/>
                <a:stretch>
                  <a:fillRect l="-6557" t="-2710" b="-65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1742D45E-DA97-4AA2-82E8-A5DAF54ADEE7}"/>
                  </a:ext>
                </a:extLst>
              </p:cNvPr>
              <p:cNvSpPr txBox="1"/>
              <p:nvPr/>
            </p:nvSpPr>
            <p:spPr>
              <a:xfrm>
                <a:off x="5273041" y="3449727"/>
                <a:ext cx="2822447" cy="523220"/>
              </a:xfrm>
              <a:prstGeom prst="rect">
                <a:avLst/>
              </a:prstGeom>
              <a:noFill/>
            </p:spPr>
            <p:txBody>
              <a:bodyPr wrap="square" rtlCol="0">
                <a:spAutoFit/>
              </a:bodyPr>
              <a:lstStyle/>
              <a:p>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𝐸</m:t>
                        </m:r>
                      </m:e>
                      <m:sub>
                        <m:r>
                          <a:rPr lang="en-US" sz="2800" b="0" i="1" smtClean="0">
                            <a:latin typeface="Cambria Math" panose="02040503050406030204" pitchFamily="18" charset="0"/>
                          </a:rPr>
                          <m:t>𝑏</m:t>
                        </m:r>
                      </m:sub>
                    </m:sSub>
                  </m:oMath>
                </a14:m>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nE</a:t>
                </a:r>
                <a:r>
                  <a:rPr lang="en-US" sz="2800" dirty="0">
                    <a:latin typeface="Times New Roman" panose="02020603050405020304" pitchFamily="18" charset="0"/>
                    <a:cs typeface="Times New Roman" panose="02020603050405020304" pitchFamily="18" charset="0"/>
                  </a:rPr>
                  <a:t>=4.6=18V</a:t>
                </a:r>
              </a:p>
            </p:txBody>
          </p:sp>
        </mc:Choice>
        <mc:Fallback xmlns="">
          <p:sp>
            <p:nvSpPr>
              <p:cNvPr id="7" name="TextBox 6">
                <a:extLst>
                  <a:ext uri="{FF2B5EF4-FFF2-40B4-BE49-F238E27FC236}">
                    <a16:creationId xmlns:a16="http://schemas.microsoft.com/office/drawing/2014/main" id="{1742D45E-DA97-4AA2-82E8-A5DAF54ADEE7}"/>
                  </a:ext>
                </a:extLst>
              </p:cNvPr>
              <p:cNvSpPr txBox="1">
                <a:spLocks noRot="1" noChangeAspect="1" noMove="1" noResize="1" noEditPoints="1" noAdjustHandles="1" noChangeArrowheads="1" noChangeShapeType="1" noTextEdit="1"/>
              </p:cNvSpPr>
              <p:nvPr/>
            </p:nvSpPr>
            <p:spPr>
              <a:xfrm>
                <a:off x="5273041" y="3449727"/>
                <a:ext cx="2822447" cy="523220"/>
              </a:xfrm>
              <a:prstGeom prst="rect">
                <a:avLst/>
              </a:prstGeom>
              <a:blipFill>
                <a:blip r:embed="rId3"/>
                <a:stretch>
                  <a:fillRect t="-12791" b="-313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6763AB44-76A6-4F55-A280-43BF0D5F98F8}"/>
                  </a:ext>
                </a:extLst>
              </p:cNvPr>
              <p:cNvSpPr txBox="1"/>
              <p:nvPr/>
            </p:nvSpPr>
            <p:spPr>
              <a:xfrm>
                <a:off x="5346192" y="4265188"/>
                <a:ext cx="2865120" cy="523220"/>
              </a:xfrm>
              <a:prstGeom prst="rect">
                <a:avLst/>
              </a:prstGeom>
              <a:noFill/>
            </p:spPr>
            <p:txBody>
              <a:bodyPr wrap="square" rtlCol="0">
                <a:spAutoFit/>
              </a:bodyPr>
              <a:lstStyle/>
              <a:p>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𝑟</m:t>
                        </m:r>
                      </m:e>
                      <m:sub>
                        <m:r>
                          <a:rPr lang="en-US" sz="2800" b="0" i="1" smtClean="0">
                            <a:latin typeface="Cambria Math" panose="02040503050406030204" pitchFamily="18" charset="0"/>
                          </a:rPr>
                          <m:t>𝑏</m:t>
                        </m:r>
                      </m:sub>
                    </m:sSub>
                  </m:oMath>
                </a14:m>
                <a:r>
                  <a:rPr lang="en-US" sz="2800" dirty="0">
                    <a:latin typeface="Times New Roman" panose="02020603050405020304" pitchFamily="18" charset="0"/>
                    <a:cs typeface="Times New Roman" panose="02020603050405020304" pitchFamily="18" charset="0"/>
                  </a:rPr>
                  <a:t>=nr=4.1,2=4,8</a:t>
                </a:r>
                <a:r>
                  <a:rPr lang="el-GR" sz="2800" dirty="0">
                    <a:latin typeface="Times New Roman" panose="02020603050405020304" pitchFamily="18" charset="0"/>
                    <a:cs typeface="Times New Roman" panose="02020603050405020304" pitchFamily="18" charset="0"/>
                  </a:rPr>
                  <a:t>Ω</a:t>
                </a:r>
                <a:endParaRPr lang="en-US" sz="2800" dirty="0">
                  <a:latin typeface="Times New Roman" panose="02020603050405020304" pitchFamily="18" charset="0"/>
                  <a:cs typeface="Times New Roman" panose="02020603050405020304" pitchFamily="18" charset="0"/>
                </a:endParaRPr>
              </a:p>
            </p:txBody>
          </p:sp>
        </mc:Choice>
        <mc:Fallback xmlns="">
          <p:sp>
            <p:nvSpPr>
              <p:cNvPr id="8" name="TextBox 7">
                <a:extLst>
                  <a:ext uri="{FF2B5EF4-FFF2-40B4-BE49-F238E27FC236}">
                    <a16:creationId xmlns:a16="http://schemas.microsoft.com/office/drawing/2014/main" id="{6763AB44-76A6-4F55-A280-43BF0D5F98F8}"/>
                  </a:ext>
                </a:extLst>
              </p:cNvPr>
              <p:cNvSpPr txBox="1">
                <a:spLocks noRot="1" noChangeAspect="1" noMove="1" noResize="1" noEditPoints="1" noAdjustHandles="1" noChangeArrowheads="1" noChangeShapeType="1" noTextEdit="1"/>
              </p:cNvSpPr>
              <p:nvPr/>
            </p:nvSpPr>
            <p:spPr>
              <a:xfrm>
                <a:off x="5346192" y="4265188"/>
                <a:ext cx="2865120" cy="523220"/>
              </a:xfrm>
              <a:prstGeom prst="rect">
                <a:avLst/>
              </a:prstGeom>
              <a:blipFill>
                <a:blip r:embed="rId4"/>
                <a:stretch>
                  <a:fillRect t="-12791" r="-2553" b="-31395"/>
                </a:stretch>
              </a:blipFill>
            </p:spPr>
            <p:txBody>
              <a:bodyPr/>
              <a:lstStyle/>
              <a:p>
                <a:r>
                  <a:rPr lang="en-US">
                    <a:noFill/>
                  </a:rPr>
                  <a:t> </a:t>
                </a:r>
              </a:p>
            </p:txBody>
          </p:sp>
        </mc:Fallback>
      </mc:AlternateContent>
    </p:spTree>
    <p:extLst>
      <p:ext uri="{BB962C8B-B14F-4D97-AF65-F5344CB8AC3E}">
        <p14:creationId xmlns:p14="http://schemas.microsoft.com/office/powerpoint/2010/main" val="355548197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1000" fill="hold"/>
                                        <p:tgtEl>
                                          <p:spTgt spid="7"/>
                                        </p:tgtEl>
                                        <p:attrNameLst>
                                          <p:attrName>ppt_w</p:attrName>
                                        </p:attrNameLst>
                                      </p:cBhvr>
                                      <p:tavLst>
                                        <p:tav tm="0">
                                          <p:val>
                                            <p:fltVal val="0"/>
                                          </p:val>
                                        </p:tav>
                                        <p:tav tm="100000">
                                          <p:val>
                                            <p:strVal val="#ppt_w"/>
                                          </p:val>
                                        </p:tav>
                                      </p:tavLst>
                                    </p:anim>
                                    <p:anim calcmode="lin" valueType="num">
                                      <p:cBhvr>
                                        <p:cTn id="34" dur="1000" fill="hold"/>
                                        <p:tgtEl>
                                          <p:spTgt spid="7"/>
                                        </p:tgtEl>
                                        <p:attrNameLst>
                                          <p:attrName>ppt_h</p:attrName>
                                        </p:attrNameLst>
                                      </p:cBhvr>
                                      <p:tavLst>
                                        <p:tav tm="0">
                                          <p:val>
                                            <p:fltVal val="0"/>
                                          </p:val>
                                        </p:tav>
                                        <p:tav tm="100000">
                                          <p:val>
                                            <p:strVal val="#ppt_h"/>
                                          </p:val>
                                        </p:tav>
                                      </p:tavLst>
                                    </p:anim>
                                    <p:anim calcmode="lin" valueType="num">
                                      <p:cBhvr>
                                        <p:cTn id="35" dur="1000" fill="hold"/>
                                        <p:tgtEl>
                                          <p:spTgt spid="7"/>
                                        </p:tgtEl>
                                        <p:attrNameLst>
                                          <p:attrName>style.rotation</p:attrName>
                                        </p:attrNameLst>
                                      </p:cBhvr>
                                      <p:tavLst>
                                        <p:tav tm="0">
                                          <p:val>
                                            <p:fltVal val="90"/>
                                          </p:val>
                                        </p:tav>
                                        <p:tav tm="100000">
                                          <p:val>
                                            <p:fltVal val="0"/>
                                          </p:val>
                                        </p:tav>
                                      </p:tavLst>
                                    </p:anim>
                                    <p:animEffect transition="in" filter="fade">
                                      <p:cBhvr>
                                        <p:cTn id="36" dur="10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circle(in)">
                                      <p:cBhvr>
                                        <p:cTn id="4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018107-456C-452A-A97D-43173658175F}"/>
              </a:ext>
            </a:extLst>
          </p:cNvPr>
          <p:cNvSpPr>
            <a:spLocks noGrp="1"/>
          </p:cNvSpPr>
          <p:nvPr>
            <p:ph idx="1"/>
          </p:nvPr>
        </p:nvSpPr>
        <p:spPr>
          <a:xfrm>
            <a:off x="225557" y="36576"/>
            <a:ext cx="11923768" cy="2148967"/>
          </a:xfrm>
        </p:spPr>
        <p:txBody>
          <a:bodyPr>
            <a:normAutofit lnSpcReduction="10000"/>
          </a:bodyPr>
          <a:lstStyle/>
          <a:p>
            <a:pPr marL="0" marR="0" indent="0" algn="just">
              <a:lnSpc>
                <a:spcPct val="115000"/>
              </a:lnSpc>
              <a:spcBef>
                <a:spcPts val="0"/>
              </a:spcBef>
              <a:spcAft>
                <a:spcPts val="0"/>
              </a:spcAft>
              <a:buNone/>
            </a:pPr>
            <a:r>
              <a:rPr lang="fr-FR" sz="3200" b="1" u="sng" dirty="0" err="1">
                <a:effectLst/>
                <a:latin typeface="Times New Roman" panose="02020603050405020304" pitchFamily="18" charset="0"/>
                <a:ea typeface="Times New Roman" panose="02020603050405020304" pitchFamily="18" charset="0"/>
              </a:rPr>
              <a:t>Câu</a:t>
            </a:r>
            <a:r>
              <a:rPr lang="fr-FR" sz="3200" b="1" u="sng" dirty="0">
                <a:effectLst/>
                <a:latin typeface="Times New Roman" panose="02020603050405020304" pitchFamily="18" charset="0"/>
                <a:ea typeface="Times New Roman" panose="02020603050405020304" pitchFamily="18" charset="0"/>
              </a:rPr>
              <a:t> 19 : </a:t>
            </a:r>
            <a:r>
              <a:rPr lang="fr-FR" sz="3200" b="0" dirty="0" err="1">
                <a:effectLst/>
                <a:latin typeface="Times New Roman" panose="02020603050405020304" pitchFamily="18" charset="0"/>
                <a:ea typeface="Times New Roman" panose="02020603050405020304" pitchFamily="18" charset="0"/>
              </a:rPr>
              <a:t>Ghép</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song</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song</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một</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bộ</a:t>
            </a:r>
            <a:r>
              <a:rPr lang="fr-FR" sz="3200" b="0" dirty="0">
                <a:effectLst/>
                <a:latin typeface="Times New Roman" panose="02020603050405020304" pitchFamily="18" charset="0"/>
                <a:ea typeface="Times New Roman" panose="02020603050405020304" pitchFamily="18" charset="0"/>
              </a:rPr>
              <a:t> 5 pin </a:t>
            </a:r>
            <a:r>
              <a:rPr lang="fr-FR" sz="3200" b="0" dirty="0" err="1">
                <a:effectLst/>
                <a:latin typeface="Times New Roman" panose="02020603050405020304" pitchFamily="18" charset="0"/>
                <a:ea typeface="Times New Roman" panose="02020603050405020304" pitchFamily="18" charset="0"/>
              </a:rPr>
              <a:t>giống</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nhau</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loại</a:t>
            </a:r>
            <a:r>
              <a:rPr lang="fr-FR" sz="3200" b="0" dirty="0">
                <a:effectLst/>
                <a:latin typeface="Times New Roman" panose="02020603050405020304" pitchFamily="18" charset="0"/>
                <a:ea typeface="Times New Roman" panose="02020603050405020304" pitchFamily="18" charset="0"/>
              </a:rPr>
              <a:t> 10V - 1</a:t>
            </a:r>
            <a:r>
              <a:rPr lang="en-US" sz="3200" b="0" dirty="0">
                <a:effectLst/>
                <a:latin typeface="Times New Roman" panose="02020603050405020304" pitchFamily="18" charset="0"/>
                <a:ea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thì</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thu</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được</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bộ</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nguồn</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có</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suất</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điện</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động</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và</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điện</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trở</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trong</a:t>
            </a:r>
            <a:r>
              <a:rPr lang="fr-FR" sz="3200" b="0" dirty="0">
                <a:effectLst/>
                <a:latin typeface="Times New Roman" panose="02020603050405020304" pitchFamily="18" charset="0"/>
                <a:ea typeface="Times New Roman" panose="02020603050405020304" pitchFamily="18" charset="0"/>
              </a:rPr>
              <a:t> là</a:t>
            </a:r>
            <a:endParaRPr lang="en-US" sz="3200" b="1" dirty="0">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r>
              <a:rPr lang="fr-FR" sz="3200" b="0" dirty="0">
                <a:effectLst/>
                <a:latin typeface="Times New Roman" panose="02020603050405020304" pitchFamily="18" charset="0"/>
                <a:ea typeface="Times New Roman" panose="02020603050405020304" pitchFamily="18" charset="0"/>
              </a:rPr>
              <a:t>A.3 V – 3  </a:t>
            </a:r>
            <a:r>
              <a:rPr lang="en-US" sz="3200" b="0" dirty="0">
                <a:effectLst/>
                <a:latin typeface="Times New Roman" panose="02020603050405020304" pitchFamily="18" charset="0"/>
                <a:ea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rPr>
              <a:t>.		B. 3 V – 1 </a:t>
            </a:r>
            <a:r>
              <a:rPr lang="en-US" sz="3200" b="0" dirty="0">
                <a:effectLst/>
                <a:latin typeface="Times New Roman" panose="02020603050405020304" pitchFamily="18" charset="0"/>
                <a:ea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rPr>
              <a:t>.		</a:t>
            </a:r>
            <a:endParaRPr lang="en-US" sz="3200" b="1" dirty="0">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r>
              <a:rPr lang="fr-FR" sz="3200" b="0" dirty="0">
                <a:effectLst/>
                <a:latin typeface="Times New Roman" panose="02020603050405020304" pitchFamily="18" charset="0"/>
                <a:ea typeface="Times New Roman" panose="02020603050405020304" pitchFamily="18" charset="0"/>
              </a:rPr>
              <a:t>C. 10 V – 0,2 </a:t>
            </a:r>
            <a:r>
              <a:rPr lang="en-US" sz="3200" b="0" dirty="0">
                <a:effectLst/>
                <a:latin typeface="Times New Roman" panose="02020603050405020304" pitchFamily="18" charset="0"/>
                <a:ea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rPr>
              <a:t>.		D. 9 V – 1/3 </a:t>
            </a:r>
            <a:r>
              <a:rPr lang="en-US" sz="3200" b="0" dirty="0">
                <a:effectLst/>
                <a:latin typeface="Times New Roman" panose="02020603050405020304" pitchFamily="18" charset="0"/>
                <a:ea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rPr>
              <a:t>.</a:t>
            </a:r>
            <a:r>
              <a:rPr lang="fr-FR" sz="1800" b="0" dirty="0">
                <a:effectLst/>
                <a:latin typeface="Times New Roman" panose="02020603050405020304" pitchFamily="18" charset="0"/>
                <a:ea typeface="Times New Roman" panose="02020603050405020304" pitchFamily="18" charset="0"/>
              </a:rPr>
              <a:t>	</a:t>
            </a:r>
            <a:endParaRPr lang="en-US" sz="1800" b="1" dirty="0">
              <a:effectLst/>
              <a:latin typeface="Times New Roman" panose="02020603050405020304" pitchFamily="18" charset="0"/>
              <a:ea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E1FBC320-6F93-45F2-8001-A509249A8D79}"/>
              </a:ext>
            </a:extLst>
          </p:cNvPr>
          <p:cNvSpPr txBox="1"/>
          <p:nvPr/>
        </p:nvSpPr>
        <p:spPr>
          <a:xfrm>
            <a:off x="5608320" y="2297973"/>
            <a:ext cx="1877568"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2EC88578-34BE-422F-B383-5922E2C6FEE8}"/>
              </a:ext>
            </a:extLst>
          </p:cNvPr>
          <p:cNvCxnSpPr/>
          <p:nvPr/>
        </p:nvCxnSpPr>
        <p:spPr>
          <a:xfrm>
            <a:off x="3895344" y="3017520"/>
            <a:ext cx="0" cy="3541776"/>
          </a:xfrm>
          <a:prstGeom prst="line">
            <a:avLst/>
          </a:prstGeom>
          <a:ln w="28575"/>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AEC9C2E4-AF1C-4353-BE10-9FFB2C1A36C7}"/>
                  </a:ext>
                </a:extLst>
              </p:cNvPr>
              <p:cNvSpPr txBox="1"/>
              <p:nvPr/>
            </p:nvSpPr>
            <p:spPr>
              <a:xfrm>
                <a:off x="542544" y="3310128"/>
                <a:ext cx="1859280" cy="2246769"/>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n = 5</a:t>
                </a:r>
              </a:p>
              <a:p>
                <a:r>
                  <a:rPr lang="en-US" sz="2800" dirty="0">
                    <a:latin typeface="Times New Roman" panose="02020603050405020304" pitchFamily="18" charset="0"/>
                    <a:cs typeface="Times New Roman" panose="02020603050405020304" pitchFamily="18" charset="0"/>
                  </a:rPr>
                  <a:t>E = 10V</a:t>
                </a:r>
              </a:p>
              <a:p>
                <a:r>
                  <a:rPr lang="en-US" sz="2800" dirty="0">
                    <a:latin typeface="Times New Roman" panose="02020603050405020304" pitchFamily="18" charset="0"/>
                    <a:cs typeface="Times New Roman" panose="02020603050405020304" pitchFamily="18" charset="0"/>
                  </a:rPr>
                  <a:t>r= 1 </a:t>
                </a:r>
                <a:r>
                  <a:rPr lang="el-GR" sz="2800" dirty="0">
                    <a:latin typeface="Times New Roman" panose="02020603050405020304" pitchFamily="18" charset="0"/>
                    <a:cs typeface="Times New Roman" panose="02020603050405020304" pitchFamily="18" charset="0"/>
                  </a:rPr>
                  <a:t>Ω</a:t>
                </a:r>
                <a:endParaRPr lang="en-US" sz="28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left"/>
                    </m:oMathParaPr>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𝐸</m:t>
                          </m:r>
                        </m:e>
                        <m:sub>
                          <m:r>
                            <a:rPr lang="en-US" sz="2800" b="0" i="1" smtClean="0">
                              <a:latin typeface="Cambria Math" panose="02040503050406030204" pitchFamily="18" charset="0"/>
                            </a:rPr>
                            <m:t>𝑏</m:t>
                          </m:r>
                        </m:sub>
                      </m:sSub>
                      <m:r>
                        <a:rPr lang="en-US" sz="2800" b="0" i="1" smtClean="0">
                          <a:latin typeface="Cambria Math" panose="02040503050406030204" pitchFamily="18" charset="0"/>
                        </a:rPr>
                        <m:t>= ?</m:t>
                      </m:r>
                    </m:oMath>
                  </m:oMathPara>
                </a14:m>
                <a:endParaRPr lang="en-US" sz="2800" b="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𝑟</m:t>
                        </m:r>
                      </m:e>
                      <m:sub>
                        <m:r>
                          <a:rPr lang="en-US" sz="2800" b="0" i="1" smtClean="0">
                            <a:latin typeface="Cambria Math" panose="02040503050406030204" pitchFamily="18" charset="0"/>
                          </a:rPr>
                          <m:t>𝑏</m:t>
                        </m:r>
                      </m:sub>
                    </m:sSub>
                  </m:oMath>
                </a14:m>
                <a:r>
                  <a:rPr lang="en-US" sz="2800" dirty="0">
                    <a:latin typeface="Times New Roman" panose="02020603050405020304" pitchFamily="18" charset="0"/>
                    <a:cs typeface="Times New Roman" panose="02020603050405020304" pitchFamily="18" charset="0"/>
                  </a:rPr>
                  <a:t>= ?</a:t>
                </a:r>
              </a:p>
            </p:txBody>
          </p:sp>
        </mc:Choice>
        <mc:Fallback xmlns="">
          <p:sp>
            <p:nvSpPr>
              <p:cNvPr id="6" name="TextBox 5">
                <a:extLst>
                  <a:ext uri="{FF2B5EF4-FFF2-40B4-BE49-F238E27FC236}">
                    <a16:creationId xmlns:a16="http://schemas.microsoft.com/office/drawing/2014/main" id="{AEC9C2E4-AF1C-4353-BE10-9FFB2C1A36C7}"/>
                  </a:ext>
                </a:extLst>
              </p:cNvPr>
              <p:cNvSpPr txBox="1">
                <a:spLocks noRot="1" noChangeAspect="1" noMove="1" noResize="1" noEditPoints="1" noAdjustHandles="1" noChangeArrowheads="1" noChangeShapeType="1" noTextEdit="1"/>
              </p:cNvSpPr>
              <p:nvPr/>
            </p:nvSpPr>
            <p:spPr>
              <a:xfrm>
                <a:off x="542544" y="3310128"/>
                <a:ext cx="1859280" cy="2246769"/>
              </a:xfrm>
              <a:prstGeom prst="rect">
                <a:avLst/>
              </a:prstGeom>
              <a:blipFill>
                <a:blip r:embed="rId2"/>
                <a:stretch>
                  <a:fillRect l="-6557" t="-2710" b="-65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6A1C5AB1-2E48-4A38-BF26-46411A0EDEC7}"/>
                  </a:ext>
                </a:extLst>
              </p:cNvPr>
              <p:cNvSpPr txBox="1"/>
              <p:nvPr/>
            </p:nvSpPr>
            <p:spPr>
              <a:xfrm>
                <a:off x="5273041" y="3449727"/>
                <a:ext cx="2822447" cy="523220"/>
              </a:xfrm>
              <a:prstGeom prst="rect">
                <a:avLst/>
              </a:prstGeom>
              <a:noFill/>
            </p:spPr>
            <p:txBody>
              <a:bodyPr wrap="square" rtlCol="0">
                <a:spAutoFit/>
              </a:bodyPr>
              <a:lstStyle/>
              <a:p>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𝐸</m:t>
                        </m:r>
                      </m:e>
                      <m:sub>
                        <m:r>
                          <a:rPr lang="en-US" sz="2800" b="0" i="1" smtClean="0">
                            <a:latin typeface="Cambria Math" panose="02040503050406030204" pitchFamily="18" charset="0"/>
                          </a:rPr>
                          <m:t>𝑏</m:t>
                        </m:r>
                      </m:sub>
                    </m:sSub>
                  </m:oMath>
                </a14:m>
                <a:r>
                  <a:rPr lang="en-US" sz="2800" dirty="0">
                    <a:latin typeface="Times New Roman" panose="02020603050405020304" pitchFamily="18" charset="0"/>
                    <a:cs typeface="Times New Roman" panose="02020603050405020304" pitchFamily="18" charset="0"/>
                  </a:rPr>
                  <a:t>=E=10V</a:t>
                </a:r>
              </a:p>
            </p:txBody>
          </p:sp>
        </mc:Choice>
        <mc:Fallback xmlns="">
          <p:sp>
            <p:nvSpPr>
              <p:cNvPr id="7" name="TextBox 6">
                <a:extLst>
                  <a:ext uri="{FF2B5EF4-FFF2-40B4-BE49-F238E27FC236}">
                    <a16:creationId xmlns:a16="http://schemas.microsoft.com/office/drawing/2014/main" id="{6A1C5AB1-2E48-4A38-BF26-46411A0EDEC7}"/>
                  </a:ext>
                </a:extLst>
              </p:cNvPr>
              <p:cNvSpPr txBox="1">
                <a:spLocks noRot="1" noChangeAspect="1" noMove="1" noResize="1" noEditPoints="1" noAdjustHandles="1" noChangeArrowheads="1" noChangeShapeType="1" noTextEdit="1"/>
              </p:cNvSpPr>
              <p:nvPr/>
            </p:nvSpPr>
            <p:spPr>
              <a:xfrm>
                <a:off x="5273041" y="3449727"/>
                <a:ext cx="2822447" cy="523220"/>
              </a:xfrm>
              <a:prstGeom prst="rect">
                <a:avLst/>
              </a:prstGeom>
              <a:blipFill>
                <a:blip r:embed="rId3"/>
                <a:stretch>
                  <a:fillRect t="-12791" b="-313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FD9DAB19-3CED-42E5-A44E-5BE0F9EC08D2}"/>
                  </a:ext>
                </a:extLst>
              </p:cNvPr>
              <p:cNvSpPr txBox="1"/>
              <p:nvPr/>
            </p:nvSpPr>
            <p:spPr>
              <a:xfrm>
                <a:off x="5346192" y="4265188"/>
                <a:ext cx="2865120" cy="700705"/>
              </a:xfrm>
              <a:prstGeom prst="rect">
                <a:avLst/>
              </a:prstGeom>
              <a:noFill/>
            </p:spPr>
            <p:txBody>
              <a:bodyPr wrap="square" rtlCol="0">
                <a:spAutoFit/>
              </a:bodyPr>
              <a:lstStyle/>
              <a:p>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𝑟</m:t>
                        </m:r>
                      </m:e>
                      <m:sub>
                        <m:r>
                          <a:rPr lang="en-US" sz="2800" b="0" i="1" smtClean="0">
                            <a:latin typeface="Cambria Math" panose="02040503050406030204" pitchFamily="18" charset="0"/>
                          </a:rPr>
                          <m:t>𝑏</m:t>
                        </m:r>
                      </m:sub>
                    </m:sSub>
                  </m:oMath>
                </a14:m>
                <a:r>
                  <a:rPr lang="en-US" sz="28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2800" i="1" smtClean="0">
                            <a:latin typeface="Cambria Math" panose="02040503050406030204" pitchFamily="18" charset="0"/>
                            <a:cs typeface="Times New Roman" panose="02020603050405020304" pitchFamily="18" charset="0"/>
                          </a:rPr>
                        </m:ctrlPr>
                      </m:fPr>
                      <m:num>
                        <m:r>
                          <a:rPr lang="en-US" sz="2800" b="0" i="1" smtClean="0">
                            <a:latin typeface="Cambria Math" panose="02040503050406030204" pitchFamily="18" charset="0"/>
                            <a:cs typeface="Times New Roman" panose="02020603050405020304" pitchFamily="18" charset="0"/>
                          </a:rPr>
                          <m:t>𝑟</m:t>
                        </m:r>
                      </m:num>
                      <m:den>
                        <m:r>
                          <a:rPr lang="en-US" sz="2800" b="0" i="1" smtClean="0">
                            <a:latin typeface="Cambria Math" panose="02040503050406030204" pitchFamily="18" charset="0"/>
                            <a:cs typeface="Times New Roman" panose="02020603050405020304" pitchFamily="18" charset="0"/>
                          </a:rPr>
                          <m:t>𝑛</m:t>
                        </m:r>
                      </m:den>
                    </m:f>
                  </m:oMath>
                </a14:m>
                <a:r>
                  <a:rPr lang="en-US" sz="2800" dirty="0">
                    <a:latin typeface="Times New Roman" panose="02020603050405020304" pitchFamily="18" charset="0"/>
                    <a:cs typeface="Times New Roman" panose="02020603050405020304" pitchFamily="18" charset="0"/>
                  </a:rPr>
                  <a:t>=</a:t>
                </a:r>
                <a14:m>
                  <m:oMath xmlns:m="http://schemas.openxmlformats.org/officeDocument/2006/math">
                    <m:f>
                      <m:fPr>
                        <m:ctrlPr>
                          <a:rPr lang="en-US" sz="2800" i="1" smtClean="0">
                            <a:latin typeface="Cambria Math" panose="02040503050406030204" pitchFamily="18" charset="0"/>
                            <a:cs typeface="Times New Roman" panose="02020603050405020304" pitchFamily="18" charset="0"/>
                          </a:rPr>
                        </m:ctrlPr>
                      </m:fPr>
                      <m:num>
                        <m:r>
                          <a:rPr lang="en-US" sz="2800" b="0" i="1" smtClean="0">
                            <a:latin typeface="Cambria Math" panose="02040503050406030204" pitchFamily="18" charset="0"/>
                            <a:cs typeface="Times New Roman" panose="02020603050405020304" pitchFamily="18" charset="0"/>
                          </a:rPr>
                          <m:t>1</m:t>
                        </m:r>
                      </m:num>
                      <m:den>
                        <m:r>
                          <a:rPr lang="en-US" sz="2800" b="0" i="1" smtClean="0">
                            <a:latin typeface="Cambria Math" panose="02040503050406030204" pitchFamily="18" charset="0"/>
                            <a:cs typeface="Times New Roman" panose="02020603050405020304" pitchFamily="18" charset="0"/>
                          </a:rPr>
                          <m:t>5</m:t>
                        </m:r>
                      </m:den>
                    </m:f>
                  </m:oMath>
                </a14:m>
                <a:r>
                  <a:rPr lang="el-GR" sz="2800" dirty="0">
                    <a:latin typeface="Times New Roman" panose="02020603050405020304" pitchFamily="18" charset="0"/>
                    <a:cs typeface="Times New Roman" panose="02020603050405020304" pitchFamily="18" charset="0"/>
                  </a:rPr>
                  <a:t>Ω</a:t>
                </a:r>
                <a:endParaRPr lang="en-US" sz="2800" dirty="0">
                  <a:latin typeface="Times New Roman" panose="02020603050405020304" pitchFamily="18" charset="0"/>
                  <a:cs typeface="Times New Roman" panose="02020603050405020304" pitchFamily="18" charset="0"/>
                </a:endParaRPr>
              </a:p>
            </p:txBody>
          </p:sp>
        </mc:Choice>
        <mc:Fallback xmlns="">
          <p:sp>
            <p:nvSpPr>
              <p:cNvPr id="8" name="TextBox 7">
                <a:extLst>
                  <a:ext uri="{FF2B5EF4-FFF2-40B4-BE49-F238E27FC236}">
                    <a16:creationId xmlns:a16="http://schemas.microsoft.com/office/drawing/2014/main" id="{FD9DAB19-3CED-42E5-A44E-5BE0F9EC08D2}"/>
                  </a:ext>
                </a:extLst>
              </p:cNvPr>
              <p:cNvSpPr txBox="1">
                <a:spLocks noRot="1" noChangeAspect="1" noMove="1" noResize="1" noEditPoints="1" noAdjustHandles="1" noChangeArrowheads="1" noChangeShapeType="1" noTextEdit="1"/>
              </p:cNvSpPr>
              <p:nvPr/>
            </p:nvSpPr>
            <p:spPr>
              <a:xfrm>
                <a:off x="5346192" y="4265188"/>
                <a:ext cx="2865120" cy="700705"/>
              </a:xfrm>
              <a:prstGeom prst="rect">
                <a:avLst/>
              </a:prstGeom>
              <a:blipFill>
                <a:blip r:embed="rId4"/>
                <a:stretch>
                  <a:fillRect b="-10435"/>
                </a:stretch>
              </a:blipFill>
            </p:spPr>
            <p:txBody>
              <a:bodyPr/>
              <a:lstStyle/>
              <a:p>
                <a:r>
                  <a:rPr lang="en-US">
                    <a:noFill/>
                  </a:rPr>
                  <a:t> </a:t>
                </a:r>
              </a:p>
            </p:txBody>
          </p:sp>
        </mc:Fallback>
      </mc:AlternateContent>
    </p:spTree>
    <p:extLst>
      <p:ext uri="{BB962C8B-B14F-4D97-AF65-F5344CB8AC3E}">
        <p14:creationId xmlns:p14="http://schemas.microsoft.com/office/powerpoint/2010/main" val="39378814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arn(inVertical)">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61DF44-708A-4253-A52F-AB36949AE425}"/>
              </a:ext>
            </a:extLst>
          </p:cNvPr>
          <p:cNvSpPr>
            <a:spLocks noGrp="1"/>
          </p:cNvSpPr>
          <p:nvPr>
            <p:ph idx="1"/>
          </p:nvPr>
        </p:nvSpPr>
        <p:spPr>
          <a:xfrm>
            <a:off x="207265" y="48768"/>
            <a:ext cx="11984735" cy="2837815"/>
          </a:xfrm>
        </p:spPr>
        <p:txBody>
          <a:bodyPr>
            <a:normAutofit lnSpcReduction="10000"/>
          </a:bodyPr>
          <a:lstStyle/>
          <a:p>
            <a:pPr marL="0" marR="0" indent="0" algn="just">
              <a:lnSpc>
                <a:spcPct val="115000"/>
              </a:lnSpc>
              <a:spcBef>
                <a:spcPts val="0"/>
              </a:spcBef>
              <a:spcAft>
                <a:spcPts val="0"/>
              </a:spcAft>
              <a:buNone/>
            </a:pPr>
            <a:r>
              <a:rPr lang="fr-FR" sz="3200" b="1" u="sng" dirty="0" err="1">
                <a:effectLst/>
                <a:latin typeface="Times New Roman" panose="02020603050405020304" pitchFamily="18" charset="0"/>
                <a:ea typeface="Times New Roman" panose="02020603050405020304" pitchFamily="18" charset="0"/>
              </a:rPr>
              <a:t>Câu</a:t>
            </a:r>
            <a:r>
              <a:rPr lang="fr-FR" sz="3200" b="1" u="sng" dirty="0">
                <a:effectLst/>
                <a:latin typeface="Times New Roman" panose="02020603050405020304" pitchFamily="18" charset="0"/>
                <a:ea typeface="Times New Roman" panose="02020603050405020304" pitchFamily="18" charset="0"/>
              </a:rPr>
              <a:t> 20 : </a:t>
            </a:r>
            <a:r>
              <a:rPr lang="fr-FR" sz="3200" b="0" dirty="0" err="1">
                <a:effectLst/>
                <a:latin typeface="Times New Roman" panose="02020603050405020304" pitchFamily="18" charset="0"/>
                <a:ea typeface="Times New Roman" panose="02020603050405020304" pitchFamily="18" charset="0"/>
              </a:rPr>
              <a:t>Người</a:t>
            </a:r>
            <a:r>
              <a:rPr lang="fr-FR" sz="3200" b="0" dirty="0">
                <a:effectLst/>
                <a:latin typeface="Times New Roman" panose="02020603050405020304" pitchFamily="18" charset="0"/>
                <a:ea typeface="Times New Roman" panose="02020603050405020304" pitchFamily="18" charset="0"/>
              </a:rPr>
              <a:t> ta </a:t>
            </a:r>
            <a:r>
              <a:rPr lang="fr-FR" sz="3200" b="0" dirty="0" err="1">
                <a:effectLst/>
                <a:latin typeface="Times New Roman" panose="02020603050405020304" pitchFamily="18" charset="0"/>
                <a:ea typeface="Times New Roman" panose="02020603050405020304" pitchFamily="18" charset="0"/>
              </a:rPr>
              <a:t>mắc</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một</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bộ</a:t>
            </a:r>
            <a:r>
              <a:rPr lang="fr-FR" sz="3200" b="0" dirty="0">
                <a:effectLst/>
                <a:latin typeface="Times New Roman" panose="02020603050405020304" pitchFamily="18" charset="0"/>
                <a:ea typeface="Times New Roman" panose="02020603050405020304" pitchFamily="18" charset="0"/>
              </a:rPr>
              <a:t> 3 pin </a:t>
            </a:r>
            <a:r>
              <a:rPr lang="fr-FR" sz="3200" b="0" dirty="0" err="1">
                <a:effectLst/>
                <a:latin typeface="Times New Roman" panose="02020603050405020304" pitchFamily="18" charset="0"/>
                <a:ea typeface="Times New Roman" panose="02020603050405020304" pitchFamily="18" charset="0"/>
              </a:rPr>
              <a:t>giống</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nhau</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song</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song</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thì</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thu</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được</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một</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bộ</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nguồn</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có</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suất</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điện</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động</a:t>
            </a:r>
            <a:r>
              <a:rPr lang="fr-FR" sz="3200" b="0" dirty="0">
                <a:effectLst/>
                <a:latin typeface="Times New Roman" panose="02020603050405020304" pitchFamily="18" charset="0"/>
                <a:ea typeface="Times New Roman" panose="02020603050405020304" pitchFamily="18" charset="0"/>
              </a:rPr>
              <a:t>  12 V </a:t>
            </a:r>
            <a:r>
              <a:rPr lang="fr-FR" sz="3200" b="0" dirty="0" err="1">
                <a:effectLst/>
                <a:latin typeface="Times New Roman" panose="02020603050405020304" pitchFamily="18" charset="0"/>
                <a:ea typeface="Times New Roman" panose="02020603050405020304" pitchFamily="18" charset="0"/>
              </a:rPr>
              <a:t>và</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điện</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trở</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trong</a:t>
            </a:r>
            <a:r>
              <a:rPr lang="fr-FR" sz="3200" b="0" dirty="0">
                <a:effectLst/>
                <a:latin typeface="Times New Roman" panose="02020603050405020304" pitchFamily="18" charset="0"/>
                <a:ea typeface="Times New Roman" panose="02020603050405020304" pitchFamily="18" charset="0"/>
              </a:rPr>
              <a:t> 4</a:t>
            </a:r>
            <a:r>
              <a:rPr lang="en-US" sz="3200" b="0" dirty="0">
                <a:effectLst/>
                <a:latin typeface="Times New Roman" panose="02020603050405020304" pitchFamily="18" charset="0"/>
                <a:ea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Mỗi</a:t>
            </a:r>
            <a:r>
              <a:rPr lang="fr-FR" sz="3200" b="0" dirty="0">
                <a:effectLst/>
                <a:latin typeface="Times New Roman" panose="02020603050405020304" pitchFamily="18" charset="0"/>
                <a:ea typeface="Times New Roman" panose="02020603050405020304" pitchFamily="18" charset="0"/>
              </a:rPr>
              <a:t> pin </a:t>
            </a:r>
            <a:r>
              <a:rPr lang="fr-FR" sz="3200" b="0" dirty="0" err="1">
                <a:effectLst/>
                <a:latin typeface="Times New Roman" panose="02020603050405020304" pitchFamily="18" charset="0"/>
                <a:ea typeface="Times New Roman" panose="02020603050405020304" pitchFamily="18" charset="0"/>
              </a:rPr>
              <a:t>có</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suất</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điện</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động</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và</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điện</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trở</a:t>
            </a:r>
            <a:r>
              <a:rPr lang="fr-FR" sz="3200" b="0" dirty="0">
                <a:effectLst/>
                <a:latin typeface="Times New Roman" panose="02020603050405020304" pitchFamily="18" charset="0"/>
                <a:ea typeface="Times New Roman" panose="02020603050405020304" pitchFamily="18" charset="0"/>
              </a:rPr>
              <a:t> </a:t>
            </a:r>
            <a:r>
              <a:rPr lang="fr-FR" sz="3200" b="0" dirty="0" err="1">
                <a:effectLst/>
                <a:latin typeface="Times New Roman" panose="02020603050405020304" pitchFamily="18" charset="0"/>
                <a:ea typeface="Times New Roman" panose="02020603050405020304" pitchFamily="18" charset="0"/>
              </a:rPr>
              <a:t>trong</a:t>
            </a:r>
            <a:r>
              <a:rPr lang="fr-FR" sz="3200" b="0" dirty="0">
                <a:effectLst/>
                <a:latin typeface="Times New Roman" panose="02020603050405020304" pitchFamily="18" charset="0"/>
                <a:ea typeface="Times New Roman" panose="02020603050405020304" pitchFamily="18" charset="0"/>
              </a:rPr>
              <a:t> là</a:t>
            </a:r>
            <a:endParaRPr lang="en-US" sz="3200" b="1" dirty="0">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r>
              <a:rPr lang="fr-FR" sz="3200" b="0" dirty="0">
                <a:effectLst/>
                <a:latin typeface="Times New Roman" panose="02020603050405020304" pitchFamily="18" charset="0"/>
                <a:ea typeface="Times New Roman" panose="02020603050405020304" pitchFamily="18" charset="0"/>
              </a:rPr>
              <a:t>A.27 V; 9 </a:t>
            </a:r>
            <a:r>
              <a:rPr lang="en-US" sz="3200" b="0" dirty="0">
                <a:effectLst/>
                <a:latin typeface="Times New Roman" panose="02020603050405020304" pitchFamily="18" charset="0"/>
                <a:ea typeface="Times New Roman" panose="02020603050405020304" pitchFamily="18" charset="0"/>
              </a:rPr>
              <a:t>Ω			</a:t>
            </a:r>
            <a:r>
              <a:rPr lang="fr-FR" sz="3200" b="0" dirty="0">
                <a:effectLst/>
                <a:latin typeface="Times New Roman" panose="02020603050405020304" pitchFamily="18" charset="0"/>
                <a:ea typeface="Times New Roman" panose="02020603050405020304" pitchFamily="18" charset="0"/>
              </a:rPr>
              <a:t>.B. 9 V; 9 </a:t>
            </a:r>
            <a:r>
              <a:rPr lang="en-US" sz="3200" b="0" dirty="0">
                <a:effectLst/>
                <a:latin typeface="Times New Roman" panose="02020603050405020304" pitchFamily="18" charset="0"/>
                <a:ea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rPr>
              <a:t>.			</a:t>
            </a:r>
            <a:endParaRPr lang="en-US" sz="3200" b="1" dirty="0">
              <a:effectLst/>
              <a:latin typeface="Times New Roman" panose="02020603050405020304" pitchFamily="18" charset="0"/>
              <a:ea typeface="Times New Roman" panose="02020603050405020304" pitchFamily="18" charset="0"/>
            </a:endParaRPr>
          </a:p>
          <a:p>
            <a:pPr marL="0" marR="0" indent="0" algn="just">
              <a:lnSpc>
                <a:spcPct val="115000"/>
              </a:lnSpc>
              <a:spcBef>
                <a:spcPts val="0"/>
              </a:spcBef>
              <a:spcAft>
                <a:spcPts val="0"/>
              </a:spcAft>
              <a:buNone/>
            </a:pPr>
            <a:r>
              <a:rPr lang="fr-FR" sz="3200" b="0" dirty="0">
                <a:effectLst/>
                <a:latin typeface="Times New Roman" panose="02020603050405020304" pitchFamily="18" charset="0"/>
                <a:ea typeface="Times New Roman" panose="02020603050405020304" pitchFamily="18" charset="0"/>
              </a:rPr>
              <a:t>C. 12 V; 12</a:t>
            </a:r>
            <a:r>
              <a:rPr lang="en-US" sz="3200" b="0" dirty="0">
                <a:effectLst/>
                <a:latin typeface="Times New Roman" panose="02020603050405020304" pitchFamily="18" charset="0"/>
                <a:ea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rPr>
              <a:t>.		 	D. 3 V; 3 </a:t>
            </a:r>
            <a:r>
              <a:rPr lang="en-US" sz="3200" b="0" dirty="0">
                <a:effectLst/>
                <a:latin typeface="Times New Roman" panose="02020603050405020304" pitchFamily="18" charset="0"/>
                <a:ea typeface="Times New Roman" panose="02020603050405020304" pitchFamily="18" charset="0"/>
              </a:rPr>
              <a:t>Ω</a:t>
            </a:r>
            <a:r>
              <a:rPr lang="fr-FR" sz="3200" b="0" dirty="0">
                <a:effectLst/>
                <a:latin typeface="Times New Roman" panose="02020603050405020304" pitchFamily="18" charset="0"/>
                <a:ea typeface="Times New Roman" panose="02020603050405020304" pitchFamily="18" charset="0"/>
              </a:rPr>
              <a:t>.</a:t>
            </a:r>
            <a:endParaRPr lang="en-US" sz="3200" b="1" dirty="0">
              <a:effectLst/>
              <a:latin typeface="Times New Roman" panose="02020603050405020304" pitchFamily="18" charset="0"/>
              <a:ea typeface="Times New Roman" panose="02020603050405020304" pitchFamily="18" charset="0"/>
            </a:endParaRPr>
          </a:p>
          <a:p>
            <a:endParaRPr lang="en-US" dirty="0"/>
          </a:p>
        </p:txBody>
      </p:sp>
      <p:sp>
        <p:nvSpPr>
          <p:cNvPr id="4" name="TextBox 3">
            <a:extLst>
              <a:ext uri="{FF2B5EF4-FFF2-40B4-BE49-F238E27FC236}">
                <a16:creationId xmlns:a16="http://schemas.microsoft.com/office/drawing/2014/main" id="{73083DF7-3185-4B24-99CE-3E54AE16A32F}"/>
              </a:ext>
            </a:extLst>
          </p:cNvPr>
          <p:cNvSpPr txBox="1"/>
          <p:nvPr/>
        </p:nvSpPr>
        <p:spPr>
          <a:xfrm>
            <a:off x="6821424" y="2639358"/>
            <a:ext cx="1877568"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30864D07-D083-4143-8D66-FB4B7F1E5538}"/>
              </a:ext>
            </a:extLst>
          </p:cNvPr>
          <p:cNvCxnSpPr/>
          <p:nvPr/>
        </p:nvCxnSpPr>
        <p:spPr>
          <a:xfrm>
            <a:off x="3870960" y="3267456"/>
            <a:ext cx="0" cy="3541776"/>
          </a:xfrm>
          <a:prstGeom prst="line">
            <a:avLst/>
          </a:prstGeom>
          <a:ln w="28575"/>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6DEBBEE-1174-4DF5-A522-864C8F705F00}"/>
                  </a:ext>
                </a:extLst>
              </p:cNvPr>
              <p:cNvSpPr txBox="1"/>
              <p:nvPr/>
            </p:nvSpPr>
            <p:spPr>
              <a:xfrm>
                <a:off x="542544" y="3310128"/>
                <a:ext cx="1859280" cy="2246769"/>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n = 3</a:t>
                </a:r>
              </a:p>
              <a:p>
                <a:pPr/>
                <a14:m>
                  <m:oMathPara xmlns:m="http://schemas.openxmlformats.org/officeDocument/2006/math">
                    <m:oMathParaPr>
                      <m:jc m:val="left"/>
                    </m:oMathParaPr>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𝐸</m:t>
                          </m:r>
                        </m:e>
                        <m:sub>
                          <m:r>
                            <a:rPr lang="en-US" sz="2800" b="0" i="1" smtClean="0">
                              <a:latin typeface="Cambria Math" panose="02040503050406030204" pitchFamily="18" charset="0"/>
                            </a:rPr>
                            <m:t>𝑏</m:t>
                          </m:r>
                        </m:sub>
                      </m:sSub>
                      <m:r>
                        <a:rPr lang="en-US" sz="2800" b="0" i="1" smtClean="0">
                          <a:latin typeface="Cambria Math" panose="02040503050406030204" pitchFamily="18" charset="0"/>
                        </a:rPr>
                        <m:t>=</m:t>
                      </m:r>
                      <m:r>
                        <a:rPr lang="en-US" sz="2800" b="0" i="1" smtClean="0">
                          <a:latin typeface="Cambria Math" panose="02040503050406030204" pitchFamily="18" charset="0"/>
                        </a:rPr>
                        <m:t>12</m:t>
                      </m:r>
                      <m:r>
                        <a:rPr lang="en-US" sz="2800" b="0" i="1" smtClean="0">
                          <a:latin typeface="Cambria Math" panose="02040503050406030204" pitchFamily="18" charset="0"/>
                        </a:rPr>
                        <m:t>𝑉</m:t>
                      </m:r>
                    </m:oMath>
                  </m:oMathPara>
                </a14:m>
                <a:endParaRPr lang="en-US" sz="2800" b="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𝑟</m:t>
                        </m:r>
                      </m:e>
                      <m:sub>
                        <m:r>
                          <a:rPr lang="en-US" sz="2800" b="0" i="1" smtClean="0">
                            <a:latin typeface="Cambria Math" panose="02040503050406030204" pitchFamily="18" charset="0"/>
                          </a:rPr>
                          <m:t>𝑏</m:t>
                        </m:r>
                      </m:sub>
                    </m:sSub>
                  </m:oMath>
                </a14:m>
                <a:r>
                  <a:rPr lang="en-US" sz="2800" dirty="0">
                    <a:latin typeface="Times New Roman" panose="02020603050405020304" pitchFamily="18" charset="0"/>
                    <a:cs typeface="Times New Roman" panose="02020603050405020304" pitchFamily="18" charset="0"/>
                  </a:rPr>
                  <a:t>= 4 </a:t>
                </a:r>
                <a:r>
                  <a:rPr lang="el-GR" sz="2800" dirty="0">
                    <a:latin typeface="Times New Roman" panose="02020603050405020304" pitchFamily="18" charset="0"/>
                    <a:cs typeface="Times New Roman" panose="02020603050405020304" pitchFamily="18" charset="0"/>
                  </a:rPr>
                  <a:t>Ω</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E=?</a:t>
                </a:r>
              </a:p>
              <a:p>
                <a:r>
                  <a:rPr lang="en-US" sz="2800" dirty="0">
                    <a:latin typeface="Times New Roman" panose="02020603050405020304" pitchFamily="18" charset="0"/>
                    <a:cs typeface="Times New Roman" panose="02020603050405020304" pitchFamily="18" charset="0"/>
                  </a:rPr>
                  <a:t>r= ?</a:t>
                </a:r>
              </a:p>
            </p:txBody>
          </p:sp>
        </mc:Choice>
        <mc:Fallback xmlns="">
          <p:sp>
            <p:nvSpPr>
              <p:cNvPr id="6" name="TextBox 5">
                <a:extLst>
                  <a:ext uri="{FF2B5EF4-FFF2-40B4-BE49-F238E27FC236}">
                    <a16:creationId xmlns:a16="http://schemas.microsoft.com/office/drawing/2014/main" id="{C6DEBBEE-1174-4DF5-A522-864C8F705F00}"/>
                  </a:ext>
                </a:extLst>
              </p:cNvPr>
              <p:cNvSpPr txBox="1">
                <a:spLocks noRot="1" noChangeAspect="1" noMove="1" noResize="1" noEditPoints="1" noAdjustHandles="1" noChangeArrowheads="1" noChangeShapeType="1" noTextEdit="1"/>
              </p:cNvSpPr>
              <p:nvPr/>
            </p:nvSpPr>
            <p:spPr>
              <a:xfrm>
                <a:off x="542544" y="3310128"/>
                <a:ext cx="1859280" cy="2246769"/>
              </a:xfrm>
              <a:prstGeom prst="rect">
                <a:avLst/>
              </a:prstGeom>
              <a:blipFill>
                <a:blip r:embed="rId2"/>
                <a:stretch>
                  <a:fillRect l="-6557" t="-2710" b="-65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00E2950A-AD9D-420C-85DF-4E7232AC2D81}"/>
                  </a:ext>
                </a:extLst>
              </p:cNvPr>
              <p:cNvSpPr txBox="1"/>
              <p:nvPr/>
            </p:nvSpPr>
            <p:spPr>
              <a:xfrm>
                <a:off x="5477257" y="3140789"/>
                <a:ext cx="2822447" cy="523220"/>
              </a:xfrm>
              <a:prstGeom prst="rect">
                <a:avLst/>
              </a:prstGeom>
              <a:noFill/>
            </p:spPr>
            <p:txBody>
              <a:bodyPr wrap="square" rtlCol="0">
                <a:spAutoFit/>
              </a:bodyPr>
              <a:lstStyle/>
              <a:p>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𝐸</m:t>
                        </m:r>
                      </m:e>
                      <m:sub>
                        <m:r>
                          <a:rPr lang="en-US" sz="2800" b="0" i="1" smtClean="0">
                            <a:latin typeface="Cambria Math" panose="02040503050406030204" pitchFamily="18" charset="0"/>
                          </a:rPr>
                          <m:t>𝑏</m:t>
                        </m:r>
                      </m:sub>
                    </m:sSub>
                  </m:oMath>
                </a14:m>
                <a:r>
                  <a:rPr lang="en-US" sz="2800" dirty="0">
                    <a:latin typeface="Times New Roman" panose="02020603050405020304" pitchFamily="18" charset="0"/>
                    <a:cs typeface="Times New Roman" panose="02020603050405020304" pitchFamily="18" charset="0"/>
                  </a:rPr>
                  <a:t>=E=12V</a:t>
                </a:r>
              </a:p>
            </p:txBody>
          </p:sp>
        </mc:Choice>
        <mc:Fallback xmlns="">
          <p:sp>
            <p:nvSpPr>
              <p:cNvPr id="7" name="TextBox 6">
                <a:extLst>
                  <a:ext uri="{FF2B5EF4-FFF2-40B4-BE49-F238E27FC236}">
                    <a16:creationId xmlns:a16="http://schemas.microsoft.com/office/drawing/2014/main" id="{00E2950A-AD9D-420C-85DF-4E7232AC2D81}"/>
                  </a:ext>
                </a:extLst>
              </p:cNvPr>
              <p:cNvSpPr txBox="1">
                <a:spLocks noRot="1" noChangeAspect="1" noMove="1" noResize="1" noEditPoints="1" noAdjustHandles="1" noChangeArrowheads="1" noChangeShapeType="1" noTextEdit="1"/>
              </p:cNvSpPr>
              <p:nvPr/>
            </p:nvSpPr>
            <p:spPr>
              <a:xfrm>
                <a:off x="5477257" y="3140789"/>
                <a:ext cx="2822447" cy="523220"/>
              </a:xfrm>
              <a:prstGeom prst="rect">
                <a:avLst/>
              </a:prstGeom>
              <a:blipFill>
                <a:blip r:embed="rId3"/>
                <a:stretch>
                  <a:fillRect t="-11628" b="-313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2752110-78F5-400D-83AD-58C370945579}"/>
                  </a:ext>
                </a:extLst>
              </p:cNvPr>
              <p:cNvSpPr txBox="1"/>
              <p:nvPr/>
            </p:nvSpPr>
            <p:spPr>
              <a:xfrm>
                <a:off x="5455921" y="3972947"/>
                <a:ext cx="2865120" cy="668837"/>
              </a:xfrm>
              <a:prstGeom prst="rect">
                <a:avLst/>
              </a:prstGeom>
              <a:noFill/>
            </p:spPr>
            <p:txBody>
              <a:bodyPr wrap="square" rtlCol="0">
                <a:spAutoFit/>
              </a:bodyPr>
              <a:lstStyle/>
              <a:p>
                <a14:m>
                  <m:oMath xmlns:m="http://schemas.openxmlformats.org/officeDocument/2006/math">
                    <m:sSub>
                      <m:sSubPr>
                        <m:ctrlPr>
                          <a:rPr lang="en-US" sz="2800" i="1" smtClean="0">
                            <a:latin typeface="Cambria Math" panose="02040503050406030204" pitchFamily="18" charset="0"/>
                          </a:rPr>
                        </m:ctrlPr>
                      </m:sSubPr>
                      <m:e>
                        <m:r>
                          <a:rPr lang="en-US" sz="2800" b="0" i="1" smtClean="0">
                            <a:latin typeface="Cambria Math" panose="02040503050406030204" pitchFamily="18" charset="0"/>
                          </a:rPr>
                          <m:t>𝑟</m:t>
                        </m:r>
                      </m:e>
                      <m:sub>
                        <m:r>
                          <a:rPr lang="en-US" sz="2800" b="0" i="1" smtClean="0">
                            <a:latin typeface="Cambria Math" panose="02040503050406030204" pitchFamily="18" charset="0"/>
                          </a:rPr>
                          <m:t>𝑏</m:t>
                        </m:r>
                      </m:sub>
                    </m:sSub>
                  </m:oMath>
                </a14:m>
                <a:r>
                  <a:rPr lang="en-US" sz="28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2800" i="1" smtClean="0">
                            <a:latin typeface="Cambria Math" panose="02040503050406030204" pitchFamily="18" charset="0"/>
                            <a:cs typeface="Times New Roman" panose="02020603050405020304" pitchFamily="18" charset="0"/>
                          </a:rPr>
                        </m:ctrlPr>
                      </m:fPr>
                      <m:num>
                        <m:r>
                          <a:rPr lang="en-US" sz="2800" b="0" i="1" smtClean="0">
                            <a:latin typeface="Cambria Math" panose="02040503050406030204" pitchFamily="18" charset="0"/>
                            <a:cs typeface="Times New Roman" panose="02020603050405020304" pitchFamily="18" charset="0"/>
                          </a:rPr>
                          <m:t>𝑟</m:t>
                        </m:r>
                      </m:num>
                      <m:den>
                        <m:r>
                          <a:rPr lang="en-US" sz="2800" b="0" i="1" smtClean="0">
                            <a:latin typeface="Cambria Math" panose="02040503050406030204" pitchFamily="18" charset="0"/>
                            <a:cs typeface="Times New Roman" panose="02020603050405020304" pitchFamily="18" charset="0"/>
                          </a:rPr>
                          <m:t>𝑛</m:t>
                        </m:r>
                      </m:den>
                    </m:f>
                  </m:oMath>
                </a14:m>
                <a:endParaRPr lang="en-US" sz="2800" dirty="0">
                  <a:latin typeface="Times New Roman" panose="02020603050405020304" pitchFamily="18" charset="0"/>
                  <a:cs typeface="Times New Roman" panose="02020603050405020304" pitchFamily="18" charset="0"/>
                </a:endParaRPr>
              </a:p>
            </p:txBody>
          </p:sp>
        </mc:Choice>
        <mc:Fallback xmlns="">
          <p:sp>
            <p:nvSpPr>
              <p:cNvPr id="8" name="TextBox 7">
                <a:extLst>
                  <a:ext uri="{FF2B5EF4-FFF2-40B4-BE49-F238E27FC236}">
                    <a16:creationId xmlns:a16="http://schemas.microsoft.com/office/drawing/2014/main" id="{B2752110-78F5-400D-83AD-58C370945579}"/>
                  </a:ext>
                </a:extLst>
              </p:cNvPr>
              <p:cNvSpPr txBox="1">
                <a:spLocks noRot="1" noChangeAspect="1" noMove="1" noResize="1" noEditPoints="1" noAdjustHandles="1" noChangeArrowheads="1" noChangeShapeType="1" noTextEdit="1"/>
              </p:cNvSpPr>
              <p:nvPr/>
            </p:nvSpPr>
            <p:spPr>
              <a:xfrm>
                <a:off x="5455921" y="3972947"/>
                <a:ext cx="2865120" cy="668837"/>
              </a:xfrm>
              <a:prstGeom prst="rect">
                <a:avLst/>
              </a:prstGeom>
              <a:blipFill>
                <a:blip r:embed="rId4"/>
                <a:stretch>
                  <a:fillRect t="-2752" b="-110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38EDA3E-3DC2-4B7A-81A3-05984A31539E}"/>
                  </a:ext>
                </a:extLst>
              </p:cNvPr>
              <p:cNvSpPr txBox="1"/>
              <p:nvPr/>
            </p:nvSpPr>
            <p:spPr>
              <a:xfrm>
                <a:off x="5065776" y="4964656"/>
                <a:ext cx="4187952"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m:t>
                      </m:r>
                      <m:r>
                        <a:rPr lang="en-US" sz="2800" b="0" i="1" smtClean="0">
                          <a:latin typeface="Cambria Math" panose="02040503050406030204" pitchFamily="18" charset="0"/>
                        </a:rPr>
                        <m:t>𝑟</m:t>
                      </m:r>
                      <m:r>
                        <a:rPr lang="en-US" sz="2800" b="0" i="1" smtClean="0">
                          <a:latin typeface="Cambria Math" panose="02040503050406030204" pitchFamily="18" charset="0"/>
                        </a:rPr>
                        <m:t>=</m:t>
                      </m:r>
                      <m:r>
                        <a:rPr lang="en-US" sz="2800" b="0" i="1" smtClean="0">
                          <a:latin typeface="Cambria Math" panose="02040503050406030204" pitchFamily="18" charset="0"/>
                        </a:rPr>
                        <m:t>𝑛</m:t>
                      </m:r>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𝑟</m:t>
                          </m:r>
                        </m:e>
                        <m:sub>
                          <m:r>
                            <a:rPr lang="en-US" sz="2800" b="0" i="1" smtClean="0">
                              <a:latin typeface="Cambria Math" panose="02040503050406030204" pitchFamily="18" charset="0"/>
                            </a:rPr>
                            <m:t>𝑏</m:t>
                          </m:r>
                        </m:sub>
                      </m:sSub>
                      <m:r>
                        <a:rPr lang="en-US" sz="2800" b="0" i="1" smtClean="0">
                          <a:latin typeface="Cambria Math" panose="02040503050406030204" pitchFamily="18" charset="0"/>
                        </a:rPr>
                        <m:t>=</m:t>
                      </m:r>
                      <m:r>
                        <a:rPr lang="en-US" sz="2800" b="0" i="1" smtClean="0">
                          <a:latin typeface="Cambria Math" panose="02040503050406030204" pitchFamily="18" charset="0"/>
                        </a:rPr>
                        <m:t>3</m:t>
                      </m:r>
                      <m:r>
                        <a:rPr lang="en-US" sz="2800" b="0" i="1" smtClean="0">
                          <a:latin typeface="Cambria Math" panose="02040503050406030204" pitchFamily="18" charset="0"/>
                        </a:rPr>
                        <m:t>.</m:t>
                      </m:r>
                      <m:r>
                        <a:rPr lang="en-US" sz="2800" b="0" i="1" smtClean="0">
                          <a:latin typeface="Cambria Math" panose="02040503050406030204" pitchFamily="18" charset="0"/>
                        </a:rPr>
                        <m:t>4</m:t>
                      </m:r>
                      <m:r>
                        <a:rPr lang="en-US" sz="2800" b="0" i="1" smtClean="0">
                          <a:latin typeface="Cambria Math" panose="02040503050406030204" pitchFamily="18" charset="0"/>
                        </a:rPr>
                        <m:t>=</m:t>
                      </m:r>
                      <m:r>
                        <a:rPr lang="en-US" sz="2800" b="0" i="1" smtClean="0">
                          <a:latin typeface="Cambria Math" panose="02040503050406030204" pitchFamily="18" charset="0"/>
                        </a:rPr>
                        <m:t>12</m:t>
                      </m:r>
                      <m:r>
                        <a:rPr lang="el-GR" sz="2800" b="0" i="1" smtClean="0">
                          <a:latin typeface="Cambria Math" panose="02040503050406030204" pitchFamily="18" charset="0"/>
                        </a:rPr>
                        <m:t>Ω</m:t>
                      </m:r>
                    </m:oMath>
                  </m:oMathPara>
                </a14:m>
                <a:endParaRPr lang="en-US" sz="2800" dirty="0"/>
              </a:p>
            </p:txBody>
          </p:sp>
        </mc:Choice>
        <mc:Fallback xmlns="">
          <p:sp>
            <p:nvSpPr>
              <p:cNvPr id="9" name="TextBox 8">
                <a:extLst>
                  <a:ext uri="{FF2B5EF4-FFF2-40B4-BE49-F238E27FC236}">
                    <a16:creationId xmlns:a16="http://schemas.microsoft.com/office/drawing/2014/main" id="{838EDA3E-3DC2-4B7A-81A3-05984A31539E}"/>
                  </a:ext>
                </a:extLst>
              </p:cNvPr>
              <p:cNvSpPr txBox="1">
                <a:spLocks noRot="1" noChangeAspect="1" noMove="1" noResize="1" noEditPoints="1" noAdjustHandles="1" noChangeArrowheads="1" noChangeShapeType="1" noTextEdit="1"/>
              </p:cNvSpPr>
              <p:nvPr/>
            </p:nvSpPr>
            <p:spPr>
              <a:xfrm>
                <a:off x="5065776" y="4964656"/>
                <a:ext cx="4187952" cy="523220"/>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0807388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heel(1)">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down)">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5"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2000"/>
                                        <p:tgtEl>
                                          <p:spTgt spid="6"/>
                                        </p:tgtEl>
                                      </p:cBhvr>
                                    </p:animEffect>
                                    <p:anim calcmode="lin" valueType="num">
                                      <p:cBhvr>
                                        <p:cTn id="38" dur="2000" fill="hold"/>
                                        <p:tgtEl>
                                          <p:spTgt spid="6"/>
                                        </p:tgtEl>
                                        <p:attrNameLst>
                                          <p:attrName>ppt_w</p:attrName>
                                        </p:attrNameLst>
                                      </p:cBhvr>
                                      <p:tavLst>
                                        <p:tav tm="0" fmla="#ppt_w*sin(2.5*pi*$)">
                                          <p:val>
                                            <p:fltVal val="0"/>
                                          </p:val>
                                        </p:tav>
                                        <p:tav tm="100000">
                                          <p:val>
                                            <p:fltVal val="1"/>
                                          </p:val>
                                        </p:tav>
                                      </p:tavLst>
                                    </p:anim>
                                    <p:anim calcmode="lin" valueType="num">
                                      <p:cBhvr>
                                        <p:cTn id="3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5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 calcmode="lin" valueType="num">
                                      <p:cBhvr>
                                        <p:cTn id="53" dur="1000" fill="hold"/>
                                        <p:tgtEl>
                                          <p:spTgt spid="9"/>
                                        </p:tgtEl>
                                        <p:attrNameLst>
                                          <p:attrName>ppt_w</p:attrName>
                                        </p:attrNameLst>
                                      </p:cBhvr>
                                      <p:tavLst>
                                        <p:tav tm="0">
                                          <p:val>
                                            <p:fltVal val="0"/>
                                          </p:val>
                                        </p:tav>
                                        <p:tav tm="100000">
                                          <p:val>
                                            <p:strVal val="#ppt_w"/>
                                          </p:val>
                                        </p:tav>
                                      </p:tavLst>
                                    </p:anim>
                                    <p:anim calcmode="lin" valueType="num">
                                      <p:cBhvr>
                                        <p:cTn id="54" dur="1000" fill="hold"/>
                                        <p:tgtEl>
                                          <p:spTgt spid="9"/>
                                        </p:tgtEl>
                                        <p:attrNameLst>
                                          <p:attrName>ppt_h</p:attrName>
                                        </p:attrNameLst>
                                      </p:cBhvr>
                                      <p:tavLst>
                                        <p:tav tm="0">
                                          <p:val>
                                            <p:fltVal val="0"/>
                                          </p:val>
                                        </p:tav>
                                        <p:tav tm="100000">
                                          <p:val>
                                            <p:strVal val="#ppt_h"/>
                                          </p:val>
                                        </p:tav>
                                      </p:tavLst>
                                    </p:anim>
                                    <p:anim calcmode="lin" valueType="num">
                                      <p:cBhvr>
                                        <p:cTn id="55" dur="1000" fill="hold"/>
                                        <p:tgtEl>
                                          <p:spTgt spid="9"/>
                                        </p:tgtEl>
                                        <p:attrNameLst>
                                          <p:attrName>style.rotation</p:attrName>
                                        </p:attrNameLst>
                                      </p:cBhvr>
                                      <p:tavLst>
                                        <p:tav tm="0">
                                          <p:val>
                                            <p:fltVal val="90"/>
                                          </p:val>
                                        </p:tav>
                                        <p:tav tm="100000">
                                          <p:val>
                                            <p:fltVal val="0"/>
                                          </p:val>
                                        </p:tav>
                                      </p:tavLst>
                                    </p:anim>
                                    <p:animEffect transition="in" filter="fade">
                                      <p:cBhvr>
                                        <p:cTn id="5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F2D0A24-881E-4CCB-8BF5-2E14D41714BC}"/>
              </a:ext>
            </a:extLst>
          </p:cNvPr>
          <p:cNvSpPr txBox="1"/>
          <p:nvPr/>
        </p:nvSpPr>
        <p:spPr>
          <a:xfrm>
            <a:off x="-42672" y="-56998"/>
            <a:ext cx="12192000" cy="2803140"/>
          </a:xfrm>
          <a:prstGeom prst="rect">
            <a:avLst/>
          </a:prstGeom>
          <a:noFill/>
        </p:spPr>
        <p:txBody>
          <a:bodyPr wrap="square">
            <a:spAutoFit/>
          </a:bodyPr>
          <a:lstStyle/>
          <a:p>
            <a:pPr marL="0" marR="0" indent="0" algn="just">
              <a:lnSpc>
                <a:spcPct val="150000"/>
              </a:lnSpc>
              <a:spcBef>
                <a:spcPts val="0"/>
              </a:spcBef>
              <a:spcAft>
                <a:spcPts val="0"/>
              </a:spcAft>
            </a:pPr>
            <a:r>
              <a:rPr lang="en-US" sz="2400" b="1" u="sng" dirty="0" err="1">
                <a:effectLst/>
                <a:latin typeface="Times New Roman" panose="02020603050405020304" pitchFamily="18" charset="0"/>
                <a:ea typeface="Calibri" panose="020F0502020204030204" pitchFamily="34" charset="0"/>
              </a:rPr>
              <a:t>Câu</a:t>
            </a:r>
            <a:r>
              <a:rPr lang="en-US" sz="2400" b="1" u="sng" dirty="0">
                <a:effectLst/>
                <a:latin typeface="Times New Roman" panose="02020603050405020304" pitchFamily="18" charset="0"/>
                <a:ea typeface="Calibri" panose="020F0502020204030204" pitchFamily="34" charset="0"/>
              </a:rPr>
              <a:t> 21. </a:t>
            </a:r>
            <a:r>
              <a:rPr lang="en-US" sz="2400" dirty="0">
                <a:effectLst/>
                <a:latin typeface="Times New Roman" panose="02020603050405020304" pitchFamily="18" charset="0"/>
                <a:ea typeface="Calibri" panose="020F0502020204030204" pitchFamily="34" charset="0"/>
              </a:rPr>
              <a:t>Hai </a:t>
            </a:r>
            <a:r>
              <a:rPr lang="en-US" sz="2400" dirty="0" err="1">
                <a:effectLst/>
                <a:latin typeface="Times New Roman" panose="02020603050405020304" pitchFamily="18" charset="0"/>
                <a:ea typeface="Calibri" panose="020F0502020204030204" pitchFamily="34" charset="0"/>
              </a:rPr>
              <a:t>nguồn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suất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động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cùng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trở</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trong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được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măc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thành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bộ</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nguồn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được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mắc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với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trở</a:t>
            </a:r>
            <a:r>
              <a:rPr lang="en-US" sz="2400" dirty="0">
                <a:effectLst/>
                <a:latin typeface="Times New Roman" panose="02020603050405020304" pitchFamily="18" charset="0"/>
                <a:ea typeface="Calibri" panose="020F0502020204030204" pitchFamily="34" charset="0"/>
              </a:rPr>
              <a:t> R = 11Ω </a:t>
            </a:r>
            <a:r>
              <a:rPr lang="en-US" sz="2400" dirty="0" err="1">
                <a:effectLst/>
                <a:latin typeface="Times New Roman" panose="02020603050405020304" pitchFamily="18" charset="0"/>
                <a:ea typeface="Calibri" panose="020F0502020204030204" pitchFamily="34" charset="0"/>
              </a:rPr>
              <a:t>như</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sơ</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đồ</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vẽ</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Trong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trường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hợp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a </a:t>
            </a:r>
            <a:r>
              <a:rPr lang="en-US" sz="2400" dirty="0" err="1">
                <a:effectLst/>
                <a:latin typeface="Times New Roman" panose="02020603050405020304" pitchFamily="18" charset="0"/>
                <a:ea typeface="Calibri" panose="020F0502020204030204" pitchFamily="34" charset="0"/>
              </a:rPr>
              <a:t>thì</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dòng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chạy</a:t>
            </a:r>
            <a:r>
              <a:rPr lang="en-US" sz="2400" dirty="0">
                <a:effectLst/>
                <a:latin typeface="Times New Roman" panose="02020603050405020304" pitchFamily="18" charset="0"/>
                <a:ea typeface="Calibri" panose="020F0502020204030204" pitchFamily="34" charset="0"/>
              </a:rPr>
              <a:t> qua R </a:t>
            </a:r>
            <a:r>
              <a:rPr lang="en-US" sz="2400" dirty="0" err="1">
                <a:effectLst/>
                <a:latin typeface="Times New Roman" panose="02020603050405020304" pitchFamily="18" charset="0"/>
                <a:ea typeface="Calibri" panose="020F0502020204030204" pitchFamily="34" charset="0"/>
              </a:rPr>
              <a:t>có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cường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độ</a:t>
            </a:r>
            <a:r>
              <a:rPr lang="en-US" sz="2400" dirty="0">
                <a:effectLst/>
                <a:latin typeface="Times New Roman" panose="02020603050405020304" pitchFamily="18" charset="0"/>
                <a:ea typeface="Calibri" panose="020F0502020204030204" pitchFamily="34" charset="0"/>
              </a:rPr>
              <a:t> 0,4 A; </a:t>
            </a:r>
            <a:r>
              <a:rPr lang="en-US" sz="2400" dirty="0" err="1">
                <a:effectLst/>
                <a:latin typeface="Times New Roman" panose="02020603050405020304" pitchFamily="18" charset="0"/>
                <a:ea typeface="Calibri" panose="020F0502020204030204" pitchFamily="34" charset="0"/>
              </a:rPr>
              <a:t>còn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trong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trường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hợp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Hình</a:t>
            </a:r>
            <a:r>
              <a:rPr lang="en-US" sz="2400" dirty="0">
                <a:effectLst/>
                <a:latin typeface="Times New Roman" panose="02020603050405020304" pitchFamily="18" charset="0"/>
                <a:ea typeface="Calibri" panose="020F0502020204030204" pitchFamily="34" charset="0"/>
              </a:rPr>
              <a:t> b </a:t>
            </a:r>
            <a:r>
              <a:rPr lang="en-US" sz="2400" dirty="0" err="1">
                <a:effectLst/>
                <a:latin typeface="Times New Roman" panose="02020603050405020304" pitchFamily="18" charset="0"/>
                <a:ea typeface="Calibri" panose="020F0502020204030204" pitchFamily="34" charset="0"/>
              </a:rPr>
              <a:t>thì</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dòng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chạy</a:t>
            </a:r>
            <a:r>
              <a:rPr lang="en-US" sz="2400" dirty="0">
                <a:effectLst/>
                <a:latin typeface="Times New Roman" panose="02020603050405020304" pitchFamily="18" charset="0"/>
                <a:ea typeface="Calibri" panose="020F0502020204030204" pitchFamily="34" charset="0"/>
              </a:rPr>
              <a:t> qua R </a:t>
            </a:r>
            <a:r>
              <a:rPr lang="en-US" sz="2400" dirty="0" err="1">
                <a:effectLst/>
                <a:latin typeface="Times New Roman" panose="02020603050405020304" pitchFamily="18" charset="0"/>
                <a:ea typeface="Calibri" panose="020F0502020204030204" pitchFamily="34" charset="0"/>
              </a:rPr>
              <a:t>có</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cường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độ</a:t>
            </a:r>
            <a:r>
              <a:rPr lang="en-US" sz="2400" dirty="0">
                <a:effectLst/>
                <a:latin typeface="Times New Roman" panose="02020603050405020304" pitchFamily="18" charset="0"/>
                <a:ea typeface="Calibri" panose="020F0502020204030204" pitchFamily="34" charset="0"/>
              </a:rPr>
              <a:t> 0,25 A.</a:t>
            </a:r>
            <a:r>
              <a:rPr lang="en-US" sz="2400" b="1"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Suất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động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trở</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trong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lần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lượt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là</a:t>
            </a:r>
            <a:endParaRPr lang="en-US" sz="2400" dirty="0">
              <a:effectLst/>
              <a:latin typeface="Times New Roman" panose="02020603050405020304" pitchFamily="18" charset="0"/>
              <a:ea typeface="Calibri" panose="020F0502020204030204" pitchFamily="34" charset="0"/>
            </a:endParaRPr>
          </a:p>
          <a:p>
            <a:pPr marL="0" marR="0" indent="180340" algn="just">
              <a:lnSpc>
                <a:spcPct val="150000"/>
              </a:lnSpc>
              <a:spcBef>
                <a:spcPts val="0"/>
              </a:spcBef>
              <a:spcAft>
                <a:spcPts val="0"/>
              </a:spcAft>
            </a:pPr>
            <a:r>
              <a:rPr lang="en-US" sz="2400" b="1" dirty="0">
                <a:effectLst/>
                <a:latin typeface="Times New Roman" panose="02020603050405020304" pitchFamily="18" charset="0"/>
                <a:ea typeface="Calibri" panose="020F0502020204030204" pitchFamily="34" charset="0"/>
              </a:rPr>
              <a:t>A. </a:t>
            </a:r>
            <a:r>
              <a:rPr lang="en-US" sz="2400" dirty="0">
                <a:effectLst/>
                <a:latin typeface="Times New Roman" panose="02020603050405020304" pitchFamily="18" charset="0"/>
                <a:ea typeface="Calibri" panose="020F0502020204030204" pitchFamily="34" charset="0"/>
              </a:rPr>
              <a:t>6 V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2Ω			</a:t>
            </a:r>
            <a:r>
              <a:rPr lang="en-US" sz="2400" b="1" dirty="0">
                <a:effectLst/>
                <a:latin typeface="Times New Roman" panose="02020603050405020304" pitchFamily="18" charset="0"/>
                <a:ea typeface="Calibri" panose="020F0502020204030204" pitchFamily="34" charset="0"/>
              </a:rPr>
              <a:t>B. </a:t>
            </a:r>
            <a:r>
              <a:rPr lang="en-US" sz="2400" dirty="0">
                <a:effectLst/>
                <a:latin typeface="Times New Roman" panose="02020603050405020304" pitchFamily="18" charset="0"/>
                <a:ea typeface="Calibri" panose="020F0502020204030204" pitchFamily="34" charset="0"/>
              </a:rPr>
              <a:t>3V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2Ω		</a:t>
            </a:r>
            <a:r>
              <a:rPr lang="en-US" sz="2400" b="1" dirty="0">
                <a:effectLst/>
                <a:latin typeface="Times New Roman" panose="02020603050405020304" pitchFamily="18" charset="0"/>
                <a:ea typeface="Calibri" panose="020F0502020204030204" pitchFamily="34" charset="0"/>
              </a:rPr>
              <a:t>C. </a:t>
            </a:r>
            <a:r>
              <a:rPr lang="en-US" sz="2400" dirty="0">
                <a:effectLst/>
                <a:latin typeface="Times New Roman" panose="02020603050405020304" pitchFamily="18" charset="0"/>
                <a:ea typeface="Calibri" panose="020F0502020204030204" pitchFamily="34" charset="0"/>
              </a:rPr>
              <a:t>3V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3Ω		</a:t>
            </a:r>
            <a:r>
              <a:rPr lang="en-US" sz="2400" b="1" dirty="0">
                <a:effectLst/>
                <a:latin typeface="Times New Roman" panose="02020603050405020304" pitchFamily="18" charset="0"/>
                <a:ea typeface="Calibri" panose="020F0502020204030204" pitchFamily="34" charset="0"/>
              </a:rPr>
              <a:t>D. </a:t>
            </a:r>
            <a:r>
              <a:rPr lang="en-US" sz="2400" dirty="0">
                <a:effectLst/>
                <a:latin typeface="Times New Roman" panose="02020603050405020304" pitchFamily="18" charset="0"/>
                <a:ea typeface="Calibri" panose="020F0502020204030204" pitchFamily="34" charset="0"/>
              </a:rPr>
              <a:t>6V </a:t>
            </a:r>
            <a:r>
              <a:rPr lang="en-US" sz="2400" dirty="0" err="1">
                <a:effectLst/>
                <a:latin typeface="Times New Roman" panose="02020603050405020304" pitchFamily="18" charset="0"/>
                <a:ea typeface="Calibri" panose="020F0502020204030204" pitchFamily="34" charset="0"/>
              </a:rPr>
              <a:t>và</a:t>
            </a:r>
            <a:r>
              <a:rPr lang="en-US" sz="2400" dirty="0">
                <a:effectLst/>
                <a:latin typeface="Times New Roman" panose="02020603050405020304" pitchFamily="18" charset="0"/>
                <a:ea typeface="Calibri" panose="020F0502020204030204" pitchFamily="34" charset="0"/>
              </a:rPr>
              <a:t> 3Ω </a:t>
            </a:r>
            <a:endParaRPr lang="en-US" sz="2400" dirty="0"/>
          </a:p>
        </p:txBody>
      </p:sp>
      <p:sp>
        <p:nvSpPr>
          <p:cNvPr id="6" name="Rectangle 2">
            <a:extLst>
              <a:ext uri="{FF2B5EF4-FFF2-40B4-BE49-F238E27FC236}">
                <a16:creationId xmlns:a16="http://schemas.microsoft.com/office/drawing/2014/main" id="{71E853D7-DC80-48ED-8B0F-10795A88340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a:extLst>
              <a:ext uri="{FF2B5EF4-FFF2-40B4-BE49-F238E27FC236}">
                <a16:creationId xmlns:a16="http://schemas.microsoft.com/office/drawing/2014/main" id="{AFFBA13A-65B9-40DC-9926-8B9278600F07}"/>
              </a:ext>
            </a:extLst>
          </p:cNvPr>
          <p:cNvSpPr>
            <a:spLocks noChangeArrowheads="1"/>
          </p:cNvSpPr>
          <p:nvPr/>
        </p:nvSpPr>
        <p:spPr bwMode="auto">
          <a:xfrm>
            <a:off x="73318" y="2934555"/>
            <a:ext cx="1308800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B3BAD772-EE71-4FBF-B188-2B64167263F8}"/>
              </a:ext>
            </a:extLst>
          </p:cNvPr>
          <p:cNvGraphicFramePr>
            <a:graphicFrameLocks noChangeAspect="1"/>
          </p:cNvGraphicFramePr>
          <p:nvPr>
            <p:extLst>
              <p:ext uri="{D42A27DB-BD31-4B8C-83A1-F6EECF244321}">
                <p14:modId xmlns:p14="http://schemas.microsoft.com/office/powerpoint/2010/main" val="182853643"/>
              </p:ext>
            </p:extLst>
          </p:nvPr>
        </p:nvGraphicFramePr>
        <p:xfrm>
          <a:off x="73318" y="2934555"/>
          <a:ext cx="2404580" cy="1378716"/>
        </p:xfrm>
        <a:graphic>
          <a:graphicData uri="http://schemas.openxmlformats.org/presentationml/2006/ole">
            <mc:AlternateContent xmlns:mc="http://schemas.openxmlformats.org/markup-compatibility/2006">
              <mc:Choice xmlns:v="urn:schemas-microsoft-com:vml" Requires="v">
                <p:oleObj spid="_x0000_s3080" name="Visio" r:id="rId3" imgW="2230945" imgH="993294" progId="Visio.Drawing.11">
                  <p:embed/>
                </p:oleObj>
              </mc:Choice>
              <mc:Fallback>
                <p:oleObj name="Visio" r:id="rId3" imgW="2230945" imgH="993294" progId="Visio.Drawing.11">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318" y="2934555"/>
                        <a:ext cx="2404580" cy="1378716"/>
                      </a:xfrm>
                      <a:prstGeom prst="rect">
                        <a:avLst/>
                      </a:prstGeom>
                      <a:noFill/>
                    </p:spPr>
                  </p:pic>
                </p:oleObj>
              </mc:Fallback>
            </mc:AlternateContent>
          </a:graphicData>
        </a:graphic>
      </p:graphicFrame>
      <p:sp>
        <p:nvSpPr>
          <p:cNvPr id="10" name="TextBox 9">
            <a:extLst>
              <a:ext uri="{FF2B5EF4-FFF2-40B4-BE49-F238E27FC236}">
                <a16:creationId xmlns:a16="http://schemas.microsoft.com/office/drawing/2014/main" id="{ED93A0FF-AE7C-4813-A9C9-1893AFDA0FFE}"/>
              </a:ext>
            </a:extLst>
          </p:cNvPr>
          <p:cNvSpPr txBox="1"/>
          <p:nvPr/>
        </p:nvSpPr>
        <p:spPr>
          <a:xfrm>
            <a:off x="6821424" y="2639358"/>
            <a:ext cx="1877568"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11" name="Straight Connector 10">
            <a:extLst>
              <a:ext uri="{FF2B5EF4-FFF2-40B4-BE49-F238E27FC236}">
                <a16:creationId xmlns:a16="http://schemas.microsoft.com/office/drawing/2014/main" id="{03F4B92E-5FD4-47BB-B84C-17A81A3A51AE}"/>
              </a:ext>
            </a:extLst>
          </p:cNvPr>
          <p:cNvCxnSpPr/>
          <p:nvPr/>
        </p:nvCxnSpPr>
        <p:spPr>
          <a:xfrm>
            <a:off x="2883408" y="3316224"/>
            <a:ext cx="0" cy="3541776"/>
          </a:xfrm>
          <a:prstGeom prst="line">
            <a:avLst/>
          </a:prstGeom>
          <a:ln w="28575"/>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DDC7E2AC-0DD4-4DF7-9BB9-1E6028386CBC}"/>
                  </a:ext>
                </a:extLst>
              </p:cNvPr>
              <p:cNvSpPr txBox="1"/>
              <p:nvPr/>
            </p:nvSpPr>
            <p:spPr>
              <a:xfrm>
                <a:off x="3136391" y="3544602"/>
                <a:ext cx="7104881" cy="916148"/>
              </a:xfrm>
              <a:prstGeom prst="rect">
                <a:avLst/>
              </a:prstGeom>
              <a:noFill/>
            </p:spPr>
            <p:txBody>
              <a:bodyPr wrap="square">
                <a:spAutoFit/>
              </a:bodyPr>
              <a:lstStyle/>
              <a:p>
                <a14:m>
                  <m:oMath xmlns:m="http://schemas.openxmlformats.org/officeDocument/2006/math">
                    <m:d>
                      <m:dPr>
                        <m:begChr m:val="{"/>
                        <m:endChr m:val=""/>
                        <m:ctrlPr>
                          <a:rPr lang="en-US" sz="2400" i="1" smtClean="0">
                            <a:solidFill>
                              <a:schemeClr val="tx1"/>
                            </a:solidFill>
                            <a:latin typeface="Cambria Math" panose="02040503050406030204" pitchFamily="18" charset="0"/>
                          </a:rPr>
                        </m:ctrlPr>
                      </m:dPr>
                      <m:e>
                        <m:eqArr>
                          <m:eqArrPr>
                            <m:ctrlPr>
                              <a:rPr lang="en-US" sz="2400" i="1">
                                <a:solidFill>
                                  <a:schemeClr val="tx1"/>
                                </a:solidFill>
                                <a:latin typeface="Cambria Math" panose="02040503050406030204" pitchFamily="18" charset="0"/>
                              </a:rPr>
                            </m:ctrlPr>
                          </m:eqArrPr>
                          <m:e>
                            <m:r>
                              <a:rPr lang="en-US" sz="2400">
                                <a:solidFill>
                                  <a:schemeClr val="tx1"/>
                                </a:solidFill>
                                <a:latin typeface="Cambria Math" panose="02040503050406030204" pitchFamily="18" charset="0"/>
                              </a:rPr>
                              <m:t>&amp;</m:t>
                            </m:r>
                            <m:sSub>
                              <m:sSubPr>
                                <m:ctrlPr>
                                  <a:rPr lang="en-US" sz="240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𝐸</m:t>
                                </m:r>
                              </m:e>
                              <m:sub>
                                <m:r>
                                  <a:rPr lang="en-US" sz="2400" b="0" i="1" smtClean="0">
                                    <a:solidFill>
                                      <a:schemeClr val="tx1"/>
                                    </a:solidFill>
                                    <a:latin typeface="Cambria Math" panose="02040503050406030204" pitchFamily="18" charset="0"/>
                                  </a:rPr>
                                  <m:t>𝑏</m:t>
                                </m:r>
                              </m:sub>
                            </m:sSub>
                            <m:r>
                              <a:rPr lang="en-US" sz="2400" i="0">
                                <a:solidFill>
                                  <a:schemeClr val="tx1"/>
                                </a:solidFill>
                                <a:latin typeface="Cambria Math" panose="02040503050406030204" pitchFamily="18" charset="0"/>
                              </a:rPr>
                              <m:t>=2</m:t>
                            </m:r>
                            <m:r>
                              <a:rPr lang="en-US" sz="2400" b="0" i="1" smtClean="0">
                                <a:solidFill>
                                  <a:schemeClr val="tx1"/>
                                </a:solidFill>
                                <a:latin typeface="Cambria Math" panose="02040503050406030204" pitchFamily="18" charset="0"/>
                              </a:rPr>
                              <m:t>𝐸</m:t>
                            </m:r>
                          </m:e>
                          <m:e>
                            <m:r>
                              <a:rPr lang="en-US" sz="2400" i="0">
                                <a:solidFill>
                                  <a:schemeClr val="tx1"/>
                                </a:solidFill>
                                <a:latin typeface="Cambria Math" panose="02040503050406030204" pitchFamily="18" charset="0"/>
                              </a:rPr>
                              <m:t>&amp;</m:t>
                            </m:r>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𝑟</m:t>
                                </m:r>
                              </m:e>
                              <m:sub>
                                <m:r>
                                  <a:rPr lang="en-US" sz="2400" i="1">
                                    <a:solidFill>
                                      <a:schemeClr val="tx1"/>
                                    </a:solidFill>
                                    <a:latin typeface="Cambria Math" panose="02040503050406030204" pitchFamily="18" charset="0"/>
                                  </a:rPr>
                                  <m:t>𝑏</m:t>
                                </m:r>
                              </m:sub>
                            </m:sSub>
                            <m:r>
                              <a:rPr lang="en-US" sz="2400" i="0">
                                <a:solidFill>
                                  <a:schemeClr val="tx1"/>
                                </a:solidFill>
                                <a:latin typeface="Cambria Math" panose="02040503050406030204" pitchFamily="18" charset="0"/>
                              </a:rPr>
                              <m:t>=</m:t>
                            </m:r>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𝑟</m:t>
                                </m:r>
                              </m:e>
                              <m:sub>
                                <m:r>
                                  <a:rPr lang="en-US" sz="2400" i="0">
                                    <a:solidFill>
                                      <a:schemeClr val="tx1"/>
                                    </a:solidFill>
                                    <a:latin typeface="Cambria Math" panose="02040503050406030204" pitchFamily="18" charset="0"/>
                                  </a:rPr>
                                  <m:t>1</m:t>
                                </m:r>
                              </m:sub>
                            </m:sSub>
                            <m:r>
                              <a:rPr lang="en-US" sz="2400" i="0">
                                <a:solidFill>
                                  <a:schemeClr val="tx1"/>
                                </a:solidFill>
                                <a:latin typeface="Cambria Math" panose="02040503050406030204" pitchFamily="18" charset="0"/>
                              </a:rPr>
                              <m:t>+</m:t>
                            </m:r>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𝑟</m:t>
                                </m:r>
                              </m:e>
                              <m:sub>
                                <m:r>
                                  <a:rPr lang="en-US" sz="2400" i="0">
                                    <a:solidFill>
                                      <a:schemeClr val="tx1"/>
                                    </a:solidFill>
                                    <a:latin typeface="Cambria Math" panose="02040503050406030204" pitchFamily="18" charset="0"/>
                                  </a:rPr>
                                  <m:t>2</m:t>
                                </m:r>
                              </m:sub>
                            </m:sSub>
                            <m:r>
                              <a:rPr lang="en-US" sz="2400" i="0">
                                <a:solidFill>
                                  <a:schemeClr val="tx1"/>
                                </a:solidFill>
                                <a:latin typeface="Cambria Math" panose="02040503050406030204" pitchFamily="18" charset="0"/>
                              </a:rPr>
                              <m:t>=2</m:t>
                            </m:r>
                            <m:r>
                              <a:rPr lang="en-US" sz="2400" i="1">
                                <a:solidFill>
                                  <a:schemeClr val="tx1"/>
                                </a:solidFill>
                                <a:latin typeface="Cambria Math" panose="02040503050406030204" pitchFamily="18" charset="0"/>
                              </a:rPr>
                              <m:t>𝑟</m:t>
                            </m:r>
                          </m:e>
                        </m:eqArr>
                      </m:e>
                    </m:d>
                    <m:r>
                      <a:rPr lang="en-US" sz="2400" i="0">
                        <a:solidFill>
                          <a:schemeClr val="tx1"/>
                        </a:solidFill>
                        <a:latin typeface="Cambria Math" panose="02040503050406030204" pitchFamily="18" charset="0"/>
                      </a:rPr>
                      <m:t>⇒</m:t>
                    </m:r>
                    <m:r>
                      <a:rPr lang="en-US" sz="2400" i="1">
                        <a:solidFill>
                          <a:schemeClr val="tx1"/>
                        </a:solidFill>
                        <a:latin typeface="Cambria Math" panose="02040503050406030204" pitchFamily="18" charset="0"/>
                      </a:rPr>
                      <m:t>𝐼</m:t>
                    </m:r>
                    <m:r>
                      <a:rPr lang="en-US" sz="2400" i="0">
                        <a:solidFill>
                          <a:schemeClr val="tx1"/>
                        </a:solidFill>
                        <a:latin typeface="Cambria Math" panose="02040503050406030204" pitchFamily="18" charset="0"/>
                      </a:rPr>
                      <m:t>=</m:t>
                    </m:r>
                    <m:f>
                      <m:fPr>
                        <m:ctrlPr>
                          <a:rPr lang="en-US" sz="2400" i="1" smtClean="0">
                            <a:solidFill>
                              <a:schemeClr val="tx1"/>
                            </a:solidFill>
                            <a:latin typeface="Cambria Math" panose="02040503050406030204" pitchFamily="18" charset="0"/>
                          </a:rPr>
                        </m:ctrlPr>
                      </m:fPr>
                      <m:num>
                        <m:sSub>
                          <m:sSubPr>
                            <m:ctrlPr>
                              <a:rPr lang="en-US" sz="2400" i="1" smtClean="0">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𝐸</m:t>
                            </m:r>
                          </m:e>
                          <m:sub>
                            <m:r>
                              <a:rPr lang="en-US" sz="2400" b="0" i="1" smtClean="0">
                                <a:solidFill>
                                  <a:schemeClr val="tx1"/>
                                </a:solidFill>
                                <a:latin typeface="Cambria Math" panose="02040503050406030204" pitchFamily="18" charset="0"/>
                              </a:rPr>
                              <m:t>𝑏</m:t>
                            </m:r>
                          </m:sub>
                        </m:sSub>
                      </m:num>
                      <m:den>
                        <m:r>
                          <a:rPr lang="en-US" sz="2400" i="1">
                            <a:solidFill>
                              <a:schemeClr val="tx1"/>
                            </a:solidFill>
                            <a:latin typeface="Cambria Math" panose="02040503050406030204" pitchFamily="18" charset="0"/>
                          </a:rPr>
                          <m:t>𝑅</m:t>
                        </m:r>
                        <m:r>
                          <a:rPr lang="en-US" sz="2400" i="0">
                            <a:solidFill>
                              <a:schemeClr val="tx1"/>
                            </a:solidFill>
                            <a:latin typeface="Cambria Math" panose="02040503050406030204" pitchFamily="18" charset="0"/>
                          </a:rPr>
                          <m:t>+</m:t>
                        </m:r>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𝑟</m:t>
                            </m:r>
                          </m:e>
                          <m:sub>
                            <m:r>
                              <a:rPr lang="en-US" sz="2400" i="1">
                                <a:solidFill>
                                  <a:schemeClr val="tx1"/>
                                </a:solidFill>
                                <a:latin typeface="Cambria Math" panose="02040503050406030204" pitchFamily="18" charset="0"/>
                              </a:rPr>
                              <m:t>𝑏</m:t>
                            </m:r>
                          </m:sub>
                        </m:sSub>
                      </m:den>
                    </m:f>
                    <m:r>
                      <a:rPr lang="en-US" sz="2400" i="0">
                        <a:solidFill>
                          <a:schemeClr val="tx1"/>
                        </a:solidFill>
                        <a:latin typeface="Cambria Math" panose="02040503050406030204" pitchFamily="18" charset="0"/>
                      </a:rPr>
                      <m:t>⇒</m:t>
                    </m:r>
                    <m:r>
                      <a:rPr lang="en-US" sz="2400" i="0">
                        <a:latin typeface="Cambria Math" panose="02040503050406030204" pitchFamily="18" charset="0"/>
                      </a:rPr>
                      <m:t>0,4=</m:t>
                    </m:r>
                    <m:f>
                      <m:fPr>
                        <m:ctrlPr>
                          <a:rPr lang="en-US" sz="2400" i="1" smtClean="0">
                            <a:solidFill>
                              <a:schemeClr val="tx1"/>
                            </a:solidFill>
                            <a:latin typeface="Cambria Math" panose="02040503050406030204" pitchFamily="18" charset="0"/>
                          </a:rPr>
                        </m:ctrlPr>
                      </m:fPr>
                      <m:num>
                        <m:r>
                          <a:rPr lang="en-US" sz="2400" i="0">
                            <a:solidFill>
                              <a:schemeClr val="tx1"/>
                            </a:solidFill>
                            <a:latin typeface="Cambria Math" panose="02040503050406030204" pitchFamily="18" charset="0"/>
                          </a:rPr>
                          <m:t>2</m:t>
                        </m:r>
                        <m:r>
                          <a:rPr lang="en-US" sz="2400" b="0" i="1" smtClean="0">
                            <a:solidFill>
                              <a:schemeClr val="tx1"/>
                            </a:solidFill>
                            <a:latin typeface="Cambria Math" panose="02040503050406030204" pitchFamily="18" charset="0"/>
                          </a:rPr>
                          <m:t>𝐸</m:t>
                        </m:r>
                      </m:num>
                      <m:den>
                        <m:r>
                          <a:rPr lang="en-US" sz="2400" i="0">
                            <a:solidFill>
                              <a:schemeClr val="tx1"/>
                            </a:solidFill>
                            <a:latin typeface="Cambria Math" panose="02040503050406030204" pitchFamily="18" charset="0"/>
                          </a:rPr>
                          <m:t>11+2</m:t>
                        </m:r>
                        <m:r>
                          <a:rPr lang="en-US" sz="2400" i="1">
                            <a:solidFill>
                              <a:schemeClr val="tx1"/>
                            </a:solidFill>
                            <a:latin typeface="Cambria Math" panose="02040503050406030204" pitchFamily="18" charset="0"/>
                          </a:rPr>
                          <m:t>𝑟</m:t>
                        </m:r>
                      </m:den>
                    </m:f>
                  </m:oMath>
                </a14:m>
                <a:r>
                  <a:rPr lang="en-US" sz="2400" dirty="0"/>
                  <a:t> (1 )</a:t>
                </a:r>
              </a:p>
            </p:txBody>
          </p:sp>
        </mc:Choice>
        <mc:Fallback xmlns="">
          <p:sp>
            <p:nvSpPr>
              <p:cNvPr id="13" name="TextBox 12">
                <a:extLst>
                  <a:ext uri="{FF2B5EF4-FFF2-40B4-BE49-F238E27FC236}">
                    <a16:creationId xmlns:a16="http://schemas.microsoft.com/office/drawing/2014/main" id="{DDC7E2AC-0DD4-4DF7-9BB9-1E6028386CBC}"/>
                  </a:ext>
                </a:extLst>
              </p:cNvPr>
              <p:cNvSpPr txBox="1">
                <a:spLocks noRot="1" noChangeAspect="1" noMove="1" noResize="1" noEditPoints="1" noAdjustHandles="1" noChangeArrowheads="1" noChangeShapeType="1" noTextEdit="1"/>
              </p:cNvSpPr>
              <p:nvPr/>
            </p:nvSpPr>
            <p:spPr>
              <a:xfrm>
                <a:off x="3136391" y="3544602"/>
                <a:ext cx="7104881" cy="916148"/>
              </a:xfrm>
              <a:prstGeom prst="rect">
                <a:avLst/>
              </a:prstGeom>
              <a:blipFill>
                <a:blip r:embed="rId5"/>
                <a:stretch>
                  <a:fillRect/>
                </a:stretch>
              </a:blipFill>
            </p:spPr>
            <p:txBody>
              <a:bodyPr/>
              <a:lstStyle/>
              <a:p>
                <a:r>
                  <a:rPr lang="en-US">
                    <a:noFill/>
                  </a:rPr>
                  <a:t> </a:t>
                </a:r>
              </a:p>
            </p:txBody>
          </p:sp>
        </mc:Fallback>
      </mc:AlternateContent>
      <p:sp>
        <p:nvSpPr>
          <p:cNvPr id="15" name="TextBox 14">
            <a:extLst>
              <a:ext uri="{FF2B5EF4-FFF2-40B4-BE49-F238E27FC236}">
                <a16:creationId xmlns:a16="http://schemas.microsoft.com/office/drawing/2014/main" id="{70483EEA-DC31-49F1-9225-E33F8F86A17C}"/>
              </a:ext>
            </a:extLst>
          </p:cNvPr>
          <p:cNvSpPr txBox="1"/>
          <p:nvPr/>
        </p:nvSpPr>
        <p:spPr>
          <a:xfrm>
            <a:off x="3233928" y="3053100"/>
            <a:ext cx="6187440" cy="461665"/>
          </a:xfrm>
          <a:prstGeom prst="rect">
            <a:avLst/>
          </a:prstGeom>
          <a:noFill/>
        </p:spPr>
        <p:txBody>
          <a:bodyPr wrap="square">
            <a:spAutoFit/>
          </a:bodyPr>
          <a:lstStyle/>
          <a:p>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Hình</a:t>
            </a:r>
            <a:r>
              <a:rPr lang="en-ZW" sz="2400" dirty="0">
                <a:effectLst/>
                <a:latin typeface="Times New Roman" panose="02020603050405020304" pitchFamily="18" charset="0"/>
                <a:ea typeface="Calibri" panose="020F0502020204030204" pitchFamily="34" charset="0"/>
              </a:rPr>
              <a:t> a:</a:t>
            </a:r>
            <a:endParaRPr lang="en-US" sz="2400" dirty="0"/>
          </a:p>
        </p:txBody>
      </p:sp>
      <p:sp>
        <p:nvSpPr>
          <p:cNvPr id="17" name="TextBox 16">
            <a:extLst>
              <a:ext uri="{FF2B5EF4-FFF2-40B4-BE49-F238E27FC236}">
                <a16:creationId xmlns:a16="http://schemas.microsoft.com/office/drawing/2014/main" id="{EEE31AF7-7872-4BE3-8A68-83B1DF965D31}"/>
              </a:ext>
            </a:extLst>
          </p:cNvPr>
          <p:cNvSpPr txBox="1"/>
          <p:nvPr/>
        </p:nvSpPr>
        <p:spPr>
          <a:xfrm>
            <a:off x="3288919" y="4451272"/>
            <a:ext cx="6187440" cy="461665"/>
          </a:xfrm>
          <a:prstGeom prst="rect">
            <a:avLst/>
          </a:prstGeom>
          <a:noFill/>
        </p:spPr>
        <p:txBody>
          <a:bodyPr wrap="square">
            <a:spAutoFit/>
          </a:bodyPr>
          <a:lstStyle/>
          <a:p>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Hình</a:t>
            </a:r>
            <a:r>
              <a:rPr lang="en-ZW" sz="2400" dirty="0">
                <a:effectLst/>
                <a:latin typeface="Times New Roman" panose="02020603050405020304" pitchFamily="18" charset="0"/>
                <a:ea typeface="Calibri" panose="020F0502020204030204" pitchFamily="34" charset="0"/>
              </a:rPr>
              <a:t> b:</a:t>
            </a:r>
            <a:endParaRPr lang="en-US" sz="2400" dirty="0"/>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F6FD9504-EA77-401C-BBC2-68602AB78E1E}"/>
                  </a:ext>
                </a:extLst>
              </p:cNvPr>
              <p:cNvSpPr txBox="1"/>
              <p:nvPr/>
            </p:nvSpPr>
            <p:spPr>
              <a:xfrm>
                <a:off x="3121151" y="4827847"/>
                <a:ext cx="7674861" cy="127143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en-US" sz="2400" i="1" smtClean="0">
                              <a:solidFill>
                                <a:schemeClr val="tx1"/>
                              </a:solidFill>
                              <a:latin typeface="Cambria Math" panose="02040503050406030204" pitchFamily="18" charset="0"/>
                            </a:rPr>
                          </m:ctrlPr>
                        </m:dPr>
                        <m:e>
                          <m:eqArr>
                            <m:eqArrPr>
                              <m:ctrlPr>
                                <a:rPr lang="en-US" sz="2400" i="1">
                                  <a:solidFill>
                                    <a:schemeClr val="tx1"/>
                                  </a:solidFill>
                                  <a:latin typeface="Cambria Math" panose="02040503050406030204" pitchFamily="18" charset="0"/>
                                </a:rPr>
                              </m:ctrlPr>
                            </m:eqArrPr>
                            <m:e>
                              <m:r>
                                <a:rPr lang="en-US" sz="2400">
                                  <a:solidFill>
                                    <a:schemeClr val="tx1"/>
                                  </a:solidFill>
                                  <a:latin typeface="Cambria Math" panose="02040503050406030204" pitchFamily="18" charset="0"/>
                                </a:rPr>
                                <m:t>&amp;</m:t>
                              </m:r>
                              <m:sSub>
                                <m:sSubPr>
                                  <m:ctrlPr>
                                    <a:rPr lang="en-US" sz="2400" i="1">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𝐸</m:t>
                                  </m:r>
                                </m:e>
                                <m:sub>
                                  <m:r>
                                    <a:rPr lang="en-US" sz="2400" i="1">
                                      <a:solidFill>
                                        <a:schemeClr val="tx1"/>
                                      </a:solidFill>
                                      <a:latin typeface="Cambria Math" panose="02040503050406030204" pitchFamily="18" charset="0"/>
                                    </a:rPr>
                                    <m:t>𝑏</m:t>
                                  </m:r>
                                </m:sub>
                              </m:sSub>
                              <m:r>
                                <a:rPr lang="en-US" sz="2400" i="0">
                                  <a:solidFill>
                                    <a:schemeClr val="tx1"/>
                                  </a:solidFill>
                                  <a:latin typeface="Cambria Math" panose="02040503050406030204" pitchFamily="18" charset="0"/>
                                </a:rPr>
                                <m:t>=</m:t>
                              </m:r>
                              <m:r>
                                <a:rPr lang="en-US" sz="2400" b="0" i="1" smtClean="0">
                                  <a:solidFill>
                                    <a:schemeClr val="tx1"/>
                                  </a:solidFill>
                                  <a:latin typeface="Cambria Math" panose="02040503050406030204" pitchFamily="18" charset="0"/>
                                </a:rPr>
                                <m:t>𝐸</m:t>
                              </m:r>
                            </m:e>
                            <m:e>
                              <m:r>
                                <a:rPr lang="en-US" sz="2400" i="0">
                                  <a:solidFill>
                                    <a:schemeClr val="tx1"/>
                                  </a:solidFill>
                                  <a:latin typeface="Cambria Math" panose="02040503050406030204" pitchFamily="18" charset="0"/>
                                </a:rPr>
                                <m:t>&amp;</m:t>
                              </m:r>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𝑟</m:t>
                                  </m:r>
                                </m:e>
                                <m:sub>
                                  <m:r>
                                    <a:rPr lang="en-US" sz="2400" i="1">
                                      <a:solidFill>
                                        <a:schemeClr val="tx1"/>
                                      </a:solidFill>
                                      <a:latin typeface="Cambria Math" panose="02040503050406030204" pitchFamily="18" charset="0"/>
                                    </a:rPr>
                                    <m:t>𝑏</m:t>
                                  </m:r>
                                </m:sub>
                              </m:sSub>
                              <m:r>
                                <a:rPr lang="en-US" sz="2400" i="0">
                                  <a:solidFill>
                                    <a:schemeClr val="tx1"/>
                                  </a:solidFill>
                                  <a:latin typeface="Cambria Math" panose="020405030504060302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rPr>
                                    <m:t>𝑟</m:t>
                                  </m:r>
                                </m:num>
                                <m:den>
                                  <m:r>
                                    <a:rPr lang="en-US" sz="2400" i="0">
                                      <a:solidFill>
                                        <a:schemeClr val="tx1"/>
                                      </a:solidFill>
                                      <a:latin typeface="Cambria Math" panose="02040503050406030204" pitchFamily="18" charset="0"/>
                                    </a:rPr>
                                    <m:t>2</m:t>
                                  </m:r>
                                </m:den>
                              </m:f>
                            </m:e>
                          </m:eqArr>
                        </m:e>
                      </m:d>
                      <m:r>
                        <a:rPr lang="en-US" sz="2400" i="0">
                          <a:solidFill>
                            <a:schemeClr val="tx1"/>
                          </a:solidFill>
                          <a:latin typeface="Cambria Math" panose="02040503050406030204" pitchFamily="18" charset="0"/>
                        </a:rPr>
                        <m:t>⇒</m:t>
                      </m:r>
                      <m:r>
                        <a:rPr lang="en-US" sz="2400" i="1">
                          <a:solidFill>
                            <a:schemeClr val="tx1"/>
                          </a:solidFill>
                          <a:latin typeface="Cambria Math" panose="02040503050406030204" pitchFamily="18" charset="0"/>
                        </a:rPr>
                        <m:t>𝐼</m:t>
                      </m:r>
                      <m:r>
                        <a:rPr lang="en-US" sz="2400" i="0">
                          <a:solidFill>
                            <a:schemeClr val="tx1"/>
                          </a:solidFill>
                          <a:latin typeface="Cambria Math" panose="02040503050406030204" pitchFamily="18" charset="0"/>
                        </a:rPr>
                        <m:t>=</m:t>
                      </m:r>
                      <m:f>
                        <m:fPr>
                          <m:ctrlPr>
                            <a:rPr lang="en-US" sz="2400" i="1">
                              <a:solidFill>
                                <a:schemeClr val="tx1"/>
                              </a:solidFill>
                              <a:latin typeface="Cambria Math" panose="02040503050406030204" pitchFamily="18" charset="0"/>
                            </a:rPr>
                          </m:ctrlPr>
                        </m:fPr>
                        <m:num>
                          <m:sSub>
                            <m:sSubPr>
                              <m:ctrlPr>
                                <a:rPr lang="en-US" sz="2400" i="1">
                                  <a:solidFill>
                                    <a:schemeClr val="tx1"/>
                                  </a:solidFill>
                                  <a:latin typeface="Cambria Math" panose="02040503050406030204" pitchFamily="18" charset="0"/>
                                </a:rPr>
                              </m:ctrlPr>
                            </m:sSubPr>
                            <m:e>
                              <m:r>
                                <a:rPr lang="en-US" sz="2400" b="0" i="1" smtClean="0">
                                  <a:solidFill>
                                    <a:schemeClr val="tx1"/>
                                  </a:solidFill>
                                  <a:latin typeface="Cambria Math" panose="02040503050406030204" pitchFamily="18" charset="0"/>
                                </a:rPr>
                                <m:t>𝐸</m:t>
                              </m:r>
                            </m:e>
                            <m:sub>
                              <m:r>
                                <a:rPr lang="en-US" sz="2400" i="1">
                                  <a:solidFill>
                                    <a:schemeClr val="tx1"/>
                                  </a:solidFill>
                                  <a:latin typeface="Cambria Math" panose="02040503050406030204" pitchFamily="18" charset="0"/>
                                </a:rPr>
                                <m:t>𝑏</m:t>
                              </m:r>
                            </m:sub>
                          </m:sSub>
                        </m:num>
                        <m:den>
                          <m:r>
                            <a:rPr lang="en-US" sz="2400" i="1">
                              <a:solidFill>
                                <a:schemeClr val="tx1"/>
                              </a:solidFill>
                              <a:latin typeface="Cambria Math" panose="02040503050406030204" pitchFamily="18" charset="0"/>
                            </a:rPr>
                            <m:t>𝑅</m:t>
                          </m:r>
                          <m:r>
                            <a:rPr lang="en-US" sz="2400" i="0">
                              <a:solidFill>
                                <a:schemeClr val="tx1"/>
                              </a:solidFill>
                              <a:latin typeface="Cambria Math" panose="02040503050406030204" pitchFamily="18" charset="0"/>
                            </a:rPr>
                            <m:t>+</m:t>
                          </m:r>
                          <m:sSub>
                            <m:sSubPr>
                              <m:ctrlPr>
                                <a:rPr lang="en-US" sz="2400" i="1">
                                  <a:solidFill>
                                    <a:schemeClr val="tx1"/>
                                  </a:solidFill>
                                  <a:latin typeface="Cambria Math" panose="02040503050406030204" pitchFamily="18" charset="0"/>
                                </a:rPr>
                              </m:ctrlPr>
                            </m:sSubPr>
                            <m:e>
                              <m:r>
                                <a:rPr lang="en-US" sz="2400" i="1">
                                  <a:solidFill>
                                    <a:schemeClr val="tx1"/>
                                  </a:solidFill>
                                  <a:latin typeface="Cambria Math" panose="02040503050406030204" pitchFamily="18" charset="0"/>
                                </a:rPr>
                                <m:t>𝑟</m:t>
                              </m:r>
                            </m:e>
                            <m:sub>
                              <m:r>
                                <a:rPr lang="en-US" sz="2400" i="1">
                                  <a:solidFill>
                                    <a:schemeClr val="tx1"/>
                                  </a:solidFill>
                                  <a:latin typeface="Cambria Math" panose="02040503050406030204" pitchFamily="18" charset="0"/>
                                </a:rPr>
                                <m:t>𝑏</m:t>
                              </m:r>
                            </m:sub>
                          </m:sSub>
                        </m:den>
                      </m:f>
                      <m:r>
                        <a:rPr lang="en-US" sz="2400" i="0">
                          <a:solidFill>
                            <a:schemeClr val="tx1"/>
                          </a:solidFill>
                          <a:latin typeface="Cambria Math" panose="02040503050406030204" pitchFamily="18" charset="0"/>
                        </a:rPr>
                        <m:t>⇒0,25=</m:t>
                      </m:r>
                      <m:f>
                        <m:fPr>
                          <m:ctrlPr>
                            <a:rPr lang="en-US" sz="2400" i="1">
                              <a:solidFill>
                                <a:schemeClr val="tx1"/>
                              </a:solidFill>
                              <a:latin typeface="Cambria Math" panose="02040503050406030204" pitchFamily="18" charset="0"/>
                            </a:rPr>
                          </m:ctrlPr>
                        </m:fPr>
                        <m:num>
                          <m:r>
                            <a:rPr lang="en-US" sz="2400" b="0" i="1" smtClean="0">
                              <a:solidFill>
                                <a:schemeClr val="tx1"/>
                              </a:solidFill>
                              <a:latin typeface="Cambria Math" panose="02040503050406030204" pitchFamily="18" charset="0"/>
                            </a:rPr>
                            <m:t>𝐸</m:t>
                          </m:r>
                        </m:num>
                        <m:den>
                          <m:r>
                            <a:rPr lang="en-US" sz="2400" i="0">
                              <a:solidFill>
                                <a:schemeClr val="tx1"/>
                              </a:solidFill>
                              <a:latin typeface="Cambria Math" panose="02040503050406030204" pitchFamily="18" charset="0"/>
                            </a:rPr>
                            <m:t>11+0,5</m:t>
                          </m:r>
                          <m:r>
                            <a:rPr lang="en-US" sz="2400" i="1">
                              <a:solidFill>
                                <a:schemeClr val="tx1"/>
                              </a:solidFill>
                              <a:latin typeface="Cambria Math" panose="02040503050406030204" pitchFamily="18" charset="0"/>
                            </a:rPr>
                            <m:t>𝑟</m:t>
                          </m:r>
                        </m:den>
                      </m:f>
                      <m:r>
                        <a:rPr lang="en-US" sz="2400" b="0" i="1" smtClean="0">
                          <a:solidFill>
                            <a:schemeClr val="tx1"/>
                          </a:solidFill>
                          <a:latin typeface="Cambria Math" panose="02040503050406030204" pitchFamily="18" charset="0"/>
                        </a:rPr>
                        <m:t> ( 2 )</m:t>
                      </m:r>
                    </m:oMath>
                  </m:oMathPara>
                </a14:m>
                <a:endParaRPr lang="en-US" sz="2400" dirty="0">
                  <a:solidFill>
                    <a:schemeClr val="tx1"/>
                  </a:solidFill>
                </a:endParaRPr>
              </a:p>
            </p:txBody>
          </p:sp>
        </mc:Choice>
        <mc:Fallback xmlns="">
          <p:sp>
            <p:nvSpPr>
              <p:cNvPr id="19" name="TextBox 18">
                <a:extLst>
                  <a:ext uri="{FF2B5EF4-FFF2-40B4-BE49-F238E27FC236}">
                    <a16:creationId xmlns:a16="http://schemas.microsoft.com/office/drawing/2014/main" id="{F6FD9504-EA77-401C-BBC2-68602AB78E1E}"/>
                  </a:ext>
                </a:extLst>
              </p:cNvPr>
              <p:cNvSpPr txBox="1">
                <a:spLocks noRot="1" noChangeAspect="1" noMove="1" noResize="1" noEditPoints="1" noAdjustHandles="1" noChangeArrowheads="1" noChangeShapeType="1" noTextEdit="1"/>
              </p:cNvSpPr>
              <p:nvPr/>
            </p:nvSpPr>
            <p:spPr>
              <a:xfrm>
                <a:off x="3121151" y="4827847"/>
                <a:ext cx="7674861" cy="127143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D8EB7A29-DFED-47B6-9B6D-354CA98576E9}"/>
                  </a:ext>
                </a:extLst>
              </p:cNvPr>
              <p:cNvSpPr txBox="1"/>
              <p:nvPr/>
            </p:nvSpPr>
            <p:spPr>
              <a:xfrm>
                <a:off x="3233928" y="5951215"/>
                <a:ext cx="6187440" cy="9161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m:rPr>
                          <m:sty m:val="p"/>
                        </m:rPr>
                        <a:rPr lang="en-US" sz="2400" b="0" i="0" smtClean="0">
                          <a:solidFill>
                            <a:schemeClr val="tx1"/>
                          </a:solidFill>
                          <a:latin typeface="Cambria Math" panose="02040503050406030204" pitchFamily="18" charset="0"/>
                        </a:rPr>
                        <m:t>t</m:t>
                      </m:r>
                      <m:r>
                        <a:rPr lang="en-US" sz="2400" b="0" i="0" smtClean="0">
                          <a:solidFill>
                            <a:schemeClr val="tx1"/>
                          </a:solidFill>
                          <a:latin typeface="Cambria Math" panose="02040503050406030204" pitchFamily="18" charset="0"/>
                        </a:rPr>
                        <m:t>ừ </m:t>
                      </m:r>
                      <m:d>
                        <m:dPr>
                          <m:ctrlPr>
                            <a:rPr lang="en-US" sz="2400" b="0" i="1" smtClean="0">
                              <a:solidFill>
                                <a:schemeClr val="tx1"/>
                              </a:solidFill>
                              <a:latin typeface="Cambria Math" panose="02040503050406030204" pitchFamily="18" charset="0"/>
                            </a:rPr>
                          </m:ctrlPr>
                        </m:dPr>
                        <m:e>
                          <m:r>
                            <a:rPr lang="en-US" sz="2400" b="0" i="0" smtClean="0">
                              <a:solidFill>
                                <a:schemeClr val="tx1"/>
                              </a:solidFill>
                              <a:latin typeface="Cambria Math" panose="02040503050406030204" pitchFamily="18" charset="0"/>
                            </a:rPr>
                            <m:t>1 </m:t>
                          </m:r>
                        </m:e>
                      </m:d>
                      <m:r>
                        <m:rPr>
                          <m:sty m:val="p"/>
                        </m:rPr>
                        <a:rPr lang="en-US" sz="2400" b="0" i="0" smtClean="0">
                          <a:solidFill>
                            <a:schemeClr val="tx1"/>
                          </a:solidFill>
                          <a:latin typeface="Cambria Math" panose="02040503050406030204" pitchFamily="18" charset="0"/>
                        </a:rPr>
                        <m:t>v</m:t>
                      </m:r>
                      <m:r>
                        <a:rPr lang="en-US" sz="2400" b="0" i="0" smtClean="0">
                          <a:solidFill>
                            <a:schemeClr val="tx1"/>
                          </a:solidFill>
                          <a:latin typeface="Cambria Math" panose="02040503050406030204" pitchFamily="18" charset="0"/>
                        </a:rPr>
                        <m:t>à ( 2 )⇒</m:t>
                      </m:r>
                      <m:d>
                        <m:dPr>
                          <m:begChr m:val="{"/>
                          <m:endChr m:val=""/>
                          <m:ctrlPr>
                            <a:rPr lang="en-US" sz="2400" i="1">
                              <a:solidFill>
                                <a:schemeClr val="tx1"/>
                              </a:solidFill>
                              <a:latin typeface="Cambria Math" panose="02040503050406030204" pitchFamily="18" charset="0"/>
                            </a:rPr>
                          </m:ctrlPr>
                        </m:dPr>
                        <m:e>
                          <m:eqArr>
                            <m:eqArrPr>
                              <m:ctrlPr>
                                <a:rPr lang="en-US" sz="2400" i="1">
                                  <a:solidFill>
                                    <a:schemeClr val="tx1"/>
                                  </a:solidFill>
                                  <a:latin typeface="Cambria Math" panose="02040503050406030204" pitchFamily="18" charset="0"/>
                                </a:rPr>
                              </m:ctrlPr>
                            </m:eqArrPr>
                            <m:e>
                              <m:r>
                                <a:rPr lang="en-US" sz="2400" i="0">
                                  <a:solidFill>
                                    <a:schemeClr val="tx1"/>
                                  </a:solidFill>
                                  <a:latin typeface="Cambria Math" panose="02040503050406030204" pitchFamily="18" charset="0"/>
                                </a:rPr>
                                <m:t>&amp;</m:t>
                              </m:r>
                              <m:r>
                                <m:rPr>
                                  <m:sty m:val="p"/>
                                </m:rPr>
                                <a:rPr lang="en-US" sz="2400" b="0" i="0" smtClean="0">
                                  <a:solidFill>
                                    <a:schemeClr val="tx1"/>
                                  </a:solidFill>
                                  <a:latin typeface="Cambria Math" panose="02040503050406030204" pitchFamily="18" charset="0"/>
                                </a:rPr>
                                <m:t>E</m:t>
                              </m:r>
                              <m:r>
                                <a:rPr lang="en-US" sz="2400" i="0">
                                  <a:solidFill>
                                    <a:schemeClr val="tx1"/>
                                  </a:solidFill>
                                  <a:latin typeface="Cambria Math" panose="02040503050406030204" pitchFamily="18" charset="0"/>
                                </a:rPr>
                                <m:t>=3</m:t>
                              </m:r>
                              <m:r>
                                <a:rPr lang="en-US" sz="2400" i="1">
                                  <a:solidFill>
                                    <a:schemeClr val="tx1"/>
                                  </a:solidFill>
                                  <a:latin typeface="Cambria Math" panose="02040503050406030204" pitchFamily="18" charset="0"/>
                                </a:rPr>
                                <m:t>𝑉</m:t>
                              </m:r>
                            </m:e>
                            <m:e>
                              <m:r>
                                <a:rPr lang="en-US" sz="2400" i="0">
                                  <a:solidFill>
                                    <a:schemeClr val="tx1"/>
                                  </a:solidFill>
                                  <a:latin typeface="Cambria Math" panose="02040503050406030204" pitchFamily="18" charset="0"/>
                                </a:rPr>
                                <m:t>&amp;</m:t>
                              </m:r>
                              <m:r>
                                <a:rPr lang="en-US" sz="2400" i="1">
                                  <a:solidFill>
                                    <a:schemeClr val="tx1"/>
                                  </a:solidFill>
                                  <a:latin typeface="Cambria Math" panose="02040503050406030204" pitchFamily="18" charset="0"/>
                                </a:rPr>
                                <m:t>𝑟</m:t>
                              </m:r>
                              <m:r>
                                <a:rPr lang="en-US" sz="2400" i="0">
                                  <a:solidFill>
                                    <a:schemeClr val="tx1"/>
                                  </a:solidFill>
                                  <a:latin typeface="Cambria Math" panose="02040503050406030204" pitchFamily="18" charset="0"/>
                                </a:rPr>
                                <m:t>=2</m:t>
                              </m:r>
                              <m:d>
                                <m:dPr>
                                  <m:ctrlPr>
                                    <a:rPr lang="en-US" sz="2400" i="1">
                                      <a:solidFill>
                                        <a:schemeClr val="tx1"/>
                                      </a:solidFill>
                                      <a:latin typeface="Cambria Math" panose="02040503050406030204" pitchFamily="18" charset="0"/>
                                    </a:rPr>
                                  </m:ctrlPr>
                                </m:dPr>
                                <m:e>
                                  <m:r>
                                    <a:rPr lang="en-US" sz="2400" i="1">
                                      <a:solidFill>
                                        <a:schemeClr val="tx1"/>
                                      </a:solidFill>
                                      <a:latin typeface="Cambria Math" panose="02040503050406030204" pitchFamily="18" charset="0"/>
                                    </a:rPr>
                                    <m:t>𝛺</m:t>
                                  </m:r>
                                </m:e>
                              </m:d>
                            </m:e>
                          </m:eqArr>
                        </m:e>
                      </m:d>
                    </m:oMath>
                  </m:oMathPara>
                </a14:m>
                <a:endParaRPr lang="en-US" sz="2400" dirty="0"/>
              </a:p>
            </p:txBody>
          </p:sp>
        </mc:Choice>
        <mc:Fallback xmlns="">
          <p:sp>
            <p:nvSpPr>
              <p:cNvPr id="21" name="TextBox 20">
                <a:extLst>
                  <a:ext uri="{FF2B5EF4-FFF2-40B4-BE49-F238E27FC236}">
                    <a16:creationId xmlns:a16="http://schemas.microsoft.com/office/drawing/2014/main" id="{D8EB7A29-DFED-47B6-9B6D-354CA98576E9}"/>
                  </a:ext>
                </a:extLst>
              </p:cNvPr>
              <p:cNvSpPr txBox="1">
                <a:spLocks noRot="1" noChangeAspect="1" noMove="1" noResize="1" noEditPoints="1" noAdjustHandles="1" noChangeArrowheads="1" noChangeShapeType="1" noTextEdit="1"/>
              </p:cNvSpPr>
              <p:nvPr/>
            </p:nvSpPr>
            <p:spPr>
              <a:xfrm>
                <a:off x="3233928" y="5951215"/>
                <a:ext cx="6187440" cy="916148"/>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13149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randombar(horizontal)">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ppt_w</p:attrName>
                                        </p:attrNameLst>
                                      </p:cBhvr>
                                      <p:tavLst>
                                        <p:tav tm="0">
                                          <p:val>
                                            <p:fltVal val="0"/>
                                          </p:val>
                                        </p:tav>
                                        <p:tav tm="100000">
                                          <p:val>
                                            <p:strVal val="#ppt_w"/>
                                          </p:val>
                                        </p:tav>
                                      </p:tavLst>
                                    </p:anim>
                                    <p:anim calcmode="lin" valueType="num">
                                      <p:cBhvr>
                                        <p:cTn id="20" dur="1000" fill="hold"/>
                                        <p:tgtEl>
                                          <p:spTgt spid="11"/>
                                        </p:tgtEl>
                                        <p:attrNameLst>
                                          <p:attrName>ppt_h</p:attrName>
                                        </p:attrNameLst>
                                      </p:cBhvr>
                                      <p:tavLst>
                                        <p:tav tm="0">
                                          <p:val>
                                            <p:fltVal val="0"/>
                                          </p:val>
                                        </p:tav>
                                        <p:tav tm="100000">
                                          <p:val>
                                            <p:strVal val="#ppt_h"/>
                                          </p:val>
                                        </p:tav>
                                      </p:tavLst>
                                    </p:anim>
                                    <p:anim calcmode="lin" valueType="num">
                                      <p:cBhvr>
                                        <p:cTn id="21" dur="1000" fill="hold"/>
                                        <p:tgtEl>
                                          <p:spTgt spid="11"/>
                                        </p:tgtEl>
                                        <p:attrNameLst>
                                          <p:attrName>style.rotation</p:attrName>
                                        </p:attrNameLst>
                                      </p:cBhvr>
                                      <p:tavLst>
                                        <p:tav tm="0">
                                          <p:val>
                                            <p:fltVal val="90"/>
                                          </p:val>
                                        </p:tav>
                                        <p:tav tm="100000">
                                          <p:val>
                                            <p:fltVal val="0"/>
                                          </p:val>
                                        </p:tav>
                                      </p:tavLst>
                                    </p:anim>
                                    <p:animEffect transition="in" filter="fade">
                                      <p:cBhvr>
                                        <p:cTn id="22" dur="1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down)">
                                      <p:cBhvr>
                                        <p:cTn id="32" dur="580">
                                          <p:stCondLst>
                                            <p:cond delay="0"/>
                                          </p:stCondLst>
                                        </p:cTn>
                                        <p:tgtEl>
                                          <p:spTgt spid="15"/>
                                        </p:tgtEl>
                                      </p:cBhvr>
                                    </p:animEffect>
                                    <p:anim calcmode="lin" valueType="num">
                                      <p:cBhvr>
                                        <p:cTn id="33"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38" dur="26">
                                          <p:stCondLst>
                                            <p:cond delay="650"/>
                                          </p:stCondLst>
                                        </p:cTn>
                                        <p:tgtEl>
                                          <p:spTgt spid="15"/>
                                        </p:tgtEl>
                                      </p:cBhvr>
                                      <p:to x="100000" y="60000"/>
                                    </p:animScale>
                                    <p:animScale>
                                      <p:cBhvr>
                                        <p:cTn id="39" dur="166" decel="50000">
                                          <p:stCondLst>
                                            <p:cond delay="676"/>
                                          </p:stCondLst>
                                        </p:cTn>
                                        <p:tgtEl>
                                          <p:spTgt spid="15"/>
                                        </p:tgtEl>
                                      </p:cBhvr>
                                      <p:to x="100000" y="100000"/>
                                    </p:animScale>
                                    <p:animScale>
                                      <p:cBhvr>
                                        <p:cTn id="40" dur="26">
                                          <p:stCondLst>
                                            <p:cond delay="1312"/>
                                          </p:stCondLst>
                                        </p:cTn>
                                        <p:tgtEl>
                                          <p:spTgt spid="15"/>
                                        </p:tgtEl>
                                      </p:cBhvr>
                                      <p:to x="100000" y="80000"/>
                                    </p:animScale>
                                    <p:animScale>
                                      <p:cBhvr>
                                        <p:cTn id="41" dur="166" decel="50000">
                                          <p:stCondLst>
                                            <p:cond delay="1338"/>
                                          </p:stCondLst>
                                        </p:cTn>
                                        <p:tgtEl>
                                          <p:spTgt spid="15"/>
                                        </p:tgtEl>
                                      </p:cBhvr>
                                      <p:to x="100000" y="100000"/>
                                    </p:animScale>
                                    <p:animScale>
                                      <p:cBhvr>
                                        <p:cTn id="42" dur="26">
                                          <p:stCondLst>
                                            <p:cond delay="1642"/>
                                          </p:stCondLst>
                                        </p:cTn>
                                        <p:tgtEl>
                                          <p:spTgt spid="15"/>
                                        </p:tgtEl>
                                      </p:cBhvr>
                                      <p:to x="100000" y="90000"/>
                                    </p:animScale>
                                    <p:animScale>
                                      <p:cBhvr>
                                        <p:cTn id="43" dur="166" decel="50000">
                                          <p:stCondLst>
                                            <p:cond delay="1668"/>
                                          </p:stCondLst>
                                        </p:cTn>
                                        <p:tgtEl>
                                          <p:spTgt spid="15"/>
                                        </p:tgtEl>
                                      </p:cBhvr>
                                      <p:to x="100000" y="100000"/>
                                    </p:animScale>
                                    <p:animScale>
                                      <p:cBhvr>
                                        <p:cTn id="44" dur="26">
                                          <p:stCondLst>
                                            <p:cond delay="1808"/>
                                          </p:stCondLst>
                                        </p:cTn>
                                        <p:tgtEl>
                                          <p:spTgt spid="15"/>
                                        </p:tgtEl>
                                      </p:cBhvr>
                                      <p:to x="100000" y="95000"/>
                                    </p:animScale>
                                    <p:animScale>
                                      <p:cBhvr>
                                        <p:cTn id="45" dur="166" decel="50000">
                                          <p:stCondLst>
                                            <p:cond delay="1834"/>
                                          </p:stCondLst>
                                        </p:cTn>
                                        <p:tgtEl>
                                          <p:spTgt spid="15"/>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circle(in)">
                                      <p:cBhvr>
                                        <p:cTn id="50" dur="20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1000"/>
                                        <p:tgtEl>
                                          <p:spTgt spid="17"/>
                                        </p:tgtEl>
                                      </p:cBhvr>
                                    </p:animEffect>
                                    <p:anim calcmode="lin" valueType="num">
                                      <p:cBhvr>
                                        <p:cTn id="56" dur="1000" fill="hold"/>
                                        <p:tgtEl>
                                          <p:spTgt spid="17"/>
                                        </p:tgtEl>
                                        <p:attrNameLst>
                                          <p:attrName>ppt_x</p:attrName>
                                        </p:attrNameLst>
                                      </p:cBhvr>
                                      <p:tavLst>
                                        <p:tav tm="0">
                                          <p:val>
                                            <p:strVal val="#ppt_x"/>
                                          </p:val>
                                        </p:tav>
                                        <p:tav tm="100000">
                                          <p:val>
                                            <p:strVal val="#ppt_x"/>
                                          </p:val>
                                        </p:tav>
                                      </p:tavLst>
                                    </p:anim>
                                    <p:anim calcmode="lin" valueType="num">
                                      <p:cBhvr>
                                        <p:cTn id="5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4" presetClass="entr" presetSubtype="10" fill="hold" grpId="0" nodeType="click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randombar(horizontal)">
                                      <p:cBhvr>
                                        <p:cTn id="6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3" grpId="0"/>
      <p:bldP spid="15" grpId="0"/>
      <p:bldP spid="17" grpId="0"/>
      <p:bldP spid="19" grpId="0"/>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CB6FD-7763-4F60-BE36-EFF238920A01}"/>
              </a:ext>
            </a:extLst>
          </p:cNvPr>
          <p:cNvSpPr>
            <a:spLocks noGrp="1"/>
          </p:cNvSpPr>
          <p:nvPr>
            <p:ph type="title"/>
          </p:nvPr>
        </p:nvSpPr>
        <p:spPr>
          <a:xfrm>
            <a:off x="170688" y="639445"/>
            <a:ext cx="11189208" cy="2079371"/>
          </a:xfrm>
        </p:spPr>
        <p:txBody>
          <a:bodyPr>
            <a:noAutofit/>
          </a:bodyPr>
          <a:lstStyle/>
          <a:p>
            <a:pPr marL="0" marR="0" indent="0">
              <a:lnSpc>
                <a:spcPct val="150000"/>
              </a:lnSpc>
              <a:spcBef>
                <a:spcPts val="0"/>
              </a:spcBef>
              <a:spcAft>
                <a:spcPts val="0"/>
              </a:spcAft>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2. </a:t>
            </a:r>
            <a:r>
              <a:rPr lang="en-ZW" sz="2400" dirty="0" err="1">
                <a:effectLst/>
                <a:latin typeface="Times New Roman" panose="02020603050405020304" pitchFamily="18" charset="0"/>
                <a:ea typeface="Calibri" panose="020F0502020204030204" pitchFamily="34" charset="0"/>
              </a:rPr>
              <a:t>Một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nguồn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suất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động</a:t>
            </a:r>
            <a:r>
              <a:rPr lang="en-ZW" sz="2400" dirty="0">
                <a:effectLst/>
                <a:latin typeface="Times New Roman" panose="02020603050405020304" pitchFamily="18" charset="0"/>
                <a:ea typeface="Calibri" panose="020F0502020204030204" pitchFamily="34" charset="0"/>
              </a:rPr>
              <a:t> 12 V. Khi </a:t>
            </a:r>
            <a:r>
              <a:rPr lang="en-ZW" sz="2400" dirty="0" err="1">
                <a:effectLst/>
                <a:latin typeface="Times New Roman" panose="02020603050405020304" pitchFamily="18" charset="0"/>
                <a:ea typeface="Calibri" panose="020F0502020204030204" pitchFamily="34" charset="0"/>
              </a:rPr>
              <a:t>mắc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nguồn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này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với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một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bóng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đèn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để</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tạo</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thành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mạch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kín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thì</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dòng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chạy</a:t>
            </a:r>
            <a:r>
              <a:rPr lang="en-ZW" sz="2400" dirty="0">
                <a:effectLst/>
                <a:latin typeface="Times New Roman" panose="02020603050405020304" pitchFamily="18" charset="0"/>
                <a:ea typeface="Calibri" panose="020F0502020204030204" pitchFamily="34" charset="0"/>
              </a:rPr>
              <a:t> qua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cường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a:t>
            </a:r>
            <a:r>
              <a:rPr lang="en-ZW" sz="2400" dirty="0">
                <a:effectLst/>
                <a:latin typeface="Times New Roman" panose="02020603050405020304" pitchFamily="18" charset="0"/>
                <a:ea typeface="Calibri" panose="020F0502020204030204" pitchFamily="34" charset="0"/>
              </a:rPr>
              <a:t> 0,8 A</a:t>
            </a:r>
            <a:r>
              <a:rPr lang="en-ZW" sz="2400" b="1"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Công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nguồn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sản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ra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trong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thời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gian</a:t>
            </a:r>
            <a:r>
              <a:rPr lang="en-ZW" sz="2400" dirty="0">
                <a:effectLst/>
                <a:latin typeface="Times New Roman" panose="02020603050405020304" pitchFamily="18" charset="0"/>
                <a:ea typeface="Calibri" panose="020F0502020204030204" pitchFamily="34" charset="0"/>
              </a:rPr>
              <a:t> 15 </a:t>
            </a:r>
            <a:r>
              <a:rPr lang="en-ZW" sz="2400" dirty="0" err="1">
                <a:effectLst/>
                <a:latin typeface="Times New Roman" panose="02020603050405020304" pitchFamily="18" charset="0"/>
                <a:ea typeface="Calibri" panose="020F0502020204030204" pitchFamily="34" charset="0"/>
              </a:rPr>
              <a:t>phút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công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suất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cũa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nguồn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lượt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8,64 kJ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6 W.			</a:t>
            </a:r>
            <a:r>
              <a:rPr lang="en-ZW" sz="2400" b="1" dirty="0">
                <a:effectLst/>
                <a:latin typeface="Times New Roman" panose="02020603050405020304" pitchFamily="18" charset="0"/>
                <a:ea typeface="Calibri" panose="020F0502020204030204" pitchFamily="34" charset="0"/>
              </a:rPr>
              <a:t>B. </a:t>
            </a:r>
            <a:r>
              <a:rPr lang="en-ZW" sz="2400" dirty="0">
                <a:effectLst/>
                <a:latin typeface="Times New Roman" panose="02020603050405020304" pitchFamily="18" charset="0"/>
                <a:ea typeface="Calibri" panose="020F0502020204030204" pitchFamily="34" charset="0"/>
              </a:rPr>
              <a:t>21,6 kJ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6 W.		</a:t>
            </a:r>
            <a:br>
              <a:rPr lang="en-ZW"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C. </a:t>
            </a:r>
            <a:r>
              <a:rPr lang="en-ZW" sz="2400" dirty="0">
                <a:effectLst/>
                <a:latin typeface="Times New Roman" panose="02020603050405020304" pitchFamily="18" charset="0"/>
                <a:ea typeface="Calibri" panose="020F0502020204030204" pitchFamily="34" charset="0"/>
              </a:rPr>
              <a:t>8,64 kJ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9,6 W.			</a:t>
            </a:r>
            <a:r>
              <a:rPr lang="en-ZW" sz="2400" b="1" dirty="0">
                <a:effectLst/>
                <a:latin typeface="Times New Roman" panose="02020603050405020304" pitchFamily="18" charset="0"/>
                <a:ea typeface="Calibri" panose="020F0502020204030204" pitchFamily="34" charset="0"/>
              </a:rPr>
              <a:t>D. </a:t>
            </a:r>
            <a:r>
              <a:rPr lang="en-ZW" sz="2400" dirty="0">
                <a:effectLst/>
                <a:latin typeface="Times New Roman" panose="02020603050405020304" pitchFamily="18" charset="0"/>
                <a:ea typeface="Calibri" panose="020F0502020204030204" pitchFamily="34" charset="0"/>
              </a:rPr>
              <a:t>21,6 kJ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9,6 W.</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endParaRPr lang="en-US" sz="2400" dirty="0"/>
          </a:p>
        </p:txBody>
      </p:sp>
      <p:sp>
        <p:nvSpPr>
          <p:cNvPr id="4" name="TextBox 3">
            <a:extLst>
              <a:ext uri="{FF2B5EF4-FFF2-40B4-BE49-F238E27FC236}">
                <a16:creationId xmlns:a16="http://schemas.microsoft.com/office/drawing/2014/main" id="{C7AA6927-D147-4D1E-96AB-8BA681A8FAA2}"/>
              </a:ext>
            </a:extLst>
          </p:cNvPr>
          <p:cNvSpPr txBox="1"/>
          <p:nvPr/>
        </p:nvSpPr>
        <p:spPr>
          <a:xfrm>
            <a:off x="6236208" y="2627376"/>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63E2087-82EA-463A-94DA-FB2E7F07AEB2}"/>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ABC7C00-D9CA-43DF-B2C5-96E76FD207F6}"/>
                  </a:ext>
                </a:extLst>
              </p:cNvPr>
              <p:cNvSpPr txBox="1"/>
              <p:nvPr/>
            </p:nvSpPr>
            <p:spPr>
              <a:xfrm>
                <a:off x="731521" y="3230880"/>
                <a:ext cx="2523741" cy="199913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I=0,8A</a:t>
                </a:r>
              </a:p>
              <a:p>
                <a:r>
                  <a:rPr lang="en-US" sz="2400" dirty="0">
                    <a:latin typeface="Times New Roman" panose="02020603050405020304" pitchFamily="18" charset="0"/>
                    <a:cs typeface="Times New Roman" panose="02020603050405020304" pitchFamily="18" charset="0"/>
                  </a:rPr>
                  <a:t>E=6V</a:t>
                </a:r>
              </a:p>
              <a:p>
                <a:r>
                  <a:rPr lang="en-US" sz="2400" dirty="0">
                    <a:latin typeface="Times New Roman" panose="02020603050405020304" pitchFamily="18" charset="0"/>
                    <a:cs typeface="Times New Roman" panose="02020603050405020304" pitchFamily="18" charset="0"/>
                  </a:rPr>
                  <a:t>t=15 </a:t>
                </a:r>
                <a:r>
                  <a:rPr lang="en-US" sz="2400" dirty="0" err="1">
                    <a:latin typeface="Times New Roman" panose="02020603050405020304" pitchFamily="18" charset="0"/>
                    <a:cs typeface="Times New Roman" panose="02020603050405020304" pitchFamily="18" charset="0"/>
                  </a:rPr>
                  <a:t>phút</a:t>
                </a:r>
                <a:r>
                  <a:rPr lang="en-US" sz="2400" dirty="0">
                    <a:latin typeface="Times New Roman" panose="02020603050405020304" pitchFamily="18" charset="0"/>
                    <a:cs typeface="Times New Roman" panose="02020603050405020304" pitchFamily="18" charset="0"/>
                  </a:rPr>
                  <a:t>= 900s</a:t>
                </a: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𝐴</m:t>
                        </m:r>
                      </m:e>
                      <m:sub>
                        <m:r>
                          <a:rPr lang="en-US" sz="2400" b="0" i="1" smtClean="0">
                            <a:latin typeface="Cambria Math" panose="02040503050406030204" pitchFamily="18" charset="0"/>
                            <a:cs typeface="Times New Roman" panose="02020603050405020304" pitchFamily="18" charset="0"/>
                          </a:rPr>
                          <m:t>𝑛𝑔</m:t>
                        </m:r>
                      </m:sub>
                    </m:sSub>
                  </m:oMath>
                </a14:m>
                <a:r>
                  <a:rPr lang="en-US" sz="2400" dirty="0">
                    <a:latin typeface="Times New Roman" panose="02020603050405020304" pitchFamily="18" charset="0"/>
                    <a:cs typeface="Times New Roman" panose="02020603050405020304" pitchFamily="18" charset="0"/>
                  </a:rPr>
                  <a:t>=?</a:t>
                </a: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𝑃</m:t>
                        </m:r>
                      </m:e>
                      <m:sub>
                        <m:r>
                          <a:rPr lang="en-US" sz="2400" b="0" i="1" smtClean="0">
                            <a:latin typeface="Cambria Math" panose="02040503050406030204" pitchFamily="18" charset="0"/>
                            <a:cs typeface="Times New Roman" panose="02020603050405020304" pitchFamily="18" charset="0"/>
                          </a:rPr>
                          <m:t>𝑛𝑔</m:t>
                        </m:r>
                      </m:sub>
                    </m:sSub>
                  </m:oMath>
                </a14:m>
                <a:r>
                  <a:rPr lang="en-US" sz="2400" dirty="0">
                    <a:latin typeface="Times New Roman" panose="02020603050405020304" pitchFamily="18" charset="0"/>
                    <a:cs typeface="Times New Roman" panose="02020603050405020304" pitchFamily="18" charset="0"/>
                  </a:rPr>
                  <a:t>= ?</a:t>
                </a:r>
              </a:p>
            </p:txBody>
          </p:sp>
        </mc:Choice>
        <mc:Fallback xmlns="">
          <p:sp>
            <p:nvSpPr>
              <p:cNvPr id="6" name="TextBox 5">
                <a:extLst>
                  <a:ext uri="{FF2B5EF4-FFF2-40B4-BE49-F238E27FC236}">
                    <a16:creationId xmlns:a16="http://schemas.microsoft.com/office/drawing/2014/main" id="{DABC7C00-D9CA-43DF-B2C5-96E76FD207F6}"/>
                  </a:ext>
                </a:extLst>
              </p:cNvPr>
              <p:cNvSpPr txBox="1">
                <a:spLocks noRot="1" noChangeAspect="1" noMove="1" noResize="1" noEditPoints="1" noAdjustHandles="1" noChangeArrowheads="1" noChangeShapeType="1" noTextEdit="1"/>
              </p:cNvSpPr>
              <p:nvPr/>
            </p:nvSpPr>
            <p:spPr>
              <a:xfrm>
                <a:off x="731521" y="3230880"/>
                <a:ext cx="2523741" cy="1999137"/>
              </a:xfrm>
              <a:prstGeom prst="rect">
                <a:avLst/>
              </a:prstGeom>
              <a:blipFill>
                <a:blip r:embed="rId2"/>
                <a:stretch>
                  <a:fillRect l="-3623" t="-2439" b="-457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E21533E5-8F07-4B54-84C5-5A0CFC24DEC4}"/>
                  </a:ext>
                </a:extLst>
              </p:cNvPr>
              <p:cNvSpPr txBox="1"/>
              <p:nvPr/>
            </p:nvSpPr>
            <p:spPr>
              <a:xfrm>
                <a:off x="4413505" y="3230880"/>
                <a:ext cx="3627119" cy="1290546"/>
              </a:xfrm>
              <a:prstGeom prst="rect">
                <a:avLst/>
              </a:prstGeom>
              <a:noFill/>
            </p:spPr>
            <p:txBody>
              <a:bodyPr wrap="square" rtlCol="0">
                <a:spAutoFit/>
              </a:bodyPr>
              <a:lstStyle/>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𝐴</m:t>
                        </m:r>
                      </m:e>
                      <m:sub>
                        <m:r>
                          <a:rPr lang="en-US" sz="2400" b="0" i="1" smtClean="0">
                            <a:latin typeface="Cambria Math" panose="02040503050406030204" pitchFamily="18" charset="0"/>
                            <a:cs typeface="Times New Roman" panose="02020603050405020304" pitchFamily="18" charset="0"/>
                          </a:rPr>
                          <m:t>𝑛𝑔</m:t>
                        </m:r>
                      </m:sub>
                    </m:sSub>
                  </m:oMath>
                </a14:m>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UIt</a:t>
                </a:r>
                <a:endParaRPr lang="en-US" sz="24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𝐴</m:t>
                        </m:r>
                      </m:e>
                      <m:sub>
                        <m:r>
                          <a:rPr lang="en-US" sz="2400" b="0" i="1" smtClean="0">
                            <a:latin typeface="Cambria Math" panose="02040503050406030204" pitchFamily="18" charset="0"/>
                            <a:cs typeface="Times New Roman" panose="02020603050405020304" pitchFamily="18" charset="0"/>
                          </a:rPr>
                          <m:t>𝑛𝑔</m:t>
                        </m:r>
                      </m:sub>
                    </m:sSub>
                  </m:oMath>
                </a14:m>
                <a:r>
                  <a:rPr lang="en-US" sz="2400" dirty="0">
                    <a:latin typeface="Times New Roman" panose="02020603050405020304" pitchFamily="18" charset="0"/>
                    <a:cs typeface="Times New Roman" panose="02020603050405020304" pitchFamily="18" charset="0"/>
                  </a:rPr>
                  <a:t>=6.0,8.900</a:t>
                </a: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𝐴</m:t>
                        </m:r>
                      </m:e>
                      <m:sub>
                        <m:r>
                          <a:rPr lang="en-US" sz="2400" b="0" i="1" smtClean="0">
                            <a:latin typeface="Cambria Math" panose="02040503050406030204" pitchFamily="18" charset="0"/>
                            <a:cs typeface="Times New Roman" panose="02020603050405020304" pitchFamily="18" charset="0"/>
                          </a:rPr>
                          <m:t>𝑛𝑔</m:t>
                        </m:r>
                      </m:sub>
                    </m:sSub>
                  </m:oMath>
                </a14:m>
                <a:r>
                  <a:rPr lang="en-US" sz="2400" dirty="0">
                    <a:latin typeface="Times New Roman" panose="02020603050405020304" pitchFamily="18" charset="0"/>
                    <a:cs typeface="Times New Roman" panose="02020603050405020304" pitchFamily="18" charset="0"/>
                  </a:rPr>
                  <a:t>=4320 J</a:t>
                </a:r>
              </a:p>
            </p:txBody>
          </p:sp>
        </mc:Choice>
        <mc:Fallback xmlns="">
          <p:sp>
            <p:nvSpPr>
              <p:cNvPr id="7" name="TextBox 6">
                <a:extLst>
                  <a:ext uri="{FF2B5EF4-FFF2-40B4-BE49-F238E27FC236}">
                    <a16:creationId xmlns:a16="http://schemas.microsoft.com/office/drawing/2014/main" id="{E21533E5-8F07-4B54-84C5-5A0CFC24DEC4}"/>
                  </a:ext>
                </a:extLst>
              </p:cNvPr>
              <p:cNvSpPr txBox="1">
                <a:spLocks noRot="1" noChangeAspect="1" noMove="1" noResize="1" noEditPoints="1" noAdjustHandles="1" noChangeArrowheads="1" noChangeShapeType="1" noTextEdit="1"/>
              </p:cNvSpPr>
              <p:nvPr/>
            </p:nvSpPr>
            <p:spPr>
              <a:xfrm>
                <a:off x="4413505" y="3230880"/>
                <a:ext cx="3627119" cy="1290546"/>
              </a:xfrm>
              <a:prstGeom prst="rect">
                <a:avLst/>
              </a:prstGeom>
              <a:blipFill>
                <a:blip r:embed="rId3"/>
                <a:stretch>
                  <a:fillRect l="-336" t="-3774" b="-707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9D7D6B06-9FFC-4322-B039-8373FA64AFA2}"/>
                  </a:ext>
                </a:extLst>
              </p:cNvPr>
              <p:cNvSpPr txBox="1"/>
              <p:nvPr/>
            </p:nvSpPr>
            <p:spPr>
              <a:xfrm>
                <a:off x="4413504" y="4521426"/>
                <a:ext cx="3627119" cy="1290546"/>
              </a:xfrm>
              <a:prstGeom prst="rect">
                <a:avLst/>
              </a:prstGeom>
              <a:noFill/>
            </p:spPr>
            <p:txBody>
              <a:bodyPr wrap="square" rtlCol="0">
                <a:spAutoFit/>
              </a:bodyPr>
              <a:lstStyle/>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𝑃</m:t>
                        </m:r>
                      </m:e>
                      <m:sub>
                        <m:r>
                          <a:rPr lang="en-US" sz="2400" b="0" i="1" smtClean="0">
                            <a:latin typeface="Cambria Math" panose="02040503050406030204" pitchFamily="18" charset="0"/>
                            <a:cs typeface="Times New Roman" panose="02020603050405020304" pitchFamily="18" charset="0"/>
                          </a:rPr>
                          <m:t>𝑛𝑔</m:t>
                        </m:r>
                      </m:sub>
                    </m:sSub>
                  </m:oMath>
                </a14:m>
                <a:r>
                  <a:rPr lang="en-US" sz="2400" dirty="0">
                    <a:latin typeface="Times New Roman" panose="02020603050405020304" pitchFamily="18" charset="0"/>
                    <a:cs typeface="Times New Roman" panose="02020603050405020304" pitchFamily="18" charset="0"/>
                  </a:rPr>
                  <a:t>=UI</a:t>
                </a: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𝑃</m:t>
                        </m:r>
                      </m:e>
                      <m:sub>
                        <m:r>
                          <a:rPr lang="en-US" sz="2400" b="0" i="1" smtClean="0">
                            <a:latin typeface="Cambria Math" panose="02040503050406030204" pitchFamily="18" charset="0"/>
                            <a:cs typeface="Times New Roman" panose="02020603050405020304" pitchFamily="18" charset="0"/>
                          </a:rPr>
                          <m:t>𝑛𝑔</m:t>
                        </m:r>
                      </m:sub>
                    </m:sSub>
                  </m:oMath>
                </a14:m>
                <a:r>
                  <a:rPr lang="en-US" sz="2400" dirty="0">
                    <a:latin typeface="Times New Roman" panose="02020603050405020304" pitchFamily="18" charset="0"/>
                    <a:cs typeface="Times New Roman" panose="02020603050405020304" pitchFamily="18" charset="0"/>
                  </a:rPr>
                  <a:t>=6.0,8</a:t>
                </a: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𝑃</m:t>
                        </m:r>
                      </m:e>
                      <m:sub>
                        <m:r>
                          <a:rPr lang="en-US" sz="2400" b="0" i="1" smtClean="0">
                            <a:latin typeface="Cambria Math" panose="02040503050406030204" pitchFamily="18" charset="0"/>
                            <a:cs typeface="Times New Roman" panose="02020603050405020304" pitchFamily="18" charset="0"/>
                          </a:rPr>
                          <m:t>𝑛𝑔</m:t>
                        </m:r>
                      </m:sub>
                    </m:sSub>
                  </m:oMath>
                </a14:m>
                <a:r>
                  <a:rPr lang="en-US" sz="2400" dirty="0">
                    <a:latin typeface="Times New Roman" panose="02020603050405020304" pitchFamily="18" charset="0"/>
                    <a:cs typeface="Times New Roman" panose="02020603050405020304" pitchFamily="18" charset="0"/>
                  </a:rPr>
                  <a:t>=4,8W</a:t>
                </a:r>
              </a:p>
            </p:txBody>
          </p:sp>
        </mc:Choice>
        <mc:Fallback xmlns="">
          <p:sp>
            <p:nvSpPr>
              <p:cNvPr id="8" name="TextBox 7">
                <a:extLst>
                  <a:ext uri="{FF2B5EF4-FFF2-40B4-BE49-F238E27FC236}">
                    <a16:creationId xmlns:a16="http://schemas.microsoft.com/office/drawing/2014/main" id="{9D7D6B06-9FFC-4322-B039-8373FA64AFA2}"/>
                  </a:ext>
                </a:extLst>
              </p:cNvPr>
              <p:cNvSpPr txBox="1">
                <a:spLocks noRot="1" noChangeAspect="1" noMove="1" noResize="1" noEditPoints="1" noAdjustHandles="1" noChangeArrowheads="1" noChangeShapeType="1" noTextEdit="1"/>
              </p:cNvSpPr>
              <p:nvPr/>
            </p:nvSpPr>
            <p:spPr>
              <a:xfrm>
                <a:off x="4413504" y="4521426"/>
                <a:ext cx="3627119" cy="1290546"/>
              </a:xfrm>
              <a:prstGeom prst="rect">
                <a:avLst/>
              </a:prstGeom>
              <a:blipFill>
                <a:blip r:embed="rId4"/>
                <a:stretch>
                  <a:fillRect l="-336" t="-3791" b="-7583"/>
                </a:stretch>
              </a:blipFill>
            </p:spPr>
            <p:txBody>
              <a:bodyPr/>
              <a:lstStyle/>
              <a:p>
                <a:r>
                  <a:rPr lang="en-US">
                    <a:noFill/>
                  </a:rPr>
                  <a:t> </a:t>
                </a:r>
              </a:p>
            </p:txBody>
          </p:sp>
        </mc:Fallback>
      </mc:AlternateContent>
    </p:spTree>
    <p:extLst>
      <p:ext uri="{BB962C8B-B14F-4D97-AF65-F5344CB8AC3E}">
        <p14:creationId xmlns:p14="http://schemas.microsoft.com/office/powerpoint/2010/main" val="4186338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ppt_w</p:attrName>
                                        </p:attrNameLst>
                                      </p:cBhvr>
                                      <p:tavLst>
                                        <p:tav tm="0" fmla="#ppt_w*sin(2.5*pi*$)">
                                          <p:val>
                                            <p:fltVal val="0"/>
                                          </p:val>
                                        </p:tav>
                                        <p:tav tm="100000">
                                          <p:val>
                                            <p:fltVal val="1"/>
                                          </p:val>
                                        </p:tav>
                                      </p:tavLst>
                                    </p:anim>
                                    <p:anim calcmode="lin" valueType="num">
                                      <p:cBhvr>
                                        <p:cTn id="14"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circle(in)">
                                      <p:cBhvr>
                                        <p:cTn id="25" dur="20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7">
                                            <p:txEl>
                                              <p:pRg st="0" end="0"/>
                                            </p:txEl>
                                          </p:spTgt>
                                        </p:tgtEl>
                                        <p:attrNameLst>
                                          <p:attrName>style.visibility</p:attrName>
                                        </p:attrNameLst>
                                      </p:cBhvr>
                                      <p:to>
                                        <p:strVal val="visible"/>
                                      </p:to>
                                    </p:set>
                                    <p:animEffect transition="in" filter="randombar(horizontal)">
                                      <p:cBhvr>
                                        <p:cTn id="30" dur="500"/>
                                        <p:tgtEl>
                                          <p:spTgt spid="7">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anim calcmode="lin" valueType="num">
                                      <p:cBhvr>
                                        <p:cTn id="35"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37" dur="500"/>
                                        <p:tgtEl>
                                          <p:spTgt spid="7">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nodeType="clickEffect">
                                  <p:stCondLst>
                                    <p:cond delay="0"/>
                                  </p:stCondLst>
                                  <p:childTnLst>
                                    <p:set>
                                      <p:cBhvr>
                                        <p:cTn id="41" dur="1" fill="hold">
                                          <p:stCondLst>
                                            <p:cond delay="0"/>
                                          </p:stCondLst>
                                        </p:cTn>
                                        <p:tgtEl>
                                          <p:spTgt spid="7">
                                            <p:txEl>
                                              <p:pRg st="2" end="2"/>
                                            </p:txEl>
                                          </p:spTgt>
                                        </p:tgtEl>
                                        <p:attrNameLst>
                                          <p:attrName>style.visibility</p:attrName>
                                        </p:attrNameLst>
                                      </p:cBhvr>
                                      <p:to>
                                        <p:strVal val="visible"/>
                                      </p:to>
                                    </p:set>
                                    <p:animEffect transition="in" filter="wipe(down)">
                                      <p:cBhvr>
                                        <p:cTn id="42" dur="580">
                                          <p:stCondLst>
                                            <p:cond delay="0"/>
                                          </p:stCondLst>
                                        </p:cTn>
                                        <p:tgtEl>
                                          <p:spTgt spid="7">
                                            <p:txEl>
                                              <p:pRg st="2" end="2"/>
                                            </p:txEl>
                                          </p:spTgt>
                                        </p:tgtEl>
                                      </p:cBhvr>
                                    </p:animEffect>
                                    <p:anim calcmode="lin" valueType="num">
                                      <p:cBhvr>
                                        <p:cTn id="43" dur="1822" tmFilter="0,0; 0.14,0.36; 0.43,0.73; 0.71,0.91; 1.0,1.0">
                                          <p:stCondLst>
                                            <p:cond delay="0"/>
                                          </p:stCondLst>
                                        </p:cTn>
                                        <p:tgtEl>
                                          <p:spTgt spid="7">
                                            <p:txEl>
                                              <p:pRg st="2" end="2"/>
                                            </p:txEl>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7">
                                            <p:txEl>
                                              <p:pRg st="2" end="2"/>
                                            </p:txEl>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7">
                                            <p:txEl>
                                              <p:pRg st="2" end="2"/>
                                            </p:txEl>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7">
                                            <p:txEl>
                                              <p:pRg st="2" end="2"/>
                                            </p:txEl>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7">
                                            <p:txEl>
                                              <p:pRg st="2" end="2"/>
                                            </p:txEl>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7">
                                            <p:txEl>
                                              <p:pRg st="2" end="2"/>
                                            </p:txEl>
                                          </p:spTgt>
                                        </p:tgtEl>
                                      </p:cBhvr>
                                      <p:to x="100000" y="60000"/>
                                    </p:animScale>
                                    <p:animScale>
                                      <p:cBhvr>
                                        <p:cTn id="49" dur="166" decel="50000">
                                          <p:stCondLst>
                                            <p:cond delay="676"/>
                                          </p:stCondLst>
                                        </p:cTn>
                                        <p:tgtEl>
                                          <p:spTgt spid="7">
                                            <p:txEl>
                                              <p:pRg st="2" end="2"/>
                                            </p:txEl>
                                          </p:spTgt>
                                        </p:tgtEl>
                                      </p:cBhvr>
                                      <p:to x="100000" y="100000"/>
                                    </p:animScale>
                                    <p:animScale>
                                      <p:cBhvr>
                                        <p:cTn id="50" dur="26">
                                          <p:stCondLst>
                                            <p:cond delay="1312"/>
                                          </p:stCondLst>
                                        </p:cTn>
                                        <p:tgtEl>
                                          <p:spTgt spid="7">
                                            <p:txEl>
                                              <p:pRg st="2" end="2"/>
                                            </p:txEl>
                                          </p:spTgt>
                                        </p:tgtEl>
                                      </p:cBhvr>
                                      <p:to x="100000" y="80000"/>
                                    </p:animScale>
                                    <p:animScale>
                                      <p:cBhvr>
                                        <p:cTn id="51" dur="166" decel="50000">
                                          <p:stCondLst>
                                            <p:cond delay="1338"/>
                                          </p:stCondLst>
                                        </p:cTn>
                                        <p:tgtEl>
                                          <p:spTgt spid="7">
                                            <p:txEl>
                                              <p:pRg st="2" end="2"/>
                                            </p:txEl>
                                          </p:spTgt>
                                        </p:tgtEl>
                                      </p:cBhvr>
                                      <p:to x="100000" y="100000"/>
                                    </p:animScale>
                                    <p:animScale>
                                      <p:cBhvr>
                                        <p:cTn id="52" dur="26">
                                          <p:stCondLst>
                                            <p:cond delay="1642"/>
                                          </p:stCondLst>
                                        </p:cTn>
                                        <p:tgtEl>
                                          <p:spTgt spid="7">
                                            <p:txEl>
                                              <p:pRg st="2" end="2"/>
                                            </p:txEl>
                                          </p:spTgt>
                                        </p:tgtEl>
                                      </p:cBhvr>
                                      <p:to x="100000" y="90000"/>
                                    </p:animScale>
                                    <p:animScale>
                                      <p:cBhvr>
                                        <p:cTn id="53" dur="166" decel="50000">
                                          <p:stCondLst>
                                            <p:cond delay="1668"/>
                                          </p:stCondLst>
                                        </p:cTn>
                                        <p:tgtEl>
                                          <p:spTgt spid="7">
                                            <p:txEl>
                                              <p:pRg st="2" end="2"/>
                                            </p:txEl>
                                          </p:spTgt>
                                        </p:tgtEl>
                                      </p:cBhvr>
                                      <p:to x="100000" y="100000"/>
                                    </p:animScale>
                                    <p:animScale>
                                      <p:cBhvr>
                                        <p:cTn id="54" dur="26">
                                          <p:stCondLst>
                                            <p:cond delay="1808"/>
                                          </p:stCondLst>
                                        </p:cTn>
                                        <p:tgtEl>
                                          <p:spTgt spid="7">
                                            <p:txEl>
                                              <p:pRg st="2" end="2"/>
                                            </p:txEl>
                                          </p:spTgt>
                                        </p:tgtEl>
                                      </p:cBhvr>
                                      <p:to x="100000" y="95000"/>
                                    </p:animScale>
                                    <p:animScale>
                                      <p:cBhvr>
                                        <p:cTn id="55" dur="166" decel="50000">
                                          <p:stCondLst>
                                            <p:cond delay="1834"/>
                                          </p:stCondLst>
                                        </p:cTn>
                                        <p:tgtEl>
                                          <p:spTgt spid="7">
                                            <p:txEl>
                                              <p:pRg st="2" end="2"/>
                                            </p:txEl>
                                          </p:spTgt>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nodeType="clickEffect">
                                  <p:stCondLst>
                                    <p:cond delay="0"/>
                                  </p:stCondLst>
                                  <p:childTnLst>
                                    <p:set>
                                      <p:cBhvr>
                                        <p:cTn id="59" dur="1" fill="hold">
                                          <p:stCondLst>
                                            <p:cond delay="0"/>
                                          </p:stCondLst>
                                        </p:cTn>
                                        <p:tgtEl>
                                          <p:spTgt spid="8">
                                            <p:txEl>
                                              <p:pRg st="0" end="0"/>
                                            </p:txEl>
                                          </p:spTgt>
                                        </p:tgtEl>
                                        <p:attrNameLst>
                                          <p:attrName>style.visibility</p:attrName>
                                        </p:attrNameLst>
                                      </p:cBhvr>
                                      <p:to>
                                        <p:strVal val="visible"/>
                                      </p:to>
                                    </p:set>
                                    <p:anim calcmode="lin" valueType="num">
                                      <p:cBhvr>
                                        <p:cTn id="60"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61"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62" dur="1000" fill="hold"/>
                                        <p:tgtEl>
                                          <p:spTgt spid="8">
                                            <p:txEl>
                                              <p:pRg st="0" end="0"/>
                                            </p:txEl>
                                          </p:spTgt>
                                        </p:tgtEl>
                                        <p:attrNameLst>
                                          <p:attrName>style.rotation</p:attrName>
                                        </p:attrNameLst>
                                      </p:cBhvr>
                                      <p:tavLst>
                                        <p:tav tm="0">
                                          <p:val>
                                            <p:fltVal val="90"/>
                                          </p:val>
                                        </p:tav>
                                        <p:tav tm="100000">
                                          <p:val>
                                            <p:fltVal val="0"/>
                                          </p:val>
                                        </p:tav>
                                      </p:tavLst>
                                    </p:anim>
                                    <p:animEffect transition="in" filter="fade">
                                      <p:cBhvr>
                                        <p:cTn id="63" dur="1000"/>
                                        <p:tgtEl>
                                          <p:spTgt spid="8">
                                            <p:txEl>
                                              <p:pRg st="0" end="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nodeType="clickEffect">
                                  <p:stCondLst>
                                    <p:cond delay="0"/>
                                  </p:stCondLst>
                                  <p:childTnLst>
                                    <p:set>
                                      <p:cBhvr>
                                        <p:cTn id="67" dur="1" fill="hold">
                                          <p:stCondLst>
                                            <p:cond delay="0"/>
                                          </p:stCondLst>
                                        </p:cTn>
                                        <p:tgtEl>
                                          <p:spTgt spid="8">
                                            <p:txEl>
                                              <p:pRg st="1" end="1"/>
                                            </p:txEl>
                                          </p:spTgt>
                                        </p:tgtEl>
                                        <p:attrNameLst>
                                          <p:attrName>style.visibility</p:attrName>
                                        </p:attrNameLst>
                                      </p:cBhvr>
                                      <p:to>
                                        <p:strVal val="visible"/>
                                      </p:to>
                                    </p:set>
                                    <p:animEffect transition="in" filter="barn(inVertical)">
                                      <p:cBhvr>
                                        <p:cTn id="68" dur="500"/>
                                        <p:tgtEl>
                                          <p:spTgt spid="8">
                                            <p:txEl>
                                              <p:pRg st="1" end="1"/>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8">
                                            <p:txEl>
                                              <p:pRg st="2" end="2"/>
                                            </p:txEl>
                                          </p:spTgt>
                                        </p:tgtEl>
                                        <p:attrNameLst>
                                          <p:attrName>style.visibility</p:attrName>
                                        </p:attrNameLst>
                                      </p:cBhvr>
                                      <p:to>
                                        <p:strVal val="visible"/>
                                      </p:to>
                                    </p:set>
                                    <p:animEffect transition="in" filter="fade">
                                      <p:cBhvr>
                                        <p:cTn id="73"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E5C75-5379-48DF-B618-F81AC32F4A9B}"/>
              </a:ext>
            </a:extLst>
          </p:cNvPr>
          <p:cNvSpPr>
            <a:spLocks noGrp="1"/>
          </p:cNvSpPr>
          <p:nvPr>
            <p:ph type="title"/>
          </p:nvPr>
        </p:nvSpPr>
        <p:spPr>
          <a:xfrm>
            <a:off x="158496" y="815233"/>
            <a:ext cx="11177016" cy="1325563"/>
          </a:xfrm>
        </p:spPr>
        <p:txBody>
          <a:bodyPr>
            <a:normAutofit fontScale="90000"/>
          </a:bodyPr>
          <a:lstStyle/>
          <a:p>
            <a:pPr marL="0" marR="0" indent="0">
              <a:lnSpc>
                <a:spcPct val="150000"/>
              </a:lnSpc>
              <a:spcBef>
                <a:spcPts val="0"/>
              </a:spcBef>
              <a:spcAft>
                <a:spcPts val="0"/>
              </a:spcAft>
            </a:pPr>
            <a:r>
              <a:rPr lang="en-ZW" sz="2700" b="1" u="sng" dirty="0" err="1">
                <a:effectLst/>
                <a:latin typeface="Times New Roman" panose="02020603050405020304" pitchFamily="18" charset="0"/>
                <a:ea typeface="Calibri" panose="020F0502020204030204" pitchFamily="34" charset="0"/>
              </a:rPr>
              <a:t>Câu</a:t>
            </a:r>
            <a:r>
              <a:rPr lang="en-ZW" sz="2700" b="1" u="sng" dirty="0">
                <a:effectLst/>
                <a:latin typeface="Times New Roman" panose="02020603050405020304" pitchFamily="18" charset="0"/>
                <a:ea typeface="Calibri" panose="020F0502020204030204" pitchFamily="34" charset="0"/>
              </a:rPr>
              <a:t> 3. </a:t>
            </a:r>
            <a:r>
              <a:rPr lang="en-ZW" sz="2700" dirty="0" err="1">
                <a:effectLst/>
                <a:latin typeface="Times New Roman" panose="02020603050405020304" pitchFamily="18" charset="0"/>
                <a:ea typeface="Calibri" panose="020F0502020204030204" pitchFamily="34" charset="0"/>
              </a:rPr>
              <a:t>Một</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bàn</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là</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điện</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khi</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được</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sử</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dụng</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với</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hiệu</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điện</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thế</a:t>
            </a:r>
            <a:r>
              <a:rPr lang="en-ZW" sz="2700" dirty="0">
                <a:effectLst/>
                <a:latin typeface="Times New Roman" panose="02020603050405020304" pitchFamily="18" charset="0"/>
                <a:ea typeface="Calibri" panose="020F0502020204030204" pitchFamily="34" charset="0"/>
              </a:rPr>
              <a:t> 220V </a:t>
            </a:r>
            <a:r>
              <a:rPr lang="en-ZW" sz="2700" dirty="0" err="1">
                <a:effectLst/>
                <a:latin typeface="Times New Roman" panose="02020603050405020304" pitchFamily="18" charset="0"/>
                <a:ea typeface="Calibri" panose="020F0502020204030204" pitchFamily="34" charset="0"/>
              </a:rPr>
              <a:t>thì</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dòng</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điện</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chạy</a:t>
            </a:r>
            <a:r>
              <a:rPr lang="en-ZW" sz="2700" dirty="0">
                <a:effectLst/>
                <a:latin typeface="Times New Roman" panose="02020603050405020304" pitchFamily="18" charset="0"/>
                <a:ea typeface="Calibri" panose="020F0502020204030204" pitchFamily="34" charset="0"/>
              </a:rPr>
              <a:t> qua </a:t>
            </a:r>
            <a:r>
              <a:rPr lang="en-ZW" sz="2700" dirty="0" err="1">
                <a:effectLst/>
                <a:latin typeface="Times New Roman" panose="02020603050405020304" pitchFamily="18" charset="0"/>
                <a:ea typeface="Calibri" panose="020F0502020204030204" pitchFamily="34" charset="0"/>
              </a:rPr>
              <a:t>bàn</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là</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có</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cường</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độ</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là</a:t>
            </a:r>
            <a:r>
              <a:rPr lang="en-ZW" sz="2700" dirty="0">
                <a:effectLst/>
                <a:latin typeface="Times New Roman" panose="02020603050405020304" pitchFamily="18" charset="0"/>
                <a:ea typeface="Calibri" panose="020F0502020204030204" pitchFamily="34" charset="0"/>
              </a:rPr>
              <a:t> 5</a:t>
            </a:r>
            <a:r>
              <a:rPr lang="en-ZW" sz="2700" b="1" dirty="0">
                <a:effectLst/>
                <a:latin typeface="Times New Roman" panose="02020603050405020304" pitchFamily="18" charset="0"/>
                <a:ea typeface="Calibri" panose="020F0502020204030204" pitchFamily="34" charset="0"/>
              </a:rPr>
              <a:t>A. </a:t>
            </a:r>
            <a:r>
              <a:rPr lang="en-ZW" sz="2700" dirty="0" err="1">
                <a:effectLst/>
                <a:latin typeface="Times New Roman" panose="02020603050405020304" pitchFamily="18" charset="0"/>
                <a:ea typeface="Calibri" panose="020F0502020204030204" pitchFamily="34" charset="0"/>
              </a:rPr>
              <a:t>Điện</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năng</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bàn</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là</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tiêu</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thụ</a:t>
            </a:r>
            <a:r>
              <a:rPr lang="en-ZW" sz="2700" dirty="0">
                <a:effectLst/>
                <a:latin typeface="Times New Roman" panose="02020603050405020304" pitchFamily="18" charset="0"/>
                <a:ea typeface="Calibri" panose="020F0502020204030204" pitchFamily="34" charset="0"/>
              </a:rPr>
              <a:t> </a:t>
            </a:r>
            <a:r>
              <a:rPr lang="en-ZW" sz="2700" dirty="0" err="1">
                <a:effectLst/>
                <a:latin typeface="Times New Roman" panose="02020603050405020304" pitchFamily="18" charset="0"/>
                <a:ea typeface="Calibri" panose="020F0502020204030204" pitchFamily="34" charset="0"/>
              </a:rPr>
              <a:t>trong</a:t>
            </a:r>
            <a:r>
              <a:rPr lang="en-ZW" sz="2700" dirty="0">
                <a:effectLst/>
                <a:latin typeface="Times New Roman" panose="02020603050405020304" pitchFamily="18" charset="0"/>
                <a:ea typeface="Calibri" panose="020F0502020204030204" pitchFamily="34" charset="0"/>
              </a:rPr>
              <a:t> 1h </a:t>
            </a:r>
            <a:r>
              <a:rPr lang="en-ZW" sz="2700" dirty="0" err="1">
                <a:effectLst/>
                <a:latin typeface="Times New Roman" panose="02020603050405020304" pitchFamily="18" charset="0"/>
                <a:ea typeface="Calibri" panose="020F0502020204030204" pitchFamily="34" charset="0"/>
              </a:rPr>
              <a:t>là</a:t>
            </a:r>
            <a:r>
              <a:rPr lang="en-ZW" sz="2700" dirty="0">
                <a:effectLst/>
                <a:latin typeface="Times New Roman" panose="02020603050405020304" pitchFamily="18" charset="0"/>
                <a:ea typeface="Calibri" panose="020F0502020204030204" pitchFamily="34" charset="0"/>
              </a:rPr>
              <a:t>:</a:t>
            </a:r>
            <a:r>
              <a:rPr lang="en-ZW" sz="2800" dirty="0">
                <a:effectLst/>
                <a:latin typeface="Times New Roman" panose="02020603050405020304" pitchFamily="18" charset="0"/>
                <a:ea typeface="Calibri" panose="020F0502020204030204" pitchFamily="34" charset="0"/>
              </a:rPr>
              <a:t> (</a:t>
            </a:r>
            <a:r>
              <a:rPr lang="en-ZW" sz="2800" dirty="0" err="1">
                <a:effectLst/>
                <a:latin typeface="Times New Roman" panose="02020603050405020304" pitchFamily="18" charset="0"/>
                <a:ea typeface="Calibri" panose="020F0502020204030204" pitchFamily="34" charset="0"/>
              </a:rPr>
              <a:t>Biết</a:t>
            </a:r>
            <a:r>
              <a:rPr lang="en-ZW" sz="2800" dirty="0">
                <a:effectLst/>
                <a:latin typeface="Times New Roman" panose="02020603050405020304" pitchFamily="18" charset="0"/>
                <a:ea typeface="Calibri" panose="020F0502020204030204" pitchFamily="34" charset="0"/>
              </a:rPr>
              <a:t> </a:t>
            </a:r>
            <a:r>
              <a:rPr lang="en-ZW" sz="2800" dirty="0" err="1">
                <a:effectLst/>
                <a:latin typeface="Times New Roman" panose="02020603050405020304" pitchFamily="18" charset="0"/>
                <a:ea typeface="Calibri" panose="020F0502020204030204" pitchFamily="34" charset="0"/>
              </a:rPr>
              <a:t>lWh</a:t>
            </a:r>
            <a:r>
              <a:rPr lang="en-ZW" sz="2800" dirty="0">
                <a:effectLst/>
                <a:latin typeface="Times New Roman" panose="02020603050405020304" pitchFamily="18" charset="0"/>
                <a:ea typeface="Calibri" panose="020F0502020204030204" pitchFamily="34" charset="0"/>
              </a:rPr>
              <a:t> = 3600J, </a:t>
            </a:r>
            <a:r>
              <a:rPr lang="en-ZW" sz="2800" dirty="0" err="1">
                <a:effectLst/>
                <a:latin typeface="Times New Roman" panose="02020603050405020304" pitchFamily="18" charset="0"/>
                <a:ea typeface="Calibri" panose="020F0502020204030204" pitchFamily="34" charset="0"/>
              </a:rPr>
              <a:t>lkWh</a:t>
            </a:r>
            <a:r>
              <a:rPr lang="en-ZW" sz="2800" dirty="0">
                <a:effectLst/>
                <a:latin typeface="Times New Roman" panose="02020603050405020304" pitchFamily="18" charset="0"/>
                <a:ea typeface="Calibri" panose="020F0502020204030204" pitchFamily="34" charset="0"/>
              </a:rPr>
              <a:t> = 3600 kJ).</a:t>
            </a:r>
            <a:r>
              <a:rPr lang="en-US" sz="2700" dirty="0">
                <a:effectLst/>
                <a:latin typeface="Times New Roman" panose="02020603050405020304" pitchFamily="18" charset="0"/>
                <a:ea typeface="Calibri" panose="020F0502020204030204" pitchFamily="34" charset="0"/>
              </a:rPr>
              <a:t/>
            </a:r>
            <a:br>
              <a:rPr lang="en-US" sz="2700" dirty="0">
                <a:effectLst/>
                <a:latin typeface="Times New Roman" panose="02020603050405020304" pitchFamily="18" charset="0"/>
                <a:ea typeface="Calibri" panose="020F0502020204030204" pitchFamily="34" charset="0"/>
              </a:rPr>
            </a:br>
            <a:r>
              <a:rPr lang="en-ZW" sz="2700" b="1" dirty="0">
                <a:effectLst/>
                <a:latin typeface="Times New Roman" panose="02020603050405020304" pitchFamily="18" charset="0"/>
                <a:ea typeface="Calibri" panose="020F0502020204030204" pitchFamily="34" charset="0"/>
              </a:rPr>
              <a:t>A. </a:t>
            </a:r>
            <a:r>
              <a:rPr lang="en-ZW" sz="2700" dirty="0">
                <a:effectLst/>
                <a:latin typeface="Times New Roman" panose="02020603050405020304" pitchFamily="18" charset="0"/>
                <a:ea typeface="Calibri" panose="020F0502020204030204" pitchFamily="34" charset="0"/>
              </a:rPr>
              <a:t>2,35 kWh	 	</a:t>
            </a:r>
            <a:r>
              <a:rPr lang="en-ZW" sz="2700" b="1" dirty="0">
                <a:effectLst/>
                <a:latin typeface="Times New Roman" panose="02020603050405020304" pitchFamily="18" charset="0"/>
                <a:ea typeface="Calibri" panose="020F0502020204030204" pitchFamily="34" charset="0"/>
              </a:rPr>
              <a:t>B. </a:t>
            </a:r>
            <a:r>
              <a:rPr lang="en-ZW" sz="2700" dirty="0">
                <a:effectLst/>
                <a:latin typeface="Times New Roman" panose="02020603050405020304" pitchFamily="18" charset="0"/>
                <a:ea typeface="Calibri" panose="020F0502020204030204" pitchFamily="34" charset="0"/>
              </a:rPr>
              <a:t>2,35 MJ		</a:t>
            </a:r>
            <a:r>
              <a:rPr lang="en-ZW" sz="2700" b="1" dirty="0">
                <a:effectLst/>
                <a:latin typeface="Times New Roman" panose="02020603050405020304" pitchFamily="18" charset="0"/>
                <a:ea typeface="Calibri" panose="020F0502020204030204" pitchFamily="34" charset="0"/>
              </a:rPr>
              <a:t>C. </a:t>
            </a:r>
            <a:r>
              <a:rPr lang="en-ZW" sz="2700" dirty="0">
                <a:effectLst/>
                <a:latin typeface="Times New Roman" panose="02020603050405020304" pitchFamily="18" charset="0"/>
                <a:ea typeface="Calibri" panose="020F0502020204030204" pitchFamily="34" charset="0"/>
              </a:rPr>
              <a:t>1,1kWh		</a:t>
            </a:r>
            <a:r>
              <a:rPr lang="en-ZW" sz="2700" b="1" dirty="0">
                <a:effectLst/>
                <a:latin typeface="Times New Roman" panose="02020603050405020304" pitchFamily="18" charset="0"/>
                <a:ea typeface="Calibri" panose="020F0502020204030204" pitchFamily="34" charset="0"/>
              </a:rPr>
              <a:t>D. </a:t>
            </a:r>
            <a:r>
              <a:rPr lang="en-ZW" sz="2700" dirty="0">
                <a:effectLst/>
                <a:latin typeface="Times New Roman" panose="02020603050405020304" pitchFamily="18" charset="0"/>
                <a:ea typeface="Calibri" panose="020F0502020204030204" pitchFamily="34" charset="0"/>
              </a:rPr>
              <a:t>0,55kWh</a:t>
            </a:r>
            <a:r>
              <a:rPr lang="en-US" sz="1800" dirty="0">
                <a:effectLst/>
                <a:latin typeface="Times New Roman" panose="02020603050405020304" pitchFamily="18" charset="0"/>
                <a:ea typeface="Calibri" panose="020F0502020204030204" pitchFamily="34" charset="0"/>
              </a:rPr>
              <a:t/>
            </a:r>
            <a:br>
              <a:rPr lang="en-US" sz="1800" dirty="0">
                <a:effectLst/>
                <a:latin typeface="Times New Roman" panose="02020603050405020304" pitchFamily="18" charset="0"/>
                <a:ea typeface="Calibri" panose="020F0502020204030204" pitchFamily="34" charset="0"/>
              </a:rPr>
            </a:br>
            <a:endParaRPr lang="en-US" dirty="0"/>
          </a:p>
        </p:txBody>
      </p:sp>
      <p:sp>
        <p:nvSpPr>
          <p:cNvPr id="4" name="TextBox 3">
            <a:extLst>
              <a:ext uri="{FF2B5EF4-FFF2-40B4-BE49-F238E27FC236}">
                <a16:creationId xmlns:a16="http://schemas.microsoft.com/office/drawing/2014/main" id="{99B4014E-C45D-4D1B-AD93-4460A36C9FBC}"/>
              </a:ext>
            </a:extLst>
          </p:cNvPr>
          <p:cNvSpPr txBox="1"/>
          <p:nvPr/>
        </p:nvSpPr>
        <p:spPr>
          <a:xfrm>
            <a:off x="6175248" y="2224172"/>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6A56E955-D1A0-4111-84A8-CA58D25148F5}"/>
              </a:ext>
            </a:extLst>
          </p:cNvPr>
          <p:cNvCxnSpPr>
            <a:cxnSpLocks/>
          </p:cNvCxnSpPr>
          <p:nvPr/>
        </p:nvCxnSpPr>
        <p:spPr>
          <a:xfrm>
            <a:off x="3681984" y="2468880"/>
            <a:ext cx="0" cy="40965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8619D82-F446-42E0-A354-3835B3DEDB07}"/>
              </a:ext>
            </a:extLst>
          </p:cNvPr>
          <p:cNvSpPr txBox="1"/>
          <p:nvPr/>
        </p:nvSpPr>
        <p:spPr>
          <a:xfrm>
            <a:off x="731521" y="3230880"/>
            <a:ext cx="2523741" cy="1938992"/>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I=5A</a:t>
            </a:r>
          </a:p>
          <a:p>
            <a:r>
              <a:rPr lang="en-US" sz="2400" dirty="0">
                <a:latin typeface="Times New Roman" panose="02020603050405020304" pitchFamily="18" charset="0"/>
                <a:cs typeface="Times New Roman" panose="02020603050405020304" pitchFamily="18" charset="0"/>
              </a:rPr>
              <a:t>U=220V</a:t>
            </a:r>
          </a:p>
          <a:p>
            <a:r>
              <a:rPr lang="en-US" sz="2400" dirty="0">
                <a:latin typeface="Times New Roman" panose="02020603050405020304" pitchFamily="18" charset="0"/>
                <a:cs typeface="Times New Roman" panose="02020603050405020304" pitchFamily="18" charset="0"/>
              </a:rPr>
              <a:t>t=1 </a:t>
            </a:r>
            <a:r>
              <a:rPr lang="en-US" sz="2400" dirty="0" err="1">
                <a:latin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cs typeface="Times New Roman" panose="02020603050405020304" pitchFamily="18" charset="0"/>
              </a:rPr>
              <a:t>= 3600s</a:t>
            </a:r>
          </a:p>
          <a:p>
            <a:r>
              <a:rPr lang="en-US" sz="2400" dirty="0">
                <a:latin typeface="Times New Roman" panose="02020603050405020304" pitchFamily="18" charset="0"/>
                <a:cs typeface="Times New Roman" panose="02020603050405020304" pitchFamily="18" charset="0"/>
              </a:rPr>
              <a:t>A=?</a:t>
            </a:r>
          </a:p>
          <a:p>
            <a:endParaRPr lang="en-US" sz="24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08C913B-5EF6-4B0D-BF58-38906E578B29}"/>
              </a:ext>
            </a:extLst>
          </p:cNvPr>
          <p:cNvSpPr txBox="1"/>
          <p:nvPr/>
        </p:nvSpPr>
        <p:spPr>
          <a:xfrm>
            <a:off x="4413505" y="3230880"/>
            <a:ext cx="3627119" cy="156966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a:t>
            </a:r>
            <a:r>
              <a:rPr lang="en-US" sz="2400" dirty="0" err="1">
                <a:latin typeface="Times New Roman" panose="02020603050405020304" pitchFamily="18" charset="0"/>
                <a:cs typeface="Times New Roman" panose="02020603050405020304" pitchFamily="18" charset="0"/>
              </a:rPr>
              <a:t>UIt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A=5.220.3600</a:t>
            </a:r>
          </a:p>
          <a:p>
            <a:r>
              <a:rPr lang="en-US" sz="2400" dirty="0">
                <a:latin typeface="Times New Roman" panose="02020603050405020304" pitchFamily="18" charset="0"/>
                <a:cs typeface="Times New Roman" panose="02020603050405020304" pitchFamily="18" charset="0"/>
              </a:rPr>
              <a:t>A=129600 J</a:t>
            </a:r>
          </a:p>
          <a:p>
            <a:r>
              <a:rPr lang="en-US" sz="2400" dirty="0">
                <a:latin typeface="Times New Roman" panose="02020603050405020304" pitchFamily="18" charset="0"/>
                <a:cs typeface="Times New Roman" panose="02020603050405020304" pitchFamily="18" charset="0"/>
              </a:rPr>
              <a:t>A=1,1kWh</a:t>
            </a:r>
          </a:p>
        </p:txBody>
      </p:sp>
    </p:spTree>
    <p:extLst>
      <p:ext uri="{BB962C8B-B14F-4D97-AF65-F5344CB8AC3E}">
        <p14:creationId xmlns:p14="http://schemas.microsoft.com/office/powerpoint/2010/main" val="104728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randombar(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heel(1)">
                                      <p:cBhvr>
                                        <p:cTn id="21" dur="2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wheel(1)">
                                      <p:cBhvr>
                                        <p:cTn id="26" dur="2000"/>
                                        <p:tgtEl>
                                          <p:spTgt spid="8">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anim calcmode="lin" valueType="num">
                                      <p:cBhvr>
                                        <p:cTn id="31"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32"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33" dur="500"/>
                                        <p:tgtEl>
                                          <p:spTgt spid="8">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5" presetClass="entr" presetSubtype="0" fill="hold" nodeType="clickEffect">
                                  <p:stCondLst>
                                    <p:cond delay="0"/>
                                  </p:stCondLst>
                                  <p:childTnLst>
                                    <p:set>
                                      <p:cBhvr>
                                        <p:cTn id="37" dur="1" fill="hold">
                                          <p:stCondLst>
                                            <p:cond delay="0"/>
                                          </p:stCondLst>
                                        </p:cTn>
                                        <p:tgtEl>
                                          <p:spTgt spid="8">
                                            <p:txEl>
                                              <p:pRg st="2" end="2"/>
                                            </p:txEl>
                                          </p:spTgt>
                                        </p:tgtEl>
                                        <p:attrNameLst>
                                          <p:attrName>style.visibility</p:attrName>
                                        </p:attrNameLst>
                                      </p:cBhvr>
                                      <p:to>
                                        <p:strVal val="visible"/>
                                      </p:to>
                                    </p:set>
                                    <p:animEffect transition="in" filter="fade">
                                      <p:cBhvr>
                                        <p:cTn id="38" dur="2000"/>
                                        <p:tgtEl>
                                          <p:spTgt spid="8">
                                            <p:txEl>
                                              <p:pRg st="2" end="2"/>
                                            </p:txEl>
                                          </p:spTgt>
                                        </p:tgtEl>
                                      </p:cBhvr>
                                    </p:animEffect>
                                    <p:anim calcmode="lin" valueType="num">
                                      <p:cBhvr>
                                        <p:cTn id="39" dur="2000" fill="hold"/>
                                        <p:tgtEl>
                                          <p:spTgt spid="8">
                                            <p:txEl>
                                              <p:pRg st="2" end="2"/>
                                            </p:txEl>
                                          </p:spTgt>
                                        </p:tgtEl>
                                        <p:attrNameLst>
                                          <p:attrName>ppt_w</p:attrName>
                                        </p:attrNameLst>
                                      </p:cBhvr>
                                      <p:tavLst>
                                        <p:tav tm="0" fmla="#ppt_w*sin(2.5*pi*$)">
                                          <p:val>
                                            <p:fltVal val="0"/>
                                          </p:val>
                                        </p:tav>
                                        <p:tav tm="100000">
                                          <p:val>
                                            <p:fltVal val="1"/>
                                          </p:val>
                                        </p:tav>
                                      </p:tavLst>
                                    </p:anim>
                                    <p:anim calcmode="lin" valueType="num">
                                      <p:cBhvr>
                                        <p:cTn id="40" dur="2000" fill="hold"/>
                                        <p:tgtEl>
                                          <p:spTgt spid="8">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nodeType="clickEffect">
                                  <p:stCondLst>
                                    <p:cond delay="0"/>
                                  </p:stCondLst>
                                  <p:childTnLst>
                                    <p:set>
                                      <p:cBhvr>
                                        <p:cTn id="44" dur="1" fill="hold">
                                          <p:stCondLst>
                                            <p:cond delay="0"/>
                                          </p:stCondLst>
                                        </p:cTn>
                                        <p:tgtEl>
                                          <p:spTgt spid="8">
                                            <p:txEl>
                                              <p:pRg st="3" end="3"/>
                                            </p:txEl>
                                          </p:spTgt>
                                        </p:tgtEl>
                                        <p:attrNameLst>
                                          <p:attrName>style.visibility</p:attrName>
                                        </p:attrNameLst>
                                      </p:cBhvr>
                                      <p:to>
                                        <p:strVal val="visible"/>
                                      </p:to>
                                    </p:set>
                                    <p:animEffect transition="in" filter="fade">
                                      <p:cBhvr>
                                        <p:cTn id="45" dur="2000"/>
                                        <p:tgtEl>
                                          <p:spTgt spid="8">
                                            <p:txEl>
                                              <p:pRg st="3" end="3"/>
                                            </p:txEl>
                                          </p:spTgt>
                                        </p:tgtEl>
                                      </p:cBhvr>
                                    </p:animEffect>
                                    <p:anim calcmode="lin" valueType="num">
                                      <p:cBhvr>
                                        <p:cTn id="46" dur="2000" fill="hold"/>
                                        <p:tgtEl>
                                          <p:spTgt spid="8">
                                            <p:txEl>
                                              <p:pRg st="3" end="3"/>
                                            </p:txEl>
                                          </p:spTgt>
                                        </p:tgtEl>
                                        <p:attrNameLst>
                                          <p:attrName>ppt_w</p:attrName>
                                        </p:attrNameLst>
                                      </p:cBhvr>
                                      <p:tavLst>
                                        <p:tav tm="0" fmla="#ppt_w*sin(2.5*pi*$)">
                                          <p:val>
                                            <p:fltVal val="0"/>
                                          </p:val>
                                        </p:tav>
                                        <p:tav tm="100000">
                                          <p:val>
                                            <p:fltVal val="1"/>
                                          </p:val>
                                        </p:tav>
                                      </p:tavLst>
                                    </p:anim>
                                    <p:anim calcmode="lin" valueType="num">
                                      <p:cBhvr>
                                        <p:cTn id="47" dur="2000" fill="hold"/>
                                        <p:tgtEl>
                                          <p:spTgt spid="8">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77895-DB4B-4D54-81FA-2BF6145B3103}"/>
              </a:ext>
            </a:extLst>
          </p:cNvPr>
          <p:cNvSpPr>
            <a:spLocks noGrp="1"/>
          </p:cNvSpPr>
          <p:nvPr>
            <p:ph type="title"/>
          </p:nvPr>
        </p:nvSpPr>
        <p:spPr>
          <a:xfrm>
            <a:off x="222504" y="913765"/>
            <a:ext cx="10515600" cy="1325563"/>
          </a:xfrm>
        </p:spPr>
        <p:txBody>
          <a:bodyPr>
            <a:noAutofit/>
          </a:bodyPr>
          <a:lstStyle/>
          <a:p>
            <a:pPr marL="0" marR="0" indent="0">
              <a:lnSpc>
                <a:spcPct val="150000"/>
              </a:lnSpc>
              <a:spcBef>
                <a:spcPts val="0"/>
              </a:spcBef>
              <a:spcAft>
                <a:spcPts val="0"/>
              </a:spcAft>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4. </a:t>
            </a:r>
            <a:r>
              <a:rPr lang="en-ZW" sz="2400" dirty="0" err="1">
                <a:effectLst/>
                <a:latin typeface="Times New Roman" panose="02020603050405020304" pitchFamily="18" charset="0"/>
                <a:ea typeface="Calibri" panose="020F0502020204030204" pitchFamily="34" charset="0"/>
              </a:rPr>
              <a:t>Một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bàn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khi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được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sư</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dụng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với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hiệu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thế</a:t>
            </a:r>
            <a:r>
              <a:rPr lang="en-ZW" sz="2400" dirty="0">
                <a:effectLst/>
                <a:latin typeface="Times New Roman" panose="02020603050405020304" pitchFamily="18" charset="0"/>
                <a:ea typeface="Calibri" panose="020F0502020204030204" pitchFamily="34" charset="0"/>
              </a:rPr>
              <a:t> 220 V </a:t>
            </a:r>
            <a:r>
              <a:rPr lang="en-ZW" sz="2400" dirty="0" err="1">
                <a:effectLst/>
                <a:latin typeface="Times New Roman" panose="02020603050405020304" pitchFamily="18" charset="0"/>
                <a:ea typeface="Calibri" panose="020F0502020204030204" pitchFamily="34" charset="0"/>
              </a:rPr>
              <a:t>thì</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dòng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chạy</a:t>
            </a:r>
            <a:r>
              <a:rPr lang="en-ZW" sz="2400" dirty="0">
                <a:effectLst/>
                <a:latin typeface="Times New Roman" panose="02020603050405020304" pitchFamily="18" charset="0"/>
                <a:ea typeface="Calibri" panose="020F0502020204030204" pitchFamily="34" charset="0"/>
              </a:rPr>
              <a:t> qua </a:t>
            </a:r>
            <a:r>
              <a:rPr lang="en-ZW" sz="2400" dirty="0" err="1">
                <a:effectLst/>
                <a:latin typeface="Times New Roman" panose="02020603050405020304" pitchFamily="18" charset="0"/>
                <a:ea typeface="Calibri" panose="020F0502020204030204" pitchFamily="34" charset="0"/>
              </a:rPr>
              <a:t>bàn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cường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5 A.</a:t>
            </a:r>
            <a:r>
              <a:rPr lang="en-ZW" sz="2400" b="1"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Tính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tiền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phai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trả</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cho</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việc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sử</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dụng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bàn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này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trong</a:t>
            </a:r>
            <a:r>
              <a:rPr lang="en-ZW" sz="2400" dirty="0">
                <a:effectLst/>
                <a:latin typeface="Times New Roman" panose="02020603050405020304" pitchFamily="18" charset="0"/>
                <a:ea typeface="Calibri" panose="020F0502020204030204" pitchFamily="34" charset="0"/>
              </a:rPr>
              <a:t> 30 </a:t>
            </a:r>
            <a:r>
              <a:rPr lang="en-ZW" sz="2400" dirty="0" err="1">
                <a:effectLst/>
                <a:latin typeface="Times New Roman" panose="02020603050405020304" pitchFamily="18" charset="0"/>
                <a:ea typeface="Calibri" panose="020F0502020204030204" pitchFamily="34" charset="0"/>
              </a:rPr>
              <a:t>ngày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mồi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ngày</a:t>
            </a:r>
            <a:r>
              <a:rPr lang="en-ZW" sz="2400" dirty="0">
                <a:effectLst/>
                <a:latin typeface="Times New Roman" panose="02020603050405020304" pitchFamily="18" charset="0"/>
                <a:ea typeface="Calibri" panose="020F0502020204030204" pitchFamily="34" charset="0"/>
              </a:rPr>
              <a:t> 20 </a:t>
            </a:r>
            <a:r>
              <a:rPr lang="en-ZW" sz="2400" dirty="0" err="1">
                <a:effectLst/>
                <a:latin typeface="Times New Roman" panose="02020603050405020304" pitchFamily="18" charset="0"/>
                <a:ea typeface="Calibri" panose="020F0502020204030204" pitchFamily="34" charset="0"/>
              </a:rPr>
              <a:t>phút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cho</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rằng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giá</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tiền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1500 đ /(kWh).</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13500 đ.			</a:t>
            </a:r>
            <a:r>
              <a:rPr lang="en-ZW" sz="2400" b="1" dirty="0">
                <a:effectLst/>
                <a:latin typeface="Times New Roman" panose="02020603050405020304" pitchFamily="18" charset="0"/>
                <a:ea typeface="Calibri" panose="020F0502020204030204" pitchFamily="34" charset="0"/>
              </a:rPr>
              <a:t>B. </a:t>
            </a:r>
            <a:r>
              <a:rPr lang="en-ZW" sz="2400" dirty="0">
                <a:effectLst/>
                <a:latin typeface="Times New Roman" panose="02020603050405020304" pitchFamily="18" charset="0"/>
                <a:ea typeface="Calibri" panose="020F0502020204030204" pitchFamily="34" charset="0"/>
              </a:rPr>
              <a:t>16500 đ.			</a:t>
            </a:r>
            <a:br>
              <a:rPr lang="en-ZW"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C. </a:t>
            </a:r>
            <a:r>
              <a:rPr lang="en-ZW" sz="2400" dirty="0">
                <a:effectLst/>
                <a:latin typeface="Times New Roman" panose="02020603050405020304" pitchFamily="18" charset="0"/>
                <a:ea typeface="Calibri" panose="020F0502020204030204" pitchFamily="34" charset="0"/>
              </a:rPr>
              <a:t>135000 đ.			</a:t>
            </a:r>
            <a:r>
              <a:rPr lang="en-ZW" sz="2400" b="1" dirty="0">
                <a:effectLst/>
                <a:latin typeface="Times New Roman" panose="02020603050405020304" pitchFamily="18" charset="0"/>
                <a:ea typeface="Calibri" panose="020F0502020204030204" pitchFamily="34" charset="0"/>
              </a:rPr>
              <a:t>D. </a:t>
            </a:r>
            <a:r>
              <a:rPr lang="en-ZW" sz="2400" dirty="0">
                <a:effectLst/>
                <a:latin typeface="Times New Roman" panose="02020603050405020304" pitchFamily="18" charset="0"/>
                <a:ea typeface="Calibri" panose="020F0502020204030204" pitchFamily="34" charset="0"/>
              </a:rPr>
              <a:t>165000 đ.</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endParaRPr lang="en-US" sz="2400" dirty="0"/>
          </a:p>
        </p:txBody>
      </p:sp>
      <p:sp>
        <p:nvSpPr>
          <p:cNvPr id="4" name="TextBox 3">
            <a:extLst>
              <a:ext uri="{FF2B5EF4-FFF2-40B4-BE49-F238E27FC236}">
                <a16:creationId xmlns:a16="http://schemas.microsoft.com/office/drawing/2014/main" id="{CCA77C08-DA48-46E6-99F8-C40C1A3A7137}"/>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79D86F85-A1B3-4060-8006-729B2D5777EE}"/>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FA4E47F-4AB1-49E0-9AB1-83AAEDB2514D}"/>
              </a:ext>
            </a:extLst>
          </p:cNvPr>
          <p:cNvSpPr txBox="1"/>
          <p:nvPr/>
        </p:nvSpPr>
        <p:spPr>
          <a:xfrm>
            <a:off x="731521" y="3230880"/>
            <a:ext cx="2773678" cy="230832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I=5A</a:t>
            </a:r>
          </a:p>
          <a:p>
            <a:r>
              <a:rPr lang="en-US" sz="2400" dirty="0">
                <a:latin typeface="Times New Roman" panose="02020603050405020304" pitchFamily="18" charset="0"/>
                <a:cs typeface="Times New Roman" panose="02020603050405020304" pitchFamily="18" charset="0"/>
              </a:rPr>
              <a:t>U=220V</a:t>
            </a:r>
          </a:p>
          <a:p>
            <a:r>
              <a:rPr lang="en-US" sz="2400" dirty="0">
                <a:latin typeface="Times New Roman" panose="02020603050405020304" pitchFamily="18" charset="0"/>
                <a:cs typeface="Times New Roman" panose="02020603050405020304" pitchFamily="18" charset="0"/>
              </a:rPr>
              <a:t>t= 30.20.60= 36000s</a:t>
            </a:r>
          </a:p>
          <a:p>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1500 đ /kWh</a:t>
            </a:r>
          </a:p>
          <a:p>
            <a:r>
              <a:rPr lang="en-US" sz="2400" dirty="0" err="1">
                <a:latin typeface="Times New Roman" panose="02020603050405020304" pitchFamily="18" charset="0"/>
                <a:cs typeface="Times New Roman" panose="02020603050405020304" pitchFamily="18" charset="0"/>
              </a:rPr>
              <a:t>Tiền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6896EEE-0F67-401A-89B0-288E720214DF}"/>
              </a:ext>
            </a:extLst>
          </p:cNvPr>
          <p:cNvSpPr txBox="1"/>
          <p:nvPr/>
        </p:nvSpPr>
        <p:spPr>
          <a:xfrm>
            <a:off x="4413505" y="3230880"/>
            <a:ext cx="3627119" cy="156966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a:t>
            </a:r>
            <a:r>
              <a:rPr lang="en-US" sz="2400" dirty="0" err="1">
                <a:latin typeface="Times New Roman" panose="02020603050405020304" pitchFamily="18" charset="0"/>
                <a:cs typeface="Times New Roman" panose="02020603050405020304" pitchFamily="18" charset="0"/>
              </a:rPr>
              <a:t>UIt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A=5.220.36000</a:t>
            </a:r>
          </a:p>
          <a:p>
            <a:r>
              <a:rPr lang="en-US" sz="2400" dirty="0">
                <a:latin typeface="Times New Roman" panose="02020603050405020304" pitchFamily="18" charset="0"/>
                <a:cs typeface="Times New Roman" panose="02020603050405020304" pitchFamily="18" charset="0"/>
              </a:rPr>
              <a:t>A=1296000 J</a:t>
            </a:r>
          </a:p>
          <a:p>
            <a:r>
              <a:rPr lang="en-US" sz="2400" dirty="0">
                <a:latin typeface="Times New Roman" panose="02020603050405020304" pitchFamily="18" charset="0"/>
                <a:cs typeface="Times New Roman" panose="02020603050405020304" pitchFamily="18" charset="0"/>
              </a:rPr>
              <a:t>A=11kWh</a:t>
            </a:r>
          </a:p>
        </p:txBody>
      </p:sp>
      <p:sp>
        <p:nvSpPr>
          <p:cNvPr id="8" name="TextBox 7">
            <a:extLst>
              <a:ext uri="{FF2B5EF4-FFF2-40B4-BE49-F238E27FC236}">
                <a16:creationId xmlns:a16="http://schemas.microsoft.com/office/drawing/2014/main" id="{8D6DA3EB-A61D-4EA3-94BC-07780401BEE6}"/>
              </a:ext>
            </a:extLst>
          </p:cNvPr>
          <p:cNvSpPr txBox="1"/>
          <p:nvPr/>
        </p:nvSpPr>
        <p:spPr>
          <a:xfrm>
            <a:off x="4175759" y="5029200"/>
            <a:ext cx="4175759" cy="461665"/>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Tiền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điện</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11.1500=16.500 đ</a:t>
            </a:r>
          </a:p>
        </p:txBody>
      </p:sp>
    </p:spTree>
    <p:extLst>
      <p:ext uri="{BB962C8B-B14F-4D97-AF65-F5344CB8AC3E}">
        <p14:creationId xmlns:p14="http://schemas.microsoft.com/office/powerpoint/2010/main" val="1121031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ircle(in)">
                                      <p:cBhvr>
                                        <p:cTn id="11" dur="20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1000" fill="hold"/>
                                        <p:tgtEl>
                                          <p:spTgt spid="5"/>
                                        </p:tgtEl>
                                        <p:attrNameLst>
                                          <p:attrName>ppt_w</p:attrName>
                                        </p:attrNameLst>
                                      </p:cBhvr>
                                      <p:tavLst>
                                        <p:tav tm="0">
                                          <p:val>
                                            <p:fltVal val="0"/>
                                          </p:val>
                                        </p:tav>
                                        <p:tav tm="100000">
                                          <p:val>
                                            <p:strVal val="#ppt_w"/>
                                          </p:val>
                                        </p:tav>
                                      </p:tavLst>
                                    </p:anim>
                                    <p:anim calcmode="lin" valueType="num">
                                      <p:cBhvr>
                                        <p:cTn id="17" dur="1000" fill="hold"/>
                                        <p:tgtEl>
                                          <p:spTgt spid="5"/>
                                        </p:tgtEl>
                                        <p:attrNameLst>
                                          <p:attrName>ppt_h</p:attrName>
                                        </p:attrNameLst>
                                      </p:cBhvr>
                                      <p:tavLst>
                                        <p:tav tm="0">
                                          <p:val>
                                            <p:fltVal val="0"/>
                                          </p:val>
                                        </p:tav>
                                        <p:tav tm="100000">
                                          <p:val>
                                            <p:strVal val="#ppt_h"/>
                                          </p:val>
                                        </p:tav>
                                      </p:tavLst>
                                    </p:anim>
                                    <p:anim calcmode="lin" valueType="num">
                                      <p:cBhvr>
                                        <p:cTn id="18" dur="1000" fill="hold"/>
                                        <p:tgtEl>
                                          <p:spTgt spid="5"/>
                                        </p:tgtEl>
                                        <p:attrNameLst>
                                          <p:attrName>style.rotation</p:attrName>
                                        </p:attrNameLst>
                                      </p:cBhvr>
                                      <p:tavLst>
                                        <p:tav tm="0">
                                          <p:val>
                                            <p:fltVal val="90"/>
                                          </p:val>
                                        </p:tav>
                                        <p:tav tm="100000">
                                          <p:val>
                                            <p:fltVal val="0"/>
                                          </p:val>
                                        </p:tav>
                                      </p:tavLst>
                                    </p:anim>
                                    <p:animEffect transition="in" filter="fade">
                                      <p:cBhvr>
                                        <p:cTn id="19" dur="1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heel(1)">
                                      <p:cBhvr>
                                        <p:cTn id="24" dur="2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Effect transition="in" filter="wheel(1)">
                                      <p:cBhvr>
                                        <p:cTn id="29" dur="2000"/>
                                        <p:tgtEl>
                                          <p:spTgt spid="7">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7">
                                            <p:txEl>
                                              <p:pRg st="1" end="1"/>
                                            </p:txEl>
                                          </p:spTgt>
                                        </p:tgtEl>
                                        <p:attrNameLst>
                                          <p:attrName>style.visibility</p:attrName>
                                        </p:attrNameLst>
                                      </p:cBhvr>
                                      <p:to>
                                        <p:strVal val="visible"/>
                                      </p:to>
                                    </p:set>
                                    <p:anim calcmode="lin" valueType="num">
                                      <p:cBhvr>
                                        <p:cTn id="34"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35"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36" dur="500"/>
                                        <p:tgtEl>
                                          <p:spTgt spid="7">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nodeType="clickEffect">
                                  <p:stCondLst>
                                    <p:cond delay="0"/>
                                  </p:stCondLst>
                                  <p:childTnLst>
                                    <p:set>
                                      <p:cBhvr>
                                        <p:cTn id="40" dur="1" fill="hold">
                                          <p:stCondLst>
                                            <p:cond delay="0"/>
                                          </p:stCondLst>
                                        </p:cTn>
                                        <p:tgtEl>
                                          <p:spTgt spid="7">
                                            <p:txEl>
                                              <p:pRg st="2" end="2"/>
                                            </p:txEl>
                                          </p:spTgt>
                                        </p:tgtEl>
                                        <p:attrNameLst>
                                          <p:attrName>style.visibility</p:attrName>
                                        </p:attrNameLst>
                                      </p:cBhvr>
                                      <p:to>
                                        <p:strVal val="visible"/>
                                      </p:to>
                                    </p:set>
                                    <p:animEffect transition="in" filter="fade">
                                      <p:cBhvr>
                                        <p:cTn id="41" dur="2000"/>
                                        <p:tgtEl>
                                          <p:spTgt spid="7">
                                            <p:txEl>
                                              <p:pRg st="2" end="2"/>
                                            </p:txEl>
                                          </p:spTgt>
                                        </p:tgtEl>
                                      </p:cBhvr>
                                    </p:animEffect>
                                    <p:anim calcmode="lin" valueType="num">
                                      <p:cBhvr>
                                        <p:cTn id="42" dur="2000" fill="hold"/>
                                        <p:tgtEl>
                                          <p:spTgt spid="7">
                                            <p:txEl>
                                              <p:pRg st="2" end="2"/>
                                            </p:txEl>
                                          </p:spTgt>
                                        </p:tgtEl>
                                        <p:attrNameLst>
                                          <p:attrName>ppt_w</p:attrName>
                                        </p:attrNameLst>
                                      </p:cBhvr>
                                      <p:tavLst>
                                        <p:tav tm="0" fmla="#ppt_w*sin(2.5*pi*$)">
                                          <p:val>
                                            <p:fltVal val="0"/>
                                          </p:val>
                                        </p:tav>
                                        <p:tav tm="100000">
                                          <p:val>
                                            <p:fltVal val="1"/>
                                          </p:val>
                                        </p:tav>
                                      </p:tavLst>
                                    </p:anim>
                                    <p:anim calcmode="lin" valueType="num">
                                      <p:cBhvr>
                                        <p:cTn id="43" dur="2000" fill="hold"/>
                                        <p:tgtEl>
                                          <p:spTgt spid="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nodeType="clickEffect">
                                  <p:stCondLst>
                                    <p:cond delay="0"/>
                                  </p:stCondLst>
                                  <p:childTnLst>
                                    <p:set>
                                      <p:cBhvr>
                                        <p:cTn id="47" dur="1" fill="hold">
                                          <p:stCondLst>
                                            <p:cond delay="0"/>
                                          </p:stCondLst>
                                        </p:cTn>
                                        <p:tgtEl>
                                          <p:spTgt spid="7">
                                            <p:txEl>
                                              <p:pRg st="3" end="3"/>
                                            </p:txEl>
                                          </p:spTgt>
                                        </p:tgtEl>
                                        <p:attrNameLst>
                                          <p:attrName>style.visibility</p:attrName>
                                        </p:attrNameLst>
                                      </p:cBhvr>
                                      <p:to>
                                        <p:strVal val="visible"/>
                                      </p:to>
                                    </p:set>
                                    <p:animEffect transition="in" filter="fade">
                                      <p:cBhvr>
                                        <p:cTn id="48" dur="2000"/>
                                        <p:tgtEl>
                                          <p:spTgt spid="7">
                                            <p:txEl>
                                              <p:pRg st="3" end="3"/>
                                            </p:txEl>
                                          </p:spTgt>
                                        </p:tgtEl>
                                      </p:cBhvr>
                                    </p:animEffect>
                                    <p:anim calcmode="lin" valueType="num">
                                      <p:cBhvr>
                                        <p:cTn id="49" dur="2000" fill="hold"/>
                                        <p:tgtEl>
                                          <p:spTgt spid="7">
                                            <p:txEl>
                                              <p:pRg st="3" end="3"/>
                                            </p:txEl>
                                          </p:spTgt>
                                        </p:tgtEl>
                                        <p:attrNameLst>
                                          <p:attrName>ppt_w</p:attrName>
                                        </p:attrNameLst>
                                      </p:cBhvr>
                                      <p:tavLst>
                                        <p:tav tm="0" fmla="#ppt_w*sin(2.5*pi*$)">
                                          <p:val>
                                            <p:fltVal val="0"/>
                                          </p:val>
                                        </p:tav>
                                        <p:tav tm="100000">
                                          <p:val>
                                            <p:fltVal val="1"/>
                                          </p:val>
                                        </p:tav>
                                      </p:tavLst>
                                    </p:anim>
                                    <p:anim calcmode="lin" valueType="num">
                                      <p:cBhvr>
                                        <p:cTn id="50" dur="2000" fill="hold"/>
                                        <p:tgtEl>
                                          <p:spTgt spid="7">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wipe(down)">
                                      <p:cBhvr>
                                        <p:cTn id="5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F429-263D-43A3-B285-3D5F33B4BE92}"/>
              </a:ext>
            </a:extLst>
          </p:cNvPr>
          <p:cNvSpPr>
            <a:spLocks noGrp="1"/>
          </p:cNvSpPr>
          <p:nvPr>
            <p:ph type="title"/>
          </p:nvPr>
        </p:nvSpPr>
        <p:spPr>
          <a:xfrm>
            <a:off x="298704" y="1127125"/>
            <a:ext cx="11777472" cy="1325563"/>
          </a:xfrm>
        </p:spPr>
        <p:txBody>
          <a:bodyPr>
            <a:noAutofit/>
          </a:bodyPr>
          <a:lstStyle/>
          <a:p>
            <a:pPr marL="0" marR="0" indent="0">
              <a:lnSpc>
                <a:spcPct val="150000"/>
              </a:lnSpc>
              <a:spcBef>
                <a:spcPts val="0"/>
              </a:spcBef>
              <a:spcAft>
                <a:spcPts val="0"/>
              </a:spcAft>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5. </a:t>
            </a:r>
            <a:r>
              <a:rPr lang="en-ZW" sz="2400" dirty="0" err="1">
                <a:effectLst/>
                <a:latin typeface="Times New Roman" panose="02020603050405020304" pitchFamily="18" charset="0"/>
                <a:ea typeface="Calibri" panose="020F0502020204030204" pitchFamily="34" charset="0"/>
              </a:rPr>
              <a:t>Một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quạt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được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sử</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dụng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dưới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hiệu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thế</a:t>
            </a:r>
            <a:r>
              <a:rPr lang="en-ZW" sz="2400" dirty="0">
                <a:effectLst/>
                <a:latin typeface="Times New Roman" panose="02020603050405020304" pitchFamily="18" charset="0"/>
                <a:ea typeface="Calibri" panose="020F0502020204030204" pitchFamily="34" charset="0"/>
              </a:rPr>
              <a:t> 220 V </a:t>
            </a:r>
            <a:r>
              <a:rPr lang="en-ZW" sz="2400" dirty="0" err="1">
                <a:effectLst/>
                <a:latin typeface="Times New Roman" panose="02020603050405020304" pitchFamily="18" charset="0"/>
                <a:ea typeface="Calibri" panose="020F0502020204030204" pitchFamily="34" charset="0"/>
              </a:rPr>
              <a:t>thì</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dòng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chạy</a:t>
            </a:r>
            <a:r>
              <a:rPr lang="en-ZW" sz="2400" dirty="0">
                <a:effectLst/>
                <a:latin typeface="Times New Roman" panose="02020603050405020304" pitchFamily="18" charset="0"/>
                <a:ea typeface="Calibri" panose="020F0502020204030204" pitchFamily="34" charset="0"/>
              </a:rPr>
              <a:t> qua </a:t>
            </a:r>
            <a:r>
              <a:rPr lang="en-ZW" sz="2400" dirty="0" err="1">
                <a:effectLst/>
                <a:latin typeface="Times New Roman" panose="02020603050405020304" pitchFamily="18" charset="0"/>
                <a:ea typeface="Calibri" panose="020F0502020204030204" pitchFamily="34" charset="0"/>
              </a:rPr>
              <a:t>auạt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cường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5 A. </a:t>
            </a:r>
            <a:r>
              <a:rPr lang="en-ZW" sz="2400" dirty="0" err="1">
                <a:effectLst/>
                <a:latin typeface="Times New Roman" panose="02020603050405020304" pitchFamily="18" charset="0"/>
                <a:ea typeface="Calibri" panose="020F0502020204030204" pitchFamily="34" charset="0"/>
              </a:rPr>
              <a:t>Tính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tiền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phải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trả</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cho</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việc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sử</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dụng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quạt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trong</a:t>
            </a:r>
            <a:r>
              <a:rPr lang="en-ZW" sz="2400" dirty="0">
                <a:effectLst/>
                <a:latin typeface="Times New Roman" panose="02020603050405020304" pitchFamily="18" charset="0"/>
                <a:ea typeface="Calibri" panose="020F0502020204030204" pitchFamily="34" charset="0"/>
              </a:rPr>
              <a:t> 30 </a:t>
            </a:r>
            <a:r>
              <a:rPr lang="en-ZW" sz="2400" dirty="0" err="1">
                <a:effectLst/>
                <a:latin typeface="Times New Roman" panose="02020603050405020304" pitchFamily="18" charset="0"/>
                <a:ea typeface="Calibri" panose="020F0502020204030204" pitchFamily="34" charset="0"/>
              </a:rPr>
              <a:t>ngày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mỗi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ngày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sử</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dụng</a:t>
            </a:r>
            <a:r>
              <a:rPr lang="en-ZW" sz="2400" dirty="0">
                <a:effectLst/>
                <a:latin typeface="Times New Roman" panose="02020603050405020304" pitchFamily="18" charset="0"/>
                <a:ea typeface="Calibri" panose="020F0502020204030204" pitchFamily="34" charset="0"/>
              </a:rPr>
              <a:t> 30 </a:t>
            </a:r>
            <a:r>
              <a:rPr lang="en-ZW" sz="2400" dirty="0" err="1">
                <a:effectLst/>
                <a:latin typeface="Times New Roman" panose="02020603050405020304" pitchFamily="18" charset="0"/>
                <a:ea typeface="Calibri" panose="020F0502020204030204" pitchFamily="34" charset="0"/>
              </a:rPr>
              <a:t>phút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biết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giá</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600 </a:t>
            </a:r>
            <a:r>
              <a:rPr lang="en-ZW" sz="2400" dirty="0" err="1">
                <a:effectLst/>
                <a:latin typeface="Times New Roman" panose="02020603050405020304" pitchFamily="18" charset="0"/>
                <a:ea typeface="Calibri" panose="020F0502020204030204" pitchFamily="34" charset="0"/>
              </a:rPr>
              <a:t>đồng</a:t>
            </a:r>
            <a:r>
              <a:rPr lang="en-ZW" sz="2400" dirty="0">
                <a:effectLst/>
                <a:latin typeface="Times New Roman" panose="02020603050405020304" pitchFamily="18" charset="0"/>
                <a:ea typeface="Calibri" panose="020F0502020204030204" pitchFamily="34" charset="0"/>
              </a:rPr>
              <a:t>/kWh. (</a:t>
            </a:r>
            <a:r>
              <a:rPr lang="en-ZW" sz="2400" dirty="0" err="1">
                <a:effectLst/>
                <a:latin typeface="Times New Roman" panose="02020603050405020304" pitchFamily="18" charset="0"/>
                <a:ea typeface="Calibri" panose="020F0502020204030204" pitchFamily="34" charset="0"/>
              </a:rPr>
              <a:t>Biết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lWh</a:t>
            </a:r>
            <a:r>
              <a:rPr lang="en-ZW" sz="2400" dirty="0">
                <a:effectLst/>
                <a:latin typeface="Times New Roman" panose="02020603050405020304" pitchFamily="18" charset="0"/>
                <a:ea typeface="Calibri" panose="020F0502020204030204" pitchFamily="34" charset="0"/>
              </a:rPr>
              <a:t> = 3600J, </a:t>
            </a:r>
            <a:r>
              <a:rPr lang="en-ZW" sz="2400" dirty="0" err="1">
                <a:effectLst/>
                <a:latin typeface="Times New Roman" panose="02020603050405020304" pitchFamily="18" charset="0"/>
                <a:ea typeface="Calibri" panose="020F0502020204030204" pitchFamily="34" charset="0"/>
              </a:rPr>
              <a:t>lkWh</a:t>
            </a:r>
            <a:r>
              <a:rPr lang="en-ZW" sz="2400" dirty="0">
                <a:effectLst/>
                <a:latin typeface="Times New Roman" panose="02020603050405020304" pitchFamily="18" charset="0"/>
                <a:ea typeface="Calibri" panose="020F0502020204030204" pitchFamily="34" charset="0"/>
              </a:rPr>
              <a:t> = 3600 kJ).</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9900 </a:t>
            </a:r>
            <a:r>
              <a:rPr lang="en-ZW" sz="2400" dirty="0" err="1">
                <a:effectLst/>
                <a:latin typeface="Times New Roman" panose="02020603050405020304" pitchFamily="18" charset="0"/>
                <a:ea typeface="Calibri" panose="020F0502020204030204" pitchFamily="34" charset="0"/>
              </a:rPr>
              <a:t>đồng</a:t>
            </a:r>
            <a:r>
              <a:rPr lang="en-ZW" sz="2400" dirty="0">
                <a:effectLst/>
                <a:latin typeface="Times New Roman" panose="02020603050405020304" pitchFamily="18" charset="0"/>
                <a:ea typeface="Calibri" panose="020F0502020204030204" pitchFamily="34" charset="0"/>
              </a:rPr>
              <a:t>.			</a:t>
            </a:r>
            <a:r>
              <a:rPr lang="en-ZW" sz="2400" b="1" dirty="0">
                <a:effectLst/>
                <a:latin typeface="Times New Roman" panose="02020603050405020304" pitchFamily="18" charset="0"/>
                <a:ea typeface="Calibri" panose="020F0502020204030204" pitchFamily="34" charset="0"/>
              </a:rPr>
              <a:t>B. </a:t>
            </a:r>
            <a:r>
              <a:rPr lang="en-ZW" sz="2400" dirty="0">
                <a:effectLst/>
                <a:latin typeface="Times New Roman" panose="02020603050405020304" pitchFamily="18" charset="0"/>
                <a:ea typeface="Calibri" panose="020F0502020204030204" pitchFamily="34" charset="0"/>
              </a:rPr>
              <a:t>9600 </a:t>
            </a:r>
            <a:r>
              <a:rPr lang="en-ZW" sz="2400" dirty="0" err="1">
                <a:effectLst/>
                <a:latin typeface="Times New Roman" panose="02020603050405020304" pitchFamily="18" charset="0"/>
                <a:ea typeface="Calibri" panose="020F0502020204030204" pitchFamily="34" charset="0"/>
              </a:rPr>
              <a:t>đồng</a:t>
            </a:r>
            <a:r>
              <a:rPr lang="en-ZW" sz="2400" dirty="0">
                <a:effectLst/>
                <a:latin typeface="Times New Roman" panose="02020603050405020304" pitchFamily="18" charset="0"/>
                <a:ea typeface="Calibri" panose="020F0502020204030204" pitchFamily="34" charset="0"/>
              </a:rPr>
              <a:t>.			</a:t>
            </a:r>
            <a:br>
              <a:rPr lang="en-ZW"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C. </a:t>
            </a:r>
            <a:r>
              <a:rPr lang="en-ZW" sz="2400" dirty="0">
                <a:effectLst/>
                <a:latin typeface="Times New Roman" panose="02020603050405020304" pitchFamily="18" charset="0"/>
                <a:ea typeface="Calibri" panose="020F0502020204030204" pitchFamily="34" charset="0"/>
              </a:rPr>
              <a:t>10000 </a:t>
            </a:r>
            <a:r>
              <a:rPr lang="en-ZW" sz="2400" dirty="0" err="1">
                <a:effectLst/>
                <a:latin typeface="Times New Roman" panose="02020603050405020304" pitchFamily="18" charset="0"/>
                <a:ea typeface="Calibri" panose="020F0502020204030204" pitchFamily="34" charset="0"/>
              </a:rPr>
              <a:t>đồng</a:t>
            </a:r>
            <a:r>
              <a:rPr lang="en-ZW" sz="2400" dirty="0">
                <a:effectLst/>
                <a:latin typeface="Times New Roman" panose="02020603050405020304" pitchFamily="18" charset="0"/>
                <a:ea typeface="Calibri" panose="020F0502020204030204" pitchFamily="34" charset="0"/>
              </a:rPr>
              <a:t>.		</a:t>
            </a:r>
            <a:r>
              <a:rPr lang="en-ZW" sz="2400" b="1" dirty="0">
                <a:effectLst/>
                <a:latin typeface="Times New Roman" panose="02020603050405020304" pitchFamily="18" charset="0"/>
                <a:ea typeface="Calibri" panose="020F0502020204030204" pitchFamily="34" charset="0"/>
              </a:rPr>
              <a:t>D.  </a:t>
            </a:r>
            <a:r>
              <a:rPr lang="en-ZW" sz="2400" dirty="0">
                <a:effectLst/>
                <a:latin typeface="Times New Roman" panose="02020603050405020304" pitchFamily="18" charset="0"/>
                <a:ea typeface="Calibri" panose="020F0502020204030204" pitchFamily="34" charset="0"/>
              </a:rPr>
              <a:t>11000 </a:t>
            </a:r>
            <a:r>
              <a:rPr lang="en-ZW" sz="2400" dirty="0" err="1">
                <a:effectLst/>
                <a:latin typeface="Times New Roman" panose="02020603050405020304" pitchFamily="18" charset="0"/>
                <a:ea typeface="Calibri" panose="020F0502020204030204" pitchFamily="34" charset="0"/>
              </a:rPr>
              <a:t>đồng</a:t>
            </a:r>
            <a:r>
              <a:rPr lang="en-ZW" sz="2400"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endParaRPr lang="en-US" sz="2400" dirty="0"/>
          </a:p>
        </p:txBody>
      </p:sp>
      <p:sp>
        <p:nvSpPr>
          <p:cNvPr id="4" name="TextBox 3">
            <a:extLst>
              <a:ext uri="{FF2B5EF4-FFF2-40B4-BE49-F238E27FC236}">
                <a16:creationId xmlns:a16="http://schemas.microsoft.com/office/drawing/2014/main" id="{1B333D36-3AF0-42AE-8A00-1CE10EEDE5F7}"/>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2667C3BB-4ACC-48C2-9A13-EB79CFF5D016}"/>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F6E7672-419D-436F-AE24-5DD4528EB179}"/>
              </a:ext>
            </a:extLst>
          </p:cNvPr>
          <p:cNvSpPr txBox="1"/>
          <p:nvPr/>
        </p:nvSpPr>
        <p:spPr>
          <a:xfrm>
            <a:off x="731521" y="3230880"/>
            <a:ext cx="2773678" cy="2308324"/>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I=15A</a:t>
            </a:r>
          </a:p>
          <a:p>
            <a:r>
              <a:rPr lang="en-US" sz="2400" dirty="0">
                <a:latin typeface="Times New Roman" panose="02020603050405020304" pitchFamily="18" charset="0"/>
                <a:cs typeface="Times New Roman" panose="02020603050405020304" pitchFamily="18" charset="0"/>
              </a:rPr>
              <a:t>U=220V</a:t>
            </a:r>
          </a:p>
          <a:p>
            <a:r>
              <a:rPr lang="en-US" sz="2400" dirty="0">
                <a:latin typeface="Times New Roman" panose="02020603050405020304" pitchFamily="18" charset="0"/>
                <a:cs typeface="Times New Roman" panose="02020603050405020304" pitchFamily="18" charset="0"/>
              </a:rPr>
              <a:t>t= 30.30.60= 36000s</a:t>
            </a:r>
          </a:p>
          <a:p>
            <a:r>
              <a:rPr lang="en-US" sz="2400" dirty="0" err="1">
                <a:latin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cs typeface="Times New Roman" panose="02020603050405020304" pitchFamily="18" charset="0"/>
              </a:rPr>
              <a:t>:  1500 đ /kWh</a:t>
            </a:r>
          </a:p>
          <a:p>
            <a:r>
              <a:rPr lang="en-US" sz="2400" dirty="0" err="1">
                <a:latin typeface="Times New Roman" panose="02020603050405020304" pitchFamily="18" charset="0"/>
                <a:cs typeface="Times New Roman" panose="02020603050405020304" pitchFamily="18" charset="0"/>
              </a:rPr>
              <a:t>Tiền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577FC36-1A6A-4CA8-93EB-2962E6595C49}"/>
              </a:ext>
            </a:extLst>
          </p:cNvPr>
          <p:cNvSpPr txBox="1"/>
          <p:nvPr/>
        </p:nvSpPr>
        <p:spPr>
          <a:xfrm>
            <a:off x="4413505" y="3230880"/>
            <a:ext cx="3627119" cy="156966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A=</a:t>
            </a:r>
            <a:r>
              <a:rPr lang="en-US" sz="2400" dirty="0" err="1">
                <a:latin typeface="Times New Roman" panose="02020603050405020304" pitchFamily="18" charset="0"/>
                <a:cs typeface="Times New Roman" panose="02020603050405020304" pitchFamily="18" charset="0"/>
              </a:rPr>
              <a:t>UIt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A=15.220.36000</a:t>
            </a:r>
          </a:p>
          <a:p>
            <a:r>
              <a:rPr lang="en-US" sz="2400" dirty="0">
                <a:latin typeface="Times New Roman" panose="02020603050405020304" pitchFamily="18" charset="0"/>
                <a:cs typeface="Times New Roman" panose="02020603050405020304" pitchFamily="18" charset="0"/>
              </a:rPr>
              <a:t>A=118800000 J</a:t>
            </a:r>
          </a:p>
          <a:p>
            <a:r>
              <a:rPr lang="en-US" sz="2400" dirty="0">
                <a:latin typeface="Times New Roman" panose="02020603050405020304" pitchFamily="18" charset="0"/>
                <a:cs typeface="Times New Roman" panose="02020603050405020304" pitchFamily="18" charset="0"/>
              </a:rPr>
              <a:t>A=33kWh</a:t>
            </a:r>
          </a:p>
        </p:txBody>
      </p:sp>
      <p:sp>
        <p:nvSpPr>
          <p:cNvPr id="8" name="TextBox 7">
            <a:extLst>
              <a:ext uri="{FF2B5EF4-FFF2-40B4-BE49-F238E27FC236}">
                <a16:creationId xmlns:a16="http://schemas.microsoft.com/office/drawing/2014/main" id="{2D97F88B-F923-4204-844A-1B1B644741C2}"/>
              </a:ext>
            </a:extLst>
          </p:cNvPr>
          <p:cNvSpPr txBox="1"/>
          <p:nvPr/>
        </p:nvSpPr>
        <p:spPr>
          <a:xfrm>
            <a:off x="4175759" y="5029200"/>
            <a:ext cx="4175759" cy="461665"/>
          </a:xfrm>
          <a:prstGeom prst="rect">
            <a:avLst/>
          </a:prstGeom>
          <a:noFill/>
        </p:spPr>
        <p:txBody>
          <a:bodyPr wrap="square" rtlCol="0">
            <a:spAutoFit/>
          </a:bodyPr>
          <a:lstStyle/>
          <a:p>
            <a:r>
              <a:rPr lang="en-US" sz="2400" b="1" dirty="0" err="1">
                <a:latin typeface="Times New Roman" panose="02020603050405020304" pitchFamily="18" charset="0"/>
                <a:cs typeface="Times New Roman" panose="02020603050405020304" pitchFamily="18" charset="0"/>
              </a:rPr>
              <a:t>Tiền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điện</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11.1500=49.500 đ</a:t>
            </a:r>
          </a:p>
        </p:txBody>
      </p:sp>
    </p:spTree>
    <p:extLst>
      <p:ext uri="{BB962C8B-B14F-4D97-AF65-F5344CB8AC3E}">
        <p14:creationId xmlns:p14="http://schemas.microsoft.com/office/powerpoint/2010/main" val="201206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1000" fill="hold"/>
                                        <p:tgtEl>
                                          <p:spTgt spid="5"/>
                                        </p:tgtEl>
                                        <p:attrNameLst>
                                          <p:attrName>ppt_w</p:attrName>
                                        </p:attrNameLst>
                                      </p:cBhvr>
                                      <p:tavLst>
                                        <p:tav tm="0">
                                          <p:val>
                                            <p:fltVal val="0"/>
                                          </p:val>
                                        </p:tav>
                                        <p:tav tm="100000">
                                          <p:val>
                                            <p:strVal val="#ppt_w"/>
                                          </p:val>
                                        </p:tav>
                                      </p:tavLst>
                                    </p:anim>
                                    <p:anim calcmode="lin" valueType="num">
                                      <p:cBhvr>
                                        <p:cTn id="17" dur="1000" fill="hold"/>
                                        <p:tgtEl>
                                          <p:spTgt spid="5"/>
                                        </p:tgtEl>
                                        <p:attrNameLst>
                                          <p:attrName>ppt_h</p:attrName>
                                        </p:attrNameLst>
                                      </p:cBhvr>
                                      <p:tavLst>
                                        <p:tav tm="0">
                                          <p:val>
                                            <p:fltVal val="0"/>
                                          </p:val>
                                        </p:tav>
                                        <p:tav tm="100000">
                                          <p:val>
                                            <p:strVal val="#ppt_h"/>
                                          </p:val>
                                        </p:tav>
                                      </p:tavLst>
                                    </p:anim>
                                    <p:anim calcmode="lin" valueType="num">
                                      <p:cBhvr>
                                        <p:cTn id="18" dur="1000" fill="hold"/>
                                        <p:tgtEl>
                                          <p:spTgt spid="5"/>
                                        </p:tgtEl>
                                        <p:attrNameLst>
                                          <p:attrName>style.rotation</p:attrName>
                                        </p:attrNameLst>
                                      </p:cBhvr>
                                      <p:tavLst>
                                        <p:tav tm="0">
                                          <p:val>
                                            <p:fltVal val="90"/>
                                          </p:val>
                                        </p:tav>
                                        <p:tav tm="100000">
                                          <p:val>
                                            <p:fltVal val="0"/>
                                          </p:val>
                                        </p:tav>
                                      </p:tavLst>
                                    </p:anim>
                                    <p:animEffect transition="in" filter="fade">
                                      <p:cBhvr>
                                        <p:cTn id="19" dur="1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heel(1)">
                                      <p:cBhvr>
                                        <p:cTn id="24" dur="2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Effect transition="in" filter="wheel(1)">
                                      <p:cBhvr>
                                        <p:cTn id="29" dur="2000"/>
                                        <p:tgtEl>
                                          <p:spTgt spid="7">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nodeType="clickEffect">
                                  <p:stCondLst>
                                    <p:cond delay="0"/>
                                  </p:stCondLst>
                                  <p:childTnLst>
                                    <p:set>
                                      <p:cBhvr>
                                        <p:cTn id="33" dur="1" fill="hold">
                                          <p:stCondLst>
                                            <p:cond delay="0"/>
                                          </p:stCondLst>
                                        </p:cTn>
                                        <p:tgtEl>
                                          <p:spTgt spid="7">
                                            <p:txEl>
                                              <p:pRg st="1" end="1"/>
                                            </p:txEl>
                                          </p:spTgt>
                                        </p:tgtEl>
                                        <p:attrNameLst>
                                          <p:attrName>style.visibility</p:attrName>
                                        </p:attrNameLst>
                                      </p:cBhvr>
                                      <p:to>
                                        <p:strVal val="visible"/>
                                      </p:to>
                                    </p:set>
                                    <p:anim calcmode="lin" valueType="num">
                                      <p:cBhvr>
                                        <p:cTn id="34"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35"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36" dur="500"/>
                                        <p:tgtEl>
                                          <p:spTgt spid="7">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nodeType="clickEffect">
                                  <p:stCondLst>
                                    <p:cond delay="0"/>
                                  </p:stCondLst>
                                  <p:childTnLst>
                                    <p:set>
                                      <p:cBhvr>
                                        <p:cTn id="40" dur="1" fill="hold">
                                          <p:stCondLst>
                                            <p:cond delay="0"/>
                                          </p:stCondLst>
                                        </p:cTn>
                                        <p:tgtEl>
                                          <p:spTgt spid="7">
                                            <p:txEl>
                                              <p:pRg st="2" end="2"/>
                                            </p:txEl>
                                          </p:spTgt>
                                        </p:tgtEl>
                                        <p:attrNameLst>
                                          <p:attrName>style.visibility</p:attrName>
                                        </p:attrNameLst>
                                      </p:cBhvr>
                                      <p:to>
                                        <p:strVal val="visible"/>
                                      </p:to>
                                    </p:set>
                                    <p:animEffect transition="in" filter="fade">
                                      <p:cBhvr>
                                        <p:cTn id="41" dur="2000"/>
                                        <p:tgtEl>
                                          <p:spTgt spid="7">
                                            <p:txEl>
                                              <p:pRg st="2" end="2"/>
                                            </p:txEl>
                                          </p:spTgt>
                                        </p:tgtEl>
                                      </p:cBhvr>
                                    </p:animEffect>
                                    <p:anim calcmode="lin" valueType="num">
                                      <p:cBhvr>
                                        <p:cTn id="42" dur="2000" fill="hold"/>
                                        <p:tgtEl>
                                          <p:spTgt spid="7">
                                            <p:txEl>
                                              <p:pRg st="2" end="2"/>
                                            </p:txEl>
                                          </p:spTgt>
                                        </p:tgtEl>
                                        <p:attrNameLst>
                                          <p:attrName>ppt_w</p:attrName>
                                        </p:attrNameLst>
                                      </p:cBhvr>
                                      <p:tavLst>
                                        <p:tav tm="0" fmla="#ppt_w*sin(2.5*pi*$)">
                                          <p:val>
                                            <p:fltVal val="0"/>
                                          </p:val>
                                        </p:tav>
                                        <p:tav tm="100000">
                                          <p:val>
                                            <p:fltVal val="1"/>
                                          </p:val>
                                        </p:tav>
                                      </p:tavLst>
                                    </p:anim>
                                    <p:anim calcmode="lin" valueType="num">
                                      <p:cBhvr>
                                        <p:cTn id="43" dur="2000" fill="hold"/>
                                        <p:tgtEl>
                                          <p:spTgt spid="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nodeType="clickEffect">
                                  <p:stCondLst>
                                    <p:cond delay="0"/>
                                  </p:stCondLst>
                                  <p:childTnLst>
                                    <p:set>
                                      <p:cBhvr>
                                        <p:cTn id="47" dur="1" fill="hold">
                                          <p:stCondLst>
                                            <p:cond delay="0"/>
                                          </p:stCondLst>
                                        </p:cTn>
                                        <p:tgtEl>
                                          <p:spTgt spid="7">
                                            <p:txEl>
                                              <p:pRg st="3" end="3"/>
                                            </p:txEl>
                                          </p:spTgt>
                                        </p:tgtEl>
                                        <p:attrNameLst>
                                          <p:attrName>style.visibility</p:attrName>
                                        </p:attrNameLst>
                                      </p:cBhvr>
                                      <p:to>
                                        <p:strVal val="visible"/>
                                      </p:to>
                                    </p:set>
                                    <p:animEffect transition="in" filter="fade">
                                      <p:cBhvr>
                                        <p:cTn id="48" dur="2000"/>
                                        <p:tgtEl>
                                          <p:spTgt spid="7">
                                            <p:txEl>
                                              <p:pRg st="3" end="3"/>
                                            </p:txEl>
                                          </p:spTgt>
                                        </p:tgtEl>
                                      </p:cBhvr>
                                    </p:animEffect>
                                    <p:anim calcmode="lin" valueType="num">
                                      <p:cBhvr>
                                        <p:cTn id="49" dur="2000" fill="hold"/>
                                        <p:tgtEl>
                                          <p:spTgt spid="7">
                                            <p:txEl>
                                              <p:pRg st="3" end="3"/>
                                            </p:txEl>
                                          </p:spTgt>
                                        </p:tgtEl>
                                        <p:attrNameLst>
                                          <p:attrName>ppt_w</p:attrName>
                                        </p:attrNameLst>
                                      </p:cBhvr>
                                      <p:tavLst>
                                        <p:tav tm="0" fmla="#ppt_w*sin(2.5*pi*$)">
                                          <p:val>
                                            <p:fltVal val="0"/>
                                          </p:val>
                                        </p:tav>
                                        <p:tav tm="100000">
                                          <p:val>
                                            <p:fltVal val="1"/>
                                          </p:val>
                                        </p:tav>
                                      </p:tavLst>
                                    </p:anim>
                                    <p:anim calcmode="lin" valueType="num">
                                      <p:cBhvr>
                                        <p:cTn id="50" dur="2000" fill="hold"/>
                                        <p:tgtEl>
                                          <p:spTgt spid="7">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wipe(down)">
                                      <p:cBhvr>
                                        <p:cTn id="5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663B1-F291-4788-A429-03E1875438FE}"/>
              </a:ext>
            </a:extLst>
          </p:cNvPr>
          <p:cNvSpPr>
            <a:spLocks noGrp="1"/>
          </p:cNvSpPr>
          <p:nvPr>
            <p:ph type="title"/>
          </p:nvPr>
        </p:nvSpPr>
        <p:spPr>
          <a:xfrm>
            <a:off x="164592" y="864997"/>
            <a:ext cx="11024616" cy="1325563"/>
          </a:xfrm>
        </p:spPr>
        <p:txBody>
          <a:bodyPr>
            <a:noAutofit/>
          </a:bodyPr>
          <a:lstStyle/>
          <a:p>
            <a:pPr marL="0" marR="0" indent="0">
              <a:lnSpc>
                <a:spcPct val="150000"/>
              </a:lnSpc>
              <a:spcBef>
                <a:spcPts val="0"/>
              </a:spcBef>
              <a:spcAft>
                <a:spcPts val="0"/>
              </a:spcAft>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6. </a:t>
            </a:r>
            <a:r>
              <a:rPr lang="en-ZW" sz="2400" dirty="0" err="1">
                <a:effectLst/>
                <a:latin typeface="Times New Roman" panose="02020603050405020304" pitchFamily="18" charset="0"/>
                <a:ea typeface="Calibri" panose="020F0502020204030204" pitchFamily="34" charset="0"/>
              </a:rPr>
              <a:t>Trên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nhãn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một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ấm</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ghi</a:t>
            </a:r>
            <a:r>
              <a:rPr lang="en-ZW" sz="2400" dirty="0">
                <a:effectLst/>
                <a:latin typeface="Times New Roman" panose="02020603050405020304" pitchFamily="18" charset="0"/>
                <a:ea typeface="Calibri" panose="020F0502020204030204" pitchFamily="34" charset="0"/>
              </a:rPr>
              <a:t> 220 V − 1000 W. </a:t>
            </a:r>
            <a:r>
              <a:rPr lang="en-ZW" sz="2400" dirty="0" err="1">
                <a:effectLst/>
                <a:latin typeface="Times New Roman" panose="02020603050405020304" pitchFamily="18" charset="0"/>
                <a:ea typeface="Calibri" panose="020F0502020204030204" pitchFamily="34" charset="0"/>
              </a:rPr>
              <a:t>Sử</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dụng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ấm</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với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hiệu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thế</a:t>
            </a:r>
            <a:r>
              <a:rPr lang="en-ZW" sz="2400" dirty="0">
                <a:effectLst/>
                <a:latin typeface="Times New Roman" panose="02020603050405020304" pitchFamily="18" charset="0"/>
                <a:ea typeface="Calibri" panose="020F0502020204030204" pitchFamily="34" charset="0"/>
              </a:rPr>
              <a:t> 220 V </a:t>
            </a:r>
            <a:r>
              <a:rPr lang="en-ZW" sz="2400" dirty="0" err="1">
                <a:effectLst/>
                <a:latin typeface="Times New Roman" panose="02020603050405020304" pitchFamily="18" charset="0"/>
                <a:ea typeface="Calibri" panose="020F0502020204030204" pitchFamily="34" charset="0"/>
              </a:rPr>
              <a:t>để</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đun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sôi</a:t>
            </a:r>
            <a:r>
              <a:rPr lang="en-ZW" sz="2400" dirty="0">
                <a:effectLst/>
                <a:latin typeface="Times New Roman" panose="02020603050405020304" pitchFamily="18" charset="0"/>
                <a:ea typeface="Calibri" panose="020F0502020204030204" pitchFamily="34" charset="0"/>
              </a:rPr>
              <a:t> 3 </a:t>
            </a:r>
            <a:r>
              <a:rPr lang="en-ZW" sz="2400" dirty="0" err="1">
                <a:effectLst/>
                <a:latin typeface="Times New Roman" panose="02020603050405020304" pitchFamily="18" charset="0"/>
                <a:ea typeface="Calibri" panose="020F0502020204030204" pitchFamily="34" charset="0"/>
              </a:rPr>
              <a:t>lít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nước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từ</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nhiệt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a:t>
            </a:r>
            <a:r>
              <a:rPr lang="en-ZW" sz="2400" dirty="0">
                <a:effectLst/>
                <a:latin typeface="Times New Roman" panose="02020603050405020304" pitchFamily="18" charset="0"/>
                <a:ea typeface="Calibri" panose="020F0502020204030204" pitchFamily="34" charset="0"/>
              </a:rPr>
              <a:t> 25°C</a:t>
            </a:r>
            <a:r>
              <a:rPr lang="en-ZW" sz="2400" b="1"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Tính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thời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gian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đun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nước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biết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hiệu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suất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âm</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90%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nhiệt</a:t>
            </a:r>
            <a:r>
              <a:rPr lang="en-ZW" sz="2400" dirty="0">
                <a:effectLst/>
                <a:latin typeface="Times New Roman" panose="02020603050405020304" pitchFamily="18" charset="0"/>
                <a:ea typeface="Calibri" panose="020F0502020204030204" pitchFamily="34" charset="0"/>
              </a:rPr>
              <a:t> dung </a:t>
            </a:r>
            <a:r>
              <a:rPr lang="en-ZW" sz="2400" dirty="0" err="1">
                <a:effectLst/>
                <a:latin typeface="Times New Roman" panose="02020603050405020304" pitchFamily="18" charset="0"/>
                <a:ea typeface="Calibri" panose="020F0502020204030204" pitchFamily="34" charset="0"/>
              </a:rPr>
              <a:t>riêng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nước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4190 J/(</a:t>
            </a:r>
            <a:r>
              <a:rPr lang="en-ZW" sz="2400" dirty="0" err="1">
                <a:effectLst/>
                <a:latin typeface="Times New Roman" panose="02020603050405020304" pitchFamily="18" charset="0"/>
                <a:ea typeface="Calibri" panose="020F0502020204030204" pitchFamily="34" charset="0"/>
              </a:rPr>
              <a:t>kgK</a:t>
            </a:r>
            <a:r>
              <a:rPr lang="en-ZW" sz="2400"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698 </a:t>
            </a:r>
            <a:r>
              <a:rPr lang="en-ZW" sz="2400" dirty="0" err="1">
                <a:effectLst/>
                <a:latin typeface="Times New Roman" panose="02020603050405020304" pitchFamily="18" charset="0"/>
                <a:ea typeface="Calibri" panose="020F0502020204030204" pitchFamily="34" charset="0"/>
              </a:rPr>
              <a:t>phút</a:t>
            </a:r>
            <a:r>
              <a:rPr lang="en-ZW" sz="2400" dirty="0">
                <a:effectLst/>
                <a:latin typeface="Times New Roman" panose="02020603050405020304" pitchFamily="18" charset="0"/>
                <a:ea typeface="Calibri" panose="020F0502020204030204" pitchFamily="34" charset="0"/>
              </a:rPr>
              <a:t>.			</a:t>
            </a:r>
            <a:r>
              <a:rPr lang="en-ZW" sz="2400" b="1" dirty="0">
                <a:effectLst/>
                <a:latin typeface="Times New Roman" panose="02020603050405020304" pitchFamily="18" charset="0"/>
                <a:ea typeface="Calibri" panose="020F0502020204030204" pitchFamily="34" charset="0"/>
              </a:rPr>
              <a:t>B. </a:t>
            </a:r>
            <a:r>
              <a:rPr lang="en-ZW" sz="2400" dirty="0">
                <a:effectLst/>
                <a:latin typeface="Times New Roman" panose="02020603050405020304" pitchFamily="18" charset="0"/>
                <a:ea typeface="Calibri" panose="020F0502020204030204" pitchFamily="34" charset="0"/>
              </a:rPr>
              <a:t>11,6 </a:t>
            </a:r>
            <a:r>
              <a:rPr lang="en-ZW" sz="2400" dirty="0" err="1">
                <a:effectLst/>
                <a:latin typeface="Times New Roman" panose="02020603050405020304" pitchFamily="18" charset="0"/>
                <a:ea typeface="Calibri" panose="020F0502020204030204" pitchFamily="34" charset="0"/>
              </a:rPr>
              <a:t>phút</a:t>
            </a:r>
            <a:r>
              <a:rPr lang="en-ZW" sz="2400" dirty="0">
                <a:effectLst/>
                <a:latin typeface="Times New Roman" panose="02020603050405020304" pitchFamily="18" charset="0"/>
                <a:ea typeface="Calibri" panose="020F0502020204030204" pitchFamily="34" charset="0"/>
              </a:rPr>
              <a:t>.			</a:t>
            </a:r>
            <a:br>
              <a:rPr lang="en-ZW"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C. </a:t>
            </a:r>
            <a:r>
              <a:rPr lang="en-ZW" sz="2400" dirty="0">
                <a:effectLst/>
                <a:latin typeface="Times New Roman" panose="02020603050405020304" pitchFamily="18" charset="0"/>
                <a:ea typeface="Calibri" panose="020F0502020204030204" pitchFamily="34" charset="0"/>
              </a:rPr>
              <a:t>23,2 </a:t>
            </a:r>
            <a:r>
              <a:rPr lang="en-ZW" sz="2400" dirty="0" err="1">
                <a:effectLst/>
                <a:latin typeface="Times New Roman" panose="02020603050405020304" pitchFamily="18" charset="0"/>
                <a:ea typeface="Calibri" panose="020F0502020204030204" pitchFamily="34" charset="0"/>
              </a:rPr>
              <a:t>phút</a:t>
            </a:r>
            <a:r>
              <a:rPr lang="en-ZW" sz="2400" dirty="0">
                <a:effectLst/>
                <a:latin typeface="Times New Roman" panose="02020603050405020304" pitchFamily="18" charset="0"/>
                <a:ea typeface="Calibri" panose="020F0502020204030204" pitchFamily="34" charset="0"/>
              </a:rPr>
              <a:t>.			</a:t>
            </a:r>
            <a:r>
              <a:rPr lang="en-ZW" sz="2400" b="1" dirty="0">
                <a:effectLst/>
                <a:latin typeface="Times New Roman" panose="02020603050405020304" pitchFamily="18" charset="0"/>
                <a:ea typeface="Calibri" panose="020F0502020204030204" pitchFamily="34" charset="0"/>
              </a:rPr>
              <a:t>D. </a:t>
            </a:r>
            <a:r>
              <a:rPr lang="en-ZW" sz="2400" dirty="0">
                <a:effectLst/>
                <a:latin typeface="Times New Roman" panose="02020603050405020304" pitchFamily="18" charset="0"/>
                <a:ea typeface="Calibri" panose="020F0502020204030204" pitchFamily="34" charset="0"/>
              </a:rPr>
              <a:t>17,5 </a:t>
            </a:r>
            <a:r>
              <a:rPr lang="en-ZW" sz="2400" dirty="0" err="1">
                <a:effectLst/>
                <a:latin typeface="Times New Roman" panose="02020603050405020304" pitchFamily="18" charset="0"/>
                <a:ea typeface="Calibri" panose="020F0502020204030204" pitchFamily="34" charset="0"/>
              </a:rPr>
              <a:t>phút</a:t>
            </a:r>
            <a:r>
              <a:rPr lang="en-ZW" sz="2400"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endParaRPr lang="en-US" sz="2400" dirty="0"/>
          </a:p>
        </p:txBody>
      </p:sp>
      <p:sp>
        <p:nvSpPr>
          <p:cNvPr id="4" name="TextBox 3">
            <a:extLst>
              <a:ext uri="{FF2B5EF4-FFF2-40B4-BE49-F238E27FC236}">
                <a16:creationId xmlns:a16="http://schemas.microsoft.com/office/drawing/2014/main" id="{6BDD0547-7912-4267-B15D-3BA0B083EAC2}"/>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5E951D2A-C933-4CD1-8423-A0E234431660}"/>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CF96F47-6E93-41F3-92B6-705C5D83EE87}"/>
                  </a:ext>
                </a:extLst>
              </p:cNvPr>
              <p:cNvSpPr txBox="1"/>
              <p:nvPr/>
            </p:nvSpPr>
            <p:spPr>
              <a:xfrm>
                <a:off x="3432048" y="3136392"/>
                <a:ext cx="6096000" cy="120763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rgbClr val="836967"/>
                              </a:solidFill>
                              <a:latin typeface="Cambria Math" panose="02040503050406030204" pitchFamily="18" charset="0"/>
                            </a:rPr>
                          </m:ctrlPr>
                        </m:sSubPr>
                        <m:e>
                          <m:r>
                            <a:rPr lang="en-US" sz="2400" i="1">
                              <a:latin typeface="Cambria Math" panose="02040503050406030204" pitchFamily="18" charset="0"/>
                            </a:rPr>
                            <m:t>𝑄</m:t>
                          </m:r>
                        </m:e>
                        <m:sub>
                          <m:r>
                            <a:rPr lang="en-US" sz="2400" i="1">
                              <a:latin typeface="Cambria Math" panose="02040503050406030204" pitchFamily="18" charset="0"/>
                            </a:rPr>
                            <m:t>𝑡</m:t>
                          </m:r>
                          <m:r>
                            <a:rPr lang="en-US" sz="2400" i="1">
                              <a:latin typeface="Cambria Math" panose="02040503050406030204" pitchFamily="18" charset="0"/>
                            </a:rPr>
                            <m:t>h</m:t>
                          </m:r>
                          <m:r>
                            <a:rPr lang="en-US" sz="2400" i="1">
                              <a:latin typeface="Cambria Math" panose="02040503050406030204" pitchFamily="18" charset="0"/>
                            </a:rPr>
                            <m:t>𝑢</m:t>
                          </m:r>
                        </m:sub>
                      </m:sSub>
                      <m:r>
                        <a:rPr lang="en-US" sz="2400" i="0">
                          <a:latin typeface="Cambria Math" panose="02040503050406030204" pitchFamily="18" charset="0"/>
                        </a:rPr>
                        <m:t>=</m:t>
                      </m:r>
                      <m:r>
                        <a:rPr lang="en-US" sz="2400" i="0">
                          <a:latin typeface="Cambria Math" panose="02040503050406030204" pitchFamily="18" charset="0"/>
                        </a:rPr>
                        <m:t>0</m:t>
                      </m:r>
                      <m:r>
                        <a:rPr lang="en-US" sz="2400" i="0">
                          <a:latin typeface="Cambria Math" panose="02040503050406030204" pitchFamily="18" charset="0"/>
                        </a:rPr>
                        <m:t>,</m:t>
                      </m:r>
                      <m:r>
                        <a:rPr lang="en-US" sz="2400" i="0">
                          <a:latin typeface="Cambria Math" panose="02040503050406030204" pitchFamily="18" charset="0"/>
                        </a:rPr>
                        <m:t>9</m:t>
                      </m:r>
                      <m:r>
                        <a:rPr lang="en-US" sz="2400" i="0">
                          <a:latin typeface="Cambria Math" panose="02040503050406030204" pitchFamily="18" charset="0"/>
                        </a:rPr>
                        <m:t>.</m:t>
                      </m:r>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𝑄</m:t>
                          </m:r>
                        </m:e>
                        <m:sub>
                          <m:r>
                            <a:rPr lang="en-US" sz="2400" i="1">
                              <a:latin typeface="Cambria Math" panose="02040503050406030204" pitchFamily="18" charset="0"/>
                            </a:rPr>
                            <m:t>𝑡</m:t>
                          </m:r>
                          <m:r>
                            <a:rPr lang="en-US" sz="2400" b="0" i="1" smtClean="0">
                              <a:latin typeface="Cambria Math" panose="02040503050406030204" pitchFamily="18" charset="0"/>
                            </a:rPr>
                            <m:t>ỏ</m:t>
                          </m:r>
                          <m:r>
                            <a:rPr lang="en-US" sz="2400" i="1">
                              <a:latin typeface="Cambria Math" panose="02040503050406030204" pitchFamily="18" charset="0"/>
                            </a:rPr>
                            <m:t>𝑎</m:t>
                          </m:r>
                        </m:sub>
                      </m:sSub>
                    </m:oMath>
                  </m:oMathPara>
                </a14:m>
                <a:endParaRPr lang="en-US" sz="24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2400" i="0">
                          <a:latin typeface="Cambria Math" panose="02040503050406030204" pitchFamily="18" charset="0"/>
                        </a:rPr>
                        <m:t>⇔</m:t>
                      </m:r>
                      <m:r>
                        <a:rPr lang="en-US" sz="2400" i="1">
                          <a:latin typeface="Cambria Math" panose="02040503050406030204" pitchFamily="18" charset="0"/>
                        </a:rPr>
                        <m:t>𝑐𝑚</m:t>
                      </m:r>
                      <m:d>
                        <m:dPr>
                          <m:ctrlPr>
                            <a:rPr lang="en-US" sz="2400" i="1">
                              <a:solidFill>
                                <a:srgbClr val="836967"/>
                              </a:solidFill>
                              <a:latin typeface="Cambria Math" panose="02040503050406030204" pitchFamily="18" charset="0"/>
                            </a:rPr>
                          </m:ctrlPr>
                        </m:dPr>
                        <m:e>
                          <m:sSubSup>
                            <m:sSubSupPr>
                              <m:ctrlPr>
                                <a:rPr lang="en-US" sz="2400" i="1">
                                  <a:solidFill>
                                    <a:srgbClr val="836967"/>
                                  </a:solidFill>
                                  <a:latin typeface="Cambria Math" panose="02040503050406030204" pitchFamily="18" charset="0"/>
                                </a:rPr>
                              </m:ctrlPr>
                            </m:sSubSupPr>
                            <m:e>
                              <m:r>
                                <a:rPr lang="en-US" sz="2400" i="1">
                                  <a:latin typeface="Cambria Math" panose="02040503050406030204" pitchFamily="18" charset="0"/>
                                </a:rPr>
                                <m:t>𝑡</m:t>
                              </m:r>
                            </m:e>
                            <m:sub>
                              <m:r>
                                <a:rPr lang="en-US" sz="2400" i="0">
                                  <a:latin typeface="Cambria Math" panose="02040503050406030204" pitchFamily="18" charset="0"/>
                                </a:rPr>
                                <m:t>2</m:t>
                              </m:r>
                            </m:sub>
                            <m:sup>
                              <m:r>
                                <a:rPr lang="en-US" sz="2400" i="0">
                                  <a:latin typeface="Cambria Math" panose="02040503050406030204" pitchFamily="18" charset="0"/>
                                </a:rPr>
                                <m:t>0</m:t>
                              </m:r>
                            </m:sup>
                          </m:sSubSup>
                          <m:r>
                            <a:rPr lang="en-US" sz="2400" i="0">
                              <a:latin typeface="Cambria Math" panose="02040503050406030204" pitchFamily="18" charset="0"/>
                            </a:rPr>
                            <m:t>−</m:t>
                          </m:r>
                          <m:sSubSup>
                            <m:sSubSupPr>
                              <m:ctrlPr>
                                <a:rPr lang="en-US" sz="2400" i="1">
                                  <a:solidFill>
                                    <a:srgbClr val="836967"/>
                                  </a:solidFill>
                                  <a:latin typeface="Cambria Math" panose="02040503050406030204" pitchFamily="18" charset="0"/>
                                </a:rPr>
                              </m:ctrlPr>
                            </m:sSubSupPr>
                            <m:e>
                              <m:r>
                                <a:rPr lang="en-US" sz="2400" i="1">
                                  <a:latin typeface="Cambria Math" panose="02040503050406030204" pitchFamily="18" charset="0"/>
                                </a:rPr>
                                <m:t>𝑡</m:t>
                              </m:r>
                            </m:e>
                            <m:sub>
                              <m:r>
                                <a:rPr lang="en-US" sz="2400" i="0">
                                  <a:latin typeface="Cambria Math" panose="02040503050406030204" pitchFamily="18" charset="0"/>
                                </a:rPr>
                                <m:t>1</m:t>
                              </m:r>
                            </m:sub>
                            <m:sup>
                              <m:r>
                                <a:rPr lang="en-US" sz="2400" i="0">
                                  <a:latin typeface="Cambria Math" panose="02040503050406030204" pitchFamily="18" charset="0"/>
                                </a:rPr>
                                <m:t>0</m:t>
                              </m:r>
                            </m:sup>
                          </m:sSubSup>
                        </m:e>
                      </m:d>
                      <m:r>
                        <a:rPr lang="en-US" sz="2400" i="0">
                          <a:latin typeface="Cambria Math" panose="02040503050406030204" pitchFamily="18" charset="0"/>
                        </a:rPr>
                        <m:t>=</m:t>
                      </m:r>
                      <m:r>
                        <a:rPr lang="en-US" sz="2400" i="0">
                          <a:latin typeface="Cambria Math" panose="02040503050406030204" pitchFamily="18" charset="0"/>
                        </a:rPr>
                        <m:t>0</m:t>
                      </m:r>
                      <m:r>
                        <a:rPr lang="en-US" sz="2400" i="0">
                          <a:latin typeface="Cambria Math" panose="02040503050406030204" pitchFamily="18" charset="0"/>
                        </a:rPr>
                        <m:t>,</m:t>
                      </m:r>
                      <m:r>
                        <a:rPr lang="en-US" sz="2400" i="0">
                          <a:latin typeface="Cambria Math" panose="02040503050406030204" pitchFamily="18" charset="0"/>
                        </a:rPr>
                        <m:t>9</m:t>
                      </m:r>
                      <m:r>
                        <a:rPr lang="en-US" sz="2400" i="1">
                          <a:latin typeface="Cambria Math" panose="02040503050406030204" pitchFamily="18" charset="0"/>
                        </a:rPr>
                        <m:t>𝑃𝑡</m:t>
                      </m:r>
                    </m:oMath>
                  </m:oMathPara>
                </a14:m>
                <a:endParaRPr lang="en-US" sz="24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2400" i="0">
                          <a:latin typeface="Cambria Math" panose="02040503050406030204" pitchFamily="18" charset="0"/>
                        </a:rPr>
                        <m:t>⇔</m:t>
                      </m:r>
                      <m:r>
                        <a:rPr lang="en-US" sz="2400" i="0">
                          <a:latin typeface="Cambria Math" panose="02040503050406030204" pitchFamily="18" charset="0"/>
                        </a:rPr>
                        <m:t>4190</m:t>
                      </m:r>
                      <m:r>
                        <a:rPr lang="en-US" sz="2400" i="0">
                          <a:latin typeface="Cambria Math" panose="02040503050406030204" pitchFamily="18" charset="0"/>
                        </a:rPr>
                        <m:t>.</m:t>
                      </m:r>
                      <m:r>
                        <a:rPr lang="en-US" sz="2400" i="0">
                          <a:latin typeface="Cambria Math" panose="02040503050406030204" pitchFamily="18" charset="0"/>
                        </a:rPr>
                        <m:t>3</m:t>
                      </m:r>
                      <m:d>
                        <m:dPr>
                          <m:ctrlPr>
                            <a:rPr lang="en-US" sz="2400" i="1">
                              <a:solidFill>
                                <a:srgbClr val="836967"/>
                              </a:solidFill>
                              <a:latin typeface="Cambria Math" panose="02040503050406030204" pitchFamily="18" charset="0"/>
                            </a:rPr>
                          </m:ctrlPr>
                        </m:dPr>
                        <m:e>
                          <m:r>
                            <a:rPr lang="en-US" sz="2400" i="0">
                              <a:latin typeface="Cambria Math" panose="02040503050406030204" pitchFamily="18" charset="0"/>
                            </a:rPr>
                            <m:t>100</m:t>
                          </m:r>
                          <m:r>
                            <a:rPr lang="en-US" sz="2400" i="0">
                              <a:latin typeface="Cambria Math" panose="02040503050406030204" pitchFamily="18" charset="0"/>
                            </a:rPr>
                            <m:t>−</m:t>
                          </m:r>
                          <m:r>
                            <a:rPr lang="en-US" sz="2400" i="0">
                              <a:latin typeface="Cambria Math" panose="02040503050406030204" pitchFamily="18" charset="0"/>
                            </a:rPr>
                            <m:t>25</m:t>
                          </m:r>
                        </m:e>
                      </m:d>
                      <m:r>
                        <a:rPr lang="en-US" sz="2400" i="0">
                          <a:latin typeface="Cambria Math" panose="02040503050406030204" pitchFamily="18" charset="0"/>
                        </a:rPr>
                        <m:t>=</m:t>
                      </m:r>
                      <m:r>
                        <a:rPr lang="en-US" sz="2400" i="0">
                          <a:latin typeface="Cambria Math" panose="02040503050406030204" pitchFamily="18" charset="0"/>
                        </a:rPr>
                        <m:t>0</m:t>
                      </m:r>
                      <m:r>
                        <a:rPr lang="en-US" sz="2400" i="0">
                          <a:latin typeface="Cambria Math" panose="02040503050406030204" pitchFamily="18" charset="0"/>
                        </a:rPr>
                        <m:t>,</m:t>
                      </m:r>
                      <m:r>
                        <a:rPr lang="en-US" sz="2400" i="0">
                          <a:latin typeface="Cambria Math" panose="02040503050406030204" pitchFamily="18" charset="0"/>
                        </a:rPr>
                        <m:t>9</m:t>
                      </m:r>
                      <m:r>
                        <a:rPr lang="en-US" sz="2400" i="0">
                          <a:latin typeface="Cambria Math" panose="02040503050406030204" pitchFamily="18" charset="0"/>
                        </a:rPr>
                        <m:t>.</m:t>
                      </m:r>
                      <m:r>
                        <a:rPr lang="en-US" sz="2400" i="0">
                          <a:latin typeface="Cambria Math" panose="02040503050406030204" pitchFamily="18" charset="0"/>
                        </a:rPr>
                        <m:t>1000</m:t>
                      </m:r>
                      <m:r>
                        <a:rPr lang="en-US" sz="2400" i="1">
                          <a:latin typeface="Cambria Math" panose="02040503050406030204" pitchFamily="18" charset="0"/>
                        </a:rPr>
                        <m:t>𝑡</m:t>
                      </m:r>
                    </m:oMath>
                  </m:oMathPara>
                </a14:m>
                <a:endParaRPr lang="en-US" sz="2400" dirty="0"/>
              </a:p>
            </p:txBody>
          </p:sp>
        </mc:Choice>
        <mc:Fallback xmlns="">
          <p:sp>
            <p:nvSpPr>
              <p:cNvPr id="7" name="TextBox 6">
                <a:extLst>
                  <a:ext uri="{FF2B5EF4-FFF2-40B4-BE49-F238E27FC236}">
                    <a16:creationId xmlns:a16="http://schemas.microsoft.com/office/drawing/2014/main" id="{9CF96F47-6E93-41F3-92B6-705C5D83EE87}"/>
                  </a:ext>
                </a:extLst>
              </p:cNvPr>
              <p:cNvSpPr txBox="1">
                <a:spLocks noRot="1" noChangeAspect="1" noMove="1" noResize="1" noEditPoints="1" noAdjustHandles="1" noChangeArrowheads="1" noChangeShapeType="1" noTextEdit="1"/>
              </p:cNvSpPr>
              <p:nvPr/>
            </p:nvSpPr>
            <p:spPr>
              <a:xfrm>
                <a:off x="3432048" y="3136392"/>
                <a:ext cx="6096000" cy="1207638"/>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032F6E9A-A6B4-4264-B11E-8DB38BEBD4DF}"/>
                  </a:ext>
                </a:extLst>
              </p:cNvPr>
              <p:cNvSpPr txBox="1"/>
              <p:nvPr/>
            </p:nvSpPr>
            <p:spPr>
              <a:xfrm>
                <a:off x="3590544" y="4344030"/>
                <a:ext cx="609600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2400" smtClean="0">
                          <a:latin typeface="Cambria Math" panose="02040503050406030204" pitchFamily="18" charset="0"/>
                        </a:rPr>
                        <m:t>⇒</m:t>
                      </m:r>
                      <m:r>
                        <a:rPr lang="en-US" sz="2400" i="1">
                          <a:latin typeface="Cambria Math" panose="02040503050406030204" pitchFamily="18" charset="0"/>
                        </a:rPr>
                        <m:t>𝑡</m:t>
                      </m:r>
                      <m:r>
                        <a:rPr lang="en-US" sz="2400" i="0">
                          <a:latin typeface="Cambria Math" panose="02040503050406030204" pitchFamily="18" charset="0"/>
                        </a:rPr>
                        <m:t>=</m:t>
                      </m:r>
                      <m:r>
                        <a:rPr lang="en-US" sz="2400" i="0">
                          <a:latin typeface="Cambria Math" panose="02040503050406030204" pitchFamily="18" charset="0"/>
                        </a:rPr>
                        <m:t>1047</m:t>
                      </m:r>
                      <m:r>
                        <a:rPr lang="en-US" sz="2400" i="0">
                          <a:latin typeface="Cambria Math" panose="02040503050406030204" pitchFamily="18" charset="0"/>
                        </a:rPr>
                        <m:t>,</m:t>
                      </m:r>
                      <m:r>
                        <a:rPr lang="en-US" sz="2400" i="0">
                          <a:latin typeface="Cambria Math" panose="02040503050406030204" pitchFamily="18" charset="0"/>
                        </a:rPr>
                        <m:t>5</m:t>
                      </m:r>
                      <m:d>
                        <m:dPr>
                          <m:ctrlPr>
                            <a:rPr lang="en-US" sz="2400" i="1">
                              <a:solidFill>
                                <a:srgbClr val="836967"/>
                              </a:solidFill>
                              <a:latin typeface="Cambria Math" panose="02040503050406030204" pitchFamily="18" charset="0"/>
                            </a:rPr>
                          </m:ctrlPr>
                        </m:dPr>
                        <m:e>
                          <m:r>
                            <a:rPr lang="en-US" sz="2400" i="1">
                              <a:latin typeface="Cambria Math" panose="02040503050406030204" pitchFamily="18" charset="0"/>
                            </a:rPr>
                            <m:t>𝑠</m:t>
                          </m:r>
                        </m:e>
                      </m:d>
                      <m:r>
                        <a:rPr lang="en-US" sz="2400" i="0">
                          <a:latin typeface="Cambria Math" panose="02040503050406030204" pitchFamily="18" charset="0"/>
                        </a:rPr>
                        <m:t>=</m:t>
                      </m:r>
                      <m:r>
                        <a:rPr lang="en-US" sz="2400" i="0">
                          <a:latin typeface="Cambria Math" panose="02040503050406030204" pitchFamily="18" charset="0"/>
                        </a:rPr>
                        <m:t>17</m:t>
                      </m:r>
                      <m:r>
                        <a:rPr lang="en-US" sz="2400" i="0">
                          <a:latin typeface="Cambria Math" panose="02040503050406030204" pitchFamily="18" charset="0"/>
                        </a:rPr>
                        <m:t>,</m:t>
                      </m:r>
                      <m:r>
                        <a:rPr lang="en-US" sz="2400" i="0">
                          <a:latin typeface="Cambria Math" panose="02040503050406030204" pitchFamily="18" charset="0"/>
                        </a:rPr>
                        <m:t>5</m:t>
                      </m:r>
                      <m:d>
                        <m:dPr>
                          <m:ctrlPr>
                            <a:rPr lang="en-US" sz="2400" i="1">
                              <a:solidFill>
                                <a:srgbClr val="836967"/>
                              </a:solidFill>
                              <a:latin typeface="Cambria Math" panose="02040503050406030204" pitchFamily="18" charset="0"/>
                            </a:rPr>
                          </m:ctrlPr>
                        </m:dPr>
                        <m:e>
                          <m:r>
                            <a:rPr lang="en-US" sz="2400" i="1">
                              <a:latin typeface="Cambria Math" panose="02040503050406030204" pitchFamily="18" charset="0"/>
                            </a:rPr>
                            <m:t>𝑝</m:t>
                          </m:r>
                          <m:r>
                            <a:rPr lang="en-US" sz="2400" i="1">
                              <a:latin typeface="Cambria Math" panose="02040503050406030204" pitchFamily="18" charset="0"/>
                            </a:rPr>
                            <m:t>h</m:t>
                          </m:r>
                          <m:r>
                            <a:rPr lang="en-US" sz="2400" b="0" i="1" smtClean="0">
                              <a:latin typeface="Cambria Math" panose="02040503050406030204" pitchFamily="18" charset="0"/>
                            </a:rPr>
                            <m:t>ú</m:t>
                          </m:r>
                          <m:r>
                            <a:rPr lang="en-US" sz="2400" i="1">
                              <a:latin typeface="Cambria Math" panose="02040503050406030204" pitchFamily="18" charset="0"/>
                            </a:rPr>
                            <m:t>𝑡</m:t>
                          </m:r>
                        </m:e>
                      </m:d>
                    </m:oMath>
                  </m:oMathPara>
                </a14:m>
                <a:endParaRPr lang="en-US" sz="2400" dirty="0"/>
              </a:p>
            </p:txBody>
          </p:sp>
        </mc:Choice>
        <mc:Fallback xmlns="">
          <p:sp>
            <p:nvSpPr>
              <p:cNvPr id="11" name="TextBox 10">
                <a:extLst>
                  <a:ext uri="{FF2B5EF4-FFF2-40B4-BE49-F238E27FC236}">
                    <a16:creationId xmlns:a16="http://schemas.microsoft.com/office/drawing/2014/main" id="{032F6E9A-A6B4-4264-B11E-8DB38BEBD4DF}"/>
                  </a:ext>
                </a:extLst>
              </p:cNvPr>
              <p:cNvSpPr txBox="1">
                <a:spLocks noRot="1" noChangeAspect="1" noMove="1" noResize="1" noEditPoints="1" noAdjustHandles="1" noChangeArrowheads="1" noChangeShapeType="1" noTextEdit="1"/>
              </p:cNvSpPr>
              <p:nvPr/>
            </p:nvSpPr>
            <p:spPr>
              <a:xfrm>
                <a:off x="3590544" y="4344030"/>
                <a:ext cx="6096000" cy="461665"/>
              </a:xfrm>
              <a:prstGeom prst="rect">
                <a:avLst/>
              </a:prstGeom>
              <a:blipFill>
                <a:blip r:embed="rId3"/>
                <a:stretch>
                  <a:fillRect b="-18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CCA3D4EC-00BE-4172-B77D-E63F9FD37448}"/>
                  </a:ext>
                </a:extLst>
              </p:cNvPr>
              <p:cNvSpPr txBox="1"/>
              <p:nvPr/>
            </p:nvSpPr>
            <p:spPr>
              <a:xfrm>
                <a:off x="932688" y="3212592"/>
                <a:ext cx="1889760" cy="2677656"/>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H=90%</a:t>
                </a:r>
              </a:p>
              <a:p>
                <a:r>
                  <a:rPr lang="en-US" sz="2400" dirty="0">
                    <a:latin typeface="Times New Roman" panose="02020603050405020304" pitchFamily="18" charset="0"/>
                    <a:cs typeface="Times New Roman" panose="02020603050405020304" pitchFamily="18" charset="0"/>
                  </a:rPr>
                  <a:t>C=4190 J/(</a:t>
                </a:r>
                <a:r>
                  <a:rPr lang="en-US" sz="2400" dirty="0" err="1">
                    <a:latin typeface="Times New Roman" panose="02020603050405020304" pitchFamily="18" charset="0"/>
                    <a:cs typeface="Times New Roman" panose="02020603050405020304" pitchFamily="18" charset="0"/>
                  </a:rPr>
                  <a:t>kg.K</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m=3kg</a:t>
                </a: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 </m:t>
                        </m:r>
                        <m:r>
                          <a:rPr lang="en-US" sz="2400" b="0" i="1" smtClean="0">
                            <a:latin typeface="Cambria Math" panose="02040503050406030204" pitchFamily="18" charset="0"/>
                            <a:cs typeface="Times New Roman" panose="02020603050405020304" pitchFamily="18" charset="0"/>
                          </a:rPr>
                          <m:t>𝑡</m:t>
                        </m:r>
                      </m:e>
                      <m:sub>
                        <m:r>
                          <a:rPr lang="en-US" sz="2400" b="0" i="1" smtClean="0">
                            <a:latin typeface="Cambria Math" panose="02040503050406030204" pitchFamily="18" charset="0"/>
                            <a:cs typeface="Times New Roman" panose="02020603050405020304" pitchFamily="18" charset="0"/>
                          </a:rPr>
                          <m:t>2</m:t>
                        </m:r>
                      </m:sub>
                    </m:sSub>
                  </m:oMath>
                </a14:m>
                <a:r>
                  <a:rPr lang="en-US" sz="2400" dirty="0">
                    <a:latin typeface="Times New Roman" panose="02020603050405020304" pitchFamily="18" charset="0"/>
                    <a:cs typeface="Times New Roman" panose="02020603050405020304" pitchFamily="18" charset="0"/>
                  </a:rPr>
                  <a:t>=10</a:t>
                </a:r>
                <a14:m>
                  <m:oMath xmlns:m="http://schemas.openxmlformats.org/officeDocument/2006/math">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panose="02040503050406030204" pitchFamily="18" charset="0"/>
                            <a:cs typeface="Times New Roman" panose="02020603050405020304" pitchFamily="18" charset="0"/>
                          </a:rPr>
                          <m:t>0</m:t>
                        </m:r>
                      </m:e>
                      <m:sup>
                        <m:r>
                          <a:rPr lang="en-US" sz="2400" b="0" i="1" smtClean="0">
                            <a:latin typeface="Cambria Math" panose="02040503050406030204" pitchFamily="18" charset="0"/>
                            <a:cs typeface="Times New Roman" panose="02020603050405020304" pitchFamily="18" charset="0"/>
                          </a:rPr>
                          <m:t>0</m:t>
                        </m:r>
                      </m:sup>
                    </m:sSup>
                  </m:oMath>
                </a14:m>
                <a:r>
                  <a:rPr lang="en-US" sz="2400" dirty="0">
                    <a:latin typeface="Times New Roman" panose="02020603050405020304" pitchFamily="18" charset="0"/>
                    <a:cs typeface="Times New Roman" panose="02020603050405020304" pitchFamily="18" charset="0"/>
                  </a:rPr>
                  <a:t>C</a:t>
                </a: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 </m:t>
                        </m:r>
                        <m:r>
                          <a:rPr lang="en-US" sz="2400" b="0" i="1" smtClean="0">
                            <a:latin typeface="Cambria Math" panose="02040503050406030204" pitchFamily="18" charset="0"/>
                            <a:cs typeface="Times New Roman" panose="02020603050405020304" pitchFamily="18" charset="0"/>
                          </a:rPr>
                          <m:t>𝑡</m:t>
                        </m:r>
                      </m:e>
                      <m:sub>
                        <m:r>
                          <a:rPr lang="en-US" sz="2400" b="0" i="1" smtClean="0">
                            <a:latin typeface="Cambria Math" panose="02040503050406030204" pitchFamily="18" charset="0"/>
                            <a:cs typeface="Times New Roman" panose="02020603050405020304" pitchFamily="18" charset="0"/>
                          </a:rPr>
                          <m:t>1</m:t>
                        </m:r>
                      </m:sub>
                    </m:sSub>
                  </m:oMath>
                </a14:m>
                <a:r>
                  <a:rPr lang="en-US" sz="2400" dirty="0">
                    <a:latin typeface="Times New Roman" panose="02020603050405020304" pitchFamily="18" charset="0"/>
                    <a:cs typeface="Times New Roman" panose="02020603050405020304" pitchFamily="18" charset="0"/>
                  </a:rPr>
                  <a:t>=2</a:t>
                </a:r>
                <a14:m>
                  <m:oMath xmlns:m="http://schemas.openxmlformats.org/officeDocument/2006/math">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panose="02040503050406030204" pitchFamily="18" charset="0"/>
                            <a:cs typeface="Times New Roman" panose="02020603050405020304" pitchFamily="18" charset="0"/>
                          </a:rPr>
                          <m:t>5</m:t>
                        </m:r>
                      </m:e>
                      <m:sup>
                        <m:r>
                          <a:rPr lang="en-US" sz="2400" b="0" i="1" smtClean="0">
                            <a:latin typeface="Cambria Math" panose="02040503050406030204" pitchFamily="18" charset="0"/>
                            <a:cs typeface="Times New Roman" panose="02020603050405020304" pitchFamily="18" charset="0"/>
                          </a:rPr>
                          <m:t>0</m:t>
                        </m:r>
                      </m:sup>
                    </m:sSup>
                  </m:oMath>
                </a14:m>
                <a:r>
                  <a:rPr lang="en-US" sz="2400" dirty="0">
                    <a:latin typeface="Times New Roman" panose="02020603050405020304" pitchFamily="18" charset="0"/>
                    <a:cs typeface="Times New Roman" panose="02020603050405020304" pitchFamily="18" charset="0"/>
                  </a:rPr>
                  <a:t>C</a:t>
                </a:r>
              </a:p>
              <a:p>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 ?</a:t>
                </a:r>
              </a:p>
            </p:txBody>
          </p:sp>
        </mc:Choice>
        <mc:Fallback xmlns="">
          <p:sp>
            <p:nvSpPr>
              <p:cNvPr id="12" name="TextBox 11">
                <a:extLst>
                  <a:ext uri="{FF2B5EF4-FFF2-40B4-BE49-F238E27FC236}">
                    <a16:creationId xmlns:a16="http://schemas.microsoft.com/office/drawing/2014/main" id="{CCA3D4EC-00BE-4172-B77D-E63F9FD37448}"/>
                  </a:ext>
                </a:extLst>
              </p:cNvPr>
              <p:cNvSpPr txBox="1">
                <a:spLocks noRot="1" noChangeAspect="1" noMove="1" noResize="1" noEditPoints="1" noAdjustHandles="1" noChangeArrowheads="1" noChangeShapeType="1" noTextEdit="1"/>
              </p:cNvSpPr>
              <p:nvPr/>
            </p:nvSpPr>
            <p:spPr>
              <a:xfrm>
                <a:off x="932688" y="3212592"/>
                <a:ext cx="1889760" cy="2677656"/>
              </a:xfrm>
              <a:prstGeom prst="rect">
                <a:avLst/>
              </a:prstGeom>
              <a:blipFill>
                <a:blip r:embed="rId4"/>
                <a:stretch>
                  <a:fillRect l="-4839" t="-1822" r="-968" b="-4328"/>
                </a:stretch>
              </a:blipFill>
            </p:spPr>
            <p:txBody>
              <a:bodyPr/>
              <a:lstStyle/>
              <a:p>
                <a:r>
                  <a:rPr lang="en-US">
                    <a:noFill/>
                  </a:rPr>
                  <a:t> </a:t>
                </a:r>
              </a:p>
            </p:txBody>
          </p:sp>
        </mc:Fallback>
      </mc:AlternateContent>
    </p:spTree>
    <p:extLst>
      <p:ext uri="{BB962C8B-B14F-4D97-AF65-F5344CB8AC3E}">
        <p14:creationId xmlns:p14="http://schemas.microsoft.com/office/powerpoint/2010/main" val="498691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80">
                                          <p:stCondLst>
                                            <p:cond delay="0"/>
                                          </p:stCondLst>
                                        </p:cTn>
                                        <p:tgtEl>
                                          <p:spTgt spid="4"/>
                                        </p:tgtEl>
                                      </p:cBhvr>
                                    </p:animEffect>
                                    <p:anim calcmode="lin" valueType="num">
                                      <p:cBhvr>
                                        <p:cTn id="1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0" dur="26">
                                          <p:stCondLst>
                                            <p:cond delay="650"/>
                                          </p:stCondLst>
                                        </p:cTn>
                                        <p:tgtEl>
                                          <p:spTgt spid="4"/>
                                        </p:tgtEl>
                                      </p:cBhvr>
                                      <p:to x="100000" y="60000"/>
                                    </p:animScale>
                                    <p:animScale>
                                      <p:cBhvr>
                                        <p:cTn id="21" dur="166" decel="50000">
                                          <p:stCondLst>
                                            <p:cond delay="676"/>
                                          </p:stCondLst>
                                        </p:cTn>
                                        <p:tgtEl>
                                          <p:spTgt spid="4"/>
                                        </p:tgtEl>
                                      </p:cBhvr>
                                      <p:to x="100000" y="100000"/>
                                    </p:animScale>
                                    <p:animScale>
                                      <p:cBhvr>
                                        <p:cTn id="22" dur="26">
                                          <p:stCondLst>
                                            <p:cond delay="1312"/>
                                          </p:stCondLst>
                                        </p:cTn>
                                        <p:tgtEl>
                                          <p:spTgt spid="4"/>
                                        </p:tgtEl>
                                      </p:cBhvr>
                                      <p:to x="100000" y="80000"/>
                                    </p:animScale>
                                    <p:animScale>
                                      <p:cBhvr>
                                        <p:cTn id="23" dur="166" decel="50000">
                                          <p:stCondLst>
                                            <p:cond delay="1338"/>
                                          </p:stCondLst>
                                        </p:cTn>
                                        <p:tgtEl>
                                          <p:spTgt spid="4"/>
                                        </p:tgtEl>
                                      </p:cBhvr>
                                      <p:to x="100000" y="100000"/>
                                    </p:animScale>
                                    <p:animScale>
                                      <p:cBhvr>
                                        <p:cTn id="24" dur="26">
                                          <p:stCondLst>
                                            <p:cond delay="1642"/>
                                          </p:stCondLst>
                                        </p:cTn>
                                        <p:tgtEl>
                                          <p:spTgt spid="4"/>
                                        </p:tgtEl>
                                      </p:cBhvr>
                                      <p:to x="100000" y="90000"/>
                                    </p:animScale>
                                    <p:animScale>
                                      <p:cBhvr>
                                        <p:cTn id="25" dur="166" decel="50000">
                                          <p:stCondLst>
                                            <p:cond delay="1668"/>
                                          </p:stCondLst>
                                        </p:cTn>
                                        <p:tgtEl>
                                          <p:spTgt spid="4"/>
                                        </p:tgtEl>
                                      </p:cBhvr>
                                      <p:to x="100000" y="100000"/>
                                    </p:animScale>
                                    <p:animScale>
                                      <p:cBhvr>
                                        <p:cTn id="26" dur="26">
                                          <p:stCondLst>
                                            <p:cond delay="1808"/>
                                          </p:stCondLst>
                                        </p:cTn>
                                        <p:tgtEl>
                                          <p:spTgt spid="4"/>
                                        </p:tgtEl>
                                      </p:cBhvr>
                                      <p:to x="100000" y="95000"/>
                                    </p:animScale>
                                    <p:animScale>
                                      <p:cBhvr>
                                        <p:cTn id="27" dur="166" decel="50000">
                                          <p:stCondLst>
                                            <p:cond delay="1834"/>
                                          </p:stCondLst>
                                        </p:cTn>
                                        <p:tgtEl>
                                          <p:spTgt spid="4"/>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randombar(horizont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Effect transition="in" filter="fade">
                                      <p:cBhvr>
                                        <p:cTn id="42" dur="2000"/>
                                        <p:tgtEl>
                                          <p:spTgt spid="7">
                                            <p:txEl>
                                              <p:pRg st="0" end="0"/>
                                            </p:txEl>
                                          </p:spTgt>
                                        </p:tgtEl>
                                      </p:cBhvr>
                                    </p:animEffect>
                                    <p:anim calcmode="lin" valueType="num">
                                      <p:cBhvr>
                                        <p:cTn id="43" dur="2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44" dur="2000" fill="hold"/>
                                        <p:tgtEl>
                                          <p:spTgt spid="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7">
                                            <p:txEl>
                                              <p:pRg st="1" end="1"/>
                                            </p:txEl>
                                          </p:spTgt>
                                        </p:tgtEl>
                                        <p:attrNameLst>
                                          <p:attrName>style.visibility</p:attrName>
                                        </p:attrNameLst>
                                      </p:cBhvr>
                                      <p:to>
                                        <p:strVal val="visible"/>
                                      </p:to>
                                    </p:set>
                                    <p:animEffect transition="in" filter="wipe(down)">
                                      <p:cBhvr>
                                        <p:cTn id="49" dur="500"/>
                                        <p:tgtEl>
                                          <p:spTgt spid="7">
                                            <p:txEl>
                                              <p:pRg st="1" end="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7">
                                            <p:txEl>
                                              <p:pRg st="2" end="2"/>
                                            </p:txEl>
                                          </p:spTgt>
                                        </p:tgtEl>
                                        <p:attrNameLst>
                                          <p:attrName>style.visibility</p:attrName>
                                        </p:attrNameLst>
                                      </p:cBhvr>
                                      <p:to>
                                        <p:strVal val="visible"/>
                                      </p:to>
                                    </p:set>
                                    <p:animEffect transition="in" filter="fade">
                                      <p:cBhvr>
                                        <p:cTn id="54" dur="1000"/>
                                        <p:tgtEl>
                                          <p:spTgt spid="7">
                                            <p:txEl>
                                              <p:pRg st="2" end="2"/>
                                            </p:txEl>
                                          </p:spTgt>
                                        </p:tgtEl>
                                      </p:cBhvr>
                                    </p:animEffect>
                                    <p:anim calcmode="lin" valueType="num">
                                      <p:cBhvr>
                                        <p:cTn id="5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5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nodeType="clickEffect">
                                  <p:stCondLst>
                                    <p:cond delay="0"/>
                                  </p:stCondLst>
                                  <p:childTnLst>
                                    <p:set>
                                      <p:cBhvr>
                                        <p:cTn id="60" dur="1" fill="hold">
                                          <p:stCondLst>
                                            <p:cond delay="0"/>
                                          </p:stCondLst>
                                        </p:cTn>
                                        <p:tgtEl>
                                          <p:spTgt spid="11">
                                            <p:txEl>
                                              <p:pRg st="0" end="0"/>
                                            </p:txEl>
                                          </p:spTgt>
                                        </p:tgtEl>
                                        <p:attrNameLst>
                                          <p:attrName>style.visibility</p:attrName>
                                        </p:attrNameLst>
                                      </p:cBhvr>
                                      <p:to>
                                        <p:strVal val="visible"/>
                                      </p:to>
                                    </p:set>
                                    <p:animEffect transition="in" filter="randombar(horizontal)">
                                      <p:cBhvr>
                                        <p:cTn id="61"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4239C-FC75-4026-B1C9-C3A6D2713BD9}"/>
              </a:ext>
            </a:extLst>
          </p:cNvPr>
          <p:cNvSpPr>
            <a:spLocks noGrp="1"/>
          </p:cNvSpPr>
          <p:nvPr>
            <p:ph type="title"/>
          </p:nvPr>
        </p:nvSpPr>
        <p:spPr>
          <a:xfrm>
            <a:off x="323088" y="1047877"/>
            <a:ext cx="11399520" cy="1325563"/>
          </a:xfrm>
        </p:spPr>
        <p:txBody>
          <a:bodyPr>
            <a:noAutofit/>
          </a:bodyPr>
          <a:lstStyle/>
          <a:p>
            <a:pPr marL="0" marR="0" indent="0">
              <a:lnSpc>
                <a:spcPct val="150000"/>
              </a:lnSpc>
              <a:spcBef>
                <a:spcPts val="0"/>
              </a:spcBef>
              <a:spcAft>
                <a:spcPts val="0"/>
              </a:spcAft>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7. </a:t>
            </a:r>
            <a:r>
              <a:rPr lang="en-ZW" sz="2400" dirty="0" err="1">
                <a:effectLst/>
                <a:latin typeface="Times New Roman" panose="02020603050405020304" pitchFamily="18" charset="0"/>
                <a:ea typeface="Calibri" panose="020F0502020204030204" pitchFamily="34" charset="0"/>
              </a:rPr>
              <a:t>Một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ấm</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được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dùng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với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hiệu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thế</a:t>
            </a:r>
            <a:r>
              <a:rPr lang="en-ZW" sz="2400" dirty="0">
                <a:effectLst/>
                <a:latin typeface="Times New Roman" panose="02020603050405020304" pitchFamily="18" charset="0"/>
                <a:ea typeface="Calibri" panose="020F0502020204030204" pitchFamily="34" charset="0"/>
              </a:rPr>
              <a:t> 220 V </a:t>
            </a:r>
            <a:r>
              <a:rPr lang="en-ZW" sz="2400" dirty="0" err="1">
                <a:effectLst/>
                <a:latin typeface="Times New Roman" panose="02020603050405020304" pitchFamily="18" charset="0"/>
                <a:ea typeface="Calibri" panose="020F0502020204030204" pitchFamily="34" charset="0"/>
              </a:rPr>
              <a:t>thì</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đun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sôi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được</a:t>
            </a:r>
            <a:r>
              <a:rPr lang="en-ZW" sz="2400" dirty="0">
                <a:effectLst/>
                <a:latin typeface="Times New Roman" panose="02020603050405020304" pitchFamily="18" charset="0"/>
                <a:ea typeface="Calibri" panose="020F0502020204030204" pitchFamily="34" charset="0"/>
              </a:rPr>
              <a:t> 1,5 </a:t>
            </a:r>
            <a:r>
              <a:rPr lang="en-ZW" sz="2400" dirty="0" err="1">
                <a:effectLst/>
                <a:latin typeface="Times New Roman" panose="02020603050405020304" pitchFamily="18" charset="0"/>
                <a:ea typeface="Calibri" panose="020F0502020204030204" pitchFamily="34" charset="0"/>
              </a:rPr>
              <a:t>lít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nước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từ</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nhiệt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a:t>
            </a:r>
            <a:r>
              <a:rPr lang="en-ZW" sz="2400" dirty="0">
                <a:effectLst/>
                <a:latin typeface="Times New Roman" panose="02020603050405020304" pitchFamily="18" charset="0"/>
                <a:ea typeface="Calibri" panose="020F0502020204030204" pitchFamily="34" charset="0"/>
              </a:rPr>
              <a:t> 20° c </a:t>
            </a:r>
            <a:r>
              <a:rPr lang="en-ZW" sz="2400" dirty="0" err="1">
                <a:effectLst/>
                <a:latin typeface="Times New Roman" panose="02020603050405020304" pitchFamily="18" charset="0"/>
                <a:ea typeface="Calibri" panose="020F0502020204030204" pitchFamily="34" charset="0"/>
              </a:rPr>
              <a:t>trong</a:t>
            </a:r>
            <a:r>
              <a:rPr lang="en-ZW" sz="2400" dirty="0">
                <a:effectLst/>
                <a:latin typeface="Times New Roman" panose="02020603050405020304" pitchFamily="18" charset="0"/>
                <a:ea typeface="Calibri" panose="020F0502020204030204" pitchFamily="34" charset="0"/>
              </a:rPr>
              <a:t> 10 </a:t>
            </a:r>
            <a:r>
              <a:rPr lang="en-ZW" sz="2400" dirty="0" err="1">
                <a:effectLst/>
                <a:latin typeface="Times New Roman" panose="02020603050405020304" pitchFamily="18" charset="0"/>
                <a:ea typeface="Calibri" panose="020F0502020204030204" pitchFamily="34" charset="0"/>
              </a:rPr>
              <a:t>phút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Biết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nhiệt</a:t>
            </a:r>
            <a:r>
              <a:rPr lang="en-ZW" sz="2400" dirty="0">
                <a:effectLst/>
                <a:latin typeface="Times New Roman" panose="02020603050405020304" pitchFamily="18" charset="0"/>
                <a:ea typeface="Calibri" panose="020F0502020204030204" pitchFamily="34" charset="0"/>
              </a:rPr>
              <a:t> dung </a:t>
            </a:r>
            <a:r>
              <a:rPr lang="en-ZW" sz="2400" dirty="0" err="1">
                <a:effectLst/>
                <a:latin typeface="Times New Roman" panose="02020603050405020304" pitchFamily="18" charset="0"/>
                <a:ea typeface="Calibri" panose="020F0502020204030204" pitchFamily="34" charset="0"/>
              </a:rPr>
              <a:t>riêng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nước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4190 J/(</a:t>
            </a:r>
            <a:r>
              <a:rPr lang="en-ZW" sz="2400" dirty="0" err="1">
                <a:effectLst/>
                <a:latin typeface="Times New Roman" panose="02020603050405020304" pitchFamily="18" charset="0"/>
                <a:ea typeface="Calibri" panose="020F0502020204030204" pitchFamily="34" charset="0"/>
              </a:rPr>
              <a:t>kg.K</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khối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lượng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riêng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nước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1000 kg/m</a:t>
            </a:r>
            <a:r>
              <a:rPr lang="en-ZW" sz="2400" baseline="30000" dirty="0">
                <a:effectLst/>
                <a:latin typeface="Times New Roman" panose="02020603050405020304" pitchFamily="18" charset="0"/>
                <a:ea typeface="Calibri" panose="020F0502020204030204" pitchFamily="34" charset="0"/>
              </a:rPr>
              <a:t>3</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hiệu</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suất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ấm</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90 %. </a:t>
            </a:r>
            <a:r>
              <a:rPr lang="en-ZW" sz="2400" dirty="0" err="1">
                <a:effectLst/>
                <a:latin typeface="Times New Roman" panose="02020603050405020304" pitchFamily="18" charset="0"/>
                <a:ea typeface="Calibri" panose="020F0502020204030204" pitchFamily="34" charset="0"/>
              </a:rPr>
              <a:t>Công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suất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vả</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âm</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lần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lượt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là</a:t>
            </a:r>
            <a:r>
              <a:rPr lang="en-ZW" sz="2400" dirty="0">
                <a:effectLst/>
                <a:latin typeface="Times New Roman" panose="02020603050405020304" pitchFamily="18" charset="0"/>
                <a:ea typeface="Calibri" panose="020F0502020204030204" pitchFamily="34" charset="0"/>
              </a:rPr>
              <a:t> </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931 W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52 Ω.  	</a:t>
            </a:r>
            <a:r>
              <a:rPr lang="en-ZW" sz="2400" b="1" dirty="0">
                <a:effectLst/>
                <a:latin typeface="Times New Roman" panose="02020603050405020304" pitchFamily="18" charset="0"/>
                <a:ea typeface="Calibri" panose="020F0502020204030204" pitchFamily="34" charset="0"/>
              </a:rPr>
              <a:t>B. </a:t>
            </a:r>
            <a:r>
              <a:rPr lang="en-ZW" sz="2400" dirty="0">
                <a:effectLst/>
                <a:latin typeface="Times New Roman" panose="02020603050405020304" pitchFamily="18" charset="0"/>
                <a:ea typeface="Calibri" panose="020F0502020204030204" pitchFamily="34" charset="0"/>
              </a:rPr>
              <a:t>981W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52 Ω. 		</a:t>
            </a:r>
            <a:br>
              <a:rPr lang="en-ZW" sz="2400" dirty="0">
                <a:effectLst/>
                <a:latin typeface="Times New Roman" panose="02020603050405020304" pitchFamily="18" charset="0"/>
                <a:ea typeface="Calibri" panose="020F0502020204030204" pitchFamily="34" charset="0"/>
              </a:rPr>
            </a:br>
            <a:r>
              <a:rPr lang="en-ZW" sz="2400" b="1" dirty="0">
                <a:effectLst/>
                <a:latin typeface="Times New Roman" panose="02020603050405020304" pitchFamily="18" charset="0"/>
                <a:ea typeface="Calibri" panose="020F0502020204030204" pitchFamily="34" charset="0"/>
              </a:rPr>
              <a:t>C. </a:t>
            </a:r>
            <a:r>
              <a:rPr lang="en-ZW" sz="2400" dirty="0">
                <a:effectLst/>
                <a:latin typeface="Times New Roman" panose="02020603050405020304" pitchFamily="18" charset="0"/>
                <a:ea typeface="Calibri" panose="020F0502020204030204" pitchFamily="34" charset="0"/>
              </a:rPr>
              <a:t>931 W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72 Ω. 	</a:t>
            </a:r>
            <a:r>
              <a:rPr lang="en-ZW" sz="2400" b="1" dirty="0">
                <a:effectLst/>
                <a:latin typeface="Times New Roman" panose="02020603050405020304" pitchFamily="18" charset="0"/>
                <a:ea typeface="Calibri" panose="020F0502020204030204" pitchFamily="34" charset="0"/>
              </a:rPr>
              <a:t>D. </a:t>
            </a:r>
            <a:r>
              <a:rPr lang="en-ZW" sz="2400" dirty="0">
                <a:effectLst/>
                <a:latin typeface="Times New Roman" panose="02020603050405020304" pitchFamily="18" charset="0"/>
                <a:ea typeface="Calibri" panose="020F0502020204030204" pitchFamily="34" charset="0"/>
              </a:rPr>
              <a:t>981W </a:t>
            </a:r>
            <a:r>
              <a:rPr lang="en-ZW" sz="2400" dirty="0" err="1">
                <a:effectLst/>
                <a:latin typeface="Times New Roman" panose="02020603050405020304" pitchFamily="18" charset="0"/>
                <a:ea typeface="Calibri" panose="020F0502020204030204" pitchFamily="34" charset="0"/>
              </a:rPr>
              <a:t>và</a:t>
            </a:r>
            <a:r>
              <a:rPr lang="en-ZW" sz="2400" dirty="0">
                <a:effectLst/>
                <a:latin typeface="Times New Roman" panose="02020603050405020304" pitchFamily="18" charset="0"/>
                <a:ea typeface="Calibri" panose="020F0502020204030204" pitchFamily="34" charset="0"/>
              </a:rPr>
              <a:t> 72 Ω.</a:t>
            </a:r>
            <a:r>
              <a:rPr lang="en-US" sz="2400" dirty="0">
                <a:effectLst/>
                <a:latin typeface="Times New Roman" panose="02020603050405020304" pitchFamily="18" charset="0"/>
                <a:ea typeface="Calibri" panose="020F0502020204030204" pitchFamily="34" charset="0"/>
              </a:rPr>
              <a:t/>
            </a:r>
            <a:br>
              <a:rPr lang="en-US" sz="2400" dirty="0">
                <a:effectLst/>
                <a:latin typeface="Times New Roman" panose="02020603050405020304" pitchFamily="18" charset="0"/>
                <a:ea typeface="Calibri" panose="020F0502020204030204" pitchFamily="34" charset="0"/>
              </a:rPr>
            </a:br>
            <a:endParaRPr lang="en-US" sz="2400" dirty="0"/>
          </a:p>
        </p:txBody>
      </p:sp>
      <p:sp>
        <p:nvSpPr>
          <p:cNvPr id="4" name="TextBox 3">
            <a:extLst>
              <a:ext uri="{FF2B5EF4-FFF2-40B4-BE49-F238E27FC236}">
                <a16:creationId xmlns:a16="http://schemas.microsoft.com/office/drawing/2014/main" id="{3FB9F7D7-7820-4BFF-823A-3503237DA1BA}"/>
              </a:ext>
            </a:extLst>
          </p:cNvPr>
          <p:cNvSpPr txBox="1"/>
          <p:nvPr/>
        </p:nvSpPr>
        <p:spPr>
          <a:xfrm>
            <a:off x="6291072" y="2493264"/>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D2F4C3F2-C83F-47F3-B29A-1A6057956D2E}"/>
              </a:ext>
            </a:extLst>
          </p:cNvPr>
          <p:cNvCxnSpPr/>
          <p:nvPr/>
        </p:nvCxnSpPr>
        <p:spPr>
          <a:xfrm>
            <a:off x="3681984" y="3136392"/>
            <a:ext cx="0" cy="3429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6179A0F3-65B0-4037-9D86-23121BDBB4EB}"/>
                  </a:ext>
                </a:extLst>
              </p:cNvPr>
              <p:cNvSpPr txBox="1"/>
              <p:nvPr/>
            </p:nvSpPr>
            <p:spPr>
              <a:xfrm>
                <a:off x="1085087" y="3206496"/>
                <a:ext cx="2401823" cy="3046988"/>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H=90%</a:t>
                </a:r>
              </a:p>
              <a:p>
                <a:r>
                  <a:rPr lang="en-US" sz="2400" dirty="0">
                    <a:latin typeface="Times New Roman" panose="02020603050405020304" pitchFamily="18" charset="0"/>
                    <a:cs typeface="Times New Roman" panose="02020603050405020304" pitchFamily="18" charset="0"/>
                  </a:rPr>
                  <a:t>C=4190 J/(</a:t>
                </a:r>
                <a:r>
                  <a:rPr lang="en-US" sz="2400" dirty="0" err="1">
                    <a:latin typeface="Times New Roman" panose="02020603050405020304" pitchFamily="18" charset="0"/>
                    <a:cs typeface="Times New Roman" panose="02020603050405020304" pitchFamily="18" charset="0"/>
                  </a:rPr>
                  <a:t>kg.K</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m=3kg</a:t>
                </a: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 </m:t>
                        </m:r>
                        <m:r>
                          <a:rPr lang="en-US" sz="2400" b="0" i="1" smtClean="0">
                            <a:latin typeface="Cambria Math" panose="02040503050406030204" pitchFamily="18" charset="0"/>
                            <a:cs typeface="Times New Roman" panose="02020603050405020304" pitchFamily="18" charset="0"/>
                          </a:rPr>
                          <m:t>𝑡</m:t>
                        </m:r>
                      </m:e>
                      <m:sub>
                        <m:r>
                          <a:rPr lang="en-US" sz="2400" b="0" i="1" smtClean="0">
                            <a:latin typeface="Cambria Math" panose="02040503050406030204" pitchFamily="18" charset="0"/>
                            <a:cs typeface="Times New Roman" panose="02020603050405020304" pitchFamily="18" charset="0"/>
                          </a:rPr>
                          <m:t>2</m:t>
                        </m:r>
                      </m:sub>
                    </m:sSub>
                  </m:oMath>
                </a14:m>
                <a:r>
                  <a:rPr lang="en-US" sz="2400" dirty="0">
                    <a:latin typeface="Times New Roman" panose="02020603050405020304" pitchFamily="18" charset="0"/>
                    <a:cs typeface="Times New Roman" panose="02020603050405020304" pitchFamily="18" charset="0"/>
                  </a:rPr>
                  <a:t>=10</a:t>
                </a:r>
                <a14:m>
                  <m:oMath xmlns:m="http://schemas.openxmlformats.org/officeDocument/2006/math">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panose="02040503050406030204" pitchFamily="18" charset="0"/>
                            <a:cs typeface="Times New Roman" panose="02020603050405020304" pitchFamily="18" charset="0"/>
                          </a:rPr>
                          <m:t>0</m:t>
                        </m:r>
                      </m:e>
                      <m:sup>
                        <m:r>
                          <a:rPr lang="en-US" sz="2400" b="0" i="1" smtClean="0">
                            <a:latin typeface="Cambria Math" panose="02040503050406030204" pitchFamily="18" charset="0"/>
                            <a:cs typeface="Times New Roman" panose="02020603050405020304" pitchFamily="18" charset="0"/>
                          </a:rPr>
                          <m:t>0</m:t>
                        </m:r>
                      </m:sup>
                    </m:sSup>
                  </m:oMath>
                </a14:m>
                <a:r>
                  <a:rPr lang="en-US" sz="2400" dirty="0">
                    <a:latin typeface="Times New Roman" panose="02020603050405020304" pitchFamily="18" charset="0"/>
                    <a:cs typeface="Times New Roman" panose="02020603050405020304" pitchFamily="18" charset="0"/>
                  </a:rPr>
                  <a:t>C</a:t>
                </a:r>
              </a:p>
              <a:p>
                <a14:m>
                  <m:oMath xmlns:m="http://schemas.openxmlformats.org/officeDocument/2006/math">
                    <m:sSub>
                      <m:sSubPr>
                        <m:ctrlPr>
                          <a:rPr lang="en-US" sz="2400" i="1" smtClean="0">
                            <a:latin typeface="Cambria Math" panose="02040503050406030204" pitchFamily="18" charset="0"/>
                            <a:cs typeface="Times New Roman" panose="02020603050405020304" pitchFamily="18" charset="0"/>
                          </a:rPr>
                        </m:ctrlPr>
                      </m:sSubPr>
                      <m:e>
                        <m:r>
                          <a:rPr lang="en-US" sz="2400" b="0" i="1" smtClean="0">
                            <a:latin typeface="Cambria Math" panose="02040503050406030204" pitchFamily="18" charset="0"/>
                            <a:cs typeface="Times New Roman" panose="02020603050405020304" pitchFamily="18" charset="0"/>
                          </a:rPr>
                          <m:t> </m:t>
                        </m:r>
                        <m:r>
                          <a:rPr lang="en-US" sz="2400" b="0" i="1" smtClean="0">
                            <a:latin typeface="Cambria Math" panose="02040503050406030204" pitchFamily="18" charset="0"/>
                            <a:cs typeface="Times New Roman" panose="02020603050405020304" pitchFamily="18" charset="0"/>
                          </a:rPr>
                          <m:t>𝑡</m:t>
                        </m:r>
                      </m:e>
                      <m:sub>
                        <m:r>
                          <a:rPr lang="en-US" sz="2400" b="0" i="1" smtClean="0">
                            <a:latin typeface="Cambria Math" panose="02040503050406030204" pitchFamily="18" charset="0"/>
                            <a:cs typeface="Times New Roman" panose="02020603050405020304" pitchFamily="18" charset="0"/>
                          </a:rPr>
                          <m:t>1</m:t>
                        </m:r>
                      </m:sub>
                    </m:sSub>
                  </m:oMath>
                </a14:m>
                <a:r>
                  <a:rPr lang="en-US" sz="2400" dirty="0">
                    <a:latin typeface="Times New Roman" panose="02020603050405020304" pitchFamily="18" charset="0"/>
                    <a:cs typeface="Times New Roman" panose="02020603050405020304" pitchFamily="18" charset="0"/>
                  </a:rPr>
                  <a:t>=2</a:t>
                </a:r>
                <a14:m>
                  <m:oMath xmlns:m="http://schemas.openxmlformats.org/officeDocument/2006/math">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panose="02040503050406030204" pitchFamily="18" charset="0"/>
                            <a:cs typeface="Times New Roman" panose="02020603050405020304" pitchFamily="18" charset="0"/>
                          </a:rPr>
                          <m:t>5</m:t>
                        </m:r>
                      </m:e>
                      <m:sup>
                        <m:r>
                          <a:rPr lang="en-US" sz="2400" b="0" i="1" smtClean="0">
                            <a:latin typeface="Cambria Math" panose="02040503050406030204" pitchFamily="18" charset="0"/>
                            <a:cs typeface="Times New Roman" panose="02020603050405020304" pitchFamily="18" charset="0"/>
                          </a:rPr>
                          <m:t>0</m:t>
                        </m:r>
                      </m:sup>
                    </m:sSup>
                  </m:oMath>
                </a14:m>
                <a:r>
                  <a:rPr lang="en-US" sz="2400" dirty="0">
                    <a:latin typeface="Times New Roman" panose="02020603050405020304" pitchFamily="18" charset="0"/>
                    <a:cs typeface="Times New Roman" panose="02020603050405020304" pitchFamily="18" charset="0"/>
                  </a:rPr>
                  <a:t>C</a:t>
                </a:r>
              </a:p>
              <a:p>
                <a:r>
                  <a:rPr lang="en-US" sz="2400" dirty="0">
                    <a:latin typeface="Times New Roman" panose="02020603050405020304" pitchFamily="18" charset="0"/>
                    <a:cs typeface="Times New Roman" panose="02020603050405020304" pitchFamily="18" charset="0"/>
                  </a:rPr>
                  <a:t>t= 10 p = 600s</a:t>
                </a:r>
              </a:p>
              <a:p>
                <a:r>
                  <a:rPr lang="en-US" sz="2400" dirty="0">
                    <a:latin typeface="Times New Roman" panose="02020603050405020304" pitchFamily="18" charset="0"/>
                    <a:cs typeface="Times New Roman" panose="02020603050405020304" pitchFamily="18" charset="0"/>
                  </a:rPr>
                  <a:t>P= ?</a:t>
                </a:r>
              </a:p>
              <a:p>
                <a:r>
                  <a:rPr lang="en-US" sz="2400" dirty="0">
                    <a:latin typeface="Times New Roman" panose="02020603050405020304" pitchFamily="18" charset="0"/>
                    <a:cs typeface="Times New Roman" panose="02020603050405020304" pitchFamily="18" charset="0"/>
                  </a:rPr>
                  <a:t>R= ?</a:t>
                </a:r>
              </a:p>
            </p:txBody>
          </p:sp>
        </mc:Choice>
        <mc:Fallback xmlns="">
          <p:sp>
            <p:nvSpPr>
              <p:cNvPr id="6" name="TextBox 5">
                <a:extLst>
                  <a:ext uri="{FF2B5EF4-FFF2-40B4-BE49-F238E27FC236}">
                    <a16:creationId xmlns:a16="http://schemas.microsoft.com/office/drawing/2014/main" id="{6179A0F3-65B0-4037-9D86-23121BDBB4EB}"/>
                  </a:ext>
                </a:extLst>
              </p:cNvPr>
              <p:cNvSpPr txBox="1">
                <a:spLocks noRot="1" noChangeAspect="1" noMove="1" noResize="1" noEditPoints="1" noAdjustHandles="1" noChangeArrowheads="1" noChangeShapeType="1" noTextEdit="1"/>
              </p:cNvSpPr>
              <p:nvPr/>
            </p:nvSpPr>
            <p:spPr>
              <a:xfrm>
                <a:off x="1085087" y="3206496"/>
                <a:ext cx="2401823" cy="3046988"/>
              </a:xfrm>
              <a:prstGeom prst="rect">
                <a:avLst/>
              </a:prstGeom>
              <a:blipFill>
                <a:blip r:embed="rId2"/>
                <a:stretch>
                  <a:fillRect l="-3807" t="-1600" b="-36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310D10E3-4707-431D-A391-559532A8C0A4}"/>
                  </a:ext>
                </a:extLst>
              </p:cNvPr>
              <p:cNvSpPr txBox="1"/>
              <p:nvPr/>
            </p:nvSpPr>
            <p:spPr>
              <a:xfrm>
                <a:off x="3432048" y="3136392"/>
                <a:ext cx="6096000" cy="120763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rgbClr val="836967"/>
                              </a:solidFill>
                              <a:latin typeface="Cambria Math" panose="02040503050406030204" pitchFamily="18" charset="0"/>
                            </a:rPr>
                          </m:ctrlPr>
                        </m:sSubPr>
                        <m:e>
                          <m:r>
                            <a:rPr lang="en-US" sz="2400" i="1">
                              <a:latin typeface="Cambria Math" panose="02040503050406030204" pitchFamily="18" charset="0"/>
                            </a:rPr>
                            <m:t>𝑄</m:t>
                          </m:r>
                        </m:e>
                        <m:sub>
                          <m:r>
                            <a:rPr lang="en-US" sz="2400" i="1">
                              <a:latin typeface="Cambria Math" panose="02040503050406030204" pitchFamily="18" charset="0"/>
                            </a:rPr>
                            <m:t>𝑡h𝑢</m:t>
                          </m:r>
                        </m:sub>
                      </m:sSub>
                      <m:r>
                        <a:rPr lang="en-US" sz="2400" i="0">
                          <a:latin typeface="Cambria Math" panose="02040503050406030204" pitchFamily="18" charset="0"/>
                        </a:rPr>
                        <m:t>=0,9.</m:t>
                      </m:r>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𝑄</m:t>
                          </m:r>
                        </m:e>
                        <m:sub>
                          <m:r>
                            <a:rPr lang="en-US" sz="2400" i="1">
                              <a:latin typeface="Cambria Math" panose="02040503050406030204" pitchFamily="18" charset="0"/>
                            </a:rPr>
                            <m:t>𝑡</m:t>
                          </m:r>
                          <m:r>
                            <a:rPr lang="en-US" sz="2400" b="0" i="1" smtClean="0">
                              <a:latin typeface="Cambria Math" panose="02040503050406030204" pitchFamily="18" charset="0"/>
                            </a:rPr>
                            <m:t>ỏ</m:t>
                          </m:r>
                          <m:r>
                            <a:rPr lang="en-US" sz="2400" i="1">
                              <a:latin typeface="Cambria Math" panose="02040503050406030204" pitchFamily="18" charset="0"/>
                            </a:rPr>
                            <m:t>𝑎</m:t>
                          </m:r>
                        </m:sub>
                      </m:sSub>
                    </m:oMath>
                  </m:oMathPara>
                </a14:m>
                <a:endParaRPr lang="en-US" sz="24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2400" i="0">
                          <a:latin typeface="Cambria Math" panose="02040503050406030204" pitchFamily="18" charset="0"/>
                        </a:rPr>
                        <m:t>⇔</m:t>
                      </m:r>
                      <m:r>
                        <a:rPr lang="en-US" sz="2400" i="1">
                          <a:latin typeface="Cambria Math" panose="02040503050406030204" pitchFamily="18" charset="0"/>
                        </a:rPr>
                        <m:t>𝑐𝑚</m:t>
                      </m:r>
                      <m:d>
                        <m:dPr>
                          <m:ctrlPr>
                            <a:rPr lang="en-US" sz="2400" i="1">
                              <a:solidFill>
                                <a:srgbClr val="836967"/>
                              </a:solidFill>
                              <a:latin typeface="Cambria Math" panose="02040503050406030204" pitchFamily="18" charset="0"/>
                            </a:rPr>
                          </m:ctrlPr>
                        </m:dPr>
                        <m:e>
                          <m:sSubSup>
                            <m:sSubSupPr>
                              <m:ctrlPr>
                                <a:rPr lang="en-US" sz="2400" i="1">
                                  <a:solidFill>
                                    <a:srgbClr val="836967"/>
                                  </a:solidFill>
                                  <a:latin typeface="Cambria Math" panose="02040503050406030204" pitchFamily="18" charset="0"/>
                                </a:rPr>
                              </m:ctrlPr>
                            </m:sSubSupPr>
                            <m:e>
                              <m:r>
                                <a:rPr lang="en-US" sz="2400" i="1">
                                  <a:latin typeface="Cambria Math" panose="02040503050406030204" pitchFamily="18" charset="0"/>
                                </a:rPr>
                                <m:t>𝑡</m:t>
                              </m:r>
                            </m:e>
                            <m:sub>
                              <m:r>
                                <a:rPr lang="en-US" sz="2400" i="0">
                                  <a:latin typeface="Cambria Math" panose="02040503050406030204" pitchFamily="18" charset="0"/>
                                </a:rPr>
                                <m:t>2</m:t>
                              </m:r>
                            </m:sub>
                            <m:sup>
                              <m:r>
                                <a:rPr lang="en-US" sz="2400" i="0">
                                  <a:latin typeface="Cambria Math" panose="02040503050406030204" pitchFamily="18" charset="0"/>
                                </a:rPr>
                                <m:t>0</m:t>
                              </m:r>
                            </m:sup>
                          </m:sSubSup>
                          <m:r>
                            <a:rPr lang="en-US" sz="2400" i="0">
                              <a:latin typeface="Cambria Math" panose="02040503050406030204" pitchFamily="18" charset="0"/>
                            </a:rPr>
                            <m:t>−</m:t>
                          </m:r>
                          <m:sSubSup>
                            <m:sSubSupPr>
                              <m:ctrlPr>
                                <a:rPr lang="en-US" sz="2400" i="1">
                                  <a:solidFill>
                                    <a:srgbClr val="836967"/>
                                  </a:solidFill>
                                  <a:latin typeface="Cambria Math" panose="02040503050406030204" pitchFamily="18" charset="0"/>
                                </a:rPr>
                              </m:ctrlPr>
                            </m:sSubSupPr>
                            <m:e>
                              <m:r>
                                <a:rPr lang="en-US" sz="2400" i="1">
                                  <a:latin typeface="Cambria Math" panose="02040503050406030204" pitchFamily="18" charset="0"/>
                                </a:rPr>
                                <m:t>𝑡</m:t>
                              </m:r>
                            </m:e>
                            <m:sub>
                              <m:r>
                                <a:rPr lang="en-US" sz="2400" i="0">
                                  <a:latin typeface="Cambria Math" panose="02040503050406030204" pitchFamily="18" charset="0"/>
                                </a:rPr>
                                <m:t>1</m:t>
                              </m:r>
                            </m:sub>
                            <m:sup>
                              <m:r>
                                <a:rPr lang="en-US" sz="2400" i="0">
                                  <a:latin typeface="Cambria Math" panose="02040503050406030204" pitchFamily="18" charset="0"/>
                                </a:rPr>
                                <m:t>0</m:t>
                              </m:r>
                            </m:sup>
                          </m:sSubSup>
                        </m:e>
                      </m:d>
                      <m:r>
                        <a:rPr lang="en-US" sz="2400" i="0">
                          <a:latin typeface="Cambria Math" panose="02040503050406030204" pitchFamily="18" charset="0"/>
                        </a:rPr>
                        <m:t>=0,9</m:t>
                      </m:r>
                      <m:r>
                        <a:rPr lang="en-US" sz="2400" i="1">
                          <a:latin typeface="Cambria Math" panose="02040503050406030204" pitchFamily="18" charset="0"/>
                        </a:rPr>
                        <m:t>𝑃𝑡</m:t>
                      </m:r>
                    </m:oMath>
                  </m:oMathPara>
                </a14:m>
                <a:endParaRPr lang="en-US" sz="2400" i="1"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2400" i="0">
                          <a:latin typeface="Cambria Math" panose="02040503050406030204" pitchFamily="18" charset="0"/>
                        </a:rPr>
                        <m:t>⇔4190.3</m:t>
                      </m:r>
                      <m:d>
                        <m:dPr>
                          <m:ctrlPr>
                            <a:rPr lang="en-US" sz="2400" i="1">
                              <a:solidFill>
                                <a:srgbClr val="836967"/>
                              </a:solidFill>
                              <a:latin typeface="Cambria Math" panose="02040503050406030204" pitchFamily="18" charset="0"/>
                            </a:rPr>
                          </m:ctrlPr>
                        </m:dPr>
                        <m:e>
                          <m:r>
                            <a:rPr lang="en-US" sz="2400" i="0">
                              <a:latin typeface="Cambria Math" panose="02040503050406030204" pitchFamily="18" charset="0"/>
                            </a:rPr>
                            <m:t>100−25</m:t>
                          </m:r>
                        </m:e>
                      </m:d>
                      <m:r>
                        <a:rPr lang="en-US" sz="2400" i="0">
                          <a:latin typeface="Cambria Math" panose="02040503050406030204" pitchFamily="18" charset="0"/>
                        </a:rPr>
                        <m:t>=0,9.</m:t>
                      </m:r>
                      <m:r>
                        <a:rPr lang="en-US" sz="2400" b="0" i="1" smtClean="0">
                          <a:latin typeface="Cambria Math" panose="02040503050406030204" pitchFamily="18" charset="0"/>
                        </a:rPr>
                        <m:t>𝑃</m:t>
                      </m:r>
                      <m:r>
                        <a:rPr lang="en-US" sz="2400" b="0" i="1" smtClean="0">
                          <a:latin typeface="Cambria Math" panose="02040503050406030204" pitchFamily="18" charset="0"/>
                        </a:rPr>
                        <m:t>.600</m:t>
                      </m:r>
                    </m:oMath>
                  </m:oMathPara>
                </a14:m>
                <a:endParaRPr lang="en-US" sz="2400" dirty="0"/>
              </a:p>
            </p:txBody>
          </p:sp>
        </mc:Choice>
        <mc:Fallback xmlns="">
          <p:sp>
            <p:nvSpPr>
              <p:cNvPr id="7" name="TextBox 6">
                <a:extLst>
                  <a:ext uri="{FF2B5EF4-FFF2-40B4-BE49-F238E27FC236}">
                    <a16:creationId xmlns:a16="http://schemas.microsoft.com/office/drawing/2014/main" id="{310D10E3-4707-431D-A391-559532A8C0A4}"/>
                  </a:ext>
                </a:extLst>
              </p:cNvPr>
              <p:cNvSpPr txBox="1">
                <a:spLocks noRot="1" noChangeAspect="1" noMove="1" noResize="1" noEditPoints="1" noAdjustHandles="1" noChangeArrowheads="1" noChangeShapeType="1" noTextEdit="1"/>
              </p:cNvSpPr>
              <p:nvPr/>
            </p:nvSpPr>
            <p:spPr>
              <a:xfrm>
                <a:off x="3432048" y="3136392"/>
                <a:ext cx="6096000" cy="120763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336D7D9D-4610-4233-991A-67948A1F3A6F}"/>
                  </a:ext>
                </a:extLst>
              </p:cNvPr>
              <p:cNvSpPr txBox="1"/>
              <p:nvPr/>
            </p:nvSpPr>
            <p:spPr>
              <a:xfrm>
                <a:off x="3291840" y="4268325"/>
                <a:ext cx="6096000"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2400" smtClean="0">
                          <a:latin typeface="Cambria Math" panose="02040503050406030204" pitchFamily="18" charset="0"/>
                        </a:rPr>
                        <m:t>⇒</m:t>
                      </m:r>
                      <m:r>
                        <a:rPr lang="en-US" sz="2400" i="1">
                          <a:latin typeface="Cambria Math" panose="02040503050406030204" pitchFamily="18" charset="0"/>
                        </a:rPr>
                        <m:t>𝑃</m:t>
                      </m:r>
                      <m:r>
                        <a:rPr lang="en-US" sz="2400" i="0">
                          <a:latin typeface="Cambria Math" panose="02040503050406030204" pitchFamily="18" charset="0"/>
                        </a:rPr>
                        <m:t>=931</m:t>
                      </m:r>
                      <m:d>
                        <m:dPr>
                          <m:ctrlPr>
                            <a:rPr lang="en-US" sz="2400" i="1">
                              <a:solidFill>
                                <a:srgbClr val="836967"/>
                              </a:solidFill>
                              <a:latin typeface="Cambria Math" panose="02040503050406030204" pitchFamily="18" charset="0"/>
                            </a:rPr>
                          </m:ctrlPr>
                        </m:dPr>
                        <m:e>
                          <m:r>
                            <a:rPr lang="en-US" sz="2400" i="1">
                              <a:latin typeface="Cambria Math" panose="02040503050406030204" pitchFamily="18" charset="0"/>
                            </a:rPr>
                            <m:t>𝑊</m:t>
                          </m:r>
                        </m:e>
                      </m:d>
                    </m:oMath>
                  </m:oMathPara>
                </a14:m>
                <a:endParaRPr lang="en-US" sz="2400" dirty="0"/>
              </a:p>
            </p:txBody>
          </p:sp>
        </mc:Choice>
        <mc:Fallback xmlns="">
          <p:sp>
            <p:nvSpPr>
              <p:cNvPr id="9" name="TextBox 8">
                <a:extLst>
                  <a:ext uri="{FF2B5EF4-FFF2-40B4-BE49-F238E27FC236}">
                    <a16:creationId xmlns:a16="http://schemas.microsoft.com/office/drawing/2014/main" id="{336D7D9D-4610-4233-991A-67948A1F3A6F}"/>
                  </a:ext>
                </a:extLst>
              </p:cNvPr>
              <p:cNvSpPr txBox="1">
                <a:spLocks noRot="1" noChangeAspect="1" noMove="1" noResize="1" noEditPoints="1" noAdjustHandles="1" noChangeArrowheads="1" noChangeShapeType="1" noTextEdit="1"/>
              </p:cNvSpPr>
              <p:nvPr/>
            </p:nvSpPr>
            <p:spPr>
              <a:xfrm>
                <a:off x="3291840" y="4268325"/>
                <a:ext cx="6096000" cy="46166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50E6C701-5014-4B9B-A048-B1BAAC615538}"/>
                  </a:ext>
                </a:extLst>
              </p:cNvPr>
              <p:cNvSpPr txBox="1"/>
              <p:nvPr/>
            </p:nvSpPr>
            <p:spPr>
              <a:xfrm>
                <a:off x="4011168" y="4844423"/>
                <a:ext cx="6096000" cy="666401"/>
              </a:xfrm>
              <a:prstGeom prst="rect">
                <a:avLst/>
              </a:prstGeom>
              <a:noFill/>
            </p:spPr>
            <p:txBody>
              <a:bodyPr wrap="square">
                <a:spAutoFit/>
              </a:bodyPr>
              <a:lstStyle/>
              <a:p>
                <a:r>
                  <a:rPr lang="en-ZW" sz="2400" dirty="0" err="1">
                    <a:effectLst/>
                    <a:latin typeface="Times New Roman" panose="02020603050405020304" pitchFamily="18" charset="0"/>
                    <a:ea typeface="Calibri" panose="020F0502020204030204" pitchFamily="34" charset="0"/>
                  </a:rPr>
                  <a:t>Từ</a:t>
                </a:r>
                <a:r>
                  <a:rPr lang="en-ZW" sz="2400" dirty="0">
                    <a:effectLst/>
                    <a:latin typeface="Times New Roman" panose="02020603050405020304" pitchFamily="18" charset="0"/>
                    <a:ea typeface="Calibri" panose="020F0502020204030204" pitchFamily="34" charset="0"/>
                  </a:rPr>
                  <a:t> </a:t>
                </a:r>
                <a14:m>
                  <m:oMath xmlns:m="http://schemas.openxmlformats.org/officeDocument/2006/math">
                    <m:r>
                      <a:rPr lang="en-ZW" sz="2400" i="1">
                        <a:effectLst/>
                        <a:latin typeface="Cambria Math" panose="02040503050406030204" pitchFamily="18" charset="0"/>
                        <a:ea typeface="Calibri" panose="020F0502020204030204" pitchFamily="34" charset="0"/>
                        <a:cs typeface="Times New Roman" panose="02020603050405020304" pitchFamily="18" charset="0"/>
                      </a:rPr>
                      <m:t>𝑃</m:t>
                    </m:r>
                    <m:r>
                      <a:rPr lang="en-ZW" sz="2400" i="1">
                        <a:effectLst/>
                        <a:latin typeface="Cambria Math" panose="02040503050406030204" pitchFamily="18" charset="0"/>
                        <a:ea typeface="Calibri" panose="020F0502020204030204" pitchFamily="34" charset="0"/>
                        <a:cs typeface="Times New Roman" panose="02020603050405020304" pitchFamily="18" charset="0"/>
                      </a:rPr>
                      <m:t>=</m:t>
                    </m:r>
                    <m:r>
                      <a:rPr lang="en-ZW" sz="2400" i="1">
                        <a:effectLst/>
                        <a:latin typeface="Cambria Math" panose="02040503050406030204" pitchFamily="18" charset="0"/>
                        <a:ea typeface="Calibri" panose="020F0502020204030204" pitchFamily="34" charset="0"/>
                        <a:cs typeface="Times New Roman" panose="02020603050405020304" pitchFamily="18" charset="0"/>
                      </a:rPr>
                      <m:t>𝑈𝐼</m:t>
                    </m:r>
                    <m:r>
                      <a:rPr lang="en-ZW"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rPr>
                        </m:ctrlPr>
                      </m:fPr>
                      <m:num>
                        <m:sSup>
                          <m:sSupPr>
                            <m:ctrlPr>
                              <a:rPr lang="en-US" sz="2400" i="1">
                                <a:effectLst/>
                                <a:latin typeface="Cambria Math" panose="02040503050406030204" pitchFamily="18" charset="0"/>
                              </a:rPr>
                            </m:ctrlPr>
                          </m:sSupPr>
                          <m:e>
                            <m:r>
                              <a:rPr lang="en-ZW" sz="2400" i="1">
                                <a:effectLst/>
                                <a:latin typeface="Cambria Math" panose="02040503050406030204" pitchFamily="18" charset="0"/>
                                <a:ea typeface="Calibri" panose="020F0502020204030204" pitchFamily="34" charset="0"/>
                                <a:cs typeface="Times New Roman" panose="02020603050405020304" pitchFamily="18" charset="0"/>
                              </a:rPr>
                              <m:t>𝑈</m:t>
                            </m:r>
                          </m:e>
                          <m:sup>
                            <m:r>
                              <a:rPr lang="en-ZW" sz="2400" i="1">
                                <a:effectLst/>
                                <a:latin typeface="Cambria Math" panose="02040503050406030204" pitchFamily="18" charset="0"/>
                                <a:ea typeface="Calibri" panose="020F0502020204030204" pitchFamily="34" charset="0"/>
                                <a:cs typeface="Times New Roman" panose="02020603050405020304" pitchFamily="18" charset="0"/>
                              </a:rPr>
                              <m:t>2</m:t>
                            </m:r>
                          </m:sup>
                        </m:sSup>
                      </m:num>
                      <m:den>
                        <m:r>
                          <a:rPr lang="en-ZW" sz="2400" i="1">
                            <a:effectLst/>
                            <a:latin typeface="Cambria Math" panose="02040503050406030204" pitchFamily="18" charset="0"/>
                            <a:ea typeface="Calibri" panose="020F0502020204030204" pitchFamily="34" charset="0"/>
                            <a:cs typeface="Times New Roman" panose="02020603050405020304" pitchFamily="18" charset="0"/>
                          </a:rPr>
                          <m:t>𝑅</m:t>
                        </m:r>
                      </m:den>
                    </m:f>
                    <m:r>
                      <a:rPr lang="en-ZW" sz="2400" i="1">
                        <a:effectLst/>
                        <a:latin typeface="Cambria Math" panose="02040503050406030204" pitchFamily="18" charset="0"/>
                        <a:ea typeface="Calibri" panose="020F0502020204030204" pitchFamily="34" charset="0"/>
                        <a:cs typeface="Cambria Math" panose="02040503050406030204" pitchFamily="18" charset="0"/>
                      </a:rPr>
                      <m:t>⇒</m:t>
                    </m:r>
                    <m:r>
                      <a:rPr lang="en-ZW" sz="2400" i="1">
                        <a:effectLst/>
                        <a:latin typeface="Cambria Math" panose="02040503050406030204" pitchFamily="18" charset="0"/>
                        <a:ea typeface="Calibri" panose="020F0502020204030204" pitchFamily="34" charset="0"/>
                        <a:cs typeface="Times New Roman" panose="02020603050405020304" pitchFamily="18" charset="0"/>
                      </a:rPr>
                      <m:t>𝑅</m:t>
                    </m:r>
                    <m:r>
                      <a:rPr lang="en-ZW" sz="24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400" i="1">
                            <a:effectLst/>
                            <a:latin typeface="Cambria Math" panose="02040503050406030204" pitchFamily="18" charset="0"/>
                          </a:rPr>
                        </m:ctrlPr>
                      </m:fPr>
                      <m:num>
                        <m:sSup>
                          <m:sSupPr>
                            <m:ctrlPr>
                              <a:rPr lang="en-US" sz="2400" i="1">
                                <a:effectLst/>
                                <a:latin typeface="Cambria Math" panose="02040503050406030204" pitchFamily="18" charset="0"/>
                              </a:rPr>
                            </m:ctrlPr>
                          </m:sSupPr>
                          <m:e>
                            <m:r>
                              <a:rPr lang="en-ZW" sz="2400" i="1">
                                <a:effectLst/>
                                <a:latin typeface="Cambria Math" panose="02040503050406030204" pitchFamily="18" charset="0"/>
                                <a:ea typeface="Calibri" panose="020F0502020204030204" pitchFamily="34" charset="0"/>
                                <a:cs typeface="Times New Roman" panose="02020603050405020304" pitchFamily="18" charset="0"/>
                              </a:rPr>
                              <m:t>𝑈</m:t>
                            </m:r>
                          </m:e>
                          <m:sup>
                            <m:r>
                              <a:rPr lang="en-ZW" sz="2400" i="1">
                                <a:effectLst/>
                                <a:latin typeface="Cambria Math" panose="02040503050406030204" pitchFamily="18" charset="0"/>
                                <a:ea typeface="Calibri" panose="020F0502020204030204" pitchFamily="34" charset="0"/>
                                <a:cs typeface="Times New Roman" panose="02020603050405020304" pitchFamily="18" charset="0"/>
                              </a:rPr>
                              <m:t>2</m:t>
                            </m:r>
                          </m:sup>
                        </m:sSup>
                      </m:num>
                      <m:den>
                        <m:r>
                          <a:rPr lang="en-ZW" sz="2400" i="1">
                            <a:effectLst/>
                            <a:latin typeface="Cambria Math" panose="02040503050406030204" pitchFamily="18" charset="0"/>
                            <a:ea typeface="Calibri" panose="020F0502020204030204" pitchFamily="34" charset="0"/>
                            <a:cs typeface="Times New Roman" panose="02020603050405020304" pitchFamily="18" charset="0"/>
                          </a:rPr>
                          <m:t>𝑃</m:t>
                        </m:r>
                      </m:den>
                    </m:f>
                    <m:r>
                      <a:rPr lang="en-ZW" sz="2400" i="1">
                        <a:effectLst/>
                        <a:latin typeface="Cambria Math" panose="02040503050406030204" pitchFamily="18" charset="0"/>
                        <a:ea typeface="Calibri" panose="020F0502020204030204" pitchFamily="34" charset="0"/>
                        <a:cs typeface="Times New Roman" panose="02020603050405020304" pitchFamily="18" charset="0"/>
                      </a:rPr>
                      <m:t>=52</m:t>
                    </m:r>
                    <m:d>
                      <m:dPr>
                        <m:ctrlPr>
                          <a:rPr lang="en-US" sz="2400" i="1">
                            <a:effectLst/>
                            <a:latin typeface="Cambria Math" panose="02040503050406030204" pitchFamily="18" charset="0"/>
                          </a:rPr>
                        </m:ctrlPr>
                      </m:dPr>
                      <m:e>
                        <m:r>
                          <a:rPr lang="en-ZW" sz="2400" i="1">
                            <a:effectLst/>
                            <a:latin typeface="Cambria Math" panose="02040503050406030204" pitchFamily="18" charset="0"/>
                            <a:ea typeface="Calibri" panose="020F0502020204030204" pitchFamily="34" charset="0"/>
                          </a:rPr>
                          <m:t>𝛺</m:t>
                        </m:r>
                      </m:e>
                    </m:d>
                  </m:oMath>
                </a14:m>
                <a:r>
                  <a:rPr lang="en-ZW" sz="2400" dirty="0">
                    <a:effectLst/>
                    <a:latin typeface="Times New Roman" panose="02020603050405020304" pitchFamily="18" charset="0"/>
                    <a:ea typeface="Calibri" panose="020F0502020204030204" pitchFamily="34" charset="0"/>
                  </a:rPr>
                  <a:t> </a:t>
                </a:r>
                <a:endParaRPr lang="en-US" sz="2400" dirty="0"/>
              </a:p>
            </p:txBody>
          </p:sp>
        </mc:Choice>
        <mc:Fallback xmlns="">
          <p:sp>
            <p:nvSpPr>
              <p:cNvPr id="13" name="TextBox 12">
                <a:extLst>
                  <a:ext uri="{FF2B5EF4-FFF2-40B4-BE49-F238E27FC236}">
                    <a16:creationId xmlns:a16="http://schemas.microsoft.com/office/drawing/2014/main" id="{50E6C701-5014-4B9B-A048-B1BAAC615538}"/>
                  </a:ext>
                </a:extLst>
              </p:cNvPr>
              <p:cNvSpPr txBox="1">
                <a:spLocks noRot="1" noChangeAspect="1" noMove="1" noResize="1" noEditPoints="1" noAdjustHandles="1" noChangeArrowheads="1" noChangeShapeType="1" noTextEdit="1"/>
              </p:cNvSpPr>
              <p:nvPr/>
            </p:nvSpPr>
            <p:spPr>
              <a:xfrm>
                <a:off x="4011168" y="4844423"/>
                <a:ext cx="6096000" cy="666401"/>
              </a:xfrm>
              <a:prstGeom prst="rect">
                <a:avLst/>
              </a:prstGeom>
              <a:blipFill>
                <a:blip r:embed="rId5"/>
                <a:stretch>
                  <a:fillRect l="-1500" b="-8257"/>
                </a:stretch>
              </a:blipFill>
            </p:spPr>
            <p:txBody>
              <a:bodyPr/>
              <a:lstStyle/>
              <a:p>
                <a:r>
                  <a:rPr lang="en-US">
                    <a:noFill/>
                  </a:rPr>
                  <a:t> </a:t>
                </a:r>
              </a:p>
            </p:txBody>
          </p:sp>
        </mc:Fallback>
      </mc:AlternateContent>
    </p:spTree>
    <p:extLst>
      <p:ext uri="{BB962C8B-B14F-4D97-AF65-F5344CB8AC3E}">
        <p14:creationId xmlns:p14="http://schemas.microsoft.com/office/powerpoint/2010/main" val="361743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fade">
                                      <p:cBhvr>
                                        <p:cTn id="27" dur="2000"/>
                                        <p:tgtEl>
                                          <p:spTgt spid="7">
                                            <p:txEl>
                                              <p:pRg st="0" end="0"/>
                                            </p:txEl>
                                          </p:spTgt>
                                        </p:tgtEl>
                                      </p:cBhvr>
                                    </p:animEffect>
                                    <p:anim calcmode="lin" valueType="num">
                                      <p:cBhvr>
                                        <p:cTn id="28" dur="2000" fill="hold"/>
                                        <p:tgtEl>
                                          <p:spTgt spid="7">
                                            <p:txEl>
                                              <p:pRg st="0" end="0"/>
                                            </p:txEl>
                                          </p:spTgt>
                                        </p:tgtEl>
                                        <p:attrNameLst>
                                          <p:attrName>ppt_w</p:attrName>
                                        </p:attrNameLst>
                                      </p:cBhvr>
                                      <p:tavLst>
                                        <p:tav tm="0" fmla="#ppt_w*sin(2.5*pi*$)">
                                          <p:val>
                                            <p:fltVal val="0"/>
                                          </p:val>
                                        </p:tav>
                                        <p:tav tm="100000">
                                          <p:val>
                                            <p:fltVal val="1"/>
                                          </p:val>
                                        </p:tav>
                                      </p:tavLst>
                                    </p:anim>
                                    <p:anim calcmode="lin" valueType="num">
                                      <p:cBhvr>
                                        <p:cTn id="29" dur="2000" fill="hold"/>
                                        <p:tgtEl>
                                          <p:spTgt spid="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45" presetClass="entr" presetSubtype="0" fill="hold" nodeType="clickEffect">
                                  <p:stCondLst>
                                    <p:cond delay="0"/>
                                  </p:stCondLst>
                                  <p:childTnLst>
                                    <p:set>
                                      <p:cBhvr>
                                        <p:cTn id="33" dur="1" fill="hold">
                                          <p:stCondLst>
                                            <p:cond delay="0"/>
                                          </p:stCondLst>
                                        </p:cTn>
                                        <p:tgtEl>
                                          <p:spTgt spid="7">
                                            <p:txEl>
                                              <p:pRg st="1" end="1"/>
                                            </p:txEl>
                                          </p:spTgt>
                                        </p:tgtEl>
                                        <p:attrNameLst>
                                          <p:attrName>style.visibility</p:attrName>
                                        </p:attrNameLst>
                                      </p:cBhvr>
                                      <p:to>
                                        <p:strVal val="visible"/>
                                      </p:to>
                                    </p:set>
                                    <p:animEffect transition="in" filter="fade">
                                      <p:cBhvr>
                                        <p:cTn id="34" dur="2000"/>
                                        <p:tgtEl>
                                          <p:spTgt spid="7">
                                            <p:txEl>
                                              <p:pRg st="1" end="1"/>
                                            </p:txEl>
                                          </p:spTgt>
                                        </p:tgtEl>
                                      </p:cBhvr>
                                    </p:animEffect>
                                    <p:anim calcmode="lin" valueType="num">
                                      <p:cBhvr>
                                        <p:cTn id="35" dur="2000" fill="hold"/>
                                        <p:tgtEl>
                                          <p:spTgt spid="7">
                                            <p:txEl>
                                              <p:pRg st="1" end="1"/>
                                            </p:txEl>
                                          </p:spTgt>
                                        </p:tgtEl>
                                        <p:attrNameLst>
                                          <p:attrName>ppt_w</p:attrName>
                                        </p:attrNameLst>
                                      </p:cBhvr>
                                      <p:tavLst>
                                        <p:tav tm="0" fmla="#ppt_w*sin(2.5*pi*$)">
                                          <p:val>
                                            <p:fltVal val="0"/>
                                          </p:val>
                                        </p:tav>
                                        <p:tav tm="100000">
                                          <p:val>
                                            <p:fltVal val="1"/>
                                          </p:val>
                                        </p:tav>
                                      </p:tavLst>
                                    </p:anim>
                                    <p:anim calcmode="lin" valueType="num">
                                      <p:cBhvr>
                                        <p:cTn id="36" dur="2000" fill="hold"/>
                                        <p:tgtEl>
                                          <p:spTgt spid="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45" presetClass="entr" presetSubtype="0" fill="hold" nodeType="clickEffect">
                                  <p:stCondLst>
                                    <p:cond delay="0"/>
                                  </p:stCondLst>
                                  <p:childTnLst>
                                    <p:set>
                                      <p:cBhvr>
                                        <p:cTn id="40" dur="1" fill="hold">
                                          <p:stCondLst>
                                            <p:cond delay="0"/>
                                          </p:stCondLst>
                                        </p:cTn>
                                        <p:tgtEl>
                                          <p:spTgt spid="7">
                                            <p:txEl>
                                              <p:pRg st="2" end="2"/>
                                            </p:txEl>
                                          </p:spTgt>
                                        </p:tgtEl>
                                        <p:attrNameLst>
                                          <p:attrName>style.visibility</p:attrName>
                                        </p:attrNameLst>
                                      </p:cBhvr>
                                      <p:to>
                                        <p:strVal val="visible"/>
                                      </p:to>
                                    </p:set>
                                    <p:animEffect transition="in" filter="fade">
                                      <p:cBhvr>
                                        <p:cTn id="41" dur="2000"/>
                                        <p:tgtEl>
                                          <p:spTgt spid="7">
                                            <p:txEl>
                                              <p:pRg st="2" end="2"/>
                                            </p:txEl>
                                          </p:spTgt>
                                        </p:tgtEl>
                                      </p:cBhvr>
                                    </p:animEffect>
                                    <p:anim calcmode="lin" valueType="num">
                                      <p:cBhvr>
                                        <p:cTn id="42" dur="2000" fill="hold"/>
                                        <p:tgtEl>
                                          <p:spTgt spid="7">
                                            <p:txEl>
                                              <p:pRg st="2" end="2"/>
                                            </p:txEl>
                                          </p:spTgt>
                                        </p:tgtEl>
                                        <p:attrNameLst>
                                          <p:attrName>ppt_w</p:attrName>
                                        </p:attrNameLst>
                                      </p:cBhvr>
                                      <p:tavLst>
                                        <p:tav tm="0" fmla="#ppt_w*sin(2.5*pi*$)">
                                          <p:val>
                                            <p:fltVal val="0"/>
                                          </p:val>
                                        </p:tav>
                                        <p:tav tm="100000">
                                          <p:val>
                                            <p:fltVal val="1"/>
                                          </p:val>
                                        </p:tav>
                                      </p:tavLst>
                                    </p:anim>
                                    <p:anim calcmode="lin" valueType="num">
                                      <p:cBhvr>
                                        <p:cTn id="43" dur="2000" fill="hold"/>
                                        <p:tgtEl>
                                          <p:spTgt spid="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9">
                                            <p:txEl>
                                              <p:pRg st="0" end="0"/>
                                            </p:txEl>
                                          </p:spTgt>
                                        </p:tgtEl>
                                        <p:attrNameLst>
                                          <p:attrName>style.visibility</p:attrName>
                                        </p:attrNameLst>
                                      </p:cBhvr>
                                      <p:to>
                                        <p:strVal val="visible"/>
                                      </p:to>
                                    </p:set>
                                    <p:anim calcmode="lin" valueType="num">
                                      <p:cBhvr additive="base">
                                        <p:cTn id="48"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wheel(1)">
                                      <p:cBhvr>
                                        <p:cTn id="54"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BDC05B9-A665-4199-81F3-516307ADB74C}"/>
              </a:ext>
            </a:extLst>
          </p:cNvPr>
          <p:cNvSpPr txBox="1"/>
          <p:nvPr/>
        </p:nvSpPr>
        <p:spPr>
          <a:xfrm>
            <a:off x="67056" y="-76985"/>
            <a:ext cx="12076176" cy="2795958"/>
          </a:xfrm>
          <a:prstGeom prst="rect">
            <a:avLst/>
          </a:prstGeom>
          <a:noFill/>
        </p:spPr>
        <p:txBody>
          <a:bodyPr wrap="square">
            <a:spAutoFit/>
          </a:bodyPr>
          <a:lstStyle/>
          <a:p>
            <a:pPr marL="0" marR="0" indent="0" algn="just">
              <a:lnSpc>
                <a:spcPct val="150000"/>
              </a:lnSpc>
              <a:spcBef>
                <a:spcPts val="0"/>
              </a:spcBef>
              <a:spcAft>
                <a:spcPts val="0"/>
              </a:spcAft>
            </a:pPr>
            <a:r>
              <a:rPr lang="en-ZW" sz="2400" b="1" u="sng" dirty="0" err="1">
                <a:effectLst/>
                <a:latin typeface="Times New Roman" panose="02020603050405020304" pitchFamily="18" charset="0"/>
                <a:ea typeface="Calibri" panose="020F0502020204030204" pitchFamily="34" charset="0"/>
              </a:rPr>
              <a:t>Câu</a:t>
            </a:r>
            <a:r>
              <a:rPr lang="en-ZW" sz="2400" b="1" u="sng" dirty="0">
                <a:effectLst/>
                <a:latin typeface="Times New Roman" panose="02020603050405020304" pitchFamily="18" charset="0"/>
                <a:ea typeface="Calibri" panose="020F0502020204030204" pitchFamily="34" charset="0"/>
              </a:rPr>
              <a:t> </a:t>
            </a:r>
            <a:r>
              <a:rPr lang="en-ZW" sz="2400" b="1" u="sng" dirty="0">
                <a:latin typeface="Times New Roman" panose="02020603050405020304" pitchFamily="18" charset="0"/>
                <a:ea typeface="Calibri" panose="020F0502020204030204" pitchFamily="34" charset="0"/>
              </a:rPr>
              <a:t>8</a:t>
            </a:r>
            <a:r>
              <a:rPr lang="en-ZW" sz="2400" b="1" u="sng"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Một</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bóng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đèn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dây</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tóc</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ghi</a:t>
            </a:r>
            <a:r>
              <a:rPr lang="en-ZW" sz="2400" dirty="0">
                <a:effectLst/>
                <a:latin typeface="Times New Roman" panose="02020603050405020304" pitchFamily="18" charset="0"/>
                <a:ea typeface="Calibri" panose="020F0502020204030204" pitchFamily="34" charset="0"/>
              </a:rPr>
              <a:t> 24V − 2,4W,</a:t>
            </a:r>
            <a:endParaRPr lang="en-US" sz="2400" dirty="0">
              <a:effectLst/>
              <a:latin typeface="Times New Roman" panose="02020603050405020304" pitchFamily="18" charset="0"/>
              <a:ea typeface="Calibri" panose="020F0502020204030204" pitchFamily="34" charset="0"/>
            </a:endParaRPr>
          </a:p>
          <a:p>
            <a:pPr marL="0" marR="0" indent="180340" algn="just">
              <a:lnSpc>
                <a:spcPct val="150000"/>
              </a:lnSpc>
              <a:spcBef>
                <a:spcPts val="0"/>
              </a:spcBef>
              <a:spcAft>
                <a:spcPts val="0"/>
              </a:spcAft>
            </a:pPr>
            <a:r>
              <a:rPr lang="en-ZW" sz="2400" dirty="0">
                <a:effectLst/>
                <a:latin typeface="Times New Roman" panose="02020603050405020304" pitchFamily="18" charset="0"/>
                <a:ea typeface="Calibri" panose="020F0502020204030204" pitchFamily="34" charset="0"/>
              </a:rPr>
              <a:t>1/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bóng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đèn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giá</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trị</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bằng</a:t>
            </a:r>
            <a:r>
              <a:rPr lang="en-ZW" sz="2400" dirty="0">
                <a:effectLst/>
                <a:latin typeface="Times New Roman" panose="02020603050405020304" pitchFamily="18" charset="0"/>
                <a:ea typeface="Calibri" panose="020F0502020204030204" pitchFamily="34" charset="0"/>
              </a:rPr>
              <a:t> bao </a:t>
            </a:r>
            <a:r>
              <a:rPr lang="en-ZW" sz="2400" dirty="0" err="1">
                <a:effectLst/>
                <a:latin typeface="Times New Roman" panose="02020603050405020304" pitchFamily="18" charset="0"/>
                <a:ea typeface="Calibri" panose="020F0502020204030204" pitchFamily="34" charset="0"/>
              </a:rPr>
              <a:t>nhiêu</a:t>
            </a:r>
            <a:r>
              <a:rPr lang="en-ZW" sz="2400" dirty="0">
                <a:effectLst/>
                <a:latin typeface="Times New Roman" panose="02020603050405020304" pitchFamily="18" charset="0"/>
                <a:ea typeface="Calibri" panose="020F0502020204030204" pitchFamily="34" charset="0"/>
              </a:rPr>
              <a:t>?</a:t>
            </a:r>
            <a:endParaRPr lang="en-US" sz="2400" dirty="0">
              <a:effectLst/>
              <a:latin typeface="Times New Roman" panose="02020603050405020304" pitchFamily="18" charset="0"/>
              <a:ea typeface="Calibri" panose="020F0502020204030204" pitchFamily="34" charset="0"/>
            </a:endParaRPr>
          </a:p>
          <a:p>
            <a:pPr marL="0" marR="0" indent="180340" algn="just">
              <a:lnSpc>
                <a:spcPct val="150000"/>
              </a:lnSpc>
              <a:spcBef>
                <a:spcPts val="0"/>
              </a:spcBef>
              <a:spcAft>
                <a:spcPts val="0"/>
              </a:spcAft>
            </a:pPr>
            <a:r>
              <a:rPr lang="en-ZW" sz="2400" dirty="0">
                <a:effectLst/>
                <a:latin typeface="Times New Roman" panose="02020603050405020304" pitchFamily="18" charset="0"/>
                <a:ea typeface="Calibri" panose="020F0502020204030204" pitchFamily="34" charset="0"/>
              </a:rPr>
              <a:t> A.</a:t>
            </a:r>
            <a:r>
              <a:rPr lang="en-ZW" sz="2400" b="1" dirty="0">
                <a:effectLst/>
                <a:latin typeface="Times New Roman" panose="02020603050405020304" pitchFamily="18" charset="0"/>
                <a:ea typeface="Calibri" panose="020F0502020204030204" pitchFamily="34" charset="0"/>
              </a:rPr>
              <a:t> </a:t>
            </a:r>
            <a:r>
              <a:rPr lang="en-ZW" sz="2400" dirty="0">
                <a:effectLst/>
                <a:latin typeface="Times New Roman" panose="02020603050405020304" pitchFamily="18" charset="0"/>
                <a:ea typeface="Calibri" panose="020F0502020204030204" pitchFamily="34" charset="0"/>
              </a:rPr>
              <a:t>240A		</a:t>
            </a:r>
            <a:r>
              <a:rPr lang="en-ZW" sz="2400" b="1" dirty="0">
                <a:effectLst/>
                <a:latin typeface="Times New Roman" panose="02020603050405020304" pitchFamily="18" charset="0"/>
                <a:ea typeface="Calibri" panose="020F0502020204030204" pitchFamily="34" charset="0"/>
              </a:rPr>
              <a:t>B. </a:t>
            </a:r>
            <a:r>
              <a:rPr lang="en-ZW" sz="2400" dirty="0">
                <a:effectLst/>
                <a:latin typeface="Times New Roman" panose="02020603050405020304" pitchFamily="18" charset="0"/>
                <a:ea typeface="Calibri" panose="020F0502020204030204" pitchFamily="34" charset="0"/>
              </a:rPr>
              <a:t>10Ω			</a:t>
            </a:r>
            <a:r>
              <a:rPr lang="en-ZW" sz="2400" b="1" dirty="0">
                <a:effectLst/>
                <a:latin typeface="Times New Roman" panose="02020603050405020304" pitchFamily="18" charset="0"/>
                <a:ea typeface="Calibri" panose="020F0502020204030204" pitchFamily="34" charset="0"/>
              </a:rPr>
              <a:t>C. </a:t>
            </a:r>
            <a:r>
              <a:rPr lang="en-ZW" sz="2400" dirty="0">
                <a:effectLst/>
                <a:latin typeface="Times New Roman" panose="02020603050405020304" pitchFamily="18" charset="0"/>
                <a:ea typeface="Calibri" panose="020F0502020204030204" pitchFamily="34" charset="0"/>
              </a:rPr>
              <a:t>100Ω		</a:t>
            </a:r>
            <a:r>
              <a:rPr lang="en-ZW" sz="2400" b="1" dirty="0">
                <a:effectLst/>
                <a:latin typeface="Times New Roman" panose="02020603050405020304" pitchFamily="18" charset="0"/>
                <a:ea typeface="Calibri" panose="020F0502020204030204" pitchFamily="34" charset="0"/>
              </a:rPr>
              <a:t>D. </a:t>
            </a:r>
            <a:r>
              <a:rPr lang="en-ZW" sz="2400" dirty="0">
                <a:effectLst/>
                <a:latin typeface="Times New Roman" panose="02020603050405020304" pitchFamily="18" charset="0"/>
                <a:ea typeface="Calibri" panose="020F0502020204030204" pitchFamily="34" charset="0"/>
              </a:rPr>
              <a:t>240Ω</a:t>
            </a:r>
            <a:endParaRPr lang="en-US" sz="2400" dirty="0">
              <a:effectLst/>
              <a:latin typeface="Times New Roman" panose="02020603050405020304" pitchFamily="18" charset="0"/>
              <a:ea typeface="Calibri" panose="020F0502020204030204" pitchFamily="34" charset="0"/>
            </a:endParaRPr>
          </a:p>
          <a:p>
            <a:pPr marL="0" marR="0" indent="180340" algn="just">
              <a:lnSpc>
                <a:spcPct val="150000"/>
              </a:lnSpc>
              <a:spcBef>
                <a:spcPts val="0"/>
              </a:spcBef>
              <a:spcAft>
                <a:spcPts val="0"/>
              </a:spcAft>
            </a:pPr>
            <a:r>
              <a:rPr lang="en-ZW" sz="2400" dirty="0">
                <a:effectLst/>
                <a:latin typeface="Times New Roman" panose="02020603050405020304" pitchFamily="18" charset="0"/>
                <a:ea typeface="Calibri" panose="020F0502020204030204" pitchFamily="34" charset="0"/>
              </a:rPr>
              <a:t>2/ </a:t>
            </a:r>
            <a:r>
              <a:rPr lang="en-ZW" sz="2400" dirty="0" err="1">
                <a:effectLst/>
                <a:latin typeface="Times New Roman" panose="02020603050405020304" pitchFamily="18" charset="0"/>
                <a:ea typeface="Calibri" panose="020F0502020204030204" pitchFamily="34" charset="0"/>
              </a:rPr>
              <a:t>Cường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độ</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dòng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qua </a:t>
            </a:r>
            <a:r>
              <a:rPr lang="en-ZW" sz="2400" dirty="0" err="1">
                <a:effectLst/>
                <a:latin typeface="Times New Roman" panose="02020603050405020304" pitchFamily="18" charset="0"/>
                <a:ea typeface="Calibri" panose="020F0502020204030204" pitchFamily="34" charset="0"/>
              </a:rPr>
              <a:t>bóng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đèn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khi</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đèn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sáng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bình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thường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có</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giá</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trị</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bằng</a:t>
            </a:r>
            <a:r>
              <a:rPr lang="en-ZW" sz="2400" dirty="0">
                <a:effectLst/>
                <a:latin typeface="Times New Roman" panose="02020603050405020304" pitchFamily="18" charset="0"/>
                <a:ea typeface="Calibri" panose="020F0502020204030204" pitchFamily="34" charset="0"/>
              </a:rPr>
              <a:t> bao </a:t>
            </a:r>
            <a:r>
              <a:rPr lang="en-ZW" sz="2400" dirty="0" err="1">
                <a:effectLst/>
                <a:latin typeface="Times New Roman" panose="02020603050405020304" pitchFamily="18" charset="0"/>
                <a:ea typeface="Calibri" panose="020F0502020204030204" pitchFamily="34" charset="0"/>
              </a:rPr>
              <a:t>nhiêu</a:t>
            </a:r>
            <a:r>
              <a:rPr lang="en-ZW" sz="2400" dirty="0">
                <a:effectLst/>
                <a:latin typeface="Times New Roman" panose="02020603050405020304" pitchFamily="18" charset="0"/>
                <a:ea typeface="Calibri" panose="020F0502020204030204" pitchFamily="34" charset="0"/>
              </a:rPr>
              <a:t>?</a:t>
            </a:r>
            <a:endParaRPr lang="en-US" sz="2400" dirty="0">
              <a:effectLst/>
              <a:latin typeface="Times New Roman" panose="02020603050405020304" pitchFamily="18" charset="0"/>
              <a:ea typeface="Calibri" panose="020F0502020204030204" pitchFamily="34" charset="0"/>
            </a:endParaRPr>
          </a:p>
          <a:p>
            <a:pPr marL="0" marR="0" indent="180340" algn="just">
              <a:lnSpc>
                <a:spcPct val="150000"/>
              </a:lnSpc>
              <a:spcBef>
                <a:spcPts val="0"/>
              </a:spcBef>
              <a:spcAft>
                <a:spcPts val="0"/>
              </a:spcAft>
            </a:pPr>
            <a:r>
              <a:rPr lang="en-ZW" sz="2400" b="1" dirty="0">
                <a:effectLst/>
                <a:latin typeface="Times New Roman" panose="02020603050405020304" pitchFamily="18" charset="0"/>
                <a:ea typeface="Calibri" panose="020F0502020204030204" pitchFamily="34" charset="0"/>
              </a:rPr>
              <a:t>A. </a:t>
            </a:r>
            <a:r>
              <a:rPr lang="en-ZW" sz="2400" dirty="0">
                <a:effectLst/>
                <a:latin typeface="Times New Roman" panose="02020603050405020304" pitchFamily="18" charset="0"/>
                <a:ea typeface="Calibri" panose="020F0502020204030204" pitchFamily="34" charset="0"/>
              </a:rPr>
              <a:t>1A		</a:t>
            </a:r>
            <a:r>
              <a:rPr lang="en-ZW" sz="2400" b="1" dirty="0">
                <a:effectLst/>
                <a:latin typeface="Times New Roman" panose="02020603050405020304" pitchFamily="18" charset="0"/>
                <a:ea typeface="Calibri" panose="020F0502020204030204" pitchFamily="34" charset="0"/>
              </a:rPr>
              <a:t>B. </a:t>
            </a:r>
            <a:r>
              <a:rPr lang="en-ZW" sz="2400" dirty="0">
                <a:effectLst/>
                <a:latin typeface="Times New Roman" panose="02020603050405020304" pitchFamily="18" charset="0"/>
                <a:ea typeface="Calibri" panose="020F0502020204030204" pitchFamily="34" charset="0"/>
              </a:rPr>
              <a:t>0,1 A		</a:t>
            </a:r>
            <a:r>
              <a:rPr lang="en-ZW" sz="2400" b="1" dirty="0">
                <a:effectLst/>
                <a:latin typeface="Times New Roman" panose="02020603050405020304" pitchFamily="18" charset="0"/>
                <a:ea typeface="Calibri" panose="020F0502020204030204" pitchFamily="34" charset="0"/>
              </a:rPr>
              <a:t>C. </a:t>
            </a:r>
            <a:r>
              <a:rPr lang="en-ZW" sz="2400" dirty="0">
                <a:effectLst/>
                <a:latin typeface="Times New Roman" panose="02020603050405020304" pitchFamily="18" charset="0"/>
                <a:ea typeface="Calibri" panose="020F0502020204030204" pitchFamily="34" charset="0"/>
              </a:rPr>
              <a:t>2,4 A		</a:t>
            </a:r>
            <a:r>
              <a:rPr lang="en-ZW" sz="2400" b="1" dirty="0">
                <a:effectLst/>
                <a:latin typeface="Times New Roman" panose="02020603050405020304" pitchFamily="18" charset="0"/>
                <a:ea typeface="Calibri" panose="020F0502020204030204" pitchFamily="34" charset="0"/>
              </a:rPr>
              <a:t>D. </a:t>
            </a:r>
            <a:r>
              <a:rPr lang="en-ZW" sz="2400" dirty="0">
                <a:effectLst/>
                <a:latin typeface="Times New Roman" panose="02020603050405020304" pitchFamily="18" charset="0"/>
                <a:ea typeface="Calibri" panose="020F0502020204030204" pitchFamily="34" charset="0"/>
              </a:rPr>
              <a:t>10 A</a:t>
            </a:r>
            <a:endParaRPr lang="en-US" sz="2400" dirty="0">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234AC72B-0BFB-4E96-B72F-7B8B880BE4FE}"/>
              </a:ext>
            </a:extLst>
          </p:cNvPr>
          <p:cNvSpPr txBox="1"/>
          <p:nvPr/>
        </p:nvSpPr>
        <p:spPr>
          <a:xfrm>
            <a:off x="4572000" y="2639568"/>
            <a:ext cx="2432304" cy="461665"/>
          </a:xfrm>
          <a:prstGeom prst="rect">
            <a:avLst/>
          </a:prstGeom>
          <a:noFill/>
        </p:spPr>
        <p:txBody>
          <a:bodyPr wrap="square" rtlCol="0">
            <a:spAutoFit/>
          </a:bodyPr>
          <a:lstStyle/>
          <a:p>
            <a:r>
              <a:rPr lang="en-US" sz="2400" b="1" u="sng" dirty="0" err="1">
                <a:latin typeface="Times New Roman" panose="02020603050405020304" pitchFamily="18" charset="0"/>
                <a:cs typeface="Times New Roman" panose="02020603050405020304" pitchFamily="18" charset="0"/>
              </a:rPr>
              <a:t>Bài</a:t>
            </a:r>
            <a:r>
              <a:rPr lang="en-US" sz="2400" b="1" u="sng" dirty="0">
                <a:latin typeface="Times New Roman" panose="02020603050405020304" pitchFamily="18" charset="0"/>
                <a:cs typeface="Times New Roman" panose="02020603050405020304" pitchFamily="18" charset="0"/>
              </a:rPr>
              <a:t> </a:t>
            </a:r>
            <a:r>
              <a:rPr lang="en-US" sz="2400" b="1" u="sng" dirty="0" err="1">
                <a:latin typeface="Times New Roman" panose="02020603050405020304" pitchFamily="18" charset="0"/>
                <a:cs typeface="Times New Roman" panose="02020603050405020304" pitchFamily="18" charset="0"/>
              </a:rPr>
              <a:t>làm</a:t>
            </a:r>
            <a:endParaRPr lang="en-US" sz="2400" b="1" u="sng" dirty="0">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3D20C6B3-95C0-45D7-A815-9750EFCAA7CE}"/>
              </a:ext>
            </a:extLst>
          </p:cNvPr>
          <p:cNvSpPr>
            <a:spLocks noChangeArrowheads="1"/>
          </p:cNvSpPr>
          <p:nvPr/>
        </p:nvSpPr>
        <p:spPr bwMode="auto">
          <a:xfrm>
            <a:off x="0" y="914400"/>
            <a:ext cx="12192000" cy="0"/>
          </a:xfrm>
          <a:prstGeom prst="rect">
            <a:avLst/>
          </a:prstGeom>
          <a:solidFill>
            <a:srgbClr val="9CC2E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80975" algn="just" defTabSz="914400" rtl="0" eaLnBrk="0" fontAlgn="base" latinLnBrk="0" hangingPunct="0">
              <a:lnSpc>
                <a:spcPct val="100000"/>
              </a:lnSpc>
              <a:spcBef>
                <a:spcPct val="0"/>
              </a:spcBef>
              <a:spcAft>
                <a:spcPct val="0"/>
              </a:spcAft>
              <a:buClrTx/>
              <a:buSzTx/>
              <a:buFontTx/>
              <a:buNone/>
              <a:tabLst/>
            </a:pPr>
            <a:r>
              <a:rPr kumimoji="0" lang="en-ZW" altLang="en-US" sz="1200" b="0" i="0" u="none" strike="noStrike" cap="none" normalizeH="0" baseline="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ZW" altLang="en-US" sz="1800" b="0" i="0" u="none" strike="noStrike" cap="none" normalizeH="0" baseline="0">
              <a:ln>
                <a:noFill/>
              </a:ln>
              <a:solidFill>
                <a:schemeClr val="tx1"/>
              </a:solidFill>
              <a:effectLst/>
              <a:latin typeface="Arial" panose="020B0604020202020204" pitchFamily="34" charset="0"/>
            </a:endParaRPr>
          </a:p>
        </p:txBody>
      </p:sp>
      <p:sp>
        <p:nvSpPr>
          <p:cNvPr id="11" name="TextBox 10">
            <a:extLst>
              <a:ext uri="{FF2B5EF4-FFF2-40B4-BE49-F238E27FC236}">
                <a16:creationId xmlns:a16="http://schemas.microsoft.com/office/drawing/2014/main" id="{FE5288EB-0417-47B2-8E08-809C66AA467C}"/>
              </a:ext>
            </a:extLst>
          </p:cNvPr>
          <p:cNvSpPr txBox="1"/>
          <p:nvPr/>
        </p:nvSpPr>
        <p:spPr>
          <a:xfrm>
            <a:off x="2226375" y="3318198"/>
            <a:ext cx="6108192" cy="461665"/>
          </a:xfrm>
          <a:prstGeom prst="rect">
            <a:avLst/>
          </a:prstGeom>
          <a:noFill/>
        </p:spPr>
        <p:txBody>
          <a:bodyPr wrap="square">
            <a:spAutoFit/>
          </a:bodyPr>
          <a:lstStyle/>
          <a:p>
            <a:r>
              <a:rPr lang="en-ZW" sz="2400" dirty="0">
                <a:effectLst/>
                <a:latin typeface="Times New Roman" panose="02020603050405020304" pitchFamily="18" charset="0"/>
                <a:ea typeface="Calibri" panose="020F0502020204030204" pitchFamily="34" charset="0"/>
              </a:rPr>
              <a:t>1/ </a:t>
            </a:r>
            <a:r>
              <a:rPr lang="en-ZW" sz="2400" dirty="0" err="1">
                <a:effectLst/>
                <a:latin typeface="Times New Roman" panose="02020603050405020304" pitchFamily="18" charset="0"/>
                <a:ea typeface="Calibri" panose="020F0502020204030204" pitchFamily="34" charset="0"/>
              </a:rPr>
              <a:t>Điện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trở</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của</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bóng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đèn</a:t>
            </a:r>
            <a:r>
              <a:rPr lang="en-ZW" sz="2400" dirty="0">
                <a:effectLst/>
                <a:latin typeface="Times New Roman" panose="02020603050405020304" pitchFamily="18" charset="0"/>
                <a:ea typeface="Calibri" panose="020F0502020204030204" pitchFamily="34" charset="0"/>
              </a:rPr>
              <a:t>: </a:t>
            </a:r>
            <a:endParaRPr lang="en-US" sz="2400" dirty="0"/>
          </a:p>
        </p:txBody>
      </p: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C9878441-9A5B-413C-857B-FF7B9F285F7C}"/>
                  </a:ext>
                </a:extLst>
              </p:cNvPr>
              <p:cNvSpPr txBox="1"/>
              <p:nvPr/>
            </p:nvSpPr>
            <p:spPr>
              <a:xfrm>
                <a:off x="2226375" y="3856124"/>
                <a:ext cx="3817433" cy="90550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rgbClr val="836967"/>
                              </a:solidFill>
                              <a:latin typeface="Cambria Math" panose="02040503050406030204" pitchFamily="18" charset="0"/>
                            </a:rPr>
                          </m:ctrlPr>
                        </m:sSubPr>
                        <m:e>
                          <m:r>
                            <a:rPr lang="en-US" sz="2400" i="1">
                              <a:latin typeface="Cambria Math" panose="02040503050406030204" pitchFamily="18" charset="0"/>
                            </a:rPr>
                            <m:t>𝑅</m:t>
                          </m:r>
                        </m:e>
                        <m:sub>
                          <m:r>
                            <a:rPr lang="en-US" sz="2400" i="1">
                              <a:latin typeface="Cambria Math" panose="02040503050406030204" pitchFamily="18" charset="0"/>
                            </a:rPr>
                            <m:t>𝑑</m:t>
                          </m:r>
                        </m:sub>
                      </m:sSub>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sSubSup>
                            <m:sSubSupPr>
                              <m:ctrlPr>
                                <a:rPr lang="en-US" sz="2400" i="1">
                                  <a:solidFill>
                                    <a:srgbClr val="836967"/>
                                  </a:solidFill>
                                  <a:latin typeface="Cambria Math" panose="02040503050406030204" pitchFamily="18" charset="0"/>
                                </a:rPr>
                              </m:ctrlPr>
                            </m:sSubSupPr>
                            <m:e>
                              <m:r>
                                <a:rPr lang="en-US" sz="2400" i="1">
                                  <a:latin typeface="Cambria Math" panose="02040503050406030204" pitchFamily="18" charset="0"/>
                                </a:rPr>
                                <m:t>𝑈</m:t>
                              </m:r>
                            </m:e>
                            <m:sub>
                              <m:r>
                                <a:rPr lang="en-US" sz="2400" i="1">
                                  <a:latin typeface="Cambria Math" panose="02040503050406030204" pitchFamily="18" charset="0"/>
                                </a:rPr>
                                <m:t>𝑑</m:t>
                              </m:r>
                            </m:sub>
                            <m:sup>
                              <m:r>
                                <a:rPr lang="en-US" sz="2400" i="0">
                                  <a:latin typeface="Cambria Math" panose="02040503050406030204" pitchFamily="18" charset="0"/>
                                </a:rPr>
                                <m:t>2</m:t>
                              </m:r>
                            </m:sup>
                          </m:sSubSup>
                        </m:num>
                        <m:den>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𝑃</m:t>
                              </m:r>
                            </m:e>
                            <m:sub>
                              <m:r>
                                <a:rPr lang="en-US" sz="2400" i="1">
                                  <a:latin typeface="Cambria Math" panose="02040503050406030204" pitchFamily="18" charset="0"/>
                                </a:rPr>
                                <m:t>𝑑</m:t>
                              </m:r>
                            </m:sub>
                          </m:sSub>
                        </m:den>
                      </m:f>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r>
                            <a:rPr lang="en-US" sz="2400" i="0">
                              <a:latin typeface="Cambria Math" panose="02040503050406030204" pitchFamily="18" charset="0"/>
                            </a:rPr>
                            <m:t>2</m:t>
                          </m:r>
                          <m:sSup>
                            <m:sSupPr>
                              <m:ctrlPr>
                                <a:rPr lang="en-US" sz="2400" i="1">
                                  <a:solidFill>
                                    <a:srgbClr val="836967"/>
                                  </a:solidFill>
                                  <a:latin typeface="Cambria Math" panose="02040503050406030204" pitchFamily="18" charset="0"/>
                                </a:rPr>
                              </m:ctrlPr>
                            </m:sSupPr>
                            <m:e>
                              <m:r>
                                <a:rPr lang="en-US" sz="2400" i="0">
                                  <a:latin typeface="Cambria Math" panose="02040503050406030204" pitchFamily="18" charset="0"/>
                                </a:rPr>
                                <m:t>4</m:t>
                              </m:r>
                            </m:e>
                            <m:sup>
                              <m:r>
                                <a:rPr lang="en-US" sz="2400" i="0">
                                  <a:latin typeface="Cambria Math" panose="02040503050406030204" pitchFamily="18" charset="0"/>
                                </a:rPr>
                                <m:t>2</m:t>
                              </m:r>
                            </m:sup>
                          </m:sSup>
                        </m:num>
                        <m:den>
                          <m:r>
                            <a:rPr lang="en-US" sz="2400" i="0">
                              <a:latin typeface="Cambria Math" panose="02040503050406030204" pitchFamily="18" charset="0"/>
                            </a:rPr>
                            <m:t>24</m:t>
                          </m:r>
                        </m:den>
                      </m:f>
                      <m:r>
                        <a:rPr lang="en-US" sz="2400" i="0">
                          <a:latin typeface="Cambria Math" panose="02040503050406030204" pitchFamily="18" charset="0"/>
                        </a:rPr>
                        <m:t>=0,1</m:t>
                      </m:r>
                      <m:d>
                        <m:dPr>
                          <m:ctrlPr>
                            <a:rPr lang="en-US" sz="2400" i="1">
                              <a:solidFill>
                                <a:srgbClr val="836967"/>
                              </a:solidFill>
                              <a:latin typeface="Cambria Math" panose="02040503050406030204" pitchFamily="18" charset="0"/>
                            </a:rPr>
                          </m:ctrlPr>
                        </m:dPr>
                        <m:e>
                          <m:r>
                            <a:rPr lang="en-US" sz="2400" i="1">
                              <a:latin typeface="Cambria Math" panose="02040503050406030204" pitchFamily="18" charset="0"/>
                            </a:rPr>
                            <m:t>𝐴</m:t>
                          </m:r>
                        </m:e>
                      </m:d>
                    </m:oMath>
                  </m:oMathPara>
                </a14:m>
                <a:endParaRPr lang="en-US" sz="2400" dirty="0"/>
              </a:p>
            </p:txBody>
          </p:sp>
        </mc:Choice>
        <mc:Fallback xmlns="">
          <p:sp>
            <p:nvSpPr>
              <p:cNvPr id="13" name="TextBox 12">
                <a:extLst>
                  <a:ext uri="{FF2B5EF4-FFF2-40B4-BE49-F238E27FC236}">
                    <a16:creationId xmlns:a16="http://schemas.microsoft.com/office/drawing/2014/main" id="{C9878441-9A5B-413C-857B-FF7B9F285F7C}"/>
                  </a:ext>
                </a:extLst>
              </p:cNvPr>
              <p:cNvSpPr txBox="1">
                <a:spLocks noRot="1" noChangeAspect="1" noMove="1" noResize="1" noEditPoints="1" noAdjustHandles="1" noChangeArrowheads="1" noChangeShapeType="1" noTextEdit="1"/>
              </p:cNvSpPr>
              <p:nvPr/>
            </p:nvSpPr>
            <p:spPr>
              <a:xfrm>
                <a:off x="2226375" y="3856124"/>
                <a:ext cx="3817433" cy="905504"/>
              </a:xfrm>
              <a:prstGeom prst="rect">
                <a:avLst/>
              </a:prstGeom>
              <a:blipFill>
                <a:blip r:embed="rId2"/>
                <a:stretch>
                  <a:fillRect/>
                </a:stretch>
              </a:blipFill>
            </p:spPr>
            <p:txBody>
              <a:bodyPr/>
              <a:lstStyle/>
              <a:p>
                <a:r>
                  <a:rPr lang="en-US">
                    <a:noFill/>
                  </a:rPr>
                  <a:t> </a:t>
                </a:r>
              </a:p>
            </p:txBody>
          </p:sp>
        </mc:Fallback>
      </mc:AlternateContent>
      <p:sp>
        <p:nvSpPr>
          <p:cNvPr id="15" name="TextBox 14">
            <a:extLst>
              <a:ext uri="{FF2B5EF4-FFF2-40B4-BE49-F238E27FC236}">
                <a16:creationId xmlns:a16="http://schemas.microsoft.com/office/drawing/2014/main" id="{9966903E-F883-4C8B-A800-CB93A3776509}"/>
              </a:ext>
            </a:extLst>
          </p:cNvPr>
          <p:cNvSpPr txBox="1"/>
          <p:nvPr/>
        </p:nvSpPr>
        <p:spPr>
          <a:xfrm>
            <a:off x="2290437" y="5074759"/>
            <a:ext cx="6109570" cy="461665"/>
          </a:xfrm>
          <a:prstGeom prst="rect">
            <a:avLst/>
          </a:prstGeom>
          <a:noFill/>
        </p:spPr>
        <p:txBody>
          <a:bodyPr wrap="square">
            <a:spAutoFit/>
          </a:bodyPr>
          <a:lstStyle/>
          <a:p>
            <a:r>
              <a:rPr lang="en-ZW" sz="2400" dirty="0">
                <a:effectLst/>
                <a:latin typeface="Times New Roman" panose="02020603050405020304" pitchFamily="18" charset="0"/>
                <a:ea typeface="Calibri" panose="020F0502020204030204" pitchFamily="34" charset="0"/>
              </a:rPr>
              <a:t>2/ Khi </a:t>
            </a:r>
            <a:r>
              <a:rPr lang="en-ZW" sz="2400" dirty="0" err="1">
                <a:effectLst/>
                <a:latin typeface="Times New Roman" panose="02020603050405020304" pitchFamily="18" charset="0"/>
                <a:ea typeface="Calibri" panose="020F0502020204030204" pitchFamily="34" charset="0"/>
              </a:rPr>
              <a:t>đèn</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sáng</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bình</a:t>
            </a:r>
            <a:r>
              <a:rPr lang="en-ZW" sz="2400" dirty="0">
                <a:effectLst/>
                <a:latin typeface="Times New Roman" panose="02020603050405020304" pitchFamily="18" charset="0"/>
                <a:ea typeface="Calibri" panose="020F0502020204030204" pitchFamily="34" charset="0"/>
              </a:rPr>
              <a:t> </a:t>
            </a:r>
            <a:r>
              <a:rPr lang="en-ZW" sz="2400" dirty="0" err="1">
                <a:effectLst/>
                <a:latin typeface="Times New Roman" panose="02020603050405020304" pitchFamily="18" charset="0"/>
                <a:ea typeface="Calibri" panose="020F0502020204030204" pitchFamily="34" charset="0"/>
              </a:rPr>
              <a:t>thường</a:t>
            </a:r>
            <a:r>
              <a:rPr lang="en-ZW" sz="2400" dirty="0">
                <a:effectLst/>
                <a:latin typeface="Times New Roman" panose="02020603050405020304" pitchFamily="18" charset="0"/>
                <a:ea typeface="Calibri" panose="020F0502020204030204" pitchFamily="34" charset="0"/>
              </a:rPr>
              <a:t> </a:t>
            </a:r>
            <a:endParaRPr lang="en-US" sz="2400" dirty="0"/>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D3EE4F12-C575-4CB7-8C8E-2F1BE99EED7D}"/>
                  </a:ext>
                </a:extLst>
              </p:cNvPr>
              <p:cNvSpPr txBox="1"/>
              <p:nvPr/>
            </p:nvSpPr>
            <p:spPr>
              <a:xfrm>
                <a:off x="1805001" y="5743394"/>
                <a:ext cx="4176177" cy="8486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400" i="1" smtClean="0">
                              <a:solidFill>
                                <a:srgbClr val="836967"/>
                              </a:solidFill>
                              <a:latin typeface="Cambria Math" panose="02040503050406030204" pitchFamily="18" charset="0"/>
                            </a:rPr>
                          </m:ctrlPr>
                        </m:sSubPr>
                        <m:e>
                          <m:r>
                            <a:rPr lang="en-US" sz="2400" i="1">
                              <a:latin typeface="Cambria Math" panose="02040503050406030204" pitchFamily="18" charset="0"/>
                            </a:rPr>
                            <m:t>𝐼</m:t>
                          </m:r>
                        </m:e>
                        <m:sub>
                          <m:r>
                            <a:rPr lang="en-US" sz="2400" i="1">
                              <a:latin typeface="Cambria Math" panose="02040503050406030204" pitchFamily="18" charset="0"/>
                            </a:rPr>
                            <m:t>𝑑</m:t>
                          </m:r>
                        </m:sub>
                      </m:sSub>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𝑃</m:t>
                              </m:r>
                            </m:e>
                            <m:sub>
                              <m:r>
                                <a:rPr lang="en-US" sz="2400" i="1">
                                  <a:latin typeface="Cambria Math" panose="02040503050406030204" pitchFamily="18" charset="0"/>
                                </a:rPr>
                                <m:t>𝑑</m:t>
                              </m:r>
                            </m:sub>
                          </m:sSub>
                        </m:num>
                        <m:den>
                          <m:sSub>
                            <m:sSubPr>
                              <m:ctrlPr>
                                <a:rPr lang="en-US" sz="2400" i="1">
                                  <a:solidFill>
                                    <a:srgbClr val="836967"/>
                                  </a:solidFill>
                                  <a:latin typeface="Cambria Math" panose="02040503050406030204" pitchFamily="18" charset="0"/>
                                </a:rPr>
                              </m:ctrlPr>
                            </m:sSubPr>
                            <m:e>
                              <m:r>
                                <a:rPr lang="en-US" sz="2400" i="1">
                                  <a:latin typeface="Cambria Math" panose="02040503050406030204" pitchFamily="18" charset="0"/>
                                </a:rPr>
                                <m:t>𝑈</m:t>
                              </m:r>
                            </m:e>
                            <m:sub>
                              <m:r>
                                <a:rPr lang="en-US" sz="2400" i="1">
                                  <a:latin typeface="Cambria Math" panose="02040503050406030204" pitchFamily="18" charset="0"/>
                                </a:rPr>
                                <m:t>𝑑</m:t>
                              </m:r>
                            </m:sub>
                          </m:sSub>
                        </m:den>
                      </m:f>
                      <m:r>
                        <a:rPr lang="en-US" sz="2400" i="0">
                          <a:latin typeface="Cambria Math" panose="02040503050406030204" pitchFamily="18" charset="0"/>
                        </a:rPr>
                        <m:t>=</m:t>
                      </m:r>
                      <m:f>
                        <m:fPr>
                          <m:ctrlPr>
                            <a:rPr lang="en-US" sz="2400" i="1">
                              <a:solidFill>
                                <a:srgbClr val="836967"/>
                              </a:solidFill>
                              <a:latin typeface="Cambria Math" panose="02040503050406030204" pitchFamily="18" charset="0"/>
                            </a:rPr>
                          </m:ctrlPr>
                        </m:fPr>
                        <m:num>
                          <m:r>
                            <a:rPr lang="en-US" sz="2400" i="0">
                              <a:latin typeface="Cambria Math" panose="02040503050406030204" pitchFamily="18" charset="0"/>
                            </a:rPr>
                            <m:t>2,4</m:t>
                          </m:r>
                        </m:num>
                        <m:den>
                          <m:r>
                            <a:rPr lang="en-US" sz="2400" i="0">
                              <a:latin typeface="Cambria Math" panose="02040503050406030204" pitchFamily="18" charset="0"/>
                            </a:rPr>
                            <m:t>24</m:t>
                          </m:r>
                        </m:den>
                      </m:f>
                      <m:r>
                        <a:rPr lang="en-US" sz="2400" i="0">
                          <a:latin typeface="Cambria Math" panose="02040503050406030204" pitchFamily="18" charset="0"/>
                        </a:rPr>
                        <m:t>=0,1</m:t>
                      </m:r>
                      <m:d>
                        <m:dPr>
                          <m:ctrlPr>
                            <a:rPr lang="en-US" sz="2400" i="1">
                              <a:solidFill>
                                <a:srgbClr val="836967"/>
                              </a:solidFill>
                              <a:latin typeface="Cambria Math" panose="02040503050406030204" pitchFamily="18" charset="0"/>
                            </a:rPr>
                          </m:ctrlPr>
                        </m:dPr>
                        <m:e>
                          <m:r>
                            <a:rPr lang="en-US" sz="2400" i="1">
                              <a:latin typeface="Cambria Math" panose="02040503050406030204" pitchFamily="18" charset="0"/>
                            </a:rPr>
                            <m:t>𝐴</m:t>
                          </m:r>
                        </m:e>
                      </m:d>
                    </m:oMath>
                  </m:oMathPara>
                </a14:m>
                <a:endParaRPr lang="en-US" sz="2400" dirty="0"/>
              </a:p>
            </p:txBody>
          </p:sp>
        </mc:Choice>
        <mc:Fallback xmlns="">
          <p:sp>
            <p:nvSpPr>
              <p:cNvPr id="17" name="TextBox 16">
                <a:extLst>
                  <a:ext uri="{FF2B5EF4-FFF2-40B4-BE49-F238E27FC236}">
                    <a16:creationId xmlns:a16="http://schemas.microsoft.com/office/drawing/2014/main" id="{D3EE4F12-C575-4CB7-8C8E-2F1BE99EED7D}"/>
                  </a:ext>
                </a:extLst>
              </p:cNvPr>
              <p:cNvSpPr txBox="1">
                <a:spLocks noRot="1" noChangeAspect="1" noMove="1" noResize="1" noEditPoints="1" noAdjustHandles="1" noChangeArrowheads="1" noChangeShapeType="1" noTextEdit="1"/>
              </p:cNvSpPr>
              <p:nvPr/>
            </p:nvSpPr>
            <p:spPr>
              <a:xfrm>
                <a:off x="1805001" y="5743394"/>
                <a:ext cx="4176177" cy="848630"/>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228726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down)">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heel(1)">
                                      <p:cBhvr>
                                        <p:cTn id="21" dur="20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p:cTn id="26" dur="500" fill="hold"/>
                                        <p:tgtEl>
                                          <p:spTgt spid="15"/>
                                        </p:tgtEl>
                                        <p:attrNameLst>
                                          <p:attrName>ppt_w</p:attrName>
                                        </p:attrNameLst>
                                      </p:cBhvr>
                                      <p:tavLst>
                                        <p:tav tm="0">
                                          <p:val>
                                            <p:fltVal val="0"/>
                                          </p:val>
                                        </p:tav>
                                        <p:tav tm="100000">
                                          <p:val>
                                            <p:strVal val="#ppt_w"/>
                                          </p:val>
                                        </p:tav>
                                      </p:tavLst>
                                    </p:anim>
                                    <p:anim calcmode="lin" valueType="num">
                                      <p:cBhvr>
                                        <p:cTn id="27" dur="500" fill="hold"/>
                                        <p:tgtEl>
                                          <p:spTgt spid="15"/>
                                        </p:tgtEl>
                                        <p:attrNameLst>
                                          <p:attrName>ppt_h</p:attrName>
                                        </p:attrNameLst>
                                      </p:cBhvr>
                                      <p:tavLst>
                                        <p:tav tm="0">
                                          <p:val>
                                            <p:fltVal val="0"/>
                                          </p:val>
                                        </p:tav>
                                        <p:tav tm="100000">
                                          <p:val>
                                            <p:strVal val="#ppt_h"/>
                                          </p:val>
                                        </p:tav>
                                      </p:tavLst>
                                    </p:anim>
                                    <p:animEffect transition="in" filter="fade">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2000"/>
                                        <p:tgtEl>
                                          <p:spTgt spid="17"/>
                                        </p:tgtEl>
                                      </p:cBhvr>
                                    </p:animEffect>
                                    <p:anim calcmode="lin" valueType="num">
                                      <p:cBhvr>
                                        <p:cTn id="34" dur="2000" fill="hold"/>
                                        <p:tgtEl>
                                          <p:spTgt spid="17"/>
                                        </p:tgtEl>
                                        <p:attrNameLst>
                                          <p:attrName>ppt_w</p:attrName>
                                        </p:attrNameLst>
                                      </p:cBhvr>
                                      <p:tavLst>
                                        <p:tav tm="0" fmla="#ppt_w*sin(2.5*pi*$)">
                                          <p:val>
                                            <p:fltVal val="0"/>
                                          </p:val>
                                        </p:tav>
                                        <p:tav tm="100000">
                                          <p:val>
                                            <p:fltVal val="1"/>
                                          </p:val>
                                        </p:tav>
                                      </p:tavLst>
                                    </p:anim>
                                    <p:anim calcmode="lin" valueType="num">
                                      <p:cBhvr>
                                        <p:cTn id="35" dur="2000" fill="hold"/>
                                        <p:tgtEl>
                                          <p:spTgt spid="1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1" grpId="0"/>
      <p:bldP spid="13" grpId="0"/>
      <p:bldP spid="15" grpId="0"/>
      <p:bldP spid="1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1515</Words>
  <Application>Microsoft Office PowerPoint</Application>
  <PresentationFormat>Widescreen</PresentationFormat>
  <Paragraphs>253</Paragraphs>
  <Slides>24</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4" baseType="lpstr">
      <vt:lpstr>.VnTime</vt:lpstr>
      <vt:lpstr>Arial</vt:lpstr>
      <vt:lpstr>Calibri</vt:lpstr>
      <vt:lpstr>Calibri Light</vt:lpstr>
      <vt:lpstr>Cambria</vt:lpstr>
      <vt:lpstr>Cambria Math</vt:lpstr>
      <vt:lpstr>Times New Roman</vt:lpstr>
      <vt:lpstr>Office Theme</vt:lpstr>
      <vt:lpstr>Equation</vt:lpstr>
      <vt:lpstr>Visio</vt:lpstr>
      <vt:lpstr>PowerPoint Presentation</vt:lpstr>
      <vt:lpstr>Câu 1. Tính điện năng tiêu thụ và công suất điện khi dòng điện cò cường độ 1 A chạy qua dây dẫn trong 6 giờ. Biết hiệu điện thế giữa hai đầu dây dần này là 6 V. A. 18,9 kJ và 6W.   B. 21,6 kJ và 6 W.    C. 18,9 kJ và 9 W.   D. 129,6 kJ và 9 W.</vt:lpstr>
      <vt:lpstr>Câu 2. Một nguồn điện có suất điện động 12 V. Khi mắc nguồn điện này với một bóng đèn để tạo thành mạch điện kín thì dòng chạy qua có cường độ 0,8 A. Công của nguồn điện sản ra trong thời gian 15 phút và công suất cũa nguồn điện làn lượt là  A. 8,64 kJ và 6 W.   B. 21,6 kJ và 6 W.   C. 8,64 kJ và 9,6 W.   D. 21,6 kJ và 9,6 W. </vt:lpstr>
      <vt:lpstr>Câu 3. Một bàn là điện khi được sử dụng với hiệu điện thế 220V thì dòng điện chạy qua bàn là có cường độ là 5A. Điện năng bàn là tiêu thụ trong 1h là: (Biết lWh = 3600J, lkWh = 3600 kJ). A. 2,35 kWh   B. 2,35 MJ  C. 1,1kWh  D. 0,55kWh </vt:lpstr>
      <vt:lpstr>Câu 4. Một bàn là điện khi được sư dụng với hiệu điện thế 220 V thì dòng điện chạy qua bàn là có cường độ là 5 A. Tính tiền điện phai trả cho việc sử dụng bàn là này trong 30 ngày, mồi ngày 20 phút, cho rằng giá tiền điện là 1500 đ /(kWh). A. 13500 đ.   B. 16500 đ.    C. 135000 đ.   D. 165000 đ. </vt:lpstr>
      <vt:lpstr>Câu 5. Một quạt điện được sử dụng dưới hiệu điện thế 220 V thì dòng điện chạy qua auạt có cường độ là 5 A. Tính tiền điện phải trả cho việc sử dụng quạt trong 30 ngày, mỗi ngày sử dụng 30 phút, biết giá điện là 600 đồng/kWh. (Biết lWh = 3600J, lkWh = 3600 kJ). A. 9900 đồng.   B. 9600 đồng.    C. 10000 đồng.  D.  11000 đồng. </vt:lpstr>
      <vt:lpstr>Câu 6. Trên nhãn của một ấm điện có ghi 220 V − 1000 W. Sử dụng ấm điện với hiệu điện thế 220 V để đun sôi 3 lít nước từ nhiệt độ 25°C. Tính thời gian đun nước, biết hiệu suất của âm là 90% và nhiệt dung riêng của nước là 4190 J/(kgK). A. 698 phút.   B. 11,6 phút.    C. 23,2 phút.   D. 17,5 phút. </vt:lpstr>
      <vt:lpstr>Câu 7. Một ấm điện được dùng với hiệu điện thế 220 V thì đun sôi được 1,5 lít nước từ nhiệt độ 20° c trong 10 phút. Biết nhiệt dung riêng của nước là 4190 J/(kg.K), khối lượng riêng của nước là 1000 kg/m3 và hiệu suất của ấm là 90 %. Công suất vả điện trở của âm điện lần lượt là  A. 931 W và 52 Ω.   B. 981W và 52 Ω.    C. 931 W và 72 Ω.  D. 981W và 72 Ω. </vt:lpstr>
      <vt:lpstr>PowerPoint Presentation</vt:lpstr>
      <vt:lpstr>Định luật Ôm cho toàn mạch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Câu 17. Nguồn điện có suất điện động là 3V và có điện trở trong là 2 Ω. Mắc song song hai bóng đèn như nhau có cùng điện trở 6 Ω vào hai cực của nguồn điện này. Công suất tiêu thụ điện của mỗi bóng đèn là: A. 1,08W   B. 0,54W  C. 1,28W   D. 0,64W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thanhgiadinh123@outlook.com</dc:creator>
  <cp:lastModifiedBy>Admin</cp:lastModifiedBy>
  <cp:revision>32</cp:revision>
  <dcterms:created xsi:type="dcterms:W3CDTF">2021-11-18T06:43:15Z</dcterms:created>
  <dcterms:modified xsi:type="dcterms:W3CDTF">2021-11-18T18:44:04Z</dcterms:modified>
</cp:coreProperties>
</file>