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9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Sans Condensed" panose="020BE200000000000000"/>
      <p:bold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5E1E27CC-B2FA-477F-A985-05F66715CDB9}" type="datetimeFigureOut">
              <a:rPr lang="en-US" smtClean="0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2EACD447-B7A4-4012-A9E9-EA9D59FC6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6400800" cy="841375"/>
          </a:xfrm>
        </p:spPr>
        <p:txBody>
          <a:bodyPr/>
          <a:lstStyle>
            <a:lvl1pPr>
              <a:defRPr sz="4000" smtClean="0"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069975"/>
            <a:ext cx="6400800" cy="609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 smtClean="0">
                <a:solidFill>
                  <a:schemeClr val="accent1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A5F55C8-BA33-424E-8A30-8E0DFBBF736C}" type="datetimeFigureOut">
              <a:rPr lang="en-US" smtClean="0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6EFD3E4-9654-44C0-BC38-61BC9CE6A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CE91-7D27-4D1B-9447-8B12A4182184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77D0-024C-47C4-8FBC-158DC79B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1211-60F5-4DD0-A3F8-313D04ECD3D9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0226-3B87-4B0D-82A0-76602E4B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7E5F-B161-4890-8AD0-BFA6ACE89542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D213-E59F-4F08-A2E3-142E3D6A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5423-A934-4C31-90D3-69C0F6D7BBF4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4BED-66FA-4533-A495-B067E176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F686-5F3F-40D3-B817-08056D408292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5C11-467A-4A72-883D-E8ED9E1F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9634-5584-43B7-99F9-E102336639E3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A908-854F-4320-87BF-B50D811E0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95AD-ACE5-45E0-9BE0-8AE7642664B0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21EA-79DC-49AB-B892-68165DF26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EA43-9E3F-47C0-BF83-E2B54FC7E3E7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415-0FE6-4179-B1F6-5F0932A52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A464-B45E-4E0F-BF30-98BB3C975533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28D3-4329-4A9E-91A5-D0F71D94F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05F7-AAED-46D5-9E26-862E9668CCB7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C670-491A-49A4-8320-3B4D200A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57F845F-1D9F-4AEF-8BE3-1049975AEEA3}" type="datetimeFigureOut">
              <a:rPr lang="en-US" smtClean="0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6D202E9-E39B-4E42-8806-1FD520BF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Tahom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048" y="1447800"/>
            <a:ext cx="8826455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Bài 6</a:t>
            </a:r>
          </a:p>
          <a:p>
            <a:pPr algn="ctr"/>
            <a:r>
              <a:rPr lang="en-US" sz="6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Phép toán, biểu thức, </a:t>
            </a:r>
          </a:p>
          <a:p>
            <a:pPr algn="ctr"/>
            <a:r>
              <a:rPr lang="en-US" sz="6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câu lệnh gán</a:t>
            </a:r>
            <a:endParaRPr lang="en-US" sz="60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1. Phép toán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CC"/>
                </a:solidFill>
              </a:rPr>
              <a:t>1.1. </a:t>
            </a:r>
            <a:r>
              <a:rPr lang="en-US" sz="2800" dirty="0" err="1">
                <a:solidFill>
                  <a:srgbClr val="0000CC"/>
                </a:solidFill>
              </a:rPr>
              <a:t>Phép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học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nguyên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 lvl="1"/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: (*)</a:t>
            </a:r>
          </a:p>
          <a:p>
            <a:pPr lvl="1"/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nguyên</a:t>
            </a:r>
            <a:r>
              <a:rPr lang="en-US" sz="2800" dirty="0"/>
              <a:t>: (</a:t>
            </a:r>
            <a:r>
              <a:rPr lang="en-US" sz="2800" dirty="0" err="1"/>
              <a:t>Div</a:t>
            </a:r>
            <a:r>
              <a:rPr lang="en-US" sz="2800" dirty="0"/>
              <a:t>)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15 div 2 = 7</a:t>
            </a:r>
          </a:p>
          <a:p>
            <a:pPr lvl="1"/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dư</a:t>
            </a:r>
            <a:r>
              <a:rPr lang="en-US" sz="2800" dirty="0"/>
              <a:t>: (Mod)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15 mod 2 = 1</a:t>
            </a:r>
          </a:p>
          <a:p>
            <a:pPr lvl="1"/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: (+)</a:t>
            </a:r>
          </a:p>
          <a:p>
            <a:pPr lvl="1"/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 (-)</a:t>
            </a:r>
          </a:p>
          <a:p>
            <a:pPr marL="457200" lvl="1" indent="0">
              <a:buNone/>
            </a:pPr>
            <a:r>
              <a:rPr lang="en-US" sz="2800" dirty="0"/>
              <a:t>20 mod 6 div 2=? </a:t>
            </a:r>
          </a:p>
          <a:p>
            <a:pPr marL="457200" lvl="1" indent="0">
              <a:buNone/>
            </a:pPr>
            <a:r>
              <a:rPr lang="en-US" sz="2800" dirty="0"/>
              <a:t>1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 Phép toán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CC"/>
                </a:solidFill>
              </a:rPr>
              <a:t>1.2. </a:t>
            </a:r>
            <a:r>
              <a:rPr lang="en-US" sz="3600" dirty="0" err="1">
                <a:solidFill>
                  <a:srgbClr val="0000CC"/>
                </a:solidFill>
              </a:rPr>
              <a:t>Phép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số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học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với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số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thực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pPr lvl="1"/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: (*) </a:t>
            </a:r>
            <a:r>
              <a:rPr lang="en-US" sz="3600" dirty="0" err="1"/>
              <a:t>thay</a:t>
            </a:r>
            <a:r>
              <a:rPr lang="en-US" sz="3600" dirty="0"/>
              <a:t> (.)</a:t>
            </a:r>
          </a:p>
          <a:p>
            <a:pPr lvl="1"/>
            <a:r>
              <a:rPr lang="en-US" sz="3600" dirty="0" err="1"/>
              <a:t>Phép</a:t>
            </a:r>
            <a:r>
              <a:rPr lang="en-US" sz="3600" dirty="0"/>
              <a:t> chia: (/) </a:t>
            </a:r>
            <a:r>
              <a:rPr lang="en-US" sz="3600" dirty="0" err="1"/>
              <a:t>thay</a:t>
            </a:r>
            <a:r>
              <a:rPr lang="en-US" sz="3600" dirty="0"/>
              <a:t> (:)</a:t>
            </a:r>
          </a:p>
          <a:p>
            <a:pPr lvl="1"/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cộng</a:t>
            </a:r>
            <a:r>
              <a:rPr lang="en-US" sz="3600" dirty="0"/>
              <a:t>: (+)</a:t>
            </a:r>
          </a:p>
          <a:p>
            <a:pPr lvl="1"/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trừ</a:t>
            </a:r>
            <a:r>
              <a:rPr lang="en-US" sz="3600" dirty="0"/>
              <a:t>: (-)</a:t>
            </a:r>
          </a:p>
        </p:txBody>
      </p:sp>
    </p:spTree>
    <p:extLst>
      <p:ext uri="{BB962C8B-B14F-4D97-AF65-F5344CB8AC3E}">
        <p14:creationId xmlns:p14="http://schemas.microsoft.com/office/powerpoint/2010/main" val="4859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 Phép toán.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0000CC"/>
                </a:solidFill>
              </a:rPr>
              <a:t>1.3. Phép toán quan hệ: </a:t>
            </a:r>
          </a:p>
          <a:p>
            <a:pPr marL="0" indent="0">
              <a:buNone/>
            </a:pPr>
            <a:r>
              <a:rPr lang="en-US" sz="4000">
                <a:solidFill>
                  <a:srgbClr val="0000CC"/>
                </a:solidFill>
              </a:rPr>
              <a:t>	&lt;; &lt;=; &gt;; &gt;=; =; &lt;&gt; (khác)</a:t>
            </a:r>
          </a:p>
          <a:p>
            <a:pPr marL="0" indent="0">
              <a:buNone/>
            </a:pPr>
            <a:r>
              <a:rPr lang="en-US" sz="4000">
                <a:solidFill>
                  <a:srgbClr val="0000CC"/>
                </a:solidFill>
              </a:rPr>
              <a:t>VD:</a:t>
            </a:r>
          </a:p>
          <a:p>
            <a:pPr marL="457200" lvl="1" indent="0">
              <a:buNone/>
            </a:pPr>
            <a:r>
              <a:rPr lang="en-US" sz="4000"/>
              <a:t>5&gt;=3 -&gt; TRUE</a:t>
            </a:r>
          </a:p>
          <a:p>
            <a:pPr marL="457200" lvl="1" indent="0">
              <a:buNone/>
            </a:pPr>
            <a:r>
              <a:rPr lang="en-US" sz="4000"/>
              <a:t>10&lt;6 -&gt; FALSE</a:t>
            </a:r>
          </a:p>
          <a:p>
            <a:pPr marL="457200" lvl="1" indent="0">
              <a:buNone/>
            </a:pPr>
            <a:r>
              <a:rPr lang="en-US" sz="4000"/>
              <a:t>9&lt;&gt;12 -&gt; TRUE</a:t>
            </a:r>
          </a:p>
        </p:txBody>
      </p:sp>
    </p:spTree>
    <p:extLst>
      <p:ext uri="{BB962C8B-B14F-4D97-AF65-F5344CB8AC3E}">
        <p14:creationId xmlns:p14="http://schemas.microsoft.com/office/powerpoint/2010/main" val="402974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2. Biểu thức số học.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r>
              <a:rPr lang="en-US"/>
              <a:t>Cấu tạo: </a:t>
            </a:r>
            <a:r>
              <a:rPr lang="en-US">
                <a:solidFill>
                  <a:srgbClr val="FF0000"/>
                </a:solidFill>
              </a:rPr>
              <a:t>gồm chữ số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phép toán số học</a:t>
            </a:r>
            <a:r>
              <a:rPr lang="en-US"/>
              <a:t>,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dấu ngoặc tròn.</a:t>
            </a:r>
          </a:p>
          <a:p>
            <a:r>
              <a:rPr lang="en-US"/>
              <a:t>Quy tắc thực hiện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Trong ngoặc tròn thực hiện trước.</a:t>
            </a:r>
          </a:p>
          <a:p>
            <a:pPr lvl="1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Thực hiện từ trái sang phải.</a:t>
            </a:r>
          </a:p>
          <a:p>
            <a:pPr lvl="1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Không bỏ qua dấu nhân.</a:t>
            </a:r>
          </a:p>
          <a:p>
            <a:pPr lvl="1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Thực hiện các phép toán theo </a:t>
            </a:r>
            <a:r>
              <a:rPr lang="en-US">
                <a:solidFill>
                  <a:srgbClr val="FF0000"/>
                </a:solidFill>
              </a:rPr>
              <a:t>độ ưu tiên giảm dần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 từ trái sang phải theo danh sách: </a:t>
            </a:r>
            <a:r>
              <a:rPr lang="en-US">
                <a:solidFill>
                  <a:srgbClr val="00B050"/>
                </a:solidFill>
              </a:rPr>
              <a:t>*; /; div; mod; +; -.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913675"/>
                  </p:ext>
                </p:extLst>
              </p:nvPr>
            </p:nvGraphicFramePr>
            <p:xfrm>
              <a:off x="1066800" y="4114800"/>
              <a:ext cx="6096000" cy="24812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Toán</a:t>
                          </a:r>
                          <a:r>
                            <a:rPr lang="en-US" baseline="0"/>
                            <a:t> học</a:t>
                          </a:r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Pascal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5a + 6b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5*a +</a:t>
                          </a:r>
                          <a:r>
                            <a:rPr lang="en-US" baseline="0"/>
                            <a:t> 6*b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/>
                            <a:t> x*y/z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a*x*x + b*x + 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(x+y)/(x-1/2)</a:t>
                          </a:r>
                          <a:r>
                            <a:rPr lang="en-US" baseline="0"/>
                            <a:t> – (x-z)/(x*y)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913675"/>
                  </p:ext>
                </p:extLst>
              </p:nvPr>
            </p:nvGraphicFramePr>
            <p:xfrm>
              <a:off x="1066800" y="4114800"/>
              <a:ext cx="6096000" cy="24812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Toán</a:t>
                          </a:r>
                          <a:r>
                            <a:rPr lang="en-US" baseline="0" smtClean="0"/>
                            <a:t> học</a:t>
                          </a:r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Pascal</a:t>
                          </a:r>
                          <a:endParaRPr lang="en-US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5a + 6b</a:t>
                          </a:r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5*a +</a:t>
                          </a:r>
                          <a:r>
                            <a:rPr lang="en-US" baseline="0" smtClean="0"/>
                            <a:t> 6*b</a:t>
                          </a:r>
                          <a:endParaRPr lang="en-US"/>
                        </a:p>
                      </a:txBody>
                      <a:tcPr anchor="ctr"/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39560" r="-1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smtClean="0"/>
                            <a:t> x*y/z</a:t>
                          </a:r>
                          <a:endParaRPr lang="en-US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57377" r="-10000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a*x*x + b*x + c</a:t>
                          </a:r>
                          <a:endParaRPr lang="en-US"/>
                        </a:p>
                      </a:txBody>
                      <a:tcPr anchor="ctr"/>
                    </a:tc>
                  </a:tr>
                  <a:tr h="809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09774" r="-100000" b="-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(x+y)/(x-1/2)</a:t>
                          </a:r>
                          <a:r>
                            <a:rPr lang="en-US" baseline="0" smtClean="0"/>
                            <a:t> – (x-z)/(x*y)</a:t>
                          </a:r>
                          <a:endParaRPr lang="en-US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080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3. Hàm số học chuẩn.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371600"/>
                <a:ext cx="87630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/>
                  <a:t>Hàm	Toán học	Pascal	kiểu	Kết quả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Bình phương	x</a:t>
                </a:r>
                <a:r>
                  <a:rPr lang="en-US" sz="2000" baseline="30000">
                    <a:solidFill>
                      <a:srgbClr val="0000CC"/>
                    </a:solidFill>
                  </a:rPr>
                  <a:t>2</a:t>
                </a:r>
                <a:r>
                  <a:rPr lang="en-US" sz="2000">
                    <a:solidFill>
                      <a:srgbClr val="0000CC"/>
                    </a:solidFill>
                  </a:rPr>
                  <a:t>	sqr(x)	N, R	N,R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Căn bậc 2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	sqrt(x)	N,R	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Tuyệt đối	|x|	abs(x)	N,R	N,R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Lôgarit	lnx	ln(x)	R	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E lũy thừa	e</a:t>
                </a:r>
                <a:r>
                  <a:rPr lang="en-US" sz="2000" baseline="30000">
                    <a:solidFill>
                      <a:srgbClr val="0000CC"/>
                    </a:solidFill>
                  </a:rPr>
                  <a:t>x</a:t>
                </a:r>
                <a:r>
                  <a:rPr lang="en-US" sz="2000">
                    <a:solidFill>
                      <a:srgbClr val="0000CC"/>
                    </a:solidFill>
                  </a:rPr>
                  <a:t>	exp(x)	R	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Sin	sinx	sin(x)	R	R</a:t>
                </a:r>
              </a:p>
              <a:p>
                <a:pPr marL="0" indent="0">
                  <a:lnSpc>
                    <a:spcPct val="200000"/>
                  </a:lnSpc>
                  <a:buNone/>
                  <a:tabLst>
                    <a:tab pos="1774825" algn="l"/>
                    <a:tab pos="3767138" algn="l"/>
                    <a:tab pos="5595938" algn="l"/>
                    <a:tab pos="7137400" algn="l"/>
                  </a:tabLst>
                </a:pPr>
                <a:r>
                  <a:rPr lang="en-US" sz="2000">
                    <a:solidFill>
                      <a:srgbClr val="0000CC"/>
                    </a:solidFill>
                  </a:rPr>
                  <a:t>Cos	cosx	cos(x)	R	R</a:t>
                </a:r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371600"/>
                <a:ext cx="8763000" cy="5105400"/>
              </a:xfrm>
              <a:blipFill>
                <a:blip r:embed="rId2"/>
                <a:stretch>
                  <a:fillRect l="-905" t="-716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74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4. Biểu thức quan hệ (so sánh)</a:t>
            </a:r>
            <a:r>
              <a:rPr lang="en-US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73563"/>
          </a:xfrm>
        </p:spPr>
        <p:txBody>
          <a:bodyPr/>
          <a:lstStyle/>
          <a:p>
            <a:r>
              <a:rPr lang="en-US" sz="3200">
                <a:solidFill>
                  <a:srgbClr val="0000CC"/>
                </a:solidFill>
              </a:rPr>
              <a:t>Cấu trúc:</a:t>
            </a:r>
          </a:p>
          <a:p>
            <a:pPr marL="0" indent="0">
              <a:buNone/>
            </a:pPr>
            <a:r>
              <a:rPr lang="en-US" sz="2000"/>
              <a:t> </a:t>
            </a:r>
            <a:r>
              <a:rPr lang="en-US" sz="2400">
                <a:solidFill>
                  <a:srgbClr val="00B050"/>
                </a:solidFill>
              </a:rPr>
              <a:t>&lt;biểu thức 1&gt; </a:t>
            </a:r>
            <a:r>
              <a:rPr lang="en-US" sz="2400">
                <a:solidFill>
                  <a:srgbClr val="00B0F0"/>
                </a:solidFill>
              </a:rPr>
              <a:t>&lt;phép toán so sánh&gt; </a:t>
            </a:r>
            <a:r>
              <a:rPr lang="en-US" sz="2400">
                <a:solidFill>
                  <a:srgbClr val="00B050"/>
                </a:solidFill>
              </a:rPr>
              <a:t>&lt;biểu thức 2&gt; </a:t>
            </a:r>
            <a:r>
              <a:rPr lang="en-US" sz="2400">
                <a:solidFill>
                  <a:srgbClr val="FF0000"/>
                </a:solidFill>
              </a:rPr>
              <a:t>-&gt; logic</a:t>
            </a:r>
            <a:endParaRPr 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VD: </a:t>
            </a: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en-US" sz="3200">
                <a:solidFill>
                  <a:srgbClr val="FF0000"/>
                </a:solidFill>
              </a:rPr>
              <a:t>X+3 </a:t>
            </a:r>
            <a:r>
              <a:rPr lang="en-US" sz="3200">
                <a:solidFill>
                  <a:srgbClr val="00B050"/>
                </a:solidFill>
              </a:rPr>
              <a:t>&lt;</a:t>
            </a:r>
            <a:r>
              <a:rPr lang="en-US" sz="3200">
                <a:solidFill>
                  <a:srgbClr val="FF0000"/>
                </a:solidFill>
              </a:rPr>
              <a:t> 5</a:t>
            </a: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X=1  =&gt; X+3 &lt; 5   </a:t>
            </a:r>
            <a:r>
              <a:rPr lang="en-US" sz="2400">
                <a:solidFill>
                  <a:srgbClr val="7030A0"/>
                </a:solidFill>
                <a:sym typeface="Wingdings" pitchFamily="2" charset="2"/>
              </a:rPr>
              <a:t> TRUE</a:t>
            </a:r>
          </a:p>
          <a:p>
            <a:pPr marL="0" indent="0">
              <a:buNone/>
            </a:pPr>
            <a:r>
              <a:rPr lang="en-US" sz="2400">
                <a:solidFill>
                  <a:srgbClr val="7030A0"/>
                </a:solidFill>
                <a:sym typeface="Wingdings" pitchFamily="2" charset="2"/>
              </a:rPr>
              <a:t>	X=7  =&gt; X + 3 &lt; 5  FALSE</a:t>
            </a:r>
            <a:endParaRPr lang="en-US" sz="240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  I – 1 </a:t>
            </a:r>
            <a:r>
              <a:rPr lang="en-US" sz="3200">
                <a:solidFill>
                  <a:srgbClr val="00B050"/>
                </a:solidFill>
              </a:rPr>
              <a:t>&gt;=</a:t>
            </a:r>
            <a:r>
              <a:rPr lang="en-US" sz="3200">
                <a:solidFill>
                  <a:srgbClr val="FF0000"/>
                </a:solidFill>
              </a:rPr>
              <a:t> J + 2</a:t>
            </a:r>
          </a:p>
          <a:p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Biểu thức Lôgic.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4102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A		B	AND		OR	       NOT A</a:t>
            </a:r>
          </a:p>
          <a:p>
            <a:pPr marL="594360" lvl="2" indent="0">
              <a:buNone/>
            </a:pPr>
            <a:r>
              <a:rPr lang="en-US" dirty="0"/>
              <a:t>0		0	0		0		1</a:t>
            </a:r>
          </a:p>
          <a:p>
            <a:pPr marL="594360" lvl="2" indent="0">
              <a:buNone/>
            </a:pPr>
            <a:r>
              <a:rPr lang="en-US" dirty="0"/>
              <a:t>0		1	0		1		1</a:t>
            </a:r>
          </a:p>
          <a:p>
            <a:pPr marL="594360" lvl="2" indent="0">
              <a:buNone/>
            </a:pPr>
            <a:r>
              <a:rPr lang="en-US" dirty="0"/>
              <a:t>1		0	0		1		0</a:t>
            </a:r>
          </a:p>
          <a:p>
            <a:pPr marL="594360" lvl="2" indent="0">
              <a:buNone/>
            </a:pPr>
            <a:r>
              <a:rPr lang="en-US" dirty="0"/>
              <a:t>1		1	1		1		0	</a:t>
            </a:r>
          </a:p>
          <a:p>
            <a:pPr marL="0" indent="0"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0 = FALSE			1 = TRUE</a:t>
            </a:r>
          </a:p>
          <a:p>
            <a:pPr marL="0" indent="0">
              <a:buNone/>
            </a:pPr>
            <a:r>
              <a:rPr lang="en-US" dirty="0"/>
              <a:t>Ví dụ: 5&lt;x </a:t>
            </a:r>
            <a:r>
              <a:rPr lang="en-US" dirty="0" err="1"/>
              <a:t>va</a:t>
            </a:r>
            <a:r>
              <a:rPr lang="en-US" dirty="0"/>
              <a:t>̀ x &lt;11</a:t>
            </a:r>
          </a:p>
          <a:p>
            <a:pPr marL="0" indent="0">
              <a:buNone/>
            </a:pPr>
            <a:r>
              <a:rPr lang="en-US" dirty="0"/>
              <a:t>5&lt;x and x&lt;11</a:t>
            </a:r>
          </a:p>
          <a:p>
            <a:pPr marL="0" indent="0">
              <a:buNone/>
            </a:pPr>
            <a:r>
              <a:rPr lang="en-US" dirty="0"/>
              <a:t>M, N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thời</a:t>
            </a:r>
            <a:r>
              <a:rPr lang="en-US" dirty="0"/>
              <a:t> chia </a:t>
            </a:r>
            <a:r>
              <a:rPr lang="en-US" dirty="0" err="1"/>
              <a:t>hết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hoặc</a:t>
            </a:r>
            <a:r>
              <a:rPr lang="en-US" dirty="0"/>
              <a:t>  M, N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thời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chia </a:t>
            </a:r>
            <a:r>
              <a:rPr lang="en-US" dirty="0" err="1"/>
              <a:t>hết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(M mod 3=0) and (N mod 3 = 0) or (M mod 3 &lt;&gt;0) and (N mod 3&lt;&gt;0)</a:t>
            </a:r>
          </a:p>
        </p:txBody>
      </p:sp>
    </p:spTree>
    <p:extLst>
      <p:ext uri="{BB962C8B-B14F-4D97-AF65-F5344CB8AC3E}">
        <p14:creationId xmlns:p14="http://schemas.microsoft.com/office/powerpoint/2010/main" val="22454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Câu lệnh gán.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Cú pháp:</a:t>
            </a:r>
          </a:p>
          <a:p>
            <a:pPr marL="457200" lvl="1" indent="0">
              <a:buNone/>
            </a:pPr>
            <a:r>
              <a:rPr lang="en-US" sz="3200">
                <a:solidFill>
                  <a:srgbClr val="00B050"/>
                </a:solidFill>
              </a:rPr>
              <a:t>&lt;tên biến&gt; </a:t>
            </a:r>
            <a:r>
              <a:rPr lang="en-US" sz="4400">
                <a:solidFill>
                  <a:srgbClr val="FF0000"/>
                </a:solidFill>
              </a:rPr>
              <a:t>:=</a:t>
            </a:r>
            <a:r>
              <a:rPr lang="en-US" sz="3200"/>
              <a:t> </a:t>
            </a:r>
            <a:r>
              <a:rPr lang="en-US" sz="3200">
                <a:solidFill>
                  <a:srgbClr val="00B050"/>
                </a:solidFill>
              </a:rPr>
              <a:t>&lt;biểu thức hoặc giá trị&gt;;</a:t>
            </a:r>
          </a:p>
          <a:p>
            <a:pPr marL="457200" lvl="1" indent="0">
              <a:buNone/>
            </a:pPr>
            <a:r>
              <a:rPr lang="en-US" sz="3200"/>
              <a:t>Chức năng: làm thay đổi giá trị của biến.</a:t>
            </a:r>
          </a:p>
          <a:p>
            <a:r>
              <a:rPr lang="en-US" sz="3200"/>
              <a:t>VD:</a:t>
            </a:r>
          </a:p>
          <a:p>
            <a:pPr marL="457200" lvl="1" indent="0">
              <a:buNone/>
            </a:pPr>
            <a:r>
              <a:rPr lang="en-US" sz="3200">
                <a:solidFill>
                  <a:srgbClr val="0000CC"/>
                </a:solidFill>
              </a:rPr>
              <a:t>Hoten :=‘Thao’;</a:t>
            </a:r>
          </a:p>
          <a:p>
            <a:pPr marL="457200" lvl="1" indent="0">
              <a:buNone/>
            </a:pPr>
            <a:r>
              <a:rPr lang="en-US" sz="3200">
                <a:solidFill>
                  <a:srgbClr val="0000CC"/>
                </a:solidFill>
              </a:rPr>
              <a:t>Diem :=8.5;</a:t>
            </a:r>
          </a:p>
          <a:p>
            <a:pPr marL="457200" lvl="1" indent="0">
              <a:buNone/>
            </a:pPr>
            <a:r>
              <a:rPr lang="en-US" sz="3200">
                <a:solidFill>
                  <a:srgbClr val="0000CC"/>
                </a:solidFill>
              </a:rPr>
              <a:t>Y := x+1;</a:t>
            </a:r>
          </a:p>
        </p:txBody>
      </p:sp>
    </p:spTree>
    <p:extLst>
      <p:ext uri="{BB962C8B-B14F-4D97-AF65-F5344CB8AC3E}">
        <p14:creationId xmlns:p14="http://schemas.microsoft.com/office/powerpoint/2010/main" val="1220337571"/>
      </p:ext>
    </p:extLst>
  </p:cSld>
  <p:clrMapOvr>
    <a:masterClrMapping/>
  </p:clrMapOvr>
</p:sld>
</file>

<file path=ppt/theme/theme1.xml><?xml version="1.0" encoding="utf-8"?>
<a:theme xmlns:a="http://schemas.openxmlformats.org/drawingml/2006/main" name="07042_Network Connection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07042_Network Connections</Template>
  <TotalTime>96</TotalTime>
  <Words>653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Sans Condensed</vt:lpstr>
      <vt:lpstr>Arial</vt:lpstr>
      <vt:lpstr>Cambria Math</vt:lpstr>
      <vt:lpstr>Calibri</vt:lpstr>
      <vt:lpstr>07042_Network Connections</vt:lpstr>
      <vt:lpstr>PowerPoint Presentation</vt:lpstr>
      <vt:lpstr>1. Phép toán</vt:lpstr>
      <vt:lpstr>1. Phép toán</vt:lpstr>
      <vt:lpstr>1. Phép toán.</vt:lpstr>
      <vt:lpstr>2. Biểu thức số học.</vt:lpstr>
      <vt:lpstr>3. Hàm số học chuẩn.</vt:lpstr>
      <vt:lpstr>4. Biểu thức quan hệ (so sánh).</vt:lpstr>
      <vt:lpstr>5. Biểu thức Lôgic.</vt:lpstr>
      <vt:lpstr>6. Câu lệnh gán.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PowerPoint Templates</dc:subject>
  <dc:creator>NguyenChien</dc:creator>
  <cp:lastModifiedBy>12CL - Quân Nguyễn Phúc Minh</cp:lastModifiedBy>
  <cp:revision>40</cp:revision>
  <dcterms:created xsi:type="dcterms:W3CDTF">2016-08-22T05:52:41Z</dcterms:created>
  <dcterms:modified xsi:type="dcterms:W3CDTF">2021-10-10T04:35:35Z</dcterms:modified>
</cp:coreProperties>
</file>