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</p:sldMasterIdLst>
  <p:notesMasterIdLst>
    <p:notesMasterId r:id="rId25"/>
  </p:notesMasterIdLst>
  <p:sldIdLst>
    <p:sldId id="319" r:id="rId2"/>
    <p:sldId id="299" r:id="rId3"/>
    <p:sldId id="300" r:id="rId4"/>
    <p:sldId id="320" r:id="rId5"/>
    <p:sldId id="322" r:id="rId6"/>
    <p:sldId id="323" r:id="rId7"/>
    <p:sldId id="324" r:id="rId8"/>
    <p:sldId id="296" r:id="rId9"/>
    <p:sldId id="304" r:id="rId10"/>
    <p:sldId id="303" r:id="rId11"/>
    <p:sldId id="305" r:id="rId12"/>
    <p:sldId id="302" r:id="rId13"/>
    <p:sldId id="308" r:id="rId14"/>
    <p:sldId id="313" r:id="rId15"/>
    <p:sldId id="321" r:id="rId16"/>
    <p:sldId id="301" r:id="rId17"/>
    <p:sldId id="311" r:id="rId18"/>
    <p:sldId id="312" r:id="rId19"/>
    <p:sldId id="314" r:id="rId20"/>
    <p:sldId id="325" r:id="rId21"/>
    <p:sldId id="326" r:id="rId22"/>
    <p:sldId id="327" r:id="rId23"/>
    <p:sldId id="328" r:id="rId24"/>
  </p:sldIdLst>
  <p:sldSz cx="12192000" cy="6858000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00CC"/>
    <a:srgbClr val="CCCCFF"/>
    <a:srgbClr val="FFFFCC"/>
    <a:srgbClr val="FFFFFF"/>
    <a:srgbClr val="FFFF99"/>
    <a:srgbClr val="663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0" autoAdjust="0"/>
    <p:restoredTop sz="95126" autoAdjust="0"/>
  </p:normalViewPr>
  <p:slideViewPr>
    <p:cSldViewPr snapToGrid="0">
      <p:cViewPr varScale="1">
        <p:scale>
          <a:sx n="72" d="100"/>
          <a:sy n="72" d="100"/>
        </p:scale>
        <p:origin x="-762" y="-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6D9D0A7-4DA7-4675-9A78-F54CF1428252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0"/>
            <a:ext cx="7680960" cy="288036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B54B056-A0DB-4EE3-A737-CDF198D959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91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pattFill prst="pct60">
          <a:fgClr>
            <a:schemeClr val="accent3">
              <a:lumMod val="20000"/>
              <a:lumOff val="80000"/>
            </a:schemeClr>
          </a:fgClr>
          <a:bgClr>
            <a:srgbClr val="CCCC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30/10/2021</a:t>
            </a:fld>
            <a:endParaRPr lang="vi-VN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2C2DD2C-8F06-4601-BD31-73B3E69E3DC7}"/>
              </a:ext>
            </a:extLst>
          </p:cNvPr>
          <p:cNvGrpSpPr/>
          <p:nvPr userDrawn="1"/>
        </p:nvGrpSpPr>
        <p:grpSpPr>
          <a:xfrm>
            <a:off x="54595" y="136525"/>
            <a:ext cx="3411936" cy="6673499"/>
            <a:chOff x="1256607" y="2388359"/>
            <a:chExt cx="3411936" cy="667349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72229D18-69A1-4A27-961C-D7AEE6F25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56607" y="2388359"/>
              <a:ext cx="0" cy="6673499"/>
            </a:xfrm>
            <a:prstGeom prst="line">
              <a:avLst/>
            </a:prstGeom>
            <a:ln w="28575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67F2297B-359B-48B9-A1C2-1FC534C637BF}"/>
                </a:ext>
              </a:extLst>
            </p:cNvPr>
            <p:cNvCxnSpPr>
              <a:cxnSpLocks/>
            </p:cNvCxnSpPr>
            <p:nvPr/>
          </p:nvCxnSpPr>
          <p:spPr>
            <a:xfrm>
              <a:off x="1256607" y="2388359"/>
              <a:ext cx="34119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0D6CDA6-88EF-4EA9-9AC0-BF2581E15712}"/>
              </a:ext>
            </a:extLst>
          </p:cNvPr>
          <p:cNvGrpSpPr/>
          <p:nvPr userDrawn="1"/>
        </p:nvGrpSpPr>
        <p:grpSpPr>
          <a:xfrm rot="10800000">
            <a:off x="6621471" y="559561"/>
            <a:ext cx="5544101" cy="6250465"/>
            <a:chOff x="1238410" y="2388359"/>
            <a:chExt cx="5544101" cy="625046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DAC3E486-E436-46DE-8A42-F8BD682E647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256607" y="2402005"/>
              <a:ext cx="0" cy="623681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0BC962F8-AEB7-4CDA-A886-0AEACB3D0534}"/>
                </a:ext>
              </a:extLst>
            </p:cNvPr>
            <p:cNvCxnSpPr>
              <a:cxnSpLocks/>
            </p:cNvCxnSpPr>
            <p:nvPr/>
          </p:nvCxnSpPr>
          <p:spPr>
            <a:xfrm>
              <a:off x="1238410" y="2388359"/>
              <a:ext cx="55441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A3B3E9BA-BC3A-4126-B46F-9DBB864E2384}"/>
              </a:ext>
            </a:extLst>
          </p:cNvPr>
          <p:cNvCxnSpPr>
            <a:cxnSpLocks/>
          </p:cNvCxnSpPr>
          <p:nvPr userDrawn="1"/>
        </p:nvCxnSpPr>
        <p:spPr>
          <a:xfrm flipH="1">
            <a:off x="9348717" y="559559"/>
            <a:ext cx="2798660" cy="0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624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5564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29881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72914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9686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1156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30770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8702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5584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2012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1787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43247-8E28-4208-A241-B7A86EB61EEF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7" descr="Light horizontal">
            <a:extLst>
              <a:ext uri="{FF2B5EF4-FFF2-40B4-BE49-F238E27FC236}">
                <a16:creationId xmlns:a16="http://schemas.microsoft.com/office/drawing/2014/main" xmlns="" id="{3332F7FE-A149-4B26-89B7-57253E7F35F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32819" y="0"/>
            <a:ext cx="103663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7016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1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03F8B60C-C00D-4571-A295-F6F38F44D634}"/>
              </a:ext>
            </a:extLst>
          </p:cNvPr>
          <p:cNvGrpSpPr/>
          <p:nvPr/>
        </p:nvGrpSpPr>
        <p:grpSpPr>
          <a:xfrm>
            <a:off x="196405" y="176237"/>
            <a:ext cx="11442462" cy="584775"/>
            <a:chOff x="614376" y="129023"/>
            <a:chExt cx="9763699" cy="747773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01479AD4-4344-4DF2-85EF-A235A70877F8}"/>
                </a:ext>
              </a:extLst>
            </p:cNvPr>
            <p:cNvGrpSpPr/>
            <p:nvPr/>
          </p:nvGrpSpPr>
          <p:grpSpPr>
            <a:xfrm>
              <a:off x="722281" y="129023"/>
              <a:ext cx="9655794" cy="747773"/>
              <a:chOff x="1576" y="811411"/>
              <a:chExt cx="9655794" cy="747773"/>
            </a:xfrm>
          </p:grpSpPr>
          <p:cxnSp>
            <p:nvCxnSpPr>
              <p:cNvPr id="5" name="Connector: Elbow 4">
                <a:extLst>
                  <a:ext uri="{FF2B5EF4-FFF2-40B4-BE49-F238E27FC236}">
                    <a16:creationId xmlns:a16="http://schemas.microsoft.com/office/drawing/2014/main" xmlns="" id="{52E34517-3CA7-4600-836C-7D3D84EA3ED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609460" y="-3481668"/>
                <a:ext cx="561805" cy="9517544"/>
              </a:xfrm>
              <a:prstGeom prst="bentConnector4">
                <a:avLst>
                  <a:gd name="adj1" fmla="val -40690"/>
                  <a:gd name="adj2" fmla="val 77043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2A9FF675-7E24-4BE5-886F-7B32759B14A9}"/>
                  </a:ext>
                </a:extLst>
              </p:cNvPr>
              <p:cNvSpPr txBox="1"/>
              <p:nvPr/>
            </p:nvSpPr>
            <p:spPr>
              <a:xfrm>
                <a:off x="1576" y="816391"/>
                <a:ext cx="2275106" cy="669060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92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lin ang="540000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0000CC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  </a:t>
                </a:r>
                <a:r>
                  <a:rPr lang="en-US" sz="2800" b="1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Ch</a:t>
                </a:r>
                <a:r>
                  <a:rPr lang="vi-VN" sz="2800" b="1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ư</a:t>
                </a:r>
                <a:r>
                  <a:rPr lang="en-US" sz="2800" b="1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ơng </a:t>
                </a:r>
                <a:r>
                  <a:rPr lang="en-US" sz="2800" b="1">
                    <a:solidFill>
                      <a:srgbClr val="C00000"/>
                    </a:solidFill>
                    <a:latin typeface="Yu Mincho" panose="02020400000000000000" pitchFamily="18" charset="-128"/>
                    <a:ea typeface="Yu Mincho" panose="02020400000000000000" pitchFamily="18" charset="-128"/>
                    <a:sym typeface="Wingdings 2" panose="05020102010507070707" pitchFamily="18" charset="2"/>
                  </a:rPr>
                  <a:t>⓵</a:t>
                </a:r>
                <a:r>
                  <a:rPr lang="en-US" sz="2800" b="1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:</a:t>
                </a:r>
                <a:r>
                  <a:rPr lang="en-US" sz="2800" b="1">
                    <a:solidFill>
                      <a:srgbClr val="0000CC"/>
                    </a:solidFill>
                    <a:latin typeface="UTM Swiss Condensed" panose="02000500000000000000" pitchFamily="2" charset="0"/>
                  </a:rPr>
                  <a:t> </a:t>
                </a:r>
                <a:endParaRPr lang="vi-VN" sz="2800" b="1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C57EE90C-348C-4A60-A155-A3AEA1D0C971}"/>
                  </a:ext>
                </a:extLst>
              </p:cNvPr>
              <p:cNvSpPr txBox="1"/>
              <p:nvPr/>
            </p:nvSpPr>
            <p:spPr>
              <a:xfrm>
                <a:off x="2354580" y="811411"/>
                <a:ext cx="7302790" cy="747773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FF9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0000CC"/>
                    </a:solidFill>
                    <a:latin typeface="Yu Gothic Medium" panose="020B0500000000000000" pitchFamily="34" charset="-128"/>
                    <a:cs typeface="Duong Phuoc Sang" panose="02020603050405020304" pitchFamily="18" charset="0"/>
                  </a:rPr>
                  <a:t>§</a:t>
                </a:r>
                <a:r>
                  <a:rPr lang="en-US" sz="2800" b="1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4</a:t>
                </a:r>
                <a:r>
                  <a:rPr lang="en-US" sz="2800" b="1">
                    <a:solidFill>
                      <a:srgbClr val="0000CC"/>
                    </a:solidFill>
                    <a:latin typeface="Duong Phuoc Sang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3200" b="1" kern="1200">
                    <a:solidFill>
                      <a:srgbClr val="0000CC"/>
                    </a:solidFill>
                    <a:effectLst/>
                    <a:latin typeface="Chu Van 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 TRỤC TỌA ĐỘ</a:t>
                </a:r>
                <a:endParaRPr lang="vi-VN" sz="3200" b="1">
                  <a:solidFill>
                    <a:srgbClr val="660066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pic>
          <p:nvPicPr>
            <p:cNvPr id="48" name="Picture 30">
              <a:extLst>
                <a:ext uri="{FF2B5EF4-FFF2-40B4-BE49-F238E27FC236}">
                  <a16:creationId xmlns:a16="http://schemas.microsoft.com/office/drawing/2014/main" xmlns="" id="{201DB1BF-0F59-421B-8C76-1746336061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76" y="203869"/>
              <a:ext cx="339755" cy="585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32C2579-4762-4455-B7DB-6ADEFE9C056C}"/>
              </a:ext>
            </a:extLst>
          </p:cNvPr>
          <p:cNvGrpSpPr/>
          <p:nvPr/>
        </p:nvGrpSpPr>
        <p:grpSpPr>
          <a:xfrm>
            <a:off x="-2419578" y="1475501"/>
            <a:ext cx="4770439" cy="4824413"/>
            <a:chOff x="-2419578" y="1475500"/>
            <a:chExt cx="4770438" cy="4824413"/>
          </a:xfrm>
        </p:grpSpPr>
        <p:sp>
          <p:nvSpPr>
            <p:cNvPr id="123" name="AutoShape 46">
              <a:extLst>
                <a:ext uri="{FF2B5EF4-FFF2-40B4-BE49-F238E27FC236}">
                  <a16:creationId xmlns:a16="http://schemas.microsoft.com/office/drawing/2014/main" xmlns="" id="{DE44DECC-35BB-4B38-A9E0-16FE9EC86A74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>
              <a:off x="-2446566" y="1502488"/>
              <a:ext cx="4824413" cy="4770438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2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0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accent1"/>
              </a:solidFill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351"/>
            </a:p>
          </p:txBody>
        </p:sp>
        <p:sp>
          <p:nvSpPr>
            <p:cNvPr id="124" name="AutoShape 47">
              <a:extLst>
                <a:ext uri="{FF2B5EF4-FFF2-40B4-BE49-F238E27FC236}">
                  <a16:creationId xmlns:a16="http://schemas.microsoft.com/office/drawing/2014/main" xmlns="" id="{92C32AFF-F71B-4A0A-B458-039FFC7482FA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 flipH="1">
              <a:off x="-1961498" y="1910556"/>
              <a:ext cx="4032250" cy="3929063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chemeClr val="hlink">
                    <a:gamma/>
                    <a:tint val="0"/>
                    <a:invGamma/>
                    <a:alpha val="48000"/>
                    <a:lumMod val="0"/>
                    <a:lumOff val="10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0000CC"/>
              </a:solidFill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351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xmlns="" id="{857121FA-FB53-4B87-AAAE-7000DA201C49}"/>
                </a:ext>
              </a:extLst>
            </p:cNvPr>
            <p:cNvSpPr txBox="1"/>
            <p:nvPr/>
          </p:nvSpPr>
          <p:spPr>
            <a:xfrm>
              <a:off x="160080" y="2407581"/>
              <a:ext cx="210791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0000CC"/>
                  </a:solidFill>
                  <a:latin typeface="Duong Phuoc Sang" panose="02020603050405020304" pitchFamily="18" charset="0"/>
                  <a:cs typeface="Duong Phuoc Sang" panose="02020603050405020304" pitchFamily="18" charset="0"/>
                </a:rPr>
                <a:t>Nội dung</a:t>
              </a:r>
            </a:p>
            <a:p>
              <a:r>
                <a:rPr lang="en-US" sz="4800" b="1">
                  <a:solidFill>
                    <a:srgbClr val="0000CC"/>
                  </a:solidFill>
                  <a:latin typeface="Duong Phuoc Sang" panose="02020603050405020304" pitchFamily="18" charset="0"/>
                  <a:cs typeface="Duong Phuoc Sang" panose="02020603050405020304" pitchFamily="18" charset="0"/>
                </a:rPr>
                <a:t>bài học</a:t>
              </a:r>
              <a:endParaRPr lang="vi-VN" sz="4800" b="1">
                <a:solidFill>
                  <a:srgbClr val="0000CC"/>
                </a:solidFill>
                <a:latin typeface="Duong Phuoc Sang" panose="02020603050405020304" pitchFamily="18" charset="0"/>
                <a:cs typeface="Duong Phuoc Sang" panose="02020603050405020304" pitchFamily="18" charset="0"/>
              </a:endParaRPr>
            </a:p>
          </p:txBody>
        </p:sp>
      </p:grpSp>
      <p:pic>
        <p:nvPicPr>
          <p:cNvPr id="133" name="Picture 132">
            <a:extLst>
              <a:ext uri="{FF2B5EF4-FFF2-40B4-BE49-F238E27FC236}">
                <a16:creationId xmlns:a16="http://schemas.microsoft.com/office/drawing/2014/main" xmlns="" id="{E429CB93-DEF0-4609-8D36-2D3202A08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" y="6774459"/>
            <a:ext cx="3903108" cy="105948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xmlns="" id="{34AA69BB-DAFF-44F1-98D9-61B0989E1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66" y="6582533"/>
            <a:ext cx="2775439" cy="383852"/>
          </a:xfrm>
          <a:prstGeom prst="rect">
            <a:avLst/>
          </a:prstGeom>
        </p:spPr>
      </p:pic>
      <p:pic>
        <p:nvPicPr>
          <p:cNvPr id="1028" name="Picture 1027">
            <a:extLst>
              <a:ext uri="{FF2B5EF4-FFF2-40B4-BE49-F238E27FC236}">
                <a16:creationId xmlns:a16="http://schemas.microsoft.com/office/drawing/2014/main" xmlns="" id="{440CE9CC-BA7E-4ACA-A48E-420C7421DF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26" y="5763126"/>
            <a:ext cx="624663" cy="1093159"/>
          </a:xfrm>
          <a:prstGeom prst="rect">
            <a:avLst/>
          </a:prstGeom>
        </p:spPr>
      </p:pic>
      <p:pic>
        <p:nvPicPr>
          <p:cNvPr id="1030" name="Picture 1029">
            <a:extLst>
              <a:ext uri="{FF2B5EF4-FFF2-40B4-BE49-F238E27FC236}">
                <a16:creationId xmlns:a16="http://schemas.microsoft.com/office/drawing/2014/main" xmlns="" id="{0338D9D2-4D33-448C-849E-21288CF02A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45897" y="0"/>
            <a:ext cx="1095747" cy="663151"/>
          </a:xfrm>
          <a:prstGeom prst="rect">
            <a:avLst/>
          </a:prstGeom>
        </p:spPr>
      </p:pic>
      <p:pic>
        <p:nvPicPr>
          <p:cNvPr id="1032" name="Picture 1031">
            <a:extLst>
              <a:ext uri="{FF2B5EF4-FFF2-40B4-BE49-F238E27FC236}">
                <a16:creationId xmlns:a16="http://schemas.microsoft.com/office/drawing/2014/main" xmlns="" id="{24CB1D23-FECD-4706-A8C4-7029E807F6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879" y="4310"/>
            <a:ext cx="317765" cy="1074696"/>
          </a:xfrm>
          <a:prstGeom prst="rect">
            <a:avLst/>
          </a:prstGeom>
        </p:spPr>
      </p:pic>
      <p:pic>
        <p:nvPicPr>
          <p:cNvPr id="142" name="Picture 6" descr="E:\09----------------Diagrams September\22\Png\5.png">
            <a:extLst>
              <a:ext uri="{FF2B5EF4-FFF2-40B4-BE49-F238E27FC236}">
                <a16:creationId xmlns:a16="http://schemas.microsoft.com/office/drawing/2014/main" xmlns="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95186" y="6339078"/>
            <a:ext cx="802908" cy="56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31BD0E5-D4FC-4A52-B4EB-724760E9DB91}"/>
              </a:ext>
            </a:extLst>
          </p:cNvPr>
          <p:cNvGrpSpPr/>
          <p:nvPr/>
        </p:nvGrpSpPr>
        <p:grpSpPr>
          <a:xfrm>
            <a:off x="3017992" y="1104070"/>
            <a:ext cx="5260972" cy="1890714"/>
            <a:chOff x="2921007" y="1104069"/>
            <a:chExt cx="5260971" cy="1890713"/>
          </a:xfrm>
        </p:grpSpPr>
        <p:sp>
          <p:nvSpPr>
            <p:cNvPr id="40" name="Freeform 3">
              <a:extLst>
                <a:ext uri="{FF2B5EF4-FFF2-40B4-BE49-F238E27FC236}">
                  <a16:creationId xmlns:a16="http://schemas.microsoft.com/office/drawing/2014/main" xmlns="" id="{824CBEE1-31EA-416E-BFE3-ABBBE4589FE9}"/>
                </a:ext>
              </a:extLst>
            </p:cNvPr>
            <p:cNvSpPr/>
            <p:nvPr/>
          </p:nvSpPr>
          <p:spPr>
            <a:xfrm>
              <a:off x="2921007" y="1359657"/>
              <a:ext cx="5094288" cy="1635125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gradFill>
              <a:gsLst>
                <a:gs pos="93000">
                  <a:srgbClr val="FFFF00">
                    <a:lumMod val="30000"/>
                    <a:lumOff val="70000"/>
                  </a:srgbClr>
                </a:gs>
                <a:gs pos="4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100000" t="100000"/>
              </a:path>
            </a:gra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1"/>
            </a:p>
          </p:txBody>
        </p:sp>
        <p:grpSp>
          <p:nvGrpSpPr>
            <p:cNvPr id="41" name="Group 6">
              <a:extLst>
                <a:ext uri="{FF2B5EF4-FFF2-40B4-BE49-F238E27FC236}">
                  <a16:creationId xmlns:a16="http://schemas.microsoft.com/office/drawing/2014/main" xmlns="" id="{3C8ADABB-BD34-4808-9BA3-ABF2C77162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81010" y="1104069"/>
              <a:ext cx="400968" cy="1758194"/>
              <a:chOff x="4737769" y="1112944"/>
              <a:chExt cx="400969" cy="1758844"/>
            </a:xfrm>
            <a:solidFill>
              <a:srgbClr val="FFFF99"/>
            </a:solidFill>
          </p:grpSpPr>
          <p:sp>
            <p:nvSpPr>
              <p:cNvPr id="42" name="Freeform 4">
                <a:extLst>
                  <a:ext uri="{FF2B5EF4-FFF2-40B4-BE49-F238E27FC236}">
                    <a16:creationId xmlns:a16="http://schemas.microsoft.com/office/drawing/2014/main" xmlns="" id="{96AF5BFF-7A4E-4676-A75E-DC6DA96494C8}"/>
                  </a:ext>
                </a:extLst>
              </p:cNvPr>
              <p:cNvSpPr/>
              <p:nvPr/>
            </p:nvSpPr>
            <p:spPr>
              <a:xfrm>
                <a:off x="4737769" y="1166183"/>
                <a:ext cx="400969" cy="1705605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solidFill>
                <a:srgbClr val="CCCCFF"/>
              </a:soli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xmlns="" id="{053F355D-82A3-4604-901E-B3DDAB22CABA}"/>
                  </a:ext>
                </a:extLst>
              </p:cNvPr>
              <p:cNvSpPr/>
              <p:nvPr/>
            </p:nvSpPr>
            <p:spPr>
              <a:xfrm>
                <a:off x="4774751" y="1112944"/>
                <a:ext cx="327004" cy="166750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</p:grpSp>
        <p:sp>
          <p:nvSpPr>
            <p:cNvPr id="55" name="TextBox 86">
              <a:extLst>
                <a:ext uri="{FF2B5EF4-FFF2-40B4-BE49-F238E27FC236}">
                  <a16:creationId xmlns:a16="http://schemas.microsoft.com/office/drawing/2014/main" xmlns="" id="{9765BCD9-66EE-4906-B055-9143B0E3D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8817" y="1757282"/>
              <a:ext cx="106952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>
                  <a:solidFill>
                    <a:srgbClr val="C0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⓵.</a:t>
              </a:r>
              <a:endParaRPr lang="en-US" sz="4800" b="1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61" name="Text Box 44">
              <a:extLst>
                <a:ext uri="{FF2B5EF4-FFF2-40B4-BE49-F238E27FC236}">
                  <a16:creationId xmlns:a16="http://schemas.microsoft.com/office/drawing/2014/main" xmlns="" id="{90E0A258-66ED-4E84-B135-1778F23A50D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998771" y="2009775"/>
              <a:ext cx="378224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Tóm tắt lý thuyết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CBDB33-068B-48DE-9C66-811A98E06E08}"/>
              </a:ext>
            </a:extLst>
          </p:cNvPr>
          <p:cNvGrpSpPr/>
          <p:nvPr/>
        </p:nvGrpSpPr>
        <p:grpSpPr>
          <a:xfrm>
            <a:off x="3032135" y="2767014"/>
            <a:ext cx="6219828" cy="1939925"/>
            <a:chOff x="3032134" y="2767013"/>
            <a:chExt cx="6219828" cy="1939925"/>
          </a:xfrm>
        </p:grpSpPr>
        <p:sp>
          <p:nvSpPr>
            <p:cNvPr id="44" name="Freeform 78">
              <a:extLst>
                <a:ext uri="{FF2B5EF4-FFF2-40B4-BE49-F238E27FC236}">
                  <a16:creationId xmlns:a16="http://schemas.microsoft.com/office/drawing/2014/main" xmlns="" id="{17ADFB3B-59EF-43A9-95F3-A3B59EF2E388}"/>
                </a:ext>
              </a:extLst>
            </p:cNvPr>
            <p:cNvSpPr/>
            <p:nvPr/>
          </p:nvSpPr>
          <p:spPr>
            <a:xfrm>
              <a:off x="3032134" y="3070225"/>
              <a:ext cx="6172200" cy="1636713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gradFill flip="none" rotWithShape="1">
              <a:gsLst>
                <a:gs pos="94000">
                  <a:srgbClr val="CCFFFF"/>
                </a:gs>
                <a:gs pos="96000">
                  <a:srgbClr val="FFFF99">
                    <a:lumMod val="98000"/>
                  </a:srgb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1"/>
            </a:p>
          </p:txBody>
        </p:sp>
        <p:grpSp>
          <p:nvGrpSpPr>
            <p:cNvPr id="45" name="Group 79">
              <a:extLst>
                <a:ext uri="{FF2B5EF4-FFF2-40B4-BE49-F238E27FC236}">
                  <a16:creationId xmlns:a16="http://schemas.microsoft.com/office/drawing/2014/main" xmlns="" id="{D2A8CC4B-99C8-4811-BB70-23ED192BEB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79415" y="2767013"/>
              <a:ext cx="472547" cy="1816100"/>
              <a:chOff x="4575732" y="1056604"/>
              <a:chExt cx="563006" cy="1815184"/>
            </a:xfrm>
            <a:solidFill>
              <a:schemeClr val="bg2">
                <a:lumMod val="90000"/>
              </a:schemeClr>
            </a:solidFill>
          </p:grpSpPr>
          <p:sp>
            <p:nvSpPr>
              <p:cNvPr id="46" name="Freeform 80">
                <a:extLst>
                  <a:ext uri="{FF2B5EF4-FFF2-40B4-BE49-F238E27FC236}">
                    <a16:creationId xmlns:a16="http://schemas.microsoft.com/office/drawing/2014/main" xmlns="" id="{12E6C1D0-E0EE-4A0A-922A-E226CC77D5B7}"/>
                  </a:ext>
                </a:extLst>
              </p:cNvPr>
              <p:cNvSpPr/>
              <p:nvPr/>
            </p:nvSpPr>
            <p:spPr>
              <a:xfrm>
                <a:off x="4575732" y="1166086"/>
                <a:ext cx="563006" cy="1705702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solidFill>
                <a:srgbClr val="FFFF99"/>
              </a:soli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  <p:sp>
            <p:nvSpPr>
              <p:cNvPr id="47" name="Freeform 81">
                <a:extLst>
                  <a:ext uri="{FF2B5EF4-FFF2-40B4-BE49-F238E27FC236}">
                    <a16:creationId xmlns:a16="http://schemas.microsoft.com/office/drawing/2014/main" xmlns="" id="{8A2C7CDC-6F6A-40EC-A491-54CD4D93CC4E}"/>
                  </a:ext>
                </a:extLst>
              </p:cNvPr>
              <p:cNvSpPr/>
              <p:nvPr/>
            </p:nvSpPr>
            <p:spPr>
              <a:xfrm>
                <a:off x="4648867" y="1056604"/>
                <a:ext cx="399084" cy="166603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solidFill>
                <a:srgbClr val="00B0F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</p:grpSp>
        <p:sp>
          <p:nvSpPr>
            <p:cNvPr id="62" name="TextBox 86">
              <a:extLst>
                <a:ext uri="{FF2B5EF4-FFF2-40B4-BE49-F238E27FC236}">
                  <a16:creationId xmlns:a16="http://schemas.microsoft.com/office/drawing/2014/main" xmlns="" id="{858CAB16-79D3-40E6-B360-193B5CFF3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0440" y="3416874"/>
              <a:ext cx="106952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>
                  <a:solidFill>
                    <a:srgbClr val="C0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⓶.</a:t>
              </a:r>
              <a:endParaRPr lang="en-US" sz="4800" b="1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63" name="Text Box 44">
              <a:extLst>
                <a:ext uri="{FF2B5EF4-FFF2-40B4-BE49-F238E27FC236}">
                  <a16:creationId xmlns:a16="http://schemas.microsoft.com/office/drawing/2014/main" xmlns="" id="{1EBC1926-F67B-422E-9010-F21D6538ABB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025775" y="3632680"/>
              <a:ext cx="51719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Phân dạng bài tập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CBA0F34-FD7B-407E-895E-53D522E0B61A}"/>
              </a:ext>
            </a:extLst>
          </p:cNvPr>
          <p:cNvGrpSpPr/>
          <p:nvPr/>
        </p:nvGrpSpPr>
        <p:grpSpPr>
          <a:xfrm>
            <a:off x="3032133" y="4574865"/>
            <a:ext cx="7245351" cy="1875149"/>
            <a:chOff x="3032134" y="4574865"/>
            <a:chExt cx="7245350" cy="1875148"/>
          </a:xfrm>
        </p:grpSpPr>
        <p:sp>
          <p:nvSpPr>
            <p:cNvPr id="51" name="Freeform 82">
              <a:extLst>
                <a:ext uri="{FF2B5EF4-FFF2-40B4-BE49-F238E27FC236}">
                  <a16:creationId xmlns:a16="http://schemas.microsoft.com/office/drawing/2014/main" xmlns="" id="{BBD3DA14-C893-4985-9897-66CFAD83D338}"/>
                </a:ext>
              </a:extLst>
            </p:cNvPr>
            <p:cNvSpPr/>
            <p:nvPr/>
          </p:nvSpPr>
          <p:spPr>
            <a:xfrm>
              <a:off x="3032134" y="4813300"/>
              <a:ext cx="7207250" cy="1636713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accent4">
                    <a:lumMod val="20000"/>
                    <a:lumOff val="80000"/>
                  </a:schemeClr>
                </a:gs>
                <a:gs pos="86000">
                  <a:srgbClr val="FFFF99"/>
                </a:gs>
                <a:gs pos="91000">
                  <a:schemeClr val="accent5">
                    <a:lumMod val="45000"/>
                    <a:lumOff val="55000"/>
                  </a:schemeClr>
                </a:gs>
                <a:gs pos="100000">
                  <a:srgbClr val="00B0F0"/>
                </a:gs>
              </a:gsLst>
              <a:lin ang="5400000" scaled="1"/>
              <a:tileRect/>
            </a:gra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1"/>
            </a:p>
          </p:txBody>
        </p:sp>
        <p:grpSp>
          <p:nvGrpSpPr>
            <p:cNvPr id="52" name="Group 83">
              <a:extLst>
                <a:ext uri="{FF2B5EF4-FFF2-40B4-BE49-F238E27FC236}">
                  <a16:creationId xmlns:a16="http://schemas.microsoft.com/office/drawing/2014/main" xmlns="" id="{3A090C61-9299-488A-89B9-99D714ABEF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80609" y="4574865"/>
              <a:ext cx="396875" cy="1765610"/>
              <a:chOff x="4476750" y="1105524"/>
              <a:chExt cx="661988" cy="1766264"/>
            </a:xfrm>
            <a:solidFill>
              <a:srgbClr val="92D050"/>
            </a:solidFill>
          </p:grpSpPr>
          <p:sp>
            <p:nvSpPr>
              <p:cNvPr id="53" name="Freeform 84">
                <a:extLst>
                  <a:ext uri="{FF2B5EF4-FFF2-40B4-BE49-F238E27FC236}">
                    <a16:creationId xmlns:a16="http://schemas.microsoft.com/office/drawing/2014/main" xmlns="" id="{3DD02D2F-8D59-4DBC-850E-585F6B267DA9}"/>
                  </a:ext>
                </a:extLst>
              </p:cNvPr>
              <p:cNvSpPr/>
              <p:nvPr/>
            </p:nvSpPr>
            <p:spPr>
              <a:xfrm>
                <a:off x="4476750" y="1166182"/>
                <a:ext cx="661988" cy="1705606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  <p:sp>
            <p:nvSpPr>
              <p:cNvPr id="54" name="Freeform 85">
                <a:extLst>
                  <a:ext uri="{FF2B5EF4-FFF2-40B4-BE49-F238E27FC236}">
                    <a16:creationId xmlns:a16="http://schemas.microsoft.com/office/drawing/2014/main" xmlns="" id="{C3F7D536-864C-469F-90B9-13149ED5B2D8}"/>
                  </a:ext>
                </a:extLst>
              </p:cNvPr>
              <p:cNvSpPr/>
              <p:nvPr/>
            </p:nvSpPr>
            <p:spPr>
              <a:xfrm>
                <a:off x="4556194" y="1105524"/>
                <a:ext cx="492514" cy="128945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solidFill>
                <a:srgbClr val="FFFF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</p:grpSp>
        <p:sp>
          <p:nvSpPr>
            <p:cNvPr id="64" name="TextBox 86">
              <a:extLst>
                <a:ext uri="{FF2B5EF4-FFF2-40B4-BE49-F238E27FC236}">
                  <a16:creationId xmlns:a16="http://schemas.microsoft.com/office/drawing/2014/main" xmlns="" id="{4FEF2E6A-63C3-417D-908D-395B2B214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3363" y="5253404"/>
              <a:ext cx="106952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>
                  <a:solidFill>
                    <a:srgbClr val="C0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⓷.</a:t>
              </a:r>
              <a:endParaRPr lang="en-US" sz="4800" b="1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65" name="Text Box 44">
              <a:extLst>
                <a:ext uri="{FF2B5EF4-FFF2-40B4-BE49-F238E27FC236}">
                  <a16:creationId xmlns:a16="http://schemas.microsoft.com/office/drawing/2014/main" xmlns="" id="{AFA8D580-C0E3-414C-9FE0-ABD79551DC9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185325" y="5487987"/>
              <a:ext cx="517195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Bài tập minh họa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4F931564-88EE-4C86-AC1F-F700643256C0}"/>
              </a:ext>
            </a:extLst>
          </p:cNvPr>
          <p:cNvCxnSpPr>
            <a:cxnSpLocks/>
          </p:cNvCxnSpPr>
          <p:nvPr/>
        </p:nvCxnSpPr>
        <p:spPr>
          <a:xfrm>
            <a:off x="2267991" y="3416875"/>
            <a:ext cx="716519" cy="4745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827FD7EF-346F-4AE9-BC85-4F872C9CE0EF}"/>
              </a:ext>
            </a:extLst>
          </p:cNvPr>
          <p:cNvCxnSpPr>
            <a:cxnSpLocks/>
          </p:cNvCxnSpPr>
          <p:nvPr/>
        </p:nvCxnSpPr>
        <p:spPr>
          <a:xfrm>
            <a:off x="2282807" y="3441129"/>
            <a:ext cx="733175" cy="23219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xmlns="" id="{65B3E98E-DE5D-4878-8E0A-9CF680EE407F}"/>
              </a:ext>
            </a:extLst>
          </p:cNvPr>
          <p:cNvCxnSpPr>
            <a:cxnSpLocks/>
          </p:cNvCxnSpPr>
          <p:nvPr/>
        </p:nvCxnSpPr>
        <p:spPr>
          <a:xfrm flipV="1">
            <a:off x="2282809" y="2111029"/>
            <a:ext cx="730921" cy="13300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8">
            <a:extLst>
              <a:ext uri="{FF2B5EF4-FFF2-40B4-BE49-F238E27FC236}">
                <a16:creationId xmlns:a16="http://schemas.microsoft.com/office/drawing/2014/main" xmlns="" id="{2CBD370C-2B2B-4267-8898-31D38DB7D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621" y="151344"/>
            <a:ext cx="566297" cy="58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9FB5678-4811-41B3-BA0B-9EA99514EF4A}"/>
              </a:ext>
            </a:extLst>
          </p:cNvPr>
          <p:cNvSpPr txBox="1"/>
          <p:nvPr/>
        </p:nvSpPr>
        <p:spPr>
          <a:xfrm>
            <a:off x="480945" y="6226816"/>
            <a:ext cx="258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FB: Duong Hung</a:t>
            </a:r>
            <a:endParaRPr lang="vi-VN" sz="2400">
              <a:solidFill>
                <a:srgbClr val="0000CC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717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xmlns="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="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679" y="913150"/>
                <a:ext cx="11951976" cy="2683858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en-US">
                  <a:solidFill>
                    <a:srgbClr val="FF0000"/>
                  </a:solidFill>
                </a:endParaRPr>
              </a:p>
              <a:p>
                <a:pPr marL="1482725" lvl="0" indent="-1482725"/>
                <a:r>
                  <a:rPr lang="en-US" b="1">
                    <a:solidFill>
                      <a:srgbClr val="FF0000"/>
                    </a:solidFill>
                  </a:rPr>
                  <a:t>Câu </a:t>
                </a:r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</a:t>
                </a:r>
                <a:r>
                  <a:rPr lang="en-US" b="1">
                    <a:solidFill>
                      <a:srgbClr val="FF0000"/>
                    </a:solidFill>
                  </a:rPr>
                  <a:t>. </a:t>
                </a:r>
                <a:r>
                  <a:rPr lang="fr-FR"/>
                  <a:t>Trên trục tọa độ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e>
                    </m:d>
                  </m:oMath>
                </a14:m>
                <a:r>
                  <a:rPr lang="fr-FR"/>
                  <a:t>cho 2 điểm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r-FR"/>
                  <a:t> có tọa độ lần lượt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fr-FR"/>
                  <a:t> và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fr-FR"/>
                  <a:t>. Tọa độ trung điểm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fr-FR"/>
                  <a:t> của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fr-FR"/>
                  <a:t> là :</a:t>
                </a:r>
                <a:endParaRPr lang="en-US"/>
              </a:p>
              <a:p>
                <a:r>
                  <a:rPr lang="fr-FR" b="1"/>
                  <a:t>		A.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fr-FR"/>
                  <a:t>.	</a:t>
                </a:r>
                <a:r>
                  <a:rPr lang="fr-FR" b="1"/>
                  <a:t>B.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fr-FR"/>
                  <a:t>.	</a:t>
                </a:r>
                <a:r>
                  <a:rPr lang="fr-FR" b="1"/>
                  <a:t>C.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/>
                  <a:t>.		</a:t>
                </a:r>
                <a:r>
                  <a:rPr lang="fr-FR" b="1"/>
                  <a:t>D.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9" y="913150"/>
                <a:ext cx="11951976" cy="2683858"/>
              </a:xfrm>
              <a:prstGeom prst="rect">
                <a:avLst/>
              </a:prstGeom>
              <a:blipFill>
                <a:blip r:embed="rId5"/>
                <a:stretch>
                  <a:fillRect l="-1223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5B50F347-65BB-4D06-BB47-BC71CD00CAE5}"/>
              </a:ext>
            </a:extLst>
          </p:cNvPr>
          <p:cNvSpPr txBox="1">
            <a:spLocks/>
          </p:cNvSpPr>
          <p:nvPr/>
        </p:nvSpPr>
        <p:spPr>
          <a:xfrm>
            <a:off x="147679" y="3673122"/>
            <a:ext cx="11938556" cy="1983953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þ"/>
            </a:pPr>
            <a:r>
              <a:rPr lang="en-US" b="1">
                <a:solidFill>
                  <a:srgbClr val="FF0000"/>
                </a:solidFill>
              </a:rPr>
              <a:t>Lời giải: </a:t>
            </a:r>
          </a:p>
          <a:p>
            <a:pPr indent="623888"/>
            <a:r>
              <a:rPr lang="en-US">
                <a:solidFill>
                  <a:srgbClr val="FF0000"/>
                </a:solidFill>
                <a:sym typeface="Wingdings" panose="05000000000000000000" pitchFamily="2" charset="2"/>
              </a:rPr>
              <a:t></a:t>
            </a:r>
            <a:r>
              <a:rPr lang="en-US">
                <a:sym typeface="Wingdings" panose="05000000000000000000" pitchFamily="2" charset="2"/>
              </a:rPr>
              <a:t> </a:t>
            </a:r>
            <a:r>
              <a:rPr lang="en-US"/>
              <a:t>Tọa độ điểm 𝐼 là: 𝑥_𝐼=(3+(−5))/2=−1.</a:t>
            </a:r>
          </a:p>
          <a:p>
            <a:pPr indent="623888"/>
            <a:r>
              <a:rPr lang="en-US" b="1">
                <a:solidFill>
                  <a:srgbClr val="FF0000"/>
                </a:solidFill>
                <a:sym typeface="Wingdings" panose="05000000000000000000" pitchFamily="2" charset="2"/>
              </a:rPr>
              <a:t> </a:t>
            </a:r>
            <a:r>
              <a:rPr lang="en-US" b="1"/>
              <a:t>Chọn D</a:t>
            </a:r>
            <a:endParaRPr lang="en-US"/>
          </a:p>
          <a:p>
            <a:pPr lvl="0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171FF94-2345-4D5C-96A8-4757946FD827}"/>
              </a:ext>
            </a:extLst>
          </p:cNvPr>
          <p:cNvSpPr/>
          <p:nvPr/>
        </p:nvSpPr>
        <p:spPr>
          <a:xfrm>
            <a:off x="7469459" y="2515744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1825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xmlns="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="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872559"/>
                <a:ext cx="11951976" cy="1819204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2725" lvl="0" indent="-1482725"/>
                <a:r>
                  <a:rPr lang="en-US" b="1">
                    <a:solidFill>
                      <a:srgbClr val="FF0000"/>
                    </a:solidFill>
                  </a:rPr>
                  <a:t>Câu </a:t>
                </a:r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</a:t>
                </a:r>
                <a:r>
                  <a:rPr lang="en-US" b="1">
                    <a:solidFill>
                      <a:srgbClr val="FF0000"/>
                    </a:solidFill>
                  </a:rPr>
                  <a:t>. </a:t>
                </a:r>
                <a:r>
                  <a:rPr lang="pt-BR"/>
                  <a:t>Trên trục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e>
                    </m:d>
                  </m:oMath>
                </a14:m>
                <a:r>
                  <a:rPr lang="pt-BR"/>
                  <a:t> cho 3 điểm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BR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​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BR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​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pt-BR"/>
                  <a:t> có tọa độ lần lượt là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>
                        <a:latin typeface="Cambria Math" panose="02040503050406030204" pitchFamily="18" charset="0"/>
                      </a:rPr>
                      <m:t>;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BR">
                        <a:latin typeface="Cambria Math" panose="02040503050406030204" pitchFamily="18" charset="0"/>
                      </a:rPr>
                      <m:t>;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pt-BR"/>
                  <a:t>. Tìm điểm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pt-BR"/>
                  <a:t> sao cho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𝐼𝐴</m:t>
                        </m:r>
                      </m:e>
                    </m:acc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𝐼𝐵</m:t>
                        </m:r>
                      </m:e>
                    </m:acc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𝐼𝐶</m:t>
                        </m:r>
                      </m:e>
                    </m:acc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NL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/>
              </a:p>
              <a:p>
                <a:r>
                  <a:rPr lang="pt-BR" b="1"/>
                  <a:t>	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t-BR"/>
                  <a:t>		</a:t>
                </a:r>
                <a:r>
                  <a:rPr lang="pt-BR" b="1"/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t-BR"/>
                  <a:t>		</a:t>
                </a:r>
                <a:r>
                  <a:rPr lang="pt-BR" b="1"/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t-BR"/>
                  <a:t>		</a:t>
                </a:r>
                <a:r>
                  <a:rPr lang="pt-BR" b="1"/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872559"/>
                <a:ext cx="11951976" cy="1819204"/>
              </a:xfrm>
              <a:prstGeom prst="rect">
                <a:avLst/>
              </a:prstGeom>
              <a:blipFill>
                <a:blip r:embed="rId5"/>
                <a:stretch>
                  <a:fillRect l="-1223" t="-6645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xmlns="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389" y="2754867"/>
                <a:ext cx="11938556" cy="3995677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þ"/>
                </a:pPr>
                <a:r>
                  <a:rPr lang="en-US" b="1">
                    <a:solidFill>
                      <a:srgbClr val="FF0000"/>
                    </a:solidFill>
                  </a:rPr>
                  <a:t> Lời giải: </a:t>
                </a:r>
              </a:p>
              <a:p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	 </a:t>
                </a:r>
                <a:r>
                  <a:rPr lang="en-US"/>
                  <a:t>Gọi điểm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/>
                  <a:t> có tọa độ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  <a:p>
                <a:pPr indent="1149350"/>
                <a14:m>
                  <m:oMath xmlns:m="http://schemas.openxmlformats.org/officeDocument/2006/math"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/>
                          </a:rPr>
                        </m:ctrlPr>
                      </m:mPr>
                      <m:m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𝑰𝑨</m:t>
                              </m:r>
                            </m:e>
                          </m:ba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⇒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𝑰𝑨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)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</m:acc>
                        </m:e>
                      </m:mr>
                      <m:m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𝑰𝑩</m:t>
                              </m:r>
                            </m:e>
                          </m:ba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⇒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𝑰𝑩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)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</m:acc>
                        </m:e>
                      </m:mr>
                      <m:m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𝑰𝑪</m:t>
                              </m:r>
                            </m:e>
                          </m:ba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⇒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𝑰𝑪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)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</m:acc>
                        </m:e>
                      </m:mr>
                    </m:m>
                  </m:oMath>
                </a14:m>
                <a:r>
                  <a:rPr lang="en-US"/>
                  <a:t> </a:t>
                </a:r>
              </a:p>
              <a:p>
                <a:pPr indent="1149350"/>
                <a:endParaRPr lang="en-US" sz="1400">
                  <a:sym typeface="Wingdings" panose="05000000000000000000" pitchFamily="2" charset="2"/>
                </a:endParaRPr>
              </a:p>
              <a:p>
                <a:pPr indent="1149350"/>
                <a:r>
                  <a:rPr lang="en-US">
                    <a:sym typeface="Wingdings" panose="05000000000000000000" pitchFamily="2" charset="2"/>
                  </a:rPr>
                  <a:t>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𝐼𝐴</m:t>
                        </m:r>
                      </m:e>
                    </m:acc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𝐼𝐵</m:t>
                        </m:r>
                      </m:e>
                    </m:acc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𝐼𝐶</m:t>
                        </m:r>
                      </m:e>
                    </m:acc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NL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nl-NL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nl-NL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>
                        <a:latin typeface="Cambria Math" panose="02040503050406030204" pitchFamily="18" charset="0"/>
                      </a:rPr>
                      <m:t>3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nl-NL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</a:p>
              <a:p>
                <a:pPr indent="1538288"/>
                <a14:m>
                  <m:oMath xmlns:m="http://schemas.openxmlformats.org/officeDocument/2006/math"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/>
                          </a:rPr>
                        </m:ctrlPr>
                      </m:mPr>
                      <m:mr>
                        <m:e/>
                      </m:mr>
                      <m:m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l-NL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nl-NL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mr>
                    </m:m>
                  </m:oMath>
                </a14:m>
                <a:r>
                  <a:rPr lang="en-US"/>
                  <a:t> </a:t>
                </a:r>
              </a:p>
              <a:p>
                <a:pPr indent="914400"/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:r>
                  <a:rPr lang="en-US" b="1"/>
                  <a:t>Chọn D</a:t>
                </a:r>
                <a:endParaRPr lang="en-US"/>
              </a:p>
              <a:p>
                <a:pPr lvl="0"/>
                <a:endParaRPr lang="en-US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89" y="2754867"/>
                <a:ext cx="11938556" cy="3995677"/>
              </a:xfrm>
              <a:prstGeom prst="rect">
                <a:avLst/>
              </a:prstGeom>
              <a:blipFill>
                <a:blip r:embed="rId6"/>
                <a:stretch>
                  <a:fillRect l="-714" t="-3805" b="-1522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xmlns="" id="{EA685CA8-CD86-493D-9160-9C78BACD220C}"/>
              </a:ext>
            </a:extLst>
          </p:cNvPr>
          <p:cNvSpPr/>
          <p:nvPr/>
        </p:nvSpPr>
        <p:spPr>
          <a:xfrm>
            <a:off x="9284943" y="1919153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5294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59229" y="128036"/>
            <a:ext cx="738457" cy="685800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4" y="1793218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0829" y="1098666"/>
                <a:ext cx="11905405" cy="552266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C000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41563" indent="-2341563" algn="just"/>
                <a:r>
                  <a:rPr lang="en-US" b="1">
                    <a:solidFill>
                      <a:srgbClr val="FF0000"/>
                    </a:solidFill>
                  </a:rPr>
                  <a:t>②</a:t>
                </a:r>
                <a:r>
                  <a:rPr lang="en-US">
                    <a:solidFill>
                      <a:srgbClr val="FF0000"/>
                    </a:solidFill>
                  </a:rPr>
                  <a:t>. </a:t>
                </a:r>
                <a:r>
                  <a:rPr lang="en-US" b="1">
                    <a:solidFill>
                      <a:srgbClr val="FF0000"/>
                    </a:solidFill>
                  </a:rPr>
                  <a:t>Dạng 2: </a:t>
                </a:r>
                <a:r>
                  <a:rPr lang="de-DE" b="1"/>
                  <a:t>Tìm tọa độ của một điểm; tọa độ vectơ; độ dài đại số của vectơ và chứng minh hệ thức liên quan trên trục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de-DE" b="1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acc>
                      </m:e>
                    </m:d>
                  </m:oMath>
                </a14:m>
                <a:endParaRPr lang="en-US"/>
              </a:p>
              <a:p>
                <a:pPr algn="just"/>
                <a:r>
                  <a:rPr lang="en-US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 </a:t>
                </a:r>
                <a:r>
                  <a:rPr lang="en-US" b="1" i="1"/>
                  <a:t>Phương pháp: </a:t>
                </a:r>
                <a:r>
                  <a:rPr lang="de-DE"/>
                  <a:t>Sử dụng các kiến thức cơ bản sau:</a:t>
                </a:r>
                <a:endParaRPr lang="en-US"/>
              </a:p>
              <a:p>
                <a:pPr lvl="0" indent="346075" algn="just"/>
                <a:r>
                  <a:rPr lang="pt-BR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</a:t>
                </a:r>
                <a:r>
                  <a:rPr lang="pt-BR">
                    <a:sym typeface="Wingdings" panose="05000000000000000000" pitchFamily="2" charset="2"/>
                  </a:rPr>
                  <a:t> </a:t>
                </a:r>
                <a:r>
                  <a:rPr lang="pt-BR"/>
                  <a:t>Để tìm tọa độ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pt-BR"/>
                  <a:t> ta làm như sau</a:t>
                </a:r>
                <a:endParaRPr lang="en-US"/>
              </a:p>
              <a:p>
                <a:pPr marL="969963" indent="-457200" algn="just"/>
                <a:r>
                  <a:rPr lang="pt-BR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</a:t>
                </a:r>
                <a:r>
                  <a:rPr lang="pt-BR">
                    <a:sym typeface="Wingdings" panose="05000000000000000000" pitchFamily="2" charset="2"/>
                  </a:rPr>
                  <a:t> </a:t>
                </a:r>
                <a:r>
                  <a:rPr lang="pt-BR"/>
                  <a:t>Dựng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pt-BR"/>
                  <a:t>. Gọi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pt-BR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pt-BR"/>
                  <a:t> lần lượt là hình chiếu vuông góc của M lên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𝑂𝑥</m:t>
                    </m:r>
                    <m:r>
                      <a:rPr lang="pt-BR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pt-BR"/>
                  <a:t>. 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/>
                  <a:t>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</m:bar>
                    <m:r>
                      <a:rPr lang="pt-BR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𝑂𝐾</m:t>
                        </m:r>
                      </m:e>
                    </m:bar>
                  </m:oMath>
                </a14:m>
                <a:endParaRPr lang="en-US"/>
              </a:p>
              <a:p>
                <a:pPr lvl="0" indent="401638" algn="just"/>
                <a:r>
                  <a:rPr lang="pt-BR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</a:t>
                </a:r>
                <a:r>
                  <a:rPr lang="pt-BR">
                    <a:sym typeface="Wingdings" panose="05000000000000000000" pitchFamily="2" charset="2"/>
                  </a:rPr>
                  <a:t> </a:t>
                </a:r>
                <a:r>
                  <a:rPr lang="pt-BR"/>
                  <a:t>Để tìm tọa độ điểm A ta đi tìm tọa độ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</m:oMath>
                </a14:m>
                <a:endParaRPr lang="en-US"/>
              </a:p>
              <a:p>
                <a:pPr marL="914400" lvl="0" indent="-401638" algn="just"/>
                <a:r>
                  <a:rPr lang="pt-BR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:r>
                  <a:rPr lang="pt-BR"/>
                  <a:t>Nếu biết tọa độ hai điểm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>
                        <a:latin typeface="Cambria Math" panose="02040503050406030204" pitchFamily="18" charset="0"/>
                      </a:rPr>
                      <m:t>),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de-DE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de-DE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/>
                  <a:t> suy ra tọa độ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pt-BR"/>
                  <a:t> được xác định theo công thức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29" y="1098666"/>
                <a:ext cx="11905405" cy="5522665"/>
              </a:xfrm>
              <a:prstGeom prst="rect">
                <a:avLst/>
              </a:prstGeom>
              <a:blipFill>
                <a:blip r:embed="rId5"/>
                <a:stretch>
                  <a:fillRect l="-1279" t="-3194" r="-1228" b="-220"/>
                </a:stretch>
              </a:blipFill>
              <a:ln>
                <a:solidFill>
                  <a:srgbClr val="FFC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exagon 26">
            <a:extLst>
              <a:ext uri="{FF2B5EF4-FFF2-40B4-BE49-F238E27FC236}">
                <a16:creationId xmlns:a16="http://schemas.microsoft.com/office/drawing/2014/main" xmlns="" id="{D6C17B40-6E5F-4ADB-A3BE-07CDA82600F4}"/>
              </a:ext>
            </a:extLst>
          </p:cNvPr>
          <p:cNvSpPr/>
          <p:nvPr/>
        </p:nvSpPr>
        <p:spPr bwMode="auto">
          <a:xfrm>
            <a:off x="3897684" y="128036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sp>
        <p:nvSpPr>
          <p:cNvPr id="12" name="Hexagon 26">
            <a:extLst>
              <a:ext uri="{FF2B5EF4-FFF2-40B4-BE49-F238E27FC236}">
                <a16:creationId xmlns:a16="http://schemas.microsoft.com/office/drawing/2014/main" xmlns="" id="{7AF2C811-1C2B-46BA-8AE1-E195A11DD3A5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</p:spTree>
    <p:extLst>
      <p:ext uri="{BB962C8B-B14F-4D97-AF65-F5344CB8AC3E}">
        <p14:creationId xmlns:p14="http://schemas.microsoft.com/office/powerpoint/2010/main" val="1973578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xmlns="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="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920353"/>
                <a:ext cx="11951976" cy="2618753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>
                  <a:solidFill>
                    <a:srgbClr val="FF0000"/>
                  </a:solidFill>
                </a:endParaRPr>
              </a:p>
              <a:p>
                <a:pPr marL="1606550" indent="-1606550"/>
                <a:r>
                  <a:rPr lang="en-US" b="1">
                    <a:solidFill>
                      <a:srgbClr val="FF0000"/>
                    </a:solidFill>
                  </a:rPr>
                  <a:t>Câu </a:t>
                </a:r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</a:t>
                </a:r>
                <a:r>
                  <a:rPr lang="en-US" b="1">
                    <a:solidFill>
                      <a:srgbClr val="FF0000"/>
                    </a:solidFill>
                  </a:rPr>
                  <a:t> .</a:t>
                </a:r>
                <a:r>
                  <a:rPr lang="en-US"/>
                  <a:t> </a:t>
                </a:r>
                <a:r>
                  <a:rPr lang="pt-BR"/>
                  <a:t>Trong mặt phẳng tọa độ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pt-BR"/>
                  <a:t>. Cho điểm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pt-BR"/>
                  <a:t>. Tìm tọa độ của các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/>
                  <a:t> đối xứng với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pt-BR"/>
                  <a:t>qua trục hoành?</a:t>
                </a:r>
                <a:endParaRPr lang="en-US"/>
              </a:p>
              <a:p>
                <a:r>
                  <a:rPr lang="en-US" b="1"/>
                  <a:t>		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pt-BR"/>
                  <a:t>.</a:t>
                </a:r>
                <a:r>
                  <a:rPr lang="en-US"/>
                  <a:t>		</a:t>
                </a:r>
                <a:r>
                  <a:rPr lang="en-US" b="1"/>
                  <a:t>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pt-BR"/>
                  <a:t>.</a:t>
                </a:r>
                <a:r>
                  <a:rPr lang="en-US"/>
                  <a:t>	</a:t>
                </a:r>
              </a:p>
              <a:p>
                <a:r>
                  <a:rPr lang="en-US" b="1"/>
                  <a:t>		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pt-BR"/>
                  <a:t>.</a:t>
                </a:r>
                <a:r>
                  <a:rPr lang="en-US"/>
                  <a:t>	</a:t>
                </a:r>
                <a:r>
                  <a:rPr lang="en-US" b="1"/>
                  <a:t>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pt-BR"/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920353"/>
                <a:ext cx="11951976" cy="2618753"/>
              </a:xfrm>
              <a:prstGeom prst="rect">
                <a:avLst/>
              </a:prstGeom>
              <a:blipFill>
                <a:blip r:embed="rId5"/>
                <a:stretch>
                  <a:fillRect l="-1223" r="-1070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xmlns="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3586822"/>
                <a:ext cx="11938556" cy="214896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þ"/>
                </a:pPr>
                <a:endParaRPr lang="en-US" b="1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þ"/>
                </a:pPr>
                <a:r>
                  <a:rPr lang="en-US" b="1">
                    <a:solidFill>
                      <a:srgbClr val="FF0000"/>
                    </a:solidFill>
                  </a:rPr>
                  <a:t>Lời giải:</a:t>
                </a:r>
              </a:p>
              <a:p>
                <a:pPr indent="569913"/>
                <a:r>
                  <a:rPr lang="en-US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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/>
                  <a:t> đối xứng với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pt-BR"/>
                  <a:t> qua trục hoành suy 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pt-BR"/>
                  <a:t>.</a:t>
                </a:r>
                <a:endParaRPr lang="en-US"/>
              </a:p>
              <a:p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	 </a:t>
                </a:r>
                <a:r>
                  <a:rPr lang="en-US" b="1"/>
                  <a:t>Chọn A</a:t>
                </a:r>
                <a:endParaRPr lang="en-US"/>
              </a:p>
              <a:p>
                <a:pPr lvl="0"/>
                <a:endParaRPr lang="en-US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3586822"/>
                <a:ext cx="11938556" cy="2148960"/>
              </a:xfrm>
              <a:prstGeom prst="rect">
                <a:avLst/>
              </a:prstGeom>
              <a:blipFill>
                <a:blip r:embed="rId6"/>
                <a:stretch>
                  <a:fillRect l="-1071" b="-3380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xmlns="" id="{ECE0B9F6-5ADC-479D-BF15-FA85524B7B99}"/>
              </a:ext>
            </a:extLst>
          </p:cNvPr>
          <p:cNvSpPr/>
          <p:nvPr/>
        </p:nvSpPr>
        <p:spPr>
          <a:xfrm>
            <a:off x="1975998" y="2272460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8654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xmlns="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="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920354"/>
                <a:ext cx="11951976" cy="2884184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en-US" sz="1800">
                  <a:solidFill>
                    <a:srgbClr val="FF0000"/>
                  </a:solidFill>
                </a:endParaRPr>
              </a:p>
              <a:p>
                <a:pPr marL="1538288" indent="-1538288"/>
                <a:r>
                  <a:rPr lang="en-US" b="1">
                    <a:solidFill>
                      <a:srgbClr val="FF0000"/>
                    </a:solidFill>
                  </a:rPr>
                  <a:t>Câu </a:t>
                </a:r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</a:t>
                </a:r>
                <a:r>
                  <a:rPr lang="en-US" b="1">
                    <a:solidFill>
                      <a:srgbClr val="FF0000"/>
                    </a:solidFill>
                  </a:rPr>
                  <a:t>. </a:t>
                </a:r>
                <a:r>
                  <a:rPr lang="pt-BR"/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4;0</m:t>
                        </m:r>
                      </m:e>
                    </m:d>
                  </m:oMath>
                </a14:m>
                <a:r>
                  <a:rPr lang="pt-BR"/>
                  <a:t> được phân tích theo hai vectơ đơn vị như thế nào?</a:t>
                </a:r>
                <a:endParaRPr lang="en-US"/>
              </a:p>
              <a:p>
                <a:r>
                  <a:rPr lang="en-US" b="1"/>
                  <a:t>		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=−4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/>
                  <a:t>.	</a:t>
                </a:r>
                <a:r>
                  <a:rPr lang="en-US" b="1"/>
                  <a:t>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+4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/>
                  <a:t>.	</a:t>
                </a:r>
              </a:p>
              <a:p>
                <a:r>
                  <a:rPr lang="en-US" b="1"/>
                  <a:t>		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=−4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/>
                  <a:t>.		</a:t>
                </a:r>
                <a:r>
                  <a:rPr lang="en-US" b="1"/>
                  <a:t>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=−4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vi-VN"/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920354"/>
                <a:ext cx="11951976" cy="2884184"/>
              </a:xfrm>
              <a:prstGeom prst="rect">
                <a:avLst/>
              </a:prstGeom>
              <a:blipFill>
                <a:blip r:embed="rId5"/>
                <a:stretch>
                  <a:fillRect l="-1223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xmlns="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3883477"/>
                <a:ext cx="11938556" cy="2302358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457200"/>
                <a:endParaRPr lang="en-US" sz="1800" b="1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 </a:t>
                </a:r>
                <a:r>
                  <a:rPr lang="en-US" b="1">
                    <a:solidFill>
                      <a:srgbClr val="FF0000"/>
                    </a:solidFill>
                  </a:rPr>
                  <a:t>Lời giải: </a:t>
                </a:r>
              </a:p>
              <a:p>
                <a:pPr marL="457200" indent="346075"/>
                <a:r>
                  <a:rPr lang="vi-VN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</a:t>
                </a:r>
                <a:r>
                  <a:rPr lang="en-US">
                    <a:sym typeface="Wingdings" panose="05000000000000000000" pitchFamily="2" charset="2"/>
                  </a:rPr>
                  <a:t> </a:t>
                </a:r>
                <a:r>
                  <a:rPr lang="vi-VN"/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4;0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vi-VN"/>
                  <a:t>.</a:t>
                </a:r>
                <a:endParaRPr lang="en-US"/>
              </a:p>
              <a:p>
                <a:pPr marL="457200" indent="346075"/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:r>
                  <a:rPr lang="en-US" b="1"/>
                  <a:t>Chọn D </a:t>
                </a:r>
                <a:endParaRPr lang="en-US"/>
              </a:p>
              <a:p>
                <a:pPr lvl="0"/>
                <a:endParaRPr lang="en-US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3883477"/>
                <a:ext cx="11938556" cy="2302358"/>
              </a:xfrm>
              <a:prstGeom prst="rect">
                <a:avLst/>
              </a:prstGeom>
              <a:blipFill>
                <a:blip r:embed="rId6"/>
                <a:stretch>
                  <a:fillRect l="-1224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A31B62B-191A-42E1-A29F-B0802FFE5409}"/>
              </a:ext>
            </a:extLst>
          </p:cNvPr>
          <p:cNvSpPr/>
          <p:nvPr/>
        </p:nvSpPr>
        <p:spPr>
          <a:xfrm>
            <a:off x="5629038" y="2911014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5573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xmlns="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="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1115367"/>
                <a:ext cx="11951976" cy="3102148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FF0000"/>
                    </a:solidFill>
                  </a:rPr>
                  <a:t>Câu </a:t>
                </a:r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</a:t>
                </a:r>
                <a:r>
                  <a:rPr lang="en-US" b="1">
                    <a:solidFill>
                      <a:srgbClr val="FF0000"/>
                    </a:solidFill>
                  </a:rPr>
                  <a:t>. </a:t>
                </a:r>
                <a:r>
                  <a:rPr lang="vi-VN"/>
                  <a:t>Mệnh đề nào sau đây đúng?</a:t>
                </a:r>
                <a:endParaRPr lang="en-US"/>
              </a:p>
              <a:p>
                <a:pPr indent="1025525"/>
                <a:r>
                  <a:rPr lang="en-US" b="1"/>
                  <a:t>A. </a:t>
                </a:r>
                <a:r>
                  <a:rPr lang="en-US"/>
                  <a:t>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>
                        <a:latin typeface="Cambria Math" panose="020405030504060302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en-US"/>
                  <a:t>đối nhau.</a:t>
                </a:r>
              </a:p>
              <a:p>
                <a:pPr indent="1025525"/>
                <a:r>
                  <a:rPr lang="en-US" b="1"/>
                  <a:t>B. </a:t>
                </a:r>
                <a:r>
                  <a:rPr lang="en-US"/>
                  <a:t>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>
                        <a:latin typeface="Cambria Math" panose="020405030504060302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/>
                  <a:t>đối nhau.</a:t>
                </a:r>
              </a:p>
              <a:p>
                <a:pPr indent="1025525"/>
                <a:r>
                  <a:rPr lang="en-US" b="1"/>
                  <a:t>C. </a:t>
                </a:r>
                <a:r>
                  <a:rPr lang="en-US"/>
                  <a:t>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>
                        <a:latin typeface="Cambria Math" panose="020405030504060302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2;1</m:t>
                        </m:r>
                      </m:e>
                    </m:d>
                  </m:oMath>
                </a14:m>
                <a:r>
                  <a:rPr lang="en-US"/>
                  <a:t>đối nhau.</a:t>
                </a:r>
              </a:p>
              <a:p>
                <a:pPr indent="1025525"/>
                <a:r>
                  <a:rPr lang="en-US" b="1"/>
                  <a:t>D. </a:t>
                </a:r>
                <a:r>
                  <a:rPr lang="en-US"/>
                  <a:t>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>
                        <a:latin typeface="Cambria Math" panose="020405030504060302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2;1</m:t>
                        </m:r>
                      </m:e>
                    </m:d>
                  </m:oMath>
                </a14:m>
                <a:r>
                  <a:rPr lang="en-US"/>
                  <a:t>đối nhau.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1115367"/>
                <a:ext cx="11951976" cy="3102148"/>
              </a:xfrm>
              <a:prstGeom prst="rect">
                <a:avLst/>
              </a:prstGeom>
              <a:blipFill>
                <a:blip r:embed="rId5"/>
                <a:stretch>
                  <a:fillRect l="-1223" t="-4110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xmlns="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679" y="4285945"/>
                <a:ext cx="11938556" cy="1934746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92150" indent="-692150">
                  <a:buFont typeface="Wingdings" panose="05000000000000000000" pitchFamily="2" charset="2"/>
                  <a:buChar char="þ"/>
                </a:pPr>
                <a:r>
                  <a:rPr lang="en-US" b="1">
                    <a:solidFill>
                      <a:srgbClr val="FF0000"/>
                    </a:solidFill>
                  </a:rPr>
                  <a:t> Lời giải: </a:t>
                </a:r>
              </a:p>
              <a:p>
                <a:pPr indent="747713"/>
                <a:r>
                  <a:rPr lang="en-US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</a:t>
                </a:r>
                <a:r>
                  <a:rPr lang="en-US">
                    <a:sym typeface="Wingdings" panose="05000000000000000000" pitchFamily="2" charset="2"/>
                  </a:rPr>
                  <a:t> </a:t>
                </a:r>
                <a:r>
                  <a:rPr lang="en-US"/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2;1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    ⇒ 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/>
                  <a:t> đối nhau.</a:t>
                </a:r>
              </a:p>
              <a:p>
                <a:pPr indent="1079500"/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:r>
                  <a:rPr lang="en-US" b="1"/>
                  <a:t>Chọn C</a:t>
                </a:r>
                <a:endParaRPr lang="en-US"/>
              </a:p>
              <a:p>
                <a:pPr lvl="0"/>
                <a:endParaRPr lang="en-US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9" y="4285945"/>
                <a:ext cx="11938556" cy="1934746"/>
              </a:xfrm>
              <a:prstGeom prst="rect">
                <a:avLst/>
              </a:prstGeom>
              <a:blipFill>
                <a:blip r:embed="rId6"/>
                <a:stretch>
                  <a:fillRect l="-1071" t="-6583" r="-102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xmlns="" id="{EA685CA8-CD86-493D-9160-9C78BACD220C}"/>
              </a:ext>
            </a:extLst>
          </p:cNvPr>
          <p:cNvSpPr/>
          <p:nvPr/>
        </p:nvSpPr>
        <p:spPr>
          <a:xfrm>
            <a:off x="1178466" y="2763426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7794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59229" y="128036"/>
            <a:ext cx="738457" cy="685800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4" y="1793218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0830" y="916241"/>
                <a:ext cx="11830340" cy="407139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C000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>
                  <a:solidFill>
                    <a:srgbClr val="FF0000"/>
                  </a:solidFill>
                </a:endParaRPr>
              </a:p>
              <a:p>
                <a:pPr marL="2286000" indent="-2286000"/>
                <a:r>
                  <a:rPr lang="en-US" b="1">
                    <a:solidFill>
                      <a:srgbClr val="FF0000"/>
                    </a:solidFill>
                  </a:rPr>
                  <a:t>③</a:t>
                </a:r>
                <a:r>
                  <a:rPr lang="en-US">
                    <a:solidFill>
                      <a:srgbClr val="FF0000"/>
                    </a:solidFill>
                  </a:rPr>
                  <a:t>. </a:t>
                </a:r>
                <a:r>
                  <a:rPr lang="en-US" b="1">
                    <a:solidFill>
                      <a:srgbClr val="FF0000"/>
                    </a:solidFill>
                  </a:rPr>
                  <a:t>Dạng 3:</a:t>
                </a:r>
                <a:r>
                  <a:rPr lang="en-US">
                    <a:solidFill>
                      <a:srgbClr val="FF0000"/>
                    </a:solidFill>
                  </a:rPr>
                  <a:t> </a:t>
                </a:r>
                <a:r>
                  <a:rPr lang="pt-BR" b="1"/>
                  <a:t>Xác định tọa độ điểm, vectơ liên quan đến biểu thức dạng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pt-BR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pt-BR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pt-BR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pt-BR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endParaRPr lang="en-US"/>
              </a:p>
              <a:p>
                <a:pPr indent="568325"/>
                <a:r>
                  <a:rPr lang="en-US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 </a:t>
                </a:r>
                <a:r>
                  <a:rPr lang="en-US" b="1" i="1"/>
                  <a:t>Phương pháp: </a:t>
                </a:r>
                <a:endParaRPr lang="en-US"/>
              </a:p>
              <a:p>
                <a:pPr marL="1025525" lvl="0" indent="-457200">
                  <a:buFont typeface="Arial" panose="020B0604020202020204" pitchFamily="34" charset="0"/>
                  <a:buChar char="•"/>
                </a:pPr>
                <a:r>
                  <a:rPr lang="pt-BR"/>
                  <a:t>Dùng công thức tính tọa độ của vectơ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pt-BR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pt-BR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pt-BR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pt-BR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endParaRPr lang="en-US"/>
              </a:p>
              <a:p>
                <a:pPr marL="1025525" lvl="0" indent="-457200">
                  <a:buFont typeface="Arial" panose="020B0604020202020204" pitchFamily="34" charset="0"/>
                  <a:buChar char="•"/>
                </a:pPr>
                <a:r>
                  <a:rPr lang="pt-BR"/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/>
                  <a:t> ;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/>
                  <a:t> và số thực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BR"/>
                  <a:t>, 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±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/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30" y="916241"/>
                <a:ext cx="11830340" cy="4071395"/>
              </a:xfrm>
              <a:prstGeom prst="rect">
                <a:avLst/>
              </a:prstGeom>
              <a:blipFill>
                <a:blip r:embed="rId5"/>
                <a:stretch>
                  <a:fillRect l="-1287" r="-2111"/>
                </a:stretch>
              </a:blipFill>
              <a:ln>
                <a:solidFill>
                  <a:srgbClr val="FFC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exagon 26">
            <a:extLst>
              <a:ext uri="{FF2B5EF4-FFF2-40B4-BE49-F238E27FC236}">
                <a16:creationId xmlns:a16="http://schemas.microsoft.com/office/drawing/2014/main" xmlns="" id="{D6C17B40-6E5F-4ADB-A3BE-07CDA82600F4}"/>
              </a:ext>
            </a:extLst>
          </p:cNvPr>
          <p:cNvSpPr/>
          <p:nvPr/>
        </p:nvSpPr>
        <p:spPr bwMode="auto">
          <a:xfrm>
            <a:off x="3897684" y="128036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sp>
        <p:nvSpPr>
          <p:cNvPr id="12" name="Hexagon 26">
            <a:extLst>
              <a:ext uri="{FF2B5EF4-FFF2-40B4-BE49-F238E27FC236}">
                <a16:creationId xmlns:a16="http://schemas.microsoft.com/office/drawing/2014/main" xmlns="" id="{A71F730E-E637-4D42-BF72-327795F10DD9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</p:spTree>
    <p:extLst>
      <p:ext uri="{BB962C8B-B14F-4D97-AF65-F5344CB8AC3E}">
        <p14:creationId xmlns:p14="http://schemas.microsoft.com/office/powerpoint/2010/main" val="2713762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xmlns="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="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920353"/>
                <a:ext cx="11951976" cy="257598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en-US" b="1">
                  <a:solidFill>
                    <a:srgbClr val="FF0000"/>
                  </a:solidFill>
                </a:endParaRPr>
              </a:p>
              <a:p>
                <a:pPr lvl="0"/>
                <a:r>
                  <a:rPr lang="en-US" b="1">
                    <a:solidFill>
                      <a:srgbClr val="FF0000"/>
                    </a:solidFill>
                  </a:rPr>
                  <a:t>Câu </a:t>
                </a:r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</a:t>
                </a:r>
                <a:r>
                  <a:rPr lang="en-US" b="1">
                    <a:solidFill>
                      <a:srgbClr val="FF0000"/>
                    </a:solidFill>
                  </a:rPr>
                  <a:t>. </a:t>
                </a:r>
                <a:r>
                  <a:rPr lang="pt-BR"/>
                  <a:t>Trong hệ trục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</m:oMath>
                </a14:m>
                <a:r>
                  <a:rPr lang="pt-BR"/>
                  <a:t>, tọa độ của vec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pt-BR"/>
                  <a:t> là</a:t>
                </a:r>
                <a:endParaRPr lang="en-US"/>
              </a:p>
              <a:p>
                <a:r>
                  <a:rPr lang="en-US" b="1"/>
                  <a:t>		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b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/>
                  <a:t>.	</a:t>
                </a:r>
                <a:r>
                  <a:rPr lang="en-US" b="1"/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/>
                  <a:t>.	</a:t>
                </a:r>
              </a:p>
              <a:p>
                <a:r>
                  <a:rPr lang="en-US" b="1"/>
                  <a:t>		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/>
                  <a:t>.		</a:t>
                </a:r>
                <a:r>
                  <a:rPr lang="en-US" b="1"/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/>
                  <a:t>.</a:t>
                </a:r>
                <a:endParaRPr lang="en-US"/>
              </a:p>
              <a:p>
                <a:pPr marL="1538288" indent="-1538288"/>
                <a:endParaRPr lang="en-US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920353"/>
                <a:ext cx="11951976" cy="2575989"/>
              </a:xfrm>
              <a:prstGeom prst="rect">
                <a:avLst/>
              </a:prstGeom>
              <a:blipFill>
                <a:blip r:embed="rId5"/>
                <a:stretch>
                  <a:fillRect l="-1223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="" id="{64A3EA4B-D8CC-4DDE-98D7-614C8188E6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822" y="3564698"/>
                <a:ext cx="11938556" cy="1985348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 </a:t>
                </a:r>
                <a:r>
                  <a:rPr lang="en-US" b="1">
                    <a:solidFill>
                      <a:srgbClr val="FF0000"/>
                    </a:solidFill>
                  </a:rPr>
                  <a:t>Lời giải: </a:t>
                </a:r>
              </a:p>
              <a:p>
                <a:pPr indent="803275"/>
                <a:r>
                  <a:rPr lang="vi-VN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</a:t>
                </a:r>
                <a:r>
                  <a:rPr lang="en-US">
                    <a:sym typeface="Wingdings" panose="05000000000000000000" pitchFamily="2" charset="2"/>
                  </a:rPr>
                  <a:t> </a:t>
                </a:r>
                <a:r>
                  <a:rPr lang="vi-VN"/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0;1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1;1</m:t>
                        </m:r>
                      </m:e>
                    </m:d>
                  </m:oMath>
                </a14:m>
                <a:r>
                  <a:rPr lang="vi-VN"/>
                  <a:t>.</a:t>
                </a:r>
                <a:endParaRPr lang="en-US"/>
              </a:p>
              <a:p>
                <a:pPr indent="914400"/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:r>
                  <a:rPr lang="en-US" b="1"/>
                  <a:t>Chọn D</a:t>
                </a:r>
                <a:endParaRPr lang="en-US"/>
              </a:p>
              <a:p>
                <a:pPr lvl="0"/>
                <a:endParaRPr lang="en-US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4A3EA4B-D8CC-4DDE-98D7-614C8188E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22" y="3564698"/>
                <a:ext cx="11938556" cy="1985348"/>
              </a:xfrm>
              <a:prstGeom prst="rect">
                <a:avLst/>
              </a:prstGeom>
              <a:blipFill>
                <a:blip r:embed="rId6"/>
                <a:stretch>
                  <a:fillRect l="-1276" t="-6422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xmlns="" id="{87719798-DF63-4071-A78A-958A394F937C}"/>
              </a:ext>
            </a:extLst>
          </p:cNvPr>
          <p:cNvSpPr/>
          <p:nvPr/>
        </p:nvSpPr>
        <p:spPr>
          <a:xfrm>
            <a:off x="4707224" y="2663821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730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xmlns="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="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83" y="885397"/>
                <a:ext cx="11951976" cy="231345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b="1">
                    <a:solidFill>
                      <a:srgbClr val="FF0000"/>
                    </a:solidFill>
                  </a:rPr>
                  <a:t>Câu </a:t>
                </a:r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</a:t>
                </a:r>
                <a:r>
                  <a:rPr lang="en-US" b="1">
                    <a:solidFill>
                      <a:srgbClr val="FF0000"/>
                    </a:solidFill>
                  </a:rPr>
                  <a:t>. </a:t>
                </a:r>
                <a:r>
                  <a:rPr lang="fr-FR"/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1;6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/>
                  <a:t> Khẳng định nào sau đây là đúng?</a:t>
                </a:r>
                <a:endParaRPr lang="en-US"/>
              </a:p>
              <a:p>
                <a:r>
                  <a:rPr lang="fr-FR" b="1"/>
                  <a:t>	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4;4</m:t>
                        </m:r>
                      </m:e>
                    </m:d>
                  </m:oMath>
                </a14:m>
                <a:r>
                  <a:rPr lang="fr-FR"/>
                  <a:t> ngược hướng.	</a:t>
                </a:r>
              </a:p>
              <a:p>
                <a:r>
                  <a:rPr lang="fr-FR" b="1"/>
                  <a:t>	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/>
                  <a:t> cùng phương.</a:t>
                </a:r>
                <a:endParaRPr lang="en-US"/>
              </a:p>
              <a:p>
                <a:r>
                  <a:rPr lang="fr-FR" b="1"/>
                  <a:t>	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6;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</m:d>
                  </m:oMath>
                </a14:m>
                <a:r>
                  <a:rPr lang="fr-FR"/>
                  <a:t> cùng hướng.	</a:t>
                </a:r>
              </a:p>
              <a:p>
                <a:r>
                  <a:rPr lang="fr-FR" b="1"/>
                  <a:t>	D.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/>
                  <a:t> cùng phương.</a:t>
                </a:r>
                <a:endParaRPr lang="en-US"/>
              </a:p>
              <a:p>
                <a:pPr indent="512763"/>
                <a:endParaRPr lang="en-US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" y="885397"/>
                <a:ext cx="11951976" cy="2313450"/>
              </a:xfrm>
              <a:prstGeom prst="rect">
                <a:avLst/>
              </a:prstGeom>
              <a:blipFill>
                <a:blip r:embed="rId5"/>
                <a:stretch>
                  <a:fillRect l="-1172" t="-8901" b="-5236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xmlns="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679" y="3274789"/>
                <a:ext cx="11938556" cy="3316892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þ"/>
                </a:pPr>
                <a:r>
                  <a:rPr lang="en-US" b="1">
                    <a:solidFill>
                      <a:srgbClr val="FF0000"/>
                    </a:solidFill>
                  </a:rPr>
                  <a:t>Lời giải:</a:t>
                </a:r>
              </a:p>
              <a:p>
                <a:pPr marL="803275" indent="-290513">
                  <a:buFont typeface="Wingdings" panose="05000000000000000000" pitchFamily="2" charset="2"/>
                  <a:buChar char="s"/>
                </a:pPr>
                <a:r>
                  <a:rPr lang="fr-FR"/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4;4</m:t>
                        </m:r>
                      </m:e>
                    </m:d>
                  </m:oMath>
                </a14:m>
                <a:r>
                  <a:rPr lang="fr-FR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  <a:p>
                <a:pPr marL="803275" indent="-290513">
                  <a:buFont typeface="Wingdings" panose="05000000000000000000" pitchFamily="2" charset="2"/>
                  <a:buChar char="s"/>
                </a:pPr>
                <a:r>
                  <a:rPr lang="fr-FR"/>
                  <a:t>Xét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box>
                      <m:boxPr>
                        <m:ctrlPr>
                          <a:rPr lang="en-US" i="1">
                            <a:latin typeface="Cambria Math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i="1">
                                <a:latin typeface="Cambria Math"/>
                              </a:rPr>
                            </m:ctrlPr>
                          </m:groupChrPr>
                          <m:e/>
                        </m:groupChr>
                      </m:e>
                    </m:box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4;4</m:t>
                        </m:r>
                      </m:e>
                    </m:d>
                  </m:oMath>
                </a14:m>
                <a:r>
                  <a:rPr lang="fr-FR"/>
                  <a:t> không cùng phương. Loại A</a:t>
                </a:r>
                <a:endParaRPr lang="en-US"/>
              </a:p>
              <a:p>
                <a:pPr marL="803275" indent="-290513">
                  <a:buFont typeface="Wingdings" panose="05000000000000000000" pitchFamily="2" charset="2"/>
                  <a:buChar char="s"/>
                </a:pPr>
                <a:r>
                  <a:rPr lang="fr-FR"/>
                  <a:t>Xét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box>
                      <m:boxPr>
                        <m:ctrlPr>
                          <a:rPr lang="en-US" i="1">
                            <a:latin typeface="Cambria Math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i="1">
                                <a:latin typeface="Cambria Math"/>
                              </a:rPr>
                            </m:ctrlPr>
                          </m:groupChrPr>
                          <m:e/>
                        </m:groupChr>
                      </m:e>
                    </m:box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/>
                  <a:t> không cùng phương. Loại B</a:t>
                </a:r>
                <a:endParaRPr lang="en-US"/>
              </a:p>
              <a:p>
                <a:pPr marL="803275" indent="-290513">
                  <a:buFont typeface="Wingdings" panose="05000000000000000000" pitchFamily="2" charset="2"/>
                  <a:buChar char="s"/>
                </a:pPr>
                <a:r>
                  <a:rPr lang="fr-FR"/>
                  <a:t>Xét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box>
                      <m:boxPr>
                        <m:ctrlPr>
                          <a:rPr lang="en-US" i="1">
                            <a:latin typeface="Cambria Math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i="1">
                                <a:latin typeface="Cambria Math"/>
                              </a:rPr>
                            </m:ctrlPr>
                          </m:groupChrPr>
                          <m:e/>
                        </m:groupChr>
                      </m:e>
                    </m:box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6;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</m:d>
                  </m:oMath>
                </a14:m>
                <a:r>
                  <a:rPr lang="fr-FR"/>
                  <a:t> cùng hướng.</a:t>
                </a:r>
                <a:endParaRPr lang="en-US"/>
              </a:p>
              <a:p>
                <a:pPr indent="512763"/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:r>
                  <a:rPr lang="en-US" b="1"/>
                  <a:t>Chọn C</a:t>
                </a:r>
                <a:endParaRPr lang="en-US"/>
              </a:p>
              <a:p>
                <a:pPr lvl="0"/>
                <a:endParaRPr lang="en-US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9" y="3274789"/>
                <a:ext cx="11938556" cy="3316892"/>
              </a:xfrm>
              <a:prstGeom prst="rect">
                <a:avLst/>
              </a:prstGeom>
              <a:blipFill>
                <a:blip r:embed="rId6"/>
                <a:stretch>
                  <a:fillRect l="-765" t="-5128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xmlns="" id="{267AD33A-69C7-4879-910C-580118737B0D}"/>
              </a:ext>
            </a:extLst>
          </p:cNvPr>
          <p:cNvSpPr/>
          <p:nvPr/>
        </p:nvSpPr>
        <p:spPr>
          <a:xfrm>
            <a:off x="1084249" y="2164562"/>
            <a:ext cx="525497" cy="48139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5428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xmlns="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="" id="{BF8B4DC8-0017-4F99-8F53-454F4D0DF8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34" y="919513"/>
                <a:ext cx="12028701" cy="237786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b="1">
                    <a:solidFill>
                      <a:srgbClr val="FF0000"/>
                    </a:solidFill>
                  </a:rPr>
                  <a:t>Câu </a:t>
                </a:r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.</a:t>
                </a:r>
                <a:r>
                  <a:rPr lang="en-US" b="1">
                    <a:solidFill>
                      <a:srgbClr val="FF0000"/>
                    </a:solidFill>
                  </a:rPr>
                  <a:t> </a:t>
                </a:r>
                <a:r>
                  <a:rPr lang="en-US"/>
                  <a:t>Trong mặt phẳng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en-US" i="1"/>
                  <a:t>,</a:t>
                </a:r>
                <a:r>
                  <a:rPr lang="en-US"/>
                  <a:t> cho các điểm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1;3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4;0</m:t>
                        </m:r>
                      </m:e>
                    </m:d>
                  </m:oMath>
                </a14:m>
                <a:r>
                  <a:rPr lang="en-US"/>
                  <a:t>. Tọa độ điểm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/>
                  <a:t> thỏa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/>
                  <a:t> là</a:t>
                </a:r>
              </a:p>
              <a:p>
                <a:r>
                  <a:rPr lang="en-US" b="1"/>
                  <a:t>		A.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/>
                  <a:t>.		</a:t>
                </a:r>
                <a:r>
                  <a:rPr lang="en-US" b="1"/>
                  <a:t>B.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/>
                  <a:t>.	</a:t>
                </a:r>
              </a:p>
              <a:p>
                <a:r>
                  <a:rPr lang="en-US" b="1"/>
                  <a:t>		C.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/>
                  <a:t>.		</a:t>
                </a:r>
                <a:r>
                  <a:rPr lang="en-US" b="1"/>
                  <a:t>D.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r>
                  <a:rPr lang="vi-VN"/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BF8B4DC8-0017-4F99-8F53-454F4D0DF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4" y="919513"/>
                <a:ext cx="12028701" cy="2377869"/>
              </a:xfrm>
              <a:prstGeom prst="rect">
                <a:avLst/>
              </a:prstGeom>
              <a:blipFill>
                <a:blip r:embed="rId5"/>
                <a:stretch>
                  <a:fillRect l="-1215" t="-5357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xmlns="" id="{37A9D4F3-B040-4B41-9442-5AF23038C3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453" y="3336449"/>
                <a:ext cx="12028702" cy="3397896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 </a:t>
                </a:r>
                <a:r>
                  <a:rPr lang="en-US" b="1">
                    <a:solidFill>
                      <a:srgbClr val="FF0000"/>
                    </a:solidFill>
                  </a:rPr>
                  <a:t>Lời giải</a:t>
                </a:r>
                <a:endParaRPr lang="en-US">
                  <a:solidFill>
                    <a:srgbClr val="FF0000"/>
                  </a:solidFill>
                </a:endParaRPr>
              </a:p>
              <a:p>
                <a:pPr indent="749300"/>
                <a:r>
                  <a:rPr lang="en-US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</a:t>
                </a:r>
                <a:r>
                  <a:rPr lang="en-US">
                    <a:sym typeface="Wingdings" panose="05000000000000000000" pitchFamily="2" charset="2"/>
                  </a:rPr>
                  <a:t> </a:t>
                </a:r>
                <a:r>
                  <a:rPr lang="en-US"/>
                  <a:t>Ta có:</a:t>
                </a:r>
                <a:r>
                  <a:rPr lang="vi-VN"/>
                  <a:t> Ta có: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/>
              </a:p>
              <a:p>
                <a:pPr indent="6345238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0;4</m:t>
                        </m:r>
                      </m:e>
                    </m:d>
                  </m:oMath>
                </a14:m>
                <a:r>
                  <a:rPr lang="vi-VN"/>
                  <a:t>.</a:t>
                </a:r>
                <a:endParaRPr lang="en-US"/>
              </a:p>
              <a:p>
                <a:r>
                  <a:rPr lang="en-US" b="1">
                    <a:sym typeface="Wingdings" panose="05000000000000000000" pitchFamily="2" charset="2"/>
                  </a:rPr>
                  <a:t>	</a:t>
                </a:r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:r>
                  <a:rPr lang="en-US" b="1">
                    <a:solidFill>
                      <a:srgbClr val="002060"/>
                    </a:solidFill>
                  </a:rPr>
                  <a:t>Chọn C</a:t>
                </a:r>
                <a:endParaRPr lang="en-US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7A9D4F3-B040-4B41-9442-5AF23038C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3" y="3336449"/>
                <a:ext cx="12028702" cy="3397896"/>
              </a:xfrm>
              <a:prstGeom prst="rect">
                <a:avLst/>
              </a:prstGeom>
              <a:blipFill>
                <a:blip r:embed="rId6"/>
                <a:stretch>
                  <a:fillRect l="-1215" t="-3750" b="-2857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xmlns="" id="{888AC549-D092-4A12-8D72-A427F36C0F5D}"/>
              </a:ext>
            </a:extLst>
          </p:cNvPr>
          <p:cNvSpPr/>
          <p:nvPr/>
        </p:nvSpPr>
        <p:spPr>
          <a:xfrm>
            <a:off x="1853634" y="2492831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6770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3159229" y="128036"/>
            <a:ext cx="5972035" cy="5167840"/>
            <a:chOff x="2043534" y="1706989"/>
            <a:chExt cx="5972035" cy="516784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3" y="1736698"/>
                <a:ext cx="59503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765" y="893115"/>
                <a:ext cx="11980469" cy="575110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/>
                  <a:t> </a:t>
                </a:r>
                <a:r>
                  <a:rPr lang="en-US">
                    <a:solidFill>
                      <a:srgbClr val="FF0000"/>
                    </a:solidFill>
                  </a:rPr>
                  <a:t>➊.</a:t>
                </a:r>
                <a:r>
                  <a:rPr lang="en-US" b="1" i="1">
                    <a:solidFill>
                      <a:srgbClr val="FF0000"/>
                    </a:solidFill>
                  </a:rPr>
                  <a:t>Trục và độ dài đại số trên trục</a:t>
                </a:r>
              </a:p>
              <a:p>
                <a:pPr marL="457200" lvl="0" indent="-55563">
                  <a:buFont typeface="Arial" panose="020B0604020202020204" pitchFamily="34" charset="0"/>
                  <a:buChar char="•"/>
                </a:pPr>
                <a:r>
                  <a:rPr lang="en-US" b="1" i="1"/>
                  <a:t>Trục toạ độ</a:t>
                </a:r>
                <a:r>
                  <a:rPr lang="en-US" i="1"/>
                  <a:t>  (O;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i="1"/>
                  <a:t>)</a:t>
                </a:r>
                <a:endParaRPr lang="vi-VN"/>
              </a:p>
              <a:p>
                <a:pPr marL="457200" lvl="0" indent="-55563">
                  <a:buFont typeface="Arial" panose="020B0604020202020204" pitchFamily="34" charset="0"/>
                  <a:buChar char="•"/>
                </a:pPr>
                <a:r>
                  <a:rPr lang="en-US" b="1" i="1"/>
                  <a:t>Toạ độ của điểm trên trục</a:t>
                </a:r>
                <a:r>
                  <a:rPr lang="en-US" i="1"/>
                  <a:t>: Cho M trên trục (O;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i="1"/>
                  <a:t>). </a:t>
                </a:r>
                <a:r>
                  <a:rPr lang="vi-VN" i="1"/>
                  <a:t>	</a:t>
                </a:r>
                <a:endParaRPr lang="vi-VN"/>
              </a:p>
              <a:p>
                <a:pPr marL="401637" lvl="0"/>
                <a:r>
                  <a:rPr lang="en-US" i="1"/>
                  <a:t>k là toạ độ của M</a:t>
                </a:r>
                <a:r>
                  <a:rPr lang="en-US">
                    <a:sym typeface="Symbol" panose="05050102010706020507" pitchFamily="18" charset="2"/>
                  </a:rPr>
                  <a:t>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𝑂𝑀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acc>
                      <m:accPr>
                        <m:chr m:val="⃗"/>
                        <m:ctrlPr>
                          <a:rPr lang="vi-V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</m:acc>
                  </m:oMath>
                </a14:m>
                <a:endParaRPr lang="vi-VN"/>
              </a:p>
              <a:p>
                <a:pPr marL="457200" lvl="0" indent="-55563">
                  <a:buFont typeface="Arial" panose="020B0604020202020204" pitchFamily="34" charset="0"/>
                  <a:buChar char="•"/>
                </a:pPr>
                <a:r>
                  <a:rPr lang="en-US" b="1" i="1"/>
                  <a:t>Độ dài đại số của vectơ</a:t>
                </a:r>
                <a:r>
                  <a:rPr lang="en-US" i="1"/>
                  <a:t>: Cho A, B trên trục (O;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i="1"/>
                  <a:t>). </a:t>
                </a:r>
                <a:endParaRPr lang="vi-VN"/>
              </a:p>
              <a:p>
                <a:pPr marL="401638" lvl="0" indent="61913" algn="just"/>
                <a:r>
                  <a:rPr lang="en-US" i="1"/>
                  <a:t>a =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i="1">
                            <a:latin typeface="Cambria Math"/>
                          </a:rPr>
                          <m:t>𝐴𝐵</m:t>
                        </m:r>
                      </m:e>
                    </m:bar>
                  </m:oMath>
                </a14:m>
                <a:r>
                  <a:rPr lang="en-US" i="1"/>
                  <a:t> </a:t>
                </a:r>
                <a:r>
                  <a:rPr lang="en-US">
                    <a:sym typeface="Symbol" panose="05050102010706020507" pitchFamily="18" charset="2"/>
                  </a:rPr>
                  <a:t></a:t>
                </a:r>
                <a:r>
                  <a:rPr lang="en-US" i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acc>
                      <m:accPr>
                        <m:chr m:val="⃗"/>
                        <m:ctrlPr>
                          <a:rPr lang="vi-V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i="1"/>
                  <a:t> </a:t>
                </a:r>
              </a:p>
              <a:p>
                <a:pPr marL="401638" lvl="0" indent="61913" algn="just"/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</a:t>
                </a:r>
                <a:r>
                  <a:rPr lang="en-US" b="1"/>
                  <a:t> </a:t>
                </a:r>
                <a:r>
                  <a:rPr lang="en-US" b="1" i="1"/>
                  <a:t>Nhận xét:</a:t>
                </a:r>
                <a:endParaRPr lang="en-US"/>
              </a:p>
              <a:p>
                <a:pPr marL="457200" lvl="0" indent="1762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i="1"/>
                  <a:t> cùng hướng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>
                    <a:sym typeface="Symbol" panose="05050102010706020507" pitchFamily="18" charset="2"/>
                  </a:rPr>
                  <a:t>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bar>
                  </m:oMath>
                </a14:m>
                <a:r>
                  <a:rPr lang="en-US" i="1"/>
                  <a:t>&gt;0</a:t>
                </a:r>
                <a:endParaRPr lang="vi-VN"/>
              </a:p>
              <a:p>
                <a:pPr marL="457200" lvl="0" indent="1762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i="1"/>
                  <a:t>ngược hướng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>
                    <a:sym typeface="Symbol" panose="05050102010706020507" pitchFamily="18" charset="2"/>
                  </a:rPr>
                  <a:t>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bar>
                  </m:oMath>
                </a14:m>
                <a:r>
                  <a:rPr lang="en-US" i="1"/>
                  <a:t>&lt;0</a:t>
                </a:r>
                <a:endParaRPr lang="vi-VN"/>
              </a:p>
              <a:p>
                <a:pPr marL="457200" lvl="0" indent="176213">
                  <a:buFont typeface="Arial" panose="020B0604020202020204" pitchFamily="34" charset="0"/>
                  <a:buChar char="•"/>
                </a:pPr>
                <a:r>
                  <a:rPr lang="en-US" i="1"/>
                  <a:t> Nếu A(a), B(b) thì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bar>
                  </m:oMath>
                </a14:m>
                <a:r>
                  <a:rPr lang="en-US" i="1"/>
                  <a:t>=b–a</a:t>
                </a:r>
                <a:endParaRPr lang="vi-VN"/>
              </a:p>
              <a:p>
                <a:pPr marL="457200" lvl="0" indent="176213">
                  <a:buFont typeface="Arial" panose="020B0604020202020204" pitchFamily="34" charset="0"/>
                  <a:buChar char="•"/>
                </a:pPr>
                <a:r>
                  <a:rPr lang="en-US" i="1"/>
                  <a:t> AB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ba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vi-VN"/>
              </a:p>
              <a:p>
                <a:pPr marL="401637"/>
                <a:endParaRPr lang="vi-VN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65" y="893115"/>
                <a:ext cx="11980469" cy="5751107"/>
              </a:xfrm>
              <a:prstGeom prst="rect">
                <a:avLst/>
              </a:prstGeom>
              <a:blipFill>
                <a:blip r:embed="rId5"/>
                <a:stretch>
                  <a:fillRect l="-305" t="-2963" b="-190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xmlns="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00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2" name="Hexagon 26">
            <a:extLst>
              <a:ext uri="{FF2B5EF4-FFF2-40B4-BE49-F238E27FC236}">
                <a16:creationId xmlns:a16="http://schemas.microsoft.com/office/drawing/2014/main" xmlns="" id="{9BACE0B6-D03A-4D27-91A0-FB712E009BC2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DB1A78A-9EA5-4259-A71C-7C29FB38094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558" y="4055787"/>
            <a:ext cx="3225411" cy="1655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793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59229" y="128036"/>
            <a:ext cx="738457" cy="685800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4" y="1793218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0830" y="916241"/>
                <a:ext cx="11830340" cy="570509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C000"/>
                </a:solidFill>
                <a:prstDash val="sysDash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FF0000"/>
                    </a:solidFill>
                  </a:rPr>
                  <a:t>④. Dạng 4:</a:t>
                </a:r>
                <a:r>
                  <a:rPr lang="en-US">
                    <a:solidFill>
                      <a:srgbClr val="FF0000"/>
                    </a:solidFill>
                  </a:rPr>
                  <a:t> </a:t>
                </a:r>
                <a:r>
                  <a:rPr lang="pt-BR" b="1">
                    <a:solidFill>
                      <a:srgbClr val="002060"/>
                    </a:solidFill>
                  </a:rPr>
                  <a:t>Xác định tọa độ các điểm của một hình</a:t>
                </a:r>
                <a:endParaRPr lang="en-US">
                  <a:solidFill>
                    <a:srgbClr val="002060"/>
                  </a:solidFill>
                </a:endParaRPr>
              </a:p>
              <a:p>
                <a:pPr indent="568325"/>
                <a:r>
                  <a:rPr lang="en-US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</a:t>
                </a:r>
                <a:r>
                  <a:rPr lang="en-US" b="1" i="1">
                    <a:solidFill>
                      <a:srgbClr val="002060"/>
                    </a:solidFill>
                  </a:rPr>
                  <a:t>Phương pháp: </a:t>
                </a:r>
                <a:endParaRPr lang="en-US">
                  <a:solidFill>
                    <a:srgbClr val="002060"/>
                  </a:solidFill>
                </a:endParaRPr>
              </a:p>
              <a:p>
                <a:pPr marL="1371600" lvl="1" indent="-401638" algn="just">
                  <a:buFont typeface="Wingdings" panose="05000000000000000000" pitchFamily="2" charset="2"/>
                  <a:buChar char="§"/>
                </a:pPr>
                <a:r>
                  <a:rPr lang="pt-BR">
                    <a:solidFill>
                      <a:srgbClr val="002060"/>
                    </a:solidFill>
                  </a:rPr>
                  <a:t>Dựa vào tính chất của hình và sử dụng công thức</a:t>
                </a:r>
                <a:r>
                  <a:rPr lang="pt-BR" sz="4000">
                    <a:solidFill>
                      <a:srgbClr val="002060"/>
                    </a:solidFill>
                  </a:rPr>
                  <a:t> M là trung điểm đoạn thẳng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pt-BR" sz="4000">
                    <a:solidFill>
                      <a:srgbClr val="002060"/>
                    </a:solidFill>
                  </a:rPr>
                  <a:t> suy ra</a:t>
                </a:r>
              </a:p>
              <a:p>
                <a:pPr lvl="1" indent="692150" algn="just"/>
                <a:r>
                  <a:rPr lang="pt-BR" sz="400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4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sz="4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4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sz="4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>
                  <a:solidFill>
                    <a:srgbClr val="002060"/>
                  </a:solidFill>
                </a:endParaRPr>
              </a:p>
              <a:p>
                <a:pPr marL="1371600" lvl="1" indent="-401638" algn="just">
                  <a:buFont typeface="Wingdings" panose="05000000000000000000" pitchFamily="2" charset="2"/>
                  <a:buChar char="§"/>
                </a:pPr>
                <a:r>
                  <a:rPr lang="pt-BR" sz="4000">
                    <a:solidFill>
                      <a:srgbClr val="002060"/>
                    </a:solidFill>
                  </a:rPr>
                  <a:t>G trọng tâm tam giác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pt-BR" sz="4000">
                    <a:solidFill>
                      <a:srgbClr val="002060"/>
                    </a:solidFill>
                  </a:rPr>
                  <a:t> suy ra</a:t>
                </a:r>
              </a:p>
              <a:p>
                <a:pPr lvl="1" indent="747713" algn="just"/>
                <a:r>
                  <a:rPr lang="pt-BR" sz="400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4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en-US" sz="4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0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4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en-US" sz="4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>
                  <a:solidFill>
                    <a:srgbClr val="002060"/>
                  </a:solidFill>
                </a:endParaRPr>
              </a:p>
              <a:p>
                <a:pPr lvl="1" indent="1025525" algn="just"/>
                <a:r>
                  <a:rPr lang="en-US" sz="400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en-US" sz="4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4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d>
                      <m:dPr>
                        <m:ctrlPr>
                          <a:rPr lang="en-US" sz="4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4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4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30" y="916241"/>
                <a:ext cx="11830340" cy="5705091"/>
              </a:xfrm>
              <a:prstGeom prst="rect">
                <a:avLst/>
              </a:prstGeom>
              <a:blipFill>
                <a:blip r:embed="rId5"/>
                <a:stretch>
                  <a:fillRect l="-1287" t="-3092" r="-1648"/>
                </a:stretch>
              </a:blipFill>
              <a:ln>
                <a:solidFill>
                  <a:srgbClr val="FFC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exagon 26">
            <a:extLst>
              <a:ext uri="{FF2B5EF4-FFF2-40B4-BE49-F238E27FC236}">
                <a16:creationId xmlns:a16="http://schemas.microsoft.com/office/drawing/2014/main" xmlns="" id="{D6C17B40-6E5F-4ADB-A3BE-07CDA82600F4}"/>
              </a:ext>
            </a:extLst>
          </p:cNvPr>
          <p:cNvSpPr/>
          <p:nvPr/>
        </p:nvSpPr>
        <p:spPr bwMode="auto">
          <a:xfrm>
            <a:off x="3897684" y="128036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sp>
        <p:nvSpPr>
          <p:cNvPr id="12" name="Hexagon 26">
            <a:extLst>
              <a:ext uri="{FF2B5EF4-FFF2-40B4-BE49-F238E27FC236}">
                <a16:creationId xmlns:a16="http://schemas.microsoft.com/office/drawing/2014/main" xmlns="" id="{A71F730E-E637-4D42-BF72-327795F10DD9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</p:spTree>
    <p:extLst>
      <p:ext uri="{BB962C8B-B14F-4D97-AF65-F5344CB8AC3E}">
        <p14:creationId xmlns:p14="http://schemas.microsoft.com/office/powerpoint/2010/main" val="3741821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xmlns="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="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920353"/>
                <a:ext cx="11951976" cy="257598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38288" indent="-1538288"/>
                <a:r>
                  <a:rPr lang="en-US" b="1">
                    <a:solidFill>
                      <a:srgbClr val="FF0000"/>
                    </a:solidFill>
                  </a:rPr>
                  <a:t>Câu </a:t>
                </a:r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</a:t>
                </a:r>
                <a:r>
                  <a:rPr lang="en-US" b="1">
                    <a:solidFill>
                      <a:srgbClr val="FF0000"/>
                    </a:solidFill>
                  </a:rPr>
                  <a:t>. </a:t>
                </a:r>
                <a:r>
                  <a:rPr lang="fr-FR"/>
                  <a:t>Trong hệ tọa độ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/>
                  <a:t>cho tam giác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fr-FR"/>
                  <a:t> có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3;5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1;2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5;2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/>
                  <a:t> Tìm tọa độ trọng tâm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fr-FR"/>
                  <a:t> của tam giác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/>
              </a:p>
              <a:p>
                <a:r>
                  <a:rPr lang="fr-FR" b="1"/>
                  <a:t>		A.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b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/>
                  <a:t>	</a:t>
                </a:r>
                <a:r>
                  <a:rPr lang="fr-FR" b="1"/>
                  <a:t>	B.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b="1"/>
                  <a:t>	</a:t>
                </a:r>
              </a:p>
              <a:p>
                <a:r>
                  <a:rPr lang="fr-FR" b="1"/>
                  <a:t>		C.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b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b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b="1"/>
                  <a:t>		D.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  <a:p>
                <a:pPr marL="1538288" indent="-1538288"/>
                <a:endParaRPr lang="en-US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920353"/>
                <a:ext cx="11951976" cy="2575989"/>
              </a:xfrm>
              <a:prstGeom prst="rect">
                <a:avLst/>
              </a:prstGeom>
              <a:blipFill>
                <a:blip r:embed="rId5"/>
                <a:stretch>
                  <a:fillRect l="-1223" t="-4941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="" id="{64A3EA4B-D8CC-4DDE-98D7-614C8188E6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822" y="3564698"/>
                <a:ext cx="11938556" cy="2960793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 </a:t>
                </a:r>
                <a:r>
                  <a:rPr lang="en-US" b="1">
                    <a:solidFill>
                      <a:srgbClr val="FF0000"/>
                    </a:solidFill>
                  </a:rPr>
                  <a:t>Lời giải: </a:t>
                </a:r>
              </a:p>
              <a:p>
                <a:pPr indent="803275"/>
                <a:r>
                  <a:rPr lang="vi-VN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</a:t>
                </a:r>
                <a:r>
                  <a:rPr lang="en-US">
                    <a:sym typeface="Wingdings" panose="05000000000000000000" pitchFamily="2" charset="2"/>
                  </a:rPr>
                  <a:t> </a:t>
                </a:r>
                <a:r>
                  <a:rPr lang="fr-FR"/>
                  <a:t>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box>
                      <m:boxPr>
                        <m:ctrlPr>
                          <a:rPr lang="en-US" i="1">
                            <a:latin typeface="Cambria Math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i="1">
                                <a:latin typeface="Cambria Math"/>
                              </a:rPr>
                            </m:ctrlPr>
                          </m:groupChrPr>
                          <m:e/>
                        </m:groupChr>
                      </m:e>
                    </m:box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3;3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  <a:p>
                <a:pPr indent="914400"/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:r>
                  <a:rPr lang="en-US" b="1"/>
                  <a:t>Chọn D</a:t>
                </a:r>
                <a:endParaRPr lang="en-US"/>
              </a:p>
              <a:p>
                <a:pPr lvl="0"/>
                <a:endParaRPr lang="en-US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4A3EA4B-D8CC-4DDE-98D7-614C8188E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22" y="3564698"/>
                <a:ext cx="11938556" cy="2960793"/>
              </a:xfrm>
              <a:prstGeom prst="rect">
                <a:avLst/>
              </a:prstGeom>
              <a:blipFill>
                <a:blip r:embed="rId6"/>
                <a:stretch>
                  <a:fillRect l="-1276" t="-4312" b="-2875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xmlns="" id="{87719798-DF63-4071-A78A-958A394F937C}"/>
              </a:ext>
            </a:extLst>
          </p:cNvPr>
          <p:cNvSpPr/>
          <p:nvPr/>
        </p:nvSpPr>
        <p:spPr>
          <a:xfrm>
            <a:off x="5649332" y="2668490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4427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xmlns="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="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83" y="885397"/>
                <a:ext cx="11951976" cy="231345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2725" indent="-1482725" algn="just"/>
                <a:r>
                  <a:rPr lang="en-US" b="1">
                    <a:solidFill>
                      <a:srgbClr val="FF0000"/>
                    </a:solidFill>
                  </a:rPr>
                  <a:t>Câu </a:t>
                </a:r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</a:t>
                </a:r>
                <a:r>
                  <a:rPr lang="en-US" b="1">
                    <a:solidFill>
                      <a:srgbClr val="FF0000"/>
                    </a:solidFill>
                  </a:rPr>
                  <a:t>. </a:t>
                </a:r>
                <a:r>
                  <a:rPr lang="fr-FR"/>
                  <a:t>Trong hệ tọa độ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/>
                  <a:t>cho tam giác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fr-FR"/>
                  <a:t> có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2;2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3;5</m:t>
                        </m:r>
                      </m:e>
                    </m:d>
                  </m:oMath>
                </a14:m>
                <a:r>
                  <a:rPr lang="fr-FR"/>
                  <a:t> và trọng tâm là gốc tọa độ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/>
                  <a:t> Tìm tọa độ đỉnh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r-FR"/>
                  <a:t>?</a:t>
                </a:r>
                <a:endParaRPr lang="en-US"/>
              </a:p>
              <a:p>
                <a:r>
                  <a:rPr lang="fr-FR" b="1"/>
                  <a:t>		A.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b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−7</m:t>
                        </m:r>
                      </m:e>
                    </m:d>
                    <m:r>
                      <a:rPr lang="en-US" b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b="1"/>
                  <a:t>		B.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b="1"/>
                  <a:t>	</a:t>
                </a:r>
              </a:p>
              <a:p>
                <a:r>
                  <a:rPr lang="fr-FR" b="1"/>
                  <a:t>		C.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b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b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b="1"/>
                  <a:t>		D.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b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  <a:p>
                <a:pPr indent="512763"/>
                <a:endParaRPr lang="en-US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" y="885397"/>
                <a:ext cx="11951976" cy="2313450"/>
              </a:xfrm>
              <a:prstGeom prst="rect">
                <a:avLst/>
              </a:prstGeom>
              <a:blipFill>
                <a:blip r:embed="rId5"/>
                <a:stretch>
                  <a:fillRect l="-1274" t="-7592" r="-1172" b="-7330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xmlns="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679" y="3274789"/>
                <a:ext cx="11938556" cy="3316892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þ"/>
                </a:pPr>
                <a:r>
                  <a:rPr lang="en-US" b="1">
                    <a:solidFill>
                      <a:srgbClr val="FF0000"/>
                    </a:solidFill>
                  </a:rPr>
                  <a:t>Lời giải:</a:t>
                </a:r>
              </a:p>
              <a:p>
                <a:pPr indent="401638"/>
                <a:r>
                  <a:rPr lang="fr-FR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</a:t>
                </a:r>
                <a:r>
                  <a:rPr lang="fr-FR">
                    <a:sym typeface="Wingdings" panose="05000000000000000000" pitchFamily="2" charset="2"/>
                  </a:rPr>
                  <a:t> </a:t>
                </a:r>
                <a:r>
                  <a:rPr lang="fr-FR"/>
                  <a:t>Gọi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fr-FR"/>
                  <a:t>.</a:t>
                </a:r>
                <a:endParaRPr lang="en-US"/>
              </a:p>
              <a:p>
                <a:pPr indent="401638"/>
                <a:r>
                  <a:rPr lang="fr-FR">
                    <a:solidFill>
                      <a:srgbClr val="FF0000"/>
                    </a:solidFill>
                  </a:rPr>
                  <a:t>♦</a:t>
                </a:r>
                <a:r>
                  <a:rPr lang="fr-FR"/>
                  <a:t> Vì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fr-FR"/>
                  <a:t> là trọng tâm tam giác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fr-FR"/>
                  <a:t> nên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/>
                  <a:t> </a:t>
                </a:r>
              </a:p>
              <a:p>
                <a:pPr indent="803275"/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:r>
                  <a:rPr lang="en-US" b="1"/>
                  <a:t>Chọn A</a:t>
                </a:r>
                <a:endParaRPr lang="en-US"/>
              </a:p>
              <a:p>
                <a:pPr lvl="0"/>
                <a:endParaRPr lang="en-US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9" y="3274789"/>
                <a:ext cx="11938556" cy="3316892"/>
              </a:xfrm>
              <a:prstGeom prst="rect">
                <a:avLst/>
              </a:prstGeom>
              <a:blipFill>
                <a:blip r:embed="rId6"/>
                <a:stretch>
                  <a:fillRect l="-1071" t="-5311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xmlns="" id="{267AD33A-69C7-4879-910C-580118737B0D}"/>
              </a:ext>
            </a:extLst>
          </p:cNvPr>
          <p:cNvSpPr/>
          <p:nvPr/>
        </p:nvSpPr>
        <p:spPr>
          <a:xfrm>
            <a:off x="1994226" y="2164296"/>
            <a:ext cx="525497" cy="48139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4984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xmlns="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="" id="{BF8B4DC8-0017-4F99-8F53-454F4D0DF8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34" y="919514"/>
                <a:ext cx="12028701" cy="2253736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FF0000"/>
                    </a:solidFill>
                  </a:rPr>
                  <a:t>Câu </a:t>
                </a:r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.</a:t>
                </a:r>
                <a:r>
                  <a:rPr lang="en-US" b="1">
                    <a:solidFill>
                      <a:srgbClr val="FF0000"/>
                    </a:solidFill>
                  </a:rPr>
                  <a:t> </a:t>
                </a:r>
                <a:r>
                  <a:rPr lang="fr-FR"/>
                  <a:t>Cho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2;0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2;2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1;3</m:t>
                        </m:r>
                      </m:e>
                    </m:d>
                  </m:oMath>
                </a14:m>
                <a:r>
                  <a:rPr lang="fr-FR"/>
                  <a:t> lần lượt là trung điểm các cạnh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fr-FR"/>
                  <a:t>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fr-FR"/>
                  <a:t>. </a:t>
                </a:r>
                <a:r>
                  <a:rPr lang="nl-NL"/>
                  <a:t>Tọa độ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l-NL"/>
                  <a:t> là:</a:t>
                </a:r>
                <a:endParaRPr lang="en-US"/>
              </a:p>
              <a:p>
                <a:r>
                  <a:rPr lang="nl-NL" b="1"/>
                  <a:t>		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nl-NL" b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b="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nl-NL"/>
                  <a:t>.			</a:t>
                </a:r>
                <a:r>
                  <a:rPr lang="nl-NL" b="1"/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nl-NL" b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b="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fr-FR"/>
                  <a:t>.	</a:t>
                </a:r>
              </a:p>
              <a:p>
                <a:r>
                  <a:rPr lang="fr-FR" b="1"/>
                  <a:t>		</a:t>
                </a:r>
                <a:r>
                  <a:rPr lang="nl-NL" b="1"/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nl-NL" b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b="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r-FR"/>
                  <a:t>.		</a:t>
                </a:r>
                <a:r>
                  <a:rPr lang="nl-NL" b="1"/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nl-NL" b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b="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vi-VN"/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BF8B4DC8-0017-4F99-8F53-454F4D0DF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4" y="919514"/>
                <a:ext cx="12028701" cy="2253736"/>
              </a:xfrm>
              <a:prstGeom prst="rect">
                <a:avLst/>
              </a:prstGeom>
              <a:blipFill>
                <a:blip r:embed="rId5"/>
                <a:stretch>
                  <a:fillRect l="-1215" t="-5645" b="-1613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xmlns="" id="{37A9D4F3-B040-4B41-9442-5AF23038C3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452" y="3212316"/>
                <a:ext cx="12028701" cy="3522029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 </a:t>
                </a:r>
                <a:r>
                  <a:rPr lang="en-US" b="1">
                    <a:solidFill>
                      <a:srgbClr val="FF0000"/>
                    </a:solidFill>
                  </a:rPr>
                  <a:t>Lời giải</a:t>
                </a:r>
                <a:endParaRPr lang="en-US">
                  <a:solidFill>
                    <a:srgbClr val="FF0000"/>
                  </a:solidFill>
                </a:endParaRPr>
              </a:p>
              <a:p>
                <a:pPr indent="749300"/>
                <a:r>
                  <a:rPr lang="en-US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</a:t>
                </a:r>
                <a:r>
                  <a:rPr lang="en-US">
                    <a:sym typeface="Wingdings" panose="05000000000000000000" pitchFamily="2" charset="2"/>
                  </a:rPr>
                  <a:t> </a:t>
                </a:r>
                <a:r>
                  <a:rPr lang="en-US"/>
                  <a:t>Ta có: </a:t>
                </a:r>
                <a:r>
                  <a:rPr lang="en-US" i="1"/>
                  <a:t>BPNM </a:t>
                </a:r>
                <a:r>
                  <a:rPr lang="en-US"/>
                  <a:t>là hình bình hành nên</a:t>
                </a:r>
              </a:p>
              <a:p>
                <a:r>
                  <a:rPr lang="en-US" b="1">
                    <a:sym typeface="Wingdings" panose="05000000000000000000" pitchFamily="2" charset="2"/>
                  </a:rPr>
                  <a:t>	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1)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/>
                  <a:t> </a:t>
                </a:r>
              </a:p>
              <a:p>
                <a:pPr indent="1081088">
                  <a:tabLst>
                    <a:tab pos="1081088" algn="l"/>
                  </a:tabLs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/>
                  <a:t>. 	</a:t>
                </a:r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:r>
                  <a:rPr lang="en-US" b="1">
                    <a:solidFill>
                      <a:srgbClr val="002060"/>
                    </a:solidFill>
                  </a:rPr>
                  <a:t>Chọn C</a:t>
                </a:r>
                <a:endParaRPr lang="en-US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7A9D4F3-B040-4B41-9442-5AF23038C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2" y="3212316"/>
                <a:ext cx="12028701" cy="3522029"/>
              </a:xfrm>
              <a:prstGeom prst="rect">
                <a:avLst/>
              </a:prstGeom>
              <a:blipFill>
                <a:blip r:embed="rId6"/>
                <a:stretch>
                  <a:fillRect l="-1215" t="-3621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xmlns="" id="{888AC549-D092-4A12-8D72-A427F36C0F5D}"/>
              </a:ext>
            </a:extLst>
          </p:cNvPr>
          <p:cNvSpPr/>
          <p:nvPr/>
        </p:nvSpPr>
        <p:spPr>
          <a:xfrm>
            <a:off x="1853634" y="2447861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3FBBBB-C74A-4FDD-9E9F-774A120EDD3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835" y="3684751"/>
            <a:ext cx="3223714" cy="2729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0437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3159229" y="128036"/>
            <a:ext cx="5972035" cy="5167840"/>
            <a:chOff x="2043534" y="1706989"/>
            <a:chExt cx="5972035" cy="516784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3" y="1736698"/>
                <a:ext cx="59503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33482" y="893115"/>
            <a:ext cx="11952754" cy="5665114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 ➋. </a:t>
            </a:r>
            <a:r>
              <a:rPr lang="en-US" b="1" i="1">
                <a:solidFill>
                  <a:srgbClr val="FF0000"/>
                </a:solidFill>
              </a:rPr>
              <a:t>Hệ trục toạ độ</a:t>
            </a:r>
          </a:p>
          <a:p>
            <a:r>
              <a:rPr lang="en-US" b="1">
                <a:solidFill>
                  <a:srgbClr val="FF0000"/>
                </a:solidFill>
              </a:rPr>
              <a:t>ⓐ</a:t>
            </a:r>
            <a:r>
              <a:rPr lang="en-US" b="1" i="1">
                <a:solidFill>
                  <a:srgbClr val="FF0000"/>
                </a:solidFill>
              </a:rPr>
              <a:t>.</a:t>
            </a:r>
            <a:r>
              <a:rPr lang="en-US" b="1" i="1"/>
              <a:t>Định nghĩa:</a:t>
            </a:r>
            <a:r>
              <a:rPr lang="en-US" i="1"/>
              <a:t> </a:t>
            </a:r>
            <a:endParaRPr lang="en-US"/>
          </a:p>
          <a:p>
            <a:pPr lvl="0" indent="401638"/>
            <a:r>
              <a:rPr lang="en-US" b="1" i="1">
                <a:sym typeface="Wingdings" panose="05000000000000000000" pitchFamily="2" charset="2"/>
              </a:rPr>
              <a:t> </a:t>
            </a:r>
            <a:r>
              <a:rPr lang="en-US" b="1" i="1"/>
              <a:t>Hệ trục toạ độ </a:t>
            </a:r>
            <a:r>
              <a:rPr lang="en-US"/>
              <a:t>(𝑂;𝑖 ⃗;𝑗 ⃗ ) gồm:</a:t>
            </a:r>
            <a:r>
              <a:rPr lang="en-US" i="1"/>
              <a:t> </a:t>
            </a:r>
            <a:endParaRPr lang="en-US"/>
          </a:p>
          <a:p>
            <a:pPr marL="1149350" lvl="0" indent="-581025">
              <a:buFont typeface="Arial" panose="020B0604020202020204" pitchFamily="34" charset="0"/>
              <a:buChar char="•"/>
            </a:pPr>
            <a:r>
              <a:rPr lang="en-US" i="1"/>
              <a:t>O : gốc toạ độ</a:t>
            </a:r>
            <a:endParaRPr lang="en-US"/>
          </a:p>
          <a:p>
            <a:pPr marL="1149350" lvl="0" indent="-581025">
              <a:buFont typeface="Arial" panose="020B0604020202020204" pitchFamily="34" charset="0"/>
              <a:buChar char="•"/>
            </a:pPr>
            <a:r>
              <a:rPr lang="en-US" i="1"/>
              <a:t>Trục </a:t>
            </a:r>
            <a:r>
              <a:rPr lang="en-US"/>
              <a:t>(𝑂;𝑖 ⃗ )</a:t>
            </a:r>
            <a:r>
              <a:rPr lang="en-US" i="1"/>
              <a:t>: trục hoành Ox</a:t>
            </a:r>
            <a:endParaRPr lang="en-US"/>
          </a:p>
          <a:p>
            <a:pPr marL="1149350" lvl="0" indent="-581025">
              <a:buFont typeface="Arial" panose="020B0604020202020204" pitchFamily="34" charset="0"/>
              <a:buChar char="•"/>
            </a:pPr>
            <a:r>
              <a:rPr lang="en-US" i="1"/>
              <a:t>Trục </a:t>
            </a:r>
            <a:r>
              <a:rPr lang="en-US"/>
              <a:t>(𝑂;𝑗 ⃗ )</a:t>
            </a:r>
            <a:r>
              <a:rPr lang="en-US" i="1"/>
              <a:t>: trục tung Oy</a:t>
            </a:r>
            <a:endParaRPr lang="en-US"/>
          </a:p>
          <a:p>
            <a:pPr marL="1149350" lvl="0" indent="-581025">
              <a:buFont typeface="Arial" panose="020B0604020202020204" pitchFamily="34" charset="0"/>
              <a:buChar char="•"/>
            </a:pPr>
            <a:r>
              <a:rPr lang="en-US"/>
              <a:t>𝑖 ⃗,𝑗 ⃗</a:t>
            </a:r>
            <a:r>
              <a:rPr lang="en-US" i="1"/>
              <a:t> là các vectơ đơn vị </a:t>
            </a:r>
            <a:endParaRPr lang="en-US"/>
          </a:p>
          <a:p>
            <a:pPr marL="1149350" lvl="0" indent="-581025">
              <a:buFont typeface="Arial" panose="020B0604020202020204" pitchFamily="34" charset="0"/>
              <a:buChar char="•"/>
            </a:pPr>
            <a:r>
              <a:rPr lang="en-US" i="1"/>
              <a:t>Hệ </a:t>
            </a:r>
            <a:r>
              <a:rPr lang="en-US"/>
              <a:t>(𝑂;𝑖 ⃗;𝑗 ⃗ )</a:t>
            </a:r>
            <a:r>
              <a:rPr lang="en-US" i="1"/>
              <a:t> còn kí hiệu Oxy</a:t>
            </a:r>
            <a:endParaRPr lang="en-US"/>
          </a:p>
          <a:p>
            <a:pPr marL="1149350" lvl="0" indent="-581025">
              <a:buFont typeface="Arial" panose="020B0604020202020204" pitchFamily="34" charset="0"/>
              <a:buChar char="•"/>
            </a:pPr>
            <a:r>
              <a:rPr lang="en-US" i="1"/>
              <a:t>Mặt phẳng toạ độ Oxy.</a:t>
            </a:r>
            <a:endParaRPr lang="en-US"/>
          </a:p>
        </p:txBody>
      </p:sp>
      <p:sp>
        <p:nvSpPr>
          <p:cNvPr id="25" name="Hexagon 26">
            <a:extLst>
              <a:ext uri="{FF2B5EF4-FFF2-40B4-BE49-F238E27FC236}">
                <a16:creationId xmlns:a16="http://schemas.microsoft.com/office/drawing/2014/main" xmlns="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00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3" name="Hexagon 26">
            <a:extLst>
              <a:ext uri="{FF2B5EF4-FFF2-40B4-BE49-F238E27FC236}">
                <a16:creationId xmlns:a16="http://schemas.microsoft.com/office/drawing/2014/main" xmlns="" id="{3621B152-EEB5-44E5-BCD6-785C545CA576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E6B9B422-B493-4805-94E0-3A068DFFD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6D51E81-D258-4548-A864-D647A63C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4FD5242-ED40-4274-90EB-9337A89A6DA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129" y="1175106"/>
            <a:ext cx="2838914" cy="2373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DD53549-D512-4F4F-8D04-E88BB7E8547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129" y="4085504"/>
            <a:ext cx="2906550" cy="2326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687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3159229" y="128036"/>
            <a:ext cx="5972035" cy="5167840"/>
            <a:chOff x="2043534" y="1706989"/>
            <a:chExt cx="5972035" cy="516784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3" y="1736698"/>
                <a:ext cx="59503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482" y="866276"/>
                <a:ext cx="11952753" cy="5863688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>
                    <a:solidFill>
                      <a:srgbClr val="FF0000"/>
                    </a:solidFill>
                  </a:rPr>
                  <a:t>➋. </a:t>
                </a:r>
                <a:r>
                  <a:rPr lang="en-US" b="1" i="1">
                    <a:solidFill>
                      <a:srgbClr val="FF0000"/>
                    </a:solidFill>
                  </a:rPr>
                  <a:t>Hệ trục toạ độ</a:t>
                </a:r>
              </a:p>
              <a:p>
                <a:r>
                  <a:rPr lang="en-US" b="1">
                    <a:solidFill>
                      <a:srgbClr val="FF0000"/>
                    </a:solidFill>
                  </a:rPr>
                  <a:t>ⓑ. </a:t>
                </a:r>
                <a:r>
                  <a:rPr lang="en-US" b="1" i="1"/>
                  <a:t>Toạ độ của vectơ</a:t>
                </a:r>
                <a:endParaRPr lang="en-US"/>
              </a:p>
              <a:p>
                <a:pPr indent="749300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i="1"/>
                  <a:t> </a:t>
                </a:r>
                <a:r>
                  <a:rPr lang="en-US" i="1"/>
                  <a:t>= (x; y)</a:t>
                </a:r>
                <a:r>
                  <a:rPr lang="en-US" b="1" i="1"/>
                  <a:t> </a:t>
                </a:r>
                <a:r>
                  <a:rPr lang="en-US" i="1">
                    <a:sym typeface="Symbol" panose="05050102010706020507" pitchFamily="18" charset="2"/>
                  </a:rPr>
                  <a:t></a:t>
                </a:r>
                <a:r>
                  <a:rPr lang="en-US" b="1" i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US"/>
              </a:p>
              <a:p>
                <a:pPr lvl="0" indent="465138"/>
                <a:r>
                  <a:rPr lang="en-US" i="1"/>
                  <a:t>♦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i="1"/>
                  <a:t> = (x; y),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i="1"/>
                  <a:t> = (x</a:t>
                </a:r>
                <a:r>
                  <a:rPr lang="en-US">
                    <a:sym typeface="Symbol" panose="05050102010706020507" pitchFamily="18" charset="2"/>
                  </a:rPr>
                  <a:t></a:t>
                </a:r>
                <a:r>
                  <a:rPr lang="en-US" i="1"/>
                  <a:t>; y</a:t>
                </a:r>
                <a:r>
                  <a:rPr lang="en-US">
                    <a:sym typeface="Symbol" panose="05050102010706020507" pitchFamily="18" charset="2"/>
                  </a:rPr>
                  <a:t></a:t>
                </a:r>
                <a:r>
                  <a:rPr lang="en-US" i="1"/>
                  <a:t>)</a:t>
                </a:r>
                <a:endParaRPr lang="en-US"/>
              </a:p>
              <a:p>
                <a:pPr indent="854075"/>
                <a:r>
                  <a:rPr lang="en-US" i="1">
                    <a:solidFill>
                      <a:srgbClr val="FF0000"/>
                    </a:solidFill>
                    <a:sym typeface="Wingdings 2" panose="05020102010507070707" pitchFamily="18" charset="2"/>
                  </a:rPr>
                  <a:t></a:t>
                </a:r>
                <a:r>
                  <a:rPr lang="en-US" i="1">
                    <a:sym typeface="Wingdings 2" panose="05020102010507070707" pitchFamily="18" charset="2"/>
                  </a:rPr>
                  <a:t> </a:t>
                </a:r>
                <a:r>
                  <a:rPr lang="en-US" i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i="1"/>
                  <a:t> </a:t>
                </a:r>
                <a:r>
                  <a:rPr lang="en-US">
                    <a:sym typeface="Symbol" panose="05050102010706020507" pitchFamily="18" charset="2"/>
                  </a:rPr>
                  <a:t></a:t>
                </a:r>
                <a:r>
                  <a:rPr lang="en-US" i="1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/>
              </a:p>
              <a:p>
                <a:pPr lvl="0" indent="465138"/>
                <a:r>
                  <a:rPr lang="en-US" i="1"/>
                  <a:t>♦ Mỗi vectơ được hoàn toàn xác định khi </a:t>
                </a:r>
              </a:p>
              <a:p>
                <a:pPr lvl="0" indent="465138"/>
                <a:r>
                  <a:rPr lang="en-US" i="1"/>
                  <a:t>biết toạ độ của nó</a:t>
                </a:r>
                <a:endParaRPr lang="en-US"/>
              </a:p>
              <a:p>
                <a:pPr lvl="0" indent="914400"/>
                <a:r>
                  <a:rPr lang="en-US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</a:t>
                </a:r>
                <a:r>
                  <a:rPr lang="en-US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=(1;0), 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=(0;1)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82" y="866276"/>
                <a:ext cx="11952753" cy="5863688"/>
              </a:xfrm>
              <a:prstGeom prst="rect">
                <a:avLst/>
              </a:prstGeom>
              <a:blipFill>
                <a:blip r:embed="rId5"/>
                <a:stretch>
                  <a:fillRect l="-1274" t="-2178"/>
                </a:stretch>
              </a:blipFill>
              <a:ln>
                <a:solidFill>
                  <a:schemeClr val="accent1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xmlns="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00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3" name="Hexagon 26">
            <a:extLst>
              <a:ext uri="{FF2B5EF4-FFF2-40B4-BE49-F238E27FC236}">
                <a16:creationId xmlns:a16="http://schemas.microsoft.com/office/drawing/2014/main" xmlns="" id="{3621B152-EEB5-44E5-BCD6-785C545CA576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E6B9B422-B493-4805-94E0-3A068DFFD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6D51E81-D258-4548-A864-D647A63C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xmlns="" id="{7DDEEA9B-D1E8-4C4C-A558-2BA22D8D8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xmlns="" id="{75DD4DB7-B14C-47A4-9371-B742D782A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xmlns="" id="{36DDAAD6-77BE-4508-8587-7BBFD3A4D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838DE54A-4E9F-4CE3-9EFB-07C0242AA1D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557" y="1554624"/>
            <a:ext cx="3073899" cy="2502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7357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3159229" y="128036"/>
            <a:ext cx="5972035" cy="5167840"/>
            <a:chOff x="2043534" y="1706989"/>
            <a:chExt cx="5972035" cy="516784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3" y="1736698"/>
                <a:ext cx="59503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481" y="905533"/>
                <a:ext cx="11952753" cy="5863688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/>
                </a:solidFill>
                <a:prstDash val="sysDot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FF0000"/>
                    </a:solidFill>
                  </a:rPr>
                  <a:t>➋.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Hệ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trục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toạ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độ</a:t>
                </a:r>
                <a:endParaRPr lang="en-US" b="1" i="1" dirty="0">
                  <a:solidFill>
                    <a:srgbClr val="FF0000"/>
                  </a:solidFill>
                </a:endParaRPr>
              </a:p>
              <a:p>
                <a:pPr indent="290513"/>
                <a:r>
                  <a:rPr lang="en-US" b="1" dirty="0">
                    <a:solidFill>
                      <a:srgbClr val="FF0000"/>
                    </a:solidFill>
                  </a:rPr>
                  <a:t>ⓒ.</a:t>
                </a:r>
                <a:r>
                  <a:rPr lang="en-US" b="1" dirty="0"/>
                  <a:t> </a:t>
                </a:r>
                <a:r>
                  <a:rPr lang="en-US" b="1" i="1" dirty="0" err="1"/>
                  <a:t>Toạ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độ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của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điểm</a:t>
                </a:r>
                <a:endParaRPr lang="en-US" dirty="0"/>
              </a:p>
              <a:p>
                <a:pPr marL="747713" indent="-234950">
                  <a:buFont typeface="Arial" panose="020B0604020202020204" pitchFamily="34" charset="0"/>
                  <a:buChar char="•"/>
                </a:pPr>
                <a:r>
                  <a:rPr lang="en-US" i="1" dirty="0"/>
                  <a:t>M(x; y) </a:t>
                </a:r>
                <a:r>
                  <a:rPr lang="en-US" i="1" dirty="0">
                    <a:sym typeface="Symbol" panose="05050102010706020507" pitchFamily="18" charset="2"/>
                  </a:rPr>
                  <a:t>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en-US" i="1" dirty="0"/>
                  <a:t> = (x; y)</a:t>
                </a:r>
                <a:endParaRPr lang="en-US" dirty="0"/>
              </a:p>
              <a:p>
                <a:pPr marL="747713" lvl="0" indent="-234950">
                  <a:buFont typeface="Arial" panose="020B0604020202020204" pitchFamily="34" charset="0"/>
                  <a:buChar char="•"/>
                </a:pPr>
                <a:r>
                  <a:rPr lang="en-US" i="1" dirty="0" err="1"/>
                  <a:t>Nếu</a:t>
                </a:r>
                <a:r>
                  <a:rPr lang="en-US" i="1" dirty="0"/>
                  <a:t> MM</a:t>
                </a:r>
                <a:r>
                  <a:rPr lang="en-US" i="1" baseline="-25000" dirty="0"/>
                  <a:t>1</a:t>
                </a:r>
                <a:r>
                  <a:rPr lang="en-US" i="1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</a:t>
                </a:r>
                <a:r>
                  <a:rPr lang="en-US" i="1" dirty="0"/>
                  <a:t> Ox, MM</a:t>
                </a:r>
                <a:r>
                  <a:rPr lang="en-US" i="1" baseline="-25000" dirty="0"/>
                  <a:t>2</a:t>
                </a:r>
                <a:r>
                  <a:rPr lang="en-US" i="1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</a:t>
                </a:r>
                <a:r>
                  <a:rPr lang="en-US" i="1" dirty="0"/>
                  <a:t> Oy </a:t>
                </a:r>
              </a:p>
              <a:p>
                <a:pPr marL="512763" lvl="0" indent="346075"/>
                <a:r>
                  <a:rPr lang="en-US" i="1" dirty="0" err="1"/>
                  <a:t>thì</a:t>
                </a:r>
                <a:r>
                  <a:rPr lang="en-US" i="1" dirty="0"/>
                  <a:t> x =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i="1" dirty="0"/>
                  <a:t>, y =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𝑂𝑀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bar>
                  </m:oMath>
                </a14:m>
                <a:endParaRPr lang="en-US" dirty="0"/>
              </a:p>
              <a:p>
                <a:pPr marL="747713" lvl="0" indent="-234950">
                  <a:buFont typeface="Arial" panose="020B0604020202020204" pitchFamily="34" charset="0"/>
                  <a:buChar char="•"/>
                </a:pPr>
                <a:r>
                  <a:rPr lang="en-US" i="1" dirty="0" err="1"/>
                  <a:t>Nếu</a:t>
                </a:r>
                <a:r>
                  <a:rPr lang="en-US" i="1" dirty="0"/>
                  <a:t> M </a:t>
                </a:r>
                <a:r>
                  <a:rPr lang="en-US" dirty="0">
                    <a:sym typeface="Symbol" panose="05050102010706020507" pitchFamily="18" charset="2"/>
                  </a:rPr>
                  <a:t></a:t>
                </a:r>
                <a:r>
                  <a:rPr lang="en-US" i="1" dirty="0"/>
                  <a:t> Ox  </a:t>
                </a:r>
                <a:r>
                  <a:rPr lang="en-US" i="1" dirty="0" err="1"/>
                  <a:t>thì</a:t>
                </a:r>
                <a:r>
                  <a:rPr lang="en-US" i="1" dirty="0"/>
                  <a:t> </a:t>
                </a:r>
                <a:r>
                  <a:rPr lang="en-US" i="1" dirty="0" err="1"/>
                  <a:t>y</a:t>
                </a:r>
                <a:r>
                  <a:rPr lang="en-US" i="1" baseline="-25000" dirty="0" err="1"/>
                  <a:t>M</a:t>
                </a:r>
                <a:r>
                  <a:rPr lang="en-US" i="1" dirty="0"/>
                  <a:t> = 0</a:t>
                </a:r>
                <a:endParaRPr lang="en-US" dirty="0"/>
              </a:p>
              <a:p>
                <a:pPr marL="747713" lvl="0" indent="-234950">
                  <a:buFont typeface="Arial" panose="020B0604020202020204" pitchFamily="34" charset="0"/>
                  <a:buChar char="•"/>
                </a:pPr>
                <a:r>
                  <a:rPr lang="en-US" i="1" dirty="0"/>
                  <a:t>M </a:t>
                </a:r>
                <a:r>
                  <a:rPr lang="en-US" dirty="0">
                    <a:sym typeface="Symbol" panose="05050102010706020507" pitchFamily="18" charset="2"/>
                  </a:rPr>
                  <a:t></a:t>
                </a:r>
                <a:r>
                  <a:rPr lang="en-US" i="1" dirty="0"/>
                  <a:t> Oy  </a:t>
                </a:r>
                <a:r>
                  <a:rPr lang="en-US" i="1" dirty="0" err="1"/>
                  <a:t>thì</a:t>
                </a:r>
                <a:r>
                  <a:rPr lang="en-US" i="1" dirty="0"/>
                  <a:t> </a:t>
                </a:r>
                <a:r>
                  <a:rPr lang="en-US" i="1" dirty="0" err="1"/>
                  <a:t>x</a:t>
                </a:r>
                <a:r>
                  <a:rPr lang="en-US" i="1" baseline="-25000" dirty="0" err="1"/>
                  <a:t>M</a:t>
                </a:r>
                <a:r>
                  <a:rPr lang="en-US" i="1" dirty="0"/>
                  <a:t> = 0</a:t>
                </a:r>
                <a:endParaRPr lang="en-US" dirty="0"/>
              </a:p>
              <a:p>
                <a:pPr indent="290513"/>
                <a:r>
                  <a:rPr lang="en-US" b="1" dirty="0">
                    <a:solidFill>
                      <a:srgbClr val="FF0000"/>
                    </a:solidFill>
                  </a:rPr>
                  <a:t>ⓓ.</a:t>
                </a:r>
                <a:r>
                  <a:rPr lang="en-US" b="1" dirty="0"/>
                  <a:t> </a:t>
                </a:r>
                <a:r>
                  <a:rPr lang="en-US" b="1" i="1" dirty="0" err="1"/>
                  <a:t>Liên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hệ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giữa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toạ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độ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của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điểm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và</a:t>
                </a:r>
                <a:endParaRPr lang="en-US" b="1" i="1" dirty="0"/>
              </a:p>
              <a:p>
                <a:pPr indent="512763"/>
                <a:r>
                  <a:rPr lang="en-US" b="1" i="1" dirty="0" err="1"/>
                  <a:t>vectơ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trong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mặt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phẳng</a:t>
                </a:r>
                <a:r>
                  <a:rPr lang="en-US" b="1" i="1" dirty="0"/>
                  <a:t> </a:t>
                </a:r>
                <a:endParaRPr lang="en-US" dirty="0"/>
              </a:p>
              <a:p>
                <a:pPr marL="747713" indent="-234950">
                  <a:buFont typeface="Arial" panose="020B0604020202020204" pitchFamily="34" charset="0"/>
                  <a:buChar char="•"/>
                </a:pPr>
                <a:r>
                  <a:rPr lang="en-US" i="1" dirty="0"/>
                  <a:t>Cho A(</a:t>
                </a:r>
                <a:r>
                  <a:rPr lang="en-US" i="1" dirty="0" err="1"/>
                  <a:t>x</a:t>
                </a:r>
                <a:r>
                  <a:rPr lang="en-US" i="1" baseline="-25000" dirty="0" err="1"/>
                  <a:t>A</a:t>
                </a:r>
                <a:r>
                  <a:rPr lang="en-US" i="1" dirty="0"/>
                  <a:t>; </a:t>
                </a:r>
                <a:r>
                  <a:rPr lang="en-US" i="1" dirty="0" err="1"/>
                  <a:t>y</a:t>
                </a:r>
                <a:r>
                  <a:rPr lang="en-US" i="1" baseline="-25000" dirty="0" err="1"/>
                  <a:t>A</a:t>
                </a:r>
                <a:r>
                  <a:rPr lang="en-US" i="1" dirty="0"/>
                  <a:t>), B(</a:t>
                </a:r>
                <a:r>
                  <a:rPr lang="en-US" i="1" dirty="0" err="1"/>
                  <a:t>x</a:t>
                </a:r>
                <a:r>
                  <a:rPr lang="en-US" i="1" baseline="-25000" dirty="0" err="1"/>
                  <a:t>B</a:t>
                </a:r>
                <a:r>
                  <a:rPr lang="en-US" i="1" dirty="0"/>
                  <a:t>; </a:t>
                </a:r>
                <a:r>
                  <a:rPr lang="en-US" i="1" dirty="0" err="1"/>
                  <a:t>y</a:t>
                </a:r>
                <a:r>
                  <a:rPr lang="en-US" i="1" baseline="-25000" dirty="0" err="1"/>
                  <a:t>B</a:t>
                </a:r>
                <a:r>
                  <a:rPr lang="en-US" i="1" dirty="0"/>
                  <a:t>).</a:t>
                </a:r>
                <a:endParaRPr lang="en-US" dirty="0"/>
              </a:p>
              <a:p>
                <a:pPr indent="803275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i="1" dirty="0"/>
                  <a:t> = (</a:t>
                </a:r>
                <a:r>
                  <a:rPr lang="en-US" i="1" dirty="0" err="1"/>
                  <a:t>x</a:t>
                </a:r>
                <a:r>
                  <a:rPr lang="en-US" i="1" baseline="-25000" dirty="0" err="1"/>
                  <a:t>B</a:t>
                </a:r>
                <a:r>
                  <a:rPr lang="en-US" i="1" dirty="0"/>
                  <a:t> – </a:t>
                </a:r>
                <a:r>
                  <a:rPr lang="en-US" i="1" dirty="0" err="1"/>
                  <a:t>x</a:t>
                </a:r>
                <a:r>
                  <a:rPr lang="en-US" i="1" baseline="-25000" dirty="0" err="1"/>
                  <a:t>A</a:t>
                </a:r>
                <a:r>
                  <a:rPr lang="en-US" i="1" dirty="0"/>
                  <a:t>; </a:t>
                </a:r>
                <a:r>
                  <a:rPr lang="en-US" i="1" dirty="0" err="1"/>
                  <a:t>y</a:t>
                </a:r>
                <a:r>
                  <a:rPr lang="en-US" i="1" baseline="-25000" dirty="0" err="1"/>
                  <a:t>B</a:t>
                </a:r>
                <a:r>
                  <a:rPr lang="en-US" i="1" dirty="0"/>
                  <a:t> – </a:t>
                </a:r>
                <a:r>
                  <a:rPr lang="en-US" i="1" dirty="0" err="1"/>
                  <a:t>y</a:t>
                </a:r>
                <a:r>
                  <a:rPr lang="en-US" i="1" baseline="-25000" dirty="0" err="1"/>
                  <a:t>A</a:t>
                </a:r>
                <a:r>
                  <a:rPr lang="en-US" i="1" dirty="0"/>
                  <a:t>).</a:t>
                </a:r>
                <a:endParaRPr lang="en-US" dirty="0"/>
              </a:p>
            </p:txBody>
          </p:sp>
        </mc:Choice>
        <mc:Fallback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81" y="905533"/>
                <a:ext cx="11952753" cy="5863688"/>
              </a:xfrm>
              <a:prstGeom prst="rect">
                <a:avLst/>
              </a:prstGeom>
              <a:blipFill rotWithShape="1">
                <a:blip r:embed="rId5"/>
                <a:stretch>
                  <a:fillRect l="-1274" t="-3427" b="-2181"/>
                </a:stretch>
              </a:blipFill>
              <a:ln>
                <a:solidFill>
                  <a:schemeClr val="accent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xmlns="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00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3" name="Hexagon 26">
            <a:extLst>
              <a:ext uri="{FF2B5EF4-FFF2-40B4-BE49-F238E27FC236}">
                <a16:creationId xmlns:a16="http://schemas.microsoft.com/office/drawing/2014/main" xmlns="" id="{3621B152-EEB5-44E5-BCD6-785C545CA576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E6B9B422-B493-4805-94E0-3A068DFFD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6D51E81-D258-4548-A864-D647A63C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xmlns="" id="{7DDEEA9B-D1E8-4C4C-A558-2BA22D8D8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xmlns="" id="{75DD4DB7-B14C-47A4-9371-B742D782A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xmlns="" id="{36DDAAD6-77BE-4508-8587-7BBFD3A4D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6DA017B-5F8C-4D01-8A06-24F6415747D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282" y="1301420"/>
            <a:ext cx="2879507" cy="2739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076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3159229" y="128036"/>
            <a:ext cx="5972035" cy="5167840"/>
            <a:chOff x="2043534" y="1706989"/>
            <a:chExt cx="5972035" cy="516784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3" y="1736698"/>
                <a:ext cx="59503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481" y="905533"/>
                <a:ext cx="11952753" cy="5863688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dirty="0">
                    <a:solidFill>
                      <a:srgbClr val="FF0000"/>
                    </a:solidFill>
                  </a:rPr>
                  <a:t>➌.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Toạ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độ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của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các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vectơ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endParaRPr lang="en-US" b="1" i="1" dirty="0">
                  <a:solidFill>
                    <a:srgbClr val="FF0000"/>
                  </a:solidFill>
                </a:endParaRPr>
              </a:p>
              <a:p>
                <a:pPr lvl="0" indent="457200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/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=(u</a:t>
                </a:r>
                <a:r>
                  <a:rPr lang="en-US" baseline="-25000" dirty="0"/>
                  <a:t>1</a:t>
                </a:r>
                <a:r>
                  <a:rPr lang="en-US" dirty="0"/>
                  <a:t>; u</a:t>
                </a:r>
                <a:r>
                  <a:rPr lang="en-US" baseline="-25000" dirty="0"/>
                  <a:t>2</a:t>
                </a:r>
                <a:r>
                  <a:rPr lang="en-US" dirty="0"/>
                  <a:t>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=(v</a:t>
                </a:r>
                <a:r>
                  <a:rPr lang="en-US" baseline="-25000" dirty="0"/>
                  <a:t>1</a:t>
                </a:r>
                <a:r>
                  <a:rPr lang="en-US" dirty="0"/>
                  <a:t>; v</a:t>
                </a:r>
                <a:r>
                  <a:rPr lang="en-US" baseline="-25000" dirty="0"/>
                  <a:t>2</a:t>
                </a:r>
                <a:r>
                  <a:rPr lang="en-US" dirty="0"/>
                  <a:t>).</a:t>
                </a:r>
              </a:p>
              <a:p>
                <a:pPr marL="1081088" lvl="0" indent="-2778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= (u</a:t>
                </a:r>
                <a:r>
                  <a:rPr lang="en-US" baseline="-25000" dirty="0"/>
                  <a:t>1</a:t>
                </a:r>
                <a:r>
                  <a:rPr lang="en-US" dirty="0"/>
                  <a:t>+ v</a:t>
                </a:r>
                <a:r>
                  <a:rPr lang="en-US" baseline="-25000" dirty="0"/>
                  <a:t>1 </a:t>
                </a:r>
                <a:r>
                  <a:rPr lang="en-US" dirty="0"/>
                  <a:t>; u</a:t>
                </a:r>
                <a:r>
                  <a:rPr lang="en-US" baseline="-25000" dirty="0"/>
                  <a:t>2</a:t>
                </a:r>
                <a:r>
                  <a:rPr lang="en-US" dirty="0"/>
                  <a:t>+v</a:t>
                </a:r>
                <a:r>
                  <a:rPr lang="en-US" baseline="-25000" dirty="0"/>
                  <a:t>2</a:t>
                </a:r>
                <a:r>
                  <a:rPr lang="en-US" dirty="0"/>
                  <a:t>)</a:t>
                </a:r>
              </a:p>
              <a:p>
                <a:pPr marL="1081088" lvl="0" indent="-2778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= (u</a:t>
                </a:r>
                <a:r>
                  <a:rPr lang="en-US" baseline="-25000" dirty="0"/>
                  <a:t>1</a:t>
                </a:r>
                <a:r>
                  <a:rPr lang="en-US" dirty="0"/>
                  <a:t>– v</a:t>
                </a:r>
                <a:r>
                  <a:rPr lang="en-US" baseline="-25000" dirty="0"/>
                  <a:t>1 </a:t>
                </a:r>
                <a:r>
                  <a:rPr lang="en-US" dirty="0"/>
                  <a:t>; u</a:t>
                </a:r>
                <a:r>
                  <a:rPr lang="en-US" baseline="-25000" dirty="0"/>
                  <a:t>2</a:t>
                </a:r>
                <a:r>
                  <a:rPr lang="en-US" dirty="0"/>
                  <a:t>–v</a:t>
                </a:r>
                <a:r>
                  <a:rPr lang="en-US" baseline="-25000" dirty="0"/>
                  <a:t>2</a:t>
                </a:r>
                <a:r>
                  <a:rPr lang="en-US" dirty="0"/>
                  <a:t>)</a:t>
                </a:r>
              </a:p>
              <a:p>
                <a:pPr marL="1081088" lvl="0" indent="-277813">
                  <a:buFont typeface="Arial" panose="020B0604020202020204" pitchFamily="34" charset="0"/>
                  <a:buChar char="•"/>
                </a:pPr>
                <a:r>
                  <a:rPr lang="en-US" dirty="0"/>
                  <a:t>k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= (ku</a:t>
                </a:r>
                <a:r>
                  <a:rPr lang="en-US" baseline="-25000" dirty="0"/>
                  <a:t>1</a:t>
                </a:r>
                <a:r>
                  <a:rPr lang="en-US" dirty="0"/>
                  <a:t>; ku</a:t>
                </a:r>
                <a:r>
                  <a:rPr lang="en-US" baseline="-25000" dirty="0"/>
                  <a:t>2</a:t>
                </a:r>
                <a:r>
                  <a:rPr lang="en-US" dirty="0"/>
                  <a:t>), k </a:t>
                </a:r>
                <a:r>
                  <a:rPr lang="en-US" dirty="0">
                    <a:sym typeface="Symbol" panose="05050102010706020507" pitchFamily="18" charset="2"/>
                  </a:rPr>
                  <a:t></a:t>
                </a:r>
                <a:r>
                  <a:rPr lang="en-US" dirty="0"/>
                  <a:t> R</a:t>
                </a:r>
              </a:p>
              <a:p>
                <a:pPr marL="914400" lvl="0" indent="-457200">
                  <a:tabLst>
                    <a:tab pos="914400" algn="l"/>
                  </a:tabLst>
                </a:pPr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b="1" dirty="0" err="1"/>
                  <a:t>Nhận</a:t>
                </a:r>
                <a:r>
                  <a:rPr lang="en-US" b="1" dirty="0"/>
                  <a:t> </a:t>
                </a:r>
                <a:r>
                  <a:rPr lang="en-US" b="1" dirty="0" err="1"/>
                  <a:t>xét</a:t>
                </a:r>
                <a:r>
                  <a:rPr lang="en-US" dirty="0"/>
                  <a:t>: Hai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=(u</a:t>
                </a:r>
                <a:r>
                  <a:rPr lang="en-US" baseline="-25000" dirty="0"/>
                  <a:t>1</a:t>
                </a:r>
                <a:r>
                  <a:rPr lang="en-US" dirty="0"/>
                  <a:t>; u</a:t>
                </a:r>
                <a:r>
                  <a:rPr lang="en-US" baseline="-25000" dirty="0"/>
                  <a:t>2</a:t>
                </a:r>
                <a:r>
                  <a:rPr lang="en-US" dirty="0"/>
                  <a:t>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=(v</a:t>
                </a:r>
                <a:r>
                  <a:rPr lang="en-US" baseline="-25000" dirty="0"/>
                  <a:t>1</a:t>
                </a:r>
                <a:r>
                  <a:rPr lang="en-US" dirty="0"/>
                  <a:t>; v</a:t>
                </a:r>
                <a:r>
                  <a:rPr lang="en-US" baseline="-25000" dirty="0"/>
                  <a:t>2</a:t>
                </a:r>
                <a:r>
                  <a:rPr lang="en-US" dirty="0"/>
                  <a:t>)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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</a:t>
                </a:r>
                <a:r>
                  <a:rPr lang="en-US" dirty="0"/>
                  <a:t>k </a:t>
                </a:r>
                <a:r>
                  <a:rPr lang="en-US" dirty="0">
                    <a:sym typeface="Symbol" panose="05050102010706020507" pitchFamily="18" charset="2"/>
                  </a:rPr>
                  <a:t></a:t>
                </a:r>
                <a:r>
                  <a:rPr lang="en-US" dirty="0"/>
                  <a:t> R </a:t>
                </a:r>
                <a:r>
                  <a:rPr lang="en-US" dirty="0" err="1"/>
                  <a:t>sao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:</a:t>
                </a:r>
              </a:p>
              <a:p>
                <a:pPr indent="1371600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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81" y="905533"/>
                <a:ext cx="11952753" cy="5863688"/>
              </a:xfrm>
              <a:prstGeom prst="rect">
                <a:avLst/>
              </a:prstGeom>
              <a:blipFill>
                <a:blip r:embed="rId5"/>
                <a:stretch>
                  <a:fillRect l="-1274" t="-2181"/>
                </a:stretch>
              </a:blipFill>
              <a:ln>
                <a:solidFill>
                  <a:schemeClr val="accent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xmlns="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00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3" name="Hexagon 26">
            <a:extLst>
              <a:ext uri="{FF2B5EF4-FFF2-40B4-BE49-F238E27FC236}">
                <a16:creationId xmlns:a16="http://schemas.microsoft.com/office/drawing/2014/main" xmlns="" id="{3621B152-EEB5-44E5-BCD6-785C545CA576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E6B9B422-B493-4805-94E0-3A068DFFD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6D51E81-D258-4548-A864-D647A63C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xmlns="" id="{7DDEEA9B-D1E8-4C4C-A558-2BA22D8D8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xmlns="" id="{75DD4DB7-B14C-47A4-9371-B742D782A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xmlns="" id="{36DDAAD6-77BE-4508-8587-7BBFD3A4D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26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3159229" y="128036"/>
            <a:ext cx="5972035" cy="5167840"/>
            <a:chOff x="2043534" y="1706989"/>
            <a:chExt cx="5972035" cy="516784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3" y="1736698"/>
                <a:ext cx="59503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025" y="941871"/>
                <a:ext cx="8798264" cy="5863688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2763" indent="-512763"/>
                <a:r>
                  <a:rPr lang="en-US">
                    <a:solidFill>
                      <a:srgbClr val="FF0000"/>
                    </a:solidFill>
                  </a:rPr>
                  <a:t>➍. </a:t>
                </a:r>
                <a:r>
                  <a:rPr lang="en-US" b="1">
                    <a:solidFill>
                      <a:srgbClr val="FF0000"/>
                    </a:solidFill>
                  </a:rPr>
                  <a:t>Toạ độ của trung điểm đoạn thẳng, của trọng tâm tam giác</a:t>
                </a:r>
              </a:p>
              <a:p>
                <a:pPr marL="1149350" indent="-636588"/>
                <a:r>
                  <a:rPr lang="en-US" b="1">
                    <a:solidFill>
                      <a:srgbClr val="FF0000"/>
                    </a:solidFill>
                  </a:rPr>
                  <a:t>ⓐ.</a:t>
                </a:r>
                <a:r>
                  <a:rPr lang="en-US" b="1" i="1"/>
                  <a:t> </a:t>
                </a:r>
                <a:r>
                  <a:rPr lang="en-US" i="1"/>
                  <a:t>Cho A(x</a:t>
                </a:r>
                <a:r>
                  <a:rPr lang="en-US" i="1" baseline="-25000"/>
                  <a:t>A</a:t>
                </a:r>
                <a:r>
                  <a:rPr lang="en-US" i="1"/>
                  <a:t>; y</a:t>
                </a:r>
                <a:r>
                  <a:rPr lang="en-US" i="1" baseline="-25000"/>
                  <a:t>A</a:t>
                </a:r>
                <a:r>
                  <a:rPr lang="en-US" i="1"/>
                  <a:t>), B(x</a:t>
                </a:r>
                <a:r>
                  <a:rPr lang="en-US" i="1" baseline="-25000"/>
                  <a:t>B</a:t>
                </a:r>
                <a:r>
                  <a:rPr lang="en-US" i="1"/>
                  <a:t>; y</a:t>
                </a:r>
                <a:r>
                  <a:rPr lang="en-US" i="1" baseline="-25000"/>
                  <a:t>B</a:t>
                </a:r>
                <a:r>
                  <a:rPr lang="en-US" i="1"/>
                  <a:t>). I là trung điểm của AB thì:</a:t>
                </a:r>
                <a:endParaRPr lang="en-US"/>
              </a:p>
              <a:p>
                <a:pPr indent="1260475"/>
                <a:r>
                  <a:rPr lang="en-US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:r>
                  <a:rPr lang="en-US" i="1"/>
                  <a:t>x</a:t>
                </a:r>
                <a:r>
                  <a:rPr lang="en-US" i="1" baseline="-25000"/>
                  <a:t>I</a:t>
                </a:r>
                <a:r>
                  <a:rPr lang="en-US" i="1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i="1"/>
                  <a:t>, y</a:t>
                </a:r>
                <a:r>
                  <a:rPr lang="en-US" i="1" baseline="-25000"/>
                  <a:t>I</a:t>
                </a:r>
                <a:r>
                  <a:rPr lang="en-US" i="1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/>
              </a:p>
              <a:p>
                <a:pPr marL="1149350" indent="-636588"/>
                <a:r>
                  <a:rPr lang="en-US" b="1">
                    <a:solidFill>
                      <a:srgbClr val="FF0000"/>
                    </a:solidFill>
                  </a:rPr>
                  <a:t>ⓑ.</a:t>
                </a:r>
                <a:r>
                  <a:rPr lang="en-US" b="1" i="1"/>
                  <a:t> </a:t>
                </a:r>
                <a:r>
                  <a:rPr lang="en-US" i="1"/>
                  <a:t>Cho </a:t>
                </a:r>
                <a:r>
                  <a:rPr lang="en-US" i="1">
                    <a:sym typeface="Symbol" panose="05050102010706020507" pitchFamily="18" charset="2"/>
                  </a:rPr>
                  <a:t></a:t>
                </a:r>
                <a:r>
                  <a:rPr lang="en-US" i="1"/>
                  <a:t>ABC với A(x</a:t>
                </a:r>
                <a:r>
                  <a:rPr lang="en-US" i="1" baseline="-25000"/>
                  <a:t>A</a:t>
                </a:r>
                <a:r>
                  <a:rPr lang="en-US" i="1"/>
                  <a:t>; y</a:t>
                </a:r>
                <a:r>
                  <a:rPr lang="en-US" i="1" baseline="-25000"/>
                  <a:t>A</a:t>
                </a:r>
                <a:r>
                  <a:rPr lang="en-US" i="1"/>
                  <a:t>), B(x</a:t>
                </a:r>
                <a:r>
                  <a:rPr lang="en-US" i="1" baseline="-25000"/>
                  <a:t>B</a:t>
                </a:r>
                <a:r>
                  <a:rPr lang="en-US" i="1"/>
                  <a:t>; y</a:t>
                </a:r>
                <a:r>
                  <a:rPr lang="en-US" i="1" baseline="-25000"/>
                  <a:t>B</a:t>
                </a:r>
                <a:r>
                  <a:rPr lang="en-US" i="1"/>
                  <a:t>), C(x</a:t>
                </a:r>
                <a:r>
                  <a:rPr lang="en-US" i="1" baseline="-25000"/>
                  <a:t>C</a:t>
                </a:r>
                <a:r>
                  <a:rPr lang="en-US" i="1"/>
                  <a:t>; y</a:t>
                </a:r>
                <a:r>
                  <a:rPr lang="en-US" i="1" baseline="-25000"/>
                  <a:t>C</a:t>
                </a:r>
                <a:r>
                  <a:rPr lang="en-US" i="1"/>
                  <a:t>). G là trọng tâm của </a:t>
                </a:r>
                <a:r>
                  <a:rPr lang="en-US" i="1">
                    <a:sym typeface="Symbol" panose="05050102010706020507" pitchFamily="18" charset="2"/>
                  </a:rPr>
                  <a:t></a:t>
                </a:r>
                <a:r>
                  <a:rPr lang="en-US" i="1"/>
                  <a:t>ABC thì:</a:t>
                </a:r>
                <a:endParaRPr lang="en-US"/>
              </a:p>
              <a:p>
                <a:pPr indent="1260475"/>
                <a:r>
                  <a:rPr lang="en-US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</a:t>
                </a:r>
                <a:r>
                  <a:rPr lang="en-US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b="1" i="1">
                    <a:solidFill>
                      <a:srgbClr val="FF0000"/>
                    </a:solidFill>
                  </a:rPr>
                  <a:t> </a:t>
                </a:r>
              </a:p>
              <a:p>
                <a:pPr lvl="0"/>
                <a:endParaRPr lang="en-US" b="1" i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25" y="941871"/>
                <a:ext cx="8798264" cy="5863688"/>
              </a:xfrm>
              <a:prstGeom prst="rect">
                <a:avLst/>
              </a:prstGeom>
              <a:blipFill>
                <a:blip r:embed="rId5"/>
                <a:stretch>
                  <a:fillRect l="-1730" t="-2181" r="-1176"/>
                </a:stretch>
              </a:blipFill>
              <a:ln>
                <a:solidFill>
                  <a:schemeClr val="accent1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xmlns="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00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3" name="Hexagon 26">
            <a:extLst>
              <a:ext uri="{FF2B5EF4-FFF2-40B4-BE49-F238E27FC236}">
                <a16:creationId xmlns:a16="http://schemas.microsoft.com/office/drawing/2014/main" xmlns="" id="{3621B152-EEB5-44E5-BCD6-785C545CA576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E6B9B422-B493-4805-94E0-3A068DFFD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6D51E81-D258-4548-A864-D647A63C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xmlns="" id="{7DDEEA9B-D1E8-4C4C-A558-2BA22D8D8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xmlns="" id="{75DD4DB7-B14C-47A4-9371-B742D782A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xmlns="" id="{36DDAAD6-77BE-4508-8587-7BBFD3A4D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2A686DB-A94A-4F55-8E69-5ACA4DAFB30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738" y="2085016"/>
            <a:ext cx="3088497" cy="1043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CF59CD0-4AD2-4E24-9B4D-9E1A8B07A14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666" y="3729612"/>
            <a:ext cx="3152697" cy="2338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480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59229" y="128036"/>
            <a:ext cx="738457" cy="685800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4" y="1793218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Hexagon 26">
            <a:extLst>
              <a:ext uri="{FF2B5EF4-FFF2-40B4-BE49-F238E27FC236}">
                <a16:creationId xmlns:a16="http://schemas.microsoft.com/office/drawing/2014/main" xmlns="" id="{2234FC93-A48D-4E03-B1C7-AC1F300FA118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="" id="{57085D9D-A131-49B5-8927-3BFCC6565A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1" y="936032"/>
                <a:ext cx="11912833" cy="5809152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2763" indent="-512763" algn="just"/>
                <a:r>
                  <a:rPr lang="en-US" b="1">
                    <a:solidFill>
                      <a:srgbClr val="FF0000"/>
                    </a:solidFill>
                  </a:rPr>
                  <a:t>①</a:t>
                </a:r>
                <a:r>
                  <a:rPr lang="en-US">
                    <a:solidFill>
                      <a:srgbClr val="FF0000"/>
                    </a:solidFill>
                  </a:rPr>
                  <a:t>. </a:t>
                </a:r>
                <a:r>
                  <a:rPr lang="en-US" b="1">
                    <a:solidFill>
                      <a:srgbClr val="FF0000"/>
                    </a:solidFill>
                  </a:rPr>
                  <a:t>Dạng 1:</a:t>
                </a:r>
                <a:r>
                  <a:rPr lang="en-US">
                    <a:solidFill>
                      <a:srgbClr val="FF0000"/>
                    </a:solidFill>
                  </a:rPr>
                  <a:t> </a:t>
                </a:r>
                <a:r>
                  <a:rPr lang="de-DE" b="1">
                    <a:solidFill>
                      <a:srgbClr val="FF0000"/>
                    </a:solidFill>
                  </a:rPr>
                  <a:t>Tìm tọa độ của một điểm; tọa độ vectơ; độ dài đại số của vectơ và chứng minh hệ thức liên quan trên trục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de-DE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acc>
                      </m:e>
                    </m:d>
                  </m:oMath>
                </a14:m>
                <a:endParaRPr lang="en-US">
                  <a:sym typeface="Wingdings" panose="05000000000000000000" pitchFamily="2" charset="2"/>
                </a:endParaRPr>
              </a:p>
              <a:p>
                <a:pPr indent="457200"/>
                <a:r>
                  <a:rPr lang="en-US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</a:t>
                </a:r>
                <a:r>
                  <a:rPr lang="en-US" b="1" i="1"/>
                  <a:t>Phương pháp: </a:t>
                </a:r>
                <a:r>
                  <a:rPr lang="de-DE"/>
                  <a:t>Sử dụng các kiến thức cơ bản sau:</a:t>
                </a:r>
                <a:endParaRPr lang="en-US"/>
              </a:p>
              <a:p>
                <a:pPr marL="1260475" lvl="0" indent="-346075">
                  <a:buFont typeface="Arial" panose="020B0604020202020204" pitchFamily="34" charset="0"/>
                  <a:buChar char="•"/>
                </a:pPr>
                <a:r>
                  <a:rPr lang="de-DE"/>
                  <a:t>Trên trục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de-D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e>
                    </m:d>
                  </m:oMath>
                </a14:m>
                <a:r>
                  <a:rPr lang="de-DE"/>
                  <a:t>, điểm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de-DE"/>
                  <a:t> có tọa độ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endParaRPr lang="en-US"/>
              </a:p>
              <a:p>
                <a:pPr marL="1260475" lvl="0" indent="-346075">
                  <a:buFont typeface="Arial" panose="020B0604020202020204" pitchFamily="34" charset="0"/>
                  <a:buChar char="•"/>
                </a:pPr>
                <a:r>
                  <a:rPr lang="de-DE"/>
                  <a:t>Trên trục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de-D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e>
                    </m:d>
                  </m:oMath>
                </a14:m>
                <a:r>
                  <a:rPr lang="de-DE"/>
                  <a:t>, vecto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de-DE"/>
                  <a:t> có tọa độ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endParaRPr lang="en-US"/>
              </a:p>
              <a:p>
                <a:pPr marL="1260475" lvl="0" indent="-346075">
                  <a:buFont typeface="Arial" panose="020B0604020202020204" pitchFamily="34" charset="0"/>
                  <a:buChar char="•"/>
                </a:pPr>
                <a:r>
                  <a:rPr lang="de-DE"/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de-DE"/>
                  <a:t> có độ dài đại số là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bar>
                    <m:r>
                      <a:rPr lang="de-DE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endParaRPr lang="en-US"/>
              </a:p>
              <a:p>
                <a:pPr marL="1260475" lvl="0" indent="-346075">
                  <a:buFont typeface="Arial" panose="020B0604020202020204" pitchFamily="34" charset="0"/>
                  <a:buChar char="•"/>
                </a:pPr>
                <a:r>
                  <a:rPr lang="de-DE"/>
                  <a:t>Nếu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/>
                  <a:t> lần lượt là tọa độ của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de-DE"/>
                  <a:t> thì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ba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/>
              </a:p>
              <a:p>
                <a:pPr marL="1260475" lvl="0" indent="-346075">
                  <a:buFont typeface="Arial" panose="020B0604020202020204" pitchFamily="34" charset="0"/>
                  <a:buChar char="•"/>
                </a:pPr>
                <a:r>
                  <a:rPr lang="pt-BR"/>
                  <a:t>Tọa độ trung điểm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pt-BR"/>
                  <a:t> của đoạn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pt-BR"/>
                  <a:t>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pt-BR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/>
              </a:p>
              <a:p>
                <a:pPr lvl="0" indent="457200"/>
                <a:r>
                  <a:rPr lang="en-US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</a:t>
                </a:r>
                <a:r>
                  <a:rPr lang="de-DE" b="1" i="1"/>
                  <a:t>Các tính chất:</a:t>
                </a:r>
                <a:endParaRPr lang="en-US"/>
              </a:p>
              <a:p>
                <a:pPr marL="1482725" lvl="0" indent="-333375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bar>
                    <m:r>
                      <a:rPr lang="pt-BR" i="1">
                        <a:latin typeface="Cambria Math" panose="02040503050406030204" pitchFamily="18" charset="0"/>
                      </a:rPr>
                      <m:t>=−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bar>
                  </m:oMath>
                </a14:m>
                <a:r>
                  <a:rPr lang="en-US"/>
                  <a:t> </a:t>
                </a:r>
              </a:p>
              <a:p>
                <a:pPr marL="1482725" lvl="0" indent="-333375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nl-NL" i="1">
                        <a:latin typeface="Cambria Math" panose="02040503050406030204" pitchFamily="18" charset="0"/>
                      </a:rPr>
                      <m:t>⇔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bar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bar>
                  </m:oMath>
                </a14:m>
                <a:r>
                  <a:rPr lang="en-US"/>
                  <a:t> </a:t>
                </a:r>
              </a:p>
              <a:p>
                <a:pPr marL="1482725" indent="-333375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BR">
                        <a:latin typeface="Cambria Math" panose="02040503050406030204" pitchFamily="18" charset="0"/>
                      </a:rPr>
                      <m:t>;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BR">
                        <a:latin typeface="Cambria Math" panose="02040503050406030204" pitchFamily="18" charset="0"/>
                      </a:rPr>
                      <m:t>;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BR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pt-BR"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 ​​​</m:t>
                    </m:r>
                    <m:r>
                      <a:rPr lang="pt-BR">
                        <a:latin typeface="Cambria Math" panose="02040503050406030204" pitchFamily="18" charset="0"/>
                      </a:rPr>
                      <m:t>: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 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bar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ba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bar>
                  </m:oMath>
                </a14:m>
                <a:r>
                  <a:rPr lang="en-US" b="1"/>
                  <a:t> 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57085D9D-A131-49B5-8927-3BFCC656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1" y="936032"/>
                <a:ext cx="11912833" cy="5809152"/>
              </a:xfrm>
              <a:prstGeom prst="rect">
                <a:avLst/>
              </a:prstGeom>
              <a:blipFill>
                <a:blip r:embed="rId5"/>
                <a:stretch>
                  <a:fillRect l="-920" t="-2411" r="-869"/>
                </a:stretch>
              </a:blipFill>
              <a:ln>
                <a:solidFill>
                  <a:schemeClr val="accent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897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xmlns="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="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920353"/>
                <a:ext cx="11951976" cy="265412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en-US">
                  <a:solidFill>
                    <a:srgbClr val="FF0000"/>
                  </a:solidFill>
                </a:endParaRPr>
              </a:p>
              <a:p>
                <a:pPr marL="1538288" lvl="0" indent="-1538288"/>
                <a:r>
                  <a:rPr lang="en-US" b="1">
                    <a:solidFill>
                      <a:srgbClr val="FF0000"/>
                    </a:solidFill>
                  </a:rPr>
                  <a:t>Câu </a:t>
                </a:r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</a:t>
                </a:r>
                <a:r>
                  <a:rPr lang="en-US" b="1">
                    <a:solidFill>
                      <a:srgbClr val="FF0000"/>
                    </a:solidFill>
                  </a:rPr>
                  <a:t>. </a:t>
                </a:r>
                <a:r>
                  <a:rPr lang="de-DE"/>
                  <a:t>Trên trục tọa độ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e>
                    </m:d>
                  </m:oMath>
                </a14:m>
                <a:r>
                  <a:rPr lang="de-DE"/>
                  <a:t>cho 2 điểm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de-DE"/>
                  <a:t> có tọa độ lần lượt là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>
                        <a:latin typeface="Cambria Math" panose="02040503050406030204" pitchFamily="18" charset="0"/>
                      </a:rPr>
                      <m:t>2;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r>
                  <a:rPr lang="de-DE"/>
                  <a:t> Tọa độ của vecto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de-DE"/>
                  <a:t> là</a:t>
                </a:r>
                <a:endParaRPr lang="en-US"/>
              </a:p>
              <a:p>
                <a:r>
                  <a:rPr lang="en-US" b="1"/>
                  <a:t>		A.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/>
                  <a:t>.	</a:t>
                </a:r>
                <a:r>
                  <a:rPr lang="en-US" b="1"/>
                  <a:t>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/>
                  <a:t>.		</a:t>
                </a:r>
                <a:r>
                  <a:rPr lang="en-US" b="1"/>
                  <a:t>C.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/>
                  <a:t>.		</a:t>
                </a:r>
                <a:r>
                  <a:rPr lang="en-US" b="1"/>
                  <a:t>D.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920353"/>
                <a:ext cx="11951976" cy="2654120"/>
              </a:xfrm>
              <a:prstGeom prst="rect">
                <a:avLst/>
              </a:prstGeom>
              <a:blipFill>
                <a:blip r:embed="rId5"/>
                <a:stretch>
                  <a:fillRect l="-1223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xmlns="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3665249"/>
                <a:ext cx="11938556" cy="2364814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00" b="1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. </a:t>
                </a:r>
                <a:r>
                  <a:rPr lang="en-US" b="1">
                    <a:solidFill>
                      <a:srgbClr val="FF0000"/>
                    </a:solidFill>
                  </a:rPr>
                  <a:t>Lời giải:</a:t>
                </a:r>
              </a:p>
              <a:p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	 </a:t>
                </a:r>
                <a:r>
                  <a:rPr lang="en-US"/>
                  <a:t>Ta có: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bar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>
                        <a:latin typeface="Cambria Math" panose="02040503050406030204" pitchFamily="18" charset="0"/>
                      </a:rPr>
                      <m:t>1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>
                        <a:latin typeface="Cambria Math" panose="02040503050406030204" pitchFamily="18" charset="0"/>
                      </a:rPr>
                      <m:t>2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>
                        <a:latin typeface="Cambria Math" panose="02040503050406030204" pitchFamily="18" charset="0"/>
                      </a:rPr>
                      <m:t>3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nl-NL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  <a:p>
                <a:pPr indent="1427163"/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:r>
                  <a:rPr lang="en-US" b="1"/>
                  <a:t>Chọn B</a:t>
                </a:r>
                <a:endParaRPr lang="en-US"/>
              </a:p>
              <a:p>
                <a:pPr lvl="0"/>
                <a:endParaRPr lang="en-US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3665249"/>
                <a:ext cx="11938556" cy="2364814"/>
              </a:xfrm>
              <a:prstGeom prst="rect">
                <a:avLst/>
              </a:prstGeom>
              <a:blipFill>
                <a:blip r:embed="rId6"/>
                <a:stretch>
                  <a:fillRect l="-1224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xmlns="" id="{B115D1D0-0856-44C3-9772-421F7E3019E3}"/>
              </a:ext>
            </a:extLst>
          </p:cNvPr>
          <p:cNvSpPr/>
          <p:nvPr/>
        </p:nvSpPr>
        <p:spPr>
          <a:xfrm>
            <a:off x="3819650" y="2557691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9918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4434</TotalTime>
  <Words>2257</Words>
  <Application>Microsoft Office PowerPoint</Application>
  <PresentationFormat>Custom</PresentationFormat>
  <Paragraphs>236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LONGDAN</cp:lastModifiedBy>
  <cp:revision>503</cp:revision>
  <cp:lastPrinted>2020-09-06T05:45:13Z</cp:lastPrinted>
  <dcterms:created xsi:type="dcterms:W3CDTF">2020-08-16T09:33:36Z</dcterms:created>
  <dcterms:modified xsi:type="dcterms:W3CDTF">2021-10-30T14:34:12Z</dcterms:modified>
</cp:coreProperties>
</file>