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63" r:id="rId4"/>
    <p:sldId id="264" r:id="rId5"/>
    <p:sldId id="265" r:id="rId6"/>
    <p:sldId id="256" r:id="rId7"/>
    <p:sldId id="257" r:id="rId8"/>
    <p:sldId id="268" r:id="rId9"/>
    <p:sldId id="258" r:id="rId10"/>
    <p:sldId id="269" r:id="rId11"/>
    <p:sldId id="260" r:id="rId12"/>
    <p:sldId id="270" r:id="rId13"/>
    <p:sldId id="261" r:id="rId14"/>
    <p:sldId id="271" r:id="rId15"/>
    <p:sldId id="267"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687DB0-3C46-4A05-9AE7-320D61A36676}"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101919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87DB0-3C46-4A05-9AE7-320D61A36676}"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40585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87DB0-3C46-4A05-9AE7-320D61A36676}"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102732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87DB0-3C46-4A05-9AE7-320D61A36676}"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401135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7DB0-3C46-4A05-9AE7-320D61A36676}"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1322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687DB0-3C46-4A05-9AE7-320D61A36676}"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145893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687DB0-3C46-4A05-9AE7-320D61A36676}" type="datetimeFigureOut">
              <a:rPr lang="en-US" smtClean="0"/>
              <a:t>29-Oct-21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299881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87DB0-3C46-4A05-9AE7-320D61A36676}" type="datetimeFigureOut">
              <a:rPr lang="en-US" smtClean="0"/>
              <a:t>29-Oct-21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298419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87DB0-3C46-4A05-9AE7-320D61A36676}" type="datetimeFigureOut">
              <a:rPr lang="en-US" smtClean="0"/>
              <a:t>29-Oct-21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343761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87DB0-3C46-4A05-9AE7-320D61A36676}"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30977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87DB0-3C46-4A05-9AE7-320D61A36676}"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D0FF7-C21D-48E6-80E0-BB09E6161011}" type="slidenum">
              <a:rPr lang="en-US" smtClean="0"/>
              <a:t>‹#›</a:t>
            </a:fld>
            <a:endParaRPr lang="en-US"/>
          </a:p>
        </p:txBody>
      </p:sp>
    </p:spTree>
    <p:extLst>
      <p:ext uri="{BB962C8B-B14F-4D97-AF65-F5344CB8AC3E}">
        <p14:creationId xmlns:p14="http://schemas.microsoft.com/office/powerpoint/2010/main" val="80880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87DB0-3C46-4A05-9AE7-320D61A36676}" type="datetimeFigureOut">
              <a:rPr lang="en-US" smtClean="0"/>
              <a:t>29-Oct-21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D0FF7-C21D-48E6-80E0-BB09E6161011}" type="slidenum">
              <a:rPr lang="en-US" smtClean="0"/>
              <a:t>‹#›</a:t>
            </a:fld>
            <a:endParaRPr lang="en-US"/>
          </a:p>
        </p:txBody>
      </p:sp>
    </p:spTree>
    <p:extLst>
      <p:ext uri="{BB962C8B-B14F-4D97-AF65-F5344CB8AC3E}">
        <p14:creationId xmlns:p14="http://schemas.microsoft.com/office/powerpoint/2010/main" val="286692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73562"/>
          </a:xfrm>
        </p:spPr>
        <p:txBody>
          <a:bodyPr>
            <a:normAutofit/>
          </a:bodyPr>
          <a:lstStyle/>
          <a:p>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t>BÀI 15: Thực hành</a:t>
            </a:r>
            <a:b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br>
            <a:b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br>
            <a:r>
              <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t>GHÉP MẮT CỬA SỔ</a:t>
            </a:r>
          </a:p>
        </p:txBody>
      </p:sp>
    </p:spTree>
    <p:extLst>
      <p:ext uri="{BB962C8B-B14F-4D97-AF65-F5344CB8AC3E}">
        <p14:creationId xmlns:p14="http://schemas.microsoft.com/office/powerpoint/2010/main" val="182067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8A8CC9-E5A3-4666-B8BF-272F7A31BC3F}"/>
              </a:ext>
            </a:extLst>
          </p:cNvPr>
          <p:cNvPicPr>
            <a:picLocks noChangeAspect="1"/>
          </p:cNvPicPr>
          <p:nvPr/>
        </p:nvPicPr>
        <p:blipFill>
          <a:blip r:embed="rId2"/>
          <a:stretch>
            <a:fillRect/>
          </a:stretch>
        </p:blipFill>
        <p:spPr>
          <a:xfrm>
            <a:off x="2002657" y="152400"/>
            <a:ext cx="5555334" cy="6096000"/>
          </a:xfrm>
          <a:prstGeom prst="rect">
            <a:avLst/>
          </a:prstGeom>
        </p:spPr>
      </p:pic>
    </p:spTree>
    <p:extLst>
      <p:ext uri="{BB962C8B-B14F-4D97-AF65-F5344CB8AC3E}">
        <p14:creationId xmlns:p14="http://schemas.microsoft.com/office/powerpoint/2010/main" val="336633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2895600"/>
            <a:ext cx="8458200" cy="3276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pPr>
            <a:r>
              <a:rPr lang="en-US">
                <a:solidFill>
                  <a:schemeClr val="tx1"/>
                </a:solidFill>
                <a:latin typeface="Times New Roman" pitchFamily="18" charset="0"/>
                <a:cs typeface="Times New Roman" pitchFamily="18" charset="0"/>
              </a:rPr>
              <a:t>- Đặt mắt ghép cần chú ý: </a:t>
            </a:r>
          </a:p>
          <a:p>
            <a:pPr lvl="1" algn="l">
              <a:lnSpc>
                <a:spcPct val="160000"/>
              </a:lnSpc>
            </a:pPr>
            <a:r>
              <a:rPr lang="en-US" sz="3200">
                <a:solidFill>
                  <a:schemeClr val="tx1"/>
                </a:solidFill>
                <a:latin typeface="Times New Roman" pitchFamily="18" charset="0"/>
                <a:cs typeface="Times New Roman" pitchFamily="18" charset="0"/>
              </a:rPr>
              <a:t>+ Nếu mắt ghép to, ta cắt cho nhỏ lại.</a:t>
            </a:r>
          </a:p>
          <a:p>
            <a:pPr lvl="1" algn="l">
              <a:lnSpc>
                <a:spcPct val="160000"/>
              </a:lnSpc>
            </a:pPr>
            <a:r>
              <a:rPr lang="en-US" sz="3200">
                <a:solidFill>
                  <a:schemeClr val="tx1"/>
                </a:solidFill>
                <a:latin typeface="Times New Roman" pitchFamily="18" charset="0"/>
                <a:cs typeface="Times New Roman" pitchFamily="18" charset="0"/>
              </a:rPr>
              <a:t>+ Nếu mắt ghép nhỏ, phải đặt cho sát về 1 phía là phần dưới của cửa sổ.</a:t>
            </a:r>
          </a:p>
          <a:p>
            <a:pPr algn="l">
              <a:lnSpc>
                <a:spcPct val="160000"/>
              </a:lnSpc>
            </a:pPr>
            <a:endParaRPr lang="en-US">
              <a:solidFill>
                <a:schemeClr val="tx1"/>
              </a:solidFill>
              <a:latin typeface="Times New Roman" pitchFamily="18" charset="0"/>
              <a:cs typeface="Times New Roman" pitchFamily="18" charset="0"/>
            </a:endParaRPr>
          </a:p>
        </p:txBody>
      </p:sp>
      <p:sp>
        <p:nvSpPr>
          <p:cNvPr id="5" name="Subtitle 2"/>
          <p:cNvSpPr txBox="1">
            <a:spLocks/>
          </p:cNvSpPr>
          <p:nvPr/>
        </p:nvSpPr>
        <p:spPr>
          <a:xfrm>
            <a:off x="533400" y="2209800"/>
            <a:ext cx="7391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F0000"/>
                </a:solidFill>
                <a:latin typeface="Times New Roman" pitchFamily="18" charset="0"/>
                <a:cs typeface="Times New Roman" pitchFamily="18" charset="0"/>
              </a:rPr>
              <a:t>Bước 4: Đặt mắt ghép </a:t>
            </a:r>
          </a:p>
        </p:txBody>
      </p:sp>
      <p:sp>
        <p:nvSpPr>
          <p:cNvPr id="6" name="Title 1">
            <a:extLst>
              <a:ext uri="{FF2B5EF4-FFF2-40B4-BE49-F238E27FC236}">
                <a16:creationId xmlns:a16="http://schemas.microsoft.com/office/drawing/2014/main" id="{1693A355-FBB5-48B7-9B10-EB7EDF6A5A78}"/>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7" name="Title 1">
            <a:extLst>
              <a:ext uri="{FF2B5EF4-FFF2-40B4-BE49-F238E27FC236}">
                <a16:creationId xmlns:a16="http://schemas.microsoft.com/office/drawing/2014/main" id="{BC7F8CD6-AB33-4256-A05A-054919DE6849}"/>
              </a:ext>
            </a:extLst>
          </p:cNvPr>
          <p:cNvSpPr txBox="1">
            <a:spLocks/>
          </p:cNvSpPr>
          <p:nvPr/>
        </p:nvSpPr>
        <p:spPr>
          <a:xfrm>
            <a:off x="228600" y="990600"/>
            <a:ext cx="8229600" cy="1042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a:t>
            </a:r>
            <a:endParaRPr lang="en-US" sz="32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758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151A7C-68FC-4DDA-A5E7-EC0DC4A71D4D}"/>
              </a:ext>
            </a:extLst>
          </p:cNvPr>
          <p:cNvPicPr>
            <a:picLocks noChangeAspect="1"/>
          </p:cNvPicPr>
          <p:nvPr/>
        </p:nvPicPr>
        <p:blipFill>
          <a:blip r:embed="rId2"/>
          <a:stretch>
            <a:fillRect/>
          </a:stretch>
        </p:blipFill>
        <p:spPr>
          <a:xfrm>
            <a:off x="566178" y="762000"/>
            <a:ext cx="8335834" cy="5134319"/>
          </a:xfrm>
          <a:prstGeom prst="rect">
            <a:avLst/>
          </a:prstGeom>
        </p:spPr>
      </p:pic>
    </p:spTree>
    <p:extLst>
      <p:ext uri="{BB962C8B-B14F-4D97-AF65-F5344CB8AC3E}">
        <p14:creationId xmlns:p14="http://schemas.microsoft.com/office/powerpoint/2010/main" val="82283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8972" y="3124200"/>
            <a:ext cx="8458200" cy="27432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pPr>
            <a:r>
              <a:rPr lang="en-US">
                <a:solidFill>
                  <a:schemeClr val="tx1"/>
                </a:solidFill>
                <a:latin typeface="Times New Roman" pitchFamily="18" charset="0"/>
                <a:cs typeface="Times New Roman" pitchFamily="18" charset="0"/>
              </a:rPr>
              <a:t>- Dùng dây nilon buộc chặt vết ghép cho tượng tầng mắt ghép và gốc ghép áp sát vào nhau, buộc chặt, </a:t>
            </a:r>
            <a:r>
              <a:rPr lang="en-US" b="1" u="sng">
                <a:solidFill>
                  <a:schemeClr val="tx1"/>
                </a:solidFill>
                <a:latin typeface="Times New Roman" pitchFamily="18" charset="0"/>
                <a:cs typeface="Times New Roman" pitchFamily="18" charset="0"/>
              </a:rPr>
              <a:t>quấn dây từ dưới gốc lên trên</a:t>
            </a:r>
            <a:r>
              <a:rPr lang="en-US">
                <a:solidFill>
                  <a:schemeClr val="tx1"/>
                </a:solidFill>
                <a:latin typeface="Times New Roman" pitchFamily="18" charset="0"/>
                <a:cs typeface="Times New Roman" pitchFamily="18" charset="0"/>
              </a:rPr>
              <a:t>, trùm kín hết mắt ghép.</a:t>
            </a:r>
          </a:p>
        </p:txBody>
      </p:sp>
      <p:sp>
        <p:nvSpPr>
          <p:cNvPr id="5" name="Subtitle 2"/>
          <p:cNvSpPr txBox="1">
            <a:spLocks/>
          </p:cNvSpPr>
          <p:nvPr/>
        </p:nvSpPr>
        <p:spPr>
          <a:xfrm>
            <a:off x="457200" y="2063443"/>
            <a:ext cx="7391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F0000"/>
                </a:solidFill>
                <a:latin typeface="Times New Roman" pitchFamily="18" charset="0"/>
                <a:cs typeface="Times New Roman" pitchFamily="18" charset="0"/>
              </a:rPr>
              <a:t>Bước 5: Buộc dây</a:t>
            </a:r>
          </a:p>
        </p:txBody>
      </p:sp>
      <p:sp>
        <p:nvSpPr>
          <p:cNvPr id="6" name="Title 1">
            <a:extLst>
              <a:ext uri="{FF2B5EF4-FFF2-40B4-BE49-F238E27FC236}">
                <a16:creationId xmlns:a16="http://schemas.microsoft.com/office/drawing/2014/main" id="{C09A3240-C2E6-4DC7-AAF4-EA1B94414E3A}"/>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7" name="Title 1">
            <a:extLst>
              <a:ext uri="{FF2B5EF4-FFF2-40B4-BE49-F238E27FC236}">
                <a16:creationId xmlns:a16="http://schemas.microsoft.com/office/drawing/2014/main" id="{AE0E6404-A282-4BEA-9414-77F50BAC50D7}"/>
              </a:ext>
            </a:extLst>
          </p:cNvPr>
          <p:cNvSpPr txBox="1">
            <a:spLocks/>
          </p:cNvSpPr>
          <p:nvPr/>
        </p:nvSpPr>
        <p:spPr>
          <a:xfrm>
            <a:off x="228600" y="990600"/>
            <a:ext cx="8229600" cy="1042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a:t>
            </a:r>
            <a:endParaRPr lang="en-US" sz="32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758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19AAF9-D66E-4FC8-B528-2E25AD8A1CB7}"/>
              </a:ext>
            </a:extLst>
          </p:cNvPr>
          <p:cNvPicPr>
            <a:picLocks noChangeAspect="1"/>
          </p:cNvPicPr>
          <p:nvPr/>
        </p:nvPicPr>
        <p:blipFill>
          <a:blip r:embed="rId2"/>
          <a:stretch>
            <a:fillRect/>
          </a:stretch>
        </p:blipFill>
        <p:spPr>
          <a:xfrm>
            <a:off x="97465" y="-150979"/>
            <a:ext cx="4495800" cy="3144043"/>
          </a:xfrm>
          <a:prstGeom prst="rect">
            <a:avLst/>
          </a:prstGeom>
        </p:spPr>
      </p:pic>
      <p:pic>
        <p:nvPicPr>
          <p:cNvPr id="7" name="Picture 6">
            <a:extLst>
              <a:ext uri="{FF2B5EF4-FFF2-40B4-BE49-F238E27FC236}">
                <a16:creationId xmlns:a16="http://schemas.microsoft.com/office/drawing/2014/main" id="{096F9C3D-DA0D-4860-95D8-CBE799E8A8FA}"/>
              </a:ext>
            </a:extLst>
          </p:cNvPr>
          <p:cNvPicPr>
            <a:picLocks noChangeAspect="1"/>
          </p:cNvPicPr>
          <p:nvPr/>
        </p:nvPicPr>
        <p:blipFill>
          <a:blip r:embed="rId3"/>
          <a:stretch>
            <a:fillRect/>
          </a:stretch>
        </p:blipFill>
        <p:spPr>
          <a:xfrm>
            <a:off x="2716085" y="2962940"/>
            <a:ext cx="6403106" cy="3873795"/>
          </a:xfrm>
          <a:prstGeom prst="rect">
            <a:avLst/>
          </a:prstGeom>
        </p:spPr>
      </p:pic>
    </p:spTree>
    <p:extLst>
      <p:ext uri="{BB962C8B-B14F-4D97-AF65-F5344CB8AC3E}">
        <p14:creationId xmlns:p14="http://schemas.microsoft.com/office/powerpoint/2010/main" val="281103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D136-94E4-4E81-94DA-54759E64DB15}"/>
              </a:ext>
            </a:extLst>
          </p:cNvPr>
          <p:cNvSpPr>
            <a:spLocks noGrp="1"/>
          </p:cNvSpPr>
          <p:nvPr>
            <p:ph type="title"/>
          </p:nvPr>
        </p:nvSpPr>
        <p:spPr>
          <a:xfrm>
            <a:off x="457200" y="2286000"/>
            <a:ext cx="8229600" cy="2438400"/>
          </a:xfrm>
        </p:spPr>
        <p:txBody>
          <a:bodyPr>
            <a:normAutofit/>
          </a:bodyPr>
          <a:lstStyle/>
          <a:p>
            <a:pPr>
              <a:lnSpc>
                <a:spcPct val="150000"/>
              </a:lnSpc>
            </a:pPr>
            <a: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PHẦN B. </a:t>
            </a:r>
            <a:b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HỆ THỐNG KIẾN THỨC</a:t>
            </a:r>
          </a:p>
        </p:txBody>
      </p:sp>
    </p:spTree>
    <p:extLst>
      <p:ext uri="{BB962C8B-B14F-4D97-AF65-F5344CB8AC3E}">
        <p14:creationId xmlns:p14="http://schemas.microsoft.com/office/powerpoint/2010/main" val="199080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DAD47-7060-4EB4-8154-49F0E3E1C13E}"/>
              </a:ext>
            </a:extLst>
          </p:cNvPr>
          <p:cNvPicPr>
            <a:picLocks noChangeAspect="1"/>
          </p:cNvPicPr>
          <p:nvPr/>
        </p:nvPicPr>
        <p:blipFill>
          <a:blip r:embed="rId2"/>
          <a:stretch>
            <a:fillRect/>
          </a:stretch>
        </p:blipFill>
        <p:spPr>
          <a:xfrm>
            <a:off x="0" y="690239"/>
            <a:ext cx="9144000" cy="5477522"/>
          </a:xfrm>
          <a:prstGeom prst="rect">
            <a:avLst/>
          </a:prstGeom>
        </p:spPr>
      </p:pic>
    </p:spTree>
    <p:extLst>
      <p:ext uri="{BB962C8B-B14F-4D97-AF65-F5344CB8AC3E}">
        <p14:creationId xmlns:p14="http://schemas.microsoft.com/office/powerpoint/2010/main" val="324280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D136-94E4-4E81-94DA-54759E64DB15}"/>
              </a:ext>
            </a:extLst>
          </p:cNvPr>
          <p:cNvSpPr>
            <a:spLocks noGrp="1"/>
          </p:cNvSpPr>
          <p:nvPr>
            <p:ph type="title"/>
          </p:nvPr>
        </p:nvSpPr>
        <p:spPr>
          <a:xfrm>
            <a:off x="457200" y="2286000"/>
            <a:ext cx="8229600" cy="2438400"/>
          </a:xfrm>
        </p:spPr>
        <p:txBody>
          <a:bodyPr>
            <a:normAutofit/>
          </a:bodyPr>
          <a:lstStyle/>
          <a:p>
            <a:pPr>
              <a:lnSpc>
                <a:spcPct val="150000"/>
              </a:lnSpc>
            </a:pPr>
            <a: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PHẦN A. </a:t>
            </a:r>
            <a:b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US"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NỘI DUNG BÀI GIẢNG</a:t>
            </a:r>
          </a:p>
        </p:txBody>
      </p:sp>
    </p:spTree>
    <p:extLst>
      <p:ext uri="{BB962C8B-B14F-4D97-AF65-F5344CB8AC3E}">
        <p14:creationId xmlns:p14="http://schemas.microsoft.com/office/powerpoint/2010/main" val="343096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7E287E-54DC-4011-B3B8-E3935D118ACE}"/>
              </a:ext>
            </a:extLst>
          </p:cNvPr>
          <p:cNvSpPr txBox="1">
            <a:spLocks/>
          </p:cNvSpPr>
          <p:nvPr/>
        </p:nvSpPr>
        <p:spPr>
          <a:xfrm>
            <a:off x="457200" y="228600"/>
            <a:ext cx="82296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400" b="1">
                <a:solidFill>
                  <a:schemeClr val="accent1">
                    <a:lumMod val="75000"/>
                  </a:schemeClr>
                </a:solidFill>
                <a:latin typeface="Times New Roman" pitchFamily="18" charset="0"/>
                <a:cs typeface="Times New Roman" pitchFamily="18" charset="0"/>
              </a:rPr>
              <a:t>BÀI 15: Thực hành GHÉP MẮT CỬA SỔ</a:t>
            </a:r>
          </a:p>
        </p:txBody>
      </p:sp>
      <p:sp>
        <p:nvSpPr>
          <p:cNvPr id="5" name="Title 1">
            <a:extLst>
              <a:ext uri="{FF2B5EF4-FFF2-40B4-BE49-F238E27FC236}">
                <a16:creationId xmlns:a16="http://schemas.microsoft.com/office/drawing/2014/main" id="{1DF1CCDE-F863-4C72-8831-87E2A59CCCFC}"/>
              </a:ext>
            </a:extLst>
          </p:cNvPr>
          <p:cNvSpPr txBox="1">
            <a:spLocks/>
          </p:cNvSpPr>
          <p:nvPr/>
        </p:nvSpPr>
        <p:spPr>
          <a:xfrm>
            <a:off x="685800" y="1409700"/>
            <a:ext cx="8229600"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spcBef>
                <a:spcPts val="0"/>
              </a:spcBef>
              <a:buAutoNum type="romanUcPeriod"/>
            </a:pPr>
            <a:r>
              <a:rPr lang="en-US" sz="3200" b="1">
                <a:solidFill>
                  <a:srgbClr val="00B050"/>
                </a:solidFill>
                <a:latin typeface="Times New Roman" pitchFamily="18" charset="0"/>
                <a:cs typeface="Times New Roman" pitchFamily="18" charset="0"/>
              </a:rPr>
              <a:t>Chuẩn bị dụng cụ</a:t>
            </a:r>
          </a:p>
          <a:p>
            <a:pPr marL="571500" indent="-571500" algn="l">
              <a:spcBef>
                <a:spcPts val="0"/>
              </a:spcBef>
              <a:buAutoNum type="romanUcPeriod"/>
            </a:pPr>
            <a:endParaRPr lang="en-US" sz="3200" b="1">
              <a:solidFill>
                <a:srgbClr val="00B050"/>
              </a:solidFill>
              <a:latin typeface="Times New Roman" pitchFamily="18" charset="0"/>
              <a:cs typeface="Times New Roman" pitchFamily="18" charset="0"/>
            </a:endParaRPr>
          </a:p>
          <a:p>
            <a:pPr algn="l">
              <a:spcBef>
                <a:spcPts val="0"/>
              </a:spcBef>
            </a:pPr>
            <a:r>
              <a:rPr lang="en-US" sz="3200" b="1">
                <a:solidFill>
                  <a:srgbClr val="002060"/>
                </a:solidFill>
                <a:latin typeface="Times New Roman" pitchFamily="18" charset="0"/>
                <a:cs typeface="Times New Roman" pitchFamily="18" charset="0"/>
              </a:rPr>
              <a:t>II. Quy trình thực hiện</a:t>
            </a:r>
          </a:p>
        </p:txBody>
      </p:sp>
    </p:spTree>
    <p:extLst>
      <p:ext uri="{BB962C8B-B14F-4D97-AF65-F5344CB8AC3E}">
        <p14:creationId xmlns:p14="http://schemas.microsoft.com/office/powerpoint/2010/main" val="11023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7E287E-54DC-4011-B3B8-E3935D118ACE}"/>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5" name="Title 1">
            <a:extLst>
              <a:ext uri="{FF2B5EF4-FFF2-40B4-BE49-F238E27FC236}">
                <a16:creationId xmlns:a16="http://schemas.microsoft.com/office/drawing/2014/main" id="{1DF1CCDE-F863-4C72-8831-87E2A59CCCFC}"/>
              </a:ext>
            </a:extLst>
          </p:cNvPr>
          <p:cNvSpPr txBox="1">
            <a:spLocks/>
          </p:cNvSpPr>
          <p:nvPr/>
        </p:nvSpPr>
        <p:spPr>
          <a:xfrm>
            <a:off x="685800" y="1295400"/>
            <a:ext cx="8229600" cy="472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spcBef>
                <a:spcPts val="0"/>
              </a:spcBef>
            </a:pPr>
            <a:r>
              <a:rPr lang="en-US" sz="3200" b="1">
                <a:solidFill>
                  <a:schemeClr val="tx1">
                    <a:lumMod val="75000"/>
                    <a:lumOff val="25000"/>
                  </a:schemeClr>
                </a:solidFill>
                <a:latin typeface="Times New Roman" pitchFamily="18" charset="0"/>
                <a:cs typeface="Times New Roman" pitchFamily="18" charset="0"/>
              </a:rPr>
              <a:t>I. Chuẩn bị dụng cụ: </a:t>
            </a:r>
          </a:p>
          <a:p>
            <a:pPr marL="285750" indent="-285750" algn="l">
              <a:lnSpc>
                <a:spcPct val="150000"/>
              </a:lnSpc>
              <a:spcBef>
                <a:spcPts val="0"/>
              </a:spcBef>
              <a:buFontTx/>
              <a:buChar char="-"/>
            </a:pPr>
            <a:r>
              <a:rPr lang="vi-VN" sz="3200">
                <a:effectLst/>
                <a:latin typeface="Times New Roman" panose="02020603050405020304" pitchFamily="18" charset="0"/>
                <a:ea typeface="Arial" panose="020B0604020202020204" pitchFamily="34" charset="0"/>
                <a:cs typeface="Times New Roman" panose="02020603050405020304" pitchFamily="18" charset="0"/>
              </a:rPr>
              <a:t>Dao, kéo cắt cành, </a:t>
            </a:r>
            <a:endParaRPr lang="en-US" sz="3200">
              <a:effectLst/>
              <a:latin typeface="Times New Roman" panose="02020603050405020304" pitchFamily="18" charset="0"/>
              <a:ea typeface="Arial" panose="020B0604020202020204" pitchFamily="34" charset="0"/>
              <a:cs typeface="Times New Roman" panose="02020603050405020304" pitchFamily="18" charset="0"/>
            </a:endParaRPr>
          </a:p>
          <a:p>
            <a:pPr marL="285750" indent="-285750" algn="l">
              <a:lnSpc>
                <a:spcPct val="150000"/>
              </a:lnSpc>
              <a:spcBef>
                <a:spcPts val="0"/>
              </a:spcBef>
              <a:buFontTx/>
              <a:buChar char="-"/>
            </a:pPr>
            <a:r>
              <a:rPr lang="en-US" sz="3200">
                <a:latin typeface="Times New Roman" panose="02020603050405020304" pitchFamily="18" charset="0"/>
                <a:ea typeface="Arial" panose="020B0604020202020204" pitchFamily="34" charset="0"/>
                <a:cs typeface="Times New Roman" panose="02020603050405020304" pitchFamily="18" charset="0"/>
              </a:rPr>
              <a:t>D</a:t>
            </a:r>
            <a:r>
              <a:rPr lang="vi-VN" sz="3200">
                <a:effectLst/>
                <a:latin typeface="Times New Roman" panose="02020603050405020304" pitchFamily="18" charset="0"/>
                <a:ea typeface="Arial" panose="020B0604020202020204" pitchFamily="34" charset="0"/>
                <a:cs typeface="Times New Roman" panose="02020603050405020304" pitchFamily="18" charset="0"/>
              </a:rPr>
              <a:t>ây nilon bó mắt ghép, </a:t>
            </a:r>
            <a:endParaRPr lang="en-US" sz="3200">
              <a:effectLst/>
              <a:latin typeface="Times New Roman" panose="02020603050405020304" pitchFamily="18" charset="0"/>
              <a:ea typeface="Arial" panose="020B0604020202020204" pitchFamily="34" charset="0"/>
              <a:cs typeface="Times New Roman" panose="02020603050405020304" pitchFamily="18" charset="0"/>
            </a:endParaRPr>
          </a:p>
          <a:p>
            <a:pPr marL="285750" indent="-285750" algn="l">
              <a:lnSpc>
                <a:spcPct val="150000"/>
              </a:lnSpc>
              <a:spcBef>
                <a:spcPts val="0"/>
              </a:spcBef>
              <a:buFontTx/>
              <a:buChar char="-"/>
            </a:pPr>
            <a:r>
              <a:rPr lang="en-US" sz="3200">
                <a:latin typeface="Times New Roman" panose="02020603050405020304" pitchFamily="18" charset="0"/>
                <a:ea typeface="Arial" panose="020B0604020202020204" pitchFamily="34" charset="0"/>
                <a:cs typeface="Times New Roman" panose="02020603050405020304" pitchFamily="18" charset="0"/>
              </a:rPr>
              <a:t>C</a:t>
            </a:r>
            <a:r>
              <a:rPr lang="vi-VN" sz="3200">
                <a:effectLst/>
                <a:latin typeface="Times New Roman" panose="02020603050405020304" pitchFamily="18" charset="0"/>
                <a:ea typeface="Arial" panose="020B0604020202020204" pitchFamily="34" charset="0"/>
                <a:cs typeface="Times New Roman" panose="02020603050405020304" pitchFamily="18" charset="0"/>
              </a:rPr>
              <a:t>ành cây lấy mắt ghép, gốc ghép.</a:t>
            </a:r>
            <a:endParaRPr lang="en-US" sz="3200">
              <a:effectLst/>
              <a:latin typeface="Times New Roman" panose="02020603050405020304" pitchFamily="18" charset="0"/>
              <a:ea typeface="Arial" panose="020B0604020202020204" pitchFamily="34" charset="0"/>
              <a:cs typeface="Times New Roman" panose="02020603050405020304" pitchFamily="18" charset="0"/>
            </a:endParaRPr>
          </a:p>
          <a:p>
            <a:pPr algn="l">
              <a:lnSpc>
                <a:spcPct val="150000"/>
              </a:lnSpc>
              <a:spcBef>
                <a:spcPts val="0"/>
              </a:spcBef>
            </a:pPr>
            <a:endParaRPr lang="en-US" sz="3200" b="1">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9478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7E287E-54DC-4011-B3B8-E3935D118ACE}"/>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5" name="Title 1">
            <a:extLst>
              <a:ext uri="{FF2B5EF4-FFF2-40B4-BE49-F238E27FC236}">
                <a16:creationId xmlns:a16="http://schemas.microsoft.com/office/drawing/2014/main" id="{1DF1CCDE-F863-4C72-8831-87E2A59CCCFC}"/>
              </a:ext>
            </a:extLst>
          </p:cNvPr>
          <p:cNvSpPr txBox="1">
            <a:spLocks/>
          </p:cNvSpPr>
          <p:nvPr/>
        </p:nvSpPr>
        <p:spPr>
          <a:xfrm>
            <a:off x="457200" y="1139456"/>
            <a:ext cx="8229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 </a:t>
            </a:r>
            <a:r>
              <a:rPr lang="en-US" sz="3200">
                <a:solidFill>
                  <a:schemeClr val="tx1">
                    <a:lumMod val="75000"/>
                    <a:lumOff val="25000"/>
                  </a:schemeClr>
                </a:solidFill>
                <a:latin typeface="Times New Roman" pitchFamily="18" charset="0"/>
                <a:cs typeface="Times New Roman" pitchFamily="18" charset="0"/>
              </a:rPr>
              <a:t>gồm 5 bước </a:t>
            </a:r>
          </a:p>
        </p:txBody>
      </p:sp>
      <p:sp>
        <p:nvSpPr>
          <p:cNvPr id="6" name="Flowchart: Process 5">
            <a:extLst>
              <a:ext uri="{FF2B5EF4-FFF2-40B4-BE49-F238E27FC236}">
                <a16:creationId xmlns:a16="http://schemas.microsoft.com/office/drawing/2014/main" id="{A64B532B-10ED-4A65-B40D-66E5BD586041}"/>
              </a:ext>
            </a:extLst>
          </p:cNvPr>
          <p:cNvSpPr/>
          <p:nvPr/>
        </p:nvSpPr>
        <p:spPr>
          <a:xfrm>
            <a:off x="2535876" y="2672980"/>
            <a:ext cx="1216973" cy="7227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46EEDCD2-8282-465F-B156-56131168D470}"/>
              </a:ext>
            </a:extLst>
          </p:cNvPr>
          <p:cNvSpPr/>
          <p:nvPr/>
        </p:nvSpPr>
        <p:spPr>
          <a:xfrm>
            <a:off x="152399" y="2511055"/>
            <a:ext cx="1554055" cy="18358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Chọn cành để lấy mắt ghép</a:t>
            </a:r>
            <a:endParaRPr lang="en-US" sz="2800" dirty="0">
              <a:solidFill>
                <a:schemeClr val="tx1"/>
              </a:solidFill>
              <a:latin typeface="Times New Roman" pitchFamily="18" charset="0"/>
              <a:cs typeface="Times New Roman" pitchFamily="18" charset="0"/>
            </a:endParaRPr>
          </a:p>
        </p:txBody>
      </p:sp>
      <p:sp>
        <p:nvSpPr>
          <p:cNvPr id="8" name="Flowchart: Process 7">
            <a:extLst>
              <a:ext uri="{FF2B5EF4-FFF2-40B4-BE49-F238E27FC236}">
                <a16:creationId xmlns:a16="http://schemas.microsoft.com/office/drawing/2014/main" id="{4F5B63B5-E936-4AF8-984A-901CE7B60EBE}"/>
              </a:ext>
            </a:extLst>
          </p:cNvPr>
          <p:cNvSpPr/>
          <p:nvPr/>
        </p:nvSpPr>
        <p:spPr>
          <a:xfrm>
            <a:off x="2287918" y="2483430"/>
            <a:ext cx="1353980" cy="186351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Mở gốc ghép</a:t>
            </a:r>
            <a:endParaRPr lang="en-US" sz="2800" dirty="0">
              <a:solidFill>
                <a:schemeClr val="tx1"/>
              </a:solidFill>
              <a:latin typeface="Times New Roman" pitchFamily="18" charset="0"/>
              <a:cs typeface="Times New Roman" pitchFamily="18" charset="0"/>
            </a:endParaRPr>
          </a:p>
        </p:txBody>
      </p:sp>
      <p:sp>
        <p:nvSpPr>
          <p:cNvPr id="9" name="Flowchart: Process 8">
            <a:extLst>
              <a:ext uri="{FF2B5EF4-FFF2-40B4-BE49-F238E27FC236}">
                <a16:creationId xmlns:a16="http://schemas.microsoft.com/office/drawing/2014/main" id="{81422DE5-5BD5-43F0-A493-D9AF568EACDD}"/>
              </a:ext>
            </a:extLst>
          </p:cNvPr>
          <p:cNvSpPr/>
          <p:nvPr/>
        </p:nvSpPr>
        <p:spPr>
          <a:xfrm>
            <a:off x="4136896" y="2511054"/>
            <a:ext cx="1120904" cy="18358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Lấy mắt ghép</a:t>
            </a:r>
            <a:endParaRPr lang="en-US" sz="2800" dirty="0">
              <a:solidFill>
                <a:schemeClr val="tx1"/>
              </a:solidFill>
              <a:latin typeface="Times New Roman" pitchFamily="18" charset="0"/>
              <a:cs typeface="Times New Roman" pitchFamily="18" charset="0"/>
            </a:endParaRPr>
          </a:p>
        </p:txBody>
      </p:sp>
      <p:sp>
        <p:nvSpPr>
          <p:cNvPr id="10" name="Flowchart: Process 9">
            <a:extLst>
              <a:ext uri="{FF2B5EF4-FFF2-40B4-BE49-F238E27FC236}">
                <a16:creationId xmlns:a16="http://schemas.microsoft.com/office/drawing/2014/main" id="{EBE24F86-F30D-4EDB-BEDD-7F495C48683F}"/>
              </a:ext>
            </a:extLst>
          </p:cNvPr>
          <p:cNvSpPr/>
          <p:nvPr/>
        </p:nvSpPr>
        <p:spPr>
          <a:xfrm>
            <a:off x="5842626" y="2489789"/>
            <a:ext cx="1120904" cy="183588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Đặt mắt ghép</a:t>
            </a:r>
            <a:endParaRPr lang="en-US" sz="2800" dirty="0">
              <a:solidFill>
                <a:schemeClr val="tx1"/>
              </a:solidFill>
              <a:latin typeface="Times New Roman" pitchFamily="18" charset="0"/>
              <a:cs typeface="Times New Roman" pitchFamily="18" charset="0"/>
            </a:endParaRPr>
          </a:p>
        </p:txBody>
      </p:sp>
      <p:sp>
        <p:nvSpPr>
          <p:cNvPr id="11" name="Right Arrow 13">
            <a:extLst>
              <a:ext uri="{FF2B5EF4-FFF2-40B4-BE49-F238E27FC236}">
                <a16:creationId xmlns:a16="http://schemas.microsoft.com/office/drawing/2014/main" id="{A95244A1-3735-4019-BD68-EE089372FA4F}"/>
              </a:ext>
            </a:extLst>
          </p:cNvPr>
          <p:cNvSpPr/>
          <p:nvPr/>
        </p:nvSpPr>
        <p:spPr>
          <a:xfrm>
            <a:off x="1875753" y="3319113"/>
            <a:ext cx="184390" cy="106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4">
            <a:extLst>
              <a:ext uri="{FF2B5EF4-FFF2-40B4-BE49-F238E27FC236}">
                <a16:creationId xmlns:a16="http://schemas.microsoft.com/office/drawing/2014/main" id="{BCC1DA55-0729-421E-B2C2-47AC5193FD82}"/>
              </a:ext>
            </a:extLst>
          </p:cNvPr>
          <p:cNvSpPr/>
          <p:nvPr/>
        </p:nvSpPr>
        <p:spPr>
          <a:xfrm>
            <a:off x="3788028" y="3273939"/>
            <a:ext cx="214097" cy="98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5">
            <a:extLst>
              <a:ext uri="{FF2B5EF4-FFF2-40B4-BE49-F238E27FC236}">
                <a16:creationId xmlns:a16="http://schemas.microsoft.com/office/drawing/2014/main" id="{BE362D1B-86F3-4073-833A-CDCE7CED4FE0}"/>
              </a:ext>
            </a:extLst>
          </p:cNvPr>
          <p:cNvSpPr/>
          <p:nvPr/>
        </p:nvSpPr>
        <p:spPr>
          <a:xfrm>
            <a:off x="5442652" y="3269832"/>
            <a:ext cx="180292" cy="98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35AA925A-57DF-4733-8119-1FAE972749DD}"/>
              </a:ext>
            </a:extLst>
          </p:cNvPr>
          <p:cNvSpPr/>
          <p:nvPr/>
        </p:nvSpPr>
        <p:spPr>
          <a:xfrm>
            <a:off x="7548356" y="2511055"/>
            <a:ext cx="1120904" cy="183588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Buộc dây</a:t>
            </a:r>
            <a:endParaRPr lang="en-US" sz="2800" dirty="0">
              <a:solidFill>
                <a:schemeClr val="tx1"/>
              </a:solidFill>
              <a:latin typeface="Times New Roman" pitchFamily="18" charset="0"/>
              <a:cs typeface="Times New Roman" pitchFamily="18" charset="0"/>
            </a:endParaRPr>
          </a:p>
        </p:txBody>
      </p:sp>
      <p:sp>
        <p:nvSpPr>
          <p:cNvPr id="15" name="Right Arrow 15">
            <a:extLst>
              <a:ext uri="{FF2B5EF4-FFF2-40B4-BE49-F238E27FC236}">
                <a16:creationId xmlns:a16="http://schemas.microsoft.com/office/drawing/2014/main" id="{A3972AA4-07DD-4548-B44F-0FBD4ABD4CFE}"/>
              </a:ext>
            </a:extLst>
          </p:cNvPr>
          <p:cNvSpPr/>
          <p:nvPr/>
        </p:nvSpPr>
        <p:spPr>
          <a:xfrm>
            <a:off x="7165797" y="3267076"/>
            <a:ext cx="180292" cy="98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1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43827"/>
            <a:ext cx="7391400" cy="914400"/>
          </a:xfrm>
        </p:spPr>
        <p:txBody>
          <a:bodyPr/>
          <a:lstStyle/>
          <a:p>
            <a:pPr algn="l"/>
            <a:r>
              <a:rPr lang="en-US">
                <a:solidFill>
                  <a:srgbClr val="FF0000"/>
                </a:solidFill>
                <a:latin typeface="Times New Roman" pitchFamily="18" charset="0"/>
                <a:cs typeface="Times New Roman" pitchFamily="18" charset="0"/>
              </a:rPr>
              <a:t>Bước 1: Chọn cành để lấy mắt ghép </a:t>
            </a:r>
          </a:p>
        </p:txBody>
      </p:sp>
      <p:sp>
        <p:nvSpPr>
          <p:cNvPr id="4" name="Subtitle 2"/>
          <p:cNvSpPr txBox="1">
            <a:spLocks/>
          </p:cNvSpPr>
          <p:nvPr/>
        </p:nvSpPr>
        <p:spPr>
          <a:xfrm>
            <a:off x="402264" y="3022380"/>
            <a:ext cx="8458200"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pPr>
            <a:r>
              <a:rPr lang="en-US">
                <a:solidFill>
                  <a:schemeClr val="tx1"/>
                </a:solidFill>
                <a:latin typeface="Times New Roman" pitchFamily="18" charset="0"/>
                <a:cs typeface="Times New Roman" pitchFamily="18" charset="0"/>
              </a:rPr>
              <a:t>- Cành lấy mắt là cành bánh tẻ đã hóa gỗ cứng, nằm giữa tầng tán phơi ra ngoài ánh sáng. Chọn cành đã rụng lá, cành còn lá dùng kéo cắt lá.</a:t>
            </a:r>
          </a:p>
          <a:p>
            <a:pPr algn="l">
              <a:lnSpc>
                <a:spcPct val="160000"/>
              </a:lnSpc>
            </a:pPr>
            <a:endParaRPr lang="en-US">
              <a:solidFill>
                <a:schemeClr val="tx1"/>
              </a:solidFill>
              <a:latin typeface="Times New Roman" pitchFamily="18" charset="0"/>
              <a:cs typeface="Times New Roman" pitchFamily="18" charset="0"/>
            </a:endParaRPr>
          </a:p>
        </p:txBody>
      </p:sp>
      <p:sp>
        <p:nvSpPr>
          <p:cNvPr id="5" name="Subtitle 2"/>
          <p:cNvSpPr txBox="1">
            <a:spLocks/>
          </p:cNvSpPr>
          <p:nvPr/>
        </p:nvSpPr>
        <p:spPr>
          <a:xfrm>
            <a:off x="402264" y="5690917"/>
            <a:ext cx="8319655" cy="7620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en-US">
                <a:solidFill>
                  <a:schemeClr val="tx1"/>
                </a:solidFill>
                <a:latin typeface="Times New Roman" pitchFamily="18" charset="0"/>
                <a:cs typeface="Times New Roman" pitchFamily="18" charset="0"/>
              </a:rPr>
              <a:t>- Đường kính cành ghép: 6 – 10 mm</a:t>
            </a:r>
          </a:p>
          <a:p>
            <a:pPr algn="l">
              <a:lnSpc>
                <a:spcPct val="150000"/>
              </a:lnSpc>
            </a:pPr>
            <a:endParaRPr lang="en-US">
              <a:solidFill>
                <a:schemeClr val="tx1"/>
              </a:solidFill>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9FF66249-BAEB-42A6-92A6-1C0C48480174}"/>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9" name="Title 1">
            <a:extLst>
              <a:ext uri="{FF2B5EF4-FFF2-40B4-BE49-F238E27FC236}">
                <a16:creationId xmlns:a16="http://schemas.microsoft.com/office/drawing/2014/main" id="{7735A1C2-A752-48F3-B009-EC4E09DF03E4}"/>
              </a:ext>
            </a:extLst>
          </p:cNvPr>
          <p:cNvSpPr txBox="1">
            <a:spLocks/>
          </p:cNvSpPr>
          <p:nvPr/>
        </p:nvSpPr>
        <p:spPr>
          <a:xfrm>
            <a:off x="228600" y="990600"/>
            <a:ext cx="8229600" cy="1042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a:t>
            </a:r>
            <a:endParaRPr lang="en-US" sz="32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5974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1905000"/>
            <a:ext cx="7391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F0000"/>
                </a:solidFill>
                <a:latin typeface="Times New Roman" pitchFamily="18" charset="0"/>
                <a:cs typeface="Times New Roman" pitchFamily="18" charset="0"/>
              </a:rPr>
              <a:t>Bước 2: Mở gốc ghép </a:t>
            </a:r>
          </a:p>
        </p:txBody>
      </p:sp>
      <p:sp>
        <p:nvSpPr>
          <p:cNvPr id="5" name="Subtitle 2"/>
          <p:cNvSpPr txBox="1">
            <a:spLocks/>
          </p:cNvSpPr>
          <p:nvPr/>
        </p:nvSpPr>
        <p:spPr>
          <a:xfrm>
            <a:off x="190500" y="2667000"/>
            <a:ext cx="87630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pPr>
            <a:r>
              <a:rPr lang="en-US">
                <a:solidFill>
                  <a:schemeClr val="tx1"/>
                </a:solidFill>
                <a:latin typeface="Times New Roman" pitchFamily="18" charset="0"/>
                <a:cs typeface="Times New Roman" pitchFamily="18" charset="0"/>
              </a:rPr>
              <a:t>- Trên gốc ghép cách mặt bầu 15 – 20 cm dùng mũi dao rạch 2 đường thẳng song song cách nhau 1 cm, dài 2 cm. Sau đó chặn 1 đường ngay phía dưới, dùng mũi dao lật lớp vỏ lên trên rồi cắt bỏ mảnh vỏ đó đi</a:t>
            </a:r>
          </a:p>
          <a:p>
            <a:pPr algn="l">
              <a:lnSpc>
                <a:spcPct val="160000"/>
              </a:lnSpc>
            </a:pPr>
            <a:endParaRPr lang="en-US">
              <a:solidFill>
                <a:schemeClr val="tx1"/>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B5B65347-079A-480D-B731-627D68D35987}"/>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7" name="Title 1">
            <a:extLst>
              <a:ext uri="{FF2B5EF4-FFF2-40B4-BE49-F238E27FC236}">
                <a16:creationId xmlns:a16="http://schemas.microsoft.com/office/drawing/2014/main" id="{EBA7CB1F-A91C-41B0-955F-D3BB4152E401}"/>
              </a:ext>
            </a:extLst>
          </p:cNvPr>
          <p:cNvSpPr txBox="1">
            <a:spLocks/>
          </p:cNvSpPr>
          <p:nvPr/>
        </p:nvSpPr>
        <p:spPr>
          <a:xfrm>
            <a:off x="228600" y="990600"/>
            <a:ext cx="8229600" cy="1042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a:t>
            </a:r>
            <a:endParaRPr lang="en-US" sz="32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7510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23EE8-720C-423F-9EA2-90C88E548B6D}"/>
              </a:ext>
            </a:extLst>
          </p:cNvPr>
          <p:cNvPicPr>
            <a:picLocks noChangeAspect="1"/>
          </p:cNvPicPr>
          <p:nvPr/>
        </p:nvPicPr>
        <p:blipFill>
          <a:blip r:embed="rId2"/>
          <a:stretch>
            <a:fillRect/>
          </a:stretch>
        </p:blipFill>
        <p:spPr>
          <a:xfrm>
            <a:off x="3657600" y="2706931"/>
            <a:ext cx="5410200" cy="4151069"/>
          </a:xfrm>
          <a:prstGeom prst="rect">
            <a:avLst/>
          </a:prstGeom>
        </p:spPr>
      </p:pic>
      <p:pic>
        <p:nvPicPr>
          <p:cNvPr id="7" name="Picture 6">
            <a:extLst>
              <a:ext uri="{FF2B5EF4-FFF2-40B4-BE49-F238E27FC236}">
                <a16:creationId xmlns:a16="http://schemas.microsoft.com/office/drawing/2014/main" id="{D30A8D75-F424-4FEA-8BBC-7561983E51C0}"/>
              </a:ext>
            </a:extLst>
          </p:cNvPr>
          <p:cNvPicPr>
            <a:picLocks noChangeAspect="1"/>
          </p:cNvPicPr>
          <p:nvPr/>
        </p:nvPicPr>
        <p:blipFill>
          <a:blip r:embed="rId3"/>
          <a:stretch>
            <a:fillRect/>
          </a:stretch>
        </p:blipFill>
        <p:spPr>
          <a:xfrm>
            <a:off x="0" y="14177"/>
            <a:ext cx="4305901" cy="5048955"/>
          </a:xfrm>
          <a:prstGeom prst="rect">
            <a:avLst/>
          </a:prstGeom>
        </p:spPr>
      </p:pic>
    </p:spTree>
    <p:extLst>
      <p:ext uri="{BB962C8B-B14F-4D97-AF65-F5344CB8AC3E}">
        <p14:creationId xmlns:p14="http://schemas.microsoft.com/office/powerpoint/2010/main" val="166483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42900" y="3200400"/>
            <a:ext cx="8458200" cy="2743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pPr>
            <a:r>
              <a:rPr lang="en-US">
                <a:solidFill>
                  <a:schemeClr val="tx1"/>
                </a:solidFill>
                <a:latin typeface="Times New Roman" pitchFamily="18" charset="0"/>
                <a:cs typeface="Times New Roman" pitchFamily="18" charset="0"/>
              </a:rPr>
              <a:t>- Dùng dao tách lấy 1 mảnh vỏ có mắt ngủ trên cành ghép, diện tích mắt ghép bằng diện tích cửa sổ đã trổ trên gốc ghép</a:t>
            </a:r>
          </a:p>
          <a:p>
            <a:pPr algn="l">
              <a:lnSpc>
                <a:spcPct val="160000"/>
              </a:lnSpc>
            </a:pPr>
            <a:endParaRPr lang="en-US">
              <a:solidFill>
                <a:schemeClr val="tx1"/>
              </a:solidFill>
              <a:latin typeface="Times New Roman" pitchFamily="18" charset="0"/>
              <a:cs typeface="Times New Roman" pitchFamily="18" charset="0"/>
            </a:endParaRPr>
          </a:p>
        </p:txBody>
      </p:sp>
      <p:sp>
        <p:nvSpPr>
          <p:cNvPr id="5" name="Subtitle 2"/>
          <p:cNvSpPr txBox="1">
            <a:spLocks/>
          </p:cNvSpPr>
          <p:nvPr/>
        </p:nvSpPr>
        <p:spPr>
          <a:xfrm>
            <a:off x="457200" y="2209800"/>
            <a:ext cx="7391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F0000"/>
                </a:solidFill>
                <a:latin typeface="Times New Roman" pitchFamily="18" charset="0"/>
                <a:cs typeface="Times New Roman" pitchFamily="18" charset="0"/>
              </a:rPr>
              <a:t>Bước 3: Lấy mắt ghép </a:t>
            </a:r>
          </a:p>
        </p:txBody>
      </p:sp>
      <p:sp>
        <p:nvSpPr>
          <p:cNvPr id="6" name="Title 1">
            <a:extLst>
              <a:ext uri="{FF2B5EF4-FFF2-40B4-BE49-F238E27FC236}">
                <a16:creationId xmlns:a16="http://schemas.microsoft.com/office/drawing/2014/main" id="{96839F49-C3D1-4D13-8510-DBF0767ADBBD}"/>
              </a:ext>
            </a:extLst>
          </p:cNvPr>
          <p:cNvSpPr txBox="1">
            <a:spLocks/>
          </p:cNvSpPr>
          <p:nvPr/>
        </p:nvSpPr>
        <p:spPr>
          <a:xfrm>
            <a:off x="457200" y="228600"/>
            <a:ext cx="8229600" cy="919716"/>
          </a:xfrm>
          <a:prstGeom prst="rect">
            <a:avLst/>
          </a:prstGeom>
        </p:spPr>
        <p:txBody>
          <a:bodyPr vert="horz" lIns="9144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400" b="1">
                <a:solidFill>
                  <a:srgbClr val="0070C0"/>
                </a:solidFill>
                <a:latin typeface="Times New Roman" pitchFamily="18" charset="0"/>
                <a:cs typeface="Times New Roman" pitchFamily="18" charset="0"/>
              </a:rPr>
              <a:t>BÀI 15: Thực hành GHÉP MẮT CỬA SỔ</a:t>
            </a:r>
          </a:p>
        </p:txBody>
      </p:sp>
      <p:sp>
        <p:nvSpPr>
          <p:cNvPr id="7" name="Title 1">
            <a:extLst>
              <a:ext uri="{FF2B5EF4-FFF2-40B4-BE49-F238E27FC236}">
                <a16:creationId xmlns:a16="http://schemas.microsoft.com/office/drawing/2014/main" id="{64756CC1-07FE-4ED9-A2C4-58437742C44D}"/>
              </a:ext>
            </a:extLst>
          </p:cNvPr>
          <p:cNvSpPr txBox="1">
            <a:spLocks/>
          </p:cNvSpPr>
          <p:nvPr/>
        </p:nvSpPr>
        <p:spPr>
          <a:xfrm>
            <a:off x="228600" y="990600"/>
            <a:ext cx="8229600" cy="1042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b="1">
                <a:solidFill>
                  <a:schemeClr val="tx1">
                    <a:lumMod val="75000"/>
                    <a:lumOff val="25000"/>
                  </a:schemeClr>
                </a:solidFill>
                <a:latin typeface="Times New Roman" pitchFamily="18" charset="0"/>
                <a:cs typeface="Times New Roman" pitchFamily="18" charset="0"/>
              </a:rPr>
              <a:t>II. Quy trình thực hiện:</a:t>
            </a:r>
            <a:endParaRPr lang="en-US" sz="32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3134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440</Words>
  <Application>Microsoft Office PowerPoint</Application>
  <PresentationFormat>On-screen Show (4:3)</PresentationFormat>
  <Paragraphs>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BÀI 15: Thực hành  GHÉP MẮT CỬA SỔ</vt:lpstr>
      <vt:lpstr>PHẦN A.  NỘI DUNG BÀI GIẢNG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B.  HỆ THỐNG KIẾN THỨC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 trình gồm 5 bước:</dc:title>
  <dc:creator>Diem Thuy</dc:creator>
  <cp:lastModifiedBy>thaithidiemthuy@thptlongtruong.edu.vn</cp:lastModifiedBy>
  <cp:revision>9</cp:revision>
  <dcterms:created xsi:type="dcterms:W3CDTF">2017-11-03T03:23:36Z</dcterms:created>
  <dcterms:modified xsi:type="dcterms:W3CDTF">2021-10-29T13:35:58Z</dcterms:modified>
</cp:coreProperties>
</file>