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6" r:id="rId2"/>
    <p:sldId id="259" r:id="rId3"/>
    <p:sldId id="272" r:id="rId4"/>
    <p:sldId id="273" r:id="rId5"/>
    <p:sldId id="274" r:id="rId6"/>
    <p:sldId id="275" r:id="rId7"/>
    <p:sldId id="287" r:id="rId8"/>
    <p:sldId id="276" r:id="rId9"/>
    <p:sldId id="289" r:id="rId10"/>
    <p:sldId id="277" r:id="rId11"/>
    <p:sldId id="288" r:id="rId12"/>
    <p:sldId id="278" r:id="rId13"/>
    <p:sldId id="279" r:id="rId14"/>
    <p:sldId id="280" r:id="rId15"/>
    <p:sldId id="261" r:id="rId16"/>
    <p:sldId id="263" r:id="rId17"/>
    <p:sldId id="281" r:id="rId18"/>
    <p:sldId id="282" r:id="rId19"/>
    <p:sldId id="283" r:id="rId20"/>
    <p:sldId id="284" r:id="rId21"/>
    <p:sldId id="285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12240-3449-48C7-9FD4-D112D5E7BFF5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7ED5B-2A5A-4DA2-9839-272C4EBD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2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9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22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5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4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21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3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05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mtClean="0"/>
                  <a:t>Pb2: (4/9/2021) Phản biện: Số vị trí biểu diễn trên đường tròn lượng giác ta xét nửa đoạn [0;2pi), tức chỗ 2pi không lấy dấu =</a:t>
                </a:r>
                <a:r>
                  <a:rPr lang="vi-VN" baseline="0"/>
                  <a:t> </a:t>
                </a:r>
                <a:r>
                  <a:rPr lang="vi-VN" baseline="0" smtClean="0"/>
                  <a:t>(đã bỏ dấu =)</a:t>
                </a:r>
                <a:endParaRPr lang="vi-VN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51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61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88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7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0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0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36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95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9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00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0700-FDC9-462C-B0D4-09BD8125F08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FC06-96D6-4C75-96D0-A778B395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5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0700-FDC9-462C-B0D4-09BD8125F08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FC06-96D6-4C75-96D0-A778B395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7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0700-FDC9-462C-B0D4-09BD8125F08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FC06-96D6-4C75-96D0-A778B3955C7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2038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0700-FDC9-462C-B0D4-09BD8125F08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FC06-96D6-4C75-96D0-A778B395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83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0700-FDC9-462C-B0D4-09BD8125F08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FC06-96D6-4C75-96D0-A778B3955C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946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0700-FDC9-462C-B0D4-09BD8125F08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FC06-96D6-4C75-96D0-A778B395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82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0700-FDC9-462C-B0D4-09BD8125F08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FC06-96D6-4C75-96D0-A778B395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34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0700-FDC9-462C-B0D4-09BD8125F08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FC06-96D6-4C75-96D0-A778B395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51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3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5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0700-FDC9-462C-B0D4-09BD8125F08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FC06-96D6-4C75-96D0-A778B395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0700-FDC9-462C-B0D4-09BD8125F08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FC06-96D6-4C75-96D0-A778B395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2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0700-FDC9-462C-B0D4-09BD8125F08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FC06-96D6-4C75-96D0-A778B395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3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0700-FDC9-462C-B0D4-09BD8125F08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FC06-96D6-4C75-96D0-A778B395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0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0700-FDC9-462C-B0D4-09BD8125F08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FC06-96D6-4C75-96D0-A778B395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3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0700-FDC9-462C-B0D4-09BD8125F08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FC06-96D6-4C75-96D0-A778B395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7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0700-FDC9-462C-B0D4-09BD8125F08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FC06-96D6-4C75-96D0-A778B395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0700-FDC9-462C-B0D4-09BD8125F08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FC06-96D6-4C75-96D0-A778B395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2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40700-FDC9-462C-B0D4-09BD8125F08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1BFC06-96D6-4C75-96D0-A778B395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10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Relationship Id="rId9" Type="http://schemas.openxmlformats.org/officeDocument/2006/relationships/image" Target="../media/image4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255" y="299351"/>
            <a:ext cx="9125146" cy="161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33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 SỐ LƯỢNG GIÁC </a:t>
            </a:r>
            <a:endParaRPr lang="en-US" sz="3300" b="1" dirty="0" smtClean="0">
              <a:solidFill>
                <a:srgbClr val="776249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300" b="1" dirty="0" smtClean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     PHƯƠNG </a:t>
            </a:r>
            <a:r>
              <a:rPr lang="en-US" sz="33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 LƯỢNG GIÁC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376" y="3289926"/>
            <a:ext cx="7918045" cy="1107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256777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89247" y="3050648"/>
            <a:ext cx="11068451" cy="2826747"/>
            <a:chOff x="1205494" y="6941416"/>
            <a:chExt cx="22139783" cy="5654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35692" cy="5416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68415" y="1180508"/>
            <a:ext cx="11438927" cy="1781053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10016" y="4350132"/>
                <a:ext cx="24660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016" y="4350132"/>
                <a:ext cx="2466058" cy="461665"/>
              </a:xfrm>
              <a:prstGeom prst="rect">
                <a:avLst/>
              </a:prstGeom>
              <a:blipFill>
                <a:blip r:embed="rId3"/>
                <a:stretch>
                  <a:fillRect l="-2475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085619" y="1360766"/>
                <a:ext cx="1128294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619" y="1360766"/>
                <a:ext cx="11282941" cy="430887"/>
              </a:xfrm>
              <a:prstGeom prst="rect">
                <a:avLst/>
              </a:prstGeom>
              <a:blipFill>
                <a:blip r:embed="rId4"/>
                <a:stretch>
                  <a:fillRect l="-702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478751" y="2074150"/>
                <a:ext cx="695479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8751" y="2074150"/>
                <a:ext cx="6954792" cy="430887"/>
              </a:xfrm>
              <a:prstGeom prst="rect">
                <a:avLst/>
              </a:prstGeom>
              <a:blipFill>
                <a:blip r:embed="rId5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300501" y="1984595"/>
                <a:ext cx="2414500" cy="669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 spc="-75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m:rPr>
                          <m:nor/>
                        </m:rPr>
                        <a:rPr lang="en-US" sz="22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501" y="1984595"/>
                <a:ext cx="2414500" cy="669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477000" y="2043351"/>
                <a:ext cx="266578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2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22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043351"/>
                <a:ext cx="2665786" cy="430887"/>
              </a:xfrm>
              <a:prstGeom prst="rect">
                <a:avLst/>
              </a:prstGeom>
              <a:blipFill>
                <a:blip r:embed="rId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406472" y="2043351"/>
                <a:ext cx="2241551" cy="669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472" y="2043351"/>
                <a:ext cx="2241551" cy="6699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603329" y="3631044"/>
                <a:ext cx="10445671" cy="43088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29" y="3631044"/>
                <a:ext cx="10445671" cy="430887"/>
              </a:xfrm>
              <a:prstGeom prst="rect">
                <a:avLst/>
              </a:prstGeom>
              <a:blipFill>
                <a:blip r:embed="rId9"/>
                <a:stretch>
                  <a:fillRect l="-758" t="-10000" r="-408" b="-285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977108" y="2015537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30254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90500" y="3215024"/>
            <a:ext cx="11638022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0" y="1181100"/>
            <a:ext cx="11695971" cy="183673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70" cy="102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10.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527914" y="1646195"/>
                <a:ext cx="95685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14" y="1646195"/>
                <a:ext cx="9568587" cy="769441"/>
              </a:xfrm>
              <a:prstGeom prst="rect">
                <a:avLst/>
              </a:prstGeom>
              <a:blipFill>
                <a:blip r:embed="rId3"/>
                <a:stretch>
                  <a:fillRect l="-829" t="-555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6226" y="2543793"/>
                <a:ext cx="1762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26" y="2543793"/>
                <a:ext cx="1762283" cy="430887"/>
              </a:xfrm>
              <a:prstGeom prst="rect">
                <a:avLst/>
              </a:prstGeom>
              <a:blipFill>
                <a:blip r:embed="rId4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07436" y="2532876"/>
                <a:ext cx="336622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436" y="2532876"/>
                <a:ext cx="3366222" cy="430887"/>
              </a:xfrm>
              <a:prstGeom prst="rect">
                <a:avLst/>
              </a:prstGeom>
              <a:blipFill>
                <a:blip r:embed="rId5"/>
                <a:stretch>
                  <a:fillRect l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467790" y="2531420"/>
                <a:ext cx="277004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90" y="2531420"/>
                <a:ext cx="2770044" cy="430887"/>
              </a:xfrm>
              <a:prstGeom prst="rect">
                <a:avLst/>
              </a:prstGeom>
              <a:blipFill>
                <a:blip r:embed="rId6"/>
                <a:stretch>
                  <a:fillRect l="-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870670" y="2520503"/>
                <a:ext cx="29984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>
                          <a:latin typeface="+mj-lt"/>
                        </a:rPr>
                        <m:t>3</m:t>
                      </m:r>
                      <m:r>
                        <m:rPr>
                          <m:nor/>
                        </m:rPr>
                        <a:rPr lang="en-GB" sz="2200">
                          <a:latin typeface="+mj-lt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670" y="2520503"/>
                <a:ext cx="2998484" cy="430887"/>
              </a:xfrm>
              <a:prstGeom prst="rect">
                <a:avLst/>
              </a:prstGeom>
              <a:blipFill>
                <a:blip r:embed="rId7"/>
                <a:stretch>
                  <a:fillRect l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8822051" y="2478783"/>
            <a:ext cx="424441" cy="45554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054C47E-FE1F-47DE-9D94-75C7D87A3036}"/>
                  </a:ext>
                </a:extLst>
              </p:cNvPr>
              <p:cNvSpPr/>
              <p:nvPr/>
            </p:nvSpPr>
            <p:spPr>
              <a:xfrm>
                <a:off x="2476500" y="5482627"/>
                <a:ext cx="13146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054C47E-FE1F-47DE-9D94-75C7D87A3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5482627"/>
                <a:ext cx="1314621" cy="461665"/>
              </a:xfrm>
              <a:prstGeom prst="rect">
                <a:avLst/>
              </a:prstGeom>
              <a:blipFill>
                <a:blip r:embed="rId8"/>
                <a:stretch>
                  <a:fillRect l="-3704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762E2797-88BE-457E-BD44-29BF4EA606CE}"/>
                  </a:ext>
                </a:extLst>
              </p:cNvPr>
              <p:cNvSpPr txBox="1"/>
              <p:nvPr/>
            </p:nvSpPr>
            <p:spPr>
              <a:xfrm>
                <a:off x="514467" y="3955757"/>
                <a:ext cx="902949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762E2797-88BE-457E-BD44-29BF4EA60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67" y="3955757"/>
                <a:ext cx="9029491" cy="430887"/>
              </a:xfrm>
              <a:prstGeom prst="rect">
                <a:avLst/>
              </a:prstGeom>
              <a:blipFill>
                <a:blip r:embed="rId9"/>
                <a:stretch>
                  <a:fillRect l="-877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AFB7B42-7D11-4F49-8F3C-A8DCC8D7EA6C}"/>
                  </a:ext>
                </a:extLst>
              </p:cNvPr>
              <p:cNvSpPr txBox="1"/>
              <p:nvPr/>
            </p:nvSpPr>
            <p:spPr>
              <a:xfrm>
                <a:off x="505906" y="4379112"/>
                <a:ext cx="9029491" cy="571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tuần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AFB7B42-7D11-4F49-8F3C-A8DCC8D7E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06" y="4379112"/>
                <a:ext cx="9029491" cy="571118"/>
              </a:xfrm>
              <a:prstGeom prst="rect">
                <a:avLst/>
              </a:prstGeom>
              <a:blipFill>
                <a:blip r:embed="rId10"/>
                <a:stretch>
                  <a:fillRect l="-87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828E953B-8F5A-495C-8D1B-54008B1CBFC4}"/>
                  </a:ext>
                </a:extLst>
              </p:cNvPr>
              <p:cNvSpPr txBox="1"/>
              <p:nvPr/>
            </p:nvSpPr>
            <p:spPr>
              <a:xfrm>
                <a:off x="527914" y="4962991"/>
                <a:ext cx="902949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828E953B-8F5A-495C-8D1B-54008B1CB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14" y="4962991"/>
                <a:ext cx="9029491" cy="430887"/>
              </a:xfrm>
              <a:prstGeom prst="rect">
                <a:avLst/>
              </a:prstGeom>
              <a:blipFill>
                <a:blip r:embed="rId11"/>
                <a:stretch>
                  <a:fillRect l="-878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40959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5" grpId="1"/>
      <p:bldP spid="57" grpId="0" animBg="1"/>
      <p:bldP spid="52" grpId="0"/>
      <p:bldP spid="3" grpId="0"/>
      <p:bldP spid="5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54504" y="3050648"/>
            <a:ext cx="11068451" cy="2826747"/>
            <a:chOff x="1205494" y="6941416"/>
            <a:chExt cx="22139783" cy="5654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35692" cy="5416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68415" y="1180508"/>
            <a:ext cx="11438927" cy="1781053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11.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936020" y="4554801"/>
                <a:ext cx="255980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020" y="4554801"/>
                <a:ext cx="2559807" cy="461665"/>
              </a:xfrm>
              <a:prstGeom prst="rect">
                <a:avLst/>
              </a:prstGeom>
              <a:blipFill>
                <a:blip r:embed="rId3"/>
                <a:stretch>
                  <a:fillRect l="-2381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085619" y="1360766"/>
                <a:ext cx="1128294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619" y="1360766"/>
                <a:ext cx="11282941" cy="430887"/>
              </a:xfrm>
              <a:prstGeom prst="rect">
                <a:avLst/>
              </a:prstGeom>
              <a:blipFill>
                <a:blip r:embed="rId4"/>
                <a:stretch>
                  <a:fillRect l="-702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391778" y="1975254"/>
                <a:ext cx="6954792" cy="617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1778" y="1975254"/>
                <a:ext cx="695479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319322" y="1968349"/>
                <a:ext cx="3328486" cy="61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0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322" y="1968349"/>
                <a:ext cx="3328486" cy="6152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454354" y="2051405"/>
                <a:ext cx="266578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 sz="22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22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354" y="2051405"/>
                <a:ext cx="266578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127249" y="2005959"/>
                <a:ext cx="250461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249" y="2005959"/>
                <a:ext cx="250461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2194769" y="3689009"/>
                <a:ext cx="6407071" cy="50783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700" i="1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769" y="3689009"/>
                <a:ext cx="6407071" cy="507831"/>
              </a:xfrm>
              <a:prstGeom prst="rect">
                <a:avLst/>
              </a:prstGeom>
              <a:blipFill>
                <a:blip r:embed="rId9"/>
                <a:stretch>
                  <a:fillRect l="-1808" t="-12048" b="-3132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954582" y="1975254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31392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89247" y="3050648"/>
            <a:ext cx="11068451" cy="2826747"/>
            <a:chOff x="1205494" y="6941416"/>
            <a:chExt cx="22139783" cy="5654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35692" cy="5416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68415" y="1180508"/>
            <a:ext cx="11438927" cy="1781053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12.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850420" y="4590773"/>
                <a:ext cx="28803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420" y="4590773"/>
                <a:ext cx="2880318" cy="461665"/>
              </a:xfrm>
              <a:prstGeom prst="rect">
                <a:avLst/>
              </a:prstGeom>
              <a:blipFill>
                <a:blip r:embed="rId3"/>
                <a:stretch>
                  <a:fillRect l="-211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085619" y="1360766"/>
                <a:ext cx="11282941" cy="462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619" y="1360766"/>
                <a:ext cx="11282941" cy="462884"/>
              </a:xfrm>
              <a:prstGeom prst="rect">
                <a:avLst/>
              </a:prstGeom>
              <a:blipFill>
                <a:blip r:embed="rId4"/>
                <a:stretch>
                  <a:fillRect l="-702" t="-1316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391778" y="1975254"/>
                <a:ext cx="6954792" cy="617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1778" y="1975254"/>
                <a:ext cx="695479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300501" y="2014480"/>
                <a:ext cx="3328486" cy="617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0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501" y="2014480"/>
                <a:ext cx="3328486" cy="617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185642" y="1997491"/>
                <a:ext cx="2874775" cy="617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0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642" y="1997491"/>
                <a:ext cx="2874775" cy="617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060324" y="2041351"/>
                <a:ext cx="2647111" cy="617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0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324" y="2041351"/>
                <a:ext cx="2647111" cy="6173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489248" y="3813929"/>
                <a:ext cx="11068450" cy="54380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−3=0⇔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48" y="3813929"/>
                <a:ext cx="11068450" cy="543803"/>
              </a:xfrm>
              <a:prstGeom prst="rect">
                <a:avLst/>
              </a:prstGeom>
              <a:blipFill>
                <a:blip r:embed="rId9"/>
                <a:stretch>
                  <a:fillRect t="-1124" b="-786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894859" y="2031742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30715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89247" y="3050648"/>
            <a:ext cx="11397953" cy="3616852"/>
            <a:chOff x="1205494" y="6941416"/>
            <a:chExt cx="22798874" cy="723464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6"/>
              <a:ext cx="22794783" cy="699660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68415" y="1180508"/>
            <a:ext cx="11438927" cy="1781053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13.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716425" y="5996420"/>
                <a:ext cx="18494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25" y="5996420"/>
                <a:ext cx="1849417" cy="461665"/>
              </a:xfrm>
              <a:prstGeom prst="rect">
                <a:avLst/>
              </a:prstGeom>
              <a:blipFill>
                <a:blip r:embed="rId3"/>
                <a:stretch>
                  <a:fillRect l="-330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085619" y="1360766"/>
                <a:ext cx="11282941" cy="570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0;20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619" y="1360766"/>
                <a:ext cx="11282941" cy="570413"/>
              </a:xfrm>
              <a:prstGeom prst="rect">
                <a:avLst/>
              </a:prstGeom>
              <a:blipFill>
                <a:blip r:embed="rId4"/>
                <a:stretch>
                  <a:fillRect l="-702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391778" y="1975254"/>
                <a:ext cx="695479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1778" y="1975254"/>
                <a:ext cx="695479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300501" y="2014480"/>
                <a:ext cx="332848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11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501" y="2014480"/>
                <a:ext cx="332848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185642" y="1997491"/>
                <a:ext cx="287477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21</m:t>
                      </m:r>
                      <m:r>
                        <m:rPr>
                          <m:nor/>
                        </m:rPr>
                        <a:rPr lang="en-US" sz="22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22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642" y="1997491"/>
                <a:ext cx="287477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060324" y="2041351"/>
                <a:ext cx="264711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m:rPr>
                          <m:nor/>
                        </m:rPr>
                        <a:rPr lang="en-US" sz="22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vi-VN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324" y="2041351"/>
                <a:ext cx="264711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585497" y="3442061"/>
                <a:ext cx="11068450" cy="247356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eqAr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0≤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≤20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⇔−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119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0;1;2;...9</m:t>
                        </m:r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0≤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≤20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⇔−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115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0;1;2;...9</m:t>
                        </m:r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0;20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97" y="3442061"/>
                <a:ext cx="11068450" cy="2473562"/>
              </a:xfrm>
              <a:prstGeom prst="rect">
                <a:avLst/>
              </a:prstGeom>
              <a:blipFill>
                <a:blip r:embed="rId9"/>
                <a:stretch>
                  <a:fillRect l="-716" b="-419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9771525" y="1988655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20453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21724" y="3505487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8" rIns="45714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1" y="1181101"/>
            <a:ext cx="11695972" cy="2215788"/>
            <a:chOff x="992187" y="2564544"/>
            <a:chExt cx="22353091" cy="443215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432969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03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03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03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03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14.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315200" y="5868161"/>
                <a:ext cx="228253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6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868161"/>
                <a:ext cx="2282538" cy="461665"/>
              </a:xfrm>
              <a:prstGeom prst="rect">
                <a:avLst/>
              </a:prstGeom>
              <a:blipFill>
                <a:blip r:embed="rId3"/>
                <a:stretch>
                  <a:fillRect l="-2406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35422" y="1607010"/>
                <a:ext cx="1128294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7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7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7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22" y="1607010"/>
                <a:ext cx="11282942" cy="507831"/>
              </a:xfrm>
              <a:prstGeom prst="rect">
                <a:avLst/>
              </a:prstGeom>
              <a:blipFill>
                <a:blip r:embed="rId4"/>
                <a:stretch>
                  <a:fillRect l="-1026" t="-12048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97634" y="2044518"/>
                <a:ext cx="2194272" cy="631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spc="-76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b="1" spc="-76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2000" i="1" spc="-7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000" b="0" i="1" spc="-76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634" y="2044518"/>
                <a:ext cx="2194272" cy="631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741269" y="2128707"/>
                <a:ext cx="3959290" cy="498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 b="1" spc="-76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2000" b="1" spc="-76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vi-VN" sz="20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269" y="2128707"/>
                <a:ext cx="3959290" cy="498085"/>
              </a:xfrm>
              <a:prstGeom prst="rect">
                <a:avLst/>
              </a:prstGeom>
              <a:blipFill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97634" y="2752431"/>
                <a:ext cx="2566410" cy="63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spc="-76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b="1" spc="-76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2000" i="1" spc="-7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20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634" y="2752431"/>
                <a:ext cx="2566410" cy="6301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741269" y="2846085"/>
                <a:ext cx="3856469" cy="498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 b="1" spc="-76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b="1" spc="-76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vi-VN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269" y="2846085"/>
                <a:ext cx="3856469" cy="498085"/>
              </a:xfrm>
              <a:prstGeom prst="rect">
                <a:avLst/>
              </a:prstGeom>
              <a:blipFill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5"/>
            <a:ext cx="4736044" cy="526318"/>
            <a:chOff x="739068" y="1515168"/>
            <a:chExt cx="9473319" cy="1052770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0"/>
              <a:chOff x="739068" y="1515168"/>
              <a:chExt cx="8177919" cy="1052770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8618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082741" y="3771577"/>
                <a:ext cx="42416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741" y="3771577"/>
                <a:ext cx="424162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2847088" y="4306660"/>
                <a:ext cx="4241620" cy="10850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088" y="4306660"/>
                <a:ext cx="4241620" cy="10850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2847088" y="5169914"/>
                <a:ext cx="4241620" cy="129721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088" y="5169914"/>
                <a:ext cx="4241620" cy="12972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5559725" y="2068676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7088707" y="4290237"/>
                <a:ext cx="3513828" cy="64011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</m: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ℤ</m:t>
                          </m:r>
                          <m:r>
                            <m:rPr>
                              <m:nor/>
                            </m:rP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707" y="4290237"/>
                <a:ext cx="3513828" cy="6401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423044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2" grpId="0"/>
      <p:bldP spid="56" grpId="0"/>
      <p:bldP spid="57" grpId="0" animBg="1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2670" y="3470703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8" rIns="45714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1" y="1181101"/>
            <a:ext cx="11695972" cy="2215788"/>
            <a:chOff x="992187" y="2564544"/>
            <a:chExt cx="22353091" cy="443215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432969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03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03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03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03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15.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416890" y="5780186"/>
                <a:ext cx="25108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6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890" y="5780186"/>
                <a:ext cx="2510808" cy="461665"/>
              </a:xfrm>
              <a:prstGeom prst="rect">
                <a:avLst/>
              </a:prstGeom>
              <a:blipFill>
                <a:blip r:embed="rId3"/>
                <a:stretch>
                  <a:fillRect l="-2427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935063" y="1307503"/>
                <a:ext cx="1128294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</a:t>
                </a:r>
                <a:r>
                  <a:rPr lang="en-US" sz="27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–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sinx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063" y="1307503"/>
                <a:ext cx="11282942" cy="507831"/>
              </a:xfrm>
              <a:prstGeom prst="rect">
                <a:avLst/>
              </a:prstGeom>
              <a:blipFill>
                <a:blip r:embed="rId4"/>
                <a:stretch>
                  <a:fillRect l="-1026" t="-10714" b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24019" y="1997456"/>
                <a:ext cx="1039668" cy="631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spc="-76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b="1" spc="-76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vi-VN" sz="2000" b="1" spc="-76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19" y="1997456"/>
                <a:ext cx="1039668" cy="631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784063" y="2018765"/>
                <a:ext cx="884669" cy="63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spc="-76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000" b="1" spc="-76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2000" i="1" spc="-7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000" b="0" i="1" spc="-76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2000" i="1" spc="-7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063" y="2018765"/>
                <a:ext cx="884669" cy="6301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600701" y="2007290"/>
                <a:ext cx="1333092" cy="63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spc="-76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b="1" spc="-76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2000" i="1" spc="-7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0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1" y="2007290"/>
                <a:ext cx="1333092" cy="6301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118005" y="2125721"/>
                <a:ext cx="13330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spc="-76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000" b="1" spc="-76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000" b="1" spc="-76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000" spc="-76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vi-VN" sz="2000" b="1" spc="-76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vi-V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005" y="2125721"/>
                <a:ext cx="133309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5"/>
            <a:ext cx="4736044" cy="526318"/>
            <a:chOff x="739068" y="1515168"/>
            <a:chExt cx="9473319" cy="1052770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0"/>
              <a:chOff x="739068" y="1515168"/>
              <a:chExt cx="8177919" cy="1052770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8618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611904" y="4440003"/>
                <a:ext cx="3413800" cy="1070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vi-VN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vi-VN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vi-V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  <m:r>
                        <a:rPr lang="vi-VN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vi-VN" sz="20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vi-VN" sz="2000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904" y="4440003"/>
                <a:ext cx="3413800" cy="10705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2349312" y="3662739"/>
                <a:ext cx="8578386" cy="777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dirty="0">
                    <a:latin typeface="+mj-lt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vi-VN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2000">
                        <a:latin typeface="Cambria Math" panose="02040503050406030204" pitchFamily="18" charset="0"/>
                      </a:rPr>
                      <m:t>sin</m:t>
                    </m:r>
                    <m:r>
                      <a:rPr lang="vi-VN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2000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vi-VN" sz="2000">
                        <a:latin typeface="Cambria Math" panose="02040503050406030204" pitchFamily="18" charset="0"/>
                      </a:rPr>
                      <m:t>sin</m:t>
                    </m:r>
                    <m:r>
                      <a:rPr lang="vi-VN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vi-VN" sz="2000">
                        <a:latin typeface="Cambria Math" panose="02040503050406030204" pitchFamily="18" charset="0"/>
                      </a:rPr>
                      <m:t>sin</m:t>
                    </m:r>
                    <m:r>
                      <a:rPr lang="vi-VN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200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vi-VN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vi-V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20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vi-VN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vi-V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20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312" y="3662739"/>
                <a:ext cx="8578386" cy="777264"/>
              </a:xfrm>
              <a:prstGeom prst="rect">
                <a:avLst/>
              </a:prstGeom>
              <a:blipFill>
                <a:blip r:embed="rId10"/>
                <a:stretch>
                  <a:fillRect l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3013732" y="5703371"/>
                <a:ext cx="5173937" cy="6152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000">
                          <a:latin typeface="+mj-lt"/>
                        </a:rPr>
                        <m:t>ì </m:t>
                      </m:r>
                      <m:r>
                        <m:rPr>
                          <m:sty m:val="p"/>
                        </m:rPr>
                        <a:rPr lang="vi-VN" sz="20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200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0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vi-VN" sz="20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vi-VN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00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000">
                          <a:latin typeface="+mj-lt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000">
                          <a:latin typeface="+mj-lt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000">
                          <a:latin typeface="+mj-lt"/>
                        </a:rPr>
                        <m:t>nghi</m:t>
                      </m:r>
                      <m:r>
                        <m:rPr>
                          <m:nor/>
                        </m:rPr>
                        <a:rPr lang="vi-VN" sz="2000">
                          <a:latin typeface="+mj-lt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2000"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00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000">
                          <a:latin typeface="+mj-lt"/>
                        </a:rPr>
                        <m:t>tho</m:t>
                      </m:r>
                      <m:r>
                        <m:rPr>
                          <m:nor/>
                        </m:rPr>
                        <a:rPr lang="vi-VN" sz="2000">
                          <a:latin typeface="+mj-lt"/>
                        </a:rPr>
                        <m:t>ả </m:t>
                      </m:r>
                      <m:r>
                        <m:rPr>
                          <m:nor/>
                        </m:rPr>
                        <a:rPr lang="vi-VN" sz="2000"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000">
                          <a:latin typeface="+mj-lt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2000">
                          <a:latin typeface="+mj-lt"/>
                        </a:rPr>
                        <m:t>n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732" y="5703371"/>
                <a:ext cx="5173937" cy="6152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3611904" y="2056909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95831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2" grpId="0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9528" y="3614638"/>
            <a:ext cx="11066405" cy="2984406"/>
            <a:chOff x="1102325" y="6941416"/>
            <a:chExt cx="22135691" cy="6447490"/>
          </a:xfrm>
        </p:grpSpPr>
        <p:sp>
          <p:nvSpPr>
            <p:cNvPr id="125" name="Rounded Rectangle 124"/>
            <p:cNvSpPr/>
            <p:nvPr/>
          </p:nvSpPr>
          <p:spPr>
            <a:xfrm>
              <a:off x="1102325" y="7080963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30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97378"/>
              <a:chOff x="1205494" y="6941416"/>
              <a:chExt cx="3493741" cy="997378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9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0" y="1216882"/>
            <a:ext cx="11695971" cy="232410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808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16.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336889" y="5936873"/>
                <a:ext cx="227384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889" y="5936873"/>
                <a:ext cx="2273845" cy="461665"/>
              </a:xfrm>
              <a:prstGeom prst="rect">
                <a:avLst/>
              </a:prstGeom>
              <a:blipFill>
                <a:blip r:embed="rId3"/>
                <a:stretch>
                  <a:fillRect l="-2413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554569" y="1322829"/>
                <a:ext cx="10400571" cy="1288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Số </a:t>
                </a:r>
                <a:r>
                  <a:rPr lang="nl-NL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 trí biểu diễn các nghiệm của phương </a:t>
                </a:r>
                <a:r>
                  <a:rPr lang="nl-NL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trình:</a:t>
                </a:r>
              </a:p>
              <a:p>
                <a:r>
                  <a:rPr lang="nl-NL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itchFamily="18" charset="0"/>
                        <a:ea typeface="Cambria Math" pitchFamily="18" charset="0"/>
                      </a:rPr>
                      <m:t>tan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300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x</m:t>
                        </m:r>
                        <m:r>
                          <a:rPr lang="en-US" sz="300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300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𝛱</m:t>
                            </m:r>
                          </m:num>
                          <m:den>
                            <m:r>
                              <a:rPr lang="en-US" sz="300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300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[0;</a:t>
                </a:r>
                <a:r>
                  <a:rPr lang="vi-VN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vi-V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vi-V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vi-VN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569" y="1322829"/>
                <a:ext cx="10400571" cy="1288366"/>
              </a:xfrm>
              <a:prstGeom prst="rect">
                <a:avLst/>
              </a:prstGeom>
              <a:blipFill>
                <a:blip r:embed="rId4"/>
                <a:stretch>
                  <a:fillRect t="-6161" b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5216" y="2649995"/>
                <a:ext cx="21942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spc="-75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i="1" spc="-75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spc="-75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en-GB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16" y="2649995"/>
                <a:ext cx="219427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942170" y="2640782"/>
                <a:ext cx="21942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spc="-75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3</m:t>
                      </m:r>
                    </m:oMath>
                  </m:oMathPara>
                </a14:m>
                <a:endParaRPr lang="en-GB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170" y="2640782"/>
                <a:ext cx="2194271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715000" y="2640781"/>
                <a:ext cx="22235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spc="-75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2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640781"/>
                <a:ext cx="2223554" cy="461665"/>
              </a:xfrm>
              <a:prstGeom prst="rect">
                <a:avLst/>
              </a:prstGeom>
              <a:blipFill>
                <a:blip r:embed="rId7"/>
                <a:stretch>
                  <a:fillRect l="-1374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323395" y="2616807"/>
                <a:ext cx="20117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spc="-75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395" y="2616807"/>
                <a:ext cx="201173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277460" y="2615007"/>
            <a:ext cx="536277" cy="558199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C3E470-CAFA-4900-9576-7ACBF2CC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333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9D5AD3-B435-406E-802C-6F72AB7B50E3}"/>
                  </a:ext>
                </a:extLst>
              </p:cNvPr>
              <p:cNvSpPr txBox="1"/>
              <p:nvPr/>
            </p:nvSpPr>
            <p:spPr>
              <a:xfrm>
                <a:off x="2407290" y="3862327"/>
                <a:ext cx="4538807" cy="7682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26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vi-VN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2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vi-VN" sz="2600" i="1">
                              <a:latin typeface="Cambria Math" panose="02040503050406030204" pitchFamily="18" charset="0"/>
                            </a:rPr>
                            <m:t>=−</m:t>
                          </m:r>
                          <m:rad>
                            <m:radPr>
                              <m:degHide m:val="on"/>
                              <m:ctrlPr>
                                <a:rPr lang="vi-VN" sz="2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vi-VN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⇔</m:t>
                          </m:r>
                          <m:r>
                            <a:rPr lang="vi-VN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vi-VN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vi-VN" sz="2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9D5AD3-B435-406E-802C-6F72AB7B5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290" y="3862327"/>
                <a:ext cx="4538807" cy="7682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E835E3A-5AD2-4457-95D5-96B61DB0FD17}"/>
                  </a:ext>
                </a:extLst>
              </p:cNvPr>
              <p:cNvSpPr txBox="1"/>
              <p:nvPr/>
            </p:nvSpPr>
            <p:spPr>
              <a:xfrm>
                <a:off x="2376426" y="4841928"/>
                <a:ext cx="4975657" cy="529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4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vi-V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fName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≤2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vi-V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  <m:r>
                          <a:rPr lang="vi-V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=0,1,2,3</m:t>
                        </m:r>
                      </m:e>
                    </m:func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,4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E835E3A-5AD2-4457-95D5-96B61DB0F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426" y="4841928"/>
                <a:ext cx="4975657" cy="529953"/>
              </a:xfrm>
              <a:prstGeom prst="rect">
                <a:avLst/>
              </a:prstGeom>
              <a:blipFill>
                <a:blip r:embed="rId10"/>
                <a:stretch>
                  <a:fillRect t="-2299" r="-1961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  <p:sp>
        <p:nvSpPr>
          <p:cNvPr id="4" name="Rectangle 3"/>
          <p:cNvSpPr/>
          <p:nvPr/>
        </p:nvSpPr>
        <p:spPr>
          <a:xfrm>
            <a:off x="7352083" y="4904839"/>
            <a:ext cx="33265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 = 4 trùng vị trí với k = 0)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622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3" grpId="0"/>
      <p:bldP spid="51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13854" y="3086100"/>
            <a:ext cx="11564292" cy="3029997"/>
            <a:chOff x="1205494" y="6941416"/>
            <a:chExt cx="23131595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127504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97378"/>
              <a:chOff x="1205494" y="6941416"/>
              <a:chExt cx="3493741" cy="997378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9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82175" y="960097"/>
            <a:ext cx="11695971" cy="204377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371731" cy="1023459"/>
              <a:chOff x="534987" y="1647866"/>
              <a:chExt cx="4529710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2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2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22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4" y="1718346"/>
                <a:ext cx="3608383" cy="990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2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17.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597797" y="5210433"/>
                <a:ext cx="26231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797" y="5210433"/>
                <a:ext cx="2623135" cy="461665"/>
              </a:xfrm>
              <a:prstGeom prst="rect">
                <a:avLst/>
              </a:prstGeom>
              <a:blipFill>
                <a:blip r:embed="rId3"/>
                <a:stretch>
                  <a:fillRect l="-2088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0775" y="1417297"/>
                <a:ext cx="1170277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1">
                        <a:latin typeface="Cambria Math"/>
                      </a:rPr>
                      <m:t>𝑐𝑜𝑠𝑥</m:t>
                    </m:r>
                    <m:r>
                      <a:rPr lang="en-US" sz="2700" b="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0" i="1">
                            <a:latin typeface="Cambria Math"/>
                          </a:rPr>
                          <m:t>0</m:t>
                        </m:r>
                        <m:r>
                          <a:rPr lang="en-US" sz="2700" b="0">
                            <a:latin typeface="Cambria Math"/>
                          </a:rPr>
                          <m:t>,</m:t>
                        </m:r>
                        <m:r>
                          <a:rPr lang="en-US" sz="2700" b="0" i="1">
                            <a:latin typeface="Cambria Math"/>
                          </a:rPr>
                          <m:t>10</m:t>
                        </m:r>
                        <m:r>
                          <a:rPr lang="en-US" sz="2700" b="0" i="1">
                            <a:latin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27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75" y="1417297"/>
                <a:ext cx="11702770" cy="507831"/>
              </a:xfrm>
              <a:prstGeom prst="rect">
                <a:avLst/>
              </a:prstGeom>
              <a:blipFill>
                <a:blip r:embed="rId4"/>
                <a:stretch>
                  <a:fillRect t="-10714" b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1775" y="2128030"/>
                <a:ext cx="261246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b="1" i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b="1" i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2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75" y="2128030"/>
                <a:ext cx="261246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653809" y="2128030"/>
                <a:ext cx="21942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2200" b="1" i="1">
                          <a:latin typeface="Cambria Math"/>
                        </a:rPr>
                        <m:t>𝝅</m:t>
                      </m:r>
                      <m:r>
                        <a:rPr lang="en-US" sz="22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809" y="2128030"/>
                <a:ext cx="219427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129592" y="2128029"/>
                <a:ext cx="222355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b="1" i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b="1" i="1">
                          <a:latin typeface="Cambria Math"/>
                        </a:rPr>
                        <m:t>𝟐</m:t>
                      </m:r>
                      <m:r>
                        <a:rPr lang="en-US" sz="2200" b="1" i="1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n-GB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592" y="2128029"/>
                <a:ext cx="2223554" cy="430887"/>
              </a:xfrm>
              <a:prstGeom prst="rect">
                <a:avLst/>
              </a:prstGeom>
              <a:blipFill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945175" y="1961455"/>
                <a:ext cx="2011731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𝟑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2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175" y="1961455"/>
                <a:ext cx="2011731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3415124" y="3493951"/>
                <a:ext cx="388767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𝑐𝑜𝑠𝑥</m:t>
                    </m:r>
                    <m:r>
                      <a:rPr lang="en-US" sz="2400" b="0" i="1">
                        <a:latin typeface="Cambria Math"/>
                      </a:rPr>
                      <m:t>=1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400" b="0" i="1">
                          <a:latin typeface="Cambria Math"/>
                        </a:rPr>
                        <m:t>⇔</m:t>
                      </m:r>
                      <m:r>
                        <a:rPr lang="en-US" sz="2400" b="0" i="1"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latin typeface="Cambria Math"/>
                        </a:rPr>
                        <m:t>=</m:t>
                      </m:r>
                      <m:r>
                        <a:rPr lang="en-US" sz="2400" b="0" i="1">
                          <a:latin typeface="Cambria Math"/>
                        </a:rPr>
                        <m:t>𝑘</m:t>
                      </m:r>
                      <m:r>
                        <a:rPr lang="en-US" sz="2400" b="0" i="1">
                          <a:latin typeface="Cambria Math"/>
                        </a:rPr>
                        <m:t>2</m:t>
                      </m:r>
                      <m:r>
                        <a:rPr lang="en-US" sz="2400" b="0" i="1">
                          <a:latin typeface="Cambria Math"/>
                        </a:rPr>
                        <m:t>𝜋</m:t>
                      </m:r>
                      <m:r>
                        <a:rPr lang="en-US" sz="2400" b="0" i="1">
                          <a:latin typeface="Cambria Math"/>
                        </a:rPr>
                        <m:t>,</m:t>
                      </m:r>
                      <m:r>
                        <a:rPr lang="en-US" sz="2400" b="0" i="1">
                          <a:latin typeface="Cambria Math"/>
                        </a:rPr>
                        <m:t>𝑘</m:t>
                      </m:r>
                      <m:r>
                        <a:rPr lang="en-US" sz="2400" b="0" i="1">
                          <a:latin typeface="Cambria Math"/>
                        </a:rPr>
                        <m:t>∈</m:t>
                      </m:r>
                      <m:r>
                        <a:rPr lang="en-US" sz="2400" b="0" i="1"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124" y="3493951"/>
                <a:ext cx="3887679" cy="1200329"/>
              </a:xfrm>
              <a:prstGeom prst="rect">
                <a:avLst/>
              </a:prstGeom>
              <a:blipFill>
                <a:blip r:embed="rId9"/>
                <a:stretch>
                  <a:fillRect l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524221" y="2034109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41956" y="4547774"/>
                <a:ext cx="458881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0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fr-FR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0.</a:t>
                </a:r>
                <a:endParaRPr lang="en-US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956" y="4547774"/>
                <a:ext cx="4588819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18753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2" grpId="1"/>
      <p:bldP spid="53" grpId="0"/>
      <p:bldP spid="54" grpId="0"/>
      <p:bldP spid="55" grpId="0"/>
      <p:bldP spid="51" grpId="0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19113" y="3200400"/>
            <a:ext cx="11488789" cy="3187916"/>
            <a:chOff x="1205494" y="6941416"/>
            <a:chExt cx="22980569" cy="604062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976478" cy="580258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74787"/>
              <a:chOff x="1205494" y="6941416"/>
              <a:chExt cx="3493741" cy="87478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74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58007" y="978116"/>
            <a:ext cx="11695971" cy="204377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482404" cy="1023459"/>
              <a:chOff x="534987" y="1647866"/>
              <a:chExt cx="4678392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2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2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22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757063" cy="990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2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18.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024100" y="5501253"/>
                <a:ext cx="24521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100" y="5501253"/>
                <a:ext cx="2452114" cy="461665"/>
              </a:xfrm>
              <a:prstGeom prst="rect">
                <a:avLst/>
              </a:prstGeom>
              <a:blipFill>
                <a:blip r:embed="rId3"/>
                <a:stretch>
                  <a:fillRect l="-223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89230" y="1304682"/>
                <a:ext cx="11702770" cy="711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1">
                        <a:latin typeface="Cambria Math"/>
                      </a:rPr>
                      <m:t>𝑐𝑜𝑠𝑥</m:t>
                    </m:r>
                    <m:r>
                      <a:rPr lang="en-US" sz="2700" b="0" i="1">
                        <a:latin typeface="Cambria Math"/>
                      </a:rPr>
                      <m:t>=0</m:t>
                    </m:r>
                    <m:r>
                      <a:rPr lang="en-US" sz="2700" b="0">
                        <a:latin typeface="Cambria Math"/>
                      </a:rPr>
                      <m:t>.</m:t>
                    </m:r>
                    <m:r>
                      <a:rPr lang="en-US" sz="2700" b="0" i="1">
                        <a:latin typeface="Cambria Math"/>
                      </a:rPr>
                      <m:t>566</m:t>
                    </m:r>
                  </m:oMath>
                </a14:m>
                <a:r>
                  <a:rPr lang="fr-FR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fr-FR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700" b="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700" b="0">
                            <a:latin typeface="Cambria Math"/>
                          </a:rPr>
                          <m:t>,</m:t>
                        </m:r>
                        <m:r>
                          <a:rPr lang="en-US" sz="2700" b="0" i="1">
                            <a:latin typeface="Cambria Math"/>
                          </a:rPr>
                          <m:t>2</m:t>
                        </m:r>
                        <m:r>
                          <a:rPr lang="en-US" sz="2700" b="0" i="1">
                            <a:latin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fr-FR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 </a:t>
                </a:r>
                <a:endParaRPr lang="en-US" sz="27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30" y="1304682"/>
                <a:ext cx="11702770" cy="711092"/>
              </a:xfrm>
              <a:prstGeom prst="rect">
                <a:avLst/>
              </a:prstGeom>
              <a:blipFill>
                <a:blip r:embed="rId4"/>
                <a:stretch>
                  <a:fillRect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67607" y="2146049"/>
                <a:ext cx="261246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b="1" i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b="1" i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2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07" y="2146049"/>
                <a:ext cx="261246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729641" y="2146049"/>
                <a:ext cx="21942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2200" b="1" i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2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641" y="2146049"/>
                <a:ext cx="219427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205424" y="2146048"/>
                <a:ext cx="222355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b="1" i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b="1" i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2200" b="1" i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424" y="2146048"/>
                <a:ext cx="2223554" cy="430887"/>
              </a:xfrm>
              <a:prstGeom prst="rect">
                <a:avLst/>
              </a:prstGeom>
              <a:blipFill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021007" y="2140528"/>
                <a:ext cx="201173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b="1" i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b="1" i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22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007" y="2140528"/>
                <a:ext cx="201173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3721694" y="3301907"/>
                <a:ext cx="6289914" cy="1133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𝑐𝑜𝑠𝑥</m:t>
                    </m:r>
                    <m:r>
                      <a:rPr lang="en-US" sz="2400" b="0" i="1">
                        <a:latin typeface="Cambria Math"/>
                      </a:rPr>
                      <m:t>=0</m:t>
                    </m:r>
                    <m:r>
                      <a:rPr lang="en-US" sz="2400" b="0">
                        <a:latin typeface="Cambria Math"/>
                      </a:rPr>
                      <m:t>,</m:t>
                    </m:r>
                    <m:r>
                      <a:rPr lang="en-US" sz="2400" b="0" i="1">
                        <a:latin typeface="Cambria Math"/>
                      </a:rPr>
                      <m:t>566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⇔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≈±0</m:t>
                    </m:r>
                    <m:r>
                      <a:rPr lang="en-US" sz="2400" b="0">
                        <a:latin typeface="Cambria Math"/>
                      </a:rPr>
                      <m:t>,</m:t>
                    </m:r>
                    <m:r>
                      <a:rPr lang="en-US" sz="2400" b="0" i="1">
                        <a:latin typeface="Cambria Math"/>
                      </a:rPr>
                      <m:t>3</m:t>
                    </m:r>
                    <m:r>
                      <a:rPr lang="en-US" sz="2400" b="0" i="1">
                        <a:latin typeface="Cambria Math"/>
                      </a:rPr>
                      <m:t>𝜋</m:t>
                    </m:r>
                    <m:r>
                      <a:rPr lang="en-US" sz="2400" b="0" i="1">
                        <a:latin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</a:rPr>
                      <m:t>𝑘</m:t>
                    </m:r>
                    <m:r>
                      <a:rPr lang="en-US" sz="2400" b="0" i="1">
                        <a:latin typeface="Cambria Math"/>
                      </a:rPr>
                      <m:t>2</m:t>
                    </m:r>
                    <m:r>
                      <a:rPr lang="en-US" sz="2400" b="0" i="1">
                        <a:latin typeface="Cambria Math"/>
                      </a:rPr>
                      <m:t>𝜋</m:t>
                    </m:r>
                    <m:r>
                      <a:rPr lang="en-US" sz="2400" b="0" i="1">
                        <a:latin typeface="Cambria Math"/>
                      </a:rPr>
                      <m:t>,</m:t>
                    </m:r>
                    <m:r>
                      <a:rPr lang="en-US" sz="2400" b="0" i="1">
                        <a:latin typeface="Cambria Math"/>
                      </a:rPr>
                      <m:t>𝑘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>
                        <a:latin typeface="Cambria Math"/>
                      </a:rPr>
                      <m:t>ℤ</m:t>
                    </m:r>
                    <m:r>
                      <a:rPr lang="en-US" sz="2400" b="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694" y="3301907"/>
                <a:ext cx="6289914" cy="1133965"/>
              </a:xfrm>
              <a:prstGeom prst="rect">
                <a:avLst/>
              </a:prstGeom>
              <a:blipFill>
                <a:blip r:embed="rId9"/>
                <a:stretch>
                  <a:fillRect l="-1552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664831" y="2080139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97651" y="4511024"/>
                <a:ext cx="8039100" cy="642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0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>
                            <a:latin typeface="Cambria Math"/>
                          </a:rPr>
                          <m:t>,</m:t>
                        </m:r>
                        <m:r>
                          <a:rPr lang="en-US" sz="2400" b="0" i="1">
                            <a:latin typeface="Cambria Math"/>
                          </a:rPr>
                          <m:t>2</m:t>
                        </m:r>
                        <m:r>
                          <a:rPr lang="en-US" sz="2400" b="0" i="1">
                            <a:latin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1 </a:t>
                </a:r>
                <a:r>
                  <a:rPr lang="fr-FR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651" y="4511024"/>
                <a:ext cx="8039100" cy="642355"/>
              </a:xfrm>
              <a:prstGeom prst="rect">
                <a:avLst/>
              </a:prstGeom>
              <a:blipFill>
                <a:blip r:embed="rId10"/>
                <a:stretch>
                  <a:fillRect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25067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2" grpId="1"/>
      <p:bldP spid="53" grpId="0"/>
      <p:bldP spid="54" grpId="0"/>
      <p:bldP spid="55" grpId="0"/>
      <p:bldP spid="51" grpId="0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7913" y="3655391"/>
            <a:ext cx="11068451" cy="305148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90355"/>
              <a:chOff x="1205494" y="6941416"/>
              <a:chExt cx="3493741" cy="99035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8" rIns="45714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90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0" y="1276982"/>
            <a:ext cx="11695972" cy="2361834"/>
            <a:chOff x="992187" y="2564544"/>
            <a:chExt cx="22353091" cy="472428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462182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03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03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03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03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03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192881" y="5225935"/>
                <a:ext cx="27653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6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6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881" y="5225935"/>
                <a:ext cx="2765360" cy="461665"/>
              </a:xfrm>
              <a:prstGeom prst="rect">
                <a:avLst/>
              </a:prstGeom>
              <a:blipFill>
                <a:blip r:embed="rId3"/>
                <a:stretch>
                  <a:fillRect l="-2208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603530" y="1524000"/>
                <a:ext cx="11282942" cy="696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sinx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30" y="1524000"/>
                <a:ext cx="11282942" cy="696857"/>
              </a:xfrm>
              <a:prstGeom prst="rect">
                <a:avLst/>
              </a:prstGeom>
              <a:blipFill>
                <a:blip r:embed="rId4"/>
                <a:stretch>
                  <a:fillRect l="-1026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03085" y="2237432"/>
                <a:ext cx="3875632" cy="696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6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6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b="0" i="1" spc="-76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2200"/>
                        <m:t>.</m:t>
                      </m:r>
                    </m:oMath>
                  </m:oMathPara>
                </a14:m>
                <a:endParaRPr lang="en-GB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85" y="2237432"/>
                <a:ext cx="3875632" cy="696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407287" y="2347215"/>
                <a:ext cx="411309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6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 spc="-76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2200" i="1" spc="-7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b="0" i="1" spc="-76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87" y="2347215"/>
                <a:ext cx="4113091" cy="430887"/>
              </a:xfrm>
              <a:prstGeom prst="rect">
                <a:avLst/>
              </a:prstGeom>
              <a:blipFill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05415" y="2940169"/>
                <a:ext cx="34541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6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6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2200" i="1" spc="-7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b="0" i="1" spc="-76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2200"/>
                        <m:t>.</m:t>
                      </m:r>
                    </m:oMath>
                  </m:oMathPara>
                </a14:m>
                <a:endParaRPr lang="en-GB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15" y="2940169"/>
                <a:ext cx="3454136" cy="430887"/>
              </a:xfrm>
              <a:prstGeom prst="rect">
                <a:avLst/>
              </a:prstGeom>
              <a:blipFill>
                <a:blip r:embed="rId7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594393" y="2913017"/>
                <a:ext cx="331618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6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6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2200" i="1" spc="-7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200" b="0" i="1" spc="-76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2200" i="1" spc="-76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2200"/>
                        <m:t>.</m:t>
                      </m:r>
                    </m:oMath>
                  </m:oMathPara>
                </a14:m>
                <a:endParaRPr lang="vi-VN" sz="22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393" y="2913017"/>
                <a:ext cx="3316188" cy="430887"/>
              </a:xfrm>
              <a:prstGeom prst="rect">
                <a:avLst/>
              </a:prstGeom>
              <a:blipFill>
                <a:blip r:embed="rId8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5"/>
            <a:ext cx="4736044" cy="526318"/>
            <a:chOff x="739068" y="1515168"/>
            <a:chExt cx="9473319" cy="1052770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0"/>
              <a:chOff x="739068" y="1515168"/>
              <a:chExt cx="8177919" cy="1052770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8618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684723" y="4134403"/>
                <a:ext cx="929750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≠0⇒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1⇒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sz="2200" dirty="0"/>
              </a:p>
              <a:p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723" y="4134403"/>
                <a:ext cx="9297504" cy="769441"/>
              </a:xfrm>
              <a:prstGeom prst="rect">
                <a:avLst/>
              </a:prstGeom>
              <a:blipFill>
                <a:blip r:embed="rId9"/>
                <a:stretch>
                  <a:fillRect l="-852" t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603260" y="4673011"/>
                <a:ext cx="487323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TX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Đ: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260" y="4673011"/>
                <a:ext cx="4873230" cy="461665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5656330" y="2294978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389326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281887" y="3318755"/>
            <a:ext cx="11543369" cy="3029997"/>
            <a:chOff x="1205494" y="6941416"/>
            <a:chExt cx="2308974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085652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97378"/>
              <a:chOff x="1205494" y="6941416"/>
              <a:chExt cx="3493741" cy="997378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9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0" y="1181100"/>
            <a:ext cx="11695971" cy="204377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19.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914900" y="5659561"/>
                <a:ext cx="25986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5659561"/>
                <a:ext cx="2598656" cy="461665"/>
              </a:xfrm>
              <a:prstGeom prst="rect">
                <a:avLst/>
              </a:prstGeom>
              <a:blipFill>
                <a:blip r:embed="rId3"/>
                <a:stretch>
                  <a:fillRect l="-2108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79809" y="1611866"/>
                <a:ext cx="11702770" cy="517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1">
                        <a:latin typeface="Cambria Math"/>
                      </a:rPr>
                      <m:t>𝑠𝑖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7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700" b="0" i="1">
                        <a:latin typeface="Cambria Math"/>
                      </a:rPr>
                      <m:t>𝑥</m:t>
                    </m:r>
                    <m:r>
                      <a:rPr lang="en-US" sz="2700" b="0" i="1">
                        <a:latin typeface="Cambria Math"/>
                      </a:rPr>
                      <m:t>=0</m:t>
                    </m:r>
                    <m:r>
                      <a:rPr lang="en-US" sz="2700" b="0">
                        <a:latin typeface="Cambria Math"/>
                      </a:rPr>
                      <m:t>,</m:t>
                    </m:r>
                    <m:r>
                      <a:rPr lang="en-US" sz="2700" b="0" i="1">
                        <a:latin typeface="Cambria Math"/>
                      </a:rPr>
                      <m:t>5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09" y="1611866"/>
                <a:ext cx="11702770" cy="517257"/>
              </a:xfrm>
              <a:prstGeom prst="rect">
                <a:avLst/>
              </a:prstGeom>
              <a:blipFill>
                <a:blip r:embed="rId4"/>
                <a:stretch>
                  <a:fillRect l="-990" t="-10588" b="-2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485524" y="3650658"/>
                <a:ext cx="244567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/>
                      </a:rPr>
                      <m:t>𝑠𝑖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2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>
                        <a:latin typeface="Cambria Math"/>
                      </a:rPr>
                      <m:t>𝑥</m:t>
                    </m:r>
                    <m:r>
                      <a:rPr lang="en-US" sz="2200" b="0" i="1">
                        <a:latin typeface="Cambria Math"/>
                      </a:rPr>
                      <m:t>=0</m:t>
                    </m:r>
                    <m:r>
                      <a:rPr lang="en-US" sz="2200" b="0">
                        <a:latin typeface="Cambria Math"/>
                      </a:rPr>
                      <m:t>,</m:t>
                    </m:r>
                    <m:r>
                      <a:rPr lang="en-US" sz="2200" b="0" i="1">
                        <a:latin typeface="Cambria Math"/>
                      </a:rPr>
                      <m:t>5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524" y="3650658"/>
                <a:ext cx="2445670" cy="430887"/>
              </a:xfrm>
              <a:prstGeom prst="rect">
                <a:avLst/>
              </a:prstGeom>
              <a:blipFill>
                <a:blip r:embed="rId5"/>
                <a:stretch>
                  <a:fillRect l="-3242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00100" y="2316721"/>
                <a:ext cx="261246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b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b="0" i="1">
                          <a:latin typeface="Cambria Math"/>
                        </a:rPr>
                        <m:t>𝑐𝑜𝑠𝑥</m:t>
                      </m:r>
                      <m:r>
                        <a:rPr lang="en-US" sz="2200" b="0" i="1">
                          <a:latin typeface="Cambria Math"/>
                        </a:rPr>
                        <m:t>=1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2316721"/>
                <a:ext cx="261246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505200" y="2316721"/>
                <a:ext cx="21942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b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b="0" i="1">
                          <a:latin typeface="Cambria Math"/>
                        </a:rPr>
                        <m:t>𝑐𝑜𝑠</m:t>
                      </m:r>
                      <m:r>
                        <a:rPr lang="en-US" sz="2200" b="0" i="1">
                          <a:latin typeface="Cambria Math"/>
                        </a:rPr>
                        <m:t>2</m:t>
                      </m:r>
                      <m:r>
                        <a:rPr lang="en-US" sz="2200" b="0" i="1">
                          <a:latin typeface="Cambria Math"/>
                        </a:rPr>
                        <m:t>𝑥</m:t>
                      </m:r>
                      <m:r>
                        <a:rPr lang="en-US" sz="2200" b="0" i="1">
                          <a:latin typeface="Cambria Math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316721"/>
                <a:ext cx="219427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057900" y="2321053"/>
                <a:ext cx="222355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b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b="0" i="1">
                          <a:latin typeface="Cambria Math"/>
                        </a:rPr>
                        <m:t>𝑠𝑖𝑛</m:t>
                      </m:r>
                      <m:r>
                        <a:rPr lang="en-US" sz="2200" b="0" i="1">
                          <a:latin typeface="Cambria Math"/>
                        </a:rPr>
                        <m:t>2</m:t>
                      </m:r>
                      <m:r>
                        <a:rPr lang="en-US" sz="2200" b="0" i="1">
                          <a:latin typeface="Cambria Math"/>
                        </a:rPr>
                        <m:t>𝑥</m:t>
                      </m:r>
                      <m:r>
                        <a:rPr lang="en-US" sz="2200" b="0" i="1">
                          <a:latin typeface="Cambria Math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00" y="2321053"/>
                <a:ext cx="222355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808670" y="2316721"/>
                <a:ext cx="243083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b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b="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>
                              <a:latin typeface="Cambria Math"/>
                            </a:rPr>
                            <m:t>0</m:t>
                          </m:r>
                          <m:r>
                            <a:rPr lang="en-US" sz="2200" b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>
                              <a:latin typeface="Cambria Math"/>
                            </a:rPr>
                            <m:t>5</m:t>
                          </m:r>
                          <m:r>
                            <a:rPr lang="en-US" sz="2200" b="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200" b="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670" y="2316721"/>
                <a:ext cx="243083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/>
          <p:cNvSpPr/>
          <p:nvPr/>
        </p:nvSpPr>
        <p:spPr>
          <a:xfrm>
            <a:off x="3502324" y="2245024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14900" y="4172069"/>
                <a:ext cx="2900973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latin typeface="Cambria Math"/>
                            </a:rPr>
                            <m:t>1−</m:t>
                          </m:r>
                          <m:r>
                            <a:rPr lang="en-US" sz="2200" b="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200" b="0" i="1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200" b="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>
                          <a:latin typeface="Cambria Math"/>
                        </a:rPr>
                        <m:t>=0</m:t>
                      </m:r>
                      <m:r>
                        <a:rPr lang="en-US" sz="2200" b="0">
                          <a:latin typeface="Cambria Math"/>
                        </a:rPr>
                        <m:t>,</m:t>
                      </m:r>
                      <m:r>
                        <a:rPr lang="en-US" sz="2200" b="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4172069"/>
                <a:ext cx="2900973" cy="7261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18220" y="5046144"/>
                <a:ext cx="2104531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⇔</m:t>
                    </m:r>
                    <m:r>
                      <a:rPr lang="en-US" sz="2000" b="0" i="1">
                        <a:latin typeface="Cambria Math"/>
                      </a:rPr>
                      <m:t>𝑐𝑜𝑠</m:t>
                    </m:r>
                    <m:r>
                      <a:rPr lang="en-US" sz="2000" b="0" i="1">
                        <a:latin typeface="Cambria Math"/>
                      </a:rPr>
                      <m:t>2</m:t>
                    </m:r>
                    <m:r>
                      <a:rPr lang="en-US" sz="2000" b="0" i="1">
                        <a:latin typeface="Cambria Math"/>
                      </a:rPr>
                      <m:t>𝑥</m:t>
                    </m:r>
                    <m:r>
                      <a:rPr lang="en-US" sz="2000" b="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GB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220" y="5046144"/>
                <a:ext cx="2104531" cy="538609"/>
              </a:xfrm>
              <a:prstGeom prst="rect">
                <a:avLst/>
              </a:prstGeom>
              <a:blipFill>
                <a:blip r:embed="rId11"/>
                <a:stretch>
                  <a:fillRect t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355629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0" grpId="0"/>
      <p:bldP spid="52" grpId="0"/>
      <p:bldP spid="52" grpId="1"/>
      <p:bldP spid="56" grpId="0"/>
      <p:bldP spid="58" grpId="0"/>
      <p:bldP spid="76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00916" y="3771900"/>
            <a:ext cx="11590169" cy="2512818"/>
            <a:chOff x="1205494" y="6941416"/>
            <a:chExt cx="23183355" cy="553543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8"/>
              <a:ext cx="23179264" cy="52973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583959" cy="1016993"/>
              <a:chOff x="1205494" y="6941416"/>
              <a:chExt cx="3583959" cy="101699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941416"/>
                <a:ext cx="2731788" cy="1016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14972" y="945750"/>
            <a:ext cx="11695971" cy="270345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695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20.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896444" y="5462658"/>
                <a:ext cx="17283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444" y="5462658"/>
                <a:ext cx="1728323" cy="461665"/>
              </a:xfrm>
              <a:prstGeom prst="rect">
                <a:avLst/>
              </a:prstGeom>
              <a:blipFill>
                <a:blip r:embed="rId3"/>
                <a:stretch>
                  <a:fillRect l="-316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761293" y="1003405"/>
                <a:ext cx="6972300" cy="547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7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700" b="0" i="1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sty m:val="p"/>
                      </m:rPr>
                      <a:rPr lang="en-US" sz="2700" b="0" i="1">
                        <a:latin typeface="Cambria Math" panose="02040503050406030204" pitchFamily="18" charset="0"/>
                      </a:rPr>
                      <m:t>ot</m:t>
                    </m:r>
                    <m:r>
                      <a:rPr lang="en-US" sz="27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700" b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700" b="0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700" b="0" i="1">
                        <a:latin typeface="Cambria Math"/>
                      </a:rPr>
                      <m:t>=</m:t>
                    </m:r>
                    <m:r>
                      <a:rPr lang="en-US" sz="2700" b="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7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293" y="1003405"/>
                <a:ext cx="6972300" cy="547009"/>
              </a:xfrm>
              <a:prstGeom prst="rect">
                <a:avLst/>
              </a:prstGeom>
              <a:blipFill>
                <a:blip r:embed="rId4"/>
                <a:stretch>
                  <a:fillRect l="-1661" t="-3371" b="-29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95869" y="1677892"/>
                <a:ext cx="4108858" cy="674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b="1" i="1" spc="-75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b="0" i="1">
                          <a:latin typeface="Cambria Math"/>
                        </a:rPr>
                        <m:t>𝑥</m:t>
                      </m:r>
                      <m:r>
                        <a:rPr lang="en-US" sz="22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69" y="1677892"/>
                <a:ext cx="4108858" cy="6747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710115" y="1678982"/>
                <a:ext cx="5026324" cy="672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2200" b="0" i="1">
                          <a:latin typeface="Cambria Math"/>
                        </a:rPr>
                        <m:t>𝑥</m:t>
                      </m:r>
                      <m:r>
                        <a:rPr lang="en-US" sz="22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>
                          <a:latin typeface="Cambria Math"/>
                        </a:rPr>
                        <m:t>𝑘</m:t>
                      </m:r>
                      <m:r>
                        <a:rPr lang="en-US" sz="2200" b="0" i="1">
                          <a:latin typeface="Cambria Math"/>
                        </a:rPr>
                        <m:t>𝜋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15" y="1678982"/>
                <a:ext cx="5026324" cy="6725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295869" y="2564365"/>
                <a:ext cx="4122991" cy="672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2200" b="0" i="1">
                          <a:latin typeface="Cambria Math"/>
                        </a:rPr>
                        <m:t>𝑥</m:t>
                      </m:r>
                      <m:r>
                        <a:rPr lang="en-US" sz="22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69" y="2564365"/>
                <a:ext cx="4122991" cy="6725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229704" y="2573670"/>
                <a:ext cx="5239640" cy="802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2200" b="0" i="1">
                          <a:latin typeface="Cambria Math"/>
                        </a:rPr>
                        <m:t>𝑥</m:t>
                      </m:r>
                      <m:r>
                        <a:rPr lang="en-US" sz="2200" b="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1">
                          <a:latin typeface="Cambria Math" panose="02040503050406030204" pitchFamily="18" charset="0"/>
                        </a:rPr>
                        <m:t>arccot</m:t>
                      </m:r>
                      <m:r>
                        <a:rPr lang="en-US" sz="2200" b="0" i="1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200" b="0" i="1">
                          <a:latin typeface="Cambria Math"/>
                        </a:rPr>
                        <m:t>𝑘</m:t>
                      </m:r>
                      <m:r>
                        <a:rPr lang="en-US" sz="2200" b="0" i="1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704" y="2573670"/>
                <a:ext cx="5239640" cy="802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2225016" y="2632504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55C320-9D63-45AA-A27B-3C6F6E960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5998" y="-92333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D79F643-61F0-4D69-BBFB-B151EF2566A5}"/>
                  </a:ext>
                </a:extLst>
              </p:cNvPr>
              <p:cNvSpPr/>
              <p:nvPr/>
            </p:nvSpPr>
            <p:spPr>
              <a:xfrm>
                <a:off x="4216600" y="4524355"/>
                <a:ext cx="3456224" cy="1500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pc="-75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1" spc="-75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cot</m:t>
                          </m:r>
                        </m:fName>
                        <m:e>
                          <m:r>
                            <a:rPr lang="en-US" sz="2200" b="0" i="1" spc="-75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en-US" sz="2200" b="0" i="1" spc="-75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func>
                      <m:r>
                        <a:rPr lang="en-US" sz="2200" b="0" i="1" spc="-75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200" i="1" spc="-75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pc="-75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200" i="1" spc="-75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pc="-75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func>
                      <m:funcPr>
                        <m:ctrlPr>
                          <a:rPr lang="en-US" sz="2200" i="1" spc="-75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1" spc="-75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2200" b="0" i="1" spc="-75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2200" b="0" i="1" spc="-75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func>
                    <m:r>
                      <a:rPr lang="en-US" sz="2200" b="0" i="1" spc="-75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i="1" spc="-75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1" spc="-75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en-US" sz="2200" i="1" spc="-75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200" b="0" i="1" spc="-75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200" b="0" i="1" spc="-75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pc="-75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200" b="0" i="1" spc="-75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    </m:t>
                        </m:r>
                      </m:e>
                    </m:func>
                  </m:oMath>
                </a14:m>
                <a:r>
                  <a:rPr lang="en-GB" sz="2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pc="-75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2200" b="0" i="1" spc="-75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2200" b="0" i="1" spc="-75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 spc="-75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pc="-75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200" b="0" i="1" spc="-75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pc="-75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pc="-75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200" b="0" i="1" spc="-75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</m:t>
                      </m:r>
                      <m:f>
                        <m:fPr>
                          <m:ctrlPr>
                            <a:rPr lang="en-US" sz="2200" i="1" spc="-75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pc="-75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pc="-75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D79F643-61F0-4D69-BBFB-B151EF256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600" y="4524355"/>
                <a:ext cx="3456224" cy="15009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A8CCED5-8CEB-47F8-93A8-8C7C94CF0635}"/>
                  </a:ext>
                </a:extLst>
              </p:cNvPr>
              <p:cNvSpPr txBox="1"/>
              <p:nvPr/>
            </p:nvSpPr>
            <p:spPr>
              <a:xfrm>
                <a:off x="3705678" y="4007862"/>
                <a:ext cx="3629913" cy="58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Điều</a:t>
                </a: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kiện</a:t>
                </a: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A8CCED5-8CEB-47F8-93A8-8C7C94CF0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678" y="4007862"/>
                <a:ext cx="3629913" cy="582275"/>
              </a:xfrm>
              <a:prstGeom prst="rect">
                <a:avLst/>
              </a:prstGeom>
              <a:blipFill>
                <a:blip r:embed="rId10"/>
                <a:stretch>
                  <a:fillRect l="-2689" t="-208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276786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49" grpId="0" animBg="1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021" y="397184"/>
            <a:ext cx="5254438" cy="723275"/>
          </a:xfrm>
          <a:prstGeom prst="rect">
            <a:avLst/>
          </a:prstGeom>
          <a:noFill/>
        </p:spPr>
        <p:txBody>
          <a:bodyPr wrap="square" lIns="45720" tIns="22860" rIns="45720" bIns="2286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847" y="1325223"/>
            <a:ext cx="109017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477592"/>
              </p:ext>
            </p:extLst>
          </p:nvPr>
        </p:nvGraphicFramePr>
        <p:xfrm>
          <a:off x="5356700" y="4627302"/>
          <a:ext cx="28067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3" imgW="1180800" imgH="203040" progId="Equation.DSMT4">
                  <p:embed/>
                </p:oleObj>
              </mc:Choice>
              <mc:Fallback>
                <p:oleObj name="Equation" r:id="rId3" imgW="11808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6700" y="4627302"/>
                        <a:ext cx="2806700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411261"/>
              </p:ext>
            </p:extLst>
          </p:nvPr>
        </p:nvGraphicFramePr>
        <p:xfrm>
          <a:off x="5317013" y="5141652"/>
          <a:ext cx="29892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5" imgW="1434960" imgH="228600" progId="Equation.DSMT4">
                  <p:embed/>
                </p:oleObj>
              </mc:Choice>
              <mc:Fallback>
                <p:oleObj name="Equation" r:id="rId5" imgW="143496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7013" y="5141652"/>
                        <a:ext cx="2989262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701227"/>
              </p:ext>
            </p:extLst>
          </p:nvPr>
        </p:nvGraphicFramePr>
        <p:xfrm>
          <a:off x="691037" y="2543175"/>
          <a:ext cx="19113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7" imgW="977760" imgH="393480" progId="Equation.DSMT4">
                  <p:embed/>
                </p:oleObj>
              </mc:Choice>
              <mc:Fallback>
                <p:oleObj name="Equation" r:id="rId7" imgW="97776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1037" y="2543175"/>
                        <a:ext cx="1911350" cy="76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988663"/>
              </p:ext>
            </p:extLst>
          </p:nvPr>
        </p:nvGraphicFramePr>
        <p:xfrm>
          <a:off x="1262538" y="4644764"/>
          <a:ext cx="28067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9" imgW="1180800" imgH="203040" progId="Equation.DSMT4">
                  <p:embed/>
                </p:oleObj>
              </mc:Choice>
              <mc:Fallback>
                <p:oleObj name="Equation" r:id="rId9" imgW="11808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62538" y="4644764"/>
                        <a:ext cx="2806700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089559"/>
              </p:ext>
            </p:extLst>
          </p:nvPr>
        </p:nvGraphicFramePr>
        <p:xfrm>
          <a:off x="1276825" y="4139939"/>
          <a:ext cx="27765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11" imgW="1168200" imgH="241200" progId="Equation.DSMT4">
                  <p:embed/>
                </p:oleObj>
              </mc:Choice>
              <mc:Fallback>
                <p:oleObj name="Equation" r:id="rId11" imgW="1168200" imgH="241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76825" y="4139939"/>
                        <a:ext cx="2776538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512991"/>
              </p:ext>
            </p:extLst>
          </p:nvPr>
        </p:nvGraphicFramePr>
        <p:xfrm>
          <a:off x="5399563" y="4076439"/>
          <a:ext cx="27162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13" imgW="1143000" imgH="241200" progId="Equation.DSMT4">
                  <p:embed/>
                </p:oleObj>
              </mc:Choice>
              <mc:Fallback>
                <p:oleObj name="Equation" r:id="rId13" imgW="1143000" imgH="2412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99563" y="4076439"/>
                        <a:ext cx="2716212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132819"/>
              </p:ext>
            </p:extLst>
          </p:nvPr>
        </p:nvGraphicFramePr>
        <p:xfrm>
          <a:off x="1213325" y="5167052"/>
          <a:ext cx="27781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Equation" r:id="rId15" imgW="1333440" imgH="203040" progId="Equation.DSMT4">
                  <p:embed/>
                </p:oleObj>
              </mc:Choice>
              <mc:Fallback>
                <p:oleObj name="Equation" r:id="rId15" imgW="1333440" imgH="203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13325" y="5167052"/>
                        <a:ext cx="2778125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824478"/>
              </p:ext>
            </p:extLst>
          </p:nvPr>
        </p:nvGraphicFramePr>
        <p:xfrm>
          <a:off x="1186338" y="5605202"/>
          <a:ext cx="18526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17" imgW="888840" imgH="228600" progId="Equation.DSMT4">
                  <p:embed/>
                </p:oleObj>
              </mc:Choice>
              <mc:Fallback>
                <p:oleObj name="Equation" r:id="rId17" imgW="888840" imgH="2286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86338" y="5605202"/>
                        <a:ext cx="1852612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014685"/>
              </p:ext>
            </p:extLst>
          </p:nvPr>
        </p:nvGraphicFramePr>
        <p:xfrm>
          <a:off x="5305425" y="5701133"/>
          <a:ext cx="20383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19" imgW="977760" imgH="228600" progId="Equation.DSMT4">
                  <p:embed/>
                </p:oleObj>
              </mc:Choice>
              <mc:Fallback>
                <p:oleObj name="Equation" r:id="rId19" imgW="977760" imgH="2286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05425" y="5701133"/>
                        <a:ext cx="2038350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957002"/>
              </p:ext>
            </p:extLst>
          </p:nvPr>
        </p:nvGraphicFramePr>
        <p:xfrm>
          <a:off x="6338093" y="2606877"/>
          <a:ext cx="201136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Equation" r:id="rId21" imgW="1028520" imgH="393480" progId="Equation.DSMT4">
                  <p:embed/>
                </p:oleObj>
              </mc:Choice>
              <mc:Fallback>
                <p:oleObj name="Equation" r:id="rId21" imgW="102852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338093" y="2606877"/>
                        <a:ext cx="2011363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43767"/>
              </p:ext>
            </p:extLst>
          </p:nvPr>
        </p:nvGraphicFramePr>
        <p:xfrm>
          <a:off x="3501865" y="2640676"/>
          <a:ext cx="193675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23" imgW="990360" imgH="393480" progId="Equation.DSMT4">
                  <p:embed/>
                </p:oleObj>
              </mc:Choice>
              <mc:Fallback>
                <p:oleObj name="Equation" r:id="rId23" imgW="990360" imgH="393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501865" y="2640676"/>
                        <a:ext cx="1936750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639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2669" y="3470702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0" y="1181100"/>
            <a:ext cx="11695971" cy="204377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169994" y="5614421"/>
                <a:ext cx="18458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94" y="5614421"/>
                <a:ext cx="1845827" cy="461665"/>
              </a:xfrm>
              <a:prstGeom prst="rect">
                <a:avLst/>
              </a:prstGeom>
              <a:blipFill>
                <a:blip r:embed="rId3"/>
                <a:stretch>
                  <a:fillRect l="-297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77811" y="1589384"/>
                <a:ext cx="11282941" cy="648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/>
                  <a:t>Tìm </a:t>
                </a:r>
                <a:r>
                  <a:rPr lang="en-US" sz="2700" dirty="0" err="1"/>
                  <a:t>tập</a:t>
                </a:r>
                <a:r>
                  <a:rPr lang="en-US" sz="2700" dirty="0"/>
                  <a:t> </a:t>
                </a:r>
                <a:r>
                  <a:rPr lang="en-US" sz="2700" dirty="0" err="1"/>
                  <a:t>xác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định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số</a:t>
                </a:r>
                <a14:m>
                  <m:oMath xmlns:m="http://schemas.openxmlformats.org/officeDocument/2006/math">
                    <m:r>
                      <a:rPr lang="en-US" sz="27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700" dirty="0"/>
                  <a:t>.</a:t>
                </a:r>
                <a:endParaRPr lang="vi-VN" sz="27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811" y="1589384"/>
                <a:ext cx="11282941" cy="648319"/>
              </a:xfrm>
              <a:prstGeom prst="rect">
                <a:avLst/>
              </a:prstGeom>
              <a:blipFill>
                <a:blip r:embed="rId4"/>
                <a:stretch>
                  <a:fillRect l="-1027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3902" y="2340049"/>
                <a:ext cx="3161944" cy="641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0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2000"/>
                        <m:t>.</m:t>
                      </m:r>
                    </m:oMath>
                  </m:oMathPara>
                </a14:m>
                <a:endParaRPr lang="en-GB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02" y="2340049"/>
                <a:ext cx="3161944" cy="6411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169994" y="2372905"/>
                <a:ext cx="3300037" cy="641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0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0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2000"/>
                        <m:t>.</m:t>
                      </m:r>
                    </m:oMath>
                  </m:oMathPara>
                </a14:m>
                <a:endParaRPr lang="en-GB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94" y="2372905"/>
                <a:ext cx="3300037" cy="6411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245001" y="2340049"/>
                <a:ext cx="2742844" cy="641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0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2000"/>
                        <m:t>.</m:t>
                      </m:r>
                    </m:oMath>
                  </m:oMathPara>
                </a14:m>
                <a:endParaRPr lang="en-GB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001" y="2340049"/>
                <a:ext cx="2742844" cy="6411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801100" y="2461685"/>
                <a:ext cx="274284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0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0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2000"/>
                        <m:t>.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0" y="2461685"/>
                <a:ext cx="2742844" cy="400110"/>
              </a:xfrm>
              <a:prstGeom prst="rect">
                <a:avLst/>
              </a:prstGeom>
              <a:blipFill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932984" y="4108918"/>
                <a:ext cx="10382716" cy="1261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700" i="1">
                        <a:latin typeface="Cambria Math" panose="02040503050406030204" pitchFamily="18" charset="0"/>
                      </a:rPr>
                      <m:t>≠0⇔</m:t>
                    </m:r>
                    <m:func>
                      <m:func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700" i="1">
                        <a:latin typeface="Cambria Math" panose="02040503050406030204" pitchFamily="18" charset="0"/>
                      </a:rPr>
                      <m:t>≠1⇔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7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TXĐ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84" y="4108918"/>
                <a:ext cx="10382716" cy="1261627"/>
              </a:xfrm>
              <a:prstGeom prst="rect">
                <a:avLst/>
              </a:prstGeom>
              <a:blipFill>
                <a:blip r:embed="rId9"/>
                <a:stretch>
                  <a:fillRect l="-1116" t="-1449" r="-705" b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3235925" y="2418369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24765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2669" y="3470702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58939" y="1278188"/>
            <a:ext cx="11695971" cy="204377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847088" y="5166487"/>
                <a:ext cx="24507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088" y="5166487"/>
                <a:ext cx="2450776" cy="461665"/>
              </a:xfrm>
              <a:prstGeom prst="rect">
                <a:avLst/>
              </a:prstGeom>
              <a:blipFill>
                <a:blip r:embed="rId3"/>
                <a:stretch>
                  <a:fillRect l="-2239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52297" y="1871012"/>
                <a:ext cx="112829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số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xác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định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khi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nào</a:t>
                </a:r>
                <a:r>
                  <a:rPr lang="en-US" sz="2700" dirty="0"/>
                  <a:t>?</a:t>
                </a:r>
                <a:endParaRPr lang="vi-VN" sz="27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97" y="1871012"/>
                <a:ext cx="11282941" cy="507831"/>
              </a:xfrm>
              <a:prstGeom prst="rect">
                <a:avLst/>
              </a:prstGeom>
              <a:blipFill>
                <a:blip r:embed="rId4"/>
                <a:stretch>
                  <a:fillRect l="-1026" t="-10843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1391" y="2322387"/>
                <a:ext cx="2941550" cy="667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GB" sz="2200"/>
                        <m:t>.</m:t>
                      </m:r>
                    </m:oMath>
                  </m:oMathPara>
                </a14:m>
                <a:endParaRPr lang="en-GB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1" y="2322387"/>
                <a:ext cx="2941550" cy="6676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334369" y="2305462"/>
                <a:ext cx="2712592" cy="669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GB" sz="2200"/>
                        <m:t>.</m:t>
                      </m:r>
                    </m:oMath>
                  </m:oMathPara>
                </a14:m>
                <a:endParaRPr lang="en-GB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369" y="2305462"/>
                <a:ext cx="2712592" cy="6697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323096" y="2405077"/>
                <a:ext cx="222355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GB" sz="2200"/>
                        <m:t>.</m:t>
                      </m:r>
                    </m:oMath>
                  </m:oMathPara>
                </a14:m>
                <a:endParaRPr lang="en-GB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096" y="2405077"/>
                <a:ext cx="2223554" cy="430887"/>
              </a:xfrm>
              <a:prstGeom prst="rect">
                <a:avLst/>
              </a:prstGeom>
              <a:blipFill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557712" y="2237648"/>
                <a:ext cx="3224459" cy="667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GB" sz="2200"/>
                        <m:t>.</m:t>
                      </m:r>
                    </m:oMath>
                  </m:oMathPara>
                </a14:m>
                <a:endParaRPr lang="vi-VN" sz="22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712" y="2237648"/>
                <a:ext cx="3224459" cy="6676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967569" y="4293828"/>
                <a:ext cx="10424331" cy="643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/>
                  <a:t>Hàm </a:t>
                </a:r>
                <a:r>
                  <a:rPr lang="en-US" sz="2700" dirty="0" err="1"/>
                  <a:t>số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xác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định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khi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xác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định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khi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7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7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69" y="4293828"/>
                <a:ext cx="10424331" cy="643509"/>
              </a:xfrm>
              <a:prstGeom prst="rect">
                <a:avLst/>
              </a:prstGeom>
              <a:blipFill>
                <a:blip r:embed="rId9"/>
                <a:stretch>
                  <a:fillRect l="-1111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769870" y="2363648"/>
            <a:ext cx="424441" cy="45554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27854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2669" y="3470702"/>
            <a:ext cx="11068451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48015" y="1278188"/>
            <a:ext cx="11694116" cy="2150812"/>
            <a:chOff x="992187" y="2564544"/>
            <a:chExt cx="22349545" cy="430218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196511" cy="419972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825139" y="5054135"/>
                <a:ext cx="31137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139" y="5054135"/>
                <a:ext cx="3113748" cy="461665"/>
              </a:xfrm>
              <a:prstGeom prst="rect">
                <a:avLst/>
              </a:prstGeom>
              <a:blipFill>
                <a:blip r:embed="rId3"/>
                <a:stretch>
                  <a:fillRect l="-1761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1923155" y="1359205"/>
            <a:ext cx="112829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5422" y="1766026"/>
                <a:ext cx="6915636" cy="447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200" b="0" i="0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0;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GB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22" y="1766026"/>
                <a:ext cx="6915636" cy="447815"/>
              </a:xfrm>
              <a:prstGeom prst="rect">
                <a:avLst/>
              </a:prstGeom>
              <a:blipFill>
                <a:blip r:embed="rId4"/>
                <a:stretch>
                  <a:fillRect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58946" y="2142176"/>
                <a:ext cx="6993853" cy="447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2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đồ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bi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ế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kho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46" y="2142176"/>
                <a:ext cx="6993853" cy="447815"/>
              </a:xfrm>
              <a:prstGeom prst="rect">
                <a:avLst/>
              </a:prstGeom>
              <a:blipFill>
                <a:blip r:embed="rId5"/>
                <a:stretch>
                  <a:fillRect l="-87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33959" y="2426032"/>
                <a:ext cx="7874362" cy="691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200" b="0" i="0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ngh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ị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0;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59" y="2426032"/>
                <a:ext cx="7874362" cy="6910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92185" y="2989695"/>
                <a:ext cx="7197026" cy="447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2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ngh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ị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bi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ế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kho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m:rPr>
                        <m:nor/>
                      </m:rPr>
                      <a: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85" y="2989695"/>
                <a:ext cx="7197026" cy="447815"/>
              </a:xfrm>
              <a:prstGeom prst="rect">
                <a:avLst/>
              </a:prstGeom>
              <a:blipFill>
                <a:blip r:embed="rId7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967569" y="4293828"/>
                <a:ext cx="1042433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69" y="4293828"/>
                <a:ext cx="10424331" cy="430887"/>
              </a:xfrm>
              <a:prstGeom prst="rect">
                <a:avLst/>
              </a:prstGeom>
              <a:blipFill>
                <a:blip r:embed="rId8"/>
                <a:stretch>
                  <a:fillRect l="-760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109173" y="2950791"/>
            <a:ext cx="424441" cy="45554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649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61775" y="3922708"/>
            <a:ext cx="11068451" cy="2826747"/>
            <a:chOff x="1205494" y="6941416"/>
            <a:chExt cx="22139783" cy="5654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35692" cy="5416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0" y="1181100"/>
            <a:ext cx="11546997" cy="2721043"/>
            <a:chOff x="992187" y="2564544"/>
            <a:chExt cx="22068374" cy="544279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1915340" cy="534033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31929" y="5489177"/>
                <a:ext cx="2611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29" y="5489177"/>
                <a:ext cx="2611002" cy="461665"/>
              </a:xfrm>
              <a:prstGeom prst="rect">
                <a:avLst/>
              </a:prstGeom>
              <a:blipFill>
                <a:blip r:embed="rId3"/>
                <a:stretch>
                  <a:fillRect l="-2336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1896186" y="1274978"/>
            <a:ext cx="112829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96800" y="1533986"/>
                <a:ext cx="8063669" cy="676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000" b="0" i="0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để 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800" y="1533986"/>
                <a:ext cx="8063669" cy="6769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0481" y="2150529"/>
                <a:ext cx="7112726" cy="636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0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000" b="0" i="0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ngh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ị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1" y="2150529"/>
                <a:ext cx="7112726" cy="636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50902" y="2718373"/>
                <a:ext cx="7344199" cy="636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000" b="0" i="0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0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02" y="2718373"/>
                <a:ext cx="7344199" cy="636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17666" y="3225456"/>
                <a:ext cx="6382248" cy="636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0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000" b="0" i="0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66" y="3225456"/>
                <a:ext cx="6382248" cy="6365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1538044" y="4564045"/>
                <a:ext cx="7415456" cy="74546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ngh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ị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44" y="4564045"/>
                <a:ext cx="7415456" cy="7454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581952" y="2200682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15541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6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271726" y="3072165"/>
            <a:ext cx="11614746" cy="3012979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52862"/>
              <a:chOff x="1205494" y="6941416"/>
              <a:chExt cx="3493741" cy="95286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6" y="6941416"/>
                <a:ext cx="2641569" cy="952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5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25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5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2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500" y="1181100"/>
            <a:ext cx="11695971" cy="1579539"/>
            <a:chOff x="992187" y="2564544"/>
            <a:chExt cx="22353091" cy="315948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5703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64441" y="5669645"/>
                <a:ext cx="12502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41" y="5669645"/>
                <a:ext cx="1250283" cy="461665"/>
              </a:xfrm>
              <a:prstGeom prst="rect">
                <a:avLst/>
              </a:prstGeom>
              <a:blipFill>
                <a:blip r:embed="rId3"/>
                <a:stretch>
                  <a:fillRect l="-390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1954717" y="1363514"/>
            <a:ext cx="88201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761" y="2140044"/>
                <a:ext cx="1762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GB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61" y="2140044"/>
                <a:ext cx="1762283" cy="430887"/>
              </a:xfrm>
              <a:prstGeom prst="rect">
                <a:avLst/>
              </a:prstGeom>
              <a:blipFill>
                <a:blip r:embed="rId4"/>
                <a:stretch>
                  <a:fillRect l="-692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238500" y="2175302"/>
                <a:ext cx="336622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GB" sz="2200">
                          <a:latin typeface="+mj-lt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2175302"/>
                <a:ext cx="3366222" cy="430887"/>
              </a:xfrm>
              <a:prstGeom prst="rect">
                <a:avLst/>
              </a:prstGeom>
              <a:blipFill>
                <a:blip r:embed="rId5"/>
                <a:stretch>
                  <a:fillRect l="-362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954856" y="2213402"/>
                <a:ext cx="277004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GB" sz="2200">
                          <a:latin typeface="+mj-lt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b="1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856" y="2213402"/>
                <a:ext cx="2770044" cy="430887"/>
              </a:xfrm>
              <a:prstGeom prst="rect">
                <a:avLst/>
              </a:prstGeom>
              <a:blipFill>
                <a:blip r:embed="rId6"/>
                <a:stretch>
                  <a:fillRect l="-661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442773" y="2213402"/>
                <a:ext cx="29984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GB" sz="2200">
                          <a:latin typeface="+mj-lt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773" y="2213402"/>
                <a:ext cx="2998484" cy="430887"/>
              </a:xfrm>
              <a:prstGeom prst="rect">
                <a:avLst/>
              </a:prstGeom>
              <a:blipFill>
                <a:blip r:embed="rId7"/>
                <a:stretch>
                  <a:fillRect l="-407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718784" y="3651217"/>
                <a:ext cx="897333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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lẻ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84" y="3651217"/>
                <a:ext cx="8973334" cy="430887"/>
              </a:xfrm>
              <a:prstGeom prst="rect">
                <a:avLst/>
              </a:prstGeom>
              <a:blipFill>
                <a:blip r:embed="rId8"/>
                <a:stretch>
                  <a:fillRect l="-883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735422" y="4147249"/>
                <a:ext cx="448001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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22" y="4147249"/>
                <a:ext cx="4480015" cy="430887"/>
              </a:xfrm>
              <a:prstGeom prst="rect">
                <a:avLst/>
              </a:prstGeom>
              <a:blipFill>
                <a:blip r:embed="rId9"/>
                <a:stretch>
                  <a:fillRect l="-176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322583" y="2230768"/>
            <a:ext cx="424441" cy="45554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2743177-519B-447D-BD70-E570241D8E8D}"/>
                  </a:ext>
                </a:extLst>
              </p:cNvPr>
              <p:cNvSpPr/>
              <p:nvPr/>
            </p:nvSpPr>
            <p:spPr>
              <a:xfrm>
                <a:off x="735421" y="4661204"/>
                <a:ext cx="51091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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lẻ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2743177-519B-447D-BD70-E570241D8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21" y="4661204"/>
                <a:ext cx="5109198" cy="769441"/>
              </a:xfrm>
              <a:prstGeom prst="rect">
                <a:avLst/>
              </a:prstGeom>
              <a:blipFill>
                <a:blip r:embed="rId10"/>
                <a:stretch>
                  <a:fillRect l="-1551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B960FE0-8EC2-4460-9B4E-BE82D89E3C61}"/>
                  </a:ext>
                </a:extLst>
              </p:cNvPr>
              <p:cNvSpPr/>
              <p:nvPr/>
            </p:nvSpPr>
            <p:spPr>
              <a:xfrm>
                <a:off x="735421" y="5197283"/>
                <a:ext cx="464820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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lẻ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B960FE0-8EC2-4460-9B4E-BE82D89E3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21" y="5197283"/>
                <a:ext cx="4648201" cy="430887"/>
              </a:xfrm>
              <a:prstGeom prst="rect">
                <a:avLst/>
              </a:prstGeom>
              <a:blipFill>
                <a:blip r:embed="rId11"/>
                <a:stretch>
                  <a:fillRect l="-1706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2447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51" grpId="0"/>
      <p:bldP spid="57" grpId="0" animBg="1"/>
      <p:bldP spid="58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89247" y="3050648"/>
            <a:ext cx="11068451" cy="2826747"/>
            <a:chOff x="1205494" y="6941416"/>
            <a:chExt cx="22139783" cy="5654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35692" cy="5416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15549" y="1180661"/>
            <a:ext cx="11438928" cy="1781053"/>
            <a:chOff x="992187" y="2564544"/>
            <a:chExt cx="21861835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2" y="2667001"/>
              <a:ext cx="21708800" cy="346011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70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376804" y="5157499"/>
                <a:ext cx="20130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804" y="5157499"/>
                <a:ext cx="2013052" cy="461665"/>
              </a:xfrm>
              <a:prstGeom prst="rect">
                <a:avLst/>
              </a:prstGeom>
              <a:blipFill>
                <a:blip r:embed="rId3"/>
                <a:stretch>
                  <a:fillRect l="-2727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1896186" y="1274978"/>
            <a:ext cx="112829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478751" y="2074150"/>
                <a:ext cx="695479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8751" y="2074150"/>
                <a:ext cx="6954792" cy="430887"/>
              </a:xfrm>
              <a:prstGeom prst="rect">
                <a:avLst/>
              </a:prstGeom>
              <a:blipFill>
                <a:blip r:embed="rId4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716419" y="2043350"/>
                <a:ext cx="241450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2200" i="1" spc="-75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419" y="2043350"/>
                <a:ext cx="2414500" cy="430887"/>
              </a:xfrm>
              <a:prstGeom prst="rect">
                <a:avLst/>
              </a:prstGeom>
              <a:blipFill>
                <a:blip r:embed="rId5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477000" y="2043351"/>
                <a:ext cx="266578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2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22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043351"/>
                <a:ext cx="2665786" cy="430887"/>
              </a:xfrm>
              <a:prstGeom prst="rect">
                <a:avLst/>
              </a:prstGeom>
              <a:blipFill>
                <a:blip r:embed="rId6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439751" y="2043350"/>
                <a:ext cx="231472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i="1" spc="-75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2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vi-VN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751" y="2043350"/>
                <a:ext cx="2314726" cy="430887"/>
              </a:xfrm>
              <a:prstGeom prst="rect">
                <a:avLst/>
              </a:prstGeom>
              <a:blipFill>
                <a:blip r:embed="rId7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603329" y="3631044"/>
                <a:ext cx="10445671" cy="181895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TX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⇒−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22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)=−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ẻ.</m:t>
                      </m:r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29" y="3631044"/>
                <a:ext cx="10445671" cy="1818959"/>
              </a:xfrm>
              <a:prstGeom prst="rect">
                <a:avLst/>
              </a:prstGeom>
              <a:blipFill>
                <a:blip r:embed="rId8"/>
                <a:stretch>
                  <a:fillRect l="-117" b="-33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3878545" y="1990654"/>
            <a:ext cx="536277" cy="53627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15884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6014" y="3237328"/>
            <a:ext cx="11638022" cy="327256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3451"/>
              <a:chOff x="1205494" y="6941416"/>
              <a:chExt cx="3493741" cy="92345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36014" y="1168116"/>
            <a:ext cx="11695971" cy="183673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30">
                <a:defRPr/>
              </a:pPr>
              <a:endParaRPr lang="en-US" sz="16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0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530">
                    <a:defRPr/>
                  </a:pPr>
                  <a:endParaRPr lang="en-US" sz="16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70" cy="102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2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527914" y="1646195"/>
                <a:ext cx="9568587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7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func>
                      <m:funcPr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vi-VN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14" y="1646195"/>
                <a:ext cx="9568587" cy="714170"/>
              </a:xfrm>
              <a:prstGeom prst="rect">
                <a:avLst/>
              </a:prstGeom>
              <a:blipFill>
                <a:blip r:embed="rId3"/>
                <a:stretch>
                  <a:fillRect l="-121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6226" y="2543793"/>
                <a:ext cx="1762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26" y="2543793"/>
                <a:ext cx="1762283" cy="430887"/>
              </a:xfrm>
              <a:prstGeom prst="rect">
                <a:avLst/>
              </a:prstGeom>
              <a:blipFill>
                <a:blip r:embed="rId4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07436" y="2532876"/>
                <a:ext cx="336622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dirty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2200">
                          <a:latin typeface="+mj-lt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436" y="2532876"/>
                <a:ext cx="3366222" cy="430887"/>
              </a:xfrm>
              <a:prstGeom prst="rect">
                <a:avLst/>
              </a:prstGeom>
              <a:blipFill>
                <a:blip r:embed="rId5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467790" y="2531420"/>
                <a:ext cx="277004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>
                          <a:latin typeface="+mj-lt"/>
                        </a:rPr>
                        <m:t>4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2200">
                          <a:latin typeface="+mj-lt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200" b="1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90" y="2531420"/>
                <a:ext cx="2770044" cy="430887"/>
              </a:xfrm>
              <a:prstGeom prst="rect">
                <a:avLst/>
              </a:prstGeom>
              <a:blipFill>
                <a:blip r:embed="rId6"/>
                <a:stretch>
                  <a:fillRect l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870670" y="2520503"/>
                <a:ext cx="29984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i="1" spc="-75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2200">
                          <a:latin typeface="+mj-lt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670" y="2520503"/>
                <a:ext cx="2998484" cy="430887"/>
              </a:xfrm>
              <a:prstGeom prst="rect">
                <a:avLst/>
              </a:prstGeom>
              <a:blipFill>
                <a:blip r:embed="rId7"/>
                <a:stretch>
                  <a:fillRect l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54504" y="783804"/>
            <a:ext cx="4736043" cy="526318"/>
            <a:chOff x="739068" y="1515168"/>
            <a:chExt cx="9473319" cy="1052773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6362658" y="2514629"/>
            <a:ext cx="424441" cy="45554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054C47E-FE1F-47DE-9D94-75C7D87A3036}"/>
                  </a:ext>
                </a:extLst>
              </p:cNvPr>
              <p:cNvSpPr/>
              <p:nvPr/>
            </p:nvSpPr>
            <p:spPr>
              <a:xfrm>
                <a:off x="2588341" y="4882945"/>
                <a:ext cx="13146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spc="-75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054C47E-FE1F-47DE-9D94-75C7D87A3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341" y="4882945"/>
                <a:ext cx="1314621" cy="461665"/>
              </a:xfrm>
              <a:prstGeom prst="rect">
                <a:avLst/>
              </a:prstGeom>
              <a:blipFill>
                <a:blip r:embed="rId8"/>
                <a:stretch>
                  <a:fillRect l="-3721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AFB7B42-7D11-4F49-8F3C-A8DCC8D7EA6C}"/>
                  </a:ext>
                </a:extLst>
              </p:cNvPr>
              <p:cNvSpPr txBox="1"/>
              <p:nvPr/>
            </p:nvSpPr>
            <p:spPr>
              <a:xfrm>
                <a:off x="297120" y="3902677"/>
                <a:ext cx="9029491" cy="714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AFB7B42-7D11-4F49-8F3C-A8DCC8D7E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20" y="3902677"/>
                <a:ext cx="9029491" cy="714042"/>
              </a:xfrm>
              <a:prstGeom prst="rect">
                <a:avLst/>
              </a:prstGeom>
              <a:blipFill>
                <a:blip r:embed="rId9"/>
                <a:stretch>
                  <a:fillRect l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11427" y="9207"/>
            <a:ext cx="9330535" cy="646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ÔN TẬP CHƯƠNG I</a:t>
            </a:r>
          </a:p>
        </p:txBody>
      </p:sp>
    </p:spTree>
    <p:extLst>
      <p:ext uri="{BB962C8B-B14F-4D97-AF65-F5344CB8AC3E}">
        <p14:creationId xmlns:p14="http://schemas.microsoft.com/office/powerpoint/2010/main" val="84734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5" grpId="1"/>
      <p:bldP spid="57" grpId="0" animBg="1"/>
      <p:bldP spid="52" grpId="0"/>
      <p:bldP spid="5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</TotalTime>
  <Words>1627</Words>
  <Application>Microsoft Office PowerPoint</Application>
  <PresentationFormat>Widescreen</PresentationFormat>
  <Paragraphs>350</Paragraphs>
  <Slides>22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AvantGarde-Demi</vt:lpstr>
      <vt:lpstr>Calibri</vt:lpstr>
      <vt:lpstr>Cambria Math</vt:lpstr>
      <vt:lpstr>Tahoma</vt:lpstr>
      <vt:lpstr>Times New Roman</vt:lpstr>
      <vt:lpstr>Trebuchet MS</vt:lpstr>
      <vt:lpstr>Wingdings</vt:lpstr>
      <vt:lpstr>Wingdings 3</vt:lpstr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2023-08-10T02:03:36Z</dcterms:created>
  <dcterms:modified xsi:type="dcterms:W3CDTF">2023-08-16T02:08:33Z</dcterms:modified>
</cp:coreProperties>
</file>