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67" r:id="rId14"/>
    <p:sldId id="269" r:id="rId15"/>
    <p:sldId id="270" r:id="rId16"/>
    <p:sldId id="268" r:id="rId17"/>
    <p:sldId id="274" r:id="rId18"/>
    <p:sldId id="275" r:id="rId19"/>
    <p:sldId id="276" r:id="rId20"/>
    <p:sldId id="277" r:id="rId21"/>
    <p:sldId id="278" r:id="rId22"/>
    <p:sldId id="279" r:id="rId23"/>
    <p:sldId id="280"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45EECF-7ACD-4782-899B-E3BC0A204EA2}"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129795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5EECF-7ACD-4782-899B-E3BC0A204EA2}"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428465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5EECF-7ACD-4782-899B-E3BC0A204EA2}"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202572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5EECF-7ACD-4782-899B-E3BC0A204EA2}"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41894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45EECF-7ACD-4782-899B-E3BC0A204EA2}"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1003328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45EECF-7ACD-4782-899B-E3BC0A204EA2}"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103903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45EECF-7ACD-4782-899B-E3BC0A204EA2}" type="datetimeFigureOut">
              <a:rPr lang="en-US" smtClean="0"/>
              <a:t>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204244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45EECF-7ACD-4782-899B-E3BC0A204EA2}"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116246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5EECF-7ACD-4782-899B-E3BC0A204EA2}" type="datetimeFigureOut">
              <a:rPr lang="en-US" smtClean="0"/>
              <a:t>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77750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45EECF-7ACD-4782-899B-E3BC0A204EA2}"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338803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45EECF-7ACD-4782-899B-E3BC0A204EA2}"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D86BB-E9D0-40DB-B17D-1F553B176A7F}" type="slidenum">
              <a:rPr lang="en-US" smtClean="0"/>
              <a:t>‹#›</a:t>
            </a:fld>
            <a:endParaRPr lang="en-US"/>
          </a:p>
        </p:txBody>
      </p:sp>
    </p:spTree>
    <p:extLst>
      <p:ext uri="{BB962C8B-B14F-4D97-AF65-F5344CB8AC3E}">
        <p14:creationId xmlns:p14="http://schemas.microsoft.com/office/powerpoint/2010/main" val="36067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5EECF-7ACD-4782-899B-E3BC0A204EA2}" type="datetimeFigureOut">
              <a:rPr lang="en-US" smtClean="0"/>
              <a:t>9/5/2021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D86BB-E9D0-40DB-B17D-1F553B176A7F}" type="slidenum">
              <a:rPr lang="en-US" smtClean="0"/>
              <a:t>‹#›</a:t>
            </a:fld>
            <a:endParaRPr lang="en-US"/>
          </a:p>
        </p:txBody>
      </p:sp>
    </p:spTree>
    <p:extLst>
      <p:ext uri="{BB962C8B-B14F-4D97-AF65-F5344CB8AC3E}">
        <p14:creationId xmlns:p14="http://schemas.microsoft.com/office/powerpoint/2010/main" val="409890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1927225"/>
          </a:xfrm>
        </p:spPr>
        <p:txBody>
          <a:bodyPr/>
          <a:lstStyle/>
          <a:p>
            <a:r>
              <a:rPr lang="en-US" b="1" dirty="0" smtClean="0">
                <a:solidFill>
                  <a:srgbClr val="92D050"/>
                </a:solidFill>
                <a:latin typeface="Times New Roman" panose="02020603050405020304" pitchFamily="18" charset="0"/>
                <a:cs typeface="Times New Roman" panose="02020603050405020304" pitchFamily="18" charset="0"/>
              </a:rPr>
              <a:t>CÔNG NGHỆ 10</a:t>
            </a:r>
            <a:br>
              <a:rPr lang="en-US" b="1" dirty="0" smtClean="0">
                <a:solidFill>
                  <a:srgbClr val="92D050"/>
                </a:solidFill>
                <a:latin typeface="Times New Roman" panose="02020603050405020304" pitchFamily="18" charset="0"/>
                <a:cs typeface="Times New Roman" panose="02020603050405020304" pitchFamily="18" charset="0"/>
              </a:rPr>
            </a:br>
            <a:r>
              <a:rPr lang="en-US" b="1" dirty="0" err="1" smtClean="0">
                <a:solidFill>
                  <a:srgbClr val="92D050"/>
                </a:solidFill>
                <a:latin typeface="Times New Roman" panose="02020603050405020304" pitchFamily="18" charset="0"/>
                <a:cs typeface="Times New Roman" panose="02020603050405020304" pitchFamily="18" charset="0"/>
              </a:rPr>
              <a:t>Năm</a:t>
            </a:r>
            <a:r>
              <a:rPr lang="en-US" b="1" dirty="0" smtClean="0">
                <a:solidFill>
                  <a:srgbClr val="92D050"/>
                </a:solidFill>
                <a:latin typeface="Times New Roman" panose="02020603050405020304" pitchFamily="18" charset="0"/>
                <a:cs typeface="Times New Roman" panose="02020603050405020304" pitchFamily="18" charset="0"/>
              </a:rPr>
              <a:t> </a:t>
            </a:r>
            <a:r>
              <a:rPr lang="en-US" b="1" dirty="0" err="1" smtClean="0">
                <a:solidFill>
                  <a:srgbClr val="92D050"/>
                </a:solidFill>
                <a:latin typeface="Times New Roman" panose="02020603050405020304" pitchFamily="18" charset="0"/>
                <a:cs typeface="Times New Roman" panose="02020603050405020304" pitchFamily="18" charset="0"/>
              </a:rPr>
              <a:t>học</a:t>
            </a:r>
            <a:r>
              <a:rPr lang="en-US" b="1" dirty="0" smtClean="0">
                <a:solidFill>
                  <a:srgbClr val="92D050"/>
                </a:solidFill>
                <a:latin typeface="Times New Roman" panose="02020603050405020304" pitchFamily="18" charset="0"/>
                <a:cs typeface="Times New Roman" panose="02020603050405020304" pitchFamily="18" charset="0"/>
              </a:rPr>
              <a:t>: 2021-2022</a:t>
            </a:r>
            <a:endParaRPr lang="en-US" b="1" dirty="0">
              <a:solidFill>
                <a:srgbClr val="92D05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95400" y="2971800"/>
            <a:ext cx="6858000" cy="1752600"/>
          </a:xfrm>
        </p:spPr>
        <p:txBody>
          <a:bodyPr/>
          <a:lstStyle/>
          <a:p>
            <a:r>
              <a:rPr lang="en-US" dirty="0" smtClean="0">
                <a:solidFill>
                  <a:srgbClr val="00B0F0"/>
                </a:solidFill>
                <a:latin typeface="Times New Roman" panose="02020603050405020304" pitchFamily="18" charset="0"/>
                <a:cs typeface="Times New Roman" panose="02020603050405020304" pitchFamily="18" charset="0"/>
              </a:rPr>
              <a:t>NÔNG, LÂM, NGƯ NGHIỆP VÀ </a:t>
            </a:r>
          </a:p>
          <a:p>
            <a:r>
              <a:rPr lang="en-US" dirty="0" smtClean="0">
                <a:solidFill>
                  <a:srgbClr val="00B0F0"/>
                </a:solidFill>
                <a:latin typeface="Times New Roman" panose="02020603050405020304" pitchFamily="18" charset="0"/>
                <a:cs typeface="Times New Roman" panose="02020603050405020304" pitchFamily="18" charset="0"/>
              </a:rPr>
              <a:t>TẠO LẬP DOANH NGHIỆP</a:t>
            </a:r>
            <a:endParaRPr lang="en-US"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94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dirty="0" smtClean="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Ngành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endParaRPr lang="en-US" sz="3200" dirty="0">
              <a:latin typeface="Times New Roman" panose="02020603050405020304" pitchFamily="18" charset="0"/>
              <a:cs typeface="Times New Roman" panose="02020603050405020304" pitchFamily="18"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6676608" cy="283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5186004"/>
            <a:ext cx="6477000" cy="401072"/>
          </a:xfrm>
          <a:prstGeom prst="rect">
            <a:avLst/>
          </a:prstGeom>
        </p:spPr>
        <p:txBody>
          <a:bodyPr wrap="square">
            <a:spAutoFit/>
          </a:bodyPr>
          <a:lstStyle/>
          <a:p>
            <a:pPr algn="ctr">
              <a:lnSpc>
                <a:spcPct val="120000"/>
              </a:lnSpc>
            </a:pPr>
            <a:r>
              <a:rPr lang="en-US" b="1" dirty="0" err="1" smtClean="0">
                <a:effectLst/>
                <a:latin typeface="Times New Roman"/>
                <a:ea typeface="Times New Roman"/>
                <a:cs typeface="Times New Roman"/>
              </a:rPr>
              <a:t>Biểu</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đồ</a:t>
            </a:r>
            <a:r>
              <a:rPr lang="en-US" b="1" dirty="0" smtClean="0">
                <a:effectLst/>
                <a:latin typeface="Times New Roman"/>
                <a:ea typeface="Times New Roman"/>
                <a:cs typeface="Times New Roman"/>
              </a:rPr>
              <a:t> 2. </a:t>
            </a:r>
            <a:r>
              <a:rPr lang="en-US" b="1" dirty="0" err="1" smtClean="0">
                <a:effectLst/>
                <a:latin typeface="Times New Roman"/>
                <a:ea typeface="Times New Roman"/>
                <a:cs typeface="Times New Roman"/>
              </a:rPr>
              <a:t>Giá</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trị</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hàng</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hóa</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xuất</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khẩu</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triệu</a:t>
            </a:r>
            <a:r>
              <a:rPr lang="en-US" b="1" dirty="0" smtClean="0">
                <a:effectLst/>
                <a:latin typeface="Times New Roman"/>
                <a:ea typeface="Times New Roman"/>
                <a:cs typeface="Times New Roman"/>
              </a:rPr>
              <a:t> </a:t>
            </a:r>
            <a:r>
              <a:rPr lang="en-US" b="1" dirty="0" err="1" smtClean="0">
                <a:effectLst/>
                <a:latin typeface="Times New Roman"/>
                <a:ea typeface="Times New Roman"/>
                <a:cs typeface="Times New Roman"/>
              </a:rPr>
              <a:t>đô</a:t>
            </a:r>
            <a:r>
              <a:rPr lang="en-US" b="1" dirty="0" smtClean="0">
                <a:effectLst/>
                <a:latin typeface="Times New Roman"/>
                <a:ea typeface="Times New Roman"/>
                <a:cs typeface="Times New Roman"/>
              </a:rPr>
              <a:t> la </a:t>
            </a:r>
            <a:r>
              <a:rPr lang="en-US" b="1" dirty="0" err="1" smtClean="0">
                <a:effectLst/>
                <a:latin typeface="Times New Roman"/>
                <a:ea typeface="Times New Roman"/>
                <a:cs typeface="Times New Roman"/>
              </a:rPr>
              <a:t>Mỹ</a:t>
            </a:r>
            <a:r>
              <a:rPr lang="en-US" b="1" dirty="0" smtClean="0">
                <a:effectLst/>
                <a:latin typeface="Times New Roman"/>
                <a:ea typeface="Times New Roman"/>
                <a:cs typeface="Times New Roman"/>
              </a:rPr>
              <a:t>)</a:t>
            </a:r>
            <a:endParaRPr lang="en-US" sz="1400" b="1" dirty="0">
              <a:ea typeface="Calibri"/>
              <a:cs typeface="Times New Roman"/>
            </a:endParaRPr>
          </a:p>
        </p:txBody>
      </p:sp>
    </p:spTree>
    <p:extLst>
      <p:ext uri="{BB962C8B-B14F-4D97-AF65-F5344CB8AC3E}">
        <p14:creationId xmlns:p14="http://schemas.microsoft.com/office/powerpoint/2010/main" val="110051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pPr algn="just"/>
            <a:r>
              <a:rPr lang="en-US" sz="3200" dirty="0" smtClean="0">
                <a:latin typeface="Times New Roman" panose="02020603050405020304" pitchFamily="18" charset="0"/>
                <a:cs typeface="Times New Roman" panose="02020603050405020304" pitchFamily="18" charset="0"/>
              </a:rPr>
              <a:t>4.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nông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lao</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endParaRPr lang="en-US" sz="3200"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99" y="1676400"/>
            <a:ext cx="6867615" cy="387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9400" y="2209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28906" y="1832428"/>
            <a:ext cx="5410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p:cNvSpPr txBox="1"/>
          <p:nvPr/>
        </p:nvSpPr>
        <p:spPr>
          <a:xfrm>
            <a:off x="152400" y="5660571"/>
            <a:ext cx="8839200" cy="646331"/>
          </a:xfrm>
          <a:prstGeom prst="rect">
            <a:avLst/>
          </a:prstGeom>
          <a:noFill/>
        </p:spPr>
        <p:txBody>
          <a:bodyPr wrap="square" rtlCol="0">
            <a:spAutoFit/>
          </a:bodyPr>
          <a:lstStyle/>
          <a:p>
            <a:pPr algn="just"/>
            <a:r>
              <a:rPr lang="en-US" dirty="0" smtClean="0"/>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3: Lao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tuổi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2011 </a:t>
            </a:r>
            <a:r>
              <a:rPr lang="en-US" dirty="0">
                <a:latin typeface="Times New Roman" panose="02020603050405020304" pitchFamily="18" charset="0"/>
                <a:cs typeface="Times New Roman" panose="02020603050405020304" pitchFamily="18" charset="0"/>
              </a:rPr>
              <a:t>– 2014</a:t>
            </a:r>
          </a:p>
          <a:p>
            <a:r>
              <a:rPr lang="en-US" dirty="0" smtClean="0"/>
              <a:t>  </a:t>
            </a:r>
            <a:endParaRPr lang="en-US" dirty="0"/>
          </a:p>
        </p:txBody>
      </p:sp>
    </p:spTree>
    <p:extLst>
      <p:ext uri="{BB962C8B-B14F-4D97-AF65-F5344CB8AC3E}">
        <p14:creationId xmlns:p14="http://schemas.microsoft.com/office/powerpoint/2010/main" val="385914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955970" cy="456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51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p:spPr>
        <p:txBody>
          <a:bodyPr>
            <a:noAutofit/>
          </a:bodyPr>
          <a:lstStyle/>
          <a:p>
            <a:pPr algn="l"/>
            <a:r>
              <a:rPr lang="en-US" sz="3200" b="1" dirty="0">
                <a:latin typeface="Times New Roman" panose="02020603050405020304" pitchFamily="18" charset="0"/>
                <a:cs typeface="Times New Roman" panose="02020603050405020304" pitchFamily="18" charset="0"/>
              </a:rPr>
              <a:t>II.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nay</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endParaRPr lang="en-US" sz="3200" dirty="0">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90800"/>
            <a:ext cx="5742006" cy="30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0" y="5791200"/>
            <a:ext cx="7772400" cy="369332"/>
          </a:xfrm>
          <a:prstGeom prst="rect">
            <a:avLst/>
          </a:prstGeom>
        </p:spPr>
        <p:txBody>
          <a:bodyPr wrap="square">
            <a:spAutoFit/>
          </a:bodyPr>
          <a:lstStyle/>
          <a:p>
            <a:r>
              <a:rPr lang="en-US" b="1" dirty="0" err="1">
                <a:latin typeface="Times New Roman" panose="02020603050405020304" pitchFamily="18" charset="0"/>
                <a:cs typeface="Times New Roman" panose="02020603050405020304" pitchFamily="18" charset="0"/>
              </a:rPr>
              <a:t>Biểu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4: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lúa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Nam qua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1990 -2012</a:t>
            </a:r>
          </a:p>
        </p:txBody>
      </p:sp>
    </p:spTree>
    <p:extLst>
      <p:ext uri="{BB962C8B-B14F-4D97-AF65-F5344CB8AC3E}">
        <p14:creationId xmlns:p14="http://schemas.microsoft.com/office/powerpoint/2010/main" val="909965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449" y="1038821"/>
            <a:ext cx="6666351" cy="475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11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Autofit/>
          </a:bodyPr>
          <a:lstStyle/>
          <a:p>
            <a:pPr algn="just"/>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Bước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khẩu</a:t>
            </a:r>
            <a:endParaRPr lang="en-US" sz="3200" dirty="0">
              <a:latin typeface="Times New Roman" panose="02020603050405020304" pitchFamily="18" charset="0"/>
              <a:cs typeface="Times New Roman" panose="02020603050405020304" pitchFamily="18"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10631"/>
            <a:ext cx="6324600" cy="404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49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2673" y="304800"/>
            <a:ext cx="7772400" cy="1569660"/>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c.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endParaRPr lang="en-US" sz="3200" dirty="0">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26860"/>
            <a:ext cx="5905500" cy="432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371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noAutofit/>
          </a:bodyPr>
          <a:lstStyle/>
          <a:p>
            <a:pPr algn="just"/>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Hạn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chế</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685800" y="1371600"/>
            <a:ext cx="3429000" cy="3046988"/>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ta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nay? </a:t>
            </a:r>
            <a:r>
              <a:rPr lang="en-US" sz="3200" dirty="0" err="1" smtClean="0">
                <a:latin typeface="Times New Roman" panose="02020603050405020304" pitchFamily="18" charset="0"/>
                <a:cs typeface="Times New Roman" panose="02020603050405020304" pitchFamily="18" charset="0"/>
              </a:rPr>
              <a:t>Đề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phục</a:t>
            </a:r>
            <a:r>
              <a:rPr lang="en-US" sz="3200" dirty="0" smtClean="0">
                <a:latin typeface="Times New Roman" panose="02020603050405020304" pitchFamily="18" charset="0"/>
                <a:cs typeface="Times New Roman" panose="02020603050405020304" pitchFamily="18" charset="0"/>
              </a:rPr>
              <a:t>?</a:t>
            </a:r>
            <a:endParaRPr lang="en-US" sz="32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047750"/>
            <a:ext cx="48006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38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b="1" dirty="0">
                <a:latin typeface="Times New Roman" panose="02020603050405020304" pitchFamily="18" charset="0"/>
                <a:cs typeface="Times New Roman" panose="02020603050405020304" pitchFamily="18" charset="0"/>
              </a:rPr>
              <a:t>III.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81000" y="1600200"/>
            <a:ext cx="79248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Tăng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bảo</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ninh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a:t>
            </a:r>
            <a:r>
              <a:rPr lang="en-US" sz="2400" dirty="0" err="1" smtClean="0">
                <a:latin typeface="Times New Roman" panose="02020603050405020304" pitchFamily="18" charset="0"/>
                <a:cs typeface="Times New Roman" panose="02020603050405020304" pitchFamily="18" charset="0"/>
              </a:rPr>
              <a:t>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971800"/>
            <a:ext cx="400147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260" y="2971800"/>
            <a:ext cx="335854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127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Đầu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nuôi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xuất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just">
              <a:buNone/>
            </a:pPr>
            <a:r>
              <a:rPr lang="en-US" sz="2800" dirty="0" smtClean="0">
                <a:latin typeface="Times New Roman" panose="02020603050405020304" pitchFamily="18" charset="0"/>
                <a:cs typeface="Times New Roman" panose="02020603050405020304" pitchFamily="18" charset="0"/>
              </a:rPr>
              <a:t>? Theo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a:t>
            </a:r>
          </a:p>
          <a:p>
            <a:pPr marL="0" indent="0" algn="just">
              <a:buNone/>
            </a:pPr>
            <a:endParaRPr lang="en-US" sz="28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669927"/>
            <a:ext cx="4038600" cy="328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8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BÀI 1: BÀI MỞ ĐẦU</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036637"/>
            <a:ext cx="8229600" cy="4830763"/>
          </a:xfrm>
        </p:spPr>
        <p:txBody>
          <a:bodyPr/>
          <a:lstStyle/>
          <a:p>
            <a:pPr marL="0" indent="0" algn="just">
              <a:buNone/>
            </a:pPr>
            <a:r>
              <a:rPr lang="en-US" b="1" dirty="0">
                <a:latin typeface="Times New Roman" panose="02020603050405020304" pitchFamily="18" charset="0"/>
                <a:cs typeface="Times New Roman" panose="02020603050405020304" pitchFamily="18" charset="0"/>
              </a:rPr>
              <a:t>I. </a:t>
            </a:r>
            <a:r>
              <a:rPr lang="en-US" b="1" dirty="0" err="1">
                <a:latin typeface="Times New Roman" panose="02020603050405020304" pitchFamily="18" charset="0"/>
                <a:cs typeface="Times New Roman" panose="02020603050405020304" pitchFamily="18" charset="0"/>
              </a:rPr>
              <a:t>Tầm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quốc</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dân</a:t>
            </a:r>
            <a:endParaRPr lang="en-US" dirty="0">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0"/>
            <a:ext cx="5505450" cy="374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10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b="1" dirty="0" smtClean="0">
                <a:latin typeface="Times New Roman" panose="02020603050405020304" pitchFamily="18" charset="0"/>
                <a:cs typeface="Times New Roman" panose="02020603050405020304" pitchFamily="18" charset="0"/>
              </a:rPr>
              <a:t>3. </a:t>
            </a:r>
            <a:r>
              <a:rPr lang="en-US" sz="3200" b="1" dirty="0" err="1" smtClean="0">
                <a:latin typeface="Times New Roman" panose="02020603050405020304" pitchFamily="18" charset="0"/>
                <a:cs typeface="Times New Roman" panose="02020603050405020304" pitchFamily="18" charset="0"/>
              </a:rPr>
              <a:t>Xây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dựng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nghiệp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gây</a:t>
            </a:r>
            <a:r>
              <a:rPr lang="en-US" sz="3200" b="1" dirty="0" smtClean="0">
                <a:latin typeface="Times New Roman" panose="02020603050405020304" pitchFamily="18" charset="0"/>
                <a:cs typeface="Times New Roman" panose="02020603050405020304" pitchFamily="18" charset="0"/>
              </a:rPr>
              <a:t> ô </a:t>
            </a:r>
            <a:r>
              <a:rPr lang="en-US" sz="3200" b="1" dirty="0" err="1" smtClean="0">
                <a:latin typeface="Times New Roman" panose="02020603050405020304" pitchFamily="18" charset="0"/>
                <a:cs typeface="Times New Roman" panose="02020603050405020304" pitchFamily="18" charset="0"/>
              </a:rPr>
              <a:t>nhiễm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môi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trường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146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14600"/>
            <a:ext cx="3962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66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b="1" dirty="0" smtClean="0">
                <a:latin typeface="Times New Roman" panose="02020603050405020304" pitchFamily="18" charset="0"/>
                <a:cs typeface="Times New Roman" panose="02020603050405020304" pitchFamily="18" charset="0"/>
              </a:rPr>
              <a:t>4. </a:t>
            </a:r>
            <a:r>
              <a:rPr lang="en-US" sz="3200" b="1" dirty="0" err="1" smtClean="0">
                <a:latin typeface="Times New Roman" panose="02020603050405020304" pitchFamily="18" charset="0"/>
                <a:cs typeface="Times New Roman" panose="02020603050405020304" pitchFamily="18" charset="0"/>
              </a:rPr>
              <a:t>Áp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dụng</a:t>
            </a:r>
            <a:r>
              <a:rPr lang="en-US" sz="3200" b="1" dirty="0" smtClean="0">
                <a:latin typeface="Times New Roman" panose="02020603050405020304" pitchFamily="18" charset="0"/>
                <a:cs typeface="Times New Roman" panose="02020603050405020304" pitchFamily="18" charset="0"/>
              </a:rPr>
              <a:t> KHKT </a:t>
            </a:r>
            <a:r>
              <a:rPr lang="en-US" sz="3200" b="1" dirty="0" err="1" smtClean="0">
                <a:latin typeface="Times New Roman" panose="02020603050405020304" pitchFamily="18" charset="0"/>
                <a:cs typeface="Times New Roman" panose="02020603050405020304" pitchFamily="18" charset="0"/>
              </a:rPr>
              <a:t>vào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xuất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giống</a:t>
            </a:r>
            <a:endParaRPr lang="en-US" sz="3200" b="1"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073" y="1676400"/>
            <a:ext cx="693727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02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924800" cy="565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911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b="1" dirty="0" smtClean="0">
                <a:latin typeface="Times New Roman" panose="02020603050405020304" pitchFamily="18" charset="0"/>
                <a:cs typeface="Times New Roman" panose="02020603050405020304" pitchFamily="18" charset="0"/>
              </a:rPr>
              <a:t>5.Đầu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nghệ</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sản</a:t>
            </a:r>
            <a:endParaRPr lang="en-US" sz="3200" b="1"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87236"/>
            <a:ext cx="3962400" cy="468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5449531"/>
            <a:ext cx="3276600" cy="584775"/>
          </a:xfrm>
          <a:prstGeom prst="rect">
            <a:avLst/>
          </a:prstGeom>
          <a:noFill/>
        </p:spPr>
        <p:txBody>
          <a:bodyPr wrap="square" rtlCol="0">
            <a:spAutoFit/>
          </a:bodyPr>
          <a:lstStyle/>
          <a:p>
            <a:pPr algn="just"/>
            <a:r>
              <a:rPr lang="en-US" sz="3200" b="1" dirty="0" err="1" smtClean="0">
                <a:solidFill>
                  <a:srgbClr val="FF0000"/>
                </a:solidFill>
                <a:latin typeface="Times New Roman" panose="02020603050405020304" pitchFamily="18" charset="0"/>
                <a:cs typeface="Times New Roman" panose="02020603050405020304" pitchFamily="18" charset="0"/>
              </a:rPr>
              <a:t>Hạt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thô</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229072"/>
            <a:ext cx="3962400" cy="226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1724358"/>
            <a:ext cx="1600200" cy="243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719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normAutofit fontScale="90000"/>
          </a:bodyPr>
          <a:lstStyle/>
          <a:p>
            <a:pPr>
              <a:lnSpc>
                <a:spcPct val="150000"/>
              </a:lnSpc>
            </a:pPr>
            <a:r>
              <a:rPr lang="en-US" b="1" dirty="0" err="1" smtClean="0">
                <a:solidFill>
                  <a:srgbClr val="FF0000"/>
                </a:solidFill>
                <a:latin typeface="Times New Roman" panose="02020603050405020304" pitchFamily="18" charset="0"/>
                <a:cs typeface="Times New Roman" panose="02020603050405020304" pitchFamily="18" charset="0"/>
              </a:rPr>
              <a:t>Dặn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dò</a:t>
            </a:r>
            <a:r>
              <a:rPr lang="en-US" b="1" dirty="0" smtClean="0">
                <a:solidFill>
                  <a:srgbClr val="FF0000"/>
                </a:solidFill>
                <a:latin typeface="Times New Roman" panose="02020603050405020304" pitchFamily="18" charset="0"/>
                <a:cs typeface="Times New Roman" panose="02020603050405020304" pitchFamily="18" charset="0"/>
              </a:rPr>
              <a:t>: </a:t>
            </a:r>
            <a:br>
              <a:rPr lang="en-US" b="1" dirty="0" smtClean="0">
                <a:solidFill>
                  <a:srgbClr val="FF0000"/>
                </a:solidFill>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HS </a:t>
            </a:r>
            <a:r>
              <a:rPr lang="en-US" b="1" dirty="0" err="1" smtClean="0">
                <a:solidFill>
                  <a:srgbClr val="FF0000"/>
                </a:solidFill>
                <a:latin typeface="Times New Roman" panose="02020603050405020304" pitchFamily="18" charset="0"/>
                <a:cs typeface="Times New Roman" panose="02020603050405020304" pitchFamily="18" charset="0"/>
              </a:rPr>
              <a:t>ghi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bài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đầy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đủ</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xem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trước</a:t>
            </a:r>
            <a:r>
              <a:rPr lang="en-US" b="1" dirty="0" smtClean="0">
                <a:solidFill>
                  <a:srgbClr val="FF0000"/>
                </a:solidFill>
                <a:latin typeface="Times New Roman" panose="02020603050405020304" pitchFamily="18" charset="0"/>
                <a:cs typeface="Times New Roman" panose="02020603050405020304" pitchFamily="18" charset="0"/>
              </a:rPr>
              <a:t> </a:t>
            </a:r>
            <a:br>
              <a:rPr lang="en-US" b="1" dirty="0" smtClean="0">
                <a:solidFill>
                  <a:srgbClr val="FF0000"/>
                </a:solidFill>
                <a:latin typeface="Times New Roman" panose="02020603050405020304" pitchFamily="18" charset="0"/>
                <a:cs typeface="Times New Roman" panose="02020603050405020304" pitchFamily="18" charset="0"/>
              </a:rPr>
            </a:br>
            <a:r>
              <a:rPr lang="en-US" b="1" dirty="0" err="1" smtClean="0">
                <a:solidFill>
                  <a:srgbClr val="FF0000"/>
                </a:solidFill>
                <a:latin typeface="Times New Roman" panose="02020603050405020304" pitchFamily="18" charset="0"/>
                <a:cs typeface="Times New Roman" panose="02020603050405020304" pitchFamily="18" charset="0"/>
              </a:rPr>
              <a:t>Bài</a:t>
            </a:r>
            <a:r>
              <a:rPr lang="en-US" b="1" dirty="0" smtClean="0">
                <a:solidFill>
                  <a:srgbClr val="FF0000"/>
                </a:solidFill>
                <a:latin typeface="Times New Roman" panose="02020603050405020304" pitchFamily="18" charset="0"/>
                <a:cs typeface="Times New Roman" panose="02020603050405020304" pitchFamily="18" charset="0"/>
              </a:rPr>
              <a:t> 22+23 ( SGK </a:t>
            </a:r>
            <a:r>
              <a:rPr lang="en-US" b="1" dirty="0" err="1" smtClean="0">
                <a:solidFill>
                  <a:srgbClr val="FF0000"/>
                </a:solidFill>
                <a:latin typeface="Times New Roman" panose="02020603050405020304" pitchFamily="18" charset="0"/>
                <a:cs typeface="Times New Roman" panose="02020603050405020304" pitchFamily="18" charset="0"/>
              </a:rPr>
              <a:t>trang</a:t>
            </a:r>
            <a:r>
              <a:rPr lang="en-US" b="1" dirty="0" smtClean="0">
                <a:solidFill>
                  <a:srgbClr val="FF0000"/>
                </a:solidFill>
                <a:latin typeface="Times New Roman" panose="02020603050405020304" pitchFamily="18" charset="0"/>
                <a:cs typeface="Times New Roman" panose="02020603050405020304" pitchFamily="18" charset="0"/>
              </a:rPr>
              <a:t> 65-70)</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74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lgn="just"/>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góp</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779509" cy="40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40873" y="5897296"/>
            <a:ext cx="6400800" cy="369332"/>
          </a:xfrm>
          <a:prstGeom prst="rect">
            <a:avLst/>
          </a:prstGeom>
        </p:spPr>
        <p:txBody>
          <a:bodyPr wrap="square">
            <a:spAutoFit/>
          </a:bodyPr>
          <a:lstStyle/>
          <a:p>
            <a:r>
              <a:rPr lang="en-US" b="1" dirty="0" err="1">
                <a:latin typeface="Times New Roman" panose="02020603050405020304" pitchFamily="18" charset="0"/>
                <a:cs typeface="Times New Roman" panose="02020603050405020304" pitchFamily="18" charset="0"/>
              </a:rPr>
              <a:t>Biểu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ta qua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năm</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06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GDP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886744"/>
            <a:ext cx="6096000"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0" y="5975866"/>
            <a:ext cx="8153400" cy="369332"/>
          </a:xfrm>
          <a:prstGeom prst="rect">
            <a:avLst/>
          </a:prstGeom>
        </p:spPr>
        <p:txBody>
          <a:bodyPr wrap="square">
            <a:spAutoFit/>
          </a:bodyPr>
          <a:lstStyle/>
          <a:p>
            <a:r>
              <a:rPr lang="en-US" b="1" cap="all" dirty="0">
                <a:latin typeface="Times New Roman" panose="02020603050405020304" pitchFamily="18" charset="0"/>
                <a:cs typeface="Times New Roman" panose="02020603050405020304" pitchFamily="18" charset="0"/>
              </a:rPr>
              <a:t>BỨC TRANH KINH TẾ VIỆT NAM 6 THÁNG NĂM 2019 QUA CÁC CON SỐ</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85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noAutofit/>
          </a:bodyPr>
          <a:lstStyle/>
          <a:p>
            <a:pPr algn="just"/>
            <a:r>
              <a:rPr lang="vi-VN" sz="2800" b="1" dirty="0"/>
              <a:t>GDP </a:t>
            </a:r>
            <a:r>
              <a:rPr lang="vi-VN" sz="2800" dirty="0"/>
              <a:t>(Tiếng Anh: Gross Domestic Product) hay còn gọi là </a:t>
            </a:r>
            <a:r>
              <a:rPr lang="vi-VN" sz="2800" b="1" dirty="0"/>
              <a:t>Tổng sản phẩm quốc nội</a:t>
            </a:r>
            <a:r>
              <a:rPr lang="vi-VN" sz="2800" dirty="0"/>
              <a:t> có nghĩa là tổng giá trị của tất cả hàng hóa và dịch vụ cuối cùng được sản xuất trong ranh giới địa lý của một quốc gia trong một khoảng thời gian xác định, thường là 1 quý, 6 tháng, 9 tháng và một năm.</a:t>
            </a:r>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74873"/>
            <a:ext cx="5143500" cy="343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9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02673"/>
            <a:ext cx="7062787" cy="49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86811" y="5507833"/>
            <a:ext cx="2209800"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CHĂN NUÔI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95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762000"/>
            <a:ext cx="7620000" cy="580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916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7523222"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2800" y="6096000"/>
            <a:ext cx="2650429"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LÂM NGHIỆP</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219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273" y="4412673"/>
            <a:ext cx="8312727" cy="2292927"/>
          </a:xfrm>
        </p:spPr>
        <p:txBody>
          <a:bodyPr>
            <a:normAutofit/>
          </a:bodyPr>
          <a:lstStyle/>
          <a:p>
            <a:pPr marL="0" indent="0" algn="just">
              <a:buNone/>
            </a:pPr>
            <a:r>
              <a:rPr lang="en-US" dirty="0" smtClean="0">
                <a:latin typeface="Times New Roman" panose="02020603050405020304" pitchFamily="18" charset="0"/>
                <a:cs typeface="Times New Roman" panose="02020603050405020304" pitchFamily="18" charset="0"/>
              </a:rPr>
              <a:t>        2. </a:t>
            </a:r>
            <a:r>
              <a:rPr lang="en-US" dirty="0" err="1" smtClean="0">
                <a:latin typeface="Times New Roman" panose="02020603050405020304" pitchFamily="18" charset="0"/>
                <a:cs typeface="Times New Roman" panose="02020603050405020304" pitchFamily="18" charset="0"/>
              </a:rPr>
              <a:t>Ngành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lâm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biến</a:t>
            </a:r>
            <a:endParaRPr lang="en-US" dirty="0"/>
          </a:p>
        </p:txBody>
      </p:sp>
      <p:sp>
        <p:nvSpPr>
          <p:cNvPr id="4" name="Right Arrow 3"/>
          <p:cNvSpPr/>
          <p:nvPr/>
        </p:nvSpPr>
        <p:spPr>
          <a:xfrm>
            <a:off x="304800" y="4610100"/>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448" y="304800"/>
            <a:ext cx="6191250"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381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461</Words>
  <Application>Microsoft Office PowerPoint</Application>
  <PresentationFormat>On-screen Show (4:3)</PresentationFormat>
  <Paragraphs>33</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CÔNG NGHỆ 10 Năm học: 2021-2022</vt:lpstr>
      <vt:lpstr>BÀI 1: BÀI MỞ ĐẦU</vt:lpstr>
      <vt:lpstr>1. Sản xuất nông, lâm, ngư nghiệp đóng góp 1 phần không nhỏ vào cơ cấu tổng sản phẩm trong nước</vt:lpstr>
      <vt:lpstr>GDP là gì ?</vt:lpstr>
      <vt:lpstr>GDP (Tiếng Anh: Gross Domestic Product) hay còn gọi là Tổng sản phẩm quốc nội có nghĩa là tổng giá trị của tất cả hàng hóa và dịch vụ cuối cùng được sản xuất trong ranh giới địa lý của một quốc gia trong một khoảng thời gian xác định, thường là 1 quý, 6 tháng, 9 tháng và một năm.</vt:lpstr>
      <vt:lpstr>PowerPoint Presentation</vt:lpstr>
      <vt:lpstr>PowerPoint Presentation</vt:lpstr>
      <vt:lpstr>PowerPoint Presentation</vt:lpstr>
      <vt:lpstr>PowerPoint Presentation</vt:lpstr>
      <vt:lpstr>3. Ngành nông, lâm, ngư nghiệp có vai trò quan trọng trong sản xuất hàng hoá xuất khẩu</vt:lpstr>
      <vt:lpstr>4. Hoạt động nông lâm ngư nghiệp tạo việc làm và thu nhập cho lao động nông thôn, tham gia vào các ngành kinh tế</vt:lpstr>
      <vt:lpstr>PowerPoint Presentation</vt:lpstr>
      <vt:lpstr>II. Tình hình sản xuất nông lâm, ngư nghiệp của nước ta hiện nay 1. Thành tựu a/ Sản xuất lương thực tăng liên tục</vt:lpstr>
      <vt:lpstr>PowerPoint Presentation</vt:lpstr>
      <vt:lpstr>b. Bước đầu đã hình thành 1 số ngành sản xuất hàng hoá với các vùng sản xuất tập trung đáp ứng nhu cầu tiêu dùng trong nước và xuất khẩu</vt:lpstr>
      <vt:lpstr>PowerPoint Presentation</vt:lpstr>
      <vt:lpstr>2. Hạn chế:</vt:lpstr>
      <vt:lpstr>III. Phương hướng, nhiệm vụ phát triển nông, lâm, ngư nghiệp nước ta</vt:lpstr>
      <vt:lpstr>2. Đầu tư phát triển chăn nuôi thành ngành sản xuất chính.</vt:lpstr>
      <vt:lpstr>3. Xây dựng nông nghiệp phát triển bền vững và không gây ô nhiễm môi trường.</vt:lpstr>
      <vt:lpstr>4. Áp dụng KHKT vào sản xuất giống</vt:lpstr>
      <vt:lpstr>PowerPoint Presentation</vt:lpstr>
      <vt:lpstr>5.Đầu tư phát triển công nghệ chế biến và bảo quản nông sản</vt:lpstr>
      <vt:lpstr>Dặn dò:  HS ghi bài đầy đủ và xem trước  Bài 22+23 ( SGK trang 65-70)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10 2021-2022</dc:title>
  <dc:creator>LENOVO</dc:creator>
  <cp:lastModifiedBy>admin</cp:lastModifiedBy>
  <cp:revision>11</cp:revision>
  <dcterms:created xsi:type="dcterms:W3CDTF">2021-08-27T03:11:02Z</dcterms:created>
  <dcterms:modified xsi:type="dcterms:W3CDTF">2021-09-05T03:35:14Z</dcterms:modified>
</cp:coreProperties>
</file>