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96" r:id="rId3"/>
    <p:sldId id="265" r:id="rId4"/>
    <p:sldId id="284" r:id="rId5"/>
    <p:sldId id="297" r:id="rId6"/>
    <p:sldId id="285" r:id="rId7"/>
    <p:sldId id="295" r:id="rId8"/>
    <p:sldId id="292" r:id="rId9"/>
    <p:sldId id="286" r:id="rId10"/>
    <p:sldId id="287" r:id="rId11"/>
    <p:sldId id="288" r:id="rId12"/>
    <p:sldId id="289" r:id="rId13"/>
    <p:sldId id="291"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F22"/>
    <a:srgbClr val="094D8A"/>
    <a:srgbClr val="EAF3FA"/>
    <a:srgbClr val="69D4D7"/>
    <a:srgbClr val="FFFF99"/>
    <a:srgbClr val="EFF2F7"/>
    <a:srgbClr val="EEEFF3"/>
    <a:srgbClr val="2DA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7958A6-7965-4BBF-B3DF-AEE384B38C60}">
  <a:tblStyle styleId="{117958A6-7965-4BBF-B3DF-AEE384B38C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varScale="1">
        <p:scale>
          <a:sx n="114" d="100"/>
          <a:sy n="114" d="100"/>
        </p:scale>
        <p:origin x="195" y="5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Hoài Sơn" userId="0825c04231e2940f" providerId="LiveId" clId="{D3892673-3384-4E43-9BB9-28463F7FBBD7}"/>
    <pc:docChg chg="modSld">
      <pc:chgData name="Nguyễn Hoài Sơn" userId="0825c04231e2940f" providerId="LiveId" clId="{D3892673-3384-4E43-9BB9-28463F7FBBD7}" dt="2021-05-05T01:56:49.144" v="3" actId="6549"/>
      <pc:docMkLst>
        <pc:docMk/>
      </pc:docMkLst>
      <pc:sldChg chg="modSp mod">
        <pc:chgData name="Nguyễn Hoài Sơn" userId="0825c04231e2940f" providerId="LiveId" clId="{D3892673-3384-4E43-9BB9-28463F7FBBD7}" dt="2021-05-05T01:56:49.144" v="3" actId="6549"/>
        <pc:sldMkLst>
          <pc:docMk/>
          <pc:sldMk cId="0" sldId="256"/>
        </pc:sldMkLst>
        <pc:spChg chg="mod">
          <ac:chgData name="Nguyễn Hoài Sơn" userId="0825c04231e2940f" providerId="LiveId" clId="{D3892673-3384-4E43-9BB9-28463F7FBBD7}" dt="2021-05-05T01:56:49.144" v="3" actId="6549"/>
          <ac:spMkLst>
            <pc:docMk/>
            <pc:sldMk cId="0" sldId="256"/>
            <ac:spMk id="56" creationId="{00000000-0000-0000-0000-000000000000}"/>
          </ac:spMkLst>
        </pc:spChg>
      </pc:sldChg>
      <pc:sldChg chg="modSp mod">
        <pc:chgData name="Nguyễn Hoài Sơn" userId="0825c04231e2940f" providerId="LiveId" clId="{D3892673-3384-4E43-9BB9-28463F7FBBD7}" dt="2021-05-05T01:55:34.823" v="0" actId="207"/>
        <pc:sldMkLst>
          <pc:docMk/>
          <pc:sldMk cId="2743949415" sldId="285"/>
        </pc:sldMkLst>
        <pc:spChg chg="mod">
          <ac:chgData name="Nguyễn Hoài Sơn" userId="0825c04231e2940f" providerId="LiveId" clId="{D3892673-3384-4E43-9BB9-28463F7FBBD7}" dt="2021-05-05T01:55:34.823" v="0" actId="207"/>
          <ac:spMkLst>
            <pc:docMk/>
            <pc:sldMk cId="2743949415" sldId="285"/>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514992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2f2ed811c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2f2ed811c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370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7426" y="397972"/>
            <a:ext cx="1958550" cy="339784"/>
          </a:xfrm>
          <a:prstGeom prst="rect">
            <a:avLst/>
          </a:prstGeom>
        </p:spPr>
      </p:pic>
      <p:sp>
        <p:nvSpPr>
          <p:cNvPr id="6" name="Rectangle 5"/>
          <p:cNvSpPr/>
          <p:nvPr userDrawn="1"/>
        </p:nvSpPr>
        <p:spPr>
          <a:xfrm>
            <a:off x="-1" y="281941"/>
            <a:ext cx="571501" cy="603685"/>
          </a:xfrm>
          <a:prstGeom prst="rect">
            <a:avLst/>
          </a:prstGeom>
          <a:pattFill prst="ltHorz">
            <a:fgClr>
              <a:srgbClr val="094D8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571500" y="281941"/>
            <a:ext cx="6143625" cy="603685"/>
          </a:xfrm>
        </p:spPr>
        <p:txBody>
          <a:bodyPr anchor="ctr"/>
          <a:lstStyle>
            <a:lvl1pPr marL="114300" indent="0">
              <a:buNone/>
              <a:defRPr b="1" baseline="0">
                <a:solidFill>
                  <a:srgbClr val="094D8A"/>
                </a:solidFill>
              </a:defRPr>
            </a:lvl1pPr>
          </a:lstStyle>
          <a:p>
            <a:pPr lvl="0"/>
            <a:r>
              <a:rPr lang="en-US"/>
              <a:t>BÀI KIỂM TRA ĐỊNH KỲ LÀ GÌ?</a:t>
            </a:r>
          </a:p>
        </p:txBody>
      </p:sp>
      <p:sp>
        <p:nvSpPr>
          <p:cNvPr id="9" name="Content Placeholder 8"/>
          <p:cNvSpPr>
            <a:spLocks noGrp="1"/>
          </p:cNvSpPr>
          <p:nvPr>
            <p:ph sz="quarter" idx="14" hasCustomPrompt="1"/>
          </p:nvPr>
        </p:nvSpPr>
        <p:spPr>
          <a:xfrm>
            <a:off x="3730171" y="1147103"/>
            <a:ext cx="5095875" cy="3377130"/>
          </a:xfrm>
        </p:spPr>
        <p:txBody>
          <a:bodyPr/>
          <a:lstStyle>
            <a:lvl1pPr marL="0" indent="0">
              <a:spcAft>
                <a:spcPts val="0"/>
              </a:spcAft>
              <a:buNone/>
              <a:defRPr sz="1400" baseline="0"/>
            </a:lvl1pPr>
          </a:lstStyle>
          <a:p>
            <a:pPr lvl="0"/>
            <a:r>
              <a:rPr lang="en-US"/>
              <a:t>Nhập nội dung tại đây…</a:t>
            </a:r>
          </a:p>
          <a:p>
            <a:pPr lvl="0"/>
            <a:r>
              <a:rPr lang="en-US"/>
              <a:t>Đoạn 1</a:t>
            </a:r>
          </a:p>
          <a:p>
            <a:pPr lvl="0"/>
            <a:r>
              <a:rPr lang="en-US"/>
              <a:t>Đoạn 2</a:t>
            </a:r>
          </a:p>
          <a:p>
            <a:pPr lvl="0"/>
            <a:r>
              <a:rPr lang="en-US"/>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7426" y="397972"/>
            <a:ext cx="1958550" cy="339784"/>
          </a:xfrm>
          <a:prstGeom prst="rect">
            <a:avLst/>
          </a:prstGeom>
        </p:spPr>
      </p:pic>
      <p:sp>
        <p:nvSpPr>
          <p:cNvPr id="6" name="Rectangle 5"/>
          <p:cNvSpPr/>
          <p:nvPr userDrawn="1"/>
        </p:nvSpPr>
        <p:spPr>
          <a:xfrm>
            <a:off x="-1" y="281941"/>
            <a:ext cx="571501" cy="603685"/>
          </a:xfrm>
          <a:prstGeom prst="rect">
            <a:avLst/>
          </a:prstGeom>
          <a:pattFill prst="ltHorz">
            <a:fgClr>
              <a:srgbClr val="094D8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571500" y="281941"/>
            <a:ext cx="6143625" cy="603685"/>
          </a:xfrm>
        </p:spPr>
        <p:txBody>
          <a:bodyPr anchor="ctr"/>
          <a:lstStyle>
            <a:lvl1pPr marL="114300" indent="0">
              <a:buNone/>
              <a:defRPr b="1" baseline="0">
                <a:solidFill>
                  <a:srgbClr val="094D8A"/>
                </a:solidFill>
              </a:defRPr>
            </a:lvl1pPr>
          </a:lstStyle>
          <a:p>
            <a:pPr lvl="0"/>
            <a:r>
              <a:rPr lang="en-US"/>
              <a:t>BÀI KIỂM TRA ĐỊNH KỲ LÀ GÌ?</a:t>
            </a:r>
          </a:p>
        </p:txBody>
      </p:sp>
    </p:spTree>
    <p:extLst>
      <p:ext uri="{BB962C8B-B14F-4D97-AF65-F5344CB8AC3E}">
        <p14:creationId xmlns:p14="http://schemas.microsoft.com/office/powerpoint/2010/main" val="3667813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869562" y="1598180"/>
            <a:ext cx="3715326" cy="3012626"/>
          </a:xfrm>
          <a:prstGeom prst="rect">
            <a:avLst/>
          </a:prstGeom>
          <a:noFill/>
          <a:ln>
            <a:noFill/>
          </a:ln>
        </p:spPr>
      </p:pic>
      <p:sp>
        <p:nvSpPr>
          <p:cNvPr id="56" name="Google Shape;56;p13"/>
          <p:cNvSpPr txBox="1">
            <a:spLocks noGrp="1"/>
          </p:cNvSpPr>
          <p:nvPr>
            <p:ph type="subTitle" idx="4294967295"/>
          </p:nvPr>
        </p:nvSpPr>
        <p:spPr>
          <a:xfrm>
            <a:off x="667025" y="1538857"/>
            <a:ext cx="6060200" cy="4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94D8A"/>
                </a:solidFill>
                <a:latin typeface="+mj-lt"/>
                <a:ea typeface="Montserrat"/>
                <a:cs typeface="Montserrat"/>
                <a:sym typeface="Montserrat"/>
              </a:rPr>
              <a:t>HỆ THỐNG QUẢN LÝ HỌC VÀ THI TRỰC TUYẾN</a:t>
            </a:r>
            <a:endParaRPr b="1" dirty="0">
              <a:solidFill>
                <a:srgbClr val="094D8A"/>
              </a:solidFill>
              <a:latin typeface="+mj-lt"/>
              <a:ea typeface="Montserrat"/>
              <a:cs typeface="Montserrat"/>
              <a:sym typeface="Montserrat"/>
            </a:endParaRPr>
          </a:p>
        </p:txBody>
      </p:sp>
      <p:sp>
        <p:nvSpPr>
          <p:cNvPr id="62" name="Google Shape;62;p13"/>
          <p:cNvSpPr/>
          <p:nvPr/>
        </p:nvSpPr>
        <p:spPr>
          <a:xfrm flipV="1">
            <a:off x="778425" y="2694227"/>
            <a:ext cx="2995289" cy="45719"/>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rot="5400000">
            <a:off x="-72175" y="1436813"/>
            <a:ext cx="771300" cy="707100"/>
          </a:xfrm>
          <a:prstGeom prst="triangle">
            <a:avLst>
              <a:gd name="adj" fmla="val 50000"/>
            </a:avLst>
          </a:prstGeom>
          <a:solidFill>
            <a:srgbClr val="F15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25" y="2017256"/>
            <a:ext cx="2995289" cy="519646"/>
          </a:xfrm>
          <a:prstGeom prst="rect">
            <a:avLst/>
          </a:prstGeom>
        </p:spPr>
      </p:pic>
      <p:pic>
        <p:nvPicPr>
          <p:cNvPr id="3" name="Picture 2">
            <a:extLst>
              <a:ext uri="{FF2B5EF4-FFF2-40B4-BE49-F238E27FC236}">
                <a16:creationId xmlns:a16="http://schemas.microsoft.com/office/drawing/2014/main" id="{5241E203-3C95-4D29-A79B-BE33CF3CA3E4}"/>
              </a:ext>
            </a:extLst>
          </p:cNvPr>
          <p:cNvPicPr>
            <a:picLocks noChangeAspect="1"/>
          </p:cNvPicPr>
          <p:nvPr/>
        </p:nvPicPr>
        <p:blipFill rotWithShape="1">
          <a:blip r:embed="rId5"/>
          <a:srcRect l="22725" t="35086" r="23231" b="36344"/>
          <a:stretch/>
        </p:blipFill>
        <p:spPr>
          <a:xfrm>
            <a:off x="667025" y="249204"/>
            <a:ext cx="1705301" cy="63756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25" y="2037881"/>
            <a:ext cx="2995289" cy="5196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614"/>
    </mc:Choice>
    <mc:Fallback xmlns="">
      <p:transition spd="slow" advTm="206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VI. TÍNH NĂNG CHÍNH </a:t>
            </a:r>
            <a:r>
              <a:rPr lang="en-US">
                <a:solidFill>
                  <a:srgbClr val="F15F22"/>
                </a:solidFill>
              </a:rPr>
              <a:t>DÀNH CHO HỌC SINH</a:t>
            </a:r>
          </a:p>
        </p:txBody>
      </p:sp>
      <p:sp>
        <p:nvSpPr>
          <p:cNvPr id="3" name="TextBox 2"/>
          <p:cNvSpPr txBox="1"/>
          <p:nvPr/>
        </p:nvSpPr>
        <p:spPr>
          <a:xfrm>
            <a:off x="3643313" y="1262743"/>
            <a:ext cx="5195888" cy="2074414"/>
          </a:xfrm>
          <a:prstGeom prst="rect">
            <a:avLst/>
          </a:prstGeom>
          <a:noFill/>
        </p:spPr>
        <p:txBody>
          <a:bodyPr wrap="square" rtlCol="0">
            <a:spAutoFit/>
          </a:bodyPr>
          <a:lstStyle/>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Hiển thị thời khóa biểu riêng theo từng cá nhân để </a:t>
            </a:r>
            <a:r>
              <a:rPr lang="en-US">
                <a:solidFill>
                  <a:schemeClr val="dk1"/>
                </a:solidFill>
                <a:ea typeface="Nunito"/>
                <a:cs typeface="Times New Roman" panose="02020603050405020304" pitchFamily="18" charset="0"/>
                <a:sym typeface="Nunito"/>
              </a:rPr>
              <a:t>học sinh </a:t>
            </a:r>
            <a:r>
              <a:rPr lang="vi-VN">
                <a:solidFill>
                  <a:schemeClr val="dk1"/>
                </a:solidFill>
                <a:ea typeface="Nunito"/>
                <a:cs typeface="Times New Roman" panose="02020603050405020304" pitchFamily="18" charset="0"/>
                <a:sym typeface="Nunito"/>
              </a:rPr>
              <a:t>chủ động theo dõi</a:t>
            </a:r>
            <a:r>
              <a:rPr lang="en-US">
                <a:solidFill>
                  <a:schemeClr val="dk1"/>
                </a:solidFill>
                <a:ea typeface="Nunito"/>
                <a:cs typeface="Times New Roman" panose="02020603050405020304" pitchFamily="18" charset="0"/>
                <a:sym typeface="Nunito"/>
              </a:rPr>
              <a:t>, nắm bắt kế hoạch học tập</a:t>
            </a:r>
            <a:endParaRPr lang="vi-VN">
              <a:solidFill>
                <a:schemeClr val="dk1"/>
              </a:solidFill>
              <a:ea typeface="Nunito"/>
              <a:cs typeface="Times New Roman" panose="02020603050405020304" pitchFamily="18" charset="0"/>
              <a:sym typeface="Nunito"/>
            </a:endParaRPr>
          </a:p>
          <a:p>
            <a:pPr marL="342900" lvl="0" indent="-342900">
              <a:lnSpc>
                <a:spcPct val="115000"/>
              </a:lnSpc>
              <a:buClr>
                <a:schemeClr val="dk1"/>
              </a:buClr>
              <a:buSzPts val="1600"/>
              <a:buFont typeface="+mj-lt"/>
              <a:buAutoNum type="arabicPeriod"/>
            </a:pPr>
            <a:r>
              <a:rPr lang="en-US">
                <a:solidFill>
                  <a:schemeClr val="dk1"/>
                </a:solidFill>
                <a:ea typeface="Nunito"/>
                <a:cs typeface="Times New Roman" panose="02020603050405020304" pitchFamily="18" charset="0"/>
                <a:sym typeface="Nunito"/>
              </a:rPr>
              <a:t>H</a:t>
            </a:r>
            <a:r>
              <a:rPr lang="vi-VN">
                <a:solidFill>
                  <a:schemeClr val="dk1"/>
                </a:solidFill>
                <a:ea typeface="Nunito"/>
                <a:cs typeface="Times New Roman" panose="02020603050405020304" pitchFamily="18" charset="0"/>
                <a:sym typeface="Nunito"/>
              </a:rPr>
              <a:t>ọc và làm bài tập, bài kiểm tra trực tuyến trên hệ thống </a:t>
            </a:r>
            <a:r>
              <a:rPr lang="en-US">
                <a:solidFill>
                  <a:schemeClr val="dk1"/>
                </a:solidFill>
                <a:ea typeface="Nunito"/>
                <a:cs typeface="Times New Roman" panose="02020603050405020304" pitchFamily="18" charset="0"/>
                <a:sym typeface="Nunito"/>
              </a:rPr>
              <a:t>mọi lúc, mọi nơi, mọi thiết bị</a:t>
            </a:r>
            <a:endParaRPr lang="vi-VN">
              <a:solidFill>
                <a:schemeClr val="dk1"/>
              </a:solidFill>
              <a:ea typeface="Nunito"/>
              <a:cs typeface="Times New Roman" panose="02020603050405020304" pitchFamily="18" charset="0"/>
              <a:sym typeface="Nunito"/>
            </a:endParaRPr>
          </a:p>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Có môi trường để thảo luận trực tuyến với giáo viên và các học sinh khác</a:t>
            </a:r>
          </a:p>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Chủ động theo dõi được lịch sử học tập và kết quả học tập của mình</a:t>
            </a:r>
            <a:r>
              <a:rPr lang="en-US">
                <a:solidFill>
                  <a:schemeClr val="dk1"/>
                </a:solidFill>
                <a:ea typeface="Nunito"/>
                <a:cs typeface="Times New Roman" panose="02020603050405020304" pitchFamily="18" charset="0"/>
                <a:sym typeface="Nunito"/>
              </a:rPr>
              <a:t>.</a:t>
            </a:r>
            <a:endParaRPr lang="vi-VN">
              <a:solidFill>
                <a:schemeClr val="dk1"/>
              </a:solidFill>
              <a:ea typeface="Nunito"/>
              <a:cs typeface="Times New Roman" panose="02020603050405020304" pitchFamily="18" charset="0"/>
              <a:sym typeface="Nunito"/>
            </a:endParaRPr>
          </a:p>
        </p:txBody>
      </p:sp>
      <p:pic>
        <p:nvPicPr>
          <p:cNvPr id="2050" name="Picture 2" descr="Kids studying from home concept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62742"/>
            <a:ext cx="3643313" cy="364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926946"/>
      </p:ext>
    </p:extLst>
  </p:cSld>
  <p:clrMapOvr>
    <a:masterClrMapping/>
  </p:clrMapOvr>
  <mc:AlternateContent xmlns:mc="http://schemas.openxmlformats.org/markup-compatibility/2006" xmlns:p14="http://schemas.microsoft.com/office/powerpoint/2010/main">
    <mc:Choice Requires="p14">
      <p:transition spd="slow" p14:dur="2000" advTm="5924"/>
    </mc:Choice>
    <mc:Fallback xmlns="">
      <p:transition spd="slow" advTm="592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llege students sitting at desks in classroom and listening to teacher.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5573" r="5944" b="16014"/>
          <a:stretch/>
        </p:blipFill>
        <p:spPr bwMode="auto">
          <a:xfrm>
            <a:off x="3795486" y="1807653"/>
            <a:ext cx="5275943" cy="333584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a:t>VII. TÍNH NĂNG CHÍNH </a:t>
            </a:r>
            <a:r>
              <a:rPr lang="en-US">
                <a:solidFill>
                  <a:srgbClr val="F15F22"/>
                </a:solidFill>
              </a:rPr>
              <a:t>DÀNH CHO NHÀ TRƯỜNG</a:t>
            </a:r>
          </a:p>
        </p:txBody>
      </p:sp>
      <p:sp>
        <p:nvSpPr>
          <p:cNvPr id="3" name="TextBox 2"/>
          <p:cNvSpPr txBox="1"/>
          <p:nvPr/>
        </p:nvSpPr>
        <p:spPr>
          <a:xfrm>
            <a:off x="571500" y="1320800"/>
            <a:ext cx="8122557" cy="1578894"/>
          </a:xfrm>
          <a:prstGeom prst="rect">
            <a:avLst/>
          </a:prstGeom>
          <a:noFill/>
        </p:spPr>
        <p:txBody>
          <a:bodyPr wrap="square" numCol="2" rtlCol="0">
            <a:spAutoFit/>
          </a:bodyPr>
          <a:lstStyle/>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Có công cụ xây dựng và quản lý kho học liệu chung của đơn vị</a:t>
            </a:r>
          </a:p>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Có công cụ xây dựng và quản lý NHCH, </a:t>
            </a:r>
            <a:r>
              <a:rPr lang="en-US">
                <a:solidFill>
                  <a:schemeClr val="dk1"/>
                </a:solidFill>
                <a:ea typeface="Nunito"/>
                <a:cs typeface="Times New Roman" panose="02020603050405020304" pitchFamily="18" charset="0"/>
                <a:sym typeface="Nunito"/>
              </a:rPr>
              <a:t>kỳ thi, </a:t>
            </a:r>
            <a:r>
              <a:rPr lang="vi-VN">
                <a:solidFill>
                  <a:schemeClr val="dk1"/>
                </a:solidFill>
                <a:ea typeface="Nunito"/>
                <a:cs typeface="Times New Roman" panose="02020603050405020304" pitchFamily="18" charset="0"/>
                <a:sym typeface="Nunito"/>
              </a:rPr>
              <a:t>đề thi chung của đơn vị</a:t>
            </a:r>
          </a:p>
          <a:p>
            <a:pPr marL="342900" indent="-342900">
              <a:lnSpc>
                <a:spcPct val="115000"/>
              </a:lnSpc>
              <a:buClr>
                <a:schemeClr val="dk1"/>
              </a:buClr>
              <a:buSzPts val="1600"/>
              <a:buFont typeface="+mj-lt"/>
              <a:buAutoNum type="arabicPeriod"/>
            </a:pPr>
            <a:r>
              <a:rPr lang="en-US">
                <a:solidFill>
                  <a:schemeClr val="dk1"/>
                </a:solidFill>
                <a:ea typeface="Nunito"/>
                <a:cs typeface="Times New Roman" panose="02020603050405020304" pitchFamily="18" charset="0"/>
                <a:sym typeface="Nunito"/>
              </a:rPr>
              <a:t>Có công cụ kiểm duyệt kế hoạch bài dạy (giáo án) một cách tiện lợi, dễ dàng</a:t>
            </a:r>
            <a:endParaRPr lang="vi-VN">
              <a:solidFill>
                <a:schemeClr val="dk1"/>
              </a:solidFill>
              <a:ea typeface="Nunito"/>
              <a:cs typeface="Times New Roman" panose="02020603050405020304" pitchFamily="18" charset="0"/>
              <a:sym typeface="Nunito"/>
            </a:endParaRPr>
          </a:p>
          <a:p>
            <a:pPr marL="342900" lvl="0" indent="-342900">
              <a:lnSpc>
                <a:spcPct val="115000"/>
              </a:lnSpc>
              <a:buClr>
                <a:schemeClr val="dk1"/>
              </a:buClr>
              <a:buSzPts val="1600"/>
              <a:buFont typeface="+mj-lt"/>
              <a:buAutoNum type="arabicPeriod"/>
            </a:pPr>
            <a:r>
              <a:rPr lang="en-US">
                <a:solidFill>
                  <a:schemeClr val="dk1"/>
                </a:solidFill>
                <a:ea typeface="Nunito"/>
                <a:cs typeface="Times New Roman" panose="02020603050405020304" pitchFamily="18" charset="0"/>
                <a:sym typeface="Nunito"/>
              </a:rPr>
              <a:t>Có công cụ để k</a:t>
            </a:r>
            <a:r>
              <a:rPr lang="vi-VN">
                <a:solidFill>
                  <a:schemeClr val="dk1"/>
                </a:solidFill>
                <a:ea typeface="Nunito"/>
                <a:cs typeface="Times New Roman" panose="02020603050405020304" pitchFamily="18" charset="0"/>
                <a:sym typeface="Nunito"/>
              </a:rPr>
              <a:t>iểm duyệt nội dung</a:t>
            </a:r>
            <a:r>
              <a:rPr lang="en-US">
                <a:solidFill>
                  <a:schemeClr val="dk1"/>
                </a:solidFill>
                <a:ea typeface="Nunito"/>
                <a:cs typeface="Times New Roman" panose="02020603050405020304" pitchFamily="18" charset="0"/>
                <a:sym typeface="Nunito"/>
              </a:rPr>
              <a:t> </a:t>
            </a:r>
            <a:r>
              <a:rPr lang="vi-VN">
                <a:solidFill>
                  <a:schemeClr val="dk1"/>
                </a:solidFill>
                <a:ea typeface="Nunito"/>
                <a:cs typeface="Times New Roman" panose="02020603050405020304" pitchFamily="18" charset="0"/>
                <a:sym typeface="Nunito"/>
              </a:rPr>
              <a:t>do giáo viên đưa lên</a:t>
            </a:r>
          </a:p>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Có công cụ theo dõi tình hình dạy học của của giáo viên và học sinh</a:t>
            </a:r>
            <a:endParaRPr lang="en-US">
              <a:solidFill>
                <a:schemeClr val="dk1"/>
              </a:solidFill>
              <a:ea typeface="Nunito"/>
              <a:cs typeface="Times New Roman" panose="02020603050405020304" pitchFamily="18" charset="0"/>
              <a:sym typeface="Nunito"/>
            </a:endParaRPr>
          </a:p>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Chủ động thiết lập các thông số hệ thống như thời gian học; giao diện hệ thống...</a:t>
            </a:r>
          </a:p>
        </p:txBody>
      </p:sp>
    </p:spTree>
    <p:extLst>
      <p:ext uri="{BB962C8B-B14F-4D97-AF65-F5344CB8AC3E}">
        <p14:creationId xmlns:p14="http://schemas.microsoft.com/office/powerpoint/2010/main" val="1650607952"/>
      </p:ext>
    </p:extLst>
  </p:cSld>
  <p:clrMapOvr>
    <a:masterClrMapping/>
  </p:clrMapOvr>
  <mc:AlternateContent xmlns:mc="http://schemas.openxmlformats.org/markup-compatibility/2006" xmlns:p14="http://schemas.microsoft.com/office/powerpoint/2010/main">
    <mc:Choice Requires="p14">
      <p:transition spd="slow" p14:dur="2000" advTm="166"/>
    </mc:Choice>
    <mc:Fallback xmlns="">
      <p:transition spd="slow" advTm="1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F2F7"/>
        </a:solidFill>
        <a:effectLst/>
      </p:bgPr>
    </p:bg>
    <p:spTree>
      <p:nvGrpSpPr>
        <p:cNvPr id="1" name=""/>
        <p:cNvGrpSpPr/>
        <p:nvPr/>
      </p:nvGrpSpPr>
      <p:grpSpPr>
        <a:xfrm>
          <a:off x="0" y="0"/>
          <a:ext cx="0" cy="0"/>
          <a:chOff x="0" y="0"/>
          <a:chExt cx="0" cy="0"/>
        </a:xfrm>
      </p:grpSpPr>
      <p:pic>
        <p:nvPicPr>
          <p:cNvPr id="3074" name="Picture 2" descr="Online education concep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11685" t="19370" r="7228" b="11399"/>
          <a:stretch/>
        </p:blipFill>
        <p:spPr bwMode="auto">
          <a:xfrm>
            <a:off x="486229" y="1944914"/>
            <a:ext cx="3374571" cy="288108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a:t>VIII. TÍNH NĂNG CHÍNH </a:t>
            </a:r>
            <a:r>
              <a:rPr lang="en-US">
                <a:solidFill>
                  <a:srgbClr val="F15F22"/>
                </a:solidFill>
              </a:rPr>
              <a:t>DÀNH CHO SỞ/PHÒNG</a:t>
            </a:r>
          </a:p>
        </p:txBody>
      </p:sp>
      <p:sp>
        <p:nvSpPr>
          <p:cNvPr id="3" name="TextBox 2"/>
          <p:cNvSpPr txBox="1"/>
          <p:nvPr/>
        </p:nvSpPr>
        <p:spPr>
          <a:xfrm>
            <a:off x="3643313" y="1262743"/>
            <a:ext cx="5195888" cy="1805559"/>
          </a:xfrm>
          <a:prstGeom prst="rect">
            <a:avLst/>
          </a:prstGeom>
          <a:noFill/>
        </p:spPr>
        <p:txBody>
          <a:bodyPr wrap="square" rtlCol="0">
            <a:spAutoFit/>
          </a:bodyPr>
          <a:lstStyle/>
          <a:p>
            <a:pPr marL="342900" indent="-342900">
              <a:lnSpc>
                <a:spcPct val="115000"/>
              </a:lnSpc>
              <a:buClr>
                <a:schemeClr val="dk1"/>
              </a:buClr>
              <a:buSzPts val="1600"/>
              <a:buFont typeface="+mj-lt"/>
              <a:buAutoNum type="arabicPeriod"/>
            </a:pPr>
            <a:r>
              <a:rPr lang="en-US">
                <a:solidFill>
                  <a:schemeClr val="dk1"/>
                </a:solidFill>
                <a:ea typeface="Nunito"/>
                <a:cs typeface="Times New Roman" panose="02020603050405020304" pitchFamily="18" charset="0"/>
                <a:sym typeface="Nunito"/>
              </a:rPr>
              <a:t>Tổ chức các cuộc thi, đánh giá cấp Sở/Phòng cho học sinh</a:t>
            </a:r>
          </a:p>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Tổ chức </a:t>
            </a:r>
            <a:r>
              <a:rPr lang="en-US">
                <a:solidFill>
                  <a:schemeClr val="dk1"/>
                </a:solidFill>
                <a:ea typeface="Nunito"/>
                <a:cs typeface="Times New Roman" panose="02020603050405020304" pitchFamily="18" charset="0"/>
                <a:sym typeface="Nunito"/>
              </a:rPr>
              <a:t>họp trực tuyến với cấp trường và giáo viên</a:t>
            </a:r>
            <a:endParaRPr lang="vi-VN">
              <a:solidFill>
                <a:schemeClr val="dk1"/>
              </a:solidFill>
              <a:ea typeface="Nunito"/>
              <a:cs typeface="Times New Roman" panose="02020603050405020304" pitchFamily="18" charset="0"/>
              <a:sym typeface="Nunito"/>
            </a:endParaRPr>
          </a:p>
          <a:p>
            <a:pPr marL="342900" lvl="0" indent="-342900">
              <a:lnSpc>
                <a:spcPct val="115000"/>
              </a:lnSpc>
              <a:buClr>
                <a:schemeClr val="dk1"/>
              </a:buClr>
              <a:buSzPts val="1600"/>
              <a:buFont typeface="+mj-lt"/>
              <a:buAutoNum type="arabicPeriod"/>
            </a:pPr>
            <a:r>
              <a:rPr lang="en-US">
                <a:solidFill>
                  <a:schemeClr val="dk1"/>
                </a:solidFill>
                <a:ea typeface="Nunito"/>
                <a:cs typeface="Times New Roman" panose="02020603050405020304" pitchFamily="18" charset="0"/>
                <a:sym typeface="Nunito"/>
              </a:rPr>
              <a:t>Tổ chức và quản lý kho học liệu cấp Sở/Phòng</a:t>
            </a:r>
            <a:endParaRPr lang="vi-VN">
              <a:solidFill>
                <a:schemeClr val="dk1"/>
              </a:solidFill>
              <a:ea typeface="Nunito"/>
              <a:cs typeface="Times New Roman" panose="02020603050405020304" pitchFamily="18" charset="0"/>
              <a:sym typeface="Nunito"/>
            </a:endParaRPr>
          </a:p>
          <a:p>
            <a:pPr marL="342900" lvl="0" indent="-342900">
              <a:lnSpc>
                <a:spcPct val="115000"/>
              </a:lnSpc>
              <a:buClr>
                <a:schemeClr val="dk1"/>
              </a:buClr>
              <a:buSzPts val="1600"/>
              <a:buFont typeface="+mj-lt"/>
              <a:buAutoNum type="arabicPeriod"/>
            </a:pPr>
            <a:r>
              <a:rPr lang="en-US">
                <a:solidFill>
                  <a:schemeClr val="dk1"/>
                </a:solidFill>
                <a:ea typeface="Nunito"/>
                <a:cs typeface="Times New Roman" panose="02020603050405020304" pitchFamily="18" charset="0"/>
                <a:sym typeface="Nunito"/>
              </a:rPr>
              <a:t>Có công cụ để đ</a:t>
            </a:r>
            <a:r>
              <a:rPr lang="vi-VN">
                <a:solidFill>
                  <a:schemeClr val="dk1"/>
                </a:solidFill>
                <a:ea typeface="Nunito"/>
                <a:cs typeface="Times New Roman" panose="02020603050405020304" pitchFamily="18" charset="0"/>
                <a:sym typeface="Nunito"/>
              </a:rPr>
              <a:t>iều hành </a:t>
            </a:r>
            <a:r>
              <a:rPr lang="en-US">
                <a:solidFill>
                  <a:schemeClr val="dk1"/>
                </a:solidFill>
                <a:ea typeface="Nunito"/>
                <a:cs typeface="Times New Roman" panose="02020603050405020304" pitchFamily="18" charset="0"/>
                <a:sym typeface="Nunito"/>
              </a:rPr>
              <a:t>hoạt động dạy học trực tuyến của các đơn vị</a:t>
            </a:r>
            <a:endParaRPr lang="vi-VN">
              <a:solidFill>
                <a:schemeClr val="dk1"/>
              </a:solidFill>
              <a:ea typeface="Nunito"/>
              <a:cs typeface="Times New Roman" panose="02020603050405020304" pitchFamily="18" charset="0"/>
              <a:sym typeface="Nunito"/>
            </a:endParaRPr>
          </a:p>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Báo cáo</a:t>
            </a:r>
            <a:r>
              <a:rPr lang="en-US">
                <a:solidFill>
                  <a:schemeClr val="dk1"/>
                </a:solidFill>
                <a:ea typeface="Nunito"/>
                <a:cs typeface="Times New Roman" panose="02020603050405020304" pitchFamily="18" charset="0"/>
                <a:sym typeface="Nunito"/>
              </a:rPr>
              <a:t>, </a:t>
            </a:r>
            <a:r>
              <a:rPr lang="vi-VN">
                <a:solidFill>
                  <a:schemeClr val="dk1"/>
                </a:solidFill>
                <a:ea typeface="Nunito"/>
                <a:cs typeface="Times New Roman" panose="02020603050405020304" pitchFamily="18" charset="0"/>
                <a:sym typeface="Nunito"/>
              </a:rPr>
              <a:t>tổng hợp đánh giá</a:t>
            </a:r>
            <a:r>
              <a:rPr lang="en-US">
                <a:solidFill>
                  <a:schemeClr val="dk1"/>
                </a:solidFill>
                <a:ea typeface="Nunito"/>
                <a:cs typeface="Times New Roman" panose="02020603050405020304" pitchFamily="18" charset="0"/>
                <a:sym typeface="Nunito"/>
              </a:rPr>
              <a:t> hoạt động dạy học trực tuyến của các đơn vị. </a:t>
            </a:r>
            <a:endParaRPr lang="vi-VN">
              <a:solidFill>
                <a:schemeClr val="dk1"/>
              </a:solidFill>
              <a:ea typeface="Nunito"/>
              <a:cs typeface="Times New Roman" panose="02020603050405020304" pitchFamily="18" charset="0"/>
              <a:sym typeface="Nunito"/>
            </a:endParaRPr>
          </a:p>
        </p:txBody>
      </p:sp>
    </p:spTree>
    <p:extLst>
      <p:ext uri="{BB962C8B-B14F-4D97-AF65-F5344CB8AC3E}">
        <p14:creationId xmlns:p14="http://schemas.microsoft.com/office/powerpoint/2010/main" val="80754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Rectangle 2"/>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988" y="1796010"/>
            <a:ext cx="3541783" cy="614456"/>
          </a:xfrm>
          <a:prstGeom prst="rect">
            <a:avLst/>
          </a:prstGeom>
        </p:spPr>
      </p:pic>
      <p:sp>
        <p:nvSpPr>
          <p:cNvPr id="5" name="TextBox 4"/>
          <p:cNvSpPr txBox="1"/>
          <p:nvPr/>
        </p:nvSpPr>
        <p:spPr>
          <a:xfrm>
            <a:off x="2400980" y="2462893"/>
            <a:ext cx="4342039" cy="461665"/>
          </a:xfrm>
          <a:prstGeom prst="rect">
            <a:avLst/>
          </a:prstGeom>
          <a:noFill/>
        </p:spPr>
        <p:txBody>
          <a:bodyPr wrap="square" rtlCol="0">
            <a:spAutoFit/>
          </a:bodyPr>
          <a:lstStyle/>
          <a:p>
            <a:pPr algn="ctr"/>
            <a:r>
              <a:rPr lang="en-US" sz="2400" i="1">
                <a:latin typeface="+mj-lt"/>
                <a:cs typeface="Arial" panose="020B0604020202020204" pitchFamily="34" charset="0"/>
              </a:rPr>
              <a:t>Xin chân thành cảm ơn!</a:t>
            </a:r>
            <a:endParaRPr lang="en-US" sz="5400">
              <a:latin typeface="+mj-lt"/>
              <a:cs typeface="Arial" panose="020B0604020202020204" pitchFamily="34" charset="0"/>
            </a:endParaRPr>
          </a:p>
        </p:txBody>
      </p:sp>
    </p:spTree>
    <p:extLst>
      <p:ext uri="{BB962C8B-B14F-4D97-AF65-F5344CB8AC3E}">
        <p14:creationId xmlns:p14="http://schemas.microsoft.com/office/powerpoint/2010/main" val="180282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NỘI DUNG TRÌNH BÀY</a:t>
            </a:r>
          </a:p>
        </p:txBody>
      </p:sp>
      <p:sp>
        <p:nvSpPr>
          <p:cNvPr id="4" name="TextBox 3"/>
          <p:cNvSpPr txBox="1"/>
          <p:nvPr/>
        </p:nvSpPr>
        <p:spPr>
          <a:xfrm>
            <a:off x="3982358" y="1117986"/>
            <a:ext cx="4820557" cy="3293209"/>
          </a:xfrm>
          <a:prstGeom prst="rect">
            <a:avLst/>
          </a:prstGeom>
          <a:noFill/>
        </p:spPr>
        <p:txBody>
          <a:bodyPr wrap="square" rtlCol="0">
            <a:spAutoFit/>
          </a:bodyPr>
          <a:lstStyle/>
          <a:p>
            <a:pPr marL="457200" lvl="0" indent="-457200">
              <a:lnSpc>
                <a:spcPct val="200000"/>
              </a:lnSpc>
              <a:buClr>
                <a:srgbClr val="F15F22"/>
              </a:buClr>
              <a:buSzPct val="150000"/>
              <a:buFont typeface="+mj-lt"/>
              <a:buAutoNum type="romanUcPeriod"/>
            </a:pPr>
            <a:r>
              <a:rPr lang="en-US" sz="1300">
                <a:solidFill>
                  <a:srgbClr val="094D8A"/>
                </a:solidFill>
                <a:ea typeface="Nunito"/>
                <a:cs typeface="Times New Roman" panose="02020603050405020304" pitchFamily="18" charset="0"/>
                <a:sym typeface="Nunito"/>
              </a:rPr>
              <a:t>K12ONLINE LÀ GÌ?</a:t>
            </a:r>
          </a:p>
          <a:p>
            <a:pPr marL="457200" lvl="0" indent="-457200">
              <a:lnSpc>
                <a:spcPct val="200000"/>
              </a:lnSpc>
              <a:buClr>
                <a:srgbClr val="F15F22"/>
              </a:buClr>
              <a:buSzPct val="150000"/>
              <a:buFont typeface="+mj-lt"/>
              <a:buAutoNum type="romanUcPeriod"/>
            </a:pPr>
            <a:r>
              <a:rPr lang="en-US" sz="1300">
                <a:solidFill>
                  <a:srgbClr val="094D8A"/>
                </a:solidFill>
                <a:ea typeface="Nunito"/>
                <a:cs typeface="Times New Roman" panose="02020603050405020304" pitchFamily="18" charset="0"/>
                <a:sym typeface="Nunito"/>
              </a:rPr>
              <a:t>CĂN CỨ XÂY DỰNG HỆ THỐNG</a:t>
            </a:r>
          </a:p>
          <a:p>
            <a:pPr marL="457200" lvl="0" indent="-457200">
              <a:lnSpc>
                <a:spcPct val="200000"/>
              </a:lnSpc>
              <a:buClr>
                <a:srgbClr val="F15F22"/>
              </a:buClr>
              <a:buSzPct val="150000"/>
              <a:buFont typeface="+mj-lt"/>
              <a:buAutoNum type="romanUcPeriod"/>
            </a:pPr>
            <a:r>
              <a:rPr lang="en-US" sz="1300">
                <a:solidFill>
                  <a:srgbClr val="094D8A"/>
                </a:solidFill>
                <a:ea typeface="Nunito"/>
                <a:cs typeface="Times New Roman" panose="02020603050405020304" pitchFamily="18" charset="0"/>
                <a:sym typeface="Nunito"/>
              </a:rPr>
              <a:t>ĐIỂM KHÁC BIỆT CỦA HỆ THỐNG</a:t>
            </a:r>
          </a:p>
          <a:p>
            <a:pPr marL="457200" lvl="0" indent="-457200">
              <a:lnSpc>
                <a:spcPct val="200000"/>
              </a:lnSpc>
              <a:buClr>
                <a:srgbClr val="F15F22"/>
              </a:buClr>
              <a:buSzPct val="150000"/>
              <a:buFont typeface="+mj-lt"/>
              <a:buAutoNum type="romanUcPeriod"/>
            </a:pPr>
            <a:r>
              <a:rPr lang="en-US" sz="1300">
                <a:solidFill>
                  <a:srgbClr val="094D8A"/>
                </a:solidFill>
                <a:ea typeface="Nunito"/>
                <a:cs typeface="Times New Roman" panose="02020603050405020304" pitchFamily="18" charset="0"/>
                <a:sym typeface="Nunito"/>
              </a:rPr>
              <a:t>SO SÁNH VỚI HỆ THỐNG KHÁC</a:t>
            </a:r>
          </a:p>
          <a:p>
            <a:pPr marL="457200" lvl="0" indent="-457200">
              <a:lnSpc>
                <a:spcPct val="200000"/>
              </a:lnSpc>
              <a:buClr>
                <a:srgbClr val="F15F22"/>
              </a:buClr>
              <a:buSzPct val="150000"/>
              <a:buFont typeface="+mj-lt"/>
              <a:buAutoNum type="romanUcPeriod"/>
            </a:pPr>
            <a:r>
              <a:rPr lang="en-US" sz="1300">
                <a:solidFill>
                  <a:srgbClr val="094D8A"/>
                </a:solidFill>
                <a:ea typeface="Nunito"/>
                <a:cs typeface="Times New Roman" panose="02020603050405020304" pitchFamily="18" charset="0"/>
                <a:sym typeface="Nunito"/>
              </a:rPr>
              <a:t>TÍNH NĂNG DÀNH CHO GIÁO VIÊN</a:t>
            </a:r>
          </a:p>
          <a:p>
            <a:pPr marL="457200" lvl="0" indent="-457200">
              <a:lnSpc>
                <a:spcPct val="200000"/>
              </a:lnSpc>
              <a:buClr>
                <a:srgbClr val="F15F22"/>
              </a:buClr>
              <a:buSzPct val="150000"/>
              <a:buFont typeface="+mj-lt"/>
              <a:buAutoNum type="romanUcPeriod"/>
            </a:pPr>
            <a:r>
              <a:rPr lang="en-US" sz="1300">
                <a:solidFill>
                  <a:srgbClr val="094D8A"/>
                </a:solidFill>
                <a:ea typeface="Nunito"/>
                <a:cs typeface="Times New Roman" panose="02020603050405020304" pitchFamily="18" charset="0"/>
                <a:sym typeface="Nunito"/>
              </a:rPr>
              <a:t>TÍNH NĂNG DÀNH CHO HỌC SINH</a:t>
            </a:r>
          </a:p>
          <a:p>
            <a:pPr marL="457200" lvl="0" indent="-457200">
              <a:lnSpc>
                <a:spcPct val="200000"/>
              </a:lnSpc>
              <a:buClr>
                <a:srgbClr val="F15F22"/>
              </a:buClr>
              <a:buSzPct val="150000"/>
              <a:buFont typeface="+mj-lt"/>
              <a:buAutoNum type="romanUcPeriod"/>
            </a:pPr>
            <a:r>
              <a:rPr lang="en-US" sz="1300">
                <a:solidFill>
                  <a:srgbClr val="094D8A"/>
                </a:solidFill>
                <a:ea typeface="Nunito"/>
                <a:cs typeface="Times New Roman" panose="02020603050405020304" pitchFamily="18" charset="0"/>
                <a:sym typeface="Nunito"/>
              </a:rPr>
              <a:t>TÍNH NĂNG DÀNH CHO NHÀ TRƯỜNG</a:t>
            </a:r>
          </a:p>
          <a:p>
            <a:pPr marL="457200" lvl="0" indent="-457200">
              <a:lnSpc>
                <a:spcPct val="200000"/>
              </a:lnSpc>
              <a:buClr>
                <a:srgbClr val="F15F22"/>
              </a:buClr>
              <a:buSzPct val="150000"/>
              <a:buFont typeface="+mj-lt"/>
              <a:buAutoNum type="romanUcPeriod"/>
            </a:pPr>
            <a:r>
              <a:rPr lang="en-US" sz="1300">
                <a:solidFill>
                  <a:srgbClr val="094D8A"/>
                </a:solidFill>
                <a:ea typeface="Nunito"/>
                <a:cs typeface="Times New Roman" panose="02020603050405020304" pitchFamily="18" charset="0"/>
                <a:sym typeface="Nunito"/>
              </a:rPr>
              <a:t>TÍNH NĂNG DÀNH CHO SỞ/PHÒNG</a:t>
            </a:r>
            <a:endParaRPr lang="vi-VN" sz="1300">
              <a:solidFill>
                <a:srgbClr val="094D8A"/>
              </a:solidFill>
              <a:ea typeface="Nunito"/>
              <a:cs typeface="Times New Roman" panose="02020603050405020304" pitchFamily="18" charset="0"/>
              <a:sym typeface="Nunito"/>
            </a:endParaRPr>
          </a:p>
        </p:txBody>
      </p:sp>
      <p:pic>
        <p:nvPicPr>
          <p:cNvPr id="5" name="Google Shape;54;p13"/>
          <p:cNvPicPr preferRelativeResize="0"/>
          <p:nvPr/>
        </p:nvPicPr>
        <p:blipFill>
          <a:blip r:embed="rId2">
            <a:alphaModFix/>
          </a:blip>
          <a:stretch>
            <a:fillRect/>
          </a:stretch>
        </p:blipFill>
        <p:spPr>
          <a:xfrm>
            <a:off x="0" y="1255486"/>
            <a:ext cx="3715326" cy="3012626"/>
          </a:xfrm>
          <a:prstGeom prst="rect">
            <a:avLst/>
          </a:prstGeom>
          <a:noFill/>
          <a:ln>
            <a:noFill/>
          </a:ln>
        </p:spPr>
      </p:pic>
    </p:spTree>
    <p:extLst>
      <p:ext uri="{BB962C8B-B14F-4D97-AF65-F5344CB8AC3E}">
        <p14:creationId xmlns:p14="http://schemas.microsoft.com/office/powerpoint/2010/main" val="155433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55481"/>
            <a:ext cx="9144000" cy="2068287"/>
          </a:xfrm>
          <a:prstGeom prst="rect">
            <a:avLst/>
          </a:prstGeom>
          <a:pattFill prst="solidDmnd">
            <a:fgClr>
              <a:srgbClr val="FFFF9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US"/>
              <a:t>I. K12ONLINE LÀ GÌ?</a:t>
            </a:r>
          </a:p>
        </p:txBody>
      </p:sp>
      <p:sp>
        <p:nvSpPr>
          <p:cNvPr id="3" name="Rectangle 2"/>
          <p:cNvSpPr/>
          <p:nvPr/>
        </p:nvSpPr>
        <p:spPr>
          <a:xfrm>
            <a:off x="571500" y="3672718"/>
            <a:ext cx="8289472" cy="738664"/>
          </a:xfrm>
          <a:prstGeom prst="rect">
            <a:avLst/>
          </a:prstGeom>
        </p:spPr>
        <p:txBody>
          <a:bodyPr wrap="square">
            <a:spAutoFit/>
          </a:bodyPr>
          <a:lstStyle/>
          <a:p>
            <a:pPr lvl="0"/>
            <a:r>
              <a:rPr lang="en-US" b="1" dirty="0">
                <a:solidFill>
                  <a:srgbClr val="FF0000"/>
                </a:solidFill>
                <a:ea typeface="Nunito"/>
                <a:cs typeface="Calibri" panose="020F0502020204030204" pitchFamily="34" charset="0"/>
                <a:sym typeface="Wingdings" panose="05000000000000000000" pitchFamily="2" charset="2"/>
              </a:rPr>
              <a:t></a:t>
            </a:r>
            <a:r>
              <a:rPr lang="en-US" b="1" dirty="0">
                <a:solidFill>
                  <a:srgbClr val="FF0000"/>
                </a:solidFill>
                <a:ea typeface="Nunito"/>
                <a:cs typeface="Calibri" panose="020F0502020204030204" pitchFamily="34" charset="0"/>
                <a:sym typeface="Nunito"/>
              </a:rPr>
              <a:t> </a:t>
            </a:r>
            <a:r>
              <a:rPr lang="vi-VN" b="1" dirty="0">
                <a:solidFill>
                  <a:srgbClr val="FF0000"/>
                </a:solidFill>
                <a:ea typeface="Nunito"/>
                <a:cs typeface="Calibri" panose="020F0502020204030204" pitchFamily="34" charset="0"/>
                <a:sym typeface="Nunito"/>
              </a:rPr>
              <a:t>Hệ thống Quản lý Học và thi trực tuyến (K12Online.vn)</a:t>
            </a:r>
            <a:r>
              <a:rPr lang="vi-VN" b="1" dirty="0">
                <a:ea typeface="Nunito"/>
                <a:cs typeface="Calibri" panose="020F0502020204030204" pitchFamily="34" charset="0"/>
                <a:sym typeface="Nunito"/>
              </a:rPr>
              <a:t> </a:t>
            </a:r>
            <a:r>
              <a:rPr lang="vi-VN" dirty="0">
                <a:ea typeface="Nunito"/>
                <a:cs typeface="Calibri" panose="020F0502020204030204" pitchFamily="34" charset="0"/>
                <a:sym typeface="Nunito"/>
              </a:rPr>
              <a:t>là hệ thống hỗ trợ </a:t>
            </a:r>
            <a:r>
              <a:rPr lang="en-US" b="1" dirty="0" err="1">
                <a:ea typeface="Nunito"/>
                <a:cs typeface="Calibri" panose="020F0502020204030204" pitchFamily="34" charset="0"/>
                <a:sym typeface="Nunito"/>
              </a:rPr>
              <a:t>toàn</a:t>
            </a:r>
            <a:r>
              <a:rPr lang="en-US" b="1" dirty="0">
                <a:ea typeface="Nunito"/>
                <a:cs typeface="Calibri" panose="020F0502020204030204" pitchFamily="34" charset="0"/>
                <a:sym typeface="Nunito"/>
              </a:rPr>
              <a:t> </a:t>
            </a:r>
            <a:r>
              <a:rPr lang="en-US" b="1" dirty="0" err="1">
                <a:ea typeface="Nunito"/>
                <a:cs typeface="Calibri" panose="020F0502020204030204" pitchFamily="34" charset="0"/>
                <a:sym typeface="Nunito"/>
              </a:rPr>
              <a:t>trình</a:t>
            </a:r>
            <a:r>
              <a:rPr lang="en-US" b="1" dirty="0">
                <a:ea typeface="Nunito"/>
                <a:cs typeface="Calibri" panose="020F0502020204030204" pitchFamily="34" charset="0"/>
                <a:sym typeface="Nunito"/>
              </a:rPr>
              <a:t> </a:t>
            </a:r>
            <a:r>
              <a:rPr lang="vi-VN" dirty="0">
                <a:ea typeface="Nunito"/>
                <a:cs typeface="Calibri" panose="020F0502020204030204" pitchFamily="34" charset="0"/>
                <a:sym typeface="Nunito"/>
              </a:rPr>
              <a:t>hoạt động </a:t>
            </a:r>
            <a:r>
              <a:rPr lang="en-US" b="1" dirty="0" err="1">
                <a:ea typeface="Nunito"/>
                <a:cs typeface="Calibri" panose="020F0502020204030204" pitchFamily="34" charset="0"/>
                <a:sym typeface="Nunito"/>
              </a:rPr>
              <a:t>quản</a:t>
            </a:r>
            <a:r>
              <a:rPr lang="en-US" b="1" dirty="0">
                <a:ea typeface="Nunito"/>
                <a:cs typeface="Calibri" panose="020F0502020204030204" pitchFamily="34" charset="0"/>
                <a:sym typeface="Nunito"/>
              </a:rPr>
              <a:t> </a:t>
            </a:r>
            <a:r>
              <a:rPr lang="en-US" b="1" dirty="0" err="1">
                <a:ea typeface="Nunito"/>
                <a:cs typeface="Calibri" panose="020F0502020204030204" pitchFamily="34" charset="0"/>
                <a:sym typeface="Nunito"/>
              </a:rPr>
              <a:t>lý</a:t>
            </a:r>
            <a:r>
              <a:rPr lang="en-US" b="1" dirty="0">
                <a:ea typeface="Nunito"/>
                <a:cs typeface="Calibri" panose="020F0502020204030204" pitchFamily="34" charset="0"/>
                <a:sym typeface="Nunito"/>
              </a:rPr>
              <a:t> </a:t>
            </a:r>
            <a:r>
              <a:rPr lang="en-US" b="1" dirty="0" err="1">
                <a:ea typeface="Nunito"/>
                <a:cs typeface="Calibri" panose="020F0502020204030204" pitchFamily="34" charset="0"/>
                <a:sym typeface="Nunito"/>
              </a:rPr>
              <a:t>đào</a:t>
            </a:r>
            <a:r>
              <a:rPr lang="en-US" b="1" dirty="0">
                <a:ea typeface="Nunito"/>
                <a:cs typeface="Calibri" panose="020F0502020204030204" pitchFamily="34" charset="0"/>
                <a:sym typeface="Nunito"/>
              </a:rPr>
              <a:t> </a:t>
            </a:r>
            <a:r>
              <a:rPr lang="en-US" b="1" dirty="0" err="1">
                <a:ea typeface="Nunito"/>
                <a:cs typeface="Calibri" panose="020F0502020204030204" pitchFamily="34" charset="0"/>
                <a:sym typeface="Nunito"/>
              </a:rPr>
              <a:t>tạo</a:t>
            </a:r>
            <a:r>
              <a:rPr lang="en-US" b="1" dirty="0">
                <a:ea typeface="Nunito"/>
                <a:cs typeface="Calibri" panose="020F0502020204030204" pitchFamily="34" charset="0"/>
                <a:sym typeface="Nunito"/>
              </a:rPr>
              <a:t> + </a:t>
            </a:r>
            <a:r>
              <a:rPr lang="vi-VN" b="1" dirty="0">
                <a:ea typeface="Nunito"/>
                <a:cs typeface="Calibri" panose="020F0502020204030204" pitchFamily="34" charset="0"/>
                <a:sym typeface="Nunito"/>
              </a:rPr>
              <a:t>dạy học</a:t>
            </a:r>
            <a:r>
              <a:rPr lang="en-US" b="1" dirty="0">
                <a:ea typeface="Nunito"/>
                <a:cs typeface="Calibri" panose="020F0502020204030204" pitchFamily="34" charset="0"/>
                <a:sym typeface="Nunito"/>
              </a:rPr>
              <a:t> +</a:t>
            </a:r>
            <a:r>
              <a:rPr lang="vi-VN" b="1" dirty="0">
                <a:ea typeface="Nunito"/>
                <a:cs typeface="Calibri" panose="020F0502020204030204" pitchFamily="34" charset="0"/>
                <a:sym typeface="Nunito"/>
              </a:rPr>
              <a:t> thi và đánh giá trực tuyến</a:t>
            </a:r>
            <a:r>
              <a:rPr lang="vi-VN" dirty="0">
                <a:ea typeface="Nunito"/>
                <a:cs typeface="Calibri" panose="020F0502020204030204" pitchFamily="34" charset="0"/>
                <a:sym typeface="Nunito"/>
              </a:rPr>
              <a:t>, dành riêng cho các cơ sở giáo dục phổ thông và giáo dục thường xuyên.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03" y="2107040"/>
            <a:ext cx="3280525" cy="569130"/>
          </a:xfrm>
          <a:prstGeom prst="rect">
            <a:avLst/>
          </a:prstGeom>
        </p:spPr>
      </p:pic>
      <p:sp>
        <p:nvSpPr>
          <p:cNvPr id="5" name="Left Brace 4"/>
          <p:cNvSpPr/>
          <p:nvPr/>
        </p:nvSpPr>
        <p:spPr>
          <a:xfrm>
            <a:off x="4106635" y="1950156"/>
            <a:ext cx="371022" cy="88289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4592864" y="1580824"/>
            <a:ext cx="3731988" cy="738664"/>
          </a:xfrm>
          <a:prstGeom prst="rect">
            <a:avLst/>
          </a:prstGeom>
          <a:noFill/>
        </p:spPr>
        <p:txBody>
          <a:bodyPr wrap="square" rtlCol="0">
            <a:spAutoFit/>
          </a:bodyPr>
          <a:lstStyle/>
          <a:p>
            <a:r>
              <a:rPr lang="en-US" b="1"/>
              <a:t>K12</a:t>
            </a:r>
            <a:r>
              <a:rPr lang="en-US"/>
              <a:t> = </a:t>
            </a:r>
            <a:r>
              <a:rPr lang="en-US" b="1"/>
              <a:t>Kindergarten through Twelve</a:t>
            </a:r>
            <a:r>
              <a:rPr lang="en-US"/>
              <a:t>: từ mầm non đến khối 12, nghĩa là </a:t>
            </a:r>
            <a:r>
              <a:rPr lang="en-US" b="1"/>
              <a:t>Hệ Giáo dục phổ thông</a:t>
            </a:r>
            <a:r>
              <a:rPr lang="en-US"/>
              <a:t>. </a:t>
            </a:r>
          </a:p>
        </p:txBody>
      </p:sp>
      <p:sp>
        <p:nvSpPr>
          <p:cNvPr id="7" name="TextBox 6"/>
          <p:cNvSpPr txBox="1"/>
          <p:nvPr/>
        </p:nvSpPr>
        <p:spPr>
          <a:xfrm>
            <a:off x="4592863" y="2676170"/>
            <a:ext cx="3731989" cy="307777"/>
          </a:xfrm>
          <a:prstGeom prst="rect">
            <a:avLst/>
          </a:prstGeom>
          <a:noFill/>
        </p:spPr>
        <p:txBody>
          <a:bodyPr wrap="square" rtlCol="0">
            <a:spAutoFit/>
          </a:bodyPr>
          <a:lstStyle/>
          <a:p>
            <a:r>
              <a:rPr lang="en-US" b="1"/>
              <a:t>Online </a:t>
            </a:r>
            <a:r>
              <a:rPr lang="en-US"/>
              <a:t>nghĩa là </a:t>
            </a:r>
            <a:r>
              <a:rPr lang="en-US" b="1"/>
              <a:t>Trực tuyến</a:t>
            </a:r>
            <a:endParaRPr lang="en-US"/>
          </a:p>
        </p:txBody>
      </p:sp>
    </p:spTree>
    <p:extLst>
      <p:ext uri="{BB962C8B-B14F-4D97-AF65-F5344CB8AC3E}">
        <p14:creationId xmlns:p14="http://schemas.microsoft.com/office/powerpoint/2010/main" val="4243064268"/>
      </p:ext>
    </p:extLst>
  </p:cSld>
  <p:clrMapOvr>
    <a:masterClrMapping/>
  </p:clrMapOvr>
  <mc:AlternateContent xmlns:mc="http://schemas.openxmlformats.org/markup-compatibility/2006" xmlns:p14="http://schemas.microsoft.com/office/powerpoint/2010/main">
    <mc:Choice Requires="p14">
      <p:transition spd="slow" p14:dur="2000" advTm="314"/>
    </mc:Choice>
    <mc:Fallback xmlns="">
      <p:transition spd="slow" advTm="31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II. CĂN CỨ XÂY DỰNG HỆ THỐNG</a:t>
            </a:r>
          </a:p>
        </p:txBody>
      </p:sp>
      <p:sp>
        <p:nvSpPr>
          <p:cNvPr id="14" name="Rectangle 13"/>
          <p:cNvSpPr/>
          <p:nvPr/>
        </p:nvSpPr>
        <p:spPr>
          <a:xfrm>
            <a:off x="0" y="1740026"/>
            <a:ext cx="9143999" cy="25126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3996" y="2078539"/>
            <a:ext cx="8373119" cy="1938992"/>
          </a:xfrm>
          <a:prstGeom prst="rect">
            <a:avLst/>
          </a:prstGeom>
          <a:noFill/>
        </p:spPr>
        <p:txBody>
          <a:bodyPr wrap="square" numCol="2" rtlCol="0">
            <a:spAutoFit/>
          </a:bodyPr>
          <a:lstStyle/>
          <a:p>
            <a:pPr marL="515938" indent="-225425">
              <a:buFont typeface="+mj-lt"/>
              <a:buAutoNum type="arabicPeriod"/>
            </a:pPr>
            <a:r>
              <a:rPr lang="en-US" sz="1200" b="1" dirty="0" err="1">
                <a:solidFill>
                  <a:srgbClr val="FF0000"/>
                </a:solidFill>
              </a:rPr>
              <a:t>Quyết</a:t>
            </a:r>
            <a:r>
              <a:rPr lang="en-US" sz="1200" b="1" dirty="0">
                <a:solidFill>
                  <a:srgbClr val="FF0000"/>
                </a:solidFill>
              </a:rPr>
              <a:t> </a:t>
            </a:r>
            <a:r>
              <a:rPr lang="en-US" sz="1200" b="1" dirty="0" err="1">
                <a:solidFill>
                  <a:srgbClr val="FF0000"/>
                </a:solidFill>
              </a:rPr>
              <a:t>định</a:t>
            </a:r>
            <a:r>
              <a:rPr lang="en-US" sz="1200" b="1" dirty="0">
                <a:solidFill>
                  <a:srgbClr val="FF0000"/>
                </a:solidFill>
              </a:rPr>
              <a:t> 749/QĐ-</a:t>
            </a:r>
            <a:r>
              <a:rPr lang="en-US" sz="1200" b="1" dirty="0" err="1">
                <a:solidFill>
                  <a:srgbClr val="FF0000"/>
                </a:solidFill>
              </a:rPr>
              <a:t>TTg</a:t>
            </a:r>
            <a:r>
              <a:rPr lang="en-US" sz="1200" b="1" dirty="0">
                <a:solidFill>
                  <a:srgbClr val="FF0000"/>
                </a:solidFill>
              </a:rPr>
              <a:t>: </a:t>
            </a:r>
            <a:r>
              <a:rPr lang="en-US" sz="1200" dirty="0" err="1">
                <a:solidFill>
                  <a:schemeClr val="tx1"/>
                </a:solidFill>
              </a:rPr>
              <a:t>Phê</a:t>
            </a:r>
            <a:r>
              <a:rPr lang="en-US" sz="1200" dirty="0">
                <a:solidFill>
                  <a:schemeClr val="tx1"/>
                </a:solidFill>
              </a:rPr>
              <a:t> </a:t>
            </a:r>
            <a:r>
              <a:rPr lang="en-US" sz="1200" dirty="0" err="1">
                <a:solidFill>
                  <a:schemeClr val="tx1"/>
                </a:solidFill>
              </a:rPr>
              <a:t>duyệt</a:t>
            </a:r>
            <a:r>
              <a:rPr lang="en-US" sz="1200" dirty="0">
                <a:solidFill>
                  <a:schemeClr val="tx1"/>
                </a:solidFill>
              </a:rPr>
              <a:t> “</a:t>
            </a:r>
            <a:r>
              <a:rPr lang="en-US" sz="1200" dirty="0" err="1">
                <a:solidFill>
                  <a:schemeClr val="tx1"/>
                </a:solidFill>
              </a:rPr>
              <a:t>Chương</a:t>
            </a:r>
            <a:r>
              <a:rPr lang="en-US" sz="1200" dirty="0">
                <a:solidFill>
                  <a:schemeClr val="tx1"/>
                </a:solidFill>
              </a:rPr>
              <a:t> </a:t>
            </a:r>
            <a:r>
              <a:rPr lang="en-US" sz="1200" dirty="0" err="1">
                <a:solidFill>
                  <a:schemeClr val="tx1"/>
                </a:solidFill>
              </a:rPr>
              <a:t>trình</a:t>
            </a:r>
            <a:r>
              <a:rPr lang="en-US" sz="1200" dirty="0">
                <a:solidFill>
                  <a:schemeClr val="tx1"/>
                </a:solidFill>
              </a:rPr>
              <a:t> </a:t>
            </a:r>
            <a:r>
              <a:rPr lang="en-US" sz="1200" dirty="0" err="1">
                <a:solidFill>
                  <a:schemeClr val="tx1"/>
                </a:solidFill>
              </a:rPr>
              <a:t>Chuyển</a:t>
            </a:r>
            <a:r>
              <a:rPr lang="en-US" sz="1200" dirty="0">
                <a:solidFill>
                  <a:schemeClr val="tx1"/>
                </a:solidFill>
              </a:rPr>
              <a:t> </a:t>
            </a:r>
            <a:r>
              <a:rPr lang="en-US" sz="1200" dirty="0" err="1">
                <a:solidFill>
                  <a:schemeClr val="tx1"/>
                </a:solidFill>
              </a:rPr>
              <a:t>đổi</a:t>
            </a:r>
            <a:r>
              <a:rPr lang="en-US" sz="1200" dirty="0">
                <a:solidFill>
                  <a:schemeClr val="tx1"/>
                </a:solidFill>
              </a:rPr>
              <a:t> </a:t>
            </a:r>
            <a:r>
              <a:rPr lang="en-US" sz="1200" dirty="0" err="1">
                <a:solidFill>
                  <a:schemeClr val="tx1"/>
                </a:solidFill>
              </a:rPr>
              <a:t>số</a:t>
            </a:r>
            <a:r>
              <a:rPr lang="en-US" sz="1200" dirty="0">
                <a:solidFill>
                  <a:schemeClr val="tx1"/>
                </a:solidFill>
              </a:rPr>
              <a:t> </a:t>
            </a:r>
            <a:r>
              <a:rPr lang="en-US" sz="1200" dirty="0" err="1">
                <a:solidFill>
                  <a:schemeClr val="tx1"/>
                </a:solidFill>
              </a:rPr>
              <a:t>quốc</a:t>
            </a:r>
            <a:r>
              <a:rPr lang="en-US" sz="1200" dirty="0">
                <a:solidFill>
                  <a:schemeClr val="tx1"/>
                </a:solidFill>
              </a:rPr>
              <a:t> </a:t>
            </a:r>
            <a:r>
              <a:rPr lang="en-US" sz="1200" dirty="0" err="1">
                <a:solidFill>
                  <a:schemeClr val="tx1"/>
                </a:solidFill>
              </a:rPr>
              <a:t>gia</a:t>
            </a:r>
            <a:r>
              <a:rPr lang="en-US" sz="1200" dirty="0">
                <a:solidFill>
                  <a:schemeClr val="tx1"/>
                </a:solidFill>
              </a:rPr>
              <a:t> 2025, </a:t>
            </a:r>
            <a:r>
              <a:rPr lang="en-US" sz="1200" dirty="0" err="1">
                <a:solidFill>
                  <a:schemeClr val="tx1"/>
                </a:solidFill>
              </a:rPr>
              <a:t>tầm</a:t>
            </a:r>
            <a:r>
              <a:rPr lang="en-US" sz="1200" dirty="0">
                <a:solidFill>
                  <a:schemeClr val="tx1"/>
                </a:solidFill>
              </a:rPr>
              <a:t> </a:t>
            </a:r>
            <a:r>
              <a:rPr lang="en-US" sz="1200" dirty="0" err="1">
                <a:solidFill>
                  <a:schemeClr val="tx1"/>
                </a:solidFill>
              </a:rPr>
              <a:t>nhìn</a:t>
            </a:r>
            <a:r>
              <a:rPr lang="en-US" sz="1200" dirty="0">
                <a:solidFill>
                  <a:schemeClr val="tx1"/>
                </a:solidFill>
              </a:rPr>
              <a:t> 2030</a:t>
            </a:r>
          </a:p>
          <a:p>
            <a:pPr marL="515938" indent="-225425">
              <a:buFont typeface="+mj-lt"/>
              <a:buAutoNum type="arabicPeriod"/>
            </a:pPr>
            <a:r>
              <a:rPr lang="vi-VN" sz="1200" b="1" dirty="0">
                <a:solidFill>
                  <a:srgbClr val="FF0000"/>
                </a:solidFill>
              </a:rPr>
              <a:t>Thông tư 32/2018/TT-BGDĐT</a:t>
            </a:r>
            <a:r>
              <a:rPr lang="en-US" sz="1200" b="1" dirty="0">
                <a:solidFill>
                  <a:srgbClr val="FF0000"/>
                </a:solidFill>
              </a:rPr>
              <a:t>:</a:t>
            </a:r>
            <a:r>
              <a:rPr lang="en-US" sz="1200" dirty="0"/>
              <a:t> </a:t>
            </a:r>
            <a:r>
              <a:rPr lang="vi-VN" sz="1200" dirty="0"/>
              <a:t>Chương trình giáo dục phổ thông mới.</a:t>
            </a:r>
            <a:endParaRPr lang="en-US" sz="1200" dirty="0"/>
          </a:p>
          <a:p>
            <a:pPr marL="515938" indent="-225425">
              <a:buFont typeface="+mj-lt"/>
              <a:buAutoNum type="arabicPeriod"/>
            </a:pPr>
            <a:r>
              <a:rPr lang="en-US" sz="1200" b="1" dirty="0" err="1">
                <a:solidFill>
                  <a:srgbClr val="FF0000"/>
                </a:solidFill>
              </a:rPr>
              <a:t>Thông</a:t>
            </a:r>
            <a:r>
              <a:rPr lang="en-US" sz="1200" b="1" dirty="0">
                <a:solidFill>
                  <a:srgbClr val="FF0000"/>
                </a:solidFill>
              </a:rPr>
              <a:t> t</a:t>
            </a:r>
            <a:r>
              <a:rPr lang="vi-VN" sz="1200" b="1" dirty="0">
                <a:solidFill>
                  <a:srgbClr val="FF0000"/>
                </a:solidFill>
              </a:rPr>
              <a:t>ư</a:t>
            </a:r>
            <a:r>
              <a:rPr lang="en-US" sz="1200" b="1" dirty="0">
                <a:solidFill>
                  <a:srgbClr val="FF0000"/>
                </a:solidFill>
              </a:rPr>
              <a:t> 09/2021/TT-BGD-ĐT: </a:t>
            </a:r>
            <a:r>
              <a:rPr lang="en-US" sz="1200" dirty="0" err="1">
                <a:solidFill>
                  <a:schemeClr val="tx1"/>
                </a:solidFill>
              </a:rPr>
              <a:t>Quy</a:t>
            </a:r>
            <a:r>
              <a:rPr lang="en-US" sz="1200" dirty="0">
                <a:solidFill>
                  <a:schemeClr val="tx1"/>
                </a:solidFill>
              </a:rPr>
              <a:t> </a:t>
            </a:r>
            <a:r>
              <a:rPr lang="en-US" sz="1200" dirty="0" err="1">
                <a:solidFill>
                  <a:schemeClr val="tx1"/>
                </a:solidFill>
              </a:rPr>
              <a:t>chế</a:t>
            </a:r>
            <a:r>
              <a:rPr lang="en-US" sz="1200" dirty="0">
                <a:solidFill>
                  <a:schemeClr val="tx1"/>
                </a:solidFill>
              </a:rPr>
              <a:t> </a:t>
            </a:r>
            <a:r>
              <a:rPr lang="en-US" sz="1200" dirty="0" err="1">
                <a:solidFill>
                  <a:schemeClr val="tx1"/>
                </a:solidFill>
              </a:rPr>
              <a:t>Quản</a:t>
            </a:r>
            <a:r>
              <a:rPr lang="en-US" sz="1200" dirty="0">
                <a:solidFill>
                  <a:schemeClr val="tx1"/>
                </a:solidFill>
              </a:rPr>
              <a:t> </a:t>
            </a:r>
            <a:r>
              <a:rPr lang="en-US" sz="1200" dirty="0" err="1">
                <a:solidFill>
                  <a:schemeClr val="tx1"/>
                </a:solidFill>
              </a:rPr>
              <a:t>lý</a:t>
            </a:r>
            <a:r>
              <a:rPr lang="en-US" sz="1200" dirty="0">
                <a:solidFill>
                  <a:schemeClr val="tx1"/>
                </a:solidFill>
              </a:rPr>
              <a:t> </a:t>
            </a:r>
            <a:r>
              <a:rPr lang="en-US" sz="1200" dirty="0" err="1">
                <a:solidFill>
                  <a:schemeClr val="tx1"/>
                </a:solidFill>
              </a:rPr>
              <a:t>tổ</a:t>
            </a:r>
            <a:r>
              <a:rPr lang="en-US" sz="1200" dirty="0">
                <a:solidFill>
                  <a:schemeClr val="tx1"/>
                </a:solidFill>
              </a:rPr>
              <a:t> </a:t>
            </a:r>
            <a:r>
              <a:rPr lang="en-US" sz="1200" dirty="0" err="1">
                <a:solidFill>
                  <a:schemeClr val="tx1"/>
                </a:solidFill>
              </a:rPr>
              <a:t>chức</a:t>
            </a:r>
            <a:r>
              <a:rPr lang="en-US" sz="1200" dirty="0">
                <a:solidFill>
                  <a:schemeClr val="tx1"/>
                </a:solidFill>
              </a:rPr>
              <a:t> </a:t>
            </a:r>
            <a:r>
              <a:rPr lang="en-US" sz="1200" dirty="0" err="1">
                <a:solidFill>
                  <a:schemeClr val="tx1"/>
                </a:solidFill>
              </a:rPr>
              <a:t>hoạt</a:t>
            </a:r>
            <a:r>
              <a:rPr lang="en-US" sz="1200" dirty="0">
                <a:solidFill>
                  <a:schemeClr val="tx1"/>
                </a:solidFill>
              </a:rPr>
              <a:t> </a:t>
            </a:r>
            <a:r>
              <a:rPr lang="en-US" sz="1200" dirty="0" err="1">
                <a:solidFill>
                  <a:schemeClr val="tx1"/>
                </a:solidFill>
              </a:rPr>
              <a:t>động</a:t>
            </a:r>
            <a:r>
              <a:rPr lang="en-US" sz="1200" dirty="0">
                <a:solidFill>
                  <a:schemeClr val="tx1"/>
                </a:solidFill>
              </a:rPr>
              <a:t> </a:t>
            </a:r>
            <a:r>
              <a:rPr lang="en-US" sz="1200" dirty="0" err="1">
                <a:solidFill>
                  <a:schemeClr val="tx1"/>
                </a:solidFill>
              </a:rPr>
              <a:t>dạy</a:t>
            </a:r>
            <a:r>
              <a:rPr lang="en-US" sz="1200" dirty="0">
                <a:solidFill>
                  <a:schemeClr val="tx1"/>
                </a:solidFill>
              </a:rPr>
              <a:t> </a:t>
            </a:r>
            <a:r>
              <a:rPr lang="en-US" sz="1200" dirty="0" err="1">
                <a:solidFill>
                  <a:schemeClr val="tx1"/>
                </a:solidFill>
              </a:rPr>
              <a:t>học</a:t>
            </a:r>
            <a:r>
              <a:rPr lang="en-US" sz="1200" dirty="0">
                <a:solidFill>
                  <a:schemeClr val="tx1"/>
                </a:solidFill>
              </a:rPr>
              <a:t> </a:t>
            </a:r>
            <a:r>
              <a:rPr lang="en-US" sz="1200" dirty="0" err="1">
                <a:solidFill>
                  <a:schemeClr val="tx1"/>
                </a:solidFill>
              </a:rPr>
              <a:t>trực</a:t>
            </a:r>
            <a:r>
              <a:rPr lang="en-US" sz="1200" dirty="0">
                <a:solidFill>
                  <a:schemeClr val="tx1"/>
                </a:solidFill>
              </a:rPr>
              <a:t> </a:t>
            </a:r>
            <a:r>
              <a:rPr lang="en-US" sz="1200" dirty="0" err="1">
                <a:solidFill>
                  <a:schemeClr val="tx1"/>
                </a:solidFill>
              </a:rPr>
              <a:t>tuyến</a:t>
            </a:r>
            <a:endParaRPr lang="en-US" sz="1200" dirty="0">
              <a:solidFill>
                <a:schemeClr val="tx1"/>
              </a:solidFill>
            </a:endParaRPr>
          </a:p>
          <a:p>
            <a:pPr marL="515938" indent="-225425">
              <a:buFont typeface="+mj-lt"/>
              <a:buAutoNum type="arabicPeriod"/>
            </a:pPr>
            <a:r>
              <a:rPr lang="vi-VN" sz="1200" b="1" dirty="0">
                <a:solidFill>
                  <a:srgbClr val="FF0000"/>
                </a:solidFill>
              </a:rPr>
              <a:t>Thông tư</a:t>
            </a:r>
            <a:r>
              <a:rPr lang="en-US" sz="1200" b="1" dirty="0">
                <a:solidFill>
                  <a:srgbClr val="FF0000"/>
                </a:solidFill>
              </a:rPr>
              <a:t> </a:t>
            </a:r>
            <a:r>
              <a:rPr lang="vi-VN" sz="1200" b="1" dirty="0">
                <a:solidFill>
                  <a:srgbClr val="FF0000"/>
                </a:solidFill>
              </a:rPr>
              <a:t>26/2020/TT-BGDĐT</a:t>
            </a:r>
            <a:r>
              <a:rPr lang="en-US" sz="1200" b="1" dirty="0">
                <a:solidFill>
                  <a:srgbClr val="FF0000"/>
                </a:solidFill>
              </a:rPr>
              <a:t>: </a:t>
            </a:r>
            <a:r>
              <a:rPr lang="en-US" sz="1200" dirty="0"/>
              <a:t>Q</a:t>
            </a:r>
            <a:r>
              <a:rPr lang="vi-VN" sz="1200" dirty="0"/>
              <a:t>u</a:t>
            </a:r>
            <a:r>
              <a:rPr lang="en-US" sz="1200" dirty="0"/>
              <a:t>y</a:t>
            </a:r>
            <a:r>
              <a:rPr lang="vi-VN" sz="1200" dirty="0"/>
              <a:t> định đánh giá học sinh cấp THCS-THPT</a:t>
            </a:r>
          </a:p>
          <a:p>
            <a:pPr marL="515938" indent="-225425">
              <a:buFont typeface="+mj-lt"/>
              <a:buAutoNum type="arabicPeriod"/>
            </a:pPr>
            <a:r>
              <a:rPr lang="vi-VN" sz="1200" b="1" dirty="0">
                <a:solidFill>
                  <a:srgbClr val="FF0000"/>
                </a:solidFill>
              </a:rPr>
              <a:t>Thông tư 27/2020/TT-BGDĐT</a:t>
            </a:r>
            <a:r>
              <a:rPr lang="en-US" sz="1200" b="1" dirty="0">
                <a:solidFill>
                  <a:srgbClr val="FF0000"/>
                </a:solidFill>
              </a:rPr>
              <a:t>: </a:t>
            </a:r>
            <a:r>
              <a:rPr lang="en-US" sz="1200" dirty="0"/>
              <a:t>Q</a:t>
            </a:r>
            <a:r>
              <a:rPr lang="vi-VN" sz="1200" dirty="0"/>
              <a:t>u</a:t>
            </a:r>
            <a:r>
              <a:rPr lang="en-US" sz="1200" dirty="0"/>
              <a:t>y</a:t>
            </a:r>
            <a:r>
              <a:rPr lang="vi-VN" sz="1200" dirty="0"/>
              <a:t> định đánh giá học sinh cấp </a:t>
            </a:r>
            <a:r>
              <a:rPr lang="en-US" sz="1200" dirty="0"/>
              <a:t>T</a:t>
            </a:r>
            <a:r>
              <a:rPr lang="vi-VN" sz="1200" dirty="0"/>
              <a:t>iểu học.</a:t>
            </a:r>
            <a:endParaRPr lang="en-US" sz="1200" dirty="0"/>
          </a:p>
          <a:p>
            <a:pPr marL="515938" indent="-225425">
              <a:buFont typeface="+mj-lt"/>
              <a:buAutoNum type="arabicPeriod"/>
            </a:pPr>
            <a:r>
              <a:rPr lang="vi-VN" sz="1200" b="1" dirty="0">
                <a:solidFill>
                  <a:srgbClr val="FF0000"/>
                </a:solidFill>
              </a:rPr>
              <a:t>Công văn 8773/BGDĐT-GDTrH</a:t>
            </a:r>
            <a:r>
              <a:rPr lang="en-US" sz="1200" b="1" dirty="0">
                <a:solidFill>
                  <a:srgbClr val="FF0000"/>
                </a:solidFill>
              </a:rPr>
              <a:t>:</a:t>
            </a:r>
            <a:r>
              <a:rPr lang="en-US" sz="1200" dirty="0"/>
              <a:t> H</a:t>
            </a:r>
            <a:r>
              <a:rPr lang="vi-VN" sz="1200" dirty="0"/>
              <a:t>ướng dẫn biên soạn đề kiểm tra</a:t>
            </a:r>
            <a:endParaRPr lang="en-US" sz="1200" dirty="0"/>
          </a:p>
          <a:p>
            <a:pPr marL="515938" indent="-225425">
              <a:buFont typeface="+mj-lt"/>
              <a:buAutoNum type="arabicPeriod"/>
            </a:pPr>
            <a:r>
              <a:rPr lang="vi-VN" sz="1200" b="1" dirty="0">
                <a:solidFill>
                  <a:srgbClr val="FF0000"/>
                </a:solidFill>
              </a:rPr>
              <a:t>Công văn số 5512/BGDĐT-GDTrH:</a:t>
            </a:r>
            <a:r>
              <a:rPr lang="vi-VN" sz="1200" dirty="0"/>
              <a:t> Xây dựng và tổ chức thực hiện kế hoạch giáo dục của nhà trường.</a:t>
            </a:r>
            <a:endParaRPr lang="en-US" sz="1200" dirty="0"/>
          </a:p>
          <a:p>
            <a:pPr marL="515938" indent="-225425">
              <a:buFont typeface="+mj-lt"/>
              <a:buAutoNum type="arabicPeriod"/>
            </a:pPr>
            <a:r>
              <a:rPr lang="vi-VN" sz="1200" b="1" dirty="0">
                <a:solidFill>
                  <a:srgbClr val="FF0000"/>
                </a:solidFill>
              </a:rPr>
              <a:t>Thông tư 28/2020/TT-BGDĐT</a:t>
            </a:r>
            <a:r>
              <a:rPr lang="en-US" sz="1200" b="1" dirty="0">
                <a:solidFill>
                  <a:srgbClr val="FF0000"/>
                </a:solidFill>
              </a:rPr>
              <a:t>:</a:t>
            </a:r>
            <a:r>
              <a:rPr lang="en-US" sz="1200" dirty="0"/>
              <a:t> Ban </a:t>
            </a:r>
            <a:r>
              <a:rPr lang="en-US" sz="1200" dirty="0" err="1"/>
              <a:t>hành</a:t>
            </a:r>
            <a:r>
              <a:rPr lang="en-US" sz="1200" dirty="0"/>
              <a:t> </a:t>
            </a:r>
            <a:r>
              <a:rPr lang="vi-VN" sz="1200" dirty="0"/>
              <a:t>Điều lệ Trường </a:t>
            </a:r>
            <a:r>
              <a:rPr lang="en-US" sz="1200" dirty="0"/>
              <a:t>T</a:t>
            </a:r>
            <a:r>
              <a:rPr lang="vi-VN" sz="1200" dirty="0"/>
              <a:t>iểu học</a:t>
            </a:r>
            <a:endParaRPr lang="en-US" sz="1200" dirty="0"/>
          </a:p>
          <a:p>
            <a:pPr marL="515938" indent="-225425">
              <a:buFont typeface="+mj-lt"/>
              <a:buAutoNum type="arabicPeriod"/>
            </a:pPr>
            <a:r>
              <a:rPr lang="vi-VN" sz="1200" b="1" dirty="0">
                <a:solidFill>
                  <a:srgbClr val="FF0000"/>
                </a:solidFill>
              </a:rPr>
              <a:t>Thông tư 32/2020/TT-BGDĐT</a:t>
            </a:r>
            <a:r>
              <a:rPr lang="en-US" sz="1200" b="1" dirty="0">
                <a:solidFill>
                  <a:srgbClr val="FF0000"/>
                </a:solidFill>
              </a:rPr>
              <a:t>: </a:t>
            </a:r>
            <a:r>
              <a:rPr lang="en-US" sz="1200" dirty="0"/>
              <a:t>Ban </a:t>
            </a:r>
            <a:r>
              <a:rPr lang="en-US" sz="1200" dirty="0" err="1"/>
              <a:t>hành</a:t>
            </a:r>
            <a:r>
              <a:rPr lang="vi-VN" sz="1200" dirty="0"/>
              <a:t> Điều lệ trường THCS và THPT</a:t>
            </a:r>
          </a:p>
        </p:txBody>
      </p:sp>
      <p:sp>
        <p:nvSpPr>
          <p:cNvPr id="19" name="TextBox 18"/>
          <p:cNvSpPr txBox="1"/>
          <p:nvPr/>
        </p:nvSpPr>
        <p:spPr>
          <a:xfrm>
            <a:off x="341086" y="1109272"/>
            <a:ext cx="8500572" cy="523220"/>
          </a:xfrm>
          <a:prstGeom prst="rect">
            <a:avLst/>
          </a:prstGeom>
          <a:noFill/>
        </p:spPr>
        <p:txBody>
          <a:bodyPr wrap="square" rtlCol="0">
            <a:spAutoFit/>
          </a:bodyPr>
          <a:lstStyle/>
          <a:p>
            <a:r>
              <a:rPr lang="en-US"/>
              <a:t>Hệ thống Quản lý Học và Thi trực tuyến K12Online.vn được thiết kế và xây dựng dựa trên các định hướng và quy định của Chính phủ và Bộ Giáo dục và Đào tạo:</a:t>
            </a:r>
          </a:p>
        </p:txBody>
      </p:sp>
    </p:spTree>
    <p:extLst>
      <p:ext uri="{BB962C8B-B14F-4D97-AF65-F5344CB8AC3E}">
        <p14:creationId xmlns:p14="http://schemas.microsoft.com/office/powerpoint/2010/main" val="3621810947"/>
      </p:ext>
    </p:extLst>
  </p:cSld>
  <p:clrMapOvr>
    <a:masterClrMapping/>
  </p:clrMapOvr>
  <mc:AlternateContent xmlns:mc="http://schemas.openxmlformats.org/markup-compatibility/2006" xmlns:p14="http://schemas.microsoft.com/office/powerpoint/2010/main">
    <mc:Choice Requires="p14">
      <p:transition spd="slow" p14:dur="2000" advTm="361"/>
    </mc:Choice>
    <mc:Fallback xmlns="">
      <p:transition spd="slow" advTm="3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8E362-E0A6-4145-892D-C2208E8860BC}"/>
              </a:ext>
            </a:extLst>
          </p:cNvPr>
          <p:cNvSpPr>
            <a:spLocks noGrp="1"/>
          </p:cNvSpPr>
          <p:nvPr>
            <p:ph type="body" sz="quarter" idx="13"/>
          </p:nvPr>
        </p:nvSpPr>
        <p:spPr/>
        <p:txBody>
          <a:bodyPr/>
          <a:lstStyle/>
          <a:p>
            <a:r>
              <a:rPr lang="en-US"/>
              <a:t>CÁC CON SỐ NỔI BẬT</a:t>
            </a:r>
          </a:p>
        </p:txBody>
      </p:sp>
      <p:graphicFrame>
        <p:nvGraphicFramePr>
          <p:cNvPr id="16" name="Table 16">
            <a:extLst>
              <a:ext uri="{FF2B5EF4-FFF2-40B4-BE49-F238E27FC236}">
                <a16:creationId xmlns:a16="http://schemas.microsoft.com/office/drawing/2014/main" id="{73B9026A-3774-4314-A074-B519A572C31D}"/>
              </a:ext>
            </a:extLst>
          </p:cNvPr>
          <p:cNvGraphicFramePr>
            <a:graphicFrameLocks noGrp="1"/>
          </p:cNvGraphicFramePr>
          <p:nvPr>
            <p:extLst>
              <p:ext uri="{D42A27DB-BD31-4B8C-83A1-F6EECF244321}">
                <p14:modId xmlns:p14="http://schemas.microsoft.com/office/powerpoint/2010/main" val="790362619"/>
              </p:ext>
            </p:extLst>
          </p:nvPr>
        </p:nvGraphicFramePr>
        <p:xfrm>
          <a:off x="490381" y="1476270"/>
          <a:ext cx="8166920" cy="762000"/>
        </p:xfrm>
        <a:graphic>
          <a:graphicData uri="http://schemas.openxmlformats.org/drawingml/2006/table">
            <a:tbl>
              <a:tblPr firstRow="1" bandRow="1">
                <a:tableStyleId>{117958A6-7965-4BBF-B3DF-AEE384B38C60}</a:tableStyleId>
              </a:tblPr>
              <a:tblGrid>
                <a:gridCol w="2041730">
                  <a:extLst>
                    <a:ext uri="{9D8B030D-6E8A-4147-A177-3AD203B41FA5}">
                      <a16:colId xmlns:a16="http://schemas.microsoft.com/office/drawing/2014/main" val="3592414013"/>
                    </a:ext>
                  </a:extLst>
                </a:gridCol>
                <a:gridCol w="2041730">
                  <a:extLst>
                    <a:ext uri="{9D8B030D-6E8A-4147-A177-3AD203B41FA5}">
                      <a16:colId xmlns:a16="http://schemas.microsoft.com/office/drawing/2014/main" val="1037310656"/>
                    </a:ext>
                  </a:extLst>
                </a:gridCol>
                <a:gridCol w="2041730">
                  <a:extLst>
                    <a:ext uri="{9D8B030D-6E8A-4147-A177-3AD203B41FA5}">
                      <a16:colId xmlns:a16="http://schemas.microsoft.com/office/drawing/2014/main" val="223772668"/>
                    </a:ext>
                  </a:extLst>
                </a:gridCol>
                <a:gridCol w="2041730">
                  <a:extLst>
                    <a:ext uri="{9D8B030D-6E8A-4147-A177-3AD203B41FA5}">
                      <a16:colId xmlns:a16="http://schemas.microsoft.com/office/drawing/2014/main" val="4146363555"/>
                    </a:ext>
                  </a:extLst>
                </a:gridCol>
              </a:tblGrid>
              <a:tr h="370840">
                <a:tc>
                  <a:txBody>
                    <a:bodyPr/>
                    <a:lstStyle/>
                    <a:p>
                      <a:r>
                        <a:rPr lang="en-US" sz="3200" b="1">
                          <a:solidFill>
                            <a:srgbClr val="094D8A"/>
                          </a:solidFill>
                        </a:rPr>
                        <a:t>54</a:t>
                      </a:r>
                    </a:p>
                    <a:p>
                      <a:r>
                        <a:rPr lang="en-US" sz="1200" b="1"/>
                        <a:t>tỉnh/thành phố triển khai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chemeClr val="tx1"/>
                          </a:solidFill>
                          <a:effectLst/>
                          <a:uLnTx/>
                          <a:uFillTx/>
                          <a:latin typeface="Arial"/>
                          <a:cs typeface="Arial"/>
                          <a:sym typeface="Arial"/>
                        </a:rPr>
                        <a:t>&gt;6,4k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đơn vị đã được khởi tạo</a:t>
                      </a:r>
                      <a:endParaRPr lang="en-US" sz="1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FF0000"/>
                          </a:solidFill>
                          <a:effectLst/>
                          <a:uLnTx/>
                          <a:uFillTx/>
                          <a:latin typeface="Arial"/>
                          <a:cs typeface="Arial"/>
                          <a:sym typeface="Arial"/>
                        </a:rPr>
                        <a:t>&gt;103k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tài khoản giáo viên</a:t>
                      </a:r>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B050"/>
                          </a:solidFill>
                          <a:effectLst/>
                          <a:uLnTx/>
                          <a:uFillTx/>
                          <a:latin typeface="Arial"/>
                          <a:cs typeface="Arial"/>
                          <a:sym typeface="Arial"/>
                        </a:rPr>
                        <a:t>&gt;1,4 triệu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tài khoản học sinh</a:t>
                      </a:r>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9128662"/>
                  </a:ext>
                </a:extLst>
              </a:tr>
            </a:tbl>
          </a:graphicData>
        </a:graphic>
      </p:graphicFrame>
      <p:graphicFrame>
        <p:nvGraphicFramePr>
          <p:cNvPr id="17" name="Table 16">
            <a:extLst>
              <a:ext uri="{FF2B5EF4-FFF2-40B4-BE49-F238E27FC236}">
                <a16:creationId xmlns:a16="http://schemas.microsoft.com/office/drawing/2014/main" id="{E17F11F5-275F-415A-AA63-3578739DB704}"/>
              </a:ext>
            </a:extLst>
          </p:cNvPr>
          <p:cNvGraphicFramePr>
            <a:graphicFrameLocks noGrp="1"/>
          </p:cNvGraphicFramePr>
          <p:nvPr>
            <p:extLst>
              <p:ext uri="{D42A27DB-BD31-4B8C-83A1-F6EECF244321}">
                <p14:modId xmlns:p14="http://schemas.microsoft.com/office/powerpoint/2010/main" val="490656742"/>
              </p:ext>
            </p:extLst>
          </p:nvPr>
        </p:nvGraphicFramePr>
        <p:xfrm>
          <a:off x="473792" y="2617522"/>
          <a:ext cx="8166920" cy="762000"/>
        </p:xfrm>
        <a:graphic>
          <a:graphicData uri="http://schemas.openxmlformats.org/drawingml/2006/table">
            <a:tbl>
              <a:tblPr firstRow="1" bandRow="1">
                <a:tableStyleId>{117958A6-7965-4BBF-B3DF-AEE384B38C60}</a:tableStyleId>
              </a:tblPr>
              <a:tblGrid>
                <a:gridCol w="2041730">
                  <a:extLst>
                    <a:ext uri="{9D8B030D-6E8A-4147-A177-3AD203B41FA5}">
                      <a16:colId xmlns:a16="http://schemas.microsoft.com/office/drawing/2014/main" val="3592414013"/>
                    </a:ext>
                  </a:extLst>
                </a:gridCol>
                <a:gridCol w="2041730">
                  <a:extLst>
                    <a:ext uri="{9D8B030D-6E8A-4147-A177-3AD203B41FA5}">
                      <a16:colId xmlns:a16="http://schemas.microsoft.com/office/drawing/2014/main" val="1037310656"/>
                    </a:ext>
                  </a:extLst>
                </a:gridCol>
                <a:gridCol w="2041730">
                  <a:extLst>
                    <a:ext uri="{9D8B030D-6E8A-4147-A177-3AD203B41FA5}">
                      <a16:colId xmlns:a16="http://schemas.microsoft.com/office/drawing/2014/main" val="223772668"/>
                    </a:ext>
                  </a:extLst>
                </a:gridCol>
                <a:gridCol w="2041730">
                  <a:extLst>
                    <a:ext uri="{9D8B030D-6E8A-4147-A177-3AD203B41FA5}">
                      <a16:colId xmlns:a16="http://schemas.microsoft.com/office/drawing/2014/main" val="4146363555"/>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B0F0"/>
                          </a:solidFill>
                          <a:effectLst/>
                          <a:uLnTx/>
                          <a:uFillTx/>
                          <a:latin typeface="Arial"/>
                          <a:cs typeface="Arial"/>
                          <a:sym typeface="Arial"/>
                        </a:rPr>
                        <a:t>&gt;101k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bài giảng trực tuyến</a:t>
                      </a:r>
                      <a:endParaRPr lang="en-US" sz="1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F15F22"/>
                          </a:solidFill>
                          <a:effectLst/>
                          <a:uLnTx/>
                          <a:uFillTx/>
                          <a:latin typeface="Arial"/>
                          <a:cs typeface="Arial"/>
                          <a:sym typeface="Arial"/>
                        </a:rPr>
                        <a:t>&gt;141k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bài kiểm tra trực tuyến</a:t>
                      </a:r>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chemeClr val="accent5">
                              <a:lumMod val="75000"/>
                            </a:schemeClr>
                          </a:solidFill>
                          <a:effectLst/>
                          <a:uLnTx/>
                          <a:uFillTx/>
                          <a:latin typeface="Arial"/>
                          <a:cs typeface="Arial"/>
                          <a:sym typeface="Arial"/>
                        </a:rPr>
                        <a:t>&gt;95k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lớp học trực tuyến</a:t>
                      </a:r>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7030A0"/>
                          </a:solidFill>
                          <a:effectLst/>
                          <a:uLnTx/>
                          <a:uFillTx/>
                          <a:latin typeface="Arial"/>
                          <a:cs typeface="Arial"/>
                          <a:sym typeface="Arial"/>
                        </a:rPr>
                        <a:t>&gt;397k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câu hỏi trực tuyến</a:t>
                      </a:r>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9128662"/>
                  </a:ext>
                </a:extLst>
              </a:tr>
            </a:tbl>
          </a:graphicData>
        </a:graphic>
      </p:graphicFrame>
      <p:sp>
        <p:nvSpPr>
          <p:cNvPr id="18" name="TextBox 17">
            <a:extLst>
              <a:ext uri="{FF2B5EF4-FFF2-40B4-BE49-F238E27FC236}">
                <a16:creationId xmlns:a16="http://schemas.microsoft.com/office/drawing/2014/main" id="{39520718-AC7A-4E98-8EF5-A636BA3D0EE0}"/>
              </a:ext>
            </a:extLst>
          </p:cNvPr>
          <p:cNvSpPr txBox="1"/>
          <p:nvPr/>
        </p:nvSpPr>
        <p:spPr>
          <a:xfrm>
            <a:off x="490381" y="4203290"/>
            <a:ext cx="4616245" cy="276999"/>
          </a:xfrm>
          <a:prstGeom prst="rect">
            <a:avLst/>
          </a:prstGeom>
          <a:noFill/>
        </p:spPr>
        <p:txBody>
          <a:bodyPr wrap="square" rtlCol="0">
            <a:spAutoFit/>
          </a:bodyPr>
          <a:lstStyle/>
          <a:p>
            <a:r>
              <a:rPr lang="en-US" sz="1200" i="1"/>
              <a:t>*) Số liệu tính đến hết ngày 28/02/2021</a:t>
            </a:r>
          </a:p>
        </p:txBody>
      </p:sp>
    </p:spTree>
    <p:extLst>
      <p:ext uri="{BB962C8B-B14F-4D97-AF65-F5344CB8AC3E}">
        <p14:creationId xmlns:p14="http://schemas.microsoft.com/office/powerpoint/2010/main" val="227681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III. ĐIỂM KHÁC BIỆT CỦA HỆ THỐNG</a:t>
            </a:r>
          </a:p>
        </p:txBody>
      </p:sp>
      <p:sp>
        <p:nvSpPr>
          <p:cNvPr id="3" name="Google Shape;78;p15"/>
          <p:cNvSpPr txBox="1">
            <a:spLocks/>
          </p:cNvSpPr>
          <p:nvPr/>
        </p:nvSpPr>
        <p:spPr>
          <a:xfrm>
            <a:off x="5586800" y="2312538"/>
            <a:ext cx="3068100" cy="820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1200" b="1">
                <a:latin typeface="+mj-lt"/>
                <a:ea typeface="Tahoma" panose="020B0604030504040204" pitchFamily="34" charset="0"/>
                <a:cs typeface="Tahoma" panose="020B0604030504040204" pitchFamily="34" charset="0"/>
                <a:sym typeface="Nunito"/>
              </a:rPr>
              <a:t>LIÊN TỤC CẬP NHẬT</a:t>
            </a:r>
            <a:r>
              <a:rPr lang="en-US" sz="1200">
                <a:latin typeface="+mj-lt"/>
                <a:ea typeface="Tahoma" panose="020B0604030504040204" pitchFamily="34" charset="0"/>
                <a:cs typeface="Tahoma" panose="020B0604030504040204" pitchFamily="34" charset="0"/>
                <a:sym typeface="Nunito"/>
              </a:rPr>
              <a:t>: Hệ thống được Viettel phát triển và cải tiến liên tục, đảm bảo đáp ứng các yêu cầu thay đổi của Bộ GD&amp;ĐT</a:t>
            </a:r>
            <a:endParaRPr lang="en-US" sz="1200" dirty="0">
              <a:latin typeface="+mj-lt"/>
              <a:ea typeface="Tahoma" panose="020B0604030504040204" pitchFamily="34" charset="0"/>
              <a:cs typeface="Tahoma" panose="020B0604030504040204" pitchFamily="34" charset="0"/>
              <a:sym typeface="Nunito"/>
            </a:endParaRPr>
          </a:p>
        </p:txBody>
      </p:sp>
      <p:sp>
        <p:nvSpPr>
          <p:cNvPr id="4" name="Google Shape;79;p15"/>
          <p:cNvSpPr/>
          <p:nvPr/>
        </p:nvSpPr>
        <p:spPr>
          <a:xfrm>
            <a:off x="479075" y="1234100"/>
            <a:ext cx="820800" cy="820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 name="Google Shape;80;p15"/>
          <p:cNvSpPr txBox="1">
            <a:spLocks/>
          </p:cNvSpPr>
          <p:nvPr/>
        </p:nvSpPr>
        <p:spPr>
          <a:xfrm>
            <a:off x="1299875" y="1234100"/>
            <a:ext cx="3068100" cy="820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1200" b="1">
                <a:latin typeface="+mj-lt"/>
                <a:ea typeface="Tahoma" panose="020B0604030504040204" pitchFamily="34" charset="0"/>
                <a:cs typeface="Tahoma" panose="020B0604030504040204" pitchFamily="34" charset="0"/>
                <a:sym typeface="Nunito"/>
              </a:rPr>
              <a:t>ĐẦY ĐỦ, TOÀN TRÌNH</a:t>
            </a:r>
            <a:r>
              <a:rPr lang="en-US" sz="1200">
                <a:latin typeface="+mj-lt"/>
                <a:ea typeface="Tahoma" panose="020B0604030504040204" pitchFamily="34" charset="0"/>
                <a:cs typeface="Tahoma" panose="020B0604030504040204" pitchFamily="34" charset="0"/>
                <a:sym typeface="Nunito"/>
              </a:rPr>
              <a:t>: Có đầy đủ tính năng của một hệ thống quản lý học tập trực tuyến cho mọi đối tượng quản lý, giáo viên và học sinh </a:t>
            </a:r>
            <a:endParaRPr lang="en-US" sz="1200" dirty="0">
              <a:latin typeface="+mj-lt"/>
              <a:ea typeface="Tahoma" panose="020B0604030504040204" pitchFamily="34" charset="0"/>
              <a:cs typeface="Tahoma" panose="020B0604030504040204" pitchFamily="34" charset="0"/>
              <a:sym typeface="Nunito"/>
            </a:endParaRPr>
          </a:p>
        </p:txBody>
      </p:sp>
      <p:sp>
        <p:nvSpPr>
          <p:cNvPr id="6" name="Google Shape;81;p15"/>
          <p:cNvSpPr/>
          <p:nvPr/>
        </p:nvSpPr>
        <p:spPr>
          <a:xfrm>
            <a:off x="479075" y="2339350"/>
            <a:ext cx="820800" cy="820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 name="Google Shape;82;p15"/>
          <p:cNvSpPr txBox="1">
            <a:spLocks/>
          </p:cNvSpPr>
          <p:nvPr/>
        </p:nvSpPr>
        <p:spPr>
          <a:xfrm>
            <a:off x="1401276" y="3471413"/>
            <a:ext cx="3068100" cy="820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1200" b="1">
                <a:latin typeface="+mn-lt"/>
                <a:ea typeface="Tahoma" panose="020B0604030504040204" pitchFamily="34" charset="0"/>
                <a:cs typeface="Tahoma" panose="020B0604030504040204" pitchFamily="34" charset="0"/>
                <a:sym typeface="Nunito"/>
              </a:rPr>
              <a:t>ĐÁP ỨNG </a:t>
            </a:r>
            <a:r>
              <a:rPr lang="vi-VN" sz="1200" b="1">
                <a:latin typeface="+mn-lt"/>
                <a:ea typeface="Tahoma" panose="020B0604030504040204" pitchFamily="34" charset="0"/>
                <a:cs typeface="Tahoma" panose="020B0604030504040204" pitchFamily="34" charset="0"/>
                <a:sym typeface="Nunito"/>
              </a:rPr>
              <a:t>QU</a:t>
            </a:r>
            <a:r>
              <a:rPr lang="en-US" sz="1200" b="1">
                <a:latin typeface="+mn-lt"/>
                <a:ea typeface="Tahoma" panose="020B0604030504040204" pitchFamily="34" charset="0"/>
                <a:cs typeface="Tahoma" panose="020B0604030504040204" pitchFamily="34" charset="0"/>
                <a:sym typeface="Nunito"/>
              </a:rPr>
              <a:t>Y</a:t>
            </a:r>
            <a:r>
              <a:rPr lang="vi-VN" sz="1200" b="1">
                <a:latin typeface="+mn-lt"/>
                <a:ea typeface="Tahoma" panose="020B0604030504040204" pitchFamily="34" charset="0"/>
                <a:cs typeface="Tahoma" panose="020B0604030504040204" pitchFamily="34" charset="0"/>
                <a:sym typeface="Nunito"/>
              </a:rPr>
              <a:t> CHUẨN</a:t>
            </a:r>
            <a:r>
              <a:rPr lang="vi-VN" sz="1200">
                <a:latin typeface="+mn-lt"/>
                <a:ea typeface="Tahoma" panose="020B0604030504040204" pitchFamily="34" charset="0"/>
                <a:cs typeface="Tahoma" panose="020B0604030504040204" pitchFamily="34" charset="0"/>
                <a:sym typeface="Nunito"/>
              </a:rPr>
              <a:t>: </a:t>
            </a:r>
            <a:r>
              <a:rPr lang="en-US" sz="1200">
                <a:latin typeface="+mn-lt"/>
                <a:ea typeface="Tahoma" panose="020B0604030504040204" pitchFamily="34" charset="0"/>
                <a:cs typeface="Tahoma" panose="020B0604030504040204" pitchFamily="34" charset="0"/>
                <a:sym typeface="Nunito"/>
              </a:rPr>
              <a:t>C</a:t>
            </a:r>
            <a:r>
              <a:rPr lang="vi-VN" sz="1200">
                <a:latin typeface="+mn-lt"/>
                <a:ea typeface="Tahoma" panose="020B0604030504040204" pitchFamily="34" charset="0"/>
                <a:cs typeface="Tahoma" panose="020B0604030504040204" pitchFamily="34" charset="0"/>
                <a:sym typeface="Nunito"/>
              </a:rPr>
              <a:t>ăn cứ xây dựng dựa vào các </a:t>
            </a:r>
            <a:r>
              <a:rPr lang="en-US" sz="1200">
                <a:latin typeface="+mn-lt"/>
                <a:ea typeface="Tahoma" panose="020B0604030504040204" pitchFamily="34" charset="0"/>
                <a:cs typeface="Tahoma" panose="020B0604030504040204" pitchFamily="34" charset="0"/>
                <a:sym typeface="Nunito"/>
              </a:rPr>
              <a:t>yêu cầu, tiêu chuẩn </a:t>
            </a:r>
            <a:r>
              <a:rPr lang="vi-VN" sz="1200">
                <a:latin typeface="+mn-lt"/>
                <a:ea typeface="Tahoma" panose="020B0604030504040204" pitchFamily="34" charset="0"/>
                <a:cs typeface="Tahoma" panose="020B0604030504040204" pitchFamily="34" charset="0"/>
                <a:sym typeface="Nunito"/>
              </a:rPr>
              <a:t>được Bộ GD&amp;ĐT qu</a:t>
            </a:r>
            <a:r>
              <a:rPr lang="en-US" sz="1200">
                <a:latin typeface="+mn-lt"/>
                <a:ea typeface="Tahoma" panose="020B0604030504040204" pitchFamily="34" charset="0"/>
                <a:cs typeface="Tahoma" panose="020B0604030504040204" pitchFamily="34" charset="0"/>
                <a:sym typeface="Nunito"/>
              </a:rPr>
              <a:t>y</a:t>
            </a:r>
            <a:r>
              <a:rPr lang="vi-VN" sz="1200">
                <a:latin typeface="+mn-lt"/>
                <a:ea typeface="Tahoma" panose="020B0604030504040204" pitchFamily="34" charset="0"/>
                <a:cs typeface="Tahoma" panose="020B0604030504040204" pitchFamily="34" charset="0"/>
                <a:sym typeface="Nunito"/>
              </a:rPr>
              <a:t> định và ban hành.</a:t>
            </a:r>
            <a:endParaRPr lang="vi-VN" sz="1200" dirty="0">
              <a:latin typeface="+mn-lt"/>
              <a:ea typeface="Tahoma" panose="020B0604030504040204" pitchFamily="34" charset="0"/>
              <a:cs typeface="Tahoma" panose="020B0604030504040204" pitchFamily="34" charset="0"/>
              <a:sym typeface="Nunito"/>
            </a:endParaRPr>
          </a:p>
        </p:txBody>
      </p:sp>
      <p:sp>
        <p:nvSpPr>
          <p:cNvPr id="8" name="Google Shape;83;p15"/>
          <p:cNvSpPr/>
          <p:nvPr/>
        </p:nvSpPr>
        <p:spPr>
          <a:xfrm>
            <a:off x="479075" y="3498225"/>
            <a:ext cx="820800" cy="820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84;p15"/>
          <p:cNvSpPr txBox="1">
            <a:spLocks/>
          </p:cNvSpPr>
          <p:nvPr/>
        </p:nvSpPr>
        <p:spPr>
          <a:xfrm>
            <a:off x="5570318" y="1196575"/>
            <a:ext cx="3156281" cy="820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vi-VN" sz="1200" b="1">
                <a:latin typeface="+mn-lt"/>
                <a:ea typeface="Tahoma" panose="020B0604030504040204" pitchFamily="34" charset="0"/>
                <a:cs typeface="Tahoma" panose="020B0604030504040204" pitchFamily="34" charset="0"/>
                <a:sym typeface="Nunito"/>
              </a:rPr>
              <a:t>TÍNH HỆ THỐNG</a:t>
            </a:r>
            <a:r>
              <a:rPr lang="vi-VN" sz="1200">
                <a:latin typeface="+mn-lt"/>
                <a:ea typeface="Tahoma" panose="020B0604030504040204" pitchFamily="34" charset="0"/>
                <a:cs typeface="Tahoma" panose="020B0604030504040204" pitchFamily="34" charset="0"/>
                <a:sym typeface="Nunito"/>
              </a:rPr>
              <a:t>: </a:t>
            </a:r>
            <a:r>
              <a:rPr lang="en-US" sz="1200">
                <a:latin typeface="+mn-lt"/>
                <a:ea typeface="Tahoma" panose="020B0604030504040204" pitchFamily="34" charset="0"/>
                <a:cs typeface="Tahoma" panose="020B0604030504040204" pitchFamily="34" charset="0"/>
                <a:sym typeface="Nunito"/>
              </a:rPr>
              <a:t>C</a:t>
            </a:r>
            <a:r>
              <a:rPr lang="vi-VN" sz="1200">
                <a:latin typeface="+mn-lt"/>
                <a:ea typeface="Tahoma" panose="020B0604030504040204" pitchFamily="34" charset="0"/>
                <a:cs typeface="Tahoma" panose="020B0604030504040204" pitchFamily="34" charset="0"/>
                <a:sym typeface="Nunito"/>
              </a:rPr>
              <a:t>ung cấp tính năng quản trị theo </a:t>
            </a:r>
            <a:r>
              <a:rPr lang="en-US" sz="1200">
                <a:latin typeface="+mn-lt"/>
                <a:ea typeface="Tahoma" panose="020B0604030504040204" pitchFamily="34" charset="0"/>
                <a:cs typeface="Tahoma" panose="020B0604030504040204" pitchFamily="34" charset="0"/>
                <a:sym typeface="Nunito"/>
              </a:rPr>
              <a:t>mô hình quản lý </a:t>
            </a:r>
            <a:r>
              <a:rPr lang="vi-VN" sz="1200">
                <a:latin typeface="+mn-lt"/>
                <a:ea typeface="Tahoma" panose="020B0604030504040204" pitchFamily="34" charset="0"/>
                <a:cs typeface="Tahoma" panose="020B0604030504040204" pitchFamily="34" charset="0"/>
                <a:sym typeface="Nunito"/>
              </a:rPr>
              <a:t>Sở</a:t>
            </a:r>
            <a:r>
              <a:rPr lang="en-US" sz="1200">
                <a:latin typeface="+mn-lt"/>
                <a:ea typeface="Tahoma" panose="020B0604030504040204" pitchFamily="34" charset="0"/>
                <a:cs typeface="Tahoma" panose="020B0604030504040204" pitchFamily="34" charset="0"/>
                <a:sym typeface="Nunito"/>
              </a:rPr>
              <a:t>, </a:t>
            </a:r>
            <a:r>
              <a:rPr lang="vi-VN" sz="1200">
                <a:latin typeface="+mn-lt"/>
                <a:ea typeface="Tahoma" panose="020B0604030504040204" pitchFamily="34" charset="0"/>
                <a:cs typeface="Tahoma" panose="020B0604030504040204" pitchFamily="34" charset="0"/>
                <a:sym typeface="Nunito"/>
              </a:rPr>
              <a:t>Phòng</a:t>
            </a:r>
            <a:r>
              <a:rPr lang="en-US" sz="1200">
                <a:latin typeface="+mn-lt"/>
                <a:ea typeface="Tahoma" panose="020B0604030504040204" pitchFamily="34" charset="0"/>
                <a:cs typeface="Tahoma" panose="020B0604030504040204" pitchFamily="34" charset="0"/>
                <a:sym typeface="Nunito"/>
              </a:rPr>
              <a:t>, t</a:t>
            </a:r>
            <a:r>
              <a:rPr lang="vi-VN" sz="1200">
                <a:latin typeface="+mn-lt"/>
                <a:ea typeface="Tahoma" panose="020B0604030504040204" pitchFamily="34" charset="0"/>
                <a:cs typeface="Tahoma" panose="020B0604030504040204" pitchFamily="34" charset="0"/>
                <a:sym typeface="Nunito"/>
              </a:rPr>
              <a:t>rường và </a:t>
            </a:r>
            <a:r>
              <a:rPr lang="en-US" sz="1200">
                <a:latin typeface="+mn-lt"/>
                <a:ea typeface="Tahoma" panose="020B0604030504040204" pitchFamily="34" charset="0"/>
                <a:cs typeface="Tahoma" panose="020B0604030504040204" pitchFamily="34" charset="0"/>
                <a:sym typeface="Nunito"/>
              </a:rPr>
              <a:t>đồng bộ </a:t>
            </a:r>
            <a:r>
              <a:rPr lang="vi-VN" sz="1200">
                <a:latin typeface="+mn-lt"/>
                <a:ea typeface="Tahoma" panose="020B0604030504040204" pitchFamily="34" charset="0"/>
                <a:cs typeface="Tahoma" panose="020B0604030504040204" pitchFamily="34" charset="0"/>
                <a:sym typeface="Nunito"/>
              </a:rPr>
              <a:t>dữ liệu với</a:t>
            </a:r>
            <a:r>
              <a:rPr lang="en-US" sz="1200">
                <a:latin typeface="+mn-lt"/>
                <a:ea typeface="Tahoma" panose="020B0604030504040204" pitchFamily="34" charset="0"/>
                <a:cs typeface="Tahoma" panose="020B0604030504040204" pitchFamily="34" charset="0"/>
                <a:sym typeface="Nunito"/>
              </a:rPr>
              <a:t> các phần mềm khác như ViettelStudy, SMAS, CSDL</a:t>
            </a:r>
            <a:endParaRPr lang="vi-VN" sz="1200" dirty="0">
              <a:latin typeface="+mn-lt"/>
              <a:ea typeface="Tahoma" panose="020B0604030504040204" pitchFamily="34" charset="0"/>
              <a:cs typeface="Tahoma" panose="020B0604030504040204" pitchFamily="34" charset="0"/>
              <a:sym typeface="Nunito"/>
            </a:endParaRPr>
          </a:p>
        </p:txBody>
      </p:sp>
      <p:sp>
        <p:nvSpPr>
          <p:cNvPr id="10" name="Google Shape;85;p15"/>
          <p:cNvSpPr/>
          <p:nvPr/>
        </p:nvSpPr>
        <p:spPr>
          <a:xfrm>
            <a:off x="4692275" y="1207288"/>
            <a:ext cx="820800" cy="820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86;p15"/>
          <p:cNvSpPr txBox="1">
            <a:spLocks/>
          </p:cNvSpPr>
          <p:nvPr/>
        </p:nvSpPr>
        <p:spPr>
          <a:xfrm>
            <a:off x="1320140" y="2339515"/>
            <a:ext cx="3211500" cy="820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sz="1200" b="1" dirty="0">
                <a:solidFill>
                  <a:schemeClr val="tx1"/>
                </a:solidFill>
                <a:latin typeface="+mn-lt"/>
                <a:ea typeface="Tahoma" panose="020B0604030504040204" pitchFamily="34" charset="0"/>
                <a:cs typeface="Tahoma" panose="020B0604030504040204" pitchFamily="34" charset="0"/>
                <a:sym typeface="Nunito"/>
              </a:rPr>
              <a:t>ĐƠN GIẢN, </a:t>
            </a:r>
            <a:r>
              <a:rPr lang="vi-VN" sz="1200" b="1" dirty="0">
                <a:solidFill>
                  <a:schemeClr val="tx1"/>
                </a:solidFill>
                <a:latin typeface="+mn-lt"/>
                <a:ea typeface="Tahoma" panose="020B0604030504040204" pitchFamily="34" charset="0"/>
                <a:cs typeface="Tahoma" panose="020B0604030504040204" pitchFamily="34" charset="0"/>
                <a:sym typeface="Nunito"/>
              </a:rPr>
              <a:t>DỄ SỬ DỤNG</a:t>
            </a:r>
            <a:r>
              <a:rPr lang="vi-VN" sz="1200" dirty="0">
                <a:solidFill>
                  <a:schemeClr val="tx1"/>
                </a:solidFill>
                <a:latin typeface="+mn-lt"/>
                <a:ea typeface="Tahoma" panose="020B0604030504040204" pitchFamily="34" charset="0"/>
                <a:cs typeface="Tahoma" panose="020B0604030504040204" pitchFamily="34" charset="0"/>
                <a:sym typeface="Nunito"/>
              </a:rPr>
              <a:t>: </a:t>
            </a:r>
            <a:r>
              <a:rPr lang="en-US" sz="1200" dirty="0">
                <a:solidFill>
                  <a:schemeClr val="tx1"/>
                </a:solidFill>
                <a:latin typeface="+mn-lt"/>
                <a:ea typeface="Tahoma" panose="020B0604030504040204" pitchFamily="34" charset="0"/>
                <a:cs typeface="Tahoma" panose="020B0604030504040204" pitchFamily="34" charset="0"/>
                <a:sym typeface="Nunito"/>
              </a:rPr>
              <a:t>X</a:t>
            </a:r>
            <a:r>
              <a:rPr lang="vi-VN" sz="1200" dirty="0">
                <a:solidFill>
                  <a:schemeClr val="tx1"/>
                </a:solidFill>
                <a:latin typeface="+mn-lt"/>
                <a:ea typeface="Tahoma" panose="020B0604030504040204" pitchFamily="34" charset="0"/>
                <a:cs typeface="Tahoma" panose="020B0604030504040204" pitchFamily="34" charset="0"/>
                <a:sym typeface="Nunito"/>
              </a:rPr>
              <a:t>ây dựng mô hình quản lý đào tạo </a:t>
            </a:r>
            <a:r>
              <a:rPr lang="en-US" sz="1200" dirty="0">
                <a:solidFill>
                  <a:schemeClr val="tx1"/>
                </a:solidFill>
                <a:latin typeface="+mn-lt"/>
                <a:ea typeface="Tahoma" panose="020B0604030504040204" pitchFamily="34" charset="0"/>
                <a:cs typeface="Tahoma" panose="020B0604030504040204" pitchFamily="34" charset="0"/>
                <a:sym typeface="Nunito"/>
              </a:rPr>
              <a:t>t</a:t>
            </a:r>
            <a:r>
              <a:rPr lang="vi-VN" sz="1200" dirty="0">
                <a:solidFill>
                  <a:schemeClr val="tx1"/>
                </a:solidFill>
                <a:latin typeface="+mn-lt"/>
                <a:ea typeface="Tahoma" panose="020B0604030504040204" pitchFamily="34" charset="0"/>
                <a:cs typeface="Tahoma" panose="020B0604030504040204" pitchFamily="34" charset="0"/>
                <a:sym typeface="Nunito"/>
              </a:rPr>
              <a:t>rực tuyến dựa trên mô hình đào tạo </a:t>
            </a:r>
            <a:r>
              <a:rPr lang="en-US" sz="1200" dirty="0">
                <a:solidFill>
                  <a:schemeClr val="tx1"/>
                </a:solidFill>
                <a:latin typeface="+mn-lt"/>
                <a:ea typeface="Tahoma" panose="020B0604030504040204" pitchFamily="34" charset="0"/>
                <a:cs typeface="Tahoma" panose="020B0604030504040204" pitchFamily="34" charset="0"/>
                <a:sym typeface="Nunito"/>
              </a:rPr>
              <a:t>t</a:t>
            </a:r>
            <a:r>
              <a:rPr lang="vi-VN" sz="1200" dirty="0">
                <a:solidFill>
                  <a:schemeClr val="tx1"/>
                </a:solidFill>
                <a:latin typeface="+mn-lt"/>
                <a:ea typeface="Tahoma" panose="020B0604030504040204" pitchFamily="34" charset="0"/>
                <a:cs typeface="Tahoma" panose="020B0604030504040204" pitchFamily="34" charset="0"/>
                <a:sym typeface="Nunito"/>
              </a:rPr>
              <a:t>rực tiếp</a:t>
            </a:r>
            <a:r>
              <a:rPr lang="en-US" sz="1200" dirty="0">
                <a:solidFill>
                  <a:schemeClr val="tx1"/>
                </a:solidFill>
                <a:latin typeface="+mn-lt"/>
                <a:ea typeface="Tahoma" panose="020B0604030504040204" pitchFamily="34" charset="0"/>
                <a:cs typeface="Tahoma" panose="020B0604030504040204" pitchFamily="34" charset="0"/>
                <a:sym typeface="Nunito"/>
              </a:rPr>
              <a:t> </a:t>
            </a:r>
            <a:r>
              <a:rPr lang="en-US" sz="1200" dirty="0" err="1">
                <a:solidFill>
                  <a:schemeClr val="tx1"/>
                </a:solidFill>
                <a:latin typeface="+mn-lt"/>
                <a:ea typeface="Tahoma" panose="020B0604030504040204" pitchFamily="34" charset="0"/>
                <a:cs typeface="Tahoma" panose="020B0604030504040204" pitchFamily="34" charset="0"/>
                <a:sym typeface="Nunito"/>
              </a:rPr>
              <a:t>để</a:t>
            </a:r>
            <a:r>
              <a:rPr lang="en-US" sz="1200" dirty="0">
                <a:solidFill>
                  <a:schemeClr val="tx1"/>
                </a:solidFill>
                <a:latin typeface="+mn-lt"/>
                <a:ea typeface="Tahoma" panose="020B0604030504040204" pitchFamily="34" charset="0"/>
                <a:cs typeface="Tahoma" panose="020B0604030504040204" pitchFamily="34" charset="0"/>
                <a:sym typeface="Nunito"/>
              </a:rPr>
              <a:t> </a:t>
            </a:r>
            <a:r>
              <a:rPr lang="en-US" sz="1200" dirty="0" err="1">
                <a:solidFill>
                  <a:schemeClr val="tx1"/>
                </a:solidFill>
                <a:latin typeface="+mn-lt"/>
                <a:ea typeface="Tahoma" panose="020B0604030504040204" pitchFamily="34" charset="0"/>
                <a:cs typeface="Tahoma" panose="020B0604030504040204" pitchFamily="34" charset="0"/>
                <a:sym typeface="Nunito"/>
              </a:rPr>
              <a:t>thân</a:t>
            </a:r>
            <a:r>
              <a:rPr lang="en-US" sz="1200" dirty="0">
                <a:solidFill>
                  <a:schemeClr val="tx1"/>
                </a:solidFill>
                <a:latin typeface="+mn-lt"/>
                <a:ea typeface="Tahoma" panose="020B0604030504040204" pitchFamily="34" charset="0"/>
                <a:cs typeface="Tahoma" panose="020B0604030504040204" pitchFamily="34" charset="0"/>
                <a:sym typeface="Nunito"/>
              </a:rPr>
              <a:t> </a:t>
            </a:r>
            <a:r>
              <a:rPr lang="en-US" sz="1200" dirty="0" err="1">
                <a:solidFill>
                  <a:schemeClr val="tx1"/>
                </a:solidFill>
                <a:latin typeface="+mn-lt"/>
                <a:ea typeface="Tahoma" panose="020B0604030504040204" pitchFamily="34" charset="0"/>
                <a:cs typeface="Tahoma" panose="020B0604030504040204" pitchFamily="34" charset="0"/>
                <a:sym typeface="Nunito"/>
              </a:rPr>
              <a:t>thiện</a:t>
            </a:r>
            <a:r>
              <a:rPr lang="en-US" sz="1200" dirty="0">
                <a:solidFill>
                  <a:schemeClr val="tx1"/>
                </a:solidFill>
                <a:latin typeface="+mn-lt"/>
                <a:ea typeface="Tahoma" panose="020B0604030504040204" pitchFamily="34" charset="0"/>
                <a:cs typeface="Tahoma" panose="020B0604030504040204" pitchFamily="34" charset="0"/>
                <a:sym typeface="Nunito"/>
              </a:rPr>
              <a:t> </a:t>
            </a:r>
            <a:r>
              <a:rPr lang="en-US" sz="1200" dirty="0" err="1">
                <a:solidFill>
                  <a:schemeClr val="tx1"/>
                </a:solidFill>
                <a:latin typeface="+mn-lt"/>
                <a:ea typeface="Tahoma" panose="020B0604030504040204" pitchFamily="34" charset="0"/>
                <a:cs typeface="Tahoma" panose="020B0604030504040204" pitchFamily="34" charset="0"/>
                <a:sym typeface="Nunito"/>
              </a:rPr>
              <a:t>với</a:t>
            </a:r>
            <a:r>
              <a:rPr lang="en-US" sz="1200" dirty="0">
                <a:solidFill>
                  <a:schemeClr val="tx1"/>
                </a:solidFill>
                <a:latin typeface="+mn-lt"/>
                <a:ea typeface="Tahoma" panose="020B0604030504040204" pitchFamily="34" charset="0"/>
                <a:cs typeface="Tahoma" panose="020B0604030504040204" pitchFamily="34" charset="0"/>
                <a:sym typeface="Nunito"/>
              </a:rPr>
              <a:t> </a:t>
            </a:r>
            <a:r>
              <a:rPr lang="en-US" sz="1200" dirty="0" err="1">
                <a:solidFill>
                  <a:schemeClr val="tx1"/>
                </a:solidFill>
                <a:latin typeface="+mn-lt"/>
                <a:ea typeface="Tahoma" panose="020B0604030504040204" pitchFamily="34" charset="0"/>
                <a:cs typeface="Tahoma" panose="020B0604030504040204" pitchFamily="34" charset="0"/>
                <a:sym typeface="Nunito"/>
              </a:rPr>
              <a:t>người</a:t>
            </a:r>
            <a:r>
              <a:rPr lang="en-US" sz="1200" dirty="0">
                <a:solidFill>
                  <a:schemeClr val="tx1"/>
                </a:solidFill>
                <a:latin typeface="+mn-lt"/>
                <a:ea typeface="Tahoma" panose="020B0604030504040204" pitchFamily="34" charset="0"/>
                <a:cs typeface="Tahoma" panose="020B0604030504040204" pitchFamily="34" charset="0"/>
                <a:sym typeface="Nunito"/>
              </a:rPr>
              <a:t> </a:t>
            </a:r>
            <a:r>
              <a:rPr lang="en-US" sz="1200" dirty="0" err="1">
                <a:solidFill>
                  <a:schemeClr val="tx1"/>
                </a:solidFill>
                <a:latin typeface="+mn-lt"/>
                <a:ea typeface="Tahoma" panose="020B0604030504040204" pitchFamily="34" charset="0"/>
                <a:cs typeface="Tahoma" panose="020B0604030504040204" pitchFamily="34" charset="0"/>
                <a:sym typeface="Nunito"/>
              </a:rPr>
              <a:t>dùng</a:t>
            </a:r>
            <a:endParaRPr lang="vi-VN" sz="1200" dirty="0">
              <a:solidFill>
                <a:schemeClr val="tx1"/>
              </a:solidFill>
              <a:latin typeface="+mn-lt"/>
              <a:ea typeface="Tahoma" panose="020B0604030504040204" pitchFamily="34" charset="0"/>
              <a:cs typeface="Tahoma" panose="020B0604030504040204" pitchFamily="34" charset="0"/>
              <a:sym typeface="Nunito"/>
            </a:endParaRPr>
          </a:p>
        </p:txBody>
      </p:sp>
      <p:sp>
        <p:nvSpPr>
          <p:cNvPr id="12" name="Google Shape;87;p15"/>
          <p:cNvSpPr/>
          <p:nvPr/>
        </p:nvSpPr>
        <p:spPr>
          <a:xfrm>
            <a:off x="4692275" y="2312538"/>
            <a:ext cx="820800" cy="820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 name="Google Shape;88;p15"/>
          <p:cNvSpPr txBox="1">
            <a:spLocks/>
          </p:cNvSpPr>
          <p:nvPr/>
        </p:nvSpPr>
        <p:spPr>
          <a:xfrm>
            <a:off x="5586799" y="3471413"/>
            <a:ext cx="3195019" cy="820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buClr>
                <a:schemeClr val="dk1"/>
              </a:buClr>
              <a:buSzPts val="1100"/>
            </a:pPr>
            <a:r>
              <a:rPr lang="vi-VN" sz="1200" b="1">
                <a:latin typeface="+mn-lt"/>
                <a:ea typeface="Tahoma" panose="020B0604030504040204" pitchFamily="34" charset="0"/>
                <a:cs typeface="Tahoma" panose="020B0604030504040204" pitchFamily="34" charset="0"/>
                <a:sym typeface="Nunito"/>
              </a:rPr>
              <a:t>CÔNG NGHỆ</a:t>
            </a:r>
            <a:r>
              <a:rPr lang="en-US" sz="1200" b="1">
                <a:latin typeface="+mn-lt"/>
                <a:ea typeface="Tahoma" panose="020B0604030504040204" pitchFamily="34" charset="0"/>
                <a:cs typeface="Tahoma" panose="020B0604030504040204" pitchFamily="34" charset="0"/>
                <a:sym typeface="Nunito"/>
              </a:rPr>
              <a:t> TIÊN TIẾN</a:t>
            </a:r>
            <a:r>
              <a:rPr lang="vi-VN" sz="1200" b="1">
                <a:latin typeface="+mn-lt"/>
                <a:ea typeface="Tahoma" panose="020B0604030504040204" pitchFamily="34" charset="0"/>
                <a:cs typeface="Tahoma" panose="020B0604030504040204" pitchFamily="34" charset="0"/>
                <a:sym typeface="Nunito"/>
              </a:rPr>
              <a:t>: </a:t>
            </a:r>
            <a:r>
              <a:rPr lang="vi-VN" sz="1200">
                <a:latin typeface="+mn-lt"/>
                <a:ea typeface="Tahoma" panose="020B0604030504040204" pitchFamily="34" charset="0"/>
                <a:cs typeface="Tahoma" panose="020B0604030504040204" pitchFamily="34" charset="0"/>
                <a:sym typeface="Nunito"/>
              </a:rPr>
              <a:t>Hệ thống được xây dựng với công nghệ hiện đại nhất giúp tối ưu trong quá trình sử dụng và bảo mật thông tin.</a:t>
            </a:r>
            <a:endParaRPr lang="vi-VN" sz="1200" dirty="0">
              <a:latin typeface="+mn-lt"/>
              <a:ea typeface="Tahoma" panose="020B0604030504040204" pitchFamily="34" charset="0"/>
              <a:cs typeface="Tahoma" panose="020B0604030504040204" pitchFamily="34" charset="0"/>
              <a:sym typeface="Nunito"/>
            </a:endParaRPr>
          </a:p>
        </p:txBody>
      </p:sp>
      <p:sp>
        <p:nvSpPr>
          <p:cNvPr id="14" name="Google Shape;89;p15"/>
          <p:cNvSpPr/>
          <p:nvPr/>
        </p:nvSpPr>
        <p:spPr>
          <a:xfrm>
            <a:off x="4692275" y="3471413"/>
            <a:ext cx="820800" cy="820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15" name="Google Shape;91;p15"/>
          <p:cNvPicPr preferRelativeResize="0"/>
          <p:nvPr/>
        </p:nvPicPr>
        <p:blipFill>
          <a:blip r:embed="rId2">
            <a:alphaModFix/>
          </a:blip>
          <a:stretch>
            <a:fillRect/>
          </a:stretch>
        </p:blipFill>
        <p:spPr>
          <a:xfrm>
            <a:off x="4910153" y="2501794"/>
            <a:ext cx="442287" cy="442287"/>
          </a:xfrm>
          <a:prstGeom prst="rect">
            <a:avLst/>
          </a:prstGeom>
          <a:noFill/>
          <a:ln>
            <a:noFill/>
          </a:ln>
        </p:spPr>
      </p:pic>
      <p:pic>
        <p:nvPicPr>
          <p:cNvPr id="16" name="Google Shape;92;p15"/>
          <p:cNvPicPr preferRelativeResize="0"/>
          <p:nvPr/>
        </p:nvPicPr>
        <p:blipFill>
          <a:blip r:embed="rId3">
            <a:alphaModFix/>
          </a:blip>
          <a:stretch>
            <a:fillRect/>
          </a:stretch>
        </p:blipFill>
        <p:spPr>
          <a:xfrm>
            <a:off x="618941" y="1396719"/>
            <a:ext cx="515700" cy="515729"/>
          </a:xfrm>
          <a:prstGeom prst="rect">
            <a:avLst/>
          </a:prstGeom>
          <a:noFill/>
          <a:ln>
            <a:noFill/>
          </a:ln>
        </p:spPr>
      </p:pic>
      <p:pic>
        <p:nvPicPr>
          <p:cNvPr id="17" name="Google Shape;93;p15"/>
          <p:cNvPicPr preferRelativeResize="0"/>
          <p:nvPr/>
        </p:nvPicPr>
        <p:blipFill>
          <a:blip r:embed="rId4">
            <a:alphaModFix/>
          </a:blip>
          <a:stretch>
            <a:fillRect/>
          </a:stretch>
        </p:blipFill>
        <p:spPr>
          <a:xfrm>
            <a:off x="602988" y="3622138"/>
            <a:ext cx="572975" cy="572975"/>
          </a:xfrm>
          <a:prstGeom prst="rect">
            <a:avLst/>
          </a:prstGeom>
          <a:noFill/>
          <a:ln>
            <a:noFill/>
          </a:ln>
        </p:spPr>
      </p:pic>
      <p:pic>
        <p:nvPicPr>
          <p:cNvPr id="18" name="Google Shape;94;p15"/>
          <p:cNvPicPr preferRelativeResize="0"/>
          <p:nvPr/>
        </p:nvPicPr>
        <p:blipFill>
          <a:blip r:embed="rId5">
            <a:alphaModFix/>
          </a:blip>
          <a:stretch>
            <a:fillRect/>
          </a:stretch>
        </p:blipFill>
        <p:spPr>
          <a:xfrm>
            <a:off x="547621" y="2436463"/>
            <a:ext cx="572950" cy="572950"/>
          </a:xfrm>
          <a:prstGeom prst="rect">
            <a:avLst/>
          </a:prstGeom>
          <a:noFill/>
          <a:ln>
            <a:noFill/>
          </a:ln>
        </p:spPr>
      </p:pic>
      <p:pic>
        <p:nvPicPr>
          <p:cNvPr id="19" name="Google Shape;95;p15"/>
          <p:cNvPicPr preferRelativeResize="0"/>
          <p:nvPr/>
        </p:nvPicPr>
        <p:blipFill>
          <a:blip r:embed="rId6">
            <a:alphaModFix/>
          </a:blip>
          <a:stretch>
            <a:fillRect/>
          </a:stretch>
        </p:blipFill>
        <p:spPr>
          <a:xfrm>
            <a:off x="4873447" y="3588975"/>
            <a:ext cx="515700" cy="515720"/>
          </a:xfrm>
          <a:prstGeom prst="rect">
            <a:avLst/>
          </a:prstGeom>
          <a:noFill/>
          <a:ln>
            <a:noFill/>
          </a:ln>
        </p:spPr>
      </p:pic>
      <p:pic>
        <p:nvPicPr>
          <p:cNvPr id="20" name="Google Shape;96;p15"/>
          <p:cNvPicPr preferRelativeResize="0"/>
          <p:nvPr/>
        </p:nvPicPr>
        <p:blipFill>
          <a:blip r:embed="rId7">
            <a:alphaModFix/>
          </a:blip>
          <a:stretch>
            <a:fillRect/>
          </a:stretch>
        </p:blipFill>
        <p:spPr>
          <a:xfrm>
            <a:off x="4844825" y="1359833"/>
            <a:ext cx="515700" cy="515708"/>
          </a:xfrm>
          <a:prstGeom prst="rect">
            <a:avLst/>
          </a:prstGeom>
          <a:noFill/>
          <a:ln>
            <a:noFill/>
          </a:ln>
        </p:spPr>
      </p:pic>
    </p:spTree>
    <p:extLst>
      <p:ext uri="{BB962C8B-B14F-4D97-AF65-F5344CB8AC3E}">
        <p14:creationId xmlns:p14="http://schemas.microsoft.com/office/powerpoint/2010/main" val="2743949415"/>
      </p:ext>
    </p:extLst>
  </p:cSld>
  <p:clrMapOvr>
    <a:masterClrMapping/>
  </p:clrMapOvr>
  <mc:AlternateContent xmlns:mc="http://schemas.openxmlformats.org/markup-compatibility/2006" xmlns:p14="http://schemas.microsoft.com/office/powerpoint/2010/main">
    <mc:Choice Requires="p14">
      <p:transition spd="slow" p14:dur="2000" advTm="142"/>
    </mc:Choice>
    <mc:Fallback xmlns="">
      <p:transition spd="slow" advTm="14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IV. SO SÁNH VỚI CÁC HỆ THỐNG KHÁC</a:t>
            </a:r>
          </a:p>
        </p:txBody>
      </p:sp>
      <p:graphicFrame>
        <p:nvGraphicFramePr>
          <p:cNvPr id="3" name="Table 3">
            <a:extLst>
              <a:ext uri="{FF2B5EF4-FFF2-40B4-BE49-F238E27FC236}">
                <a16:creationId xmlns:a16="http://schemas.microsoft.com/office/drawing/2014/main" id="{51FED1AC-267C-46C5-8EBB-88C94E4C03A4}"/>
              </a:ext>
            </a:extLst>
          </p:cNvPr>
          <p:cNvGraphicFramePr>
            <a:graphicFrameLocks noGrp="1"/>
          </p:cNvGraphicFramePr>
          <p:nvPr>
            <p:extLst>
              <p:ext uri="{D42A27DB-BD31-4B8C-83A1-F6EECF244321}">
                <p14:modId xmlns:p14="http://schemas.microsoft.com/office/powerpoint/2010/main" val="3989395757"/>
              </p:ext>
            </p:extLst>
          </p:nvPr>
        </p:nvGraphicFramePr>
        <p:xfrm>
          <a:off x="297180" y="1271270"/>
          <a:ext cx="8557259" cy="3462727"/>
        </p:xfrm>
        <a:graphic>
          <a:graphicData uri="http://schemas.openxmlformats.org/drawingml/2006/table">
            <a:tbl>
              <a:tblPr firstRow="1" bandRow="1">
                <a:tableStyleId>{74C1A8A3-306A-4EB7-A6B1-4F7E0EB9C5D6}</a:tableStyleId>
              </a:tblPr>
              <a:tblGrid>
                <a:gridCol w="1675925">
                  <a:extLst>
                    <a:ext uri="{9D8B030D-6E8A-4147-A177-3AD203B41FA5}">
                      <a16:colId xmlns:a16="http://schemas.microsoft.com/office/drawing/2014/main" val="3829918090"/>
                    </a:ext>
                  </a:extLst>
                </a:gridCol>
                <a:gridCol w="3440667">
                  <a:extLst>
                    <a:ext uri="{9D8B030D-6E8A-4147-A177-3AD203B41FA5}">
                      <a16:colId xmlns:a16="http://schemas.microsoft.com/office/drawing/2014/main" val="1798812213"/>
                    </a:ext>
                  </a:extLst>
                </a:gridCol>
                <a:gridCol w="3440667">
                  <a:extLst>
                    <a:ext uri="{9D8B030D-6E8A-4147-A177-3AD203B41FA5}">
                      <a16:colId xmlns:a16="http://schemas.microsoft.com/office/drawing/2014/main" val="3477282225"/>
                    </a:ext>
                  </a:extLst>
                </a:gridCol>
              </a:tblGrid>
              <a:tr h="349399">
                <a:tc>
                  <a:txBody>
                    <a:bodyPr/>
                    <a:lstStyle/>
                    <a:p>
                      <a:pPr algn="l"/>
                      <a:r>
                        <a:rPr lang="en-US" sz="1000" b="1"/>
                        <a:t>TIÊU CHÍ</a:t>
                      </a:r>
                    </a:p>
                  </a:txBody>
                  <a:tcPr anchor="ctr"/>
                </a:tc>
                <a:tc>
                  <a:txBody>
                    <a:bodyPr/>
                    <a:lstStyle/>
                    <a:p>
                      <a:pPr algn="ctr"/>
                      <a:r>
                        <a:rPr lang="en-US" sz="1000" b="1"/>
                        <a:t>K12ONLINE</a:t>
                      </a:r>
                    </a:p>
                  </a:txBody>
                  <a:tcPr anchor="ctr"/>
                </a:tc>
                <a:tc>
                  <a:txBody>
                    <a:bodyPr/>
                    <a:lstStyle/>
                    <a:p>
                      <a:pPr algn="ctr"/>
                      <a:r>
                        <a:rPr lang="en-US" sz="1000" b="1"/>
                        <a:t>CÁC HỆ THỐNG KHÁC</a:t>
                      </a:r>
                    </a:p>
                  </a:txBody>
                  <a:tcPr anchor="ctr"/>
                </a:tc>
                <a:extLst>
                  <a:ext uri="{0D108BD9-81ED-4DB2-BD59-A6C34878D82A}">
                    <a16:rowId xmlns:a16="http://schemas.microsoft.com/office/drawing/2014/main" val="3357149312"/>
                  </a:ext>
                </a:extLst>
              </a:tr>
              <a:tr h="430765">
                <a:tc>
                  <a:txBody>
                    <a:bodyPr/>
                    <a:lstStyle/>
                    <a:p>
                      <a:r>
                        <a:rPr lang="en-US" sz="1000"/>
                        <a:t>Mô hình</a:t>
                      </a:r>
                    </a:p>
                  </a:txBody>
                  <a:tcPr/>
                </a:tc>
                <a:tc>
                  <a:txBody>
                    <a:bodyPr/>
                    <a:lstStyle/>
                    <a:p>
                      <a:r>
                        <a:rPr lang="en-US" sz="1000"/>
                        <a:t>Hệ thống Quản lý học và thi riêng biệt cho từng đơn vị, nhưng vẫn liên thông, đồng bộ với nha</a:t>
                      </a:r>
                    </a:p>
                  </a:txBody>
                  <a:tcPr/>
                </a:tc>
                <a:tc>
                  <a:txBody>
                    <a:bodyPr/>
                    <a:lstStyle/>
                    <a:p>
                      <a:r>
                        <a:rPr lang="en-US" sz="1000"/>
                        <a:t>Hệ thống LMS đơn giản; chủ yếu dùng các đơn vị riêng lẻ với nhau</a:t>
                      </a:r>
                    </a:p>
                  </a:txBody>
                  <a:tcPr/>
                </a:tc>
                <a:extLst>
                  <a:ext uri="{0D108BD9-81ED-4DB2-BD59-A6C34878D82A}">
                    <a16:rowId xmlns:a16="http://schemas.microsoft.com/office/drawing/2014/main" val="32640999"/>
                  </a:ext>
                </a:extLst>
              </a:tr>
              <a:tr h="775379">
                <a:tc>
                  <a:txBody>
                    <a:bodyPr/>
                    <a:lstStyle/>
                    <a:p>
                      <a:r>
                        <a:rPr lang="en-US" sz="1000"/>
                        <a:t>Tính đáp ứng của hệ thống vào bài toán thực tế của ngành</a:t>
                      </a:r>
                    </a:p>
                  </a:txBody>
                  <a:tcPr/>
                </a:tc>
                <a:tc>
                  <a:txBody>
                    <a:bodyPr/>
                    <a:lstStyle/>
                    <a:p>
                      <a:r>
                        <a:rPr lang="en-US" sz="1000"/>
                        <a:t>Luôn cải thiến và phát triển liên tục để đáp ứng các yêu cầu của Bộ GD&amp;ĐT, ngành giáo dục và Chính phủ</a:t>
                      </a:r>
                    </a:p>
                  </a:txBody>
                  <a:tcPr/>
                </a:tc>
                <a:tc>
                  <a:txBody>
                    <a:bodyPr/>
                    <a:lstStyle/>
                    <a:p>
                      <a:r>
                        <a:rPr lang="en-US" sz="1000"/>
                        <a:t>Mô hình hoạt động tự do, chủ yếu được customize đơn giản từ các mã nguồn mở như Moodle</a:t>
                      </a:r>
                    </a:p>
                  </a:txBody>
                  <a:tcPr/>
                </a:tc>
                <a:extLst>
                  <a:ext uri="{0D108BD9-81ED-4DB2-BD59-A6C34878D82A}">
                    <a16:rowId xmlns:a16="http://schemas.microsoft.com/office/drawing/2014/main" val="2209883172"/>
                  </a:ext>
                </a:extLst>
              </a:tr>
              <a:tr h="603072">
                <a:tc>
                  <a:txBody>
                    <a:bodyPr/>
                    <a:lstStyle/>
                    <a:p>
                      <a:r>
                        <a:rPr lang="en-US" sz="1000"/>
                        <a:t>Tính năng cho giáo viên, học sinh</a:t>
                      </a:r>
                    </a:p>
                  </a:txBody>
                  <a:tcPr/>
                </a:tc>
                <a:tc>
                  <a:txBody>
                    <a:bodyPr/>
                    <a:lstStyle/>
                    <a:p>
                      <a:r>
                        <a:rPr lang="en-US" sz="1000"/>
                        <a:t>Tính năng xây dựng gần như mô phỏng hầu hết hoạt động của 1 trường học ngoài thực tế, từ việc lên thời khóa biểu; dạy học; ôn tập; khảo thí online/offline…</a:t>
                      </a:r>
                    </a:p>
                  </a:txBody>
                  <a:tcPr/>
                </a:tc>
                <a:tc>
                  <a:txBody>
                    <a:bodyPr/>
                    <a:lstStyle/>
                    <a:p>
                      <a:r>
                        <a:rPr lang="en-US" sz="1000"/>
                        <a:t>Chủ yếu dưới dạng là tạo các khóa học, bài kiểm tra trực tuyến</a:t>
                      </a:r>
                    </a:p>
                  </a:txBody>
                  <a:tcPr/>
                </a:tc>
                <a:extLst>
                  <a:ext uri="{0D108BD9-81ED-4DB2-BD59-A6C34878D82A}">
                    <a16:rowId xmlns:a16="http://schemas.microsoft.com/office/drawing/2014/main" val="532457809"/>
                  </a:ext>
                </a:extLst>
              </a:tr>
              <a:tr h="660962">
                <a:tc>
                  <a:txBody>
                    <a:bodyPr/>
                    <a:lstStyle/>
                    <a:p>
                      <a:r>
                        <a:rPr lang="en-US" sz="1000"/>
                        <a:t>Tính năng cho Sở/Phòng/trường</a:t>
                      </a:r>
                    </a:p>
                  </a:txBody>
                  <a:tcPr/>
                </a:tc>
                <a:tc>
                  <a:txBody>
                    <a:bodyPr/>
                    <a:lstStyle/>
                    <a:p>
                      <a:r>
                        <a:rPr lang="en-US" sz="1000"/>
                        <a:t>- Liên tục cập nhật các tính năng cho Sở/Phòng/trường như thi cấp Sở/Phòng/trường…</a:t>
                      </a:r>
                    </a:p>
                    <a:p>
                      <a:r>
                        <a:rPr lang="en-US" sz="1000"/>
                        <a:t>- Có công cụ để tổ chức họp trực tuyến; báo cáo thống kê, điều hành. </a:t>
                      </a:r>
                    </a:p>
                  </a:txBody>
                  <a:tcPr/>
                </a:tc>
                <a:tc>
                  <a:txBody>
                    <a:bodyPr/>
                    <a:lstStyle/>
                    <a:p>
                      <a:r>
                        <a:rPr lang="en-US" sz="1000"/>
                        <a:t>- Các nhà cung cấp nhỏ thì hầu như không có tính năng cho Sở/Phòng/trường;</a:t>
                      </a:r>
                    </a:p>
                    <a:p>
                      <a:r>
                        <a:rPr lang="en-US" sz="1000"/>
                        <a:t>- Các nhà cung cấp nhỏ thì tính năng đang còn hạn chế.</a:t>
                      </a:r>
                    </a:p>
                  </a:txBody>
                  <a:tcPr/>
                </a:tc>
                <a:extLst>
                  <a:ext uri="{0D108BD9-81ED-4DB2-BD59-A6C34878D82A}">
                    <a16:rowId xmlns:a16="http://schemas.microsoft.com/office/drawing/2014/main" val="877660986"/>
                  </a:ext>
                </a:extLst>
              </a:tr>
              <a:tr h="603072">
                <a:tc>
                  <a:txBody>
                    <a:bodyPr/>
                    <a:lstStyle/>
                    <a:p>
                      <a:r>
                        <a:rPr lang="en-US" sz="1000"/>
                        <a:t>Tích hợp với nhiều hệ thống</a:t>
                      </a:r>
                    </a:p>
                  </a:txBody>
                  <a:tcPr/>
                </a:tc>
                <a:tc>
                  <a:txBody>
                    <a:bodyPr/>
                    <a:lstStyle/>
                    <a:p>
                      <a:r>
                        <a:rPr lang="en-US" sz="1000"/>
                        <a:t>- Đồng bộ NHCH từ ViettelStudy, Vitest;</a:t>
                      </a:r>
                    </a:p>
                    <a:p>
                      <a:r>
                        <a:rPr lang="en-US" sz="1000"/>
                        <a:t>- Đồng bộ Phân công giảng dạy, điểm sang SMAS</a:t>
                      </a:r>
                    </a:p>
                  </a:txBody>
                  <a:tcPr/>
                </a:tc>
                <a:tc>
                  <a:txBody>
                    <a:bodyPr/>
                    <a:lstStyle/>
                    <a:p>
                      <a:r>
                        <a:rPr lang="en-US" sz="1000"/>
                        <a:t>- Không có hoặc có ít. </a:t>
                      </a:r>
                    </a:p>
                  </a:txBody>
                  <a:tcPr/>
                </a:tc>
                <a:extLst>
                  <a:ext uri="{0D108BD9-81ED-4DB2-BD59-A6C34878D82A}">
                    <a16:rowId xmlns:a16="http://schemas.microsoft.com/office/drawing/2014/main" val="596762711"/>
                  </a:ext>
                </a:extLst>
              </a:tr>
            </a:tbl>
          </a:graphicData>
        </a:graphic>
      </p:graphicFrame>
    </p:spTree>
    <p:extLst>
      <p:ext uri="{BB962C8B-B14F-4D97-AF65-F5344CB8AC3E}">
        <p14:creationId xmlns:p14="http://schemas.microsoft.com/office/powerpoint/2010/main" val="3041678145"/>
      </p:ext>
    </p:extLst>
  </p:cSld>
  <p:clrMapOvr>
    <a:masterClrMapping/>
  </p:clrMapOvr>
  <mc:AlternateContent xmlns:mc="http://schemas.openxmlformats.org/markup-compatibility/2006" xmlns:p14="http://schemas.microsoft.com/office/powerpoint/2010/main">
    <mc:Choice Requires="p14">
      <p:transition spd="slow" p14:dur="2000" advTm="245"/>
    </mc:Choice>
    <mc:Fallback xmlns="">
      <p:transition spd="slow" advTm="24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E8356D-D07E-4D0A-B5FD-516AB431B3B9}"/>
              </a:ext>
            </a:extLst>
          </p:cNvPr>
          <p:cNvSpPr>
            <a:spLocks noGrp="1"/>
          </p:cNvSpPr>
          <p:nvPr>
            <p:ph type="body" sz="quarter" idx="13"/>
          </p:nvPr>
        </p:nvSpPr>
        <p:spPr/>
        <p:txBody>
          <a:bodyPr/>
          <a:lstStyle/>
          <a:p>
            <a:r>
              <a:rPr lang="en-US" sz="1600"/>
              <a:t>TỔNG QUAN NGHIỆP VỤ KHẢO THÍ, KIỂM TRA/ĐÁNH GIÁ</a:t>
            </a:r>
          </a:p>
        </p:txBody>
      </p:sp>
      <p:pic>
        <p:nvPicPr>
          <p:cNvPr id="12" name="Picture 11">
            <a:extLst>
              <a:ext uri="{FF2B5EF4-FFF2-40B4-BE49-F238E27FC236}">
                <a16:creationId xmlns:a16="http://schemas.microsoft.com/office/drawing/2014/main" id="{1C04711D-272D-4412-AB58-A13BE2C3F74B}"/>
              </a:ext>
            </a:extLst>
          </p:cNvPr>
          <p:cNvPicPr>
            <a:picLocks noChangeAspect="1"/>
          </p:cNvPicPr>
          <p:nvPr/>
        </p:nvPicPr>
        <p:blipFill>
          <a:blip r:embed="rId2"/>
          <a:stretch>
            <a:fillRect/>
          </a:stretch>
        </p:blipFill>
        <p:spPr>
          <a:xfrm>
            <a:off x="361335" y="939630"/>
            <a:ext cx="8495071" cy="3777553"/>
          </a:xfrm>
          <a:prstGeom prst="rect">
            <a:avLst/>
          </a:prstGeom>
        </p:spPr>
      </p:pic>
    </p:spTree>
    <p:extLst>
      <p:ext uri="{BB962C8B-B14F-4D97-AF65-F5344CB8AC3E}">
        <p14:creationId xmlns:p14="http://schemas.microsoft.com/office/powerpoint/2010/main" val="2037736385"/>
      </p:ext>
    </p:extLst>
  </p:cSld>
  <p:clrMapOvr>
    <a:masterClrMapping/>
  </p:clrMapOvr>
  <mc:AlternateContent xmlns:mc="http://schemas.openxmlformats.org/markup-compatibility/2006" xmlns:p14="http://schemas.microsoft.com/office/powerpoint/2010/main">
    <mc:Choice Requires="p14">
      <p:transition spd="slow" p14:dur="2000" advTm="305"/>
    </mc:Choice>
    <mc:Fallback xmlns="">
      <p:transition spd="slow" advTm="3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V. TÍNH NĂNG CHÍNH </a:t>
            </a:r>
            <a:r>
              <a:rPr lang="en-US">
                <a:solidFill>
                  <a:srgbClr val="F15F22"/>
                </a:solidFill>
              </a:rPr>
              <a:t>DÀNH CHO GIÁO VIÊN</a:t>
            </a:r>
          </a:p>
        </p:txBody>
      </p:sp>
      <p:sp>
        <p:nvSpPr>
          <p:cNvPr id="3" name="TextBox 2"/>
          <p:cNvSpPr txBox="1"/>
          <p:nvPr/>
        </p:nvSpPr>
        <p:spPr>
          <a:xfrm>
            <a:off x="571500" y="1262743"/>
            <a:ext cx="4820557" cy="3044360"/>
          </a:xfrm>
          <a:prstGeom prst="rect">
            <a:avLst/>
          </a:prstGeom>
          <a:noFill/>
        </p:spPr>
        <p:txBody>
          <a:bodyPr wrap="square" rtlCol="0">
            <a:spAutoFit/>
          </a:bodyPr>
          <a:lstStyle/>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Có công cụ tạo bài giảng trực tuyến với nhiều định dạng khác nhau: video; text; scorm...</a:t>
            </a:r>
          </a:p>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Có công cụ tạo bài kiểm tra, bài thi với nhiều dạng câu hỏi và cài đặt tiện ích</a:t>
            </a:r>
          </a:p>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Khởi tạo và tổ chức lớp học </a:t>
            </a:r>
            <a:r>
              <a:rPr lang="en-US">
                <a:solidFill>
                  <a:schemeClr val="dk1"/>
                </a:solidFill>
                <a:ea typeface="Nunito"/>
                <a:cs typeface="Times New Roman" panose="02020603050405020304" pitchFamily="18" charset="0"/>
                <a:sym typeface="Nunito"/>
              </a:rPr>
              <a:t>ảo </a:t>
            </a:r>
            <a:r>
              <a:rPr lang="vi-VN">
                <a:solidFill>
                  <a:schemeClr val="dk1"/>
                </a:solidFill>
                <a:ea typeface="Nunito"/>
                <a:cs typeface="Times New Roman" panose="02020603050405020304" pitchFamily="18" charset="0"/>
                <a:sym typeface="Nunito"/>
              </a:rPr>
              <a:t>một cách đơn giản</a:t>
            </a:r>
          </a:p>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Có môi trường để trao đổi, thảo luận, tương tác trực tuyến với học sinh</a:t>
            </a:r>
          </a:p>
          <a:p>
            <a:pPr marL="342900" lvl="0" indent="-342900">
              <a:lnSpc>
                <a:spcPct val="115000"/>
              </a:lnSpc>
              <a:buClr>
                <a:schemeClr val="dk1"/>
              </a:buClr>
              <a:buSzPts val="1600"/>
              <a:buFont typeface="+mj-lt"/>
              <a:buAutoNum type="arabicPeriod"/>
            </a:pPr>
            <a:r>
              <a:rPr lang="en-US">
                <a:solidFill>
                  <a:schemeClr val="dk1"/>
                </a:solidFill>
                <a:ea typeface="Nunito"/>
                <a:cs typeface="Times New Roman" panose="02020603050405020304" pitchFamily="18" charset="0"/>
                <a:sym typeface="Nunito"/>
              </a:rPr>
              <a:t>Có công cụ hỗ trợ giáo viên theo dõi, </a:t>
            </a:r>
            <a:r>
              <a:rPr lang="vi-VN">
                <a:solidFill>
                  <a:schemeClr val="dk1"/>
                </a:solidFill>
                <a:ea typeface="Nunito"/>
                <a:cs typeface="Times New Roman" panose="02020603050405020304" pitchFamily="18" charset="0"/>
                <a:sym typeface="Nunito"/>
              </a:rPr>
              <a:t>thống kê, báo cáo kết quả, tình hình học tập của học sinh</a:t>
            </a:r>
            <a:endParaRPr lang="en-US">
              <a:solidFill>
                <a:schemeClr val="dk1"/>
              </a:solidFill>
              <a:ea typeface="Nunito"/>
              <a:cs typeface="Times New Roman" panose="02020603050405020304" pitchFamily="18" charset="0"/>
              <a:sym typeface="Nunito"/>
            </a:endParaRPr>
          </a:p>
          <a:p>
            <a:pPr marL="342900" lvl="0" indent="-342900">
              <a:lnSpc>
                <a:spcPct val="115000"/>
              </a:lnSpc>
              <a:buClr>
                <a:schemeClr val="dk1"/>
              </a:buClr>
              <a:buSzPts val="1600"/>
              <a:buFont typeface="+mj-lt"/>
              <a:buAutoNum type="arabicPeriod"/>
            </a:pPr>
            <a:r>
              <a:rPr lang="en-US">
                <a:solidFill>
                  <a:schemeClr val="dk1"/>
                </a:solidFill>
                <a:ea typeface="Nunito"/>
                <a:cs typeface="Times New Roman" panose="02020603050405020304" pitchFamily="18" charset="0"/>
                <a:sym typeface="Nunito"/>
              </a:rPr>
              <a:t>Có công cụ để quản lý và lưu trữ kế hoạch bài dạy (giáo án) một cách tiện lợi, dễ dàng</a:t>
            </a:r>
            <a:endParaRPr lang="vi-VN">
              <a:solidFill>
                <a:schemeClr val="dk1"/>
              </a:solidFill>
              <a:ea typeface="Nunito"/>
              <a:cs typeface="Times New Roman" panose="02020603050405020304" pitchFamily="18" charset="0"/>
              <a:sym typeface="Nunito"/>
            </a:endParaRPr>
          </a:p>
          <a:p>
            <a:pPr marL="342900" lvl="0" indent="-342900">
              <a:lnSpc>
                <a:spcPct val="115000"/>
              </a:lnSpc>
              <a:buClr>
                <a:schemeClr val="dk1"/>
              </a:buClr>
              <a:buSzPts val="1600"/>
              <a:buFont typeface="+mj-lt"/>
              <a:buAutoNum type="arabicPeriod"/>
            </a:pPr>
            <a:r>
              <a:rPr lang="vi-VN">
                <a:solidFill>
                  <a:schemeClr val="dk1"/>
                </a:solidFill>
                <a:ea typeface="Nunito"/>
                <a:cs typeface="Times New Roman" panose="02020603050405020304" pitchFamily="18" charset="0"/>
                <a:sym typeface="Nunito"/>
              </a:rPr>
              <a:t>Nâng cao </a:t>
            </a:r>
            <a:r>
              <a:rPr lang="en-US">
                <a:solidFill>
                  <a:schemeClr val="dk1"/>
                </a:solidFill>
                <a:ea typeface="Nunito"/>
                <a:cs typeface="Times New Roman" panose="02020603050405020304" pitchFamily="18" charset="0"/>
                <a:sym typeface="Nunito"/>
              </a:rPr>
              <a:t>k</a:t>
            </a:r>
            <a:r>
              <a:rPr lang="vi-VN">
                <a:solidFill>
                  <a:schemeClr val="dk1"/>
                </a:solidFill>
                <a:ea typeface="Nunito"/>
                <a:cs typeface="Times New Roman" panose="02020603050405020304" pitchFamily="18" charset="0"/>
                <a:sym typeface="Nunito"/>
              </a:rPr>
              <a:t>ỹ năng CNTT cho </a:t>
            </a:r>
            <a:r>
              <a:rPr lang="en-US">
                <a:solidFill>
                  <a:schemeClr val="dk1"/>
                </a:solidFill>
                <a:ea typeface="Nunito"/>
                <a:cs typeface="Times New Roman" panose="02020603050405020304" pitchFamily="18" charset="0"/>
                <a:sym typeface="Nunito"/>
              </a:rPr>
              <a:t>giáo viên.</a:t>
            </a:r>
            <a:endParaRPr lang="vi-VN">
              <a:solidFill>
                <a:schemeClr val="dk1"/>
              </a:solidFill>
              <a:ea typeface="Nunito"/>
              <a:cs typeface="Times New Roman" panose="02020603050405020304" pitchFamily="18" charset="0"/>
              <a:sym typeface="Nunito"/>
            </a:endParaRPr>
          </a:p>
        </p:txBody>
      </p:sp>
      <p:pic>
        <p:nvPicPr>
          <p:cNvPr id="1026" name="Picture 2" descr="Online tutorials concept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1543" y="1377826"/>
            <a:ext cx="3512457" cy="233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270098"/>
      </p:ext>
    </p:extLst>
  </p:cSld>
  <p:clrMapOvr>
    <a:masterClrMapping/>
  </p:clrMapOvr>
  <mc:AlternateContent xmlns:mc="http://schemas.openxmlformats.org/markup-compatibility/2006" xmlns:p14="http://schemas.microsoft.com/office/powerpoint/2010/main">
    <mc:Choice Requires="p14">
      <p:transition spd="slow" p14:dur="2000" advTm="222"/>
    </mc:Choice>
    <mc:Fallback xmlns="">
      <p:transition spd="slow" advTm="222"/>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7931</TotalTime>
  <Words>1352</Words>
  <Application>Microsoft Office PowerPoint</Application>
  <PresentationFormat>On-screen Show (16:9)</PresentationFormat>
  <Paragraphs>100</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k12</dc:title>
  <dc:creator>NGUYENHOAISON</dc:creator>
  <cp:lastModifiedBy>BQ HUY</cp:lastModifiedBy>
  <cp:revision>317</cp:revision>
  <dcterms:modified xsi:type="dcterms:W3CDTF">2021-09-03T16:09:02Z</dcterms:modified>
</cp:coreProperties>
</file>