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95" r:id="rId2"/>
    <p:sldId id="256" r:id="rId3"/>
    <p:sldId id="331" r:id="rId4"/>
    <p:sldId id="341" r:id="rId5"/>
    <p:sldId id="342" r:id="rId6"/>
    <p:sldId id="330" r:id="rId7"/>
    <p:sldId id="333" r:id="rId8"/>
    <p:sldId id="343" r:id="rId9"/>
    <p:sldId id="334" r:id="rId10"/>
    <p:sldId id="335" r:id="rId11"/>
    <p:sldId id="336" r:id="rId12"/>
    <p:sldId id="337" r:id="rId13"/>
    <p:sldId id="338" r:id="rId14"/>
    <p:sldId id="339" r:id="rId15"/>
    <p:sldId id="340" r:id="rId16"/>
    <p:sldId id="344" r:id="rId17"/>
    <p:sldId id="345" r:id="rId18"/>
    <p:sldId id="346" r:id="rId19"/>
    <p:sldId id="347" r:id="rId20"/>
    <p:sldId id="348" r:id="rId21"/>
    <p:sldId id="352" r:id="rId22"/>
    <p:sldId id="354" r:id="rId23"/>
    <p:sldId id="359" r:id="rId24"/>
    <p:sldId id="353" r:id="rId25"/>
    <p:sldId id="356" r:id="rId26"/>
    <p:sldId id="357" r:id="rId27"/>
    <p:sldId id="349" r:id="rId28"/>
    <p:sldId id="350" r:id="rId29"/>
    <p:sldId id="351" r:id="rId30"/>
    <p:sldId id="355" r:id="rId31"/>
    <p:sldId id="358" r:id="rId32"/>
    <p:sldId id="32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9" autoAdjust="0"/>
    <p:restoredTop sz="94660"/>
  </p:normalViewPr>
  <p:slideViewPr>
    <p:cSldViewPr snapToGrid="0">
      <p:cViewPr varScale="1">
        <p:scale>
          <a:sx n="90" d="100"/>
          <a:sy n="90" d="100"/>
        </p:scale>
        <p:origin x="5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445C1B0-7738-4903-9C2A-5D0BAD631D34}" type="datetimeFigureOut">
              <a:rPr lang="en-US" smtClean="0"/>
              <a:t>31/10/2021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6A8E590-A9AD-48EF-8505-98D995DE8876}"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748550"/>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5C1B0-7738-4903-9C2A-5D0BAD631D34}" type="datetimeFigureOut">
              <a:rPr lang="en-US" smtClean="0"/>
              <a:t>31/10/2021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8E590-A9AD-48EF-8505-98D995DE8876}" type="slidenum">
              <a:rPr lang="en-US" smtClean="0"/>
              <a:t>‹#›</a:t>
            </a:fld>
            <a:endParaRPr lang="en-US"/>
          </a:p>
        </p:txBody>
      </p:sp>
    </p:spTree>
    <p:extLst>
      <p:ext uri="{BB962C8B-B14F-4D97-AF65-F5344CB8AC3E}">
        <p14:creationId xmlns:p14="http://schemas.microsoft.com/office/powerpoint/2010/main" val="1254851147"/>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5C1B0-7738-4903-9C2A-5D0BAD631D34}" type="datetimeFigureOut">
              <a:rPr lang="en-US" smtClean="0"/>
              <a:t>31/10/2021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8E590-A9AD-48EF-8505-98D995DE8876}" type="slidenum">
              <a:rPr lang="en-US" smtClean="0"/>
              <a:t>‹#›</a:t>
            </a:fld>
            <a:endParaRPr lang="en-US"/>
          </a:p>
        </p:txBody>
      </p:sp>
    </p:spTree>
    <p:extLst>
      <p:ext uri="{BB962C8B-B14F-4D97-AF65-F5344CB8AC3E}">
        <p14:creationId xmlns:p14="http://schemas.microsoft.com/office/powerpoint/2010/main" val="2734341152"/>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5C1B0-7738-4903-9C2A-5D0BAD631D34}" type="datetimeFigureOut">
              <a:rPr lang="en-US" smtClean="0"/>
              <a:t>31/10/2021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8E590-A9AD-48EF-8505-98D995DE8876}" type="slidenum">
              <a:rPr lang="en-US" smtClean="0"/>
              <a:t>‹#›</a:t>
            </a:fld>
            <a:endParaRPr lang="en-US"/>
          </a:p>
        </p:txBody>
      </p:sp>
    </p:spTree>
    <p:extLst>
      <p:ext uri="{BB962C8B-B14F-4D97-AF65-F5344CB8AC3E}">
        <p14:creationId xmlns:p14="http://schemas.microsoft.com/office/powerpoint/2010/main" val="82504309"/>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45C1B0-7738-4903-9C2A-5D0BAD631D34}" type="datetimeFigureOut">
              <a:rPr lang="en-US" smtClean="0"/>
              <a:t>31/10/2021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8E590-A9AD-48EF-8505-98D995DE8876}"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187232"/>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45C1B0-7738-4903-9C2A-5D0BAD631D34}" type="datetimeFigureOut">
              <a:rPr lang="en-US" smtClean="0"/>
              <a:t>31/10/2021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8E590-A9AD-48EF-8505-98D995DE8876}" type="slidenum">
              <a:rPr lang="en-US" smtClean="0"/>
              <a:t>‹#›</a:t>
            </a:fld>
            <a:endParaRPr lang="en-US"/>
          </a:p>
        </p:txBody>
      </p:sp>
    </p:spTree>
    <p:extLst>
      <p:ext uri="{BB962C8B-B14F-4D97-AF65-F5344CB8AC3E}">
        <p14:creationId xmlns:p14="http://schemas.microsoft.com/office/powerpoint/2010/main" val="3122698595"/>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45C1B0-7738-4903-9C2A-5D0BAD631D34}" type="datetimeFigureOut">
              <a:rPr lang="en-US" smtClean="0"/>
              <a:t>31/10/2021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A8E590-A9AD-48EF-8505-98D995DE8876}" type="slidenum">
              <a:rPr lang="en-US" smtClean="0"/>
              <a:t>‹#›</a:t>
            </a:fld>
            <a:endParaRPr lang="en-US"/>
          </a:p>
        </p:txBody>
      </p:sp>
    </p:spTree>
    <p:extLst>
      <p:ext uri="{BB962C8B-B14F-4D97-AF65-F5344CB8AC3E}">
        <p14:creationId xmlns:p14="http://schemas.microsoft.com/office/powerpoint/2010/main" val="445587325"/>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45C1B0-7738-4903-9C2A-5D0BAD631D34}" type="datetimeFigureOut">
              <a:rPr lang="en-US" smtClean="0"/>
              <a:t>31/10/2021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A8E590-A9AD-48EF-8505-98D995DE8876}" type="slidenum">
              <a:rPr lang="en-US" smtClean="0"/>
              <a:t>‹#›</a:t>
            </a:fld>
            <a:endParaRPr lang="en-US"/>
          </a:p>
        </p:txBody>
      </p:sp>
    </p:spTree>
    <p:extLst>
      <p:ext uri="{BB962C8B-B14F-4D97-AF65-F5344CB8AC3E}">
        <p14:creationId xmlns:p14="http://schemas.microsoft.com/office/powerpoint/2010/main" val="3270935330"/>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5C1B0-7738-4903-9C2A-5D0BAD631D34}" type="datetimeFigureOut">
              <a:rPr lang="en-US" smtClean="0"/>
              <a:t>31/10/2021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A8E590-A9AD-48EF-8505-98D995DE8876}" type="slidenum">
              <a:rPr lang="en-US" smtClean="0"/>
              <a:t>‹#›</a:t>
            </a:fld>
            <a:endParaRPr lang="en-US"/>
          </a:p>
        </p:txBody>
      </p:sp>
    </p:spTree>
    <p:extLst>
      <p:ext uri="{BB962C8B-B14F-4D97-AF65-F5344CB8AC3E}">
        <p14:creationId xmlns:p14="http://schemas.microsoft.com/office/powerpoint/2010/main" val="1882439867"/>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5445C1B0-7738-4903-9C2A-5D0BAD631D34}" type="datetimeFigureOut">
              <a:rPr lang="en-US" smtClean="0"/>
              <a:t>31/10/2021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8E590-A9AD-48EF-8505-98D995DE8876}" type="slidenum">
              <a:rPr lang="en-US" smtClean="0"/>
              <a:t>‹#›</a:t>
            </a:fld>
            <a:endParaRPr lang="en-US"/>
          </a:p>
        </p:txBody>
      </p:sp>
    </p:spTree>
    <p:extLst>
      <p:ext uri="{BB962C8B-B14F-4D97-AF65-F5344CB8AC3E}">
        <p14:creationId xmlns:p14="http://schemas.microsoft.com/office/powerpoint/2010/main" val="2510325776"/>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5445C1B0-7738-4903-9C2A-5D0BAD631D34}" type="datetimeFigureOut">
              <a:rPr lang="en-US" smtClean="0"/>
              <a:t>31/10/2021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8E590-A9AD-48EF-8505-98D995DE8876}" type="slidenum">
              <a:rPr lang="en-US" smtClean="0"/>
              <a:t>‹#›</a:t>
            </a:fld>
            <a:endParaRPr lang="en-US"/>
          </a:p>
        </p:txBody>
      </p:sp>
    </p:spTree>
    <p:extLst>
      <p:ext uri="{BB962C8B-B14F-4D97-AF65-F5344CB8AC3E}">
        <p14:creationId xmlns:p14="http://schemas.microsoft.com/office/powerpoint/2010/main" val="3983551578"/>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5445C1B0-7738-4903-9C2A-5D0BAD631D34}" type="datetimeFigureOut">
              <a:rPr lang="en-US" smtClean="0"/>
              <a:t>31/10/2021</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D6A8E590-A9AD-48EF-8505-98D995DE8876}" type="slidenum">
              <a:rPr lang="en-US" smtClean="0"/>
              <a:t>‹#›</a:t>
            </a:fld>
            <a:endParaRPr lang="en-US"/>
          </a:p>
        </p:txBody>
      </p:sp>
    </p:spTree>
    <p:extLst>
      <p:ext uri="{BB962C8B-B14F-4D97-AF65-F5344CB8AC3E}">
        <p14:creationId xmlns:p14="http://schemas.microsoft.com/office/powerpoint/2010/main" val="981374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split orient="vert"/>
  </p:transition>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0A8C71-7703-4644-97C6-C5825C0CC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033" y="472690"/>
            <a:ext cx="5898694" cy="5893566"/>
          </a:xfrm>
          <a:prstGeom prst="rect">
            <a:avLst/>
          </a:prstGeom>
        </p:spPr>
      </p:pic>
    </p:spTree>
    <p:extLst>
      <p:ext uri="{BB962C8B-B14F-4D97-AF65-F5344CB8AC3E}">
        <p14:creationId xmlns:p14="http://schemas.microsoft.com/office/powerpoint/2010/main" val="1628370705"/>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E62F37-EF23-4465-B0DA-0EB10C99EBF5}"/>
              </a:ext>
            </a:extLst>
          </p:cNvPr>
          <p:cNvSpPr txBox="1">
            <a:spLocks/>
          </p:cNvSpPr>
          <p:nvPr/>
        </p:nvSpPr>
        <p:spPr>
          <a:xfrm>
            <a:off x="295736" y="1579805"/>
            <a:ext cx="8548718" cy="1941162"/>
          </a:xfrm>
          <a:prstGeom prst="rect">
            <a:avLst/>
          </a:prstGeom>
          <a:solidFill>
            <a:schemeClr val="accent6">
              <a:lumMod val="60000"/>
              <a:lumOff val="40000"/>
            </a:schemeClr>
          </a:solidFill>
        </p:spPr>
        <p:txBody>
          <a:bodyPr vert="horz" lIns="91440" tIns="45720" rIns="91440" bIns="45720" rtlCol="0" anchor="ctr">
            <a:normAutofit/>
          </a:bodyPr>
          <a:lstStyle>
            <a:lvl1pPr algn="ctr" defTabSz="685800" rtl="0" eaLnBrk="1" latinLnBrk="0" hangingPunct="1">
              <a:lnSpc>
                <a:spcPct val="85000"/>
              </a:lnSpc>
              <a:spcBef>
                <a:spcPct val="0"/>
              </a:spcBef>
              <a:buNone/>
              <a:defRPr sz="6000" b="1" kern="1200" cap="all" baseline="0">
                <a:solidFill>
                  <a:srgbClr val="FFFFFF"/>
                </a:solidFill>
                <a:latin typeface="+mj-lt"/>
                <a:ea typeface="+mj-ea"/>
                <a:cs typeface="+mj-cs"/>
              </a:defRPr>
            </a:lvl1pPr>
          </a:lstStyle>
          <a:p>
            <a:pPr>
              <a:lnSpc>
                <a:spcPct val="110000"/>
              </a:lnSpc>
            </a:pPr>
            <a:r>
              <a:rPr lang="en-US" sz="2800">
                <a:solidFill>
                  <a:srgbClr val="C00000"/>
                </a:solidFill>
              </a:rPr>
              <a:t>Triển khai 05 nhiệm vụ cụ thể</a:t>
            </a:r>
            <a:endParaRPr lang="en-US" sz="2800">
              <a:solidFill>
                <a:srgbClr val="0070C0"/>
              </a:solidFill>
            </a:endParaRPr>
          </a:p>
        </p:txBody>
      </p:sp>
      <p:sp>
        <p:nvSpPr>
          <p:cNvPr id="9" name="Subtitle 8">
            <a:extLst>
              <a:ext uri="{FF2B5EF4-FFF2-40B4-BE49-F238E27FC236}">
                <a16:creationId xmlns:a16="http://schemas.microsoft.com/office/drawing/2014/main" id="{A5634489-D138-4732-BCE5-8932D717D270}"/>
              </a:ext>
            </a:extLst>
          </p:cNvPr>
          <p:cNvSpPr>
            <a:spLocks noGrp="1"/>
          </p:cNvSpPr>
          <p:nvPr>
            <p:ph type="subTitle" idx="1"/>
          </p:nvPr>
        </p:nvSpPr>
        <p:spPr>
          <a:xfrm>
            <a:off x="410861" y="3869635"/>
            <a:ext cx="8318470" cy="2642807"/>
          </a:xfrm>
        </p:spPr>
        <p:txBody>
          <a:bodyPr>
            <a:normAutofit lnSpcReduction="10000"/>
          </a:bodyPr>
          <a:lstStyle/>
          <a:p>
            <a:pPr algn="l">
              <a:lnSpc>
                <a:spcPct val="100000"/>
              </a:lnSpc>
            </a:pPr>
            <a:r>
              <a:rPr lang="en-US" sz="2800" b="1"/>
              <a:t>+ Công tác tư tưởng &amp; giáo dục lý luận chính trị;</a:t>
            </a:r>
          </a:p>
          <a:p>
            <a:pPr algn="l">
              <a:lnSpc>
                <a:spcPct val="100000"/>
              </a:lnSpc>
            </a:pPr>
            <a:r>
              <a:rPr lang="en-US" sz="2800" b="1"/>
              <a:t>+ Công tác tổ chức – cán bộ;</a:t>
            </a:r>
          </a:p>
          <a:p>
            <a:pPr algn="l">
              <a:lnSpc>
                <a:spcPct val="100000"/>
              </a:lnSpc>
            </a:pPr>
            <a:r>
              <a:rPr lang="en-US" sz="2800" b="1"/>
              <a:t>+ Công tác kiểm tra, giám sát;</a:t>
            </a:r>
          </a:p>
          <a:p>
            <a:pPr algn="l">
              <a:lnSpc>
                <a:spcPct val="100000"/>
              </a:lnSpc>
            </a:pPr>
            <a:r>
              <a:rPr lang="en-US" sz="2800" b="1"/>
              <a:t>+ Công tác xây dựng chính quyền;</a:t>
            </a:r>
          </a:p>
          <a:p>
            <a:pPr algn="l">
              <a:lnSpc>
                <a:spcPct val="100000"/>
              </a:lnSpc>
            </a:pPr>
            <a:r>
              <a:rPr lang="en-US" sz="2800" b="1"/>
              <a:t>+ Công tác dân vận.</a:t>
            </a:r>
          </a:p>
        </p:txBody>
      </p:sp>
    </p:spTree>
    <p:extLst>
      <p:ext uri="{BB962C8B-B14F-4D97-AF65-F5344CB8AC3E}">
        <p14:creationId xmlns:p14="http://schemas.microsoft.com/office/powerpoint/2010/main" val="997931969"/>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850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20000"/>
              </a:lnSpc>
            </a:pPr>
            <a:r>
              <a:rPr lang="vi-VN" sz="2800" b="1">
                <a:solidFill>
                  <a:srgbClr val="FF0000"/>
                </a:solidFill>
                <a:latin typeface="UVN Bay Buom Nang" panose="00000900000000000000" pitchFamily="2" charset="0"/>
              </a:rPr>
              <a:t>Công tác tư tưởng &amp; giáo dục lý luận chính trị</a:t>
            </a:r>
            <a:r>
              <a:rPr lang="en-US" sz="2800" b="1">
                <a:solidFill>
                  <a:srgbClr val="FF0000"/>
                </a:solidFill>
                <a:latin typeface="UVN Bay Buom Nang" panose="00000900000000000000" pitchFamily="2" charset="0"/>
              </a:rPr>
              <a:t>:</a:t>
            </a:r>
            <a:endParaRPr lang="vi-VN" sz="2800" b="1">
              <a:solidFill>
                <a:srgbClr val="FF0000"/>
              </a:solidFill>
              <a:latin typeface="UVN Bay Buom Nang" panose="00000900000000000000" pitchFamily="2" charset="0"/>
            </a:endParaRPr>
          </a:p>
          <a:p>
            <a:pPr algn="ctr">
              <a:lnSpc>
                <a:spcPct val="120000"/>
              </a:lnSpc>
            </a:pPr>
            <a:r>
              <a:rPr lang="en-US" sz="2800" b="1">
                <a:solidFill>
                  <a:schemeClr val="tx1"/>
                </a:solidFill>
                <a:latin typeface="UVN Bay Buom Nang" panose="00000900000000000000" pitchFamily="2" charset="0"/>
              </a:rPr>
              <a:t>+ Tổ chức quán triệt những quy định mới của Trung ương về thi hành điều lệ Đảng và về kiểm tra, giám sát; đồng thời, chủ động xây dựng phương án tổ chức thực hiện các chương trình đào tạo, bồi dưỡng nghiệp vụ, lý luận chính trị.</a:t>
            </a:r>
          </a:p>
          <a:p>
            <a:pPr algn="ctr">
              <a:lnSpc>
                <a:spcPct val="120000"/>
              </a:lnSpc>
            </a:pPr>
            <a:r>
              <a:rPr lang="en-US" sz="2800" b="1">
                <a:solidFill>
                  <a:schemeClr val="tx1"/>
                </a:solidFill>
                <a:latin typeface="UVN Bay Buom Nang" panose="00000900000000000000" pitchFamily="2" charset="0"/>
              </a:rPr>
              <a:t>+ Chủ động nắm bắt tình hình tư tưởng, tâm trạng của cán bộ, đảng viên và nhân dân; kịp thời tham mưu chính quyền cấp trên của địa phương về những vấn đề liên quan giải quyết nguyện vọng, quyền và lợi ích hợp pháp, chính đáng của nhân dân;</a:t>
            </a:r>
          </a:p>
          <a:p>
            <a:pPr algn="ctr">
              <a:lnSpc>
                <a:spcPct val="120000"/>
              </a:lnSpc>
            </a:pPr>
            <a:r>
              <a:rPr lang="en-US" sz="2800" b="1">
                <a:solidFill>
                  <a:schemeClr val="tx1"/>
                </a:solidFill>
                <a:latin typeface="UVN Bay Buom Nang" panose="00000900000000000000" pitchFamily="2" charset="0"/>
              </a:rPr>
              <a:t>+ Tiếp tục củng cố, nâng cao hiệu quả tuyên truyền, lan tỏa thông tin tích cực; đấu tranh phản bác các quan điểm sai trái, thù địch trên internet, mạng xã hội;</a:t>
            </a:r>
          </a:p>
        </p:txBody>
      </p:sp>
    </p:spTree>
    <p:extLst>
      <p:ext uri="{BB962C8B-B14F-4D97-AF65-F5344CB8AC3E}">
        <p14:creationId xmlns:p14="http://schemas.microsoft.com/office/powerpoint/2010/main" val="787754401"/>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850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vi-VN" sz="3600" b="1">
                <a:solidFill>
                  <a:srgbClr val="FF0000"/>
                </a:solidFill>
                <a:latin typeface="UVN Bay Buom Nang" panose="00000900000000000000" pitchFamily="2" charset="0"/>
              </a:rPr>
              <a:t>Công tác tổ chức – cán bộ</a:t>
            </a:r>
            <a:r>
              <a:rPr lang="en-US" sz="3600" b="1">
                <a:solidFill>
                  <a:srgbClr val="FF0000"/>
                </a:solidFill>
                <a:latin typeface="UVN Bay Buom Nang" panose="00000900000000000000" pitchFamily="2" charset="0"/>
              </a:rPr>
              <a:t>:</a:t>
            </a:r>
            <a:endParaRPr lang="vi-VN" sz="3600" b="1">
              <a:solidFill>
                <a:srgbClr val="FF0000"/>
              </a:solidFill>
              <a:latin typeface="UVN Bay Buom Nang" panose="00000900000000000000" pitchFamily="2" charset="0"/>
            </a:endParaRPr>
          </a:p>
          <a:p>
            <a:pPr algn="ctr">
              <a:lnSpc>
                <a:spcPct val="110000"/>
              </a:lnSpc>
            </a:pPr>
            <a:r>
              <a:rPr lang="en-US" sz="3600" b="1">
                <a:solidFill>
                  <a:schemeClr val="tx1"/>
                </a:solidFill>
                <a:latin typeface="UVN Bay Buom Nang" panose="00000900000000000000" pitchFamily="2" charset="0"/>
              </a:rPr>
              <a:t>+ Tiếp tục nâng cao năng lực lãnh đạo và sức chiến đấu của chi bộ cơ sở đảng; tập trung chỉ đạo công tác tạo nguồn kết nạp đảng viên đạt chỉ tiêu và có chất lượng;</a:t>
            </a:r>
          </a:p>
          <a:p>
            <a:pPr algn="ctr">
              <a:lnSpc>
                <a:spcPct val="110000"/>
              </a:lnSpc>
            </a:pPr>
            <a:r>
              <a:rPr lang="en-US" sz="3600" b="1">
                <a:solidFill>
                  <a:schemeClr val="tx1"/>
                </a:solidFill>
                <a:latin typeface="UVN Bay Buom Nang" panose="00000900000000000000" pitchFamily="2" charset="0"/>
              </a:rPr>
              <a:t>+ Phát huy vai trò tiên phong, gương mẫu của cán bộ, đảng viên trong thực hiện chức trách, nhiệm vụ được giao;</a:t>
            </a:r>
          </a:p>
          <a:p>
            <a:pPr algn="ctr">
              <a:lnSpc>
                <a:spcPct val="110000"/>
              </a:lnSpc>
            </a:pPr>
            <a:r>
              <a:rPr lang="en-US" sz="3600" b="1">
                <a:solidFill>
                  <a:schemeClr val="tx1"/>
                </a:solidFill>
                <a:latin typeface="UVN Bay Buom Nang" panose="00000900000000000000" pitchFamily="2" charset="0"/>
              </a:rPr>
              <a:t>+ Lãnh đạo, chỉ đạo thực hiện nghiêm túc công tác kiểm điểm, đánh giá; xếp loại tổ chức đảng, đảng viên, tập thể, cá nhân lãnh đạo – quản lý phù hợp với yêu cầu công tác phòng, chống dịch.</a:t>
            </a:r>
          </a:p>
        </p:txBody>
      </p:sp>
    </p:spTree>
    <p:extLst>
      <p:ext uri="{BB962C8B-B14F-4D97-AF65-F5344CB8AC3E}">
        <p14:creationId xmlns:p14="http://schemas.microsoft.com/office/powerpoint/2010/main" val="1674216162"/>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700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20000"/>
              </a:lnSpc>
            </a:pPr>
            <a:r>
              <a:rPr lang="vi-VN" sz="3600" b="1">
                <a:solidFill>
                  <a:srgbClr val="FF0000"/>
                </a:solidFill>
                <a:latin typeface="UVN Bay Buom Nang" panose="00000900000000000000" pitchFamily="2" charset="0"/>
              </a:rPr>
              <a:t>Công tác kiểm tra, giám sát</a:t>
            </a:r>
            <a:r>
              <a:rPr lang="en-US" sz="3600" b="1">
                <a:solidFill>
                  <a:srgbClr val="FF0000"/>
                </a:solidFill>
                <a:latin typeface="UVN Bay Buom Nang" panose="00000900000000000000" pitchFamily="2" charset="0"/>
              </a:rPr>
              <a:t>:</a:t>
            </a:r>
          </a:p>
          <a:p>
            <a:pPr algn="ctr">
              <a:lnSpc>
                <a:spcPct val="120000"/>
              </a:lnSpc>
            </a:pPr>
            <a:r>
              <a:rPr lang="en-US" sz="3600" b="1">
                <a:solidFill>
                  <a:schemeClr val="tx1"/>
                </a:solidFill>
                <a:latin typeface="UVN Bay Buom Nang" panose="00000900000000000000" pitchFamily="2" charset="0"/>
              </a:rPr>
              <a:t>+ Quán triệt đầy đủ văn bản, quy định của Đảng viề công tác kiểm tra, giám sát và thi hành kỷ luật trong Đảng; nâng cao nhận thức và trách nhiệm của cán bộ, đảng viên trong thực hiện nhiệm vụ kiểm tra, giám sát;</a:t>
            </a:r>
          </a:p>
          <a:p>
            <a:pPr algn="ctr">
              <a:lnSpc>
                <a:spcPct val="120000"/>
              </a:lnSpc>
            </a:pPr>
            <a:r>
              <a:rPr lang="en-US" sz="3600" b="1">
                <a:solidFill>
                  <a:schemeClr val="tx1"/>
                </a:solidFill>
                <a:latin typeface="UVN Bay Buom Nang" panose="00000900000000000000" pitchFamily="2" charset="0"/>
              </a:rPr>
              <a:t>+ Tiếp tục thực hiện nghiêm túc Quy định 1374-QĐ/TU của Ban Thường vụ Thành ủy về quy trình giải quyết thông tin phản ánh liên quan các tập thể, cá nhân suy thoái về tư tưởng chính trị, đạo đức, lối sống, vi phạm quy định của Đảng, pháp luật của Nhà nước;</a:t>
            </a:r>
          </a:p>
          <a:p>
            <a:pPr algn="ctr">
              <a:lnSpc>
                <a:spcPct val="120000"/>
              </a:lnSpc>
            </a:pPr>
            <a:r>
              <a:rPr lang="en-US" sz="3600" b="1">
                <a:solidFill>
                  <a:schemeClr val="tx1"/>
                </a:solidFill>
                <a:latin typeface="UVN Bay Buom Nang" panose="00000900000000000000" pitchFamily="2" charset="0"/>
              </a:rPr>
              <a:t>+ Chỉ đạo tổ chức triển khai thực hiện hiệu quả các nội dung kiểm tra, giám sát năm 2021 theo; kịp thời hướng dẫn khắc phục vi phạm và thực hiện kết luận sau kiểm tra, giám sát.</a:t>
            </a:r>
          </a:p>
        </p:txBody>
      </p:sp>
    </p:spTree>
    <p:extLst>
      <p:ext uri="{BB962C8B-B14F-4D97-AF65-F5344CB8AC3E}">
        <p14:creationId xmlns:p14="http://schemas.microsoft.com/office/powerpoint/2010/main" val="3723646567"/>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925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20000"/>
              </a:lnSpc>
            </a:pPr>
            <a:r>
              <a:rPr lang="vi-VN" sz="2800" b="1">
                <a:solidFill>
                  <a:srgbClr val="FF0000"/>
                </a:solidFill>
                <a:latin typeface="UVN Bay Buom Nang" panose="00000900000000000000" pitchFamily="2" charset="0"/>
              </a:rPr>
              <a:t>Công tác xây dựng chính quyền</a:t>
            </a:r>
            <a:r>
              <a:rPr lang="en-US" sz="2800" b="1">
                <a:solidFill>
                  <a:srgbClr val="FF0000"/>
                </a:solidFill>
                <a:latin typeface="UVN Bay Buom Nang" panose="00000900000000000000" pitchFamily="2" charset="0"/>
              </a:rPr>
              <a:t>:</a:t>
            </a:r>
            <a:endParaRPr lang="vi-VN" sz="2800" b="1">
              <a:solidFill>
                <a:srgbClr val="FF0000"/>
              </a:solidFill>
              <a:latin typeface="UVN Bay Buom Nang" panose="00000900000000000000" pitchFamily="2" charset="0"/>
            </a:endParaRPr>
          </a:p>
          <a:p>
            <a:pPr algn="ctr">
              <a:lnSpc>
                <a:spcPct val="120000"/>
              </a:lnSpc>
            </a:pPr>
            <a:r>
              <a:rPr lang="en-US" sz="2800" b="1">
                <a:solidFill>
                  <a:schemeClr val="tx1"/>
                </a:solidFill>
                <a:latin typeface="UVN Bay Buom Nang" panose="00000900000000000000" pitchFamily="2" charset="0"/>
              </a:rPr>
              <a:t>+ Tập trung lãnh đạo toàn bộ hệ thống chính trị thực hiện công tác phòng, chống dịch CoVid-19 trong tình hình mới “thích ứng an toàn, đáp ứng dịch bệnh”;</a:t>
            </a:r>
          </a:p>
          <a:p>
            <a:pPr algn="ctr">
              <a:lnSpc>
                <a:spcPct val="120000"/>
              </a:lnSpc>
            </a:pPr>
            <a:r>
              <a:rPr lang="en-US" sz="2800" b="1">
                <a:solidFill>
                  <a:schemeClr val="tx1"/>
                </a:solidFill>
                <a:latin typeface="UVN Bay Buom Nang" panose="00000900000000000000" pitchFamily="2" charset="0"/>
              </a:rPr>
              <a:t>+ Phát huy tốt trí tuệ, trách nhiệm của đại biểu Hội đồng nhân dân; nâng cao chất lượng hoạt động, công tác giám sát, tiếp xúc cử tri và giải quyết kiến nghị của cử tri;</a:t>
            </a:r>
          </a:p>
          <a:p>
            <a:pPr algn="ctr">
              <a:lnSpc>
                <a:spcPct val="120000"/>
              </a:lnSpc>
            </a:pPr>
            <a:r>
              <a:rPr lang="en-US" sz="2800" b="1">
                <a:solidFill>
                  <a:schemeClr val="tx1"/>
                </a:solidFill>
                <a:latin typeface="UVN Bay Buom Nang" panose="00000900000000000000" pitchFamily="2" charset="0"/>
              </a:rPr>
              <a:t>+ Tiếp tục đẩy mạnh cải cách hành chính, ứng dụng công nghệ thông tin trong công tác quản lý nhà nước gắn với xây dựng chính quyền điện tử; đẩy mạnh tuyên truyền, nâng cao tỷ lệ sử dụng dịch vụ công trực tuyến.</a:t>
            </a:r>
          </a:p>
        </p:txBody>
      </p:sp>
    </p:spTree>
    <p:extLst>
      <p:ext uri="{BB962C8B-B14F-4D97-AF65-F5344CB8AC3E}">
        <p14:creationId xmlns:p14="http://schemas.microsoft.com/office/powerpoint/2010/main" val="1158208993"/>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850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vi-VN" sz="3200" b="1">
                <a:solidFill>
                  <a:srgbClr val="FF0000"/>
                </a:solidFill>
                <a:latin typeface="UVN Bay Buom Nang" panose="00000900000000000000" pitchFamily="2" charset="0"/>
              </a:rPr>
              <a:t>Công tác dân vận</a:t>
            </a:r>
            <a:r>
              <a:rPr lang="en-US" sz="3200" b="1">
                <a:solidFill>
                  <a:srgbClr val="FF0000"/>
                </a:solidFill>
                <a:latin typeface="UVN Bay Buom Nang" panose="00000900000000000000" pitchFamily="2" charset="0"/>
              </a:rPr>
              <a:t>:</a:t>
            </a:r>
            <a:endParaRPr lang="vi-VN" sz="3200" b="1">
              <a:solidFill>
                <a:srgbClr val="FF0000"/>
              </a:solidFill>
              <a:latin typeface="UVN Bay Buom Nang" panose="00000900000000000000" pitchFamily="2" charset="0"/>
            </a:endParaRPr>
          </a:p>
          <a:p>
            <a:pPr algn="ctr">
              <a:lnSpc>
                <a:spcPct val="110000"/>
              </a:lnSpc>
            </a:pPr>
            <a:r>
              <a:rPr lang="en-US" sz="3200" b="1">
                <a:solidFill>
                  <a:schemeClr val="tx1"/>
                </a:solidFill>
                <a:latin typeface="UVN Bay Buom Nang" panose="00000900000000000000" pitchFamily="2" charset="0"/>
              </a:rPr>
              <a:t>+ Tiếp tục đẩy mạnh các phong trào thi đua gắn với việc học tập và làm theo tư tưởng, đạo đức, phong cách Hồ Chí Minh để phát huy vai trò của nhân dân tham gia thực hiện các nhiệm vụ kinh tế - xã hội tại địa phương;</a:t>
            </a:r>
          </a:p>
          <a:p>
            <a:pPr algn="ctr">
              <a:lnSpc>
                <a:spcPct val="110000"/>
              </a:lnSpc>
            </a:pPr>
            <a:r>
              <a:rPr lang="en-US" sz="3200" b="1">
                <a:solidFill>
                  <a:schemeClr val="tx1"/>
                </a:solidFill>
                <a:latin typeface="UVN Bay Buom Nang" panose="00000900000000000000" pitchFamily="2" charset="0"/>
              </a:rPr>
              <a:t>+ Tiếp tục phát huy quyền làm chủ của nhân dân với phương châm “Dân biết, dân bàn, dân làm, dân kiểm tra”  thông qua việc tăng cường tiếp xúc đối thoại, lắng nghe, xem xét giải quyết kịp thời những nguyện vọng, khó khăn, bức xúc của nhân dân; động viên quần chúng nhân dân đồng lòng ủng hộ và cùng hệ thống chính trị địa phương sớm vượt qua khó khăn, thách thức.</a:t>
            </a:r>
          </a:p>
        </p:txBody>
      </p:sp>
    </p:spTree>
    <p:extLst>
      <p:ext uri="{BB962C8B-B14F-4D97-AF65-F5344CB8AC3E}">
        <p14:creationId xmlns:p14="http://schemas.microsoft.com/office/powerpoint/2010/main" val="1217025004"/>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50E035C-9E1D-4C5B-9C6A-AAF712687FB0}"/>
              </a:ext>
            </a:extLst>
          </p:cNvPr>
          <p:cNvSpPr>
            <a:spLocks noGrp="1"/>
          </p:cNvSpPr>
          <p:nvPr>
            <p:ph type="subTitle" idx="1"/>
          </p:nvPr>
        </p:nvSpPr>
        <p:spPr>
          <a:xfrm>
            <a:off x="437626" y="3869635"/>
            <a:ext cx="8264940" cy="2116006"/>
          </a:xfrm>
        </p:spPr>
        <p:txBody>
          <a:bodyPr anchor="ctr">
            <a:normAutofit/>
          </a:bodyPr>
          <a:lstStyle/>
          <a:p>
            <a:pPr>
              <a:lnSpc>
                <a:spcPct val="110000"/>
              </a:lnSpc>
            </a:pPr>
            <a:r>
              <a:rPr lang="en-US" sz="2800">
                <a:solidFill>
                  <a:srgbClr val="FFFF00"/>
                </a:solidFill>
              </a:rPr>
              <a:t>K</a:t>
            </a:r>
            <a:r>
              <a:rPr lang="vi-VN" sz="2800">
                <a:solidFill>
                  <a:srgbClr val="FFFF00"/>
                </a:solidFill>
              </a:rPr>
              <a:t>iểm soát, điều chỉnh các biện pháp phòng, chống dịch CoVid-19 </a:t>
            </a:r>
            <a:r>
              <a:rPr lang="en-US" sz="2800">
                <a:solidFill>
                  <a:srgbClr val="FFFF00"/>
                </a:solidFill>
              </a:rPr>
              <a:t>&amp;</a:t>
            </a:r>
            <a:r>
              <a:rPr lang="vi-VN" sz="2800">
                <a:solidFill>
                  <a:srgbClr val="FFFF00"/>
                </a:solidFill>
              </a:rPr>
              <a:t> từng bước phục hồi phát triển kinh tế - xã hội trên địa bàn Huyện Nhà Bè từ sau</a:t>
            </a:r>
            <a:r>
              <a:rPr lang="en-US" sz="2800">
                <a:solidFill>
                  <a:srgbClr val="FFFF00"/>
                </a:solidFill>
              </a:rPr>
              <a:t> ngày</a:t>
            </a:r>
            <a:r>
              <a:rPr lang="vi-VN" sz="2800">
                <a:solidFill>
                  <a:srgbClr val="FFFF00"/>
                </a:solidFill>
              </a:rPr>
              <a:t> 30/9/2021</a:t>
            </a:r>
            <a:endParaRPr lang="en-US" sz="2800">
              <a:solidFill>
                <a:srgbClr val="FFFF00"/>
              </a:solidFill>
            </a:endParaRPr>
          </a:p>
        </p:txBody>
      </p:sp>
      <p:sp>
        <p:nvSpPr>
          <p:cNvPr id="4" name="Title 1">
            <a:extLst>
              <a:ext uri="{FF2B5EF4-FFF2-40B4-BE49-F238E27FC236}">
                <a16:creationId xmlns:a16="http://schemas.microsoft.com/office/drawing/2014/main" id="{D4E62F37-EF23-4465-B0DA-0EB10C99EBF5}"/>
              </a:ext>
            </a:extLst>
          </p:cNvPr>
          <p:cNvSpPr txBox="1">
            <a:spLocks/>
          </p:cNvSpPr>
          <p:nvPr/>
        </p:nvSpPr>
        <p:spPr>
          <a:xfrm>
            <a:off x="295736" y="1579805"/>
            <a:ext cx="8548718" cy="1941162"/>
          </a:xfrm>
          <a:prstGeom prst="rect">
            <a:avLst/>
          </a:prstGeom>
          <a:solidFill>
            <a:schemeClr val="accent6">
              <a:lumMod val="60000"/>
              <a:lumOff val="40000"/>
            </a:schemeClr>
          </a:solidFill>
        </p:spPr>
        <p:txBody>
          <a:bodyPr vert="horz" lIns="91440" tIns="45720" rIns="91440" bIns="45720" rtlCol="0" anchor="ctr">
            <a:normAutofit/>
          </a:bodyPr>
          <a:lstStyle>
            <a:lvl1pPr algn="ctr" defTabSz="685800" rtl="0" eaLnBrk="1" latinLnBrk="0" hangingPunct="1">
              <a:lnSpc>
                <a:spcPct val="85000"/>
              </a:lnSpc>
              <a:spcBef>
                <a:spcPct val="0"/>
              </a:spcBef>
              <a:buNone/>
              <a:defRPr sz="6000" b="1" kern="1200" cap="all" baseline="0">
                <a:solidFill>
                  <a:srgbClr val="FFFFFF"/>
                </a:solidFill>
                <a:latin typeface="+mj-lt"/>
                <a:ea typeface="+mj-ea"/>
                <a:cs typeface="+mj-cs"/>
              </a:defRPr>
            </a:lvl1pPr>
          </a:lstStyle>
          <a:p>
            <a:pPr>
              <a:lnSpc>
                <a:spcPct val="110000"/>
              </a:lnSpc>
            </a:pPr>
            <a:r>
              <a:rPr lang="en-US" sz="2800">
                <a:solidFill>
                  <a:srgbClr val="C00000"/>
                </a:solidFill>
              </a:rPr>
              <a:t>TRIỂN KHAI KẾ HOẠCH</a:t>
            </a:r>
            <a:endParaRPr lang="en-US" sz="2800">
              <a:solidFill>
                <a:srgbClr val="0070C0"/>
              </a:solidFill>
            </a:endParaRPr>
          </a:p>
        </p:txBody>
      </p:sp>
    </p:spTree>
    <p:extLst>
      <p:ext uri="{BB962C8B-B14F-4D97-AF65-F5344CB8AC3E}">
        <p14:creationId xmlns:p14="http://schemas.microsoft.com/office/powerpoint/2010/main" val="3571597306"/>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925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u="sng">
                <a:solidFill>
                  <a:srgbClr val="FF0000"/>
                </a:solidFill>
                <a:latin typeface="UVN Bay Buom Nang" panose="00000900000000000000" pitchFamily="2" charset="0"/>
              </a:rPr>
              <a:t>Mục đích, mục tiêu:</a:t>
            </a:r>
            <a:endParaRPr lang="vi-VN" sz="3200" b="1" u="sng">
              <a:solidFill>
                <a:srgbClr val="FF0000"/>
              </a:solidFill>
              <a:latin typeface="UVN Bay Buom Nang" panose="00000900000000000000" pitchFamily="2" charset="0"/>
            </a:endParaRPr>
          </a:p>
          <a:p>
            <a:pPr algn="ctr">
              <a:lnSpc>
                <a:spcPct val="110000"/>
              </a:lnSpc>
            </a:pPr>
            <a:r>
              <a:rPr lang="en-US" sz="3200" b="1">
                <a:solidFill>
                  <a:schemeClr val="tx1"/>
                </a:solidFill>
                <a:latin typeface="UVN Bay Buom Nang" panose="00000900000000000000" pitchFamily="2" charset="0"/>
              </a:rPr>
              <a:t>+ Bảo đảm tính mạng, sức khỏe của người dân là trên hết; đồng thời, bảo vệ “sức khỏe” của kinh tế thành phố nói chung và của địa phương nói riêng;</a:t>
            </a:r>
          </a:p>
          <a:p>
            <a:pPr algn="ctr">
              <a:lnSpc>
                <a:spcPct val="110000"/>
              </a:lnSpc>
            </a:pPr>
            <a:r>
              <a:rPr lang="en-US" sz="3200" b="1">
                <a:solidFill>
                  <a:schemeClr val="tx1"/>
                </a:solidFill>
                <a:latin typeface="UVN Bay Buom Nang" panose="00000900000000000000" pitchFamily="2" charset="0"/>
              </a:rPr>
              <a:t>+ Quyết tâm phấn đấu phòng ngừa và kiểm soát được dịch bệnh CoVid-19 trên địa bàn Nhà Bè; thí điểm nới lỏng giãn cách xã hội; ưu tiên mở cửa một số hoạt động cần thiết theo lộ trình đưa cuộc sống trở lại trạng thái “bình thường mới”;</a:t>
            </a:r>
          </a:p>
          <a:p>
            <a:pPr algn="ctr">
              <a:lnSpc>
                <a:spcPct val="110000"/>
              </a:lnSpc>
            </a:pPr>
            <a:r>
              <a:rPr lang="en-US" sz="3200" b="1">
                <a:solidFill>
                  <a:schemeClr val="tx1"/>
                </a:solidFill>
                <a:latin typeface="UVN Bay Buom Nang" panose="00000900000000000000" pitchFamily="2" charset="0"/>
              </a:rPr>
              <a:t>+ Từng bước triển khai hoạt động sản xuất kinh doanh, phục hồi kinh tế, ổn định đời sống nhân dân trong điều kiện “an toàn, an sinh xã hội”</a:t>
            </a:r>
          </a:p>
        </p:txBody>
      </p:sp>
    </p:spTree>
    <p:extLst>
      <p:ext uri="{BB962C8B-B14F-4D97-AF65-F5344CB8AC3E}">
        <p14:creationId xmlns:p14="http://schemas.microsoft.com/office/powerpoint/2010/main" val="2352720751"/>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906456"/>
          </a:xfrm>
          <a:prstGeom prst="rect">
            <a:avLst/>
          </a:prstGeom>
        </p:spPr>
        <p:txBody>
          <a:bodyPr anchor="ctr">
            <a:normAutofit fontScale="850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y tế, giãn cách xã hội:</a:t>
            </a:r>
          </a:p>
          <a:p>
            <a:pPr algn="ctr">
              <a:lnSpc>
                <a:spcPct val="110000"/>
              </a:lnSpc>
            </a:pPr>
            <a:r>
              <a:rPr lang="en-US" sz="3200" b="1">
                <a:solidFill>
                  <a:srgbClr val="FF0000"/>
                </a:solidFill>
                <a:latin typeface="UVN Bay Buom Nang" panose="00000900000000000000" pitchFamily="2" charset="0"/>
              </a:rPr>
              <a:t>(từ ngày 01/10/2021 đến 31/12/2021)</a:t>
            </a:r>
            <a:endParaRPr lang="vi-VN" sz="3200" b="1">
              <a:solidFill>
                <a:srgbClr val="FF0000"/>
              </a:solidFill>
              <a:latin typeface="UVN Bay Buom Nang" panose="00000900000000000000" pitchFamily="2" charset="0"/>
            </a:endParaRPr>
          </a:p>
        </p:txBody>
      </p:sp>
      <p:pic>
        <p:nvPicPr>
          <p:cNvPr id="6" name="Picture 5">
            <a:extLst>
              <a:ext uri="{FF2B5EF4-FFF2-40B4-BE49-F238E27FC236}">
                <a16:creationId xmlns:a16="http://schemas.microsoft.com/office/drawing/2014/main" id="{E06CB1C7-2001-47F7-BE8C-918FBF77FD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191820"/>
            <a:ext cx="8723716" cy="5434952"/>
          </a:xfrm>
          <a:prstGeom prst="rect">
            <a:avLst/>
          </a:prstGeom>
        </p:spPr>
      </p:pic>
    </p:spTree>
    <p:extLst>
      <p:ext uri="{BB962C8B-B14F-4D97-AF65-F5344CB8AC3E}">
        <p14:creationId xmlns:p14="http://schemas.microsoft.com/office/powerpoint/2010/main" val="2912410727"/>
      </p:ext>
    </p:extLst>
  </p:cSld>
  <p:clrMapOvr>
    <a:masterClrMapping/>
  </p:clrMapOvr>
  <p:transition spd="slow">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715070"/>
          </a:xfrm>
          <a:prstGeom prst="rect">
            <a:avLst/>
          </a:prstGeom>
        </p:spPr>
        <p:txBody>
          <a:bodyPr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y tế, giãn cách xã hội:</a:t>
            </a:r>
            <a:endParaRPr lang="vi-VN" sz="3200" b="1">
              <a:solidFill>
                <a:srgbClr val="FF0000"/>
              </a:solidFill>
              <a:latin typeface="UVN Bay Buom Nang" panose="00000900000000000000" pitchFamily="2" charset="0"/>
            </a:endParaRPr>
          </a:p>
        </p:txBody>
      </p:sp>
      <p:pic>
        <p:nvPicPr>
          <p:cNvPr id="4" name="Picture 3">
            <a:extLst>
              <a:ext uri="{FF2B5EF4-FFF2-40B4-BE49-F238E27FC236}">
                <a16:creationId xmlns:a16="http://schemas.microsoft.com/office/drawing/2014/main" id="{9DCB227C-4001-4178-9869-D657C49224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180214"/>
            <a:ext cx="8723716" cy="5446558"/>
          </a:xfrm>
          <a:prstGeom prst="rect">
            <a:avLst/>
          </a:prstGeom>
        </p:spPr>
      </p:pic>
    </p:spTree>
    <p:extLst>
      <p:ext uri="{BB962C8B-B14F-4D97-AF65-F5344CB8AC3E}">
        <p14:creationId xmlns:p14="http://schemas.microsoft.com/office/powerpoint/2010/main" val="2126439583"/>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C79BE-7D60-4E46-B160-8FAA35FEB1B9}"/>
              </a:ext>
            </a:extLst>
          </p:cNvPr>
          <p:cNvSpPr>
            <a:spLocks noGrp="1"/>
          </p:cNvSpPr>
          <p:nvPr>
            <p:ph type="ctrTitle"/>
          </p:nvPr>
        </p:nvSpPr>
        <p:spPr>
          <a:xfrm>
            <a:off x="832485" y="362608"/>
            <a:ext cx="7475220" cy="1110510"/>
          </a:xfrm>
        </p:spPr>
        <p:txBody>
          <a:bodyPr anchor="ctr">
            <a:normAutofit/>
          </a:bodyPr>
          <a:lstStyle/>
          <a:p>
            <a:pPr>
              <a:lnSpc>
                <a:spcPct val="100000"/>
              </a:lnSpc>
            </a:pPr>
            <a:r>
              <a:rPr lang="en-US" sz="3600" b="0" baseline="-25000">
                <a:solidFill>
                  <a:srgbClr val="FFFF00"/>
                </a:solidFill>
              </a:rPr>
              <a:t>HUYỆN ỦY NHÀ BÈ</a:t>
            </a:r>
            <a:br>
              <a:rPr lang="en-US" sz="3600" b="0" baseline="-25000">
                <a:solidFill>
                  <a:srgbClr val="FFFF00"/>
                </a:solidFill>
              </a:rPr>
            </a:br>
            <a:r>
              <a:rPr lang="en-US" sz="3600" baseline="-25000">
                <a:solidFill>
                  <a:srgbClr val="FFFF00"/>
                </a:solidFill>
              </a:rPr>
              <a:t>CHI BỘ THPT DƯƠNG VĂN DƯƠNG</a:t>
            </a:r>
          </a:p>
        </p:txBody>
      </p:sp>
      <p:sp>
        <p:nvSpPr>
          <p:cNvPr id="3" name="Subtitle 2">
            <a:extLst>
              <a:ext uri="{FF2B5EF4-FFF2-40B4-BE49-F238E27FC236}">
                <a16:creationId xmlns:a16="http://schemas.microsoft.com/office/drawing/2014/main" id="{650E035C-9E1D-4C5B-9C6A-AAF712687FB0}"/>
              </a:ext>
            </a:extLst>
          </p:cNvPr>
          <p:cNvSpPr>
            <a:spLocks noGrp="1"/>
          </p:cNvSpPr>
          <p:nvPr>
            <p:ph type="subTitle" idx="1"/>
          </p:nvPr>
        </p:nvSpPr>
        <p:spPr>
          <a:xfrm>
            <a:off x="437626" y="3869635"/>
            <a:ext cx="8264940" cy="2116006"/>
          </a:xfrm>
        </p:spPr>
        <p:txBody>
          <a:bodyPr anchor="ctr">
            <a:normAutofit fontScale="92500" lnSpcReduction="20000"/>
          </a:bodyPr>
          <a:lstStyle/>
          <a:p>
            <a:pPr>
              <a:lnSpc>
                <a:spcPct val="110000"/>
              </a:lnSpc>
            </a:pPr>
            <a:r>
              <a:rPr lang="en-US" sz="2800" b="1" i="1">
                <a:solidFill>
                  <a:srgbClr val="FFFF00"/>
                </a:solidFill>
              </a:rPr>
              <a:t>Chuyên đề 03:</a:t>
            </a:r>
          </a:p>
          <a:p>
            <a:pPr>
              <a:lnSpc>
                <a:spcPct val="110000"/>
              </a:lnSpc>
            </a:pPr>
            <a:r>
              <a:rPr lang="vi-VN" sz="2800" b="1">
                <a:solidFill>
                  <a:srgbClr val="FFFF00"/>
                </a:solidFill>
              </a:rPr>
              <a:t>Kế hoạch kiểm soát, điều chỉnh các biện pháp phòng, chống dịch CoVid-19 </a:t>
            </a:r>
            <a:r>
              <a:rPr lang="en-US" sz="2800" b="1">
                <a:solidFill>
                  <a:srgbClr val="FFFF00"/>
                </a:solidFill>
              </a:rPr>
              <a:t>&amp;</a:t>
            </a:r>
            <a:r>
              <a:rPr lang="vi-VN" sz="2800" b="1">
                <a:solidFill>
                  <a:srgbClr val="FFFF00"/>
                </a:solidFill>
              </a:rPr>
              <a:t> từng bước phục hồi phát triển kinh tế - xã hội trên địa bàn Huyện Nhà Bè từ sau</a:t>
            </a:r>
            <a:r>
              <a:rPr lang="en-US" sz="2800" b="1">
                <a:solidFill>
                  <a:srgbClr val="FFFF00"/>
                </a:solidFill>
              </a:rPr>
              <a:t> ngày</a:t>
            </a:r>
            <a:r>
              <a:rPr lang="vi-VN" sz="2800" b="1">
                <a:solidFill>
                  <a:srgbClr val="FFFF00"/>
                </a:solidFill>
              </a:rPr>
              <a:t> 30/9/2021</a:t>
            </a:r>
            <a:endParaRPr lang="en-US" sz="2800" b="1">
              <a:solidFill>
                <a:srgbClr val="FFFF00"/>
              </a:solidFill>
            </a:endParaRPr>
          </a:p>
        </p:txBody>
      </p:sp>
      <p:sp>
        <p:nvSpPr>
          <p:cNvPr id="4" name="Title 1">
            <a:extLst>
              <a:ext uri="{FF2B5EF4-FFF2-40B4-BE49-F238E27FC236}">
                <a16:creationId xmlns:a16="http://schemas.microsoft.com/office/drawing/2014/main" id="{D4E62F37-EF23-4465-B0DA-0EB10C99EBF5}"/>
              </a:ext>
            </a:extLst>
          </p:cNvPr>
          <p:cNvSpPr txBox="1">
            <a:spLocks/>
          </p:cNvSpPr>
          <p:nvPr/>
        </p:nvSpPr>
        <p:spPr>
          <a:xfrm>
            <a:off x="295736" y="1579805"/>
            <a:ext cx="8548718" cy="1941162"/>
          </a:xfrm>
          <a:prstGeom prst="rect">
            <a:avLst/>
          </a:prstGeom>
          <a:solidFill>
            <a:schemeClr val="accent6">
              <a:lumMod val="60000"/>
              <a:lumOff val="40000"/>
            </a:schemeClr>
          </a:solidFill>
        </p:spPr>
        <p:txBody>
          <a:bodyPr vert="horz" lIns="91440" tIns="45720" rIns="91440" bIns="45720" rtlCol="0" anchor="ctr">
            <a:normAutofit fontScale="92500"/>
          </a:bodyPr>
          <a:lstStyle>
            <a:lvl1pPr algn="ctr" defTabSz="685800" rtl="0" eaLnBrk="1" latinLnBrk="0" hangingPunct="1">
              <a:lnSpc>
                <a:spcPct val="85000"/>
              </a:lnSpc>
              <a:spcBef>
                <a:spcPct val="0"/>
              </a:spcBef>
              <a:buNone/>
              <a:defRPr sz="6000" b="1" kern="1200" cap="all" baseline="0">
                <a:solidFill>
                  <a:srgbClr val="FFFFFF"/>
                </a:solidFill>
                <a:latin typeface="+mj-lt"/>
                <a:ea typeface="+mj-ea"/>
                <a:cs typeface="+mj-cs"/>
              </a:defRPr>
            </a:lvl1pPr>
          </a:lstStyle>
          <a:p>
            <a:pPr>
              <a:lnSpc>
                <a:spcPct val="110000"/>
              </a:lnSpc>
            </a:pPr>
            <a:r>
              <a:rPr lang="en-US" sz="2800">
                <a:solidFill>
                  <a:srgbClr val="C00000"/>
                </a:solidFill>
              </a:rPr>
              <a:t>SINH HOẠT CHÍNH TRỊ</a:t>
            </a:r>
          </a:p>
          <a:p>
            <a:pPr>
              <a:lnSpc>
                <a:spcPct val="110000"/>
              </a:lnSpc>
            </a:pPr>
            <a:r>
              <a:rPr lang="en-US" sz="2800">
                <a:solidFill>
                  <a:srgbClr val="0070C0"/>
                </a:solidFill>
              </a:rPr>
              <a:t>Học tập, quán triệt, tuyên truyền &amp; triển khai thực hiện nghị quyết đại hội đại biểu toàn quốc lần thứ xiii của đảng</a:t>
            </a:r>
          </a:p>
        </p:txBody>
      </p:sp>
      <p:sp>
        <p:nvSpPr>
          <p:cNvPr id="5" name="Subtitle 2">
            <a:extLst>
              <a:ext uri="{FF2B5EF4-FFF2-40B4-BE49-F238E27FC236}">
                <a16:creationId xmlns:a16="http://schemas.microsoft.com/office/drawing/2014/main" id="{04CE3E56-74F4-43D6-B068-CB2196918811}"/>
              </a:ext>
            </a:extLst>
          </p:cNvPr>
          <p:cNvSpPr txBox="1">
            <a:spLocks/>
          </p:cNvSpPr>
          <p:nvPr/>
        </p:nvSpPr>
        <p:spPr>
          <a:xfrm>
            <a:off x="1282148" y="6148552"/>
            <a:ext cx="6575895" cy="497413"/>
          </a:xfrm>
          <a:prstGeom prst="rect">
            <a:avLst/>
          </a:prstGeom>
        </p:spPr>
        <p:txBody>
          <a:bodyPr vert="horz" lIns="91440" tIns="45720" rIns="91440" bIns="45720" rtlCol="0" anchor="ctr">
            <a:normAutofit/>
          </a:bodyPr>
          <a:lstStyle>
            <a:lvl1pPr marL="0" indent="0" algn="ctr" defTabSz="685800" rtl="0" eaLnBrk="1" latinLnBrk="0" hangingPunct="1">
              <a:lnSpc>
                <a:spcPct val="90000"/>
              </a:lnSpc>
              <a:spcBef>
                <a:spcPts val="1000"/>
              </a:spcBef>
              <a:buClr>
                <a:schemeClr val="accent1"/>
              </a:buClr>
              <a:buSzPct val="80000"/>
              <a:buFont typeface="Corbel" pitchFamily="34" charset="0"/>
              <a:buNone/>
              <a:defRPr sz="1800" kern="1200">
                <a:solidFill>
                  <a:srgbClr val="FFFFFF"/>
                </a:solidFill>
                <a:latin typeface="+mn-lt"/>
                <a:ea typeface="+mn-ea"/>
                <a:cs typeface="+mn-cs"/>
              </a:defRPr>
            </a:lvl1pPr>
            <a:lvl2pPr marL="342900"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800" kern="1200">
                <a:solidFill>
                  <a:schemeClr val="accent1"/>
                </a:solidFill>
                <a:latin typeface="+mn-lt"/>
                <a:ea typeface="+mn-ea"/>
                <a:cs typeface="+mn-cs"/>
              </a:defRPr>
            </a:lvl2pPr>
            <a:lvl3pPr marL="685800"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800" kern="1200">
                <a:solidFill>
                  <a:schemeClr val="accent1"/>
                </a:solidFill>
                <a:latin typeface="+mn-lt"/>
                <a:ea typeface="+mn-ea"/>
                <a:cs typeface="+mn-cs"/>
              </a:defRPr>
            </a:lvl3pPr>
            <a:lvl4pPr marL="1028700"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500" kern="1200">
                <a:solidFill>
                  <a:schemeClr val="accent1"/>
                </a:solidFill>
                <a:latin typeface="+mn-lt"/>
                <a:ea typeface="+mn-ea"/>
                <a:cs typeface="+mn-cs"/>
              </a:defRPr>
            </a:lvl4pPr>
            <a:lvl5pPr marL="1371600"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500" kern="1200">
                <a:solidFill>
                  <a:schemeClr val="accent1"/>
                </a:solidFill>
                <a:latin typeface="+mn-lt"/>
                <a:ea typeface="+mn-ea"/>
                <a:cs typeface="+mn-cs"/>
              </a:defRPr>
            </a:lvl5pPr>
            <a:lvl6pPr marL="1714500"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500" kern="1200">
                <a:solidFill>
                  <a:schemeClr val="accent1"/>
                </a:solidFill>
                <a:latin typeface="+mn-lt"/>
                <a:ea typeface="+mn-ea"/>
                <a:cs typeface="+mn-cs"/>
              </a:defRPr>
            </a:lvl6pPr>
            <a:lvl7pPr marL="2057400"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500" kern="1200">
                <a:solidFill>
                  <a:schemeClr val="accent1"/>
                </a:solidFill>
                <a:latin typeface="+mn-lt"/>
                <a:ea typeface="+mn-ea"/>
                <a:cs typeface="+mn-cs"/>
              </a:defRPr>
            </a:lvl7pPr>
            <a:lvl8pPr marL="2400300"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500" kern="1200">
                <a:solidFill>
                  <a:schemeClr val="accent1"/>
                </a:solidFill>
                <a:latin typeface="+mn-lt"/>
                <a:ea typeface="+mn-ea"/>
                <a:cs typeface="+mn-cs"/>
              </a:defRPr>
            </a:lvl8pPr>
            <a:lvl9pPr marL="2743200" indent="0" algn="ctr" defTabSz="685800" rtl="0" eaLnBrk="1" latinLnBrk="0" hangingPunct="1">
              <a:lnSpc>
                <a:spcPct val="90000"/>
              </a:lnSpc>
              <a:spcBef>
                <a:spcPts val="150"/>
              </a:spcBef>
              <a:spcAft>
                <a:spcPts val="300"/>
              </a:spcAft>
              <a:buClr>
                <a:schemeClr val="accent1"/>
              </a:buClr>
              <a:buSzPct val="80000"/>
              <a:buFont typeface="Corbel" pitchFamily="34" charset="0"/>
              <a:buNone/>
              <a:defRPr sz="1500" kern="1200">
                <a:solidFill>
                  <a:schemeClr val="accent1"/>
                </a:solidFill>
                <a:latin typeface="+mn-lt"/>
                <a:ea typeface="+mn-ea"/>
                <a:cs typeface="+mn-cs"/>
              </a:defRPr>
            </a:lvl9pPr>
          </a:lstStyle>
          <a:p>
            <a:pPr>
              <a:lnSpc>
                <a:spcPct val="100000"/>
              </a:lnSpc>
            </a:pPr>
            <a:r>
              <a:rPr lang="en-US" b="1" i="1">
                <a:solidFill>
                  <a:srgbClr val="FFFF00"/>
                </a:solidFill>
              </a:rPr>
              <a:t>Nhà Bè, ngày 27 / 10 / 2021</a:t>
            </a:r>
          </a:p>
        </p:txBody>
      </p:sp>
    </p:spTree>
    <p:extLst>
      <p:ext uri="{BB962C8B-B14F-4D97-AF65-F5344CB8AC3E}">
        <p14:creationId xmlns:p14="http://schemas.microsoft.com/office/powerpoint/2010/main" val="2026637009"/>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715070"/>
          </a:xfrm>
          <a:prstGeom prst="rect">
            <a:avLst/>
          </a:prstGeom>
        </p:spPr>
        <p:txBody>
          <a:bodyPr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y tế, giãn cách xã hội:</a:t>
            </a:r>
            <a:endParaRPr lang="vi-VN" sz="3200" b="1">
              <a:solidFill>
                <a:srgbClr val="FF0000"/>
              </a:solidFill>
              <a:latin typeface="UVN Bay Buom Nang" panose="00000900000000000000" pitchFamily="2" charset="0"/>
            </a:endParaRPr>
          </a:p>
        </p:txBody>
      </p:sp>
      <p:pic>
        <p:nvPicPr>
          <p:cNvPr id="5" name="Picture 4">
            <a:extLst>
              <a:ext uri="{FF2B5EF4-FFF2-40B4-BE49-F238E27FC236}">
                <a16:creationId xmlns:a16="http://schemas.microsoft.com/office/drawing/2014/main" id="{1AAEC361-7004-484A-954C-118B86A497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063256"/>
            <a:ext cx="8723716" cy="5563516"/>
          </a:xfrm>
          <a:prstGeom prst="rect">
            <a:avLst/>
          </a:prstGeom>
        </p:spPr>
      </p:pic>
    </p:spTree>
    <p:extLst>
      <p:ext uri="{BB962C8B-B14F-4D97-AF65-F5344CB8AC3E}">
        <p14:creationId xmlns:p14="http://schemas.microsoft.com/office/powerpoint/2010/main" val="2490221595"/>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7"/>
            <a:ext cx="8723716" cy="1020675"/>
          </a:xfrm>
          <a:prstGeom prst="rect">
            <a:avLst/>
          </a:prstGeom>
        </p:spPr>
        <p:txBody>
          <a:bodyPr anchor="ctr">
            <a:normAutofit fontScale="775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an sinh xã hội, vận động nguồn lực xã hội:</a:t>
            </a:r>
          </a:p>
          <a:p>
            <a:pPr algn="ctr">
              <a:lnSpc>
                <a:spcPct val="110000"/>
              </a:lnSpc>
            </a:pPr>
            <a:r>
              <a:rPr lang="en-US" sz="3200" b="1">
                <a:solidFill>
                  <a:srgbClr val="FF0000"/>
                </a:solidFill>
                <a:latin typeface="UVN Bay Buom Nang" panose="00000900000000000000" pitchFamily="2" charset="0"/>
              </a:rPr>
              <a:t>(từ ngày 15/9/2021 đến 31/12/2021)</a:t>
            </a:r>
            <a:endParaRPr lang="vi-VN" sz="3200" b="1">
              <a:solidFill>
                <a:srgbClr val="FF0000"/>
              </a:solidFill>
              <a:latin typeface="UVN Bay Buom Nang" panose="00000900000000000000" pitchFamily="2" charset="0"/>
            </a:endParaRPr>
          </a:p>
        </p:txBody>
      </p:sp>
      <p:grpSp>
        <p:nvGrpSpPr>
          <p:cNvPr id="8" name="Group 7">
            <a:extLst>
              <a:ext uri="{FF2B5EF4-FFF2-40B4-BE49-F238E27FC236}">
                <a16:creationId xmlns:a16="http://schemas.microsoft.com/office/drawing/2014/main" id="{4F3C6B8C-70B4-4232-BBBE-7EBE5569AD06}"/>
              </a:ext>
            </a:extLst>
          </p:cNvPr>
          <p:cNvGrpSpPr/>
          <p:nvPr/>
        </p:nvGrpSpPr>
        <p:grpSpPr>
          <a:xfrm>
            <a:off x="210142" y="1414129"/>
            <a:ext cx="8723716" cy="4922876"/>
            <a:chOff x="210142" y="930349"/>
            <a:chExt cx="8723716" cy="4505490"/>
          </a:xfrm>
        </p:grpSpPr>
        <p:pic>
          <p:nvPicPr>
            <p:cNvPr id="4" name="Picture 3">
              <a:extLst>
                <a:ext uri="{FF2B5EF4-FFF2-40B4-BE49-F238E27FC236}">
                  <a16:creationId xmlns:a16="http://schemas.microsoft.com/office/drawing/2014/main" id="{70AC2A64-1971-4CA6-BF5C-C1D5AF0243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930349"/>
              <a:ext cx="8723716" cy="2998382"/>
            </a:xfrm>
            <a:prstGeom prst="rect">
              <a:avLst/>
            </a:prstGeom>
          </p:spPr>
        </p:pic>
        <p:pic>
          <p:nvPicPr>
            <p:cNvPr id="7" name="Picture 6">
              <a:extLst>
                <a:ext uri="{FF2B5EF4-FFF2-40B4-BE49-F238E27FC236}">
                  <a16:creationId xmlns:a16="http://schemas.microsoft.com/office/drawing/2014/main" id="{64167438-6CEE-4E0A-A9AD-B47893CE704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10142" y="4056321"/>
              <a:ext cx="8723716" cy="1379518"/>
            </a:xfrm>
            <a:prstGeom prst="rect">
              <a:avLst/>
            </a:prstGeom>
          </p:spPr>
        </p:pic>
      </p:grpSp>
    </p:spTree>
    <p:extLst>
      <p:ext uri="{BB962C8B-B14F-4D97-AF65-F5344CB8AC3E}">
        <p14:creationId xmlns:p14="http://schemas.microsoft.com/office/powerpoint/2010/main" val="106410010"/>
      </p:ext>
    </p:extLst>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7"/>
            <a:ext cx="8723716" cy="773549"/>
          </a:xfrm>
          <a:prstGeom prst="rect">
            <a:avLst/>
          </a:prstGeom>
        </p:spPr>
        <p:txBody>
          <a:bodyPr anchor="ctr">
            <a:normAutofit fontScale="775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an sinh xã hội, vận động nguồn lực xã hội:</a:t>
            </a:r>
            <a:endParaRPr lang="vi-VN" sz="3200" b="1">
              <a:solidFill>
                <a:srgbClr val="FF0000"/>
              </a:solidFill>
              <a:latin typeface="UVN Bay Buom Nang" panose="00000900000000000000" pitchFamily="2" charset="0"/>
            </a:endParaRPr>
          </a:p>
        </p:txBody>
      </p:sp>
      <p:pic>
        <p:nvPicPr>
          <p:cNvPr id="5" name="Picture 4">
            <a:extLst>
              <a:ext uri="{FF2B5EF4-FFF2-40B4-BE49-F238E27FC236}">
                <a16:creationId xmlns:a16="http://schemas.microsoft.com/office/drawing/2014/main" id="{F9CF4DD9-74D4-4A04-93A2-B138056D62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158948"/>
            <a:ext cx="8723716" cy="5156792"/>
          </a:xfrm>
          <a:prstGeom prst="rect">
            <a:avLst/>
          </a:prstGeom>
        </p:spPr>
      </p:pic>
    </p:spTree>
    <p:extLst>
      <p:ext uri="{BB962C8B-B14F-4D97-AF65-F5344CB8AC3E}">
        <p14:creationId xmlns:p14="http://schemas.microsoft.com/office/powerpoint/2010/main" val="3169004269"/>
      </p:ext>
    </p:extLst>
  </p:cSld>
  <p:clrMapOvr>
    <a:masterClrMapping/>
  </p:clrMapOvr>
  <p:transition spd="slow">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7"/>
            <a:ext cx="8723716" cy="853294"/>
          </a:xfrm>
          <a:prstGeom prst="rect">
            <a:avLst/>
          </a:prstGeom>
        </p:spPr>
        <p:txBody>
          <a:bodyPr anchor="ctr">
            <a:normAutofit fontScale="850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đảm bảo quốc phòng – an ninh, trật tự an toàn xã hội:</a:t>
            </a:r>
            <a:endParaRPr lang="vi-VN" sz="3200" b="1">
              <a:solidFill>
                <a:srgbClr val="FF0000"/>
              </a:solidFill>
              <a:latin typeface="UVN Bay Buom Nang" panose="00000900000000000000" pitchFamily="2" charset="0"/>
            </a:endParaRPr>
          </a:p>
        </p:txBody>
      </p:sp>
      <p:pic>
        <p:nvPicPr>
          <p:cNvPr id="4" name="Picture 3">
            <a:extLst>
              <a:ext uri="{FF2B5EF4-FFF2-40B4-BE49-F238E27FC236}">
                <a16:creationId xmlns:a16="http://schemas.microsoft.com/office/drawing/2014/main" id="{2E5F275A-6573-4C57-9220-EBEE3BB2C8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703974"/>
            <a:ext cx="8723716" cy="3894068"/>
          </a:xfrm>
          <a:prstGeom prst="rect">
            <a:avLst/>
          </a:prstGeom>
        </p:spPr>
      </p:pic>
    </p:spTree>
    <p:extLst>
      <p:ext uri="{BB962C8B-B14F-4D97-AF65-F5344CB8AC3E}">
        <p14:creationId xmlns:p14="http://schemas.microsoft.com/office/powerpoint/2010/main" val="1002475902"/>
      </p:ext>
    </p:extLst>
  </p:cSld>
  <p:clrMapOvr>
    <a:masterClrMapping/>
  </p:clrMapOvr>
  <p:transition spd="slow">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7"/>
            <a:ext cx="8723716" cy="863926"/>
          </a:xfrm>
          <a:prstGeom prst="rect">
            <a:avLst/>
          </a:prstGeom>
        </p:spPr>
        <p:txBody>
          <a:bodyPr anchor="ctr">
            <a:normAutofit fontScale="850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đảm bảo chuỗi cung ứng hàng hóa, lương thực thực phẩm:</a:t>
            </a:r>
            <a:endParaRPr lang="vi-VN" sz="3200" b="1">
              <a:solidFill>
                <a:srgbClr val="FF0000"/>
              </a:solidFill>
              <a:latin typeface="UVN Bay Buom Nang" panose="00000900000000000000" pitchFamily="2" charset="0"/>
            </a:endParaRPr>
          </a:p>
        </p:txBody>
      </p:sp>
      <p:pic>
        <p:nvPicPr>
          <p:cNvPr id="5" name="Picture 4">
            <a:extLst>
              <a:ext uri="{FF2B5EF4-FFF2-40B4-BE49-F238E27FC236}">
                <a16:creationId xmlns:a16="http://schemas.microsoft.com/office/drawing/2014/main" id="{7D356F06-A444-48E9-9F02-299E0F4FAF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536404"/>
            <a:ext cx="8723716" cy="4338086"/>
          </a:xfrm>
          <a:prstGeom prst="rect">
            <a:avLst/>
          </a:prstGeom>
        </p:spPr>
      </p:pic>
    </p:spTree>
    <p:extLst>
      <p:ext uri="{BB962C8B-B14F-4D97-AF65-F5344CB8AC3E}">
        <p14:creationId xmlns:p14="http://schemas.microsoft.com/office/powerpoint/2010/main" val="1635217161"/>
      </p:ext>
    </p:extLst>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6"/>
            <a:ext cx="8723716" cy="986201"/>
          </a:xfrm>
          <a:prstGeom prst="rect">
            <a:avLst/>
          </a:prstGeom>
        </p:spPr>
        <p:txBody>
          <a:bodyPr anchor="ctr">
            <a:normAutofit fontScale="925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ứng dụng khoa học công nghệ, giáo dục &amp; đào tạo:</a:t>
            </a:r>
            <a:endParaRPr lang="vi-VN" sz="3200" b="1">
              <a:solidFill>
                <a:srgbClr val="FF0000"/>
              </a:solidFill>
              <a:latin typeface="UVN Bay Buom Nang" panose="00000900000000000000" pitchFamily="2" charset="0"/>
            </a:endParaRPr>
          </a:p>
        </p:txBody>
      </p:sp>
      <p:grpSp>
        <p:nvGrpSpPr>
          <p:cNvPr id="8" name="Group 7">
            <a:extLst>
              <a:ext uri="{FF2B5EF4-FFF2-40B4-BE49-F238E27FC236}">
                <a16:creationId xmlns:a16="http://schemas.microsoft.com/office/drawing/2014/main" id="{42AFB95D-620F-4181-A055-18C7CE42ABC0}"/>
              </a:ext>
            </a:extLst>
          </p:cNvPr>
          <p:cNvGrpSpPr/>
          <p:nvPr/>
        </p:nvGrpSpPr>
        <p:grpSpPr>
          <a:xfrm>
            <a:off x="210142" y="1353597"/>
            <a:ext cx="8723716" cy="5273177"/>
            <a:chOff x="210142" y="1353597"/>
            <a:chExt cx="8723716" cy="4471219"/>
          </a:xfrm>
        </p:grpSpPr>
        <p:pic>
          <p:nvPicPr>
            <p:cNvPr id="4" name="Picture 3">
              <a:extLst>
                <a:ext uri="{FF2B5EF4-FFF2-40B4-BE49-F238E27FC236}">
                  <a16:creationId xmlns:a16="http://schemas.microsoft.com/office/drawing/2014/main" id="{8610FD82-416F-4F5B-BC03-2B1ADACCC3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353597"/>
              <a:ext cx="8723716" cy="2311374"/>
            </a:xfrm>
            <a:prstGeom prst="rect">
              <a:avLst/>
            </a:prstGeom>
          </p:spPr>
        </p:pic>
        <p:pic>
          <p:nvPicPr>
            <p:cNvPr id="7" name="Picture 6">
              <a:extLst>
                <a:ext uri="{FF2B5EF4-FFF2-40B4-BE49-F238E27FC236}">
                  <a16:creationId xmlns:a16="http://schemas.microsoft.com/office/drawing/2014/main" id="{753522F7-1261-496F-BD74-D6DC45E1F7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10142" y="3840178"/>
              <a:ext cx="8723716" cy="1984638"/>
            </a:xfrm>
            <a:prstGeom prst="rect">
              <a:avLst/>
            </a:prstGeom>
          </p:spPr>
        </p:pic>
      </p:grpSp>
    </p:spTree>
    <p:extLst>
      <p:ext uri="{BB962C8B-B14F-4D97-AF65-F5344CB8AC3E}">
        <p14:creationId xmlns:p14="http://schemas.microsoft.com/office/powerpoint/2010/main" val="2342679219"/>
      </p:ext>
    </p:extLst>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6"/>
            <a:ext cx="8723716" cy="986201"/>
          </a:xfrm>
          <a:prstGeom prst="rect">
            <a:avLst/>
          </a:prstGeom>
        </p:spPr>
        <p:txBody>
          <a:bodyPr anchor="ctr">
            <a:normAutofit fontScale="925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ứng dụng khoa học công nghệ, giáo dục &amp; đào tạo:</a:t>
            </a:r>
            <a:endParaRPr lang="vi-VN" sz="3200" b="1">
              <a:solidFill>
                <a:srgbClr val="FF0000"/>
              </a:solidFill>
              <a:latin typeface="UVN Bay Buom Nang" panose="00000900000000000000" pitchFamily="2" charset="0"/>
            </a:endParaRPr>
          </a:p>
        </p:txBody>
      </p:sp>
      <p:pic>
        <p:nvPicPr>
          <p:cNvPr id="5" name="Picture 4">
            <a:extLst>
              <a:ext uri="{FF2B5EF4-FFF2-40B4-BE49-F238E27FC236}">
                <a16:creationId xmlns:a16="http://schemas.microsoft.com/office/drawing/2014/main" id="{DBEB64CD-702B-4D71-9858-B848690D7B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304316"/>
            <a:ext cx="8723716" cy="3336795"/>
          </a:xfrm>
          <a:prstGeom prst="rect">
            <a:avLst/>
          </a:prstGeom>
        </p:spPr>
      </p:pic>
    </p:spTree>
    <p:extLst>
      <p:ext uri="{BB962C8B-B14F-4D97-AF65-F5344CB8AC3E}">
        <p14:creationId xmlns:p14="http://schemas.microsoft.com/office/powerpoint/2010/main" val="3585201056"/>
      </p:ext>
    </p:extLst>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1034046"/>
          </a:xfrm>
          <a:prstGeom prst="rect">
            <a:avLst/>
          </a:prstGeom>
        </p:spPr>
        <p:txBody>
          <a:bodyPr anchor="ctr">
            <a:normAutofit fontScale="850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xây dựng Lộ trình hồi phục kinh tế </a:t>
            </a:r>
          </a:p>
          <a:p>
            <a:pPr algn="ctr">
              <a:lnSpc>
                <a:spcPct val="110000"/>
              </a:lnSpc>
            </a:pPr>
            <a:r>
              <a:rPr lang="en-US" sz="3200" b="1">
                <a:solidFill>
                  <a:srgbClr val="0070C0"/>
                </a:solidFill>
                <a:latin typeface="UVN Bay Buom Nang" panose="00000900000000000000" pitchFamily="2" charset="0"/>
              </a:rPr>
              <a:t>(từ 16/9/2021 đến 30/9/2021)</a:t>
            </a:r>
            <a:endParaRPr lang="vi-VN" sz="3200" b="1">
              <a:solidFill>
                <a:srgbClr val="0070C0"/>
              </a:solidFill>
              <a:latin typeface="UVN Bay Buom Nang" panose="00000900000000000000" pitchFamily="2" charset="0"/>
            </a:endParaRPr>
          </a:p>
        </p:txBody>
      </p:sp>
      <p:pic>
        <p:nvPicPr>
          <p:cNvPr id="4" name="Picture 3">
            <a:extLst>
              <a:ext uri="{FF2B5EF4-FFF2-40B4-BE49-F238E27FC236}">
                <a16:creationId xmlns:a16="http://schemas.microsoft.com/office/drawing/2014/main" id="{67E18C6D-1453-435A-8190-256BDA6CBB8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364152"/>
            <a:ext cx="8723716" cy="5262620"/>
          </a:xfrm>
          <a:prstGeom prst="rect">
            <a:avLst/>
          </a:prstGeom>
        </p:spPr>
      </p:pic>
    </p:spTree>
    <p:extLst>
      <p:ext uri="{BB962C8B-B14F-4D97-AF65-F5344CB8AC3E}">
        <p14:creationId xmlns:p14="http://schemas.microsoft.com/office/powerpoint/2010/main" val="2293470033"/>
      </p:ext>
    </p:extLst>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1034046"/>
          </a:xfrm>
          <a:prstGeom prst="rect">
            <a:avLst/>
          </a:prstGeom>
        </p:spPr>
        <p:txBody>
          <a:bodyPr anchor="ctr">
            <a:normAutofit fontScale="850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xây dựng Lộ trình hồi phục kinh tế </a:t>
            </a:r>
          </a:p>
          <a:p>
            <a:pPr algn="ctr">
              <a:lnSpc>
                <a:spcPct val="110000"/>
              </a:lnSpc>
            </a:pPr>
            <a:r>
              <a:rPr lang="en-US" sz="3200" b="1">
                <a:solidFill>
                  <a:srgbClr val="0070C0"/>
                </a:solidFill>
                <a:latin typeface="UVN Bay Buom Nang" panose="00000900000000000000" pitchFamily="2" charset="0"/>
              </a:rPr>
              <a:t>(từ sau 01/10/2021)</a:t>
            </a:r>
            <a:endParaRPr lang="vi-VN" sz="3200" b="1">
              <a:solidFill>
                <a:srgbClr val="0070C0"/>
              </a:solidFill>
              <a:latin typeface="UVN Bay Buom Nang" panose="00000900000000000000" pitchFamily="2" charset="0"/>
            </a:endParaRPr>
          </a:p>
        </p:txBody>
      </p:sp>
      <p:pic>
        <p:nvPicPr>
          <p:cNvPr id="5" name="Picture 4">
            <a:extLst>
              <a:ext uri="{FF2B5EF4-FFF2-40B4-BE49-F238E27FC236}">
                <a16:creationId xmlns:a16="http://schemas.microsoft.com/office/drawing/2014/main" id="{1E535941-AE40-47E3-B430-516088DABA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446028"/>
            <a:ext cx="8723716" cy="2190306"/>
          </a:xfrm>
          <a:prstGeom prst="rect">
            <a:avLst/>
          </a:prstGeom>
        </p:spPr>
      </p:pic>
    </p:spTree>
    <p:extLst>
      <p:ext uri="{BB962C8B-B14F-4D97-AF65-F5344CB8AC3E}">
        <p14:creationId xmlns:p14="http://schemas.microsoft.com/office/powerpoint/2010/main" val="350609329"/>
      </p:ext>
    </p:extLst>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642"/>
          </a:xfrm>
          <a:prstGeom prst="rect">
            <a:avLst/>
          </a:prstGeom>
        </p:spPr>
        <p:txBody>
          <a:bodyPr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Giải pháp hỗ trợ doanh nghiệp</a:t>
            </a:r>
            <a:endParaRPr lang="vi-VN" sz="3200" b="1">
              <a:solidFill>
                <a:srgbClr val="0070C0"/>
              </a:solidFill>
              <a:latin typeface="UVN Bay Buom Nang" panose="00000900000000000000" pitchFamily="2" charset="0"/>
            </a:endParaRPr>
          </a:p>
        </p:txBody>
      </p:sp>
      <p:pic>
        <p:nvPicPr>
          <p:cNvPr id="4" name="Picture 3">
            <a:extLst>
              <a:ext uri="{FF2B5EF4-FFF2-40B4-BE49-F238E27FC236}">
                <a16:creationId xmlns:a16="http://schemas.microsoft.com/office/drawing/2014/main" id="{3344BB70-B95C-4CDE-B02B-5FB93628ED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978194"/>
            <a:ext cx="8723716" cy="5648577"/>
          </a:xfrm>
          <a:prstGeom prst="rect">
            <a:avLst/>
          </a:prstGeom>
        </p:spPr>
      </p:pic>
    </p:spTree>
    <p:extLst>
      <p:ext uri="{BB962C8B-B14F-4D97-AF65-F5344CB8AC3E}">
        <p14:creationId xmlns:p14="http://schemas.microsoft.com/office/powerpoint/2010/main" val="3610362102"/>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850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20000"/>
              </a:lnSpc>
            </a:pPr>
            <a:r>
              <a:rPr lang="en-US" sz="3200" b="1" u="sng">
                <a:solidFill>
                  <a:srgbClr val="FF0000"/>
                </a:solidFill>
                <a:latin typeface="UVN Bay Buom Nang" panose="00000900000000000000" pitchFamily="2" charset="0"/>
              </a:rPr>
              <a:t>Căn cứ:</a:t>
            </a:r>
          </a:p>
          <a:p>
            <a:pPr algn="ctr">
              <a:lnSpc>
                <a:spcPct val="120000"/>
              </a:lnSpc>
            </a:pPr>
            <a:r>
              <a:rPr lang="en-US" sz="3200" b="1">
                <a:solidFill>
                  <a:schemeClr val="tx1"/>
                </a:solidFill>
                <a:latin typeface="UVN Bay Buom Nang" panose="00000900000000000000" pitchFamily="2" charset="0"/>
              </a:rPr>
              <a:t>+ Báo cáo số 226-BC/HU ngày 25/10/2021 của Huyện ủy Nhà Bè về kết quả thực hiện nhiệm vụ 09 tháng đầu năm 2021 &amp; triển khai chương trình công tác 03 tháng cuối năm 2021;</a:t>
            </a:r>
          </a:p>
          <a:p>
            <a:pPr algn="ctr">
              <a:lnSpc>
                <a:spcPct val="120000"/>
              </a:lnSpc>
            </a:pPr>
            <a:r>
              <a:rPr lang="en-US" sz="3200" b="1">
                <a:solidFill>
                  <a:schemeClr val="tx1"/>
                </a:solidFill>
                <a:latin typeface="UVN Bay Buom Nang" panose="00000900000000000000" pitchFamily="2" charset="0"/>
              </a:rPr>
              <a:t>+ Nghị quyết số 09-NQ/HU ngày 25/10/2021 của Huyện ủy Nhà Bè về Hội nghị lần thứ 11 BCH Đảng bộ Huyện khóa 12;</a:t>
            </a:r>
          </a:p>
          <a:p>
            <a:pPr algn="ctr">
              <a:lnSpc>
                <a:spcPct val="120000"/>
              </a:lnSpc>
            </a:pPr>
            <a:r>
              <a:rPr lang="en-US" sz="3200" b="1">
                <a:solidFill>
                  <a:schemeClr val="tx1"/>
                </a:solidFill>
                <a:latin typeface="UVN Bay Buom Nang" panose="00000900000000000000" pitchFamily="2" charset="0"/>
              </a:rPr>
              <a:t>+ Văn bản số 2011/TTr-UBND ngày 13/10/2021 của Ủy ban nhân dân Huyện Nhà Bè về kế hoạch phòng, chống dịch CoVid-19 &amp; phục hồi kinh tế trên địa bàn Huyện Nhà Bè;</a:t>
            </a:r>
          </a:p>
          <a:p>
            <a:pPr algn="ctr">
              <a:lnSpc>
                <a:spcPct val="120000"/>
              </a:lnSpc>
            </a:pPr>
            <a:r>
              <a:rPr lang="en-US" sz="3200" b="1">
                <a:solidFill>
                  <a:schemeClr val="tx1"/>
                </a:solidFill>
                <a:latin typeface="UVN Bay Buom Nang" panose="00000900000000000000" pitchFamily="2" charset="0"/>
              </a:rPr>
              <a:t>+ Nội dung học tập, quán triệt nghị quyết và tiếp thu ý kiến chỉ đạo của đồng chí Nguyễn Hồ Hải – Phó bí thư Thành ủy vào ngày 22, 27/10/2021.</a:t>
            </a:r>
            <a:endParaRPr lang="vi-VN" sz="3200" b="1">
              <a:solidFill>
                <a:schemeClr val="tx1"/>
              </a:solidFill>
              <a:latin typeface="UVN Bay Buom Nang" panose="00000900000000000000" pitchFamily="2" charset="0"/>
            </a:endParaRPr>
          </a:p>
        </p:txBody>
      </p:sp>
    </p:spTree>
    <p:extLst>
      <p:ext uri="{BB962C8B-B14F-4D97-AF65-F5344CB8AC3E}">
        <p14:creationId xmlns:p14="http://schemas.microsoft.com/office/powerpoint/2010/main" val="1746830127"/>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7"/>
            <a:ext cx="8723716" cy="964936"/>
          </a:xfrm>
          <a:prstGeom prst="rect">
            <a:avLst/>
          </a:prstGeom>
        </p:spPr>
        <p:txBody>
          <a:bodyPr anchor="ctr">
            <a:normAutofit fontScale="92500" lnSpcReduction="2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Giải pháp thúc đẩy các dự án đầu tư công và tư nhân</a:t>
            </a:r>
            <a:endParaRPr lang="vi-VN" sz="3200" b="1">
              <a:solidFill>
                <a:srgbClr val="0070C0"/>
              </a:solidFill>
              <a:latin typeface="UVN Bay Buom Nang" panose="00000900000000000000" pitchFamily="2" charset="0"/>
            </a:endParaRPr>
          </a:p>
        </p:txBody>
      </p:sp>
      <p:grpSp>
        <p:nvGrpSpPr>
          <p:cNvPr id="10" name="Group 9">
            <a:extLst>
              <a:ext uri="{FF2B5EF4-FFF2-40B4-BE49-F238E27FC236}">
                <a16:creationId xmlns:a16="http://schemas.microsoft.com/office/drawing/2014/main" id="{815469A4-31F8-4A6D-8440-0A99D29AA1D1}"/>
              </a:ext>
            </a:extLst>
          </p:cNvPr>
          <p:cNvGrpSpPr/>
          <p:nvPr/>
        </p:nvGrpSpPr>
        <p:grpSpPr>
          <a:xfrm>
            <a:off x="210142" y="1425306"/>
            <a:ext cx="8723716" cy="4964862"/>
            <a:chOff x="210142" y="1021268"/>
            <a:chExt cx="8723716" cy="4592903"/>
          </a:xfrm>
        </p:grpSpPr>
        <p:pic>
          <p:nvPicPr>
            <p:cNvPr id="7" name="Picture 6">
              <a:extLst>
                <a:ext uri="{FF2B5EF4-FFF2-40B4-BE49-F238E27FC236}">
                  <a16:creationId xmlns:a16="http://schemas.microsoft.com/office/drawing/2014/main" id="{25FD154E-F512-40C2-A81F-DFE661159F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021268"/>
              <a:ext cx="8723716" cy="1732024"/>
            </a:xfrm>
            <a:prstGeom prst="rect">
              <a:avLst/>
            </a:prstGeom>
          </p:spPr>
        </p:pic>
        <p:pic>
          <p:nvPicPr>
            <p:cNvPr id="9" name="Picture 8">
              <a:extLst>
                <a:ext uri="{FF2B5EF4-FFF2-40B4-BE49-F238E27FC236}">
                  <a16:creationId xmlns:a16="http://schemas.microsoft.com/office/drawing/2014/main" id="{5F41039D-4FC7-4F28-816C-7C4D55E6CEF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10142" y="2891877"/>
              <a:ext cx="8723716" cy="2722294"/>
            </a:xfrm>
            <a:prstGeom prst="rect">
              <a:avLst/>
            </a:prstGeom>
          </p:spPr>
        </p:pic>
      </p:grpSp>
    </p:spTree>
    <p:extLst>
      <p:ext uri="{BB962C8B-B14F-4D97-AF65-F5344CB8AC3E}">
        <p14:creationId xmlns:p14="http://schemas.microsoft.com/office/powerpoint/2010/main" val="3115447731"/>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7"/>
            <a:ext cx="8723716" cy="683173"/>
          </a:xfrm>
          <a:prstGeom prst="rect">
            <a:avLst/>
          </a:prstGeom>
        </p:spPr>
        <p:txBody>
          <a:bodyPr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Công tác thông tin truyền thông</a:t>
            </a:r>
            <a:endParaRPr lang="vi-VN" sz="3200" b="1">
              <a:solidFill>
                <a:srgbClr val="0070C0"/>
              </a:solidFill>
              <a:latin typeface="UVN Bay Buom Nang" panose="00000900000000000000" pitchFamily="2" charset="0"/>
            </a:endParaRPr>
          </a:p>
        </p:txBody>
      </p:sp>
      <p:pic>
        <p:nvPicPr>
          <p:cNvPr id="4" name="Picture 3">
            <a:extLst>
              <a:ext uri="{FF2B5EF4-FFF2-40B4-BE49-F238E27FC236}">
                <a16:creationId xmlns:a16="http://schemas.microsoft.com/office/drawing/2014/main" id="{1291578A-1626-4A87-B2EE-93BA723D08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142" y="1375938"/>
            <a:ext cx="8723716" cy="4498549"/>
          </a:xfrm>
          <a:prstGeom prst="rect">
            <a:avLst/>
          </a:prstGeom>
        </p:spPr>
      </p:pic>
    </p:spTree>
    <p:extLst>
      <p:ext uri="{BB962C8B-B14F-4D97-AF65-F5344CB8AC3E}">
        <p14:creationId xmlns:p14="http://schemas.microsoft.com/office/powerpoint/2010/main" val="3616126030"/>
      </p:ext>
    </p:extLst>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B750E-FB1B-4553-809B-9878697F32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10007" y="304800"/>
            <a:ext cx="8523986" cy="6248400"/>
          </a:xfrm>
          <a:prstGeom prst="rect">
            <a:avLst/>
          </a:prstGeom>
        </p:spPr>
      </p:pic>
    </p:spTree>
    <p:extLst>
      <p:ext uri="{BB962C8B-B14F-4D97-AF65-F5344CB8AC3E}">
        <p14:creationId xmlns:p14="http://schemas.microsoft.com/office/powerpoint/2010/main" val="931151078"/>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925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Thực trạng (06 nội dung cơ bản):</a:t>
            </a:r>
          </a:p>
          <a:p>
            <a:pPr algn="ctr">
              <a:lnSpc>
                <a:spcPct val="110000"/>
              </a:lnSpc>
            </a:pPr>
            <a:r>
              <a:rPr lang="en-US" sz="3200" b="1">
                <a:solidFill>
                  <a:schemeClr val="tx1"/>
                </a:solidFill>
                <a:latin typeface="UVN Bay Buom Nang" panose="00000900000000000000" pitchFamily="2" charset="0"/>
              </a:rPr>
              <a:t>1. Công tác phòng, chống dịch CoVid-19 và chăm lo an sinh cho người dân còn gặp khó khăn do bị động, thiết sót chủ quan trong công tác lãnh đạo, chỉ đạo và tổ chức thực hiện;</a:t>
            </a:r>
          </a:p>
          <a:p>
            <a:pPr algn="ctr">
              <a:lnSpc>
                <a:spcPct val="110000"/>
              </a:lnSpc>
            </a:pPr>
            <a:r>
              <a:rPr lang="en-US" sz="3200" b="1">
                <a:solidFill>
                  <a:schemeClr val="tx1"/>
                </a:solidFill>
                <a:latin typeface="UVN Bay Buom Nang" panose="00000900000000000000" pitchFamily="2" charset="0"/>
              </a:rPr>
              <a:t>2. Giá trị sản xuất các ngành kinh tế, thu ngân sách nhà nước, tỷ lệ giải ngân vốn đầu tư công còn thấp so với chỉ tiêu đề ra do tác động của tình hình dịch bệnh;</a:t>
            </a:r>
          </a:p>
          <a:p>
            <a:pPr algn="ctr">
              <a:lnSpc>
                <a:spcPct val="110000"/>
              </a:lnSpc>
            </a:pPr>
            <a:r>
              <a:rPr lang="en-US" sz="3200" b="1">
                <a:solidFill>
                  <a:schemeClr val="tx1"/>
                </a:solidFill>
                <a:latin typeface="UVN Bay Buom Nang" panose="00000900000000000000" pitchFamily="2" charset="0"/>
              </a:rPr>
              <a:t>3. Công tác cải cách hành chính của chính quyền địa phương còn chậm về giải quyết phản ánh, kiến nghị của người dân;</a:t>
            </a:r>
          </a:p>
        </p:txBody>
      </p:sp>
    </p:spTree>
    <p:extLst>
      <p:ext uri="{BB962C8B-B14F-4D97-AF65-F5344CB8AC3E}">
        <p14:creationId xmlns:p14="http://schemas.microsoft.com/office/powerpoint/2010/main" val="3112269649"/>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850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600" b="1">
                <a:solidFill>
                  <a:srgbClr val="FF0000"/>
                </a:solidFill>
                <a:latin typeface="UVN Bay Buom Nang" panose="00000900000000000000" pitchFamily="2" charset="0"/>
              </a:rPr>
              <a:t>Thực trạng (06 nội dung cơ bản):</a:t>
            </a:r>
          </a:p>
          <a:p>
            <a:pPr algn="ctr">
              <a:lnSpc>
                <a:spcPct val="120000"/>
              </a:lnSpc>
            </a:pPr>
            <a:r>
              <a:rPr lang="en-US" sz="3600" b="1">
                <a:solidFill>
                  <a:schemeClr val="tx1"/>
                </a:solidFill>
                <a:latin typeface="UVN Bay Buom Nang" panose="00000900000000000000" pitchFamily="2" charset="0"/>
              </a:rPr>
              <a:t>4. Việc tổ chức học tập, quán triệt nghị quyết, quy định mới của Đảng, bồi dưỡng chính trị và nghiệp vụ cho cán bộ, đảng viên còn chậm so với yêu cầu đề ra do tác động của tình hình dịch bệnh;</a:t>
            </a:r>
          </a:p>
          <a:p>
            <a:pPr algn="ctr">
              <a:lnSpc>
                <a:spcPct val="120000"/>
              </a:lnSpc>
            </a:pPr>
            <a:r>
              <a:rPr lang="en-US" sz="3600" b="1">
                <a:solidFill>
                  <a:schemeClr val="tx1"/>
                </a:solidFill>
                <a:latin typeface="UVN Bay Buom Nang" panose="00000900000000000000" pitchFamily="2" charset="0"/>
              </a:rPr>
              <a:t>5. Việc kết nạp đảng viên mới còn thấp so với chỉ tiêu đề ra; đảng viên bị xóa tên, cho ra khỏi Đảng có xu hướng gia tăng;</a:t>
            </a:r>
          </a:p>
          <a:p>
            <a:pPr algn="ctr">
              <a:lnSpc>
                <a:spcPct val="120000"/>
              </a:lnSpc>
            </a:pPr>
            <a:r>
              <a:rPr lang="en-US" sz="3600" b="1">
                <a:solidFill>
                  <a:schemeClr val="tx1"/>
                </a:solidFill>
                <a:latin typeface="UVN Bay Buom Nang" panose="00000900000000000000" pitchFamily="2" charset="0"/>
              </a:rPr>
              <a:t>6. Tỷ lệ phân luồng học sinh trung học cơ sở chưa đạt yêu cầu;</a:t>
            </a:r>
          </a:p>
        </p:txBody>
      </p:sp>
    </p:spTree>
    <p:extLst>
      <p:ext uri="{BB962C8B-B14F-4D97-AF65-F5344CB8AC3E}">
        <p14:creationId xmlns:p14="http://schemas.microsoft.com/office/powerpoint/2010/main" val="2806121345"/>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925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600" b="1" u="sng">
                <a:solidFill>
                  <a:srgbClr val="FF0000"/>
                </a:solidFill>
                <a:latin typeface="UVN Bay Buom Nang" panose="00000900000000000000" pitchFamily="2" charset="0"/>
              </a:rPr>
              <a:t>Nhìn nhận:</a:t>
            </a:r>
          </a:p>
          <a:p>
            <a:pPr algn="ctr">
              <a:lnSpc>
                <a:spcPct val="110000"/>
              </a:lnSpc>
            </a:pPr>
            <a:r>
              <a:rPr lang="en-US" sz="3600" b="1">
                <a:solidFill>
                  <a:schemeClr val="tx1"/>
                </a:solidFill>
                <a:latin typeface="UVN Bay Buom Nang" panose="00000900000000000000" pitchFamily="2" charset="0"/>
              </a:rPr>
              <a:t>Trong 03 tháng cuối năm 2021, tình hình dịch bệnh CoVid-19 từng bước được kiểm soát, nhưng nguy cơ tiềm ẩn bùng phát dịch vẫn còn rất lớn; đồng thời, việc an toàn khôi phục lại các hoạt động kinh tế - xã hội là yêu cầu cấp bách của toàn xã hội.</a:t>
            </a:r>
          </a:p>
          <a:p>
            <a:pPr algn="ctr">
              <a:lnSpc>
                <a:spcPct val="110000"/>
              </a:lnSpc>
            </a:pPr>
            <a:r>
              <a:rPr lang="en-US" sz="3600" b="1">
                <a:solidFill>
                  <a:schemeClr val="tx1"/>
                </a:solidFill>
                <a:latin typeface="UVN Bay Buom Nang" panose="00000900000000000000" pitchFamily="2" charset="0"/>
              </a:rPr>
              <a:t>Do đó, để triển khai quyết liệt các nhiệm vụ đề ra thì luôn cần có “giải pháp linh hoạt, thích nghi” và “theo sát diễn biến tình hình dịch bệnh”.</a:t>
            </a:r>
            <a:endParaRPr lang="vi-VN" sz="3600" b="1">
              <a:solidFill>
                <a:schemeClr val="tx1"/>
              </a:solidFill>
              <a:latin typeface="UVN Bay Buom Nang" panose="00000900000000000000" pitchFamily="2" charset="0"/>
            </a:endParaRPr>
          </a:p>
        </p:txBody>
      </p:sp>
    </p:spTree>
    <p:extLst>
      <p:ext uri="{BB962C8B-B14F-4D97-AF65-F5344CB8AC3E}">
        <p14:creationId xmlns:p14="http://schemas.microsoft.com/office/powerpoint/2010/main" val="3080767625"/>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925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2800" b="1">
                <a:solidFill>
                  <a:srgbClr val="FF0000"/>
                </a:solidFill>
                <a:latin typeface="UVN Bay Buom Nang" panose="00000900000000000000" pitchFamily="2" charset="0"/>
              </a:rPr>
              <a:t>06 nhiệm vụ trọng tâm:</a:t>
            </a:r>
          </a:p>
          <a:p>
            <a:pPr algn="ctr">
              <a:lnSpc>
                <a:spcPct val="110000"/>
              </a:lnSpc>
            </a:pPr>
            <a:r>
              <a:rPr lang="en-US" sz="2800" b="1">
                <a:solidFill>
                  <a:srgbClr val="FF0000"/>
                </a:solidFill>
                <a:latin typeface="UVN Bay Buom Nang" panose="00000900000000000000" pitchFamily="2" charset="0"/>
              </a:rPr>
              <a:t>1</a:t>
            </a:r>
            <a:r>
              <a:rPr lang="en-US" sz="2800" b="1">
                <a:solidFill>
                  <a:schemeClr val="tx1"/>
                </a:solidFill>
                <a:latin typeface="UVN Bay Buom Nang" panose="00000900000000000000" pitchFamily="2" charset="0"/>
              </a:rPr>
              <a:t>. Tích cực nghiên cứu, xây dựng và quyết tâm triển khai kế hoạch hoạt động “</a:t>
            </a:r>
            <a:r>
              <a:rPr lang="en-US" sz="2800" b="1">
                <a:solidFill>
                  <a:schemeClr val="accent6">
                    <a:lumMod val="75000"/>
                  </a:schemeClr>
                </a:solidFill>
                <a:latin typeface="UVN Bay Buom Nang" panose="00000900000000000000" pitchFamily="2" charset="0"/>
              </a:rPr>
              <a:t>thích ứng an toàn, đáp ứng dịch bệnh trong tình hình mới</a:t>
            </a:r>
            <a:r>
              <a:rPr lang="en-US" sz="2800" b="1">
                <a:solidFill>
                  <a:schemeClr val="tx1"/>
                </a:solidFill>
                <a:latin typeface="UVN Bay Buom Nang" panose="00000900000000000000" pitchFamily="2" charset="0"/>
              </a:rPr>
              <a:t>” của địa phương nhằm bảo đảm thực hiện tốt nhất các chỉ tiêu, nhiệm vụ đã đề ra của các cơ quan, đơn vị; đồng thời, tập trung rà soát chủ trương, điều chỉnh chính sách hỗ trợ, tháo gỡ khó khăn, vướng mắc của doanh nghiệp, hộ kinh doanh nhằm sớm phục hồi hoạt động sản xuất kinh doanh và đẩy nhanh tiến độ thực hiện các dự án đầu tư công trọng điểm của địa phương;</a:t>
            </a:r>
          </a:p>
          <a:p>
            <a:pPr algn="ctr">
              <a:lnSpc>
                <a:spcPct val="110000"/>
              </a:lnSpc>
            </a:pPr>
            <a:r>
              <a:rPr lang="en-US" sz="2800" b="1">
                <a:solidFill>
                  <a:srgbClr val="FF0000"/>
                </a:solidFill>
                <a:latin typeface="UVN Bay Buom Nang" panose="00000900000000000000" pitchFamily="2" charset="0"/>
              </a:rPr>
              <a:t>2</a:t>
            </a:r>
            <a:r>
              <a:rPr lang="en-US" sz="2800" b="1">
                <a:solidFill>
                  <a:schemeClr val="tx1"/>
                </a:solidFill>
                <a:latin typeface="UVN Bay Buom Nang" panose="00000900000000000000" pitchFamily="2" charset="0"/>
              </a:rPr>
              <a:t>. Tổ chức quán triệt, tuyên truyền, xây dựng chương trình hành động thực hiện Nghị quyết Đại hội toàn quốc lần thứ 13 của Đảng;</a:t>
            </a:r>
          </a:p>
        </p:txBody>
      </p:sp>
    </p:spTree>
    <p:extLst>
      <p:ext uri="{BB962C8B-B14F-4D97-AF65-F5344CB8AC3E}">
        <p14:creationId xmlns:p14="http://schemas.microsoft.com/office/powerpoint/2010/main" val="1345363001"/>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fontScale="92500" lnSpcReduction="100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10000"/>
              </a:lnSpc>
            </a:pPr>
            <a:r>
              <a:rPr lang="en-US" sz="3200" b="1">
                <a:solidFill>
                  <a:srgbClr val="FF0000"/>
                </a:solidFill>
                <a:latin typeface="UVN Bay Buom Nang" panose="00000900000000000000" pitchFamily="2" charset="0"/>
              </a:rPr>
              <a:t>06 nhiệm vụ trọng tâm:</a:t>
            </a:r>
          </a:p>
          <a:p>
            <a:pPr algn="ctr">
              <a:lnSpc>
                <a:spcPct val="110000"/>
              </a:lnSpc>
            </a:pPr>
            <a:r>
              <a:rPr lang="en-US" sz="3200" b="1">
                <a:solidFill>
                  <a:srgbClr val="FF0000"/>
                </a:solidFill>
                <a:latin typeface="UVN Bay Buom Nang" panose="00000900000000000000" pitchFamily="2" charset="0"/>
              </a:rPr>
              <a:t>3</a:t>
            </a:r>
            <a:r>
              <a:rPr lang="en-US" sz="3200" b="1">
                <a:solidFill>
                  <a:schemeClr val="tx1"/>
                </a:solidFill>
                <a:latin typeface="UVN Bay Buom Nang" panose="00000900000000000000" pitchFamily="2" charset="0"/>
              </a:rPr>
              <a:t>. Tăng cường công tác quản lý giáo dục đảng viên và công tác tạo nguồn kết nạp đảng viên; đồng thời, tạo điều kiện đảm bảo đời sống để thực hiện tốt nhiệm vụ đảng viên theo quy định;</a:t>
            </a:r>
          </a:p>
          <a:p>
            <a:pPr algn="ctr">
              <a:lnSpc>
                <a:spcPct val="110000"/>
              </a:lnSpc>
            </a:pPr>
            <a:r>
              <a:rPr lang="en-US" sz="3200" b="1">
                <a:solidFill>
                  <a:schemeClr val="accent6">
                    <a:lumMod val="75000"/>
                  </a:schemeClr>
                </a:solidFill>
                <a:latin typeface="UVN Bay Buom Nang" panose="00000900000000000000" pitchFamily="2" charset="0"/>
              </a:rPr>
              <a:t>4</a:t>
            </a:r>
            <a:r>
              <a:rPr lang="en-US" sz="3200" b="1">
                <a:solidFill>
                  <a:schemeClr val="tx1"/>
                </a:solidFill>
                <a:latin typeface="UVN Bay Buom Nang" panose="00000900000000000000" pitchFamily="2" charset="0"/>
              </a:rPr>
              <a:t>. Chủ động các phương án phục hồi lại hoạt động của các trường học từ nay đến cuối năm 2021; khẩn trương sắp xếp phục hồi các cơ sở y tế nhằm đảm bảo yêu cầu phòng, chống dịch và tổ chức khám chữa bệnh cho người dân; từng bước đưa cuộc sống trở lại trạng thái “bình thường mới”.</a:t>
            </a:r>
          </a:p>
        </p:txBody>
      </p:sp>
    </p:spTree>
    <p:extLst>
      <p:ext uri="{BB962C8B-B14F-4D97-AF65-F5344CB8AC3E}">
        <p14:creationId xmlns:p14="http://schemas.microsoft.com/office/powerpoint/2010/main" val="1178740707"/>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39D4-B3EE-451E-9CE9-E665736B7093}"/>
              </a:ext>
            </a:extLst>
          </p:cNvPr>
          <p:cNvSpPr txBox="1">
            <a:spLocks/>
          </p:cNvSpPr>
          <p:nvPr/>
        </p:nvSpPr>
        <p:spPr>
          <a:xfrm>
            <a:off x="210142" y="231228"/>
            <a:ext cx="8723716" cy="6400800"/>
          </a:xfrm>
          <a:prstGeom prst="rect">
            <a:avLst/>
          </a:prstGeom>
        </p:spPr>
        <p:txBody>
          <a:bodyPr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lnSpc>
                <a:spcPct val="100000"/>
              </a:lnSpc>
            </a:pPr>
            <a:r>
              <a:rPr lang="en-US" sz="2800" b="1">
                <a:solidFill>
                  <a:srgbClr val="FF0000"/>
                </a:solidFill>
                <a:latin typeface="UVN Bay Buom Nang" panose="00000900000000000000" pitchFamily="2" charset="0"/>
              </a:rPr>
              <a:t>06 nhiệm vụ trọng tâm:</a:t>
            </a:r>
          </a:p>
          <a:p>
            <a:pPr algn="ctr">
              <a:lnSpc>
                <a:spcPct val="100000"/>
              </a:lnSpc>
            </a:pPr>
            <a:r>
              <a:rPr lang="en-US" sz="2800" b="1">
                <a:solidFill>
                  <a:srgbClr val="FF0000"/>
                </a:solidFill>
                <a:latin typeface="UVN Bay Buom Nang" panose="00000900000000000000" pitchFamily="2" charset="0"/>
              </a:rPr>
              <a:t>5</a:t>
            </a:r>
            <a:r>
              <a:rPr lang="en-US" sz="2800" b="1">
                <a:solidFill>
                  <a:schemeClr val="tx1"/>
                </a:solidFill>
                <a:latin typeface="UVN Bay Buom Nang" panose="00000900000000000000" pitchFamily="2" charset="0"/>
              </a:rPr>
              <a:t>. Tập trung rà soát, củng cố, kiện toàn nhân lực ngành y tế và đẩy nhanh tiến độ bao phủ tiêm vaccine cho người dân theo hướng dẫn của ngành; </a:t>
            </a:r>
          </a:p>
          <a:p>
            <a:pPr algn="ctr">
              <a:lnSpc>
                <a:spcPct val="100000"/>
              </a:lnSpc>
            </a:pPr>
            <a:r>
              <a:rPr lang="en-US" sz="2800" b="1">
                <a:solidFill>
                  <a:srgbClr val="FF0000"/>
                </a:solidFill>
                <a:latin typeface="UVN Bay Buom Nang" panose="00000900000000000000" pitchFamily="2" charset="0"/>
              </a:rPr>
              <a:t>6</a:t>
            </a:r>
            <a:r>
              <a:rPr lang="en-US" sz="2800" b="1">
                <a:solidFill>
                  <a:schemeClr val="tx1"/>
                </a:solidFill>
                <a:latin typeface="UVN Bay Buom Nang" panose="00000900000000000000" pitchFamily="2" charset="0"/>
              </a:rPr>
              <a:t>. Tiếp tục lãnh đạo thực hiện tốt công tác an sinh xã hội; ổn định đời sống nhân dân; giữ vững an ninh chính trị, trật tự an toàn xã hội từ cơ sở; tăng cường nắm bắt tình hình nhân dân để kịp thời giải quyết ngay các bức xúc trong dư luận; tổ chức thăm hỏi, động viên các gia đình có người than mất vì CoVid-19; tích cực huy động nguồn lực chăm lo Tết Nguyên đán 2022 cho người nghèo.</a:t>
            </a:r>
            <a:endParaRPr lang="vi-VN" sz="2800" b="1">
              <a:solidFill>
                <a:schemeClr val="tx1"/>
              </a:solidFill>
              <a:latin typeface="UVN Bay Buom Nang" panose="00000900000000000000" pitchFamily="2" charset="0"/>
            </a:endParaRPr>
          </a:p>
        </p:txBody>
      </p:sp>
    </p:spTree>
    <p:extLst>
      <p:ext uri="{BB962C8B-B14F-4D97-AF65-F5344CB8AC3E}">
        <p14:creationId xmlns:p14="http://schemas.microsoft.com/office/powerpoint/2010/main" val="4003602869"/>
      </p:ext>
    </p:extLst>
  </p:cSld>
  <p:clrMapOvr>
    <a:masterClrMapping/>
  </p:clrMapOvr>
  <p:transition spd="slow">
    <p:split orient="vert"/>
  </p:transition>
</p:sld>
</file>

<file path=ppt/theme/theme1.xml><?xml version="1.0" encoding="utf-8"?>
<a:theme xmlns:a="http://schemas.openxmlformats.org/drawingml/2006/main" name="Basi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imes New Roman"/>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TM03457444[[fn=Basis]]</Template>
  <TotalTime>727</TotalTime>
  <Words>2112</Words>
  <Application>Microsoft Office PowerPoint</Application>
  <PresentationFormat>On-screen Show (4:3)</PresentationFormat>
  <Paragraphs>80</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Corbel</vt:lpstr>
      <vt:lpstr>Tahoma</vt:lpstr>
      <vt:lpstr>Times New Roman</vt:lpstr>
      <vt:lpstr>UVN Bay Buom Nang</vt:lpstr>
      <vt:lpstr>Basis</vt:lpstr>
      <vt:lpstr>PowerPoint Presentation</vt:lpstr>
      <vt:lpstr>HUYỆN ỦY NHÀ BÈ CHI BỘ THPT DƯƠNG VĂN DƯƠNG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mrhuy fysikos</dc:creator>
  <cp:lastModifiedBy>BQ HUY</cp:lastModifiedBy>
  <cp:revision>730</cp:revision>
  <cp:lastPrinted>2019-07-20T13:20:08Z</cp:lastPrinted>
  <dcterms:created xsi:type="dcterms:W3CDTF">2017-07-31T15:41:00Z</dcterms:created>
  <dcterms:modified xsi:type="dcterms:W3CDTF">2021-10-31T02:53:42Z</dcterms:modified>
</cp:coreProperties>
</file>