
<file path=[Content_Types].xml><?xml version="1.0" encoding="utf-8"?>
<Types xmlns="http://schemas.openxmlformats.org/package/2006/content-types">
  <Default Extension="png" ContentType="image/png"/>
  <Default Extension="tmp" ContentType="image/png"/>
  <Default Extension="aac" ContentType="audio/aac"/>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61" r:id="rId2"/>
    <p:sldId id="257" r:id="rId3"/>
    <p:sldId id="260" r:id="rId4"/>
    <p:sldId id="256" r:id="rId5"/>
    <p:sldId id="259" r:id="rId6"/>
    <p:sldId id="268" r:id="rId7"/>
    <p:sldId id="267" r:id="rId8"/>
    <p:sldId id="270" r:id="rId9"/>
    <p:sldId id="271" r:id="rId10"/>
    <p:sldId id="272" r:id="rId11"/>
    <p:sldId id="274" r:id="rId12"/>
    <p:sldId id="275" r:id="rId13"/>
    <p:sldId id="281" r:id="rId14"/>
    <p:sldId id="279" r:id="rId15"/>
    <p:sldId id="282" r:id="rId16"/>
    <p:sldId id="283" r:id="rId17"/>
    <p:sldId id="284" r:id="rId18"/>
    <p:sldId id="273"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4B1F"/>
    <a:srgbClr val="DBAD7B"/>
    <a:srgbClr val="F3E5D5"/>
    <a:srgbClr val="EAD0B4"/>
    <a:srgbClr val="976329"/>
    <a:srgbClr val="B87832"/>
    <a:srgbClr val="FF6600"/>
    <a:srgbClr val="DCBEBE"/>
    <a:srgbClr val="A05B46"/>
    <a:srgbClr val="FBF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84" autoAdjust="0"/>
    <p:restoredTop sz="94660"/>
  </p:normalViewPr>
  <p:slideViewPr>
    <p:cSldViewPr snapToGrid="0">
      <p:cViewPr varScale="1">
        <p:scale>
          <a:sx n="91" d="100"/>
          <a:sy n="91" d="100"/>
        </p:scale>
        <p:origin x="7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133102-1ECA-40E2-AEB8-253460090941}" type="datetimeFigureOut">
              <a:rPr lang="vi-VN" smtClean="0"/>
              <a:t>16/11/2023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175724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133102-1ECA-40E2-AEB8-253460090941}" type="datetimeFigureOut">
              <a:rPr lang="vi-VN" smtClean="0"/>
              <a:t>16/11/2023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58314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133102-1ECA-40E2-AEB8-253460090941}" type="datetimeFigureOut">
              <a:rPr lang="vi-VN" smtClean="0"/>
              <a:t>16/11/2023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53742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133102-1ECA-40E2-AEB8-253460090941}" type="datetimeFigureOut">
              <a:rPr lang="vi-VN" smtClean="0"/>
              <a:t>16/11/2023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178591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133102-1ECA-40E2-AEB8-253460090941}" type="datetimeFigureOut">
              <a:rPr lang="vi-VN" smtClean="0"/>
              <a:t>16/11/2023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24486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133102-1ECA-40E2-AEB8-253460090941}" type="datetimeFigureOut">
              <a:rPr lang="vi-VN" smtClean="0"/>
              <a:t>16/11/2023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22067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133102-1ECA-40E2-AEB8-253460090941}" type="datetimeFigureOut">
              <a:rPr lang="vi-VN" smtClean="0"/>
              <a:t>16/11/2023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195882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133102-1ECA-40E2-AEB8-253460090941}" type="datetimeFigureOut">
              <a:rPr lang="vi-VN" smtClean="0"/>
              <a:t>16/11/2023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1863533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33102-1ECA-40E2-AEB8-253460090941}" type="datetimeFigureOut">
              <a:rPr lang="vi-VN" smtClean="0"/>
              <a:t>16/11/2023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2435059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133102-1ECA-40E2-AEB8-253460090941}" type="datetimeFigureOut">
              <a:rPr lang="vi-VN" smtClean="0"/>
              <a:t>16/11/2023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411433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133102-1ECA-40E2-AEB8-253460090941}" type="datetimeFigureOut">
              <a:rPr lang="vi-VN" smtClean="0"/>
              <a:t>16/11/2023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CD7383-EA14-4146-A15C-D301503051AE}" type="slidenum">
              <a:rPr lang="vi-VN" smtClean="0"/>
              <a:t>‹#›</a:t>
            </a:fld>
            <a:endParaRPr lang="vi-VN"/>
          </a:p>
        </p:txBody>
      </p:sp>
    </p:spTree>
    <p:extLst>
      <p:ext uri="{BB962C8B-B14F-4D97-AF65-F5344CB8AC3E}">
        <p14:creationId xmlns:p14="http://schemas.microsoft.com/office/powerpoint/2010/main" val="312771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133102-1ECA-40E2-AEB8-253460090941}" type="datetimeFigureOut">
              <a:rPr lang="vi-VN" smtClean="0"/>
              <a:t>16/11/2023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D7383-EA14-4146-A15C-D301503051AE}" type="slidenum">
              <a:rPr lang="vi-VN" smtClean="0"/>
              <a:t>‹#›</a:t>
            </a:fld>
            <a:endParaRPr lang="vi-VN"/>
          </a:p>
        </p:txBody>
      </p:sp>
    </p:spTree>
    <p:extLst>
      <p:ext uri="{BB962C8B-B14F-4D97-AF65-F5344CB8AC3E}">
        <p14:creationId xmlns:p14="http://schemas.microsoft.com/office/powerpoint/2010/main" val="34574097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2.xml"/><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aac"/><Relationship Id="rId7" Type="http://schemas.openxmlformats.org/officeDocument/2006/relationships/slide" Target="slide11.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slide" Target="slide13.xml"/><Relationship Id="rId5" Type="http://schemas.openxmlformats.org/officeDocument/2006/relationships/slideLayout" Target="../slideLayouts/slideLayout2.xml"/><Relationship Id="rId4" Type="http://schemas.openxmlformats.org/officeDocument/2006/relationships/audio" Target="../media/media4.aac"/><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aac"/><Relationship Id="rId7" Type="http://schemas.openxmlformats.org/officeDocument/2006/relationships/slide" Target="slide11.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slide" Target="slide13.xml"/><Relationship Id="rId5" Type="http://schemas.openxmlformats.org/officeDocument/2006/relationships/slideLayout" Target="../slideLayouts/slideLayout2.xml"/><Relationship Id="rId4" Type="http://schemas.openxmlformats.org/officeDocument/2006/relationships/audio" Target="../media/media4.aac"/><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aac"/><Relationship Id="rId7" Type="http://schemas.openxmlformats.org/officeDocument/2006/relationships/slide" Target="slide11.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slide" Target="slide15.xml"/><Relationship Id="rId5" Type="http://schemas.openxmlformats.org/officeDocument/2006/relationships/slideLayout" Target="../slideLayouts/slideLayout2.xml"/><Relationship Id="rId4" Type="http://schemas.openxmlformats.org/officeDocument/2006/relationships/audio" Target="../media/media4.aac"/><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aac"/><Relationship Id="rId7" Type="http://schemas.openxmlformats.org/officeDocument/2006/relationships/slide" Target="slide11.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slide" Target="slide15.xml"/><Relationship Id="rId5" Type="http://schemas.openxmlformats.org/officeDocument/2006/relationships/slideLayout" Target="../slideLayouts/slideLayout2.xml"/><Relationship Id="rId4" Type="http://schemas.openxmlformats.org/officeDocument/2006/relationships/audio" Target="../media/media4.aac"/><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aac"/><Relationship Id="rId7" Type="http://schemas.openxmlformats.org/officeDocument/2006/relationships/slide" Target="slide11.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slide" Target="slide17.xml"/><Relationship Id="rId5" Type="http://schemas.openxmlformats.org/officeDocument/2006/relationships/slideLayout" Target="../slideLayouts/slideLayout2.xml"/><Relationship Id="rId4" Type="http://schemas.openxmlformats.org/officeDocument/2006/relationships/audio" Target="../media/media4.aac"/><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aac"/><Relationship Id="rId7" Type="http://schemas.openxmlformats.org/officeDocument/2006/relationships/slide" Target="slide11.xml"/><Relationship Id="rId2" Type="http://schemas.openxmlformats.org/officeDocument/2006/relationships/audio" Target="../media/media3.aac"/><Relationship Id="rId1" Type="http://schemas.microsoft.com/office/2007/relationships/media" Target="../media/media3.aac"/><Relationship Id="rId6" Type="http://schemas.openxmlformats.org/officeDocument/2006/relationships/slide" Target="slide17.xml"/><Relationship Id="rId5" Type="http://schemas.openxmlformats.org/officeDocument/2006/relationships/slideLayout" Target="../slideLayouts/slideLayout2.xml"/><Relationship Id="rId4" Type="http://schemas.openxmlformats.org/officeDocument/2006/relationships/audio" Target="../media/media4.aac"/><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2.png"/><Relationship Id="rId5" Type="http://schemas.microsoft.com/office/2007/relationships/hdphoto" Target="../media/hdphoto9.wdp"/><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26.svg"/><Relationship Id="rId2" Type="http://schemas.openxmlformats.org/officeDocument/2006/relationships/image" Target="../media/image8.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8.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tmp"/><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26.png"/><Relationship Id="rId10" Type="http://schemas.openxmlformats.org/officeDocument/2006/relationships/image" Target="../media/image43.svg"/><Relationship Id="rId4" Type="http://schemas.openxmlformats.org/officeDocument/2006/relationships/image" Target="../media/image2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6.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12192000" cy="8048625"/>
          </a:xfrm>
          <a:prstGeom prst="rect">
            <a:avLst/>
          </a:prstGeom>
        </p:spPr>
      </p:pic>
      <p:sp>
        <p:nvSpPr>
          <p:cNvPr id="5" name="TextBox 4"/>
          <p:cNvSpPr txBox="1"/>
          <p:nvPr/>
        </p:nvSpPr>
        <p:spPr>
          <a:xfrm>
            <a:off x="400050" y="1003300"/>
            <a:ext cx="11391900" cy="4524315"/>
          </a:xfrm>
          <a:prstGeom prst="rect">
            <a:avLst/>
          </a:prstGeom>
          <a:noFill/>
        </p:spPr>
        <p:txBody>
          <a:bodyPr wrap="square" rtlCol="0">
            <a:spAutoFit/>
          </a:bodyPr>
          <a:lstStyle/>
          <a:p>
            <a:r>
              <a:rPr lang="vi-VN" sz="4800" dirty="0">
                <a:solidFill>
                  <a:schemeClr val="accent2">
                    <a:lumMod val="40000"/>
                    <a:lumOff val="60000"/>
                  </a:schemeClr>
                </a:solidFill>
                <a:latin typeface="Bahnschrift Light" panose="020B0502040204020203" pitchFamily="34" charset="0"/>
              </a:rPr>
              <a:t>Hỏa hoạn gây ra hậu quả rất nặng nề, ảnh hưởng lớn đến sức khỏe, tính mạng và tài sản con người. Gần đây, các vụ cháy tại các chung cư, căn hộ cao tầng, và nhà ở tập thể đã gây chết người với rất nhiều nguyên nhân khác nhau</a:t>
            </a:r>
          </a:p>
        </p:txBody>
      </p:sp>
    </p:spTree>
    <p:extLst>
      <p:ext uri="{BB962C8B-B14F-4D97-AF65-F5344CB8AC3E}">
        <p14:creationId xmlns:p14="http://schemas.microsoft.com/office/powerpoint/2010/main" val="1893014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F505"/>
            </a:gs>
            <a:gs pos="41000">
              <a:srgbClr val="FBF505"/>
            </a:gs>
            <a:gs pos="75000">
              <a:srgbClr val="FFC000"/>
            </a:gs>
          </a:gsLst>
          <a:lin ang="0" scaled="1"/>
          <a:tileRect/>
        </a:gradFill>
        <a:effectLst/>
      </p:bgPr>
    </p:bg>
    <p:spTree>
      <p:nvGrpSpPr>
        <p:cNvPr id="1" name=""/>
        <p:cNvGrpSpPr/>
        <p:nvPr/>
      </p:nvGrpSpPr>
      <p:grpSpPr>
        <a:xfrm>
          <a:off x="0" y="0"/>
          <a:ext cx="0" cy="0"/>
          <a:chOff x="0" y="0"/>
          <a:chExt cx="0" cy="0"/>
        </a:xfrm>
      </p:grpSpPr>
      <p:grpSp>
        <p:nvGrpSpPr>
          <p:cNvPr id="2" name="Group 2"/>
          <p:cNvGrpSpPr/>
          <p:nvPr/>
        </p:nvGrpSpPr>
        <p:grpSpPr>
          <a:xfrm>
            <a:off x="685801" y="280597"/>
            <a:ext cx="10646991" cy="6296806"/>
            <a:chOff x="0" y="0"/>
            <a:chExt cx="4206219" cy="2487627"/>
          </a:xfrm>
        </p:grpSpPr>
        <p:sp>
          <p:nvSpPr>
            <p:cNvPr id="3" name="Freeform 3"/>
            <p:cNvSpPr/>
            <p:nvPr/>
          </p:nvSpPr>
          <p:spPr>
            <a:xfrm>
              <a:off x="0" y="0"/>
              <a:ext cx="4206219" cy="2487627"/>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FFBD59"/>
            </a:solidFill>
          </p:spPr>
          <p:txBody>
            <a:bodyPr/>
            <a:lstStyle/>
            <a:p>
              <a:endParaRPr lang="vi-VN"/>
            </a:p>
          </p:txBody>
        </p:sp>
        <p:sp>
          <p:nvSpPr>
            <p:cNvPr id="4" name="TextBox 4"/>
            <p:cNvSpPr txBox="1"/>
            <p:nvPr/>
          </p:nvSpPr>
          <p:spPr>
            <a:xfrm>
              <a:off x="0" y="-57150"/>
              <a:ext cx="4206219" cy="2544777"/>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1134857" y="773320"/>
            <a:ext cx="10023533" cy="5579345"/>
            <a:chOff x="0" y="0"/>
            <a:chExt cx="3959914" cy="2204186"/>
          </a:xfrm>
        </p:grpSpPr>
        <p:sp>
          <p:nvSpPr>
            <p:cNvPr id="6" name="Freeform 6"/>
            <p:cNvSpPr/>
            <p:nvPr/>
          </p:nvSpPr>
          <p:spPr>
            <a:xfrm>
              <a:off x="0" y="0"/>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txBody>
            <a:bodyPr/>
            <a:lstStyle/>
            <a:p>
              <a:endParaRPr lang="vi-VN"/>
            </a:p>
          </p:txBody>
        </p:sp>
        <p:sp>
          <p:nvSpPr>
            <p:cNvPr id="7" name="TextBox 7"/>
            <p:cNvSpPr txBox="1"/>
            <p:nvPr/>
          </p:nvSpPr>
          <p:spPr>
            <a:xfrm>
              <a:off x="0" y="-57150"/>
              <a:ext cx="3959914" cy="2261336"/>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2854539" y="1269241"/>
            <a:ext cx="6594430" cy="976220"/>
            <a:chOff x="0" y="0"/>
            <a:chExt cx="2461074" cy="385667"/>
          </a:xfrm>
        </p:grpSpPr>
        <p:sp>
          <p:nvSpPr>
            <p:cNvPr id="9" name="Freeform 9"/>
            <p:cNvSpPr/>
            <p:nvPr/>
          </p:nvSpPr>
          <p:spPr>
            <a:xfrm>
              <a:off x="0" y="0"/>
              <a:ext cx="2461074" cy="385667"/>
            </a:xfrm>
            <a:custGeom>
              <a:avLst/>
              <a:gdLst/>
              <a:ahLst/>
              <a:cxnLst/>
              <a:rect l="l" t="t" r="r" b="b"/>
              <a:pathLst>
                <a:path w="2461074" h="385667">
                  <a:moveTo>
                    <a:pt x="31483" y="0"/>
                  </a:moveTo>
                  <a:lnTo>
                    <a:pt x="2429591" y="0"/>
                  </a:lnTo>
                  <a:cubicBezTo>
                    <a:pt x="2446978" y="0"/>
                    <a:pt x="2461074" y="14096"/>
                    <a:pt x="2461074" y="31483"/>
                  </a:cubicBezTo>
                  <a:lnTo>
                    <a:pt x="2461074" y="354184"/>
                  </a:lnTo>
                  <a:cubicBezTo>
                    <a:pt x="2461074" y="371572"/>
                    <a:pt x="2446978" y="385667"/>
                    <a:pt x="2429591" y="385667"/>
                  </a:cubicBezTo>
                  <a:lnTo>
                    <a:pt x="31483" y="385667"/>
                  </a:lnTo>
                  <a:cubicBezTo>
                    <a:pt x="14096" y="385667"/>
                    <a:pt x="0" y="371572"/>
                    <a:pt x="0" y="354184"/>
                  </a:cubicBezTo>
                  <a:lnTo>
                    <a:pt x="0" y="31483"/>
                  </a:lnTo>
                  <a:cubicBezTo>
                    <a:pt x="0" y="14096"/>
                    <a:pt x="14096" y="0"/>
                    <a:pt x="31483" y="0"/>
                  </a:cubicBezTo>
                  <a:close/>
                </a:path>
              </a:pathLst>
            </a:custGeom>
            <a:solidFill>
              <a:srgbClr val="000000">
                <a:alpha val="0"/>
              </a:srgbClr>
            </a:solidFill>
            <a:ln w="47625" cap="rnd">
              <a:solidFill>
                <a:srgbClr val="5D381C"/>
              </a:solidFill>
              <a:prstDash val="solid"/>
              <a:round/>
            </a:ln>
          </p:spPr>
          <p:txBody>
            <a:bodyPr/>
            <a:lstStyle/>
            <a:p>
              <a:endParaRPr lang="vi-VN"/>
            </a:p>
          </p:txBody>
        </p:sp>
        <p:sp>
          <p:nvSpPr>
            <p:cNvPr id="10" name="TextBox 10"/>
            <p:cNvSpPr txBox="1"/>
            <p:nvPr/>
          </p:nvSpPr>
          <p:spPr>
            <a:xfrm>
              <a:off x="0" y="-57150"/>
              <a:ext cx="2461074" cy="442817"/>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1" name="Group 11"/>
          <p:cNvGrpSpPr/>
          <p:nvPr/>
        </p:nvGrpSpPr>
        <p:grpSpPr>
          <a:xfrm>
            <a:off x="2034841" y="2566471"/>
            <a:ext cx="1099611" cy="109961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5D381C"/>
              </a:solidFill>
              <a:prstDash val="solid"/>
              <a:miter/>
            </a:ln>
          </p:spPr>
          <p:txBody>
            <a:bodyPr/>
            <a:lstStyle/>
            <a:p>
              <a:endParaRPr lang="vi-VN"/>
            </a:p>
          </p:txBody>
        </p:sp>
        <p:sp>
          <p:nvSpPr>
            <p:cNvPr id="13" name="TextBox 13"/>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4381035" y="2566471"/>
            <a:ext cx="1099611" cy="109961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5D381C"/>
              </a:solidFill>
              <a:prstDash val="solid"/>
              <a:miter/>
            </a:ln>
          </p:spPr>
          <p:txBody>
            <a:bodyPr/>
            <a:lstStyle/>
            <a:p>
              <a:endParaRPr lang="vi-VN"/>
            </a:p>
          </p:txBody>
        </p:sp>
        <p:sp>
          <p:nvSpPr>
            <p:cNvPr id="16" name="TextBox 16"/>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17" name="Group 17"/>
          <p:cNvGrpSpPr/>
          <p:nvPr/>
        </p:nvGrpSpPr>
        <p:grpSpPr>
          <a:xfrm>
            <a:off x="6727229" y="2566471"/>
            <a:ext cx="1099611" cy="109961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5D381C"/>
              </a:solidFill>
              <a:prstDash val="solid"/>
              <a:miter/>
            </a:ln>
          </p:spPr>
          <p:txBody>
            <a:bodyPr/>
            <a:lstStyle/>
            <a:p>
              <a:endParaRPr lang="vi-VN"/>
            </a:p>
          </p:txBody>
        </p:sp>
        <p:sp>
          <p:nvSpPr>
            <p:cNvPr id="19" name="TextBox 19"/>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p:nvPr/>
        </p:nvGrpSpPr>
        <p:grpSpPr>
          <a:xfrm>
            <a:off x="9073423" y="2566471"/>
            <a:ext cx="1099611" cy="109961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5D381C"/>
              </a:solidFill>
              <a:prstDash val="solid"/>
              <a:miter/>
            </a:ln>
          </p:spPr>
          <p:txBody>
            <a:bodyPr/>
            <a:lstStyle/>
            <a:p>
              <a:endParaRPr lang="vi-VN"/>
            </a:p>
          </p:txBody>
        </p:sp>
        <p:sp>
          <p:nvSpPr>
            <p:cNvPr id="22" name="TextBox 22"/>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23" name="Group 23"/>
          <p:cNvGrpSpPr/>
          <p:nvPr/>
        </p:nvGrpSpPr>
        <p:grpSpPr>
          <a:xfrm>
            <a:off x="1621653" y="3873827"/>
            <a:ext cx="8964570" cy="172019"/>
            <a:chOff x="0" y="0"/>
            <a:chExt cx="3541559" cy="67958"/>
          </a:xfrm>
        </p:grpSpPr>
        <p:sp>
          <p:nvSpPr>
            <p:cNvPr id="24" name="Freeform 24"/>
            <p:cNvSpPr/>
            <p:nvPr/>
          </p:nvSpPr>
          <p:spPr>
            <a:xfrm>
              <a:off x="0" y="0"/>
              <a:ext cx="3541559" cy="67958"/>
            </a:xfrm>
            <a:custGeom>
              <a:avLst/>
              <a:gdLst/>
              <a:ahLst/>
              <a:cxnLst/>
              <a:rect l="l" t="t" r="r" b="b"/>
              <a:pathLst>
                <a:path w="3541559" h="67958">
                  <a:moveTo>
                    <a:pt x="21878" y="0"/>
                  </a:moveTo>
                  <a:lnTo>
                    <a:pt x="3519681" y="0"/>
                  </a:lnTo>
                  <a:cubicBezTo>
                    <a:pt x="3531763" y="0"/>
                    <a:pt x="3541559" y="9795"/>
                    <a:pt x="3541559" y="21878"/>
                  </a:cubicBezTo>
                  <a:lnTo>
                    <a:pt x="3541559" y="46080"/>
                  </a:lnTo>
                  <a:cubicBezTo>
                    <a:pt x="3541559" y="58163"/>
                    <a:pt x="3531763" y="67958"/>
                    <a:pt x="3519681" y="67958"/>
                  </a:cubicBezTo>
                  <a:lnTo>
                    <a:pt x="21878" y="67958"/>
                  </a:lnTo>
                  <a:cubicBezTo>
                    <a:pt x="16076" y="67958"/>
                    <a:pt x="10511" y="65653"/>
                    <a:pt x="6408" y="61550"/>
                  </a:cubicBezTo>
                  <a:cubicBezTo>
                    <a:pt x="2305" y="57447"/>
                    <a:pt x="0" y="51882"/>
                    <a:pt x="0" y="46080"/>
                  </a:cubicBezTo>
                  <a:lnTo>
                    <a:pt x="0" y="21878"/>
                  </a:lnTo>
                  <a:cubicBezTo>
                    <a:pt x="0" y="16076"/>
                    <a:pt x="2305" y="10511"/>
                    <a:pt x="6408" y="6408"/>
                  </a:cubicBezTo>
                  <a:cubicBezTo>
                    <a:pt x="10511" y="2305"/>
                    <a:pt x="16076" y="0"/>
                    <a:pt x="21878" y="0"/>
                  </a:cubicBezTo>
                  <a:close/>
                </a:path>
              </a:pathLst>
            </a:custGeom>
            <a:solidFill>
              <a:srgbClr val="000000">
                <a:alpha val="0"/>
              </a:srgbClr>
            </a:solidFill>
            <a:ln w="47625" cap="rnd">
              <a:solidFill>
                <a:srgbClr val="5D381C"/>
              </a:solidFill>
              <a:prstDash val="solid"/>
              <a:round/>
            </a:ln>
          </p:spPr>
          <p:txBody>
            <a:bodyPr/>
            <a:lstStyle/>
            <a:p>
              <a:endParaRPr lang="vi-VN"/>
            </a:p>
          </p:txBody>
        </p:sp>
        <p:sp>
          <p:nvSpPr>
            <p:cNvPr id="25" name="TextBox 25"/>
            <p:cNvSpPr txBox="1"/>
            <p:nvPr/>
          </p:nvSpPr>
          <p:spPr>
            <a:xfrm>
              <a:off x="0" y="-57150"/>
              <a:ext cx="3541559" cy="125108"/>
            </a:xfrm>
            <a:prstGeom prst="rect">
              <a:avLst/>
            </a:prstGeom>
          </p:spPr>
          <p:txBody>
            <a:bodyPr lIns="33867" tIns="33867" rIns="33867" bIns="33867" rtlCol="0" anchor="ctr"/>
            <a:lstStyle/>
            <a:p>
              <a:pPr algn="ctr">
                <a:lnSpc>
                  <a:spcPts val="1773"/>
                </a:lnSpc>
                <a:spcBef>
                  <a:spcPct val="0"/>
                </a:spcBef>
              </a:pPr>
              <a:endParaRPr sz="1200"/>
            </a:p>
          </p:txBody>
        </p:sp>
      </p:grpSp>
      <p:sp>
        <p:nvSpPr>
          <p:cNvPr id="26" name="AutoShape 26"/>
          <p:cNvSpPr/>
          <p:nvPr/>
        </p:nvSpPr>
        <p:spPr>
          <a:xfrm flipV="1">
            <a:off x="2584646" y="3666083"/>
            <a:ext cx="0" cy="379763"/>
          </a:xfrm>
          <a:prstGeom prst="line">
            <a:avLst/>
          </a:prstGeom>
          <a:ln w="47625" cap="flat">
            <a:solidFill>
              <a:srgbClr val="5D381C"/>
            </a:solidFill>
            <a:prstDash val="solid"/>
            <a:headEnd type="none" w="sm" len="sm"/>
            <a:tailEnd type="none" w="sm" len="sm"/>
          </a:ln>
        </p:spPr>
        <p:txBody>
          <a:bodyPr/>
          <a:lstStyle/>
          <a:p>
            <a:endParaRPr lang="vi-VN"/>
          </a:p>
        </p:txBody>
      </p:sp>
      <p:grpSp>
        <p:nvGrpSpPr>
          <p:cNvPr id="27" name="Group 27"/>
          <p:cNvGrpSpPr/>
          <p:nvPr/>
        </p:nvGrpSpPr>
        <p:grpSpPr>
          <a:xfrm>
            <a:off x="2158296" y="2689927"/>
            <a:ext cx="852700" cy="85270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cap="sq">
              <a:noFill/>
              <a:prstDash val="solid"/>
              <a:miter/>
            </a:ln>
          </p:spPr>
          <p:txBody>
            <a:bodyPr/>
            <a:lstStyle/>
            <a:p>
              <a:endParaRPr lang="vi-VN"/>
            </a:p>
          </p:txBody>
        </p:sp>
        <p:sp>
          <p:nvSpPr>
            <p:cNvPr id="29" name="TextBox 29"/>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p:nvPr/>
        </p:nvGrpSpPr>
        <p:grpSpPr>
          <a:xfrm>
            <a:off x="4504491" y="2689927"/>
            <a:ext cx="852700" cy="85270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cap="sq">
              <a:noFill/>
              <a:prstDash val="solid"/>
              <a:miter/>
            </a:ln>
          </p:spPr>
          <p:txBody>
            <a:bodyPr/>
            <a:lstStyle/>
            <a:p>
              <a:endParaRPr lang="vi-VN"/>
            </a:p>
          </p:txBody>
        </p:sp>
        <p:sp>
          <p:nvSpPr>
            <p:cNvPr id="32" name="TextBox 32"/>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33" name="Group 33"/>
          <p:cNvGrpSpPr/>
          <p:nvPr/>
        </p:nvGrpSpPr>
        <p:grpSpPr>
          <a:xfrm>
            <a:off x="6850685" y="2689927"/>
            <a:ext cx="852700" cy="85270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cap="sq">
              <a:noFill/>
              <a:prstDash val="solid"/>
              <a:miter/>
            </a:ln>
          </p:spPr>
          <p:txBody>
            <a:bodyPr/>
            <a:lstStyle/>
            <a:p>
              <a:endParaRPr lang="vi-VN"/>
            </a:p>
          </p:txBody>
        </p:sp>
        <p:sp>
          <p:nvSpPr>
            <p:cNvPr id="35" name="TextBox 35"/>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grpSp>
        <p:nvGrpSpPr>
          <p:cNvPr id="36" name="Group 36"/>
          <p:cNvGrpSpPr/>
          <p:nvPr/>
        </p:nvGrpSpPr>
        <p:grpSpPr>
          <a:xfrm>
            <a:off x="9196879" y="2689927"/>
            <a:ext cx="852700" cy="85270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cap="sq">
              <a:noFill/>
              <a:prstDash val="solid"/>
              <a:miter/>
            </a:ln>
          </p:spPr>
          <p:txBody>
            <a:bodyPr/>
            <a:lstStyle/>
            <a:p>
              <a:endParaRPr lang="vi-VN"/>
            </a:p>
          </p:txBody>
        </p:sp>
        <p:sp>
          <p:nvSpPr>
            <p:cNvPr id="38" name="TextBox 38"/>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1200"/>
            </a:p>
          </p:txBody>
        </p:sp>
      </p:grpSp>
      <p:sp>
        <p:nvSpPr>
          <p:cNvPr id="39" name="AutoShape 39"/>
          <p:cNvSpPr/>
          <p:nvPr/>
        </p:nvSpPr>
        <p:spPr>
          <a:xfrm flipV="1">
            <a:off x="4930841" y="3666083"/>
            <a:ext cx="0" cy="379763"/>
          </a:xfrm>
          <a:prstGeom prst="line">
            <a:avLst/>
          </a:prstGeom>
          <a:ln w="47625" cap="flat">
            <a:solidFill>
              <a:srgbClr val="5D381C"/>
            </a:solidFill>
            <a:prstDash val="solid"/>
            <a:headEnd type="none" w="sm" len="sm"/>
            <a:tailEnd type="none" w="sm" len="sm"/>
          </a:ln>
        </p:spPr>
        <p:txBody>
          <a:bodyPr/>
          <a:lstStyle/>
          <a:p>
            <a:endParaRPr lang="vi-VN"/>
          </a:p>
        </p:txBody>
      </p:sp>
      <p:sp>
        <p:nvSpPr>
          <p:cNvPr id="40" name="AutoShape 40"/>
          <p:cNvSpPr/>
          <p:nvPr/>
        </p:nvSpPr>
        <p:spPr>
          <a:xfrm flipV="1">
            <a:off x="7277035" y="3666083"/>
            <a:ext cx="0" cy="379763"/>
          </a:xfrm>
          <a:prstGeom prst="line">
            <a:avLst/>
          </a:prstGeom>
          <a:ln w="47625" cap="flat">
            <a:solidFill>
              <a:srgbClr val="5D381C"/>
            </a:solidFill>
            <a:prstDash val="solid"/>
            <a:headEnd type="none" w="sm" len="sm"/>
            <a:tailEnd type="none" w="sm" len="sm"/>
          </a:ln>
        </p:spPr>
        <p:txBody>
          <a:bodyPr/>
          <a:lstStyle/>
          <a:p>
            <a:endParaRPr lang="vi-VN"/>
          </a:p>
        </p:txBody>
      </p:sp>
      <p:sp>
        <p:nvSpPr>
          <p:cNvPr id="41" name="AutoShape 41"/>
          <p:cNvSpPr/>
          <p:nvPr/>
        </p:nvSpPr>
        <p:spPr>
          <a:xfrm flipV="1">
            <a:off x="9623229" y="3666083"/>
            <a:ext cx="0" cy="379763"/>
          </a:xfrm>
          <a:prstGeom prst="line">
            <a:avLst/>
          </a:prstGeom>
          <a:ln w="47625" cap="flat">
            <a:solidFill>
              <a:srgbClr val="5D381C"/>
            </a:solidFill>
            <a:prstDash val="solid"/>
            <a:headEnd type="none" w="sm" len="sm"/>
            <a:tailEnd type="none" w="sm" len="sm"/>
          </a:ln>
        </p:spPr>
        <p:txBody>
          <a:bodyPr/>
          <a:lstStyle/>
          <a:p>
            <a:endParaRPr lang="vi-VN"/>
          </a:p>
        </p:txBody>
      </p:sp>
      <p:sp>
        <p:nvSpPr>
          <p:cNvPr id="42" name="Freeform 42"/>
          <p:cNvSpPr/>
          <p:nvPr/>
        </p:nvSpPr>
        <p:spPr>
          <a:xfrm>
            <a:off x="2276222" y="2823728"/>
            <a:ext cx="585099" cy="585099"/>
          </a:xfrm>
          <a:custGeom>
            <a:avLst/>
            <a:gdLst/>
            <a:ahLst/>
            <a:cxnLst/>
            <a:rect l="l" t="t" r="r" b="b"/>
            <a:pathLst>
              <a:path w="877649" h="877649">
                <a:moveTo>
                  <a:pt x="0" y="0"/>
                </a:moveTo>
                <a:lnTo>
                  <a:pt x="877649" y="0"/>
                </a:lnTo>
                <a:lnTo>
                  <a:pt x="877649" y="877649"/>
                </a:lnTo>
                <a:lnTo>
                  <a:pt x="0" y="877649"/>
                </a:lnTo>
                <a:lnTo>
                  <a:pt x="0" y="0"/>
                </a:lnTo>
                <a:close/>
              </a:path>
            </a:pathLst>
          </a:custGeom>
          <a:blipFill>
            <a:blip r:embed="rId2"/>
            <a:stretch>
              <a:fillRect/>
            </a:stretch>
          </a:blipFill>
        </p:spPr>
        <p:txBody>
          <a:bodyPr/>
          <a:lstStyle/>
          <a:p>
            <a:endParaRPr lang="vi-VN"/>
          </a:p>
        </p:txBody>
      </p:sp>
      <p:sp>
        <p:nvSpPr>
          <p:cNvPr id="43" name="Freeform 43"/>
          <p:cNvSpPr/>
          <p:nvPr/>
        </p:nvSpPr>
        <p:spPr>
          <a:xfrm>
            <a:off x="4708701" y="2812183"/>
            <a:ext cx="444279" cy="675709"/>
          </a:xfrm>
          <a:custGeom>
            <a:avLst/>
            <a:gdLst/>
            <a:ahLst/>
            <a:cxnLst/>
            <a:rect l="l" t="t" r="r" b="b"/>
            <a:pathLst>
              <a:path w="666418" h="1013564">
                <a:moveTo>
                  <a:pt x="0" y="0"/>
                </a:moveTo>
                <a:lnTo>
                  <a:pt x="666419" y="0"/>
                </a:lnTo>
                <a:lnTo>
                  <a:pt x="666419" y="1013564"/>
                </a:lnTo>
                <a:lnTo>
                  <a:pt x="0" y="1013564"/>
                </a:lnTo>
                <a:lnTo>
                  <a:pt x="0" y="0"/>
                </a:lnTo>
                <a:close/>
              </a:path>
            </a:pathLst>
          </a:custGeom>
          <a:blipFill>
            <a:blip r:embed="rId3"/>
            <a:stretch>
              <a:fillRect/>
            </a:stretch>
          </a:blipFill>
        </p:spPr>
        <p:txBody>
          <a:bodyPr/>
          <a:lstStyle/>
          <a:p>
            <a:endParaRPr lang="vi-VN"/>
          </a:p>
        </p:txBody>
      </p:sp>
      <p:sp>
        <p:nvSpPr>
          <p:cNvPr id="44" name="TextBox 44"/>
          <p:cNvSpPr txBox="1"/>
          <p:nvPr/>
        </p:nvSpPr>
        <p:spPr>
          <a:xfrm>
            <a:off x="2908091" y="1476347"/>
            <a:ext cx="6492960" cy="500137"/>
          </a:xfrm>
          <a:prstGeom prst="rect">
            <a:avLst/>
          </a:prstGeom>
        </p:spPr>
        <p:txBody>
          <a:bodyPr wrap="square" lIns="0" tIns="0" rIns="0" bIns="0" rtlCol="0" anchor="t">
            <a:spAutoFit/>
          </a:bodyPr>
          <a:lstStyle/>
          <a:p>
            <a:pPr algn="ctr">
              <a:lnSpc>
                <a:spcPts val="3870"/>
              </a:lnSpc>
            </a:pPr>
            <a:r>
              <a:rPr lang="vi-VN" sz="3000" spc="29" dirty="0">
                <a:solidFill>
                  <a:srgbClr val="5D381C"/>
                </a:solidFill>
                <a:latin typeface="Poppins Bold"/>
              </a:rPr>
              <a:t>Một số cách xử lý khi xảy ra cháy nổ</a:t>
            </a:r>
            <a:endParaRPr lang="en-US" sz="3000" spc="29" dirty="0">
              <a:solidFill>
                <a:srgbClr val="5D381C"/>
              </a:solidFill>
              <a:latin typeface="Poppins Bold"/>
            </a:endParaRPr>
          </a:p>
        </p:txBody>
      </p:sp>
      <p:sp>
        <p:nvSpPr>
          <p:cNvPr id="46" name="TextBox 46"/>
          <p:cNvSpPr txBox="1"/>
          <p:nvPr/>
        </p:nvSpPr>
        <p:spPr>
          <a:xfrm>
            <a:off x="1922888" y="7493777"/>
            <a:ext cx="2216951" cy="923330"/>
          </a:xfrm>
          <a:prstGeom prst="rect">
            <a:avLst/>
          </a:prstGeom>
        </p:spPr>
        <p:txBody>
          <a:bodyPr wrap="square" lIns="0" tIns="0" rIns="0" bIns="0" rtlCol="0" anchor="t">
            <a:spAutoFit/>
          </a:bodyPr>
          <a:lstStyle/>
          <a:p>
            <a:pPr algn="ctr">
              <a:lnSpc>
                <a:spcPts val="2427"/>
              </a:lnSpc>
            </a:pPr>
            <a:r>
              <a:rPr lang="vi-VN" sz="2400" dirty="0">
                <a:solidFill>
                  <a:srgbClr val="5D381C"/>
                </a:solidFill>
                <a:latin typeface="Poppins"/>
              </a:rPr>
              <a:t>Bình tĩnh xử lý kịp thời và đúng quy tình</a:t>
            </a:r>
            <a:endParaRPr lang="en-US" sz="2400" dirty="0">
              <a:solidFill>
                <a:srgbClr val="5D381C"/>
              </a:solidFill>
              <a:latin typeface="Poppins"/>
            </a:endParaRPr>
          </a:p>
        </p:txBody>
      </p:sp>
      <p:sp>
        <p:nvSpPr>
          <p:cNvPr id="48" name="TextBox 48"/>
          <p:cNvSpPr txBox="1"/>
          <p:nvPr/>
        </p:nvSpPr>
        <p:spPr>
          <a:xfrm>
            <a:off x="5451111" y="7409538"/>
            <a:ext cx="2202036" cy="1231106"/>
          </a:xfrm>
          <a:prstGeom prst="rect">
            <a:avLst/>
          </a:prstGeom>
        </p:spPr>
        <p:txBody>
          <a:bodyPr lIns="0" tIns="0" rIns="0" bIns="0" rtlCol="0" anchor="t">
            <a:spAutoFit/>
          </a:bodyPr>
          <a:lstStyle/>
          <a:p>
            <a:pPr algn="ctr">
              <a:lnSpc>
                <a:spcPts val="2427"/>
              </a:lnSpc>
            </a:pPr>
            <a:r>
              <a:rPr lang="vi-VN" sz="2400" dirty="0">
                <a:solidFill>
                  <a:srgbClr val="5D381C"/>
                </a:solidFill>
                <a:latin typeface="Poppins"/>
              </a:rPr>
              <a:t>Cảnh báo cho mọi người xung quanh về đám cháy</a:t>
            </a:r>
            <a:endParaRPr lang="en-US" sz="2400" dirty="0">
              <a:solidFill>
                <a:srgbClr val="5D381C"/>
              </a:solidFill>
              <a:latin typeface="Poppins"/>
            </a:endParaRPr>
          </a:p>
        </p:txBody>
      </p:sp>
      <p:sp>
        <p:nvSpPr>
          <p:cNvPr id="50" name="TextBox 50"/>
          <p:cNvSpPr txBox="1"/>
          <p:nvPr/>
        </p:nvSpPr>
        <p:spPr>
          <a:xfrm>
            <a:off x="8075494" y="7493777"/>
            <a:ext cx="2202036" cy="923330"/>
          </a:xfrm>
          <a:prstGeom prst="rect">
            <a:avLst/>
          </a:prstGeom>
        </p:spPr>
        <p:txBody>
          <a:bodyPr lIns="0" tIns="0" rIns="0" bIns="0" rtlCol="0" anchor="t">
            <a:spAutoFit/>
          </a:bodyPr>
          <a:lstStyle/>
          <a:p>
            <a:pPr algn="ctr">
              <a:lnSpc>
                <a:spcPts val="2427"/>
              </a:lnSpc>
            </a:pPr>
            <a:r>
              <a:rPr lang="vi-VN" sz="2400" dirty="0">
                <a:solidFill>
                  <a:srgbClr val="5D381C"/>
                </a:solidFill>
                <a:latin typeface="Poppins"/>
              </a:rPr>
              <a:t>Dùng vật dụng tại chỗ để dập lửa</a:t>
            </a:r>
            <a:endParaRPr lang="en-US" sz="2400" dirty="0">
              <a:solidFill>
                <a:srgbClr val="5D381C"/>
              </a:solidFill>
              <a:latin typeface="Poppins"/>
            </a:endParaRPr>
          </a:p>
        </p:txBody>
      </p:sp>
      <p:sp>
        <p:nvSpPr>
          <p:cNvPr id="52" name="TextBox 52"/>
          <p:cNvSpPr txBox="1"/>
          <p:nvPr/>
        </p:nvSpPr>
        <p:spPr>
          <a:xfrm>
            <a:off x="10918859" y="7339889"/>
            <a:ext cx="2546282" cy="1231106"/>
          </a:xfrm>
          <a:prstGeom prst="rect">
            <a:avLst/>
          </a:prstGeom>
        </p:spPr>
        <p:txBody>
          <a:bodyPr wrap="square" lIns="0" tIns="0" rIns="0" bIns="0" rtlCol="0" anchor="t">
            <a:spAutoFit/>
          </a:bodyPr>
          <a:lstStyle/>
          <a:p>
            <a:pPr algn="ctr">
              <a:lnSpc>
                <a:spcPts val="2427"/>
              </a:lnSpc>
            </a:pPr>
            <a:r>
              <a:rPr lang="vi-VN" sz="2400" dirty="0">
                <a:solidFill>
                  <a:srgbClr val="5D381C"/>
                </a:solidFill>
                <a:latin typeface="Poppins"/>
              </a:rPr>
              <a:t>Gọi 114 để nhận được sự trợ giúp từ cảnh sát PCCC và CNCH</a:t>
            </a:r>
            <a:endParaRPr lang="en-US" sz="2400" dirty="0">
              <a:solidFill>
                <a:srgbClr val="5D381C"/>
              </a:solidFill>
              <a:latin typeface="Poppins"/>
            </a:endParaRPr>
          </a:p>
        </p:txBody>
      </p:sp>
      <p:sp>
        <p:nvSpPr>
          <p:cNvPr id="53" name="Freeform 53"/>
          <p:cNvSpPr/>
          <p:nvPr/>
        </p:nvSpPr>
        <p:spPr>
          <a:xfrm>
            <a:off x="6979350" y="2823728"/>
            <a:ext cx="595371" cy="595371"/>
          </a:xfrm>
          <a:custGeom>
            <a:avLst/>
            <a:gdLst/>
            <a:ahLst/>
            <a:cxnLst/>
            <a:rect l="l" t="t" r="r" b="b"/>
            <a:pathLst>
              <a:path w="893057" h="893057">
                <a:moveTo>
                  <a:pt x="0" y="0"/>
                </a:moveTo>
                <a:lnTo>
                  <a:pt x="893056" y="0"/>
                </a:lnTo>
                <a:lnTo>
                  <a:pt x="893056" y="893056"/>
                </a:lnTo>
                <a:lnTo>
                  <a:pt x="0" y="893056"/>
                </a:lnTo>
                <a:lnTo>
                  <a:pt x="0" y="0"/>
                </a:lnTo>
                <a:close/>
              </a:path>
            </a:pathLst>
          </a:custGeom>
          <a:blipFill>
            <a:blip r:embed="rId4"/>
            <a:stretch>
              <a:fillRect/>
            </a:stretch>
          </a:blipFill>
        </p:spPr>
        <p:txBody>
          <a:bodyPr/>
          <a:lstStyle/>
          <a:p>
            <a:endParaRPr lang="vi-VN"/>
          </a:p>
        </p:txBody>
      </p:sp>
      <p:sp>
        <p:nvSpPr>
          <p:cNvPr id="54" name="Freeform 54"/>
          <p:cNvSpPr/>
          <p:nvPr/>
        </p:nvSpPr>
        <p:spPr>
          <a:xfrm>
            <a:off x="9471490" y="2812183"/>
            <a:ext cx="469386" cy="664165"/>
          </a:xfrm>
          <a:custGeom>
            <a:avLst/>
            <a:gdLst/>
            <a:ahLst/>
            <a:cxnLst/>
            <a:rect l="l" t="t" r="r" b="b"/>
            <a:pathLst>
              <a:path w="704079" h="996247">
                <a:moveTo>
                  <a:pt x="0" y="0"/>
                </a:moveTo>
                <a:lnTo>
                  <a:pt x="704079" y="0"/>
                </a:lnTo>
                <a:lnTo>
                  <a:pt x="704079" y="996248"/>
                </a:lnTo>
                <a:lnTo>
                  <a:pt x="0" y="996248"/>
                </a:lnTo>
                <a:lnTo>
                  <a:pt x="0" y="0"/>
                </a:lnTo>
                <a:close/>
              </a:path>
            </a:pathLst>
          </a:custGeom>
          <a:blipFill>
            <a:blip r:embed="rId5"/>
            <a:stretch>
              <a:fillRect/>
            </a:stretch>
          </a:blipFill>
        </p:spPr>
        <p:txBody>
          <a:bodyPr/>
          <a:lstStyle/>
          <a:p>
            <a:endParaRPr lang="vi-VN"/>
          </a:p>
        </p:txBody>
      </p:sp>
      <p:pic>
        <p:nvPicPr>
          <p:cNvPr id="1028" name="Picture 4" descr="Fire Clipart, Download Free Transparent PNG Format Clipart Images o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083" b="98750" l="10000" r="90000">
                        <a14:foregroundMark x1="53250" y1="12583" x2="46667" y2="35250"/>
                        <a14:foregroundMark x1="46667" y1="35250" x2="46667" y2="35250"/>
                        <a14:foregroundMark x1="18417" y1="53083" x2="18417" y2="53083"/>
                        <a14:foregroundMark x1="27250" y1="83250" x2="27250" y2="83250"/>
                        <a14:foregroundMark x1="70667" y1="54667" x2="70667" y2="54667"/>
                      </a14:backgroundRemoval>
                    </a14:imgEffect>
                  </a14:imgLayer>
                </a14:imgProps>
              </a:ext>
              <a:ext uri="{28A0092B-C50C-407E-A947-70E740481C1C}">
                <a14:useLocalDpi xmlns:a14="http://schemas.microsoft.com/office/drawing/2010/main" val="0"/>
              </a:ext>
            </a:extLst>
          </a:blip>
          <a:srcRect/>
          <a:stretch>
            <a:fillRect/>
          </a:stretch>
        </p:blipFill>
        <p:spPr bwMode="auto">
          <a:xfrm rot="2230023">
            <a:off x="-712779" y="4638711"/>
            <a:ext cx="2837813" cy="283781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Fire Clipart, Download Free Transparent PNG Format Clipart Images on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83" b="98750" l="10000" r="90000">
                        <a14:foregroundMark x1="53250" y1="12583" x2="46667" y2="35250"/>
                        <a14:foregroundMark x1="46667" y1="35250" x2="46667" y2="35250"/>
                        <a14:foregroundMark x1="18417" y1="53083" x2="18417" y2="53083"/>
                        <a14:foregroundMark x1="27250" y1="83250" x2="27250" y2="83250"/>
                        <a14:foregroundMark x1="70667" y1="54667" x2="70667" y2="54667"/>
                      </a14:backgroundRemoval>
                    </a14:imgEffect>
                  </a14:imgLayer>
                </a14:imgProps>
              </a:ext>
              <a:ext uri="{28A0092B-C50C-407E-A947-70E740481C1C}">
                <a14:useLocalDpi xmlns:a14="http://schemas.microsoft.com/office/drawing/2010/main" val="0"/>
              </a:ext>
            </a:extLst>
          </a:blip>
          <a:srcRect/>
          <a:stretch>
            <a:fillRect/>
          </a:stretch>
        </p:blipFill>
        <p:spPr bwMode="auto">
          <a:xfrm rot="13796465">
            <a:off x="9965429" y="-745794"/>
            <a:ext cx="2837813" cy="283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79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29167E-6 -3.7037E-6 L -0.03659 -0.47129 " pathEditMode="relative" rAng="0" ptsTypes="AA">
                                      <p:cBhvr>
                                        <p:cTn id="6" dur="1250" fill="hold"/>
                                        <p:tgtEl>
                                          <p:spTgt spid="46"/>
                                        </p:tgtEl>
                                        <p:attrNameLst>
                                          <p:attrName>ppt_x</p:attrName>
                                          <p:attrName>ppt_y</p:attrName>
                                        </p:attrNameLst>
                                      </p:cBhvr>
                                      <p:rCtr x="-1836" y="-23565"/>
                                    </p:animMotion>
                                  </p:childTnLst>
                                </p:cTn>
                              </p:par>
                              <p:par>
                                <p:cTn id="7" presetID="42" presetClass="path" presetSubtype="0" accel="50000" decel="50000" fill="hold" grpId="0" nodeType="withEffect">
                                  <p:stCondLst>
                                    <p:cond delay="0"/>
                                  </p:stCondLst>
                                  <p:childTnLst>
                                    <p:animMotion origin="layout" path="M 2.08333E-7 1.11111E-6 L -0.13294 -0.4588 " pathEditMode="relative" rAng="0" ptsTypes="AA">
                                      <p:cBhvr>
                                        <p:cTn id="8" dur="1250" fill="hold"/>
                                        <p:tgtEl>
                                          <p:spTgt spid="48"/>
                                        </p:tgtEl>
                                        <p:attrNameLst>
                                          <p:attrName>ppt_x</p:attrName>
                                          <p:attrName>ppt_y</p:attrName>
                                        </p:attrNameLst>
                                      </p:cBhvr>
                                      <p:rCtr x="-6654" y="-22940"/>
                                    </p:animMotion>
                                  </p:childTnLst>
                                </p:cTn>
                              </p:par>
                              <p:par>
                                <p:cTn id="9" presetID="42" presetClass="path" presetSubtype="0" accel="50000" decel="50000" fill="hold" grpId="0" nodeType="withEffect">
                                  <p:stCondLst>
                                    <p:cond delay="0"/>
                                  </p:stCondLst>
                                  <p:childTnLst>
                                    <p:animMotion origin="layout" path="M -4.16667E-6 -3.7037E-6 L -0.15572 -0.47129 " pathEditMode="relative" rAng="0" ptsTypes="AA">
                                      <p:cBhvr>
                                        <p:cTn id="10" dur="1250" fill="hold"/>
                                        <p:tgtEl>
                                          <p:spTgt spid="50"/>
                                        </p:tgtEl>
                                        <p:attrNameLst>
                                          <p:attrName>ppt_x</p:attrName>
                                          <p:attrName>ppt_y</p:attrName>
                                        </p:attrNameLst>
                                      </p:cBhvr>
                                      <p:rCtr x="-7786" y="-23565"/>
                                    </p:animMotion>
                                  </p:childTnLst>
                                </p:cTn>
                              </p:par>
                              <p:par>
                                <p:cTn id="11" presetID="42" presetClass="path" presetSubtype="0" accel="50000" decel="50000" fill="hold" grpId="0" nodeType="withEffect">
                                  <p:stCondLst>
                                    <p:cond delay="0"/>
                                  </p:stCondLst>
                                  <p:childTnLst>
                                    <p:animMotion origin="layout" path="M 0 -0.00694 L -0.21068 -0.4456 " pathEditMode="relative" rAng="0" ptsTypes="AA">
                                      <p:cBhvr>
                                        <p:cTn id="12" dur="1250" fill="hold"/>
                                        <p:tgtEl>
                                          <p:spTgt spid="52"/>
                                        </p:tgtEl>
                                        <p:attrNameLst>
                                          <p:attrName>ppt_x</p:attrName>
                                          <p:attrName>ppt_y</p:attrName>
                                        </p:attrNameLst>
                                      </p:cBhvr>
                                      <p:rCtr x="-10534" y="-21944"/>
                                    </p:animMotion>
                                  </p:childTnLst>
                                </p:cTn>
                              </p:par>
                              <p:par>
                                <p:cTn id="13" presetID="42" presetClass="entr" presetSubtype="0" fill="hold" nodeType="withEffect">
                                  <p:stCondLst>
                                    <p:cond delay="0"/>
                                  </p:stCondLst>
                                  <p:childTnLst>
                                    <p:set>
                                      <p:cBhvr>
                                        <p:cTn id="14" dur="1" fill="hold">
                                          <p:stCondLst>
                                            <p:cond delay="0"/>
                                          </p:stCondLst>
                                        </p:cTn>
                                        <p:tgtEl>
                                          <p:spTgt spid="44">
                                            <p:txEl>
                                              <p:pRg st="0" end="0"/>
                                            </p:txEl>
                                          </p:spTgt>
                                        </p:tgtEl>
                                        <p:attrNameLst>
                                          <p:attrName>style.visibility</p:attrName>
                                        </p:attrNameLst>
                                      </p:cBhvr>
                                      <p:to>
                                        <p:strVal val="visible"/>
                                      </p:to>
                                    </p:set>
                                    <p:animEffect transition="in" filter="fade">
                                      <p:cBhvr>
                                        <p:cTn id="15" dur="750"/>
                                        <p:tgtEl>
                                          <p:spTgt spid="44">
                                            <p:txEl>
                                              <p:pRg st="0" end="0"/>
                                            </p:txEl>
                                          </p:spTgt>
                                        </p:tgtEl>
                                      </p:cBhvr>
                                    </p:animEffect>
                                    <p:anim calcmode="lin" valueType="num">
                                      <p:cBhvr>
                                        <p:cTn id="16" dur="75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17" dur="750" fill="hold"/>
                                        <p:tgtEl>
                                          <p:spTgt spid="44">
                                            <p:txEl>
                                              <p:pRg st="0" end="0"/>
                                            </p:txEl>
                                          </p:spTgt>
                                        </p:tgtEl>
                                        <p:attrNameLst>
                                          <p:attrName>ppt_y</p:attrName>
                                        </p:attrNameLst>
                                      </p:cBhvr>
                                      <p:tavLst>
                                        <p:tav tm="0">
                                          <p:val>
                                            <p:strVal val="#ppt_y+.1"/>
                                          </p:val>
                                        </p:tav>
                                        <p:tav tm="100000">
                                          <p:val>
                                            <p:strVal val="#ppt_y"/>
                                          </p:val>
                                        </p:tav>
                                      </p:tavLst>
                                    </p:anim>
                                  </p:childTnLst>
                                </p:cTn>
                              </p:par>
                              <p:par>
                                <p:cTn id="18" presetID="31"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p:cTn id="20" dur="500" fill="hold"/>
                                        <p:tgtEl>
                                          <p:spTgt spid="1028"/>
                                        </p:tgtEl>
                                        <p:attrNameLst>
                                          <p:attrName>ppt_w</p:attrName>
                                        </p:attrNameLst>
                                      </p:cBhvr>
                                      <p:tavLst>
                                        <p:tav tm="0">
                                          <p:val>
                                            <p:fltVal val="0"/>
                                          </p:val>
                                        </p:tav>
                                        <p:tav tm="100000">
                                          <p:val>
                                            <p:strVal val="#ppt_w"/>
                                          </p:val>
                                        </p:tav>
                                      </p:tavLst>
                                    </p:anim>
                                    <p:anim calcmode="lin" valueType="num">
                                      <p:cBhvr>
                                        <p:cTn id="21" dur="500" fill="hold"/>
                                        <p:tgtEl>
                                          <p:spTgt spid="1028"/>
                                        </p:tgtEl>
                                        <p:attrNameLst>
                                          <p:attrName>ppt_h</p:attrName>
                                        </p:attrNameLst>
                                      </p:cBhvr>
                                      <p:tavLst>
                                        <p:tav tm="0">
                                          <p:val>
                                            <p:fltVal val="0"/>
                                          </p:val>
                                        </p:tav>
                                        <p:tav tm="100000">
                                          <p:val>
                                            <p:strVal val="#ppt_h"/>
                                          </p:val>
                                        </p:tav>
                                      </p:tavLst>
                                    </p:anim>
                                    <p:anim calcmode="lin" valueType="num">
                                      <p:cBhvr>
                                        <p:cTn id="22" dur="500" fill="hold"/>
                                        <p:tgtEl>
                                          <p:spTgt spid="1028"/>
                                        </p:tgtEl>
                                        <p:attrNameLst>
                                          <p:attrName>style.rotation</p:attrName>
                                        </p:attrNameLst>
                                      </p:cBhvr>
                                      <p:tavLst>
                                        <p:tav tm="0">
                                          <p:val>
                                            <p:fltVal val="90"/>
                                          </p:val>
                                        </p:tav>
                                        <p:tav tm="100000">
                                          <p:val>
                                            <p:fltVal val="0"/>
                                          </p:val>
                                        </p:tav>
                                      </p:tavLst>
                                    </p:anim>
                                    <p:animEffect transition="in" filter="fade">
                                      <p:cBhvr>
                                        <p:cTn id="23" dur="500"/>
                                        <p:tgtEl>
                                          <p:spTgt spid="1028"/>
                                        </p:tgtEl>
                                      </p:cBhvr>
                                    </p:animEffect>
                                  </p:childTnLst>
                                </p:cTn>
                              </p:par>
                              <p:par>
                                <p:cTn id="24" presetID="31"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 calcmode="lin" valueType="num">
                                      <p:cBhvr>
                                        <p:cTn id="28" dur="500" fill="hold"/>
                                        <p:tgtEl>
                                          <p:spTgt spid="59"/>
                                        </p:tgtEl>
                                        <p:attrNameLst>
                                          <p:attrName>style.rotation</p:attrName>
                                        </p:attrNameLst>
                                      </p:cBhvr>
                                      <p:tavLst>
                                        <p:tav tm="0">
                                          <p:val>
                                            <p:fltVal val="90"/>
                                          </p:val>
                                        </p:tav>
                                        <p:tav tm="100000">
                                          <p:val>
                                            <p:fltVal val="0"/>
                                          </p:val>
                                        </p:tav>
                                      </p:tavLst>
                                    </p:anim>
                                    <p:animEffect transition="in" filter="fade">
                                      <p:cBhvr>
                                        <p:cTn id="2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0"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a:extLst>
              <a:ext uri="{FF2B5EF4-FFF2-40B4-BE49-F238E27FC236}">
                <a16:creationId xmlns:a16="http://schemas.microsoft.com/office/drawing/2014/main" id="{5C93D376-928B-EBCC-1C73-F4F422B0BA95}"/>
              </a:ext>
            </a:extLst>
          </p:cNvPr>
          <p:cNvSpPr txBox="1"/>
          <p:nvPr/>
        </p:nvSpPr>
        <p:spPr>
          <a:xfrm>
            <a:off x="4925736" y="1549827"/>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Câu 1</a:t>
            </a:r>
            <a:endParaRPr lang="vi-VN" sz="4000"/>
          </a:p>
        </p:txBody>
      </p:sp>
      <p:sp>
        <p:nvSpPr>
          <p:cNvPr id="3" name="TextBox 2">
            <a:hlinkClick r:id="rId3" action="ppaction://hlinksldjump"/>
            <a:extLst>
              <a:ext uri="{FF2B5EF4-FFF2-40B4-BE49-F238E27FC236}">
                <a16:creationId xmlns:a16="http://schemas.microsoft.com/office/drawing/2014/main" id="{25E1BF50-CAE3-18F8-C9EA-71739F2C7590}"/>
              </a:ext>
            </a:extLst>
          </p:cNvPr>
          <p:cNvSpPr txBox="1"/>
          <p:nvPr/>
        </p:nvSpPr>
        <p:spPr>
          <a:xfrm>
            <a:off x="1704945" y="3429000"/>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Câu 2</a:t>
            </a:r>
            <a:endParaRPr lang="vi-VN" sz="4000"/>
          </a:p>
        </p:txBody>
      </p:sp>
      <p:sp>
        <p:nvSpPr>
          <p:cNvPr id="4" name="TextBox 3">
            <a:hlinkClick r:id="rId4" action="ppaction://hlinksldjump"/>
            <a:extLst>
              <a:ext uri="{FF2B5EF4-FFF2-40B4-BE49-F238E27FC236}">
                <a16:creationId xmlns:a16="http://schemas.microsoft.com/office/drawing/2014/main" id="{4133063B-81F2-A077-76AB-DA1C8578CA95}"/>
              </a:ext>
            </a:extLst>
          </p:cNvPr>
          <p:cNvSpPr txBox="1"/>
          <p:nvPr/>
        </p:nvSpPr>
        <p:spPr>
          <a:xfrm>
            <a:off x="8146527" y="3429000"/>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Câu 3</a:t>
            </a:r>
            <a:endParaRPr lang="vi-VN" sz="4000"/>
          </a:p>
        </p:txBody>
      </p:sp>
    </p:spTree>
    <p:extLst>
      <p:ext uri="{BB962C8B-B14F-4D97-AF65-F5344CB8AC3E}">
        <p14:creationId xmlns:p14="http://schemas.microsoft.com/office/powerpoint/2010/main" val="1937687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E34FC-9287-56AF-C0D9-E54156DC1B22}"/>
              </a:ext>
            </a:extLst>
          </p:cNvPr>
          <p:cNvSpPr txBox="1"/>
          <p:nvPr/>
        </p:nvSpPr>
        <p:spPr>
          <a:xfrm>
            <a:off x="327171" y="1635852"/>
            <a:ext cx="11694253" cy="3170099"/>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1: </a:t>
            </a:r>
            <a:r>
              <a:rPr lang="vi-VN" sz="4000" b="1">
                <a:latin typeface="Bahnschrift SemiBold" panose="020B0502040204020203" pitchFamily="34" charset="0"/>
                <a:cs typeface="Arial" panose="020B0604020202020204" pitchFamily="34" charset="0"/>
              </a:rPr>
              <a:t>V</a:t>
            </a:r>
            <a:r>
              <a:rPr lang="vi-VN" sz="4000">
                <a:latin typeface="Bahnschrift SemiBold" panose="020B0502040204020203" pitchFamily="34" charset="0"/>
              </a:rPr>
              <a:t>ì sao xăng dễ bốc cháy hơn dầu hỏa?</a:t>
            </a:r>
            <a:endParaRPr lang="en-US" sz="4000" b="1" dirty="0">
              <a:latin typeface="Arial" panose="020B0604020202020204" pitchFamily="34" charset="0"/>
              <a:cs typeface="Arial" panose="020B0604020202020204" pitchFamily="34" charset="0"/>
            </a:endParaRPr>
          </a:p>
          <a:p>
            <a:r>
              <a:rPr lang="en-US" sz="4000" dirty="0"/>
              <a:t>A</a:t>
            </a:r>
            <a:r>
              <a:rPr lang="en-US" sz="4000"/>
              <a:t>. </a:t>
            </a:r>
            <a:r>
              <a:rPr lang="vi-VN" sz="4000"/>
              <a:t>Vì xăng nhẹ hơn dầu hỏa</a:t>
            </a:r>
            <a:endParaRPr lang="vi-VN" sz="4000" dirty="0"/>
          </a:p>
          <a:p>
            <a:r>
              <a:rPr lang="en-US" sz="4000"/>
              <a:t>B. </a:t>
            </a:r>
            <a:r>
              <a:rPr lang="vi-VN" sz="4000"/>
              <a:t>Vì xăng nặng hơn dầu</a:t>
            </a:r>
            <a:endParaRPr lang="en-US" sz="4000" dirty="0"/>
          </a:p>
          <a:p>
            <a:r>
              <a:rPr lang="en-US" sz="4000"/>
              <a:t>C. </a:t>
            </a:r>
            <a:r>
              <a:rPr lang="vi-VN" sz="4000"/>
              <a:t>Vì xăng có điểm chớp cháy thấp hơn dầu hỏa</a:t>
            </a:r>
            <a:endParaRPr lang="en-US" sz="4000" dirty="0"/>
          </a:p>
          <a:p>
            <a:r>
              <a:rPr lang="en-US" sz="4000"/>
              <a:t>D. </a:t>
            </a:r>
            <a:r>
              <a:rPr lang="vi-VN" sz="4000"/>
              <a:t>Vì xăng có điểm chớp cháy cao hơn dầu hỏa</a:t>
            </a:r>
          </a:p>
        </p:txBody>
      </p:sp>
      <p:sp>
        <p:nvSpPr>
          <p:cNvPr id="5" name="TextBox 4">
            <a:hlinkClick r:id="rId6" action="ppaction://hlinksldjump"/>
            <a:extLst>
              <a:ext uri="{FF2B5EF4-FFF2-40B4-BE49-F238E27FC236}">
                <a16:creationId xmlns:a16="http://schemas.microsoft.com/office/drawing/2014/main" id="{DEB24BB6-0C5B-4220-83E7-B11B757E1A23}"/>
              </a:ext>
            </a:extLst>
          </p:cNvPr>
          <p:cNvSpPr txBox="1"/>
          <p:nvPr/>
        </p:nvSpPr>
        <p:spPr>
          <a:xfrm>
            <a:off x="9429227" y="343327"/>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Đáp án</a:t>
            </a:r>
            <a:endParaRPr lang="vi-VN" sz="4000"/>
          </a:p>
        </p:txBody>
      </p:sp>
      <p:pic>
        <p:nvPicPr>
          <p:cNvPr id="6" name="Picture 2" descr="Home button - Free web icons">
            <a:hlinkClick r:id="rId7" action="ppaction://hlinksldjump"/>
            <a:extLst>
              <a:ext uri="{FF2B5EF4-FFF2-40B4-BE49-F238E27FC236}">
                <a16:creationId xmlns:a16="http://schemas.microsoft.com/office/drawing/2014/main" id="{27349520-23EE-F93F-82A0-8B22C82762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7171" y="92007"/>
            <a:ext cx="502640" cy="502640"/>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_20230925_203309_uO0i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171" y="6088118"/>
            <a:ext cx="609600" cy="609600"/>
          </a:xfrm>
          <a:prstGeom prst="rect">
            <a:avLst/>
          </a:prstGeom>
        </p:spPr>
      </p:pic>
      <p:pic>
        <p:nvPicPr>
          <p:cNvPr id="3" name="VOICE_20230925_203314_Efy9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55" y="6088118"/>
            <a:ext cx="609600" cy="609600"/>
          </a:xfrm>
          <a:prstGeom prst="rect">
            <a:avLst/>
          </a:prstGeom>
        </p:spPr>
      </p:pic>
    </p:spTree>
    <p:extLst>
      <p:ext uri="{BB962C8B-B14F-4D97-AF65-F5344CB8AC3E}">
        <p14:creationId xmlns:p14="http://schemas.microsoft.com/office/powerpoint/2010/main" val="3117202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E34FC-9287-56AF-C0D9-E54156DC1B22}"/>
              </a:ext>
            </a:extLst>
          </p:cNvPr>
          <p:cNvSpPr txBox="1"/>
          <p:nvPr/>
        </p:nvSpPr>
        <p:spPr>
          <a:xfrm>
            <a:off x="327171" y="1635852"/>
            <a:ext cx="11694253" cy="3170099"/>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a:t>
            </a:r>
            <a:r>
              <a:rPr lang="en-US" sz="4000" b="1">
                <a:latin typeface="Arial" panose="020B0604020202020204" pitchFamily="34" charset="0"/>
                <a:cs typeface="Arial" panose="020B0604020202020204" pitchFamily="34" charset="0"/>
              </a:rPr>
              <a:t>1: </a:t>
            </a:r>
            <a:r>
              <a:rPr lang="vi-VN" sz="4000" b="1">
                <a:latin typeface="Bahnschrift SemiBold" panose="020B0502040204020203" pitchFamily="34" charset="0"/>
                <a:cs typeface="Arial" panose="020B0604020202020204" pitchFamily="34" charset="0"/>
              </a:rPr>
              <a:t>V</a:t>
            </a:r>
            <a:r>
              <a:rPr lang="vi-VN" sz="4000">
                <a:latin typeface="Bahnschrift SemiBold" panose="020B0502040204020203" pitchFamily="34" charset="0"/>
              </a:rPr>
              <a:t>ì sao xăng dễ bốc cháy hơn dầu hỏa?</a:t>
            </a:r>
            <a:endParaRPr lang="en-US" sz="4000" b="1" dirty="0">
              <a:latin typeface="Arial" panose="020B0604020202020204" pitchFamily="34" charset="0"/>
              <a:cs typeface="Arial" panose="020B0604020202020204" pitchFamily="34" charset="0"/>
            </a:endParaRPr>
          </a:p>
          <a:p>
            <a:r>
              <a:rPr lang="en-US" sz="4000" dirty="0"/>
              <a:t>A</a:t>
            </a:r>
            <a:r>
              <a:rPr lang="en-US" sz="4000"/>
              <a:t>. </a:t>
            </a:r>
            <a:r>
              <a:rPr lang="vi-VN" sz="4000"/>
              <a:t>Vì xăng nhẹ hơn dầu hỏa</a:t>
            </a:r>
            <a:endParaRPr lang="vi-VN" sz="4000" dirty="0"/>
          </a:p>
          <a:p>
            <a:r>
              <a:rPr lang="en-US" sz="4000"/>
              <a:t>B. </a:t>
            </a:r>
            <a:r>
              <a:rPr lang="vi-VN" sz="4000"/>
              <a:t>Vì xăng nặng hơn dầu</a:t>
            </a:r>
            <a:endParaRPr lang="en-US" sz="4000" dirty="0"/>
          </a:p>
          <a:p>
            <a:r>
              <a:rPr lang="en-US" sz="4000"/>
              <a:t>C. </a:t>
            </a:r>
            <a:r>
              <a:rPr lang="vi-VN" sz="4000"/>
              <a:t>Vì xăng có điểm chớp cháy thấp hơn dầu hỏa</a:t>
            </a:r>
            <a:endParaRPr lang="en-US" sz="4000" dirty="0"/>
          </a:p>
          <a:p>
            <a:r>
              <a:rPr lang="en-US" sz="4000"/>
              <a:t>D. </a:t>
            </a:r>
            <a:r>
              <a:rPr lang="vi-VN" sz="4000"/>
              <a:t>Vì xăng có điểm chớp cháy cao hơn dầu hỏa</a:t>
            </a:r>
          </a:p>
        </p:txBody>
      </p:sp>
      <p:sp>
        <p:nvSpPr>
          <p:cNvPr id="5" name="TextBox 4">
            <a:hlinkClick r:id="rId6" action="ppaction://hlinksldjump"/>
            <a:extLst>
              <a:ext uri="{FF2B5EF4-FFF2-40B4-BE49-F238E27FC236}">
                <a16:creationId xmlns:a16="http://schemas.microsoft.com/office/drawing/2014/main" id="{DEB24BB6-0C5B-4220-83E7-B11B757E1A23}"/>
              </a:ext>
            </a:extLst>
          </p:cNvPr>
          <p:cNvSpPr txBox="1"/>
          <p:nvPr/>
        </p:nvSpPr>
        <p:spPr>
          <a:xfrm>
            <a:off x="9429227" y="343327"/>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Đáp án</a:t>
            </a:r>
            <a:endParaRPr lang="vi-VN" sz="4000"/>
          </a:p>
        </p:txBody>
      </p:sp>
      <p:pic>
        <p:nvPicPr>
          <p:cNvPr id="6" name="Picture 2" descr="Home button - Free web icons">
            <a:hlinkClick r:id="rId7" action="ppaction://hlinksldjump"/>
            <a:extLst>
              <a:ext uri="{FF2B5EF4-FFF2-40B4-BE49-F238E27FC236}">
                <a16:creationId xmlns:a16="http://schemas.microsoft.com/office/drawing/2014/main" id="{27349520-23EE-F93F-82A0-8B22C82762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7171" y="92007"/>
            <a:ext cx="502640" cy="502640"/>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_20230925_203309_uO0i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171" y="6088118"/>
            <a:ext cx="609600" cy="609600"/>
          </a:xfrm>
          <a:prstGeom prst="rect">
            <a:avLst/>
          </a:prstGeom>
        </p:spPr>
      </p:pic>
      <p:pic>
        <p:nvPicPr>
          <p:cNvPr id="3" name="VOICE_20230925_203314_Efy9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55" y="6088118"/>
            <a:ext cx="609600" cy="609600"/>
          </a:xfrm>
          <a:prstGeom prst="rect">
            <a:avLst/>
          </a:prstGeom>
        </p:spPr>
      </p:pic>
    </p:spTree>
    <p:extLst>
      <p:ext uri="{BB962C8B-B14F-4D97-AF65-F5344CB8AC3E}">
        <p14:creationId xmlns:p14="http://schemas.microsoft.com/office/powerpoint/2010/main" val="388949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4">
                                            <p:txEl>
                                              <p:pRg st="3" end="3"/>
                                            </p:txEl>
                                          </p:spTgt>
                                        </p:tgtEl>
                                        <p:attrNameLst>
                                          <p:attrName>style.color</p:attrName>
                                        </p:attrNameLst>
                                      </p:cBhvr>
                                      <p:to>
                                        <a:schemeClr val="accent2"/>
                                      </p:to>
                                    </p:animClr>
                                    <p:animClr clrSpc="rgb" dir="cw">
                                      <p:cBhvr>
                                        <p:cTn id="7" dur="500" fill="hold"/>
                                        <p:tgtEl>
                                          <p:spTgt spid="4">
                                            <p:txEl>
                                              <p:pRg st="3" end="3"/>
                                            </p:txEl>
                                          </p:spTgt>
                                        </p:tgtEl>
                                        <p:attrNameLst>
                                          <p:attrName>fillcolor</p:attrName>
                                        </p:attrNameLst>
                                      </p:cBhvr>
                                      <p:to>
                                        <a:schemeClr val="accent2"/>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6"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741" fill="hold"/>
                                        <p:tgtEl>
                                          <p:spTgt spid="3"/>
                                        </p:tgtEl>
                                      </p:cBhvr>
                                    </p:cmd>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E34FC-9287-56AF-C0D9-E54156DC1B22}"/>
              </a:ext>
            </a:extLst>
          </p:cNvPr>
          <p:cNvSpPr txBox="1"/>
          <p:nvPr/>
        </p:nvSpPr>
        <p:spPr>
          <a:xfrm>
            <a:off x="327171" y="1204052"/>
            <a:ext cx="11979129" cy="5016758"/>
          </a:xfrm>
          <a:prstGeom prst="rect">
            <a:avLst/>
          </a:prstGeom>
          <a:noFill/>
        </p:spPr>
        <p:txBody>
          <a:bodyPr wrap="square" rtlCol="0">
            <a:spAutoFit/>
          </a:bodyPr>
          <a:lstStyle/>
          <a:p>
            <a:r>
              <a:rPr lang="en-US" sz="4000" b="1" err="1">
                <a:latin typeface="Arial" panose="020B0604020202020204" pitchFamily="34" charset="0"/>
                <a:cs typeface="Arial" panose="020B0604020202020204" pitchFamily="34" charset="0"/>
              </a:rPr>
              <a:t>Câu</a:t>
            </a:r>
            <a:r>
              <a:rPr lang="en-US" sz="4000" b="1">
                <a:latin typeface="Arial" panose="020B0604020202020204" pitchFamily="34" charset="0"/>
                <a:cs typeface="Arial" panose="020B0604020202020204" pitchFamily="34" charset="0"/>
              </a:rPr>
              <a:t> 2: </a:t>
            </a:r>
            <a:r>
              <a:rPr lang="vi-VN" sz="4000" b="1">
                <a:latin typeface="Arial" panose="020B0604020202020204" pitchFamily="34" charset="0"/>
                <a:cs typeface="Arial" panose="020B0604020202020204" pitchFamily="34" charset="0"/>
              </a:rPr>
              <a:t>Khi đang ở trong siêu thị, nếu phát hiện siêu thị đang bị cháy, anh/chị sẽ làm gì?</a:t>
            </a:r>
            <a:endParaRPr lang="en-US" sz="4000" b="1">
              <a:latin typeface="Arial" panose="020B0604020202020204" pitchFamily="34" charset="0"/>
              <a:cs typeface="Arial" panose="020B0604020202020204" pitchFamily="34" charset="0"/>
            </a:endParaRPr>
          </a:p>
          <a:p>
            <a:r>
              <a:rPr lang="vi-VN" sz="4000">
                <a:latin typeface="Calibri (body)"/>
              </a:rPr>
              <a:t>A. Hô hoán cho mọi người chạy </a:t>
            </a:r>
          </a:p>
          <a:p>
            <a:r>
              <a:rPr lang="vi-VN" sz="4000">
                <a:latin typeface="Calibri (body)"/>
              </a:rPr>
              <a:t>B. Tới nơi có cháy để chữa cháy </a:t>
            </a:r>
          </a:p>
          <a:p>
            <a:r>
              <a:rPr lang="vi-VN" sz="4000">
                <a:latin typeface="Calibri (body)"/>
              </a:rPr>
              <a:t>C. Gọi điện cho lực lượng Cảnh sát PCCC </a:t>
            </a:r>
          </a:p>
          <a:p>
            <a:r>
              <a:rPr lang="vi-VN" sz="4000">
                <a:latin typeface="Calibri (body)"/>
              </a:rPr>
              <a:t>D. Bình tĩnh, báo động có cháy, ngắt cầu giao điện, dùng phương tiện chữa cháy tại chỗ chữa cháy và gọi điện báo cho lực lượng Cảnh sát PCCC.</a:t>
            </a:r>
          </a:p>
        </p:txBody>
      </p:sp>
      <p:sp>
        <p:nvSpPr>
          <p:cNvPr id="5" name="TextBox 4">
            <a:hlinkClick r:id="rId6" action="ppaction://hlinksldjump"/>
            <a:extLst>
              <a:ext uri="{FF2B5EF4-FFF2-40B4-BE49-F238E27FC236}">
                <a16:creationId xmlns:a16="http://schemas.microsoft.com/office/drawing/2014/main" id="{DEB24BB6-0C5B-4220-83E7-B11B757E1A23}"/>
              </a:ext>
            </a:extLst>
          </p:cNvPr>
          <p:cNvSpPr txBox="1"/>
          <p:nvPr/>
        </p:nvSpPr>
        <p:spPr>
          <a:xfrm>
            <a:off x="9429227" y="343327"/>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Đáp án</a:t>
            </a:r>
            <a:endParaRPr lang="vi-VN" sz="4000"/>
          </a:p>
        </p:txBody>
      </p:sp>
      <p:pic>
        <p:nvPicPr>
          <p:cNvPr id="6" name="Picture 2" descr="Home button - Free web icons">
            <a:hlinkClick r:id="rId7" action="ppaction://hlinksldjump"/>
            <a:extLst>
              <a:ext uri="{FF2B5EF4-FFF2-40B4-BE49-F238E27FC236}">
                <a16:creationId xmlns:a16="http://schemas.microsoft.com/office/drawing/2014/main" id="{27349520-23EE-F93F-82A0-8B22C82762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7171" y="92007"/>
            <a:ext cx="502640" cy="502640"/>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_20230925_203309_uO0i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171" y="6088118"/>
            <a:ext cx="609600" cy="609600"/>
          </a:xfrm>
          <a:prstGeom prst="rect">
            <a:avLst/>
          </a:prstGeom>
        </p:spPr>
      </p:pic>
      <p:pic>
        <p:nvPicPr>
          <p:cNvPr id="3" name="VOICE_20230925_203314_Efy9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55" y="6088118"/>
            <a:ext cx="609600" cy="609600"/>
          </a:xfrm>
          <a:prstGeom prst="rect">
            <a:avLst/>
          </a:prstGeom>
        </p:spPr>
      </p:pic>
    </p:spTree>
    <p:extLst>
      <p:ext uri="{BB962C8B-B14F-4D97-AF65-F5344CB8AC3E}">
        <p14:creationId xmlns:p14="http://schemas.microsoft.com/office/powerpoint/2010/main" val="28925383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E34FC-9287-56AF-C0D9-E54156DC1B22}"/>
              </a:ext>
            </a:extLst>
          </p:cNvPr>
          <p:cNvSpPr txBox="1"/>
          <p:nvPr/>
        </p:nvSpPr>
        <p:spPr>
          <a:xfrm>
            <a:off x="327171" y="1204052"/>
            <a:ext cx="11979129" cy="5016758"/>
          </a:xfrm>
          <a:prstGeom prst="rect">
            <a:avLst/>
          </a:prstGeom>
          <a:noFill/>
        </p:spPr>
        <p:txBody>
          <a:bodyPr wrap="square" rtlCol="0">
            <a:spAutoFit/>
          </a:bodyPr>
          <a:lstStyle/>
          <a:p>
            <a:r>
              <a:rPr lang="en-US" sz="4000" b="1" err="1">
                <a:latin typeface="Arial" panose="020B0604020202020204" pitchFamily="34" charset="0"/>
                <a:cs typeface="Arial" panose="020B0604020202020204" pitchFamily="34" charset="0"/>
              </a:rPr>
              <a:t>Câu</a:t>
            </a:r>
            <a:r>
              <a:rPr lang="en-US" sz="4000" b="1">
                <a:latin typeface="Arial" panose="020B0604020202020204" pitchFamily="34" charset="0"/>
                <a:cs typeface="Arial" panose="020B0604020202020204" pitchFamily="34" charset="0"/>
              </a:rPr>
              <a:t> 2: </a:t>
            </a:r>
            <a:r>
              <a:rPr lang="vi-VN" sz="4000" b="1">
                <a:latin typeface="Arial" panose="020B0604020202020204" pitchFamily="34" charset="0"/>
                <a:cs typeface="Arial" panose="020B0604020202020204" pitchFamily="34" charset="0"/>
              </a:rPr>
              <a:t>Khi đang ở trong siêu thị, nếu phát hiện siêu thị đang bị cháy, anh/chị sẽ làm gì?</a:t>
            </a:r>
            <a:endParaRPr lang="en-US" sz="4000" b="1">
              <a:latin typeface="Arial" panose="020B0604020202020204" pitchFamily="34" charset="0"/>
              <a:cs typeface="Arial" panose="020B0604020202020204" pitchFamily="34" charset="0"/>
            </a:endParaRPr>
          </a:p>
          <a:p>
            <a:r>
              <a:rPr lang="vi-VN" sz="4000">
                <a:latin typeface="Calibri (body)"/>
              </a:rPr>
              <a:t>A. Hô hoán cho mọi người chạy </a:t>
            </a:r>
          </a:p>
          <a:p>
            <a:r>
              <a:rPr lang="vi-VN" sz="4000">
                <a:latin typeface="Calibri (body)"/>
              </a:rPr>
              <a:t>B. Tới nơi có cháy để chữa cháy </a:t>
            </a:r>
          </a:p>
          <a:p>
            <a:r>
              <a:rPr lang="vi-VN" sz="4000">
                <a:latin typeface="Calibri (body)"/>
              </a:rPr>
              <a:t>C. Gọi điện cho lực lượng Cảnh sát PCCC </a:t>
            </a:r>
          </a:p>
          <a:p>
            <a:r>
              <a:rPr lang="vi-VN" sz="4000">
                <a:latin typeface="Calibri (body)"/>
              </a:rPr>
              <a:t>D. Bình tĩnh, báo động có cháy, ngắt cầu giao điện, dùng phương tiện chữa cháy tại chỗ chữa cháy và gọi điện báo cho lực lượng Cảnh sát PCCC.</a:t>
            </a:r>
          </a:p>
        </p:txBody>
      </p:sp>
      <p:sp>
        <p:nvSpPr>
          <p:cNvPr id="5" name="TextBox 4">
            <a:hlinkClick r:id="rId6" action="ppaction://hlinksldjump"/>
            <a:extLst>
              <a:ext uri="{FF2B5EF4-FFF2-40B4-BE49-F238E27FC236}">
                <a16:creationId xmlns:a16="http://schemas.microsoft.com/office/drawing/2014/main" id="{DEB24BB6-0C5B-4220-83E7-B11B757E1A23}"/>
              </a:ext>
            </a:extLst>
          </p:cNvPr>
          <p:cNvSpPr txBox="1"/>
          <p:nvPr/>
        </p:nvSpPr>
        <p:spPr>
          <a:xfrm>
            <a:off x="9429227" y="343327"/>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Đáp án</a:t>
            </a:r>
            <a:endParaRPr lang="vi-VN" sz="4000"/>
          </a:p>
        </p:txBody>
      </p:sp>
      <p:pic>
        <p:nvPicPr>
          <p:cNvPr id="6" name="Picture 2" descr="Home button - Free web icons">
            <a:hlinkClick r:id="rId7" action="ppaction://hlinksldjump"/>
            <a:extLst>
              <a:ext uri="{FF2B5EF4-FFF2-40B4-BE49-F238E27FC236}">
                <a16:creationId xmlns:a16="http://schemas.microsoft.com/office/drawing/2014/main" id="{27349520-23EE-F93F-82A0-8B22C82762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7171" y="92007"/>
            <a:ext cx="502640" cy="502640"/>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_20230925_203309_uO0i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171" y="6088118"/>
            <a:ext cx="609600" cy="609600"/>
          </a:xfrm>
          <a:prstGeom prst="rect">
            <a:avLst/>
          </a:prstGeom>
        </p:spPr>
      </p:pic>
      <p:pic>
        <p:nvPicPr>
          <p:cNvPr id="3" name="VOICE_20230925_203314_Efy9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55" y="6088118"/>
            <a:ext cx="609600" cy="609600"/>
          </a:xfrm>
          <a:prstGeom prst="rect">
            <a:avLst/>
          </a:prstGeom>
        </p:spPr>
      </p:pic>
    </p:spTree>
    <p:extLst>
      <p:ext uri="{BB962C8B-B14F-4D97-AF65-F5344CB8AC3E}">
        <p14:creationId xmlns:p14="http://schemas.microsoft.com/office/powerpoint/2010/main" val="42489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4">
                                            <p:txEl>
                                              <p:pRg st="4" end="4"/>
                                            </p:txEl>
                                          </p:spTgt>
                                        </p:tgtEl>
                                        <p:attrNameLst>
                                          <p:attrName>style.color</p:attrName>
                                        </p:attrNameLst>
                                      </p:cBhvr>
                                      <p:to>
                                        <a:schemeClr val="accent2"/>
                                      </p:to>
                                    </p:animClr>
                                    <p:animClr clrSpc="rgb" dir="cw">
                                      <p:cBhvr>
                                        <p:cTn id="7" dur="500" fill="hold"/>
                                        <p:tgtEl>
                                          <p:spTgt spid="4">
                                            <p:txEl>
                                              <p:pRg st="4" end="4"/>
                                            </p:txEl>
                                          </p:spTgt>
                                        </p:tgtEl>
                                        <p:attrNameLst>
                                          <p:attrName>fillcolor</p:attrName>
                                        </p:attrNameLst>
                                      </p:cBhvr>
                                      <p:to>
                                        <a:schemeClr val="accent2"/>
                                      </p:to>
                                    </p:animClr>
                                    <p:set>
                                      <p:cBhvr>
                                        <p:cTn id="8" dur="500" fill="hold"/>
                                        <p:tgtEl>
                                          <p:spTgt spid="4">
                                            <p:txEl>
                                              <p:pRg st="4" end="4"/>
                                            </p:txEl>
                                          </p:spTgt>
                                        </p:tgtEl>
                                        <p:attrNameLst>
                                          <p:attrName>fill.type</p:attrName>
                                        </p:attrNameLst>
                                      </p:cBhvr>
                                      <p:to>
                                        <p:strVal val="solid"/>
                                      </p:to>
                                    </p:set>
                                    <p:set>
                                      <p:cBhvr>
                                        <p:cTn id="9" dur="500" fill="hold"/>
                                        <p:tgtEl>
                                          <p:spTgt spid="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6"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741" fill="hold"/>
                                        <p:tgtEl>
                                          <p:spTgt spid="3"/>
                                        </p:tgtEl>
                                      </p:cBhvr>
                                    </p:cmd>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E34FC-9287-56AF-C0D9-E54156DC1B22}"/>
              </a:ext>
            </a:extLst>
          </p:cNvPr>
          <p:cNvSpPr txBox="1"/>
          <p:nvPr/>
        </p:nvSpPr>
        <p:spPr>
          <a:xfrm>
            <a:off x="327171" y="1204052"/>
            <a:ext cx="11979129" cy="4401205"/>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Câu 3:</a:t>
            </a:r>
            <a:r>
              <a:rPr lang="en-US" sz="3200" b="1">
                <a:latin typeface="Calibri (body)"/>
                <a:cs typeface="Arial" panose="020B0604020202020204" pitchFamily="34" charset="0"/>
              </a:rPr>
              <a:t> </a:t>
            </a:r>
            <a:r>
              <a:rPr lang="vi-VN" sz="3200" b="1">
                <a:latin typeface="Arial" panose="020B0604020202020204" pitchFamily="34" charset="0"/>
                <a:cs typeface="Arial" panose="020B0604020202020204" pitchFamily="34" charset="0"/>
              </a:rPr>
              <a:t>Trong các ký túc xá, nhà trọ, người ta thường dùng bếp dầu để đun nấu. Khi xảy cháy, bếp dầu do chế dầu lúc đun nấu, phạm vi cháy mới chỉ xung quanh bếp dầu, tại chỗ không có bình chữa cháy, chỉ có: nước, cát, chăn (mền). Anh/chị xử lý thế nào?</a:t>
            </a:r>
          </a:p>
          <a:p>
            <a:pPr algn="just"/>
            <a:r>
              <a:rPr lang="vi-VN" sz="4000">
                <a:latin typeface="Calibri (body)"/>
              </a:rPr>
              <a:t>A.Xối nước.</a:t>
            </a:r>
          </a:p>
          <a:p>
            <a:pPr algn="just"/>
            <a:r>
              <a:rPr lang="vi-VN" sz="4000">
                <a:latin typeface="Calibri (body)"/>
              </a:rPr>
              <a:t>B.Tạt cát.</a:t>
            </a:r>
          </a:p>
          <a:p>
            <a:pPr algn="just"/>
            <a:r>
              <a:rPr lang="vi-VN" sz="4000">
                <a:latin typeface="Calibri (body)"/>
              </a:rPr>
              <a:t>C.Lấy chăn (mền) nhúng nước trùm lên.</a:t>
            </a:r>
          </a:p>
        </p:txBody>
      </p:sp>
      <p:sp>
        <p:nvSpPr>
          <p:cNvPr id="5" name="TextBox 4">
            <a:hlinkClick r:id="rId6" action="ppaction://hlinksldjump"/>
            <a:extLst>
              <a:ext uri="{FF2B5EF4-FFF2-40B4-BE49-F238E27FC236}">
                <a16:creationId xmlns:a16="http://schemas.microsoft.com/office/drawing/2014/main" id="{DEB24BB6-0C5B-4220-83E7-B11B757E1A23}"/>
              </a:ext>
            </a:extLst>
          </p:cNvPr>
          <p:cNvSpPr txBox="1"/>
          <p:nvPr/>
        </p:nvSpPr>
        <p:spPr>
          <a:xfrm>
            <a:off x="9429227" y="343327"/>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Đáp án</a:t>
            </a:r>
            <a:endParaRPr lang="vi-VN" sz="4000"/>
          </a:p>
        </p:txBody>
      </p:sp>
      <p:pic>
        <p:nvPicPr>
          <p:cNvPr id="6" name="Picture 2" descr="Home button - Free web icons">
            <a:hlinkClick r:id="rId7" action="ppaction://hlinksldjump"/>
            <a:extLst>
              <a:ext uri="{FF2B5EF4-FFF2-40B4-BE49-F238E27FC236}">
                <a16:creationId xmlns:a16="http://schemas.microsoft.com/office/drawing/2014/main" id="{27349520-23EE-F93F-82A0-8B22C82762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7171" y="92007"/>
            <a:ext cx="502640" cy="502640"/>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_20230925_203309_uO0i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171" y="6088118"/>
            <a:ext cx="609600" cy="609600"/>
          </a:xfrm>
          <a:prstGeom prst="rect">
            <a:avLst/>
          </a:prstGeom>
        </p:spPr>
      </p:pic>
      <p:pic>
        <p:nvPicPr>
          <p:cNvPr id="3" name="VOICE_20230925_203314_Efy9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55" y="6088118"/>
            <a:ext cx="609600" cy="609600"/>
          </a:xfrm>
          <a:prstGeom prst="rect">
            <a:avLst/>
          </a:prstGeom>
        </p:spPr>
      </p:pic>
    </p:spTree>
    <p:extLst>
      <p:ext uri="{BB962C8B-B14F-4D97-AF65-F5344CB8AC3E}">
        <p14:creationId xmlns:p14="http://schemas.microsoft.com/office/powerpoint/2010/main" val="1421734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EE34FC-9287-56AF-C0D9-E54156DC1B22}"/>
              </a:ext>
            </a:extLst>
          </p:cNvPr>
          <p:cNvSpPr txBox="1"/>
          <p:nvPr/>
        </p:nvSpPr>
        <p:spPr>
          <a:xfrm>
            <a:off x="327171" y="1204052"/>
            <a:ext cx="11979129" cy="4401205"/>
          </a:xfrm>
          <a:prstGeom prst="rect">
            <a:avLst/>
          </a:prstGeom>
          <a:noFill/>
        </p:spPr>
        <p:txBody>
          <a:bodyPr wrap="square" rtlCol="0">
            <a:spAutoFit/>
          </a:bodyPr>
          <a:lstStyle/>
          <a:p>
            <a:r>
              <a:rPr lang="en-US" sz="3200" b="1">
                <a:latin typeface="Arial" panose="020B0604020202020204" pitchFamily="34" charset="0"/>
                <a:cs typeface="Arial" panose="020B0604020202020204" pitchFamily="34" charset="0"/>
              </a:rPr>
              <a:t>Câu 3:</a:t>
            </a:r>
            <a:r>
              <a:rPr lang="en-US" sz="3200" b="1">
                <a:latin typeface="Calibri (body)"/>
                <a:cs typeface="Arial" panose="020B0604020202020204" pitchFamily="34" charset="0"/>
              </a:rPr>
              <a:t> </a:t>
            </a:r>
            <a:r>
              <a:rPr lang="vi-VN" sz="3200" b="1">
                <a:latin typeface="Arial" panose="020B0604020202020204" pitchFamily="34" charset="0"/>
                <a:cs typeface="Arial" panose="020B0604020202020204" pitchFamily="34" charset="0"/>
              </a:rPr>
              <a:t>Trong các ký túc xá, nhà trọ, người ta thường dùng bếp dầu để đun nấu. Khi xảy cháy, bếp dầu do chế dầu lúc đun nấu, phạm vi cháy mới chỉ xung quanh bếp dầu, tại chỗ không có bình chữa cháy, chỉ có: nước, cát, chăn (mền). Anh/chị xử lý thế nào?</a:t>
            </a:r>
          </a:p>
          <a:p>
            <a:pPr algn="just"/>
            <a:r>
              <a:rPr lang="vi-VN" sz="4000">
                <a:latin typeface="Calibri (body)"/>
              </a:rPr>
              <a:t>A.Xối nước.</a:t>
            </a:r>
          </a:p>
          <a:p>
            <a:pPr algn="just"/>
            <a:r>
              <a:rPr lang="vi-VN" sz="4000">
                <a:latin typeface="Calibri (body)"/>
              </a:rPr>
              <a:t>B.Tạt cát.</a:t>
            </a:r>
          </a:p>
          <a:p>
            <a:pPr algn="just"/>
            <a:r>
              <a:rPr lang="vi-VN" sz="4000">
                <a:latin typeface="Calibri (body)"/>
              </a:rPr>
              <a:t>C.Lấy chăn (mền) nhúng nước trùm lên.</a:t>
            </a:r>
          </a:p>
        </p:txBody>
      </p:sp>
      <p:sp>
        <p:nvSpPr>
          <p:cNvPr id="5" name="TextBox 4">
            <a:hlinkClick r:id="rId6" action="ppaction://hlinksldjump"/>
            <a:extLst>
              <a:ext uri="{FF2B5EF4-FFF2-40B4-BE49-F238E27FC236}">
                <a16:creationId xmlns:a16="http://schemas.microsoft.com/office/drawing/2014/main" id="{DEB24BB6-0C5B-4220-83E7-B11B757E1A23}"/>
              </a:ext>
            </a:extLst>
          </p:cNvPr>
          <p:cNvSpPr txBox="1"/>
          <p:nvPr/>
        </p:nvSpPr>
        <p:spPr>
          <a:xfrm>
            <a:off x="9429227" y="343327"/>
            <a:ext cx="2340528"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000">
                <a:latin typeface="Arial Black" panose="020B0A04020102020204" pitchFamily="34" charset="0"/>
              </a:rPr>
              <a:t>Đáp án</a:t>
            </a:r>
            <a:endParaRPr lang="vi-VN" sz="4000"/>
          </a:p>
        </p:txBody>
      </p:sp>
      <p:pic>
        <p:nvPicPr>
          <p:cNvPr id="6" name="Picture 2" descr="Home button - Free web icons">
            <a:hlinkClick r:id="rId7" action="ppaction://hlinksldjump"/>
            <a:extLst>
              <a:ext uri="{FF2B5EF4-FFF2-40B4-BE49-F238E27FC236}">
                <a16:creationId xmlns:a16="http://schemas.microsoft.com/office/drawing/2014/main" id="{27349520-23EE-F93F-82A0-8B22C82762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7171" y="92007"/>
            <a:ext cx="502640" cy="502640"/>
          </a:xfrm>
          <a:prstGeom prst="rect">
            <a:avLst/>
          </a:prstGeom>
          <a:noFill/>
          <a:extLst>
            <a:ext uri="{909E8E84-426E-40DD-AFC4-6F175D3DCCD1}">
              <a14:hiddenFill xmlns:a14="http://schemas.microsoft.com/office/drawing/2010/main">
                <a:solidFill>
                  <a:srgbClr val="FFFFFF"/>
                </a:solidFill>
              </a14:hiddenFill>
            </a:ext>
          </a:extLst>
        </p:spPr>
      </p:pic>
      <p:pic>
        <p:nvPicPr>
          <p:cNvPr id="2" name="VOICE_20230925_203309_uO0i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171" y="6088118"/>
            <a:ext cx="609600" cy="609600"/>
          </a:xfrm>
          <a:prstGeom prst="rect">
            <a:avLst/>
          </a:prstGeom>
        </p:spPr>
      </p:pic>
      <p:pic>
        <p:nvPicPr>
          <p:cNvPr id="3" name="VOICE_20230925_203314_Efy9f">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160155" y="6088118"/>
            <a:ext cx="609600" cy="609600"/>
          </a:xfrm>
          <a:prstGeom prst="rect">
            <a:avLst/>
          </a:prstGeom>
        </p:spPr>
      </p:pic>
    </p:spTree>
    <p:extLst>
      <p:ext uri="{BB962C8B-B14F-4D97-AF65-F5344CB8AC3E}">
        <p14:creationId xmlns:p14="http://schemas.microsoft.com/office/powerpoint/2010/main" val="6269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4">
                                            <p:txEl>
                                              <p:pRg st="3" end="3"/>
                                            </p:txEl>
                                          </p:spTgt>
                                        </p:tgtEl>
                                        <p:attrNameLst>
                                          <p:attrName>style.color</p:attrName>
                                        </p:attrNameLst>
                                      </p:cBhvr>
                                      <p:to>
                                        <a:schemeClr val="accent2"/>
                                      </p:to>
                                    </p:animClr>
                                    <p:animClr clrSpc="rgb" dir="cw">
                                      <p:cBhvr>
                                        <p:cTn id="7" dur="500" fill="hold"/>
                                        <p:tgtEl>
                                          <p:spTgt spid="4">
                                            <p:txEl>
                                              <p:pRg st="3" end="3"/>
                                            </p:txEl>
                                          </p:spTgt>
                                        </p:tgtEl>
                                        <p:attrNameLst>
                                          <p:attrName>fillcolor</p:attrName>
                                        </p:attrNameLst>
                                      </p:cBhvr>
                                      <p:to>
                                        <a:schemeClr val="accent2"/>
                                      </p:to>
                                    </p:animClr>
                                    <p:set>
                                      <p:cBhvr>
                                        <p:cTn id="8" dur="500" fill="hold"/>
                                        <p:tgtEl>
                                          <p:spTgt spid="4">
                                            <p:txEl>
                                              <p:pRg st="3" end="3"/>
                                            </p:txEl>
                                          </p:spTgt>
                                        </p:tgtEl>
                                        <p:attrNameLst>
                                          <p:attrName>fill.type</p:attrName>
                                        </p:attrNameLst>
                                      </p:cBhvr>
                                      <p:to>
                                        <p:strVal val="solid"/>
                                      </p:to>
                                    </p:set>
                                    <p:set>
                                      <p:cBhvr>
                                        <p:cTn id="9" dur="500" fill="hold"/>
                                        <p:tgtEl>
                                          <p:spTgt spid="4">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06"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741" fill="hold"/>
                                        <p:tgtEl>
                                          <p:spTgt spid="3"/>
                                        </p:tgtEl>
                                      </p:cBhvr>
                                    </p:cmd>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b="27873"/>
          <a:stretch/>
        </p:blipFill>
        <p:spPr>
          <a:xfrm>
            <a:off x="-1" y="0"/>
            <a:ext cx="12192001" cy="6840914"/>
          </a:xfrm>
          <a:prstGeom prst="rect">
            <a:avLst/>
          </a:prstGeom>
        </p:spPr>
      </p:pic>
      <p:sp>
        <p:nvSpPr>
          <p:cNvPr id="11" name="TextBox 10"/>
          <p:cNvSpPr txBox="1"/>
          <p:nvPr/>
        </p:nvSpPr>
        <p:spPr>
          <a:xfrm>
            <a:off x="1579418" y="1246909"/>
            <a:ext cx="5153891" cy="240576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739B5310-7272-AF6F-DBF9-FE7364BF2BD1}"/>
              </a:ext>
            </a:extLst>
          </p:cNvPr>
          <p:cNvSpPr txBox="1"/>
          <p:nvPr/>
        </p:nvSpPr>
        <p:spPr>
          <a:xfrm>
            <a:off x="1235529" y="-409294"/>
            <a:ext cx="6883400" cy="14403943"/>
          </a:xfrm>
          <a:prstGeom prst="rect">
            <a:avLst/>
          </a:prstGeom>
          <a:noFill/>
        </p:spPr>
        <p:txBody>
          <a:bodyPr wrap="square" rtlCol="0">
            <a:spAutoFit/>
          </a:bodyPr>
          <a:lstStyle/>
          <a:p>
            <a:pPr algn="ctr"/>
            <a:r>
              <a:rPr lang="vi-VN" sz="4000" b="1" i="1" dirty="0">
                <a:ln w="9525">
                  <a:solidFill>
                    <a:schemeClr val="bg1"/>
                  </a:solidFill>
                  <a:prstDash val="solid"/>
                </a:ln>
                <a:solidFill>
                  <a:srgbClr val="FF0000"/>
                </a:solidFill>
                <a:effectLst>
                  <a:outerShdw blurRad="12700" dist="38100" dir="2700000" algn="tl" rotWithShape="0">
                    <a:schemeClr val="bg1">
                      <a:lumMod val="50000"/>
                    </a:schemeClr>
                  </a:outerShdw>
                </a:effectLst>
              </a:rPr>
              <a:t>THÀNH VIÊN TỔ </a:t>
            </a:r>
          </a:p>
          <a:p>
            <a:pPr algn="ctr"/>
            <a:r>
              <a:rPr lang="vi-VN" sz="2400" b="1" i="1" dirty="0">
                <a:solidFill>
                  <a:srgbClr val="FF0000"/>
                </a:solidFill>
              </a:rPr>
              <a:t> </a:t>
            </a:r>
            <a:endParaRPr lang="en-US" sz="2400" b="1" i="1" dirty="0">
              <a:solidFill>
                <a:srgbClr val="FF0000"/>
              </a:solidFill>
              <a:latin typeface="Arial Black" panose="020B0A04020102020204" pitchFamily="34" charset="0"/>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Nguyễn Quỳnh Mai Trâm </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Đặng Lê Như Ngọc</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Nguyễn Đặng Quỳnh Hoa</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Đỗ Thị Ngọc Trinh</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Nguyễn Phương Trâm</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Châu Mẫn Nhi</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Võ Hoàng Khánh Dương </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Võ Hải Thiên Nhi</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Bùi Ngọc Đăng Khoa</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Dương Minh Trí</a:t>
            </a:r>
          </a:p>
          <a:p>
            <a:pPr algn="ctr"/>
            <a:endPar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endParaRPr>
          </a:p>
          <a:p>
            <a:pPr algn="ctr"/>
            <a:r>
              <a:rPr lang="vi-VN" sz="2800" b="1"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Lê Hoàng Tuấn An</a:t>
            </a:r>
          </a:p>
          <a:p>
            <a:pPr algn="ctr"/>
            <a:endParaRPr lang="vi-VN" sz="2400" dirty="0">
              <a:solidFill>
                <a:srgbClr val="FF0000"/>
              </a:solidFill>
            </a:endParaRPr>
          </a:p>
          <a:p>
            <a:pPr algn="ctr"/>
            <a:r>
              <a:rPr lang="vi-VN" sz="4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THANKS FOR WATCHING</a:t>
            </a:r>
          </a:p>
          <a:p>
            <a:pPr algn="ctr"/>
            <a:endParaRPr lang="vi-VN" sz="40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a:p>
            <a:pPr algn="ctr"/>
            <a:endParaRPr lang="vi-VN" sz="4000" b="1" dirty="0">
              <a:ln w="9525">
                <a:solidFill>
                  <a:schemeClr val="bg1"/>
                </a:solidFill>
                <a:prstDash val="solid"/>
              </a:ln>
              <a:solidFill>
                <a:schemeClr val="accent2"/>
              </a:solidFill>
              <a:effectLst>
                <a:outerShdw blurRad="12700" dist="38100" dir="2700000" algn="tl" rotWithShape="0">
                  <a:schemeClr val="bg1">
                    <a:lumMod val="50000"/>
                  </a:schemeClr>
                </a:outerShdw>
              </a:effectLst>
            </a:endParaRPr>
          </a:p>
          <a:p>
            <a:pPr algn="ctr"/>
            <a:endParaRPr lang="vi-VN" sz="4000" b="1" dirty="0">
              <a:ln w="9525">
                <a:solidFill>
                  <a:schemeClr val="bg1"/>
                </a:solidFill>
                <a:prstDash val="solid"/>
              </a:ln>
              <a:solidFill>
                <a:schemeClr val="accent2"/>
              </a:solidFill>
              <a:effectLst>
                <a:outerShdw blurRad="12700" dist="38100" dir="2700000" algn="tl" rotWithShape="0">
                  <a:schemeClr val="bg1">
                    <a:lumMod val="50000"/>
                  </a:schemeClr>
                </a:outerShdw>
              </a:effectLst>
            </a:endParaRPr>
          </a:p>
          <a:p>
            <a:pPr algn="ctr"/>
            <a:endParaRPr lang="vi-VN" sz="4000" b="1" dirty="0">
              <a:ln w="9525">
                <a:solidFill>
                  <a:schemeClr val="bg1"/>
                </a:solidFill>
                <a:prstDash val="solid"/>
              </a:ln>
              <a:solidFill>
                <a:schemeClr val="accent2"/>
              </a:solidFill>
              <a:effectLst>
                <a:outerShdw blurRad="12700" dist="38100" dir="2700000" algn="tl" rotWithShape="0">
                  <a:schemeClr val="bg1">
                    <a:lumMod val="50000"/>
                  </a:schemeClr>
                </a:outerShdw>
              </a:effectLst>
            </a:endParaRPr>
          </a:p>
          <a:p>
            <a:endParaRPr lang="vi-VN" dirty="0">
              <a:solidFill>
                <a:schemeClr val="accent6">
                  <a:lumMod val="60000"/>
                  <a:lumOff val="40000"/>
                </a:schemeClr>
              </a:solidFill>
            </a:endParaRPr>
          </a:p>
          <a:p>
            <a:endParaRPr lang="vi-VN" dirty="0">
              <a:solidFill>
                <a:schemeClr val="bg1"/>
              </a:solidFill>
            </a:endParaRPr>
          </a:p>
          <a:p>
            <a:endParaRPr lang="vi-VN" dirty="0">
              <a:solidFill>
                <a:schemeClr val="bg1"/>
              </a:solidFill>
            </a:endParaRPr>
          </a:p>
        </p:txBody>
      </p:sp>
      <p:pic>
        <p:nvPicPr>
          <p:cNvPr id="4" name="Nhac-Chuong-Ban-Oi-Rock-Ver-Myra-Tran-OST-Lat-Mat-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2914" y="7250208"/>
            <a:ext cx="609600" cy="609600"/>
          </a:xfrm>
          <a:prstGeom prst="rect">
            <a:avLst/>
          </a:prstGeom>
        </p:spPr>
      </p:pic>
    </p:spTree>
    <p:extLst>
      <p:ext uri="{BB962C8B-B14F-4D97-AF65-F5344CB8AC3E}">
        <p14:creationId xmlns:p14="http://schemas.microsoft.com/office/powerpoint/2010/main" val="25522379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16000" fill="hold"/>
                                        <p:tgtEl>
                                          <p:spTgt spid="10"/>
                                        </p:tgtEl>
                                        <p:attrNameLst>
                                          <p:attrName>ppt_x</p:attrName>
                                        </p:attrNameLst>
                                      </p:cBhvr>
                                      <p:tavLst>
                                        <p:tav tm="0">
                                          <p:val>
                                            <p:strVal val="#ppt_x"/>
                                          </p:val>
                                        </p:tav>
                                        <p:tav tm="100000">
                                          <p:val>
                                            <p:strVal val="#ppt_x"/>
                                          </p:val>
                                        </p:tav>
                                      </p:tavLst>
                                    </p:anim>
                                    <p:anim calcmode="lin" valueType="num">
                                      <p:cBhvr>
                                        <p:cTn id="8" dur="16000" fill="hold"/>
                                        <p:tgtEl>
                                          <p:spTgt spid="10"/>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25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p:cTn id="11" dur="16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2" dur="16000" fill="hold"/>
                                        <p:tgtEl>
                                          <p:spTgt spid="10">
                                            <p:txEl>
                                              <p:pRg st="0" end="0"/>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25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p:cTn id="15" dur="16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6000" fill="hold"/>
                                        <p:tgtEl>
                                          <p:spTgt spid="10">
                                            <p:txEl>
                                              <p:pRg st="1" end="1"/>
                                            </p:txEl>
                                          </p:spTgt>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25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16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0" dur="16000" fill="hold"/>
                                        <p:tgtEl>
                                          <p:spTgt spid="10">
                                            <p:txEl>
                                              <p:pRg st="2" end="2"/>
                                            </p:txEl>
                                          </p:spTgt>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25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p:cTn id="23" dur="16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4" dur="16000" fill="hold"/>
                                        <p:tgtEl>
                                          <p:spTgt spid="10">
                                            <p:txEl>
                                              <p:pRg st="4" end="4"/>
                                            </p:txEl>
                                          </p:spTgt>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250"/>
                                  </p:stCondLst>
                                  <p:childTnLst>
                                    <p:set>
                                      <p:cBhvr>
                                        <p:cTn id="26" dur="1" fill="hold">
                                          <p:stCondLst>
                                            <p:cond delay="0"/>
                                          </p:stCondLst>
                                        </p:cTn>
                                        <p:tgtEl>
                                          <p:spTgt spid="10">
                                            <p:txEl>
                                              <p:pRg st="6" end="6"/>
                                            </p:txEl>
                                          </p:spTgt>
                                        </p:tgtEl>
                                        <p:attrNameLst>
                                          <p:attrName>style.visibility</p:attrName>
                                        </p:attrNameLst>
                                      </p:cBhvr>
                                      <p:to>
                                        <p:strVal val="visible"/>
                                      </p:to>
                                    </p:set>
                                    <p:anim calcmode="lin" valueType="num">
                                      <p:cBhvr>
                                        <p:cTn id="27" dur="16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28" dur="16000" fill="hold"/>
                                        <p:tgtEl>
                                          <p:spTgt spid="10">
                                            <p:txEl>
                                              <p:pRg st="6" end="6"/>
                                            </p:txEl>
                                          </p:spTgt>
                                        </p:tgtEl>
                                        <p:attrNameLst>
                                          <p:attrName>ppt_y</p:attrName>
                                        </p:attrNameLst>
                                      </p:cBhvr>
                                      <p:tavLst>
                                        <p:tav tm="0">
                                          <p:val>
                                            <p:strVal val="#ppt_y+1"/>
                                          </p:val>
                                        </p:tav>
                                        <p:tav tm="100000">
                                          <p:val>
                                            <p:strVal val="#ppt_y-1"/>
                                          </p:val>
                                        </p:tav>
                                      </p:tavLst>
                                    </p:anim>
                                  </p:childTnLst>
                                </p:cTn>
                              </p:par>
                              <p:par>
                                <p:cTn id="29" presetID="28" presetClass="entr" presetSubtype="0" fill="hold" nodeType="withEffect">
                                  <p:stCondLst>
                                    <p:cond delay="250"/>
                                  </p:stCondLst>
                                  <p:childTnLst>
                                    <p:set>
                                      <p:cBhvr>
                                        <p:cTn id="30" dur="1" fill="hold">
                                          <p:stCondLst>
                                            <p:cond delay="0"/>
                                          </p:stCondLst>
                                        </p:cTn>
                                        <p:tgtEl>
                                          <p:spTgt spid="10">
                                            <p:txEl>
                                              <p:pRg st="8" end="8"/>
                                            </p:txEl>
                                          </p:spTgt>
                                        </p:tgtEl>
                                        <p:attrNameLst>
                                          <p:attrName>style.visibility</p:attrName>
                                        </p:attrNameLst>
                                      </p:cBhvr>
                                      <p:to>
                                        <p:strVal val="visible"/>
                                      </p:to>
                                    </p:set>
                                    <p:anim calcmode="lin" valueType="num">
                                      <p:cBhvr>
                                        <p:cTn id="31" dur="16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32" dur="16000" fill="hold"/>
                                        <p:tgtEl>
                                          <p:spTgt spid="10">
                                            <p:txEl>
                                              <p:pRg st="8" end="8"/>
                                            </p:txEl>
                                          </p:spTgt>
                                        </p:tgtEl>
                                        <p:attrNameLst>
                                          <p:attrName>ppt_y</p:attrName>
                                        </p:attrNameLst>
                                      </p:cBhvr>
                                      <p:tavLst>
                                        <p:tav tm="0">
                                          <p:val>
                                            <p:strVal val="#ppt_y+1"/>
                                          </p:val>
                                        </p:tav>
                                        <p:tav tm="100000">
                                          <p:val>
                                            <p:strVal val="#ppt_y-1"/>
                                          </p:val>
                                        </p:tav>
                                      </p:tavLst>
                                    </p:anim>
                                  </p:childTnLst>
                                </p:cTn>
                              </p:par>
                              <p:par>
                                <p:cTn id="33" presetID="28" presetClass="entr" presetSubtype="0" fill="hold" nodeType="withEffect">
                                  <p:stCondLst>
                                    <p:cond delay="250"/>
                                  </p:stCondLst>
                                  <p:childTnLst>
                                    <p:set>
                                      <p:cBhvr>
                                        <p:cTn id="34" dur="1" fill="hold">
                                          <p:stCondLst>
                                            <p:cond delay="0"/>
                                          </p:stCondLst>
                                        </p:cTn>
                                        <p:tgtEl>
                                          <p:spTgt spid="10">
                                            <p:txEl>
                                              <p:pRg st="10" end="10"/>
                                            </p:txEl>
                                          </p:spTgt>
                                        </p:tgtEl>
                                        <p:attrNameLst>
                                          <p:attrName>style.visibility</p:attrName>
                                        </p:attrNameLst>
                                      </p:cBhvr>
                                      <p:to>
                                        <p:strVal val="visible"/>
                                      </p:to>
                                    </p:set>
                                    <p:anim calcmode="lin" valueType="num">
                                      <p:cBhvr>
                                        <p:cTn id="35" dur="16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36" dur="16000" fill="hold"/>
                                        <p:tgtEl>
                                          <p:spTgt spid="10">
                                            <p:txEl>
                                              <p:pRg st="10" end="10"/>
                                            </p:txEl>
                                          </p:spTgt>
                                        </p:tgtEl>
                                        <p:attrNameLst>
                                          <p:attrName>ppt_y</p:attrName>
                                        </p:attrNameLst>
                                      </p:cBhvr>
                                      <p:tavLst>
                                        <p:tav tm="0">
                                          <p:val>
                                            <p:strVal val="#ppt_y+1"/>
                                          </p:val>
                                        </p:tav>
                                        <p:tav tm="100000">
                                          <p:val>
                                            <p:strVal val="#ppt_y-1"/>
                                          </p:val>
                                        </p:tav>
                                      </p:tavLst>
                                    </p:anim>
                                  </p:childTnLst>
                                </p:cTn>
                              </p:par>
                              <p:par>
                                <p:cTn id="37" presetID="28" presetClass="entr" presetSubtype="0" fill="hold" nodeType="withEffect">
                                  <p:stCondLst>
                                    <p:cond delay="250"/>
                                  </p:stCondLst>
                                  <p:childTnLst>
                                    <p:set>
                                      <p:cBhvr>
                                        <p:cTn id="38" dur="1" fill="hold">
                                          <p:stCondLst>
                                            <p:cond delay="0"/>
                                          </p:stCondLst>
                                        </p:cTn>
                                        <p:tgtEl>
                                          <p:spTgt spid="10">
                                            <p:txEl>
                                              <p:pRg st="12" end="12"/>
                                            </p:txEl>
                                          </p:spTgt>
                                        </p:tgtEl>
                                        <p:attrNameLst>
                                          <p:attrName>style.visibility</p:attrName>
                                        </p:attrNameLst>
                                      </p:cBhvr>
                                      <p:to>
                                        <p:strVal val="visible"/>
                                      </p:to>
                                    </p:set>
                                    <p:anim calcmode="lin" valueType="num">
                                      <p:cBhvr>
                                        <p:cTn id="39" dur="16000" fill="hold"/>
                                        <p:tgtEl>
                                          <p:spTgt spid="10">
                                            <p:txEl>
                                              <p:pRg st="12" end="12"/>
                                            </p:txEl>
                                          </p:spTgt>
                                        </p:tgtEl>
                                        <p:attrNameLst>
                                          <p:attrName>ppt_x</p:attrName>
                                        </p:attrNameLst>
                                      </p:cBhvr>
                                      <p:tavLst>
                                        <p:tav tm="0">
                                          <p:val>
                                            <p:strVal val="#ppt_x"/>
                                          </p:val>
                                        </p:tav>
                                        <p:tav tm="100000">
                                          <p:val>
                                            <p:strVal val="#ppt_x"/>
                                          </p:val>
                                        </p:tav>
                                      </p:tavLst>
                                    </p:anim>
                                    <p:anim calcmode="lin" valueType="num">
                                      <p:cBhvr>
                                        <p:cTn id="40" dur="16000" fill="hold"/>
                                        <p:tgtEl>
                                          <p:spTgt spid="10">
                                            <p:txEl>
                                              <p:pRg st="12" end="12"/>
                                            </p:txEl>
                                          </p:spTgt>
                                        </p:tgtEl>
                                        <p:attrNameLst>
                                          <p:attrName>ppt_y</p:attrName>
                                        </p:attrNameLst>
                                      </p:cBhvr>
                                      <p:tavLst>
                                        <p:tav tm="0">
                                          <p:val>
                                            <p:strVal val="#ppt_y+1"/>
                                          </p:val>
                                        </p:tav>
                                        <p:tav tm="100000">
                                          <p:val>
                                            <p:strVal val="#ppt_y-1"/>
                                          </p:val>
                                        </p:tav>
                                      </p:tavLst>
                                    </p:anim>
                                  </p:childTnLst>
                                </p:cTn>
                              </p:par>
                              <p:par>
                                <p:cTn id="41" presetID="28" presetClass="entr" presetSubtype="0" fill="hold" nodeType="withEffect">
                                  <p:stCondLst>
                                    <p:cond delay="250"/>
                                  </p:stCondLst>
                                  <p:childTnLst>
                                    <p:set>
                                      <p:cBhvr>
                                        <p:cTn id="42" dur="1" fill="hold">
                                          <p:stCondLst>
                                            <p:cond delay="0"/>
                                          </p:stCondLst>
                                        </p:cTn>
                                        <p:tgtEl>
                                          <p:spTgt spid="10">
                                            <p:txEl>
                                              <p:pRg st="14" end="14"/>
                                            </p:txEl>
                                          </p:spTgt>
                                        </p:tgtEl>
                                        <p:attrNameLst>
                                          <p:attrName>style.visibility</p:attrName>
                                        </p:attrNameLst>
                                      </p:cBhvr>
                                      <p:to>
                                        <p:strVal val="visible"/>
                                      </p:to>
                                    </p:set>
                                    <p:anim calcmode="lin" valueType="num">
                                      <p:cBhvr>
                                        <p:cTn id="43" dur="16000" fill="hold"/>
                                        <p:tgtEl>
                                          <p:spTgt spid="10">
                                            <p:txEl>
                                              <p:pRg st="14" end="14"/>
                                            </p:txEl>
                                          </p:spTgt>
                                        </p:tgtEl>
                                        <p:attrNameLst>
                                          <p:attrName>ppt_x</p:attrName>
                                        </p:attrNameLst>
                                      </p:cBhvr>
                                      <p:tavLst>
                                        <p:tav tm="0">
                                          <p:val>
                                            <p:strVal val="#ppt_x"/>
                                          </p:val>
                                        </p:tav>
                                        <p:tav tm="100000">
                                          <p:val>
                                            <p:strVal val="#ppt_x"/>
                                          </p:val>
                                        </p:tav>
                                      </p:tavLst>
                                    </p:anim>
                                    <p:anim calcmode="lin" valueType="num">
                                      <p:cBhvr>
                                        <p:cTn id="44" dur="16000" fill="hold"/>
                                        <p:tgtEl>
                                          <p:spTgt spid="10">
                                            <p:txEl>
                                              <p:pRg st="14" end="14"/>
                                            </p:txEl>
                                          </p:spTgt>
                                        </p:tgtEl>
                                        <p:attrNameLst>
                                          <p:attrName>ppt_y</p:attrName>
                                        </p:attrNameLst>
                                      </p:cBhvr>
                                      <p:tavLst>
                                        <p:tav tm="0">
                                          <p:val>
                                            <p:strVal val="#ppt_y+1"/>
                                          </p:val>
                                        </p:tav>
                                        <p:tav tm="100000">
                                          <p:val>
                                            <p:strVal val="#ppt_y-1"/>
                                          </p:val>
                                        </p:tav>
                                      </p:tavLst>
                                    </p:anim>
                                  </p:childTnLst>
                                </p:cTn>
                              </p:par>
                              <p:par>
                                <p:cTn id="45" presetID="28" presetClass="entr" presetSubtype="0" fill="hold" nodeType="withEffect">
                                  <p:stCondLst>
                                    <p:cond delay="250"/>
                                  </p:stCondLst>
                                  <p:childTnLst>
                                    <p:set>
                                      <p:cBhvr>
                                        <p:cTn id="46" dur="1" fill="hold">
                                          <p:stCondLst>
                                            <p:cond delay="0"/>
                                          </p:stCondLst>
                                        </p:cTn>
                                        <p:tgtEl>
                                          <p:spTgt spid="10">
                                            <p:txEl>
                                              <p:pRg st="16" end="16"/>
                                            </p:txEl>
                                          </p:spTgt>
                                        </p:tgtEl>
                                        <p:attrNameLst>
                                          <p:attrName>style.visibility</p:attrName>
                                        </p:attrNameLst>
                                      </p:cBhvr>
                                      <p:to>
                                        <p:strVal val="visible"/>
                                      </p:to>
                                    </p:set>
                                    <p:anim calcmode="lin" valueType="num">
                                      <p:cBhvr>
                                        <p:cTn id="47" dur="16000" fill="hold"/>
                                        <p:tgtEl>
                                          <p:spTgt spid="10">
                                            <p:txEl>
                                              <p:pRg st="16" end="16"/>
                                            </p:txEl>
                                          </p:spTgt>
                                        </p:tgtEl>
                                        <p:attrNameLst>
                                          <p:attrName>ppt_x</p:attrName>
                                        </p:attrNameLst>
                                      </p:cBhvr>
                                      <p:tavLst>
                                        <p:tav tm="0">
                                          <p:val>
                                            <p:strVal val="#ppt_x"/>
                                          </p:val>
                                        </p:tav>
                                        <p:tav tm="100000">
                                          <p:val>
                                            <p:strVal val="#ppt_x"/>
                                          </p:val>
                                        </p:tav>
                                      </p:tavLst>
                                    </p:anim>
                                    <p:anim calcmode="lin" valueType="num">
                                      <p:cBhvr>
                                        <p:cTn id="48" dur="16000" fill="hold"/>
                                        <p:tgtEl>
                                          <p:spTgt spid="10">
                                            <p:txEl>
                                              <p:pRg st="16" end="16"/>
                                            </p:txEl>
                                          </p:spTgt>
                                        </p:tgtEl>
                                        <p:attrNameLst>
                                          <p:attrName>ppt_y</p:attrName>
                                        </p:attrNameLst>
                                      </p:cBhvr>
                                      <p:tavLst>
                                        <p:tav tm="0">
                                          <p:val>
                                            <p:strVal val="#ppt_y+1"/>
                                          </p:val>
                                        </p:tav>
                                        <p:tav tm="100000">
                                          <p:val>
                                            <p:strVal val="#ppt_y-1"/>
                                          </p:val>
                                        </p:tav>
                                      </p:tavLst>
                                    </p:anim>
                                  </p:childTnLst>
                                </p:cTn>
                              </p:par>
                              <p:par>
                                <p:cTn id="49" presetID="28" presetClass="entr" presetSubtype="0" fill="hold" nodeType="withEffect">
                                  <p:stCondLst>
                                    <p:cond delay="250"/>
                                  </p:stCondLst>
                                  <p:childTnLst>
                                    <p:set>
                                      <p:cBhvr>
                                        <p:cTn id="50" dur="1" fill="hold">
                                          <p:stCondLst>
                                            <p:cond delay="0"/>
                                          </p:stCondLst>
                                        </p:cTn>
                                        <p:tgtEl>
                                          <p:spTgt spid="10">
                                            <p:txEl>
                                              <p:pRg st="18" end="18"/>
                                            </p:txEl>
                                          </p:spTgt>
                                        </p:tgtEl>
                                        <p:attrNameLst>
                                          <p:attrName>style.visibility</p:attrName>
                                        </p:attrNameLst>
                                      </p:cBhvr>
                                      <p:to>
                                        <p:strVal val="visible"/>
                                      </p:to>
                                    </p:set>
                                    <p:anim calcmode="lin" valueType="num">
                                      <p:cBhvr>
                                        <p:cTn id="51" dur="16000" fill="hold"/>
                                        <p:tgtEl>
                                          <p:spTgt spid="10">
                                            <p:txEl>
                                              <p:pRg st="18" end="18"/>
                                            </p:txEl>
                                          </p:spTgt>
                                        </p:tgtEl>
                                        <p:attrNameLst>
                                          <p:attrName>ppt_x</p:attrName>
                                        </p:attrNameLst>
                                      </p:cBhvr>
                                      <p:tavLst>
                                        <p:tav tm="0">
                                          <p:val>
                                            <p:strVal val="#ppt_x"/>
                                          </p:val>
                                        </p:tav>
                                        <p:tav tm="100000">
                                          <p:val>
                                            <p:strVal val="#ppt_x"/>
                                          </p:val>
                                        </p:tav>
                                      </p:tavLst>
                                    </p:anim>
                                    <p:anim calcmode="lin" valueType="num">
                                      <p:cBhvr>
                                        <p:cTn id="52" dur="16000" fill="hold"/>
                                        <p:tgtEl>
                                          <p:spTgt spid="10">
                                            <p:txEl>
                                              <p:pRg st="18" end="18"/>
                                            </p:txEl>
                                          </p:spTgt>
                                        </p:tgtEl>
                                        <p:attrNameLst>
                                          <p:attrName>ppt_y</p:attrName>
                                        </p:attrNameLst>
                                      </p:cBhvr>
                                      <p:tavLst>
                                        <p:tav tm="0">
                                          <p:val>
                                            <p:strVal val="#ppt_y+1"/>
                                          </p:val>
                                        </p:tav>
                                        <p:tav tm="100000">
                                          <p:val>
                                            <p:strVal val="#ppt_y-1"/>
                                          </p:val>
                                        </p:tav>
                                      </p:tavLst>
                                    </p:anim>
                                  </p:childTnLst>
                                </p:cTn>
                              </p:par>
                              <p:par>
                                <p:cTn id="53" presetID="28" presetClass="entr" presetSubtype="0" fill="hold" nodeType="withEffect">
                                  <p:stCondLst>
                                    <p:cond delay="250"/>
                                  </p:stCondLst>
                                  <p:childTnLst>
                                    <p:set>
                                      <p:cBhvr>
                                        <p:cTn id="54" dur="1" fill="hold">
                                          <p:stCondLst>
                                            <p:cond delay="0"/>
                                          </p:stCondLst>
                                        </p:cTn>
                                        <p:tgtEl>
                                          <p:spTgt spid="10">
                                            <p:txEl>
                                              <p:pRg st="20" end="20"/>
                                            </p:txEl>
                                          </p:spTgt>
                                        </p:tgtEl>
                                        <p:attrNameLst>
                                          <p:attrName>style.visibility</p:attrName>
                                        </p:attrNameLst>
                                      </p:cBhvr>
                                      <p:to>
                                        <p:strVal val="visible"/>
                                      </p:to>
                                    </p:set>
                                    <p:anim calcmode="lin" valueType="num">
                                      <p:cBhvr>
                                        <p:cTn id="55" dur="16000" fill="hold"/>
                                        <p:tgtEl>
                                          <p:spTgt spid="10">
                                            <p:txEl>
                                              <p:pRg st="20" end="20"/>
                                            </p:txEl>
                                          </p:spTgt>
                                        </p:tgtEl>
                                        <p:attrNameLst>
                                          <p:attrName>ppt_x</p:attrName>
                                        </p:attrNameLst>
                                      </p:cBhvr>
                                      <p:tavLst>
                                        <p:tav tm="0">
                                          <p:val>
                                            <p:strVal val="#ppt_x"/>
                                          </p:val>
                                        </p:tav>
                                        <p:tav tm="100000">
                                          <p:val>
                                            <p:strVal val="#ppt_x"/>
                                          </p:val>
                                        </p:tav>
                                      </p:tavLst>
                                    </p:anim>
                                    <p:anim calcmode="lin" valueType="num">
                                      <p:cBhvr>
                                        <p:cTn id="56" dur="16000" fill="hold"/>
                                        <p:tgtEl>
                                          <p:spTgt spid="10">
                                            <p:txEl>
                                              <p:pRg st="20" end="20"/>
                                            </p:txEl>
                                          </p:spTgt>
                                        </p:tgtEl>
                                        <p:attrNameLst>
                                          <p:attrName>ppt_y</p:attrName>
                                        </p:attrNameLst>
                                      </p:cBhvr>
                                      <p:tavLst>
                                        <p:tav tm="0">
                                          <p:val>
                                            <p:strVal val="#ppt_y+1"/>
                                          </p:val>
                                        </p:tav>
                                        <p:tav tm="100000">
                                          <p:val>
                                            <p:strVal val="#ppt_y-1"/>
                                          </p:val>
                                        </p:tav>
                                      </p:tavLst>
                                    </p:anim>
                                  </p:childTnLst>
                                </p:cTn>
                              </p:par>
                              <p:par>
                                <p:cTn id="57" presetID="28" presetClass="entr" presetSubtype="0" fill="hold" nodeType="withEffect">
                                  <p:stCondLst>
                                    <p:cond delay="250"/>
                                  </p:stCondLst>
                                  <p:childTnLst>
                                    <p:set>
                                      <p:cBhvr>
                                        <p:cTn id="58" dur="1" fill="hold">
                                          <p:stCondLst>
                                            <p:cond delay="0"/>
                                          </p:stCondLst>
                                        </p:cTn>
                                        <p:tgtEl>
                                          <p:spTgt spid="10">
                                            <p:txEl>
                                              <p:pRg st="22" end="22"/>
                                            </p:txEl>
                                          </p:spTgt>
                                        </p:tgtEl>
                                        <p:attrNameLst>
                                          <p:attrName>style.visibility</p:attrName>
                                        </p:attrNameLst>
                                      </p:cBhvr>
                                      <p:to>
                                        <p:strVal val="visible"/>
                                      </p:to>
                                    </p:set>
                                    <p:anim calcmode="lin" valueType="num">
                                      <p:cBhvr>
                                        <p:cTn id="59" dur="16000" fill="hold"/>
                                        <p:tgtEl>
                                          <p:spTgt spid="10">
                                            <p:txEl>
                                              <p:pRg st="22" end="22"/>
                                            </p:txEl>
                                          </p:spTgt>
                                        </p:tgtEl>
                                        <p:attrNameLst>
                                          <p:attrName>ppt_x</p:attrName>
                                        </p:attrNameLst>
                                      </p:cBhvr>
                                      <p:tavLst>
                                        <p:tav tm="0">
                                          <p:val>
                                            <p:strVal val="#ppt_x"/>
                                          </p:val>
                                        </p:tav>
                                        <p:tav tm="100000">
                                          <p:val>
                                            <p:strVal val="#ppt_x"/>
                                          </p:val>
                                        </p:tav>
                                      </p:tavLst>
                                    </p:anim>
                                    <p:anim calcmode="lin" valueType="num">
                                      <p:cBhvr>
                                        <p:cTn id="60" dur="16000" fill="hold"/>
                                        <p:tgtEl>
                                          <p:spTgt spid="10">
                                            <p:txEl>
                                              <p:pRg st="22" end="22"/>
                                            </p:txEl>
                                          </p:spTgt>
                                        </p:tgtEl>
                                        <p:attrNameLst>
                                          <p:attrName>ppt_y</p:attrName>
                                        </p:attrNameLst>
                                      </p:cBhvr>
                                      <p:tavLst>
                                        <p:tav tm="0">
                                          <p:val>
                                            <p:strVal val="#ppt_y+1"/>
                                          </p:val>
                                        </p:tav>
                                        <p:tav tm="100000">
                                          <p:val>
                                            <p:strVal val="#ppt_y-1"/>
                                          </p:val>
                                        </p:tav>
                                      </p:tavLst>
                                    </p:anim>
                                  </p:childTnLst>
                                </p:cTn>
                              </p:par>
                              <p:par>
                                <p:cTn id="61" presetID="28" presetClass="entr" presetSubtype="0" fill="hold" nodeType="withEffect">
                                  <p:stCondLst>
                                    <p:cond delay="250"/>
                                  </p:stCondLst>
                                  <p:childTnLst>
                                    <p:set>
                                      <p:cBhvr>
                                        <p:cTn id="62" dur="1" fill="hold">
                                          <p:stCondLst>
                                            <p:cond delay="0"/>
                                          </p:stCondLst>
                                        </p:cTn>
                                        <p:tgtEl>
                                          <p:spTgt spid="10">
                                            <p:txEl>
                                              <p:pRg st="24" end="24"/>
                                            </p:txEl>
                                          </p:spTgt>
                                        </p:tgtEl>
                                        <p:attrNameLst>
                                          <p:attrName>style.visibility</p:attrName>
                                        </p:attrNameLst>
                                      </p:cBhvr>
                                      <p:to>
                                        <p:strVal val="visible"/>
                                      </p:to>
                                    </p:set>
                                    <p:anim calcmode="lin" valueType="num">
                                      <p:cBhvr>
                                        <p:cTn id="63" dur="16000" fill="hold"/>
                                        <p:tgtEl>
                                          <p:spTgt spid="10">
                                            <p:txEl>
                                              <p:pRg st="24" end="24"/>
                                            </p:txEl>
                                          </p:spTgt>
                                        </p:tgtEl>
                                        <p:attrNameLst>
                                          <p:attrName>ppt_x</p:attrName>
                                        </p:attrNameLst>
                                      </p:cBhvr>
                                      <p:tavLst>
                                        <p:tav tm="0">
                                          <p:val>
                                            <p:strVal val="#ppt_x"/>
                                          </p:val>
                                        </p:tav>
                                        <p:tav tm="100000">
                                          <p:val>
                                            <p:strVal val="#ppt_x"/>
                                          </p:val>
                                        </p:tav>
                                      </p:tavLst>
                                    </p:anim>
                                    <p:anim calcmode="lin" valueType="num">
                                      <p:cBhvr>
                                        <p:cTn id="64" dur="16000" fill="hold"/>
                                        <p:tgtEl>
                                          <p:spTgt spid="10">
                                            <p:txEl>
                                              <p:pRg st="24" end="24"/>
                                            </p:txEl>
                                          </p:spTgt>
                                        </p:tgtEl>
                                        <p:attrNameLst>
                                          <p:attrName>ppt_y</p:attrName>
                                        </p:attrNameLst>
                                      </p:cBhvr>
                                      <p:tavLst>
                                        <p:tav tm="0">
                                          <p:val>
                                            <p:strVal val="#ppt_y+1"/>
                                          </p:val>
                                        </p:tav>
                                        <p:tav tm="100000">
                                          <p:val>
                                            <p:strVal val="#ppt_y-1"/>
                                          </p:val>
                                        </p:tav>
                                      </p:tavLst>
                                    </p:anim>
                                  </p:childTnLst>
                                </p:cTn>
                              </p:par>
                              <p:par>
                                <p:cTn id="65" presetID="1" presetClass="mediacall" presetSubtype="0" fill="hold" nodeType="withEffect">
                                  <p:stCondLst>
                                    <p:cond delay="250"/>
                                  </p:stCondLst>
                                  <p:childTnLst>
                                    <p:cmd type="call" cmd="playFrom(0.0)">
                                      <p:cBhvr>
                                        <p:cTn id="66" dur="41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4"/>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há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72607" y="0"/>
            <a:ext cx="3845034" cy="6858000"/>
          </a:xfrm>
          <a:prstGeom prst="rect">
            <a:avLst/>
          </a:prstGeom>
        </p:spPr>
      </p:pic>
    </p:spTree>
    <p:extLst>
      <p:ext uri="{BB962C8B-B14F-4D97-AF65-F5344CB8AC3E}">
        <p14:creationId xmlns:p14="http://schemas.microsoft.com/office/powerpoint/2010/main" val="429239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7" name="Group 2"/>
          <p:cNvGrpSpPr/>
          <p:nvPr/>
        </p:nvGrpSpPr>
        <p:grpSpPr>
          <a:xfrm rot="-10800000">
            <a:off x="-1" y="0"/>
            <a:ext cx="12192000" cy="6858000"/>
            <a:chOff x="0" y="0"/>
            <a:chExt cx="1671274" cy="2529037"/>
          </a:xfrm>
        </p:grpSpPr>
        <p:sp>
          <p:nvSpPr>
            <p:cNvPr id="8" name="Freeform 3"/>
            <p:cNvSpPr/>
            <p:nvPr/>
          </p:nvSpPr>
          <p:spPr>
            <a:xfrm>
              <a:off x="0" y="0"/>
              <a:ext cx="1671274" cy="2529037"/>
            </a:xfrm>
            <a:custGeom>
              <a:avLst/>
              <a:gdLst/>
              <a:ahLst/>
              <a:cxnLst/>
              <a:rect l="l" t="t" r="r" b="b"/>
              <a:pathLst>
                <a:path w="1671274" h="2529037">
                  <a:moveTo>
                    <a:pt x="32967" y="0"/>
                  </a:moveTo>
                  <a:lnTo>
                    <a:pt x="1638307" y="0"/>
                  </a:lnTo>
                  <a:cubicBezTo>
                    <a:pt x="1656514" y="0"/>
                    <a:pt x="1671274" y="14760"/>
                    <a:pt x="1671274" y="32967"/>
                  </a:cubicBezTo>
                  <a:lnTo>
                    <a:pt x="1671274" y="2496070"/>
                  </a:lnTo>
                  <a:cubicBezTo>
                    <a:pt x="1671274" y="2504813"/>
                    <a:pt x="1667801" y="2513199"/>
                    <a:pt x="1661619" y="2519381"/>
                  </a:cubicBezTo>
                  <a:cubicBezTo>
                    <a:pt x="1655436" y="2525564"/>
                    <a:pt x="1647051" y="2529037"/>
                    <a:pt x="1638307" y="2529037"/>
                  </a:cubicBezTo>
                  <a:lnTo>
                    <a:pt x="32967" y="2529037"/>
                  </a:lnTo>
                  <a:cubicBezTo>
                    <a:pt x="14760" y="2529037"/>
                    <a:pt x="0" y="2514277"/>
                    <a:pt x="0" y="2496070"/>
                  </a:cubicBezTo>
                  <a:lnTo>
                    <a:pt x="0" y="32967"/>
                  </a:lnTo>
                  <a:cubicBezTo>
                    <a:pt x="0" y="14760"/>
                    <a:pt x="14760" y="0"/>
                    <a:pt x="32967" y="0"/>
                  </a:cubicBezTo>
                  <a:close/>
                </a:path>
              </a:pathLst>
            </a:custGeom>
            <a:solidFill>
              <a:srgbClr val="F1E6D9"/>
            </a:solidFill>
          </p:spPr>
          <p:txBody>
            <a:bodyPr/>
            <a:lstStyle/>
            <a:p>
              <a:endParaRPr lang="vi-VN"/>
            </a:p>
          </p:txBody>
        </p:sp>
        <p:sp>
          <p:nvSpPr>
            <p:cNvPr id="9" name="TextBox 4"/>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4" name="TextBox 3"/>
          <p:cNvSpPr txBox="1"/>
          <p:nvPr/>
        </p:nvSpPr>
        <p:spPr>
          <a:xfrm>
            <a:off x="226759" y="579075"/>
            <a:ext cx="5884933" cy="6186309"/>
          </a:xfrm>
          <a:prstGeom prst="rect">
            <a:avLst/>
          </a:prstGeom>
          <a:noFill/>
        </p:spPr>
        <p:txBody>
          <a:bodyPr wrap="square" rtlCol="0">
            <a:spAutoFit/>
          </a:bodyPr>
          <a:lstStyle/>
          <a:p>
            <a:r>
              <a:rPr lang="vi-VN" sz="3600" dirty="0">
                <a:solidFill>
                  <a:schemeClr val="accent6"/>
                </a:solidFill>
              </a:rPr>
              <a:t>Phòng cháy, chữa cháy là một trong những công tác rất quan trọng Để có cách ứng phó phù hợp thì chúng ta phải có những hiểu biết về những thông số để nhận biết cháy, nổ.Vậy, những chỉ số nào  được dùng để cảnh báo nguy cơ cháy, nổ của một chất lỏng dễ cháy và có thể gây cháy?</a:t>
            </a:r>
          </a:p>
        </p:txBody>
      </p:sp>
      <p:pic>
        <p:nvPicPr>
          <p:cNvPr id="11" name="Picture 6" descr="Lí do nhân vật của Dương Dương ở “Khói lửa nhân gian của tôi” bị chê tơi t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2595" y="1169845"/>
            <a:ext cx="5782259" cy="3968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AutoShape 15"/>
          <p:cNvSpPr/>
          <p:nvPr/>
        </p:nvSpPr>
        <p:spPr>
          <a:xfrm>
            <a:off x="325346" y="223200"/>
            <a:ext cx="5448703" cy="0"/>
          </a:xfrm>
          <a:prstGeom prst="line">
            <a:avLst/>
          </a:prstGeom>
          <a:ln w="9525" cap="flat">
            <a:solidFill>
              <a:srgbClr val="000000"/>
            </a:solidFill>
            <a:prstDash val="solid"/>
            <a:headEnd type="none" w="sm" len="sm"/>
            <a:tailEnd type="none" w="sm" len="sm"/>
          </a:ln>
        </p:spPr>
        <p:txBody>
          <a:bodyPr/>
          <a:lstStyle/>
          <a:p>
            <a:endParaRPr lang="vi-VN"/>
          </a:p>
        </p:txBody>
      </p:sp>
      <p:grpSp>
        <p:nvGrpSpPr>
          <p:cNvPr id="16" name="Group 16"/>
          <p:cNvGrpSpPr/>
          <p:nvPr/>
        </p:nvGrpSpPr>
        <p:grpSpPr>
          <a:xfrm>
            <a:off x="325346" y="389691"/>
            <a:ext cx="208975" cy="20897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000000"/>
              </a:solidFill>
              <a:prstDash val="solid"/>
              <a:miter/>
            </a:ln>
          </p:spPr>
          <p:txBody>
            <a:bodyPr/>
            <a:lstStyle/>
            <a:p>
              <a:endParaRPr lang="vi-VN"/>
            </a:p>
          </p:txBody>
        </p:sp>
        <p:sp>
          <p:nvSpPr>
            <p:cNvPr id="18" name="TextBox 18"/>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a:off x="657872" y="389691"/>
            <a:ext cx="208975" cy="20897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000000"/>
              </a:solidFill>
              <a:prstDash val="solid"/>
              <a:miter/>
            </a:ln>
          </p:spPr>
          <p:txBody>
            <a:bodyPr/>
            <a:lstStyle/>
            <a:p>
              <a:endParaRPr lang="vi-VN"/>
            </a:p>
          </p:txBody>
        </p:sp>
        <p:sp>
          <p:nvSpPr>
            <p:cNvPr id="21" name="TextBox 2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2" name="Group 11"/>
          <p:cNvGrpSpPr/>
          <p:nvPr/>
        </p:nvGrpSpPr>
        <p:grpSpPr>
          <a:xfrm>
            <a:off x="5774049" y="56710"/>
            <a:ext cx="1262717" cy="843440"/>
            <a:chOff x="0" y="0"/>
            <a:chExt cx="576488" cy="385069"/>
          </a:xfrm>
        </p:grpSpPr>
        <p:sp>
          <p:nvSpPr>
            <p:cNvPr id="23" name="Freeform 12"/>
            <p:cNvSpPr/>
            <p:nvPr/>
          </p:nvSpPr>
          <p:spPr>
            <a:xfrm>
              <a:off x="0" y="0"/>
              <a:ext cx="576488" cy="385069"/>
            </a:xfrm>
            <a:custGeom>
              <a:avLst/>
              <a:gdLst/>
              <a:ahLst/>
              <a:cxnLst/>
              <a:rect l="l" t="t" r="r" b="b"/>
              <a:pathLst>
                <a:path w="576488" h="385069">
                  <a:moveTo>
                    <a:pt x="114448" y="0"/>
                  </a:moveTo>
                  <a:lnTo>
                    <a:pt x="462040" y="0"/>
                  </a:lnTo>
                  <a:cubicBezTo>
                    <a:pt x="492394" y="0"/>
                    <a:pt x="521504" y="12058"/>
                    <a:pt x="542967" y="33521"/>
                  </a:cubicBezTo>
                  <a:cubicBezTo>
                    <a:pt x="564430" y="54984"/>
                    <a:pt x="576488" y="84095"/>
                    <a:pt x="576488" y="114448"/>
                  </a:cubicBezTo>
                  <a:lnTo>
                    <a:pt x="576488" y="270621"/>
                  </a:lnTo>
                  <a:cubicBezTo>
                    <a:pt x="576488" y="300974"/>
                    <a:pt x="564430" y="330085"/>
                    <a:pt x="542967" y="351548"/>
                  </a:cubicBezTo>
                  <a:cubicBezTo>
                    <a:pt x="521504" y="373011"/>
                    <a:pt x="492394" y="385069"/>
                    <a:pt x="462040" y="385069"/>
                  </a:cubicBezTo>
                  <a:lnTo>
                    <a:pt x="114448" y="385069"/>
                  </a:lnTo>
                  <a:cubicBezTo>
                    <a:pt x="84095" y="385069"/>
                    <a:pt x="54984" y="373011"/>
                    <a:pt x="33521" y="351548"/>
                  </a:cubicBezTo>
                  <a:cubicBezTo>
                    <a:pt x="12058" y="330085"/>
                    <a:pt x="0" y="300974"/>
                    <a:pt x="0" y="270621"/>
                  </a:cubicBezTo>
                  <a:lnTo>
                    <a:pt x="0" y="114448"/>
                  </a:lnTo>
                  <a:cubicBezTo>
                    <a:pt x="0" y="84095"/>
                    <a:pt x="12058" y="54984"/>
                    <a:pt x="33521" y="33521"/>
                  </a:cubicBezTo>
                  <a:cubicBezTo>
                    <a:pt x="54984" y="12058"/>
                    <a:pt x="84095" y="0"/>
                    <a:pt x="114448" y="0"/>
                  </a:cubicBezTo>
                  <a:close/>
                </a:path>
              </a:pathLst>
            </a:custGeom>
            <a:solidFill>
              <a:srgbClr val="F1E6D9"/>
            </a:solidFill>
          </p:spPr>
          <p:txBody>
            <a:bodyPr/>
            <a:lstStyle/>
            <a:p>
              <a:endParaRPr lang="vi-VN"/>
            </a:p>
          </p:txBody>
        </p:sp>
        <p:sp>
          <p:nvSpPr>
            <p:cNvPr id="24" name="TextBox 13"/>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p>
          </p:txBody>
        </p:sp>
      </p:grpSp>
      <p:sp>
        <p:nvSpPr>
          <p:cNvPr id="25" name="Freeform 14"/>
          <p:cNvSpPr/>
          <p:nvPr/>
        </p:nvSpPr>
        <p:spPr>
          <a:xfrm rot="-10800000">
            <a:off x="5421931" y="272295"/>
            <a:ext cx="408377" cy="317049"/>
          </a:xfrm>
          <a:custGeom>
            <a:avLst/>
            <a:gdLst/>
            <a:ahLst/>
            <a:cxnLst/>
            <a:rect l="l" t="t" r="r" b="b"/>
            <a:pathLst>
              <a:path w="612565" h="475573">
                <a:moveTo>
                  <a:pt x="0" y="0"/>
                </a:moveTo>
                <a:lnTo>
                  <a:pt x="612565" y="0"/>
                </a:lnTo>
                <a:lnTo>
                  <a:pt x="612565" y="475573"/>
                </a:lnTo>
                <a:lnTo>
                  <a:pt x="0" y="4755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26" name="Freeform 15"/>
          <p:cNvSpPr/>
          <p:nvPr/>
        </p:nvSpPr>
        <p:spPr>
          <a:xfrm>
            <a:off x="10394130" y="-1314890"/>
            <a:ext cx="2585466" cy="27432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27" name="Half Frame 26"/>
          <p:cNvSpPr/>
          <p:nvPr/>
        </p:nvSpPr>
        <p:spPr>
          <a:xfrm rot="10800000">
            <a:off x="10394130" y="5930900"/>
            <a:ext cx="1797868" cy="927100"/>
          </a:xfrm>
          <a:prstGeom prst="halfFram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1" name="Half Frame 30"/>
          <p:cNvSpPr/>
          <p:nvPr/>
        </p:nvSpPr>
        <p:spPr>
          <a:xfrm>
            <a:off x="778" y="20020"/>
            <a:ext cx="1797868" cy="927100"/>
          </a:xfrm>
          <a:prstGeom prst="halfFram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2" name="Freeform 13"/>
          <p:cNvSpPr/>
          <p:nvPr/>
        </p:nvSpPr>
        <p:spPr>
          <a:xfrm>
            <a:off x="5830308" y="5546813"/>
            <a:ext cx="1113093" cy="1264879"/>
          </a:xfrm>
          <a:custGeom>
            <a:avLst/>
            <a:gdLst/>
            <a:ahLst/>
            <a:cxnLst/>
            <a:rect l="l" t="t" r="r" b="b"/>
            <a:pathLst>
              <a:path w="1669640" h="1897318">
                <a:moveTo>
                  <a:pt x="0" y="0"/>
                </a:moveTo>
                <a:lnTo>
                  <a:pt x="1669640" y="0"/>
                </a:lnTo>
                <a:lnTo>
                  <a:pt x="1669640" y="1897318"/>
                </a:lnTo>
                <a:lnTo>
                  <a:pt x="0" y="1897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Tree>
    <p:extLst>
      <p:ext uri="{BB962C8B-B14F-4D97-AF65-F5344CB8AC3E}">
        <p14:creationId xmlns:p14="http://schemas.microsoft.com/office/powerpoint/2010/main" val="21663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tockphoto-1463468108-640_adpp_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3245"/>
            <a:ext cx="12192000" cy="6858000"/>
          </a:xfrm>
          <a:prstGeom prst="rect">
            <a:avLst/>
          </a:prstGeom>
        </p:spPr>
      </p:pic>
      <p:sp>
        <p:nvSpPr>
          <p:cNvPr id="6" name="TextBox 5"/>
          <p:cNvSpPr txBox="1"/>
          <p:nvPr/>
        </p:nvSpPr>
        <p:spPr>
          <a:xfrm>
            <a:off x="5311416" y="8232010"/>
            <a:ext cx="10001838" cy="2862322"/>
          </a:xfrm>
          <a:prstGeom prst="rect">
            <a:avLst/>
          </a:prstGeom>
          <a:noFill/>
        </p:spPr>
        <p:txBody>
          <a:bodyPr wrap="square" rtlCol="0">
            <a:spAutoFit/>
          </a:bodyPr>
          <a:lstStyle/>
          <a:p>
            <a:pPr algn="ctr"/>
            <a:r>
              <a:rPr lang="vi-VN"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ĐIỂM CHỚP CHÁY – NHIỆT ĐỘ TỰ BỐC CHÁY &amp; NHIỆT ĐỘ CHÁY</a:t>
            </a:r>
          </a:p>
        </p:txBody>
      </p:sp>
    </p:spTree>
    <p:extLst>
      <p:ext uri="{BB962C8B-B14F-4D97-AF65-F5344CB8AC3E}">
        <p14:creationId xmlns:p14="http://schemas.microsoft.com/office/powerpoint/2010/main" val="19351014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1250"/>
                                  </p:stCondLst>
                                  <p:childTnLst>
                                    <p:animMotion origin="layout" path="M -3.33333E-6 2.22222E-6 L -0.35716 -0.86528 " pathEditMode="relative" rAng="0" ptsTypes="AA">
                                      <p:cBhvr>
                                        <p:cTn id="6" dur="1250" fill="hold"/>
                                        <p:tgtEl>
                                          <p:spTgt spid="6"/>
                                        </p:tgtEl>
                                        <p:attrNameLst>
                                          <p:attrName>ppt_x</p:attrName>
                                          <p:attrName>ppt_y</p:attrName>
                                        </p:attrNameLst>
                                      </p:cBhvr>
                                      <p:rCtr x="-17865" y="-43264"/>
                                    </p:animMotion>
                                  </p:childTnLst>
                                </p:cTn>
                              </p:par>
                              <p:par>
                                <p:cTn id="7" presetID="1" presetClass="mediacall" presetSubtype="0" fill="hold" nodeType="withEffect">
                                  <p:stCondLst>
                                    <p:cond delay="1250"/>
                                  </p:stCondLst>
                                  <p:childTnLst>
                                    <p:cmd type="call" cmd="playFrom(0.0)">
                                      <p:cBhvr>
                                        <p:cTn id="8" dur="294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934" y="-103174"/>
            <a:ext cx="8080997" cy="6861501"/>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627809" y="27080"/>
            <a:ext cx="1728020" cy="596952"/>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a:off x="8305623" y="27080"/>
            <a:ext cx="8080997" cy="6861501"/>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5" name="Freeform 5"/>
          <p:cNvSpPr/>
          <p:nvPr/>
        </p:nvSpPr>
        <p:spPr>
          <a:xfrm>
            <a:off x="10797582" y="5486400"/>
            <a:ext cx="1394418" cy="1371600"/>
          </a:xfrm>
          <a:custGeom>
            <a:avLst/>
            <a:gdLst/>
            <a:ahLst/>
            <a:cxnLst/>
            <a:rect l="l" t="t" r="r" b="b"/>
            <a:pathLst>
              <a:path w="2091627" h="2057400">
                <a:moveTo>
                  <a:pt x="0" y="0"/>
                </a:moveTo>
                <a:lnTo>
                  <a:pt x="2091627" y="0"/>
                </a:lnTo>
                <a:lnTo>
                  <a:pt x="2091627"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grpSp>
        <p:nvGrpSpPr>
          <p:cNvPr id="6" name="Group 6"/>
          <p:cNvGrpSpPr/>
          <p:nvPr/>
        </p:nvGrpSpPr>
        <p:grpSpPr>
          <a:xfrm>
            <a:off x="1829125" y="1794544"/>
            <a:ext cx="8823555" cy="1552325"/>
            <a:chOff x="0" y="0"/>
            <a:chExt cx="2602724" cy="348275"/>
          </a:xfrm>
        </p:grpSpPr>
        <p:sp>
          <p:nvSpPr>
            <p:cNvPr id="7" name="Freeform 7"/>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vi-VN"/>
            </a:p>
          </p:txBody>
        </p:sp>
        <p:sp>
          <p:nvSpPr>
            <p:cNvPr id="8" name="TextBox 8"/>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1539320" y="1522968"/>
            <a:ext cx="8823555" cy="1552325"/>
            <a:chOff x="0" y="0"/>
            <a:chExt cx="2602724" cy="348275"/>
          </a:xfrm>
        </p:grpSpPr>
        <p:sp>
          <p:nvSpPr>
            <p:cNvPr id="10" name="Freeform 1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txBody>
            <a:bodyPr/>
            <a:lstStyle/>
            <a:p>
              <a:endParaRPr lang="vi-VN"/>
            </a:p>
          </p:txBody>
        </p:sp>
        <p:sp>
          <p:nvSpPr>
            <p:cNvPr id="11" name="TextBox 11"/>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a:off x="1777059" y="1499933"/>
            <a:ext cx="657140" cy="431323"/>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13" name="Freeform 13"/>
          <p:cNvSpPr/>
          <p:nvPr/>
        </p:nvSpPr>
        <p:spPr>
          <a:xfrm rot="-5400000">
            <a:off x="307073" y="4630274"/>
            <a:ext cx="3597113" cy="5309365"/>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14" name="Freeform 14"/>
          <p:cNvSpPr/>
          <p:nvPr/>
        </p:nvSpPr>
        <p:spPr>
          <a:xfrm>
            <a:off x="9293870" y="-1622865"/>
            <a:ext cx="4401843" cy="3238729"/>
          </a:xfrm>
          <a:custGeom>
            <a:avLst/>
            <a:gdLst/>
            <a:ahLst/>
            <a:cxnLst/>
            <a:rect l="l" t="t" r="r" b="b"/>
            <a:pathLst>
              <a:path w="6602765" h="4858093">
                <a:moveTo>
                  <a:pt x="0" y="0"/>
                </a:moveTo>
                <a:lnTo>
                  <a:pt x="6602765" y="0"/>
                </a:lnTo>
                <a:lnTo>
                  <a:pt x="6602765" y="4858092"/>
                </a:lnTo>
                <a:lnTo>
                  <a:pt x="0" y="485809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15" name="Freeform 15"/>
          <p:cNvSpPr/>
          <p:nvPr/>
        </p:nvSpPr>
        <p:spPr>
          <a:xfrm>
            <a:off x="140025" y="5252007"/>
            <a:ext cx="2308509" cy="1238200"/>
          </a:xfrm>
          <a:custGeom>
            <a:avLst/>
            <a:gdLst/>
            <a:ahLst/>
            <a:cxnLst/>
            <a:rect l="l" t="t" r="r" b="b"/>
            <a:pathLst>
              <a:path w="3462763" h="1857300">
                <a:moveTo>
                  <a:pt x="0" y="0"/>
                </a:moveTo>
                <a:lnTo>
                  <a:pt x="3462763" y="0"/>
                </a:lnTo>
                <a:lnTo>
                  <a:pt x="3462763" y="1857300"/>
                </a:lnTo>
                <a:lnTo>
                  <a:pt x="0" y="18573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16" name="Freeform 16"/>
          <p:cNvSpPr/>
          <p:nvPr/>
        </p:nvSpPr>
        <p:spPr>
          <a:xfrm>
            <a:off x="3607989" y="5252007"/>
            <a:ext cx="1152323" cy="1280359"/>
          </a:xfrm>
          <a:custGeom>
            <a:avLst/>
            <a:gdLst/>
            <a:ahLst/>
            <a:cxnLst/>
            <a:rect l="l" t="t" r="r" b="b"/>
            <a:pathLst>
              <a:path w="1728484" h="1920538">
                <a:moveTo>
                  <a:pt x="0" y="0"/>
                </a:moveTo>
                <a:lnTo>
                  <a:pt x="1728485" y="0"/>
                </a:lnTo>
                <a:lnTo>
                  <a:pt x="1728485" y="1920538"/>
                </a:lnTo>
                <a:lnTo>
                  <a:pt x="0" y="192053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vi-VN"/>
          </a:p>
        </p:txBody>
      </p:sp>
      <p:sp>
        <p:nvSpPr>
          <p:cNvPr id="17" name="TextBox 17"/>
          <p:cNvSpPr txBox="1"/>
          <p:nvPr/>
        </p:nvSpPr>
        <p:spPr>
          <a:xfrm>
            <a:off x="3950376" y="268654"/>
            <a:ext cx="4060116" cy="1022139"/>
          </a:xfrm>
          <a:prstGeom prst="rect">
            <a:avLst/>
          </a:prstGeom>
          <a:noFill/>
          <a:ln>
            <a:noFill/>
          </a:ln>
        </p:spPr>
        <p:txBody>
          <a:bodyPr wrap="square" lIns="0" tIns="0" rIns="0" bIns="0" rtlCol="0" anchor="t">
            <a:prstTxWarp prst="textPlain">
              <a:avLst/>
            </a:prstTxWarp>
            <a:spAutoFit/>
          </a:bodyPr>
          <a:lstStyle/>
          <a:p>
            <a:pPr algn="ctr">
              <a:lnSpc>
                <a:spcPts val="8587"/>
              </a:lnSpc>
            </a:pPr>
            <a:r>
              <a:rPr lang="vi-VN" sz="6134"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aytone One Bold"/>
              </a:rPr>
              <a:t>ĐỀ TÀI</a:t>
            </a:r>
            <a:endParaRPr lang="en-US" sz="6134"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Lucida Console" panose="020B0609040504020204" pitchFamily="49" charset="0"/>
            </a:endParaRPr>
          </a:p>
        </p:txBody>
      </p:sp>
      <p:sp>
        <p:nvSpPr>
          <p:cNvPr id="18" name="TextBox 18"/>
          <p:cNvSpPr txBox="1"/>
          <p:nvPr/>
        </p:nvSpPr>
        <p:spPr>
          <a:xfrm>
            <a:off x="2229988" y="1964801"/>
            <a:ext cx="7294933" cy="974626"/>
          </a:xfrm>
          <a:prstGeom prst="rect">
            <a:avLst/>
          </a:prstGeom>
        </p:spPr>
        <p:txBody>
          <a:bodyPr wrap="square" lIns="0" tIns="0" rIns="0" bIns="0" rtlCol="0" anchor="t">
            <a:spAutoFit/>
          </a:bodyPr>
          <a:lstStyle/>
          <a:p>
            <a:pPr algn="ctr">
              <a:lnSpc>
                <a:spcPts val="3809"/>
              </a:lnSpc>
            </a:pPr>
            <a:r>
              <a:rPr lang="vi-VN" sz="4000" dirty="0">
                <a:solidFill>
                  <a:srgbClr val="000000"/>
                </a:solidFill>
                <a:latin typeface="Quicksand Bold"/>
              </a:rPr>
              <a:t>Điểm chớp cháy,nhiệt độ tự bốc cháy và nhiệt độ cháy</a:t>
            </a:r>
            <a:endParaRPr lang="en-US" sz="4000" dirty="0">
              <a:solidFill>
                <a:srgbClr val="000000"/>
              </a:solidFill>
              <a:latin typeface="Rockwell" panose="02060603020205020403" pitchFamily="18" charset="0"/>
            </a:endParaRPr>
          </a:p>
        </p:txBody>
      </p:sp>
      <p:grpSp>
        <p:nvGrpSpPr>
          <p:cNvPr id="19" name="Group 19"/>
          <p:cNvGrpSpPr/>
          <p:nvPr/>
        </p:nvGrpSpPr>
        <p:grpSpPr>
          <a:xfrm>
            <a:off x="1829125" y="3858572"/>
            <a:ext cx="8823555" cy="1180696"/>
            <a:chOff x="0" y="0"/>
            <a:chExt cx="2602724" cy="348275"/>
          </a:xfrm>
        </p:grpSpPr>
        <p:sp>
          <p:nvSpPr>
            <p:cNvPr id="20" name="Freeform 20"/>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A64B23"/>
            </a:solidFill>
          </p:spPr>
          <p:txBody>
            <a:bodyPr/>
            <a:lstStyle/>
            <a:p>
              <a:endParaRPr lang="vi-VN"/>
            </a:p>
          </p:txBody>
        </p:sp>
        <p:sp>
          <p:nvSpPr>
            <p:cNvPr id="21" name="TextBox 21"/>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22" name="Group 22"/>
          <p:cNvGrpSpPr/>
          <p:nvPr/>
        </p:nvGrpSpPr>
        <p:grpSpPr>
          <a:xfrm>
            <a:off x="1539320" y="3649718"/>
            <a:ext cx="8823555" cy="1180696"/>
            <a:chOff x="0" y="0"/>
            <a:chExt cx="2602724" cy="348275"/>
          </a:xfrm>
        </p:grpSpPr>
        <p:sp>
          <p:nvSpPr>
            <p:cNvPr id="23" name="Freeform 23"/>
            <p:cNvSpPr/>
            <p:nvPr/>
          </p:nvSpPr>
          <p:spPr>
            <a:xfrm>
              <a:off x="0" y="0"/>
              <a:ext cx="2602724" cy="348275"/>
            </a:xfrm>
            <a:custGeom>
              <a:avLst/>
              <a:gdLst/>
              <a:ahLst/>
              <a:cxnLst/>
              <a:rect l="l" t="t" r="r" b="b"/>
              <a:pathLst>
                <a:path w="2602724" h="348275">
                  <a:moveTo>
                    <a:pt x="203200" y="0"/>
                  </a:moveTo>
                  <a:lnTo>
                    <a:pt x="2602724" y="0"/>
                  </a:lnTo>
                  <a:lnTo>
                    <a:pt x="2399524" y="348275"/>
                  </a:lnTo>
                  <a:lnTo>
                    <a:pt x="0" y="348275"/>
                  </a:lnTo>
                  <a:lnTo>
                    <a:pt x="203200" y="0"/>
                  </a:lnTo>
                  <a:close/>
                </a:path>
              </a:pathLst>
            </a:custGeom>
            <a:solidFill>
              <a:srgbClr val="EEB7B0"/>
            </a:solidFill>
          </p:spPr>
          <p:txBody>
            <a:bodyPr/>
            <a:lstStyle/>
            <a:p>
              <a:endParaRPr lang="vi-VN"/>
            </a:p>
          </p:txBody>
        </p:sp>
        <p:sp>
          <p:nvSpPr>
            <p:cNvPr id="24" name="TextBox 24"/>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sp>
        <p:nvSpPr>
          <p:cNvPr id="25" name="Freeform 25"/>
          <p:cNvSpPr/>
          <p:nvPr/>
        </p:nvSpPr>
        <p:spPr>
          <a:xfrm>
            <a:off x="1829125" y="3427249"/>
            <a:ext cx="657140" cy="431323"/>
          </a:xfrm>
          <a:custGeom>
            <a:avLst/>
            <a:gdLst/>
            <a:ahLst/>
            <a:cxnLst/>
            <a:rect l="l" t="t" r="r" b="b"/>
            <a:pathLst>
              <a:path w="985710" h="646984">
                <a:moveTo>
                  <a:pt x="0" y="0"/>
                </a:moveTo>
                <a:lnTo>
                  <a:pt x="985710" y="0"/>
                </a:lnTo>
                <a:lnTo>
                  <a:pt x="985710" y="646984"/>
                </a:lnTo>
                <a:lnTo>
                  <a:pt x="0" y="6469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26" name="TextBox 26"/>
          <p:cNvSpPr txBox="1"/>
          <p:nvPr/>
        </p:nvSpPr>
        <p:spPr>
          <a:xfrm>
            <a:off x="2448534" y="3928423"/>
            <a:ext cx="7294933" cy="487313"/>
          </a:xfrm>
          <a:prstGeom prst="rect">
            <a:avLst/>
          </a:prstGeom>
        </p:spPr>
        <p:txBody>
          <a:bodyPr lIns="0" tIns="0" rIns="0" bIns="0" rtlCol="0" anchor="t">
            <a:spAutoFit/>
          </a:bodyPr>
          <a:lstStyle/>
          <a:p>
            <a:pPr algn="ctr">
              <a:lnSpc>
                <a:spcPts val="3809"/>
              </a:lnSpc>
            </a:pPr>
            <a:r>
              <a:rPr lang="vi-VN" sz="4000" dirty="0">
                <a:solidFill>
                  <a:srgbClr val="000000"/>
                </a:solidFill>
                <a:latin typeface="Quicksand Bold"/>
              </a:rPr>
              <a:t>Nguy</a:t>
            </a:r>
            <a:r>
              <a:rPr lang="en-US" sz="4000" dirty="0">
                <a:solidFill>
                  <a:srgbClr val="000000"/>
                </a:solidFill>
                <a:latin typeface="Rockwell" panose="02060603020205020403" pitchFamily="18" charset="0"/>
              </a:rPr>
              <a:t> </a:t>
            </a:r>
            <a:r>
              <a:rPr lang="vi-VN" sz="4000" dirty="0">
                <a:solidFill>
                  <a:srgbClr val="000000"/>
                </a:solidFill>
                <a:latin typeface="Quicksand Bold"/>
              </a:rPr>
              <a:t>cơ cháy nổ và cách xử lí</a:t>
            </a:r>
            <a:endParaRPr lang="en-US" sz="4000" dirty="0">
              <a:solidFill>
                <a:srgbClr val="000000"/>
              </a:solidFill>
              <a:latin typeface="Rockwell" panose="02060603020205020403" pitchFamily="18" charset="0"/>
            </a:endParaRPr>
          </a:p>
        </p:txBody>
      </p:sp>
    </p:spTree>
    <p:extLst>
      <p:ext uri="{BB962C8B-B14F-4D97-AF65-F5344CB8AC3E}">
        <p14:creationId xmlns:p14="http://schemas.microsoft.com/office/powerpoint/2010/main" val="73597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750"/>
                                        <p:tgtEl>
                                          <p:spTgt spid="18"/>
                                        </p:tgtEl>
                                      </p:cBhvr>
                                    </p:animEffect>
                                    <p:anim calcmode="lin" valueType="num">
                                      <p:cBhvr>
                                        <p:cTn id="18" dur="750" fill="hold"/>
                                        <p:tgtEl>
                                          <p:spTgt spid="18"/>
                                        </p:tgtEl>
                                        <p:attrNameLst>
                                          <p:attrName>ppt_x</p:attrName>
                                        </p:attrNameLst>
                                      </p:cBhvr>
                                      <p:tavLst>
                                        <p:tav tm="0">
                                          <p:val>
                                            <p:strVal val="#ppt_x"/>
                                          </p:val>
                                        </p:tav>
                                        <p:tav tm="100000">
                                          <p:val>
                                            <p:strVal val="#ppt_x"/>
                                          </p:val>
                                        </p:tav>
                                      </p:tavLst>
                                    </p:anim>
                                    <p:anim calcmode="lin" valueType="num">
                                      <p:cBhvr>
                                        <p:cTn id="19" dur="75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750"/>
                                        <p:tgtEl>
                                          <p:spTgt spid="22"/>
                                        </p:tgtEl>
                                      </p:cBhvr>
                                    </p:animEffect>
                                    <p:anim calcmode="lin" valueType="num">
                                      <p:cBhvr>
                                        <p:cTn id="23" dur="750" fill="hold"/>
                                        <p:tgtEl>
                                          <p:spTgt spid="22"/>
                                        </p:tgtEl>
                                        <p:attrNameLst>
                                          <p:attrName>ppt_x</p:attrName>
                                        </p:attrNameLst>
                                      </p:cBhvr>
                                      <p:tavLst>
                                        <p:tav tm="0">
                                          <p:val>
                                            <p:strVal val="#ppt_x"/>
                                          </p:val>
                                        </p:tav>
                                        <p:tav tm="100000">
                                          <p:val>
                                            <p:strVal val="#ppt_x"/>
                                          </p:val>
                                        </p:tav>
                                      </p:tavLst>
                                    </p:anim>
                                    <p:anim calcmode="lin" valueType="num">
                                      <p:cBhvr>
                                        <p:cTn id="24" dur="75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750"/>
                                        <p:tgtEl>
                                          <p:spTgt spid="26"/>
                                        </p:tgtEl>
                                      </p:cBhvr>
                                    </p:animEffect>
                                    <p:anim calcmode="lin" valueType="num">
                                      <p:cBhvr>
                                        <p:cTn id="28" dur="750" fill="hold"/>
                                        <p:tgtEl>
                                          <p:spTgt spid="26"/>
                                        </p:tgtEl>
                                        <p:attrNameLst>
                                          <p:attrName>ppt_x</p:attrName>
                                        </p:attrNameLst>
                                      </p:cBhvr>
                                      <p:tavLst>
                                        <p:tav tm="0">
                                          <p:val>
                                            <p:strVal val="#ppt_x"/>
                                          </p:val>
                                        </p:tav>
                                        <p:tav tm="100000">
                                          <p:val>
                                            <p:strVal val="#ppt_x"/>
                                          </p:val>
                                        </p:tav>
                                      </p:tavLst>
                                    </p:anim>
                                    <p:anim calcmode="lin" valueType="num">
                                      <p:cBhvr>
                                        <p:cTn id="29"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308"/>
            <a:ext cx="12191999" cy="6892308"/>
          </a:xfrm>
          <a:prstGeom prst="rect">
            <a:avLst/>
          </a:prstGeom>
        </p:spPr>
      </p:pic>
      <p:sp>
        <p:nvSpPr>
          <p:cNvPr id="7" name="Freeform 2"/>
          <p:cNvSpPr/>
          <p:nvPr/>
        </p:nvSpPr>
        <p:spPr>
          <a:xfrm>
            <a:off x="5317539" y="2288857"/>
            <a:ext cx="6858000" cy="4569143"/>
          </a:xfrm>
          <a:custGeom>
            <a:avLst/>
            <a:gdLst/>
            <a:ahLst/>
            <a:cxnLst/>
            <a:rect l="l" t="t" r="r" b="b"/>
            <a:pathLst>
              <a:path w="13335000" h="8884444">
                <a:moveTo>
                  <a:pt x="0" y="0"/>
                </a:moveTo>
                <a:lnTo>
                  <a:pt x="13335000" y="0"/>
                </a:lnTo>
                <a:lnTo>
                  <a:pt x="13335000" y="8884444"/>
                </a:lnTo>
                <a:lnTo>
                  <a:pt x="0" y="8884444"/>
                </a:lnTo>
                <a:lnTo>
                  <a:pt x="0" y="0"/>
                </a:lnTo>
                <a:close/>
              </a:path>
            </a:pathLst>
          </a:custGeom>
          <a:blipFill>
            <a:blip r:embed="rId3"/>
            <a:stretch>
              <a:fillRect/>
            </a:stretch>
          </a:blipFill>
        </p:spPr>
        <p:txBody>
          <a:bodyPr/>
          <a:lstStyle/>
          <a:p>
            <a:endParaRPr lang="vi-VN"/>
          </a:p>
        </p:txBody>
      </p:sp>
      <p:sp>
        <p:nvSpPr>
          <p:cNvPr id="10" name="TextBox 9"/>
          <p:cNvSpPr txBox="1"/>
          <p:nvPr/>
        </p:nvSpPr>
        <p:spPr>
          <a:xfrm>
            <a:off x="2066339" y="826442"/>
            <a:ext cx="6680200" cy="762000"/>
          </a:xfrm>
          <a:prstGeom prst="rect">
            <a:avLst/>
          </a:prstGeom>
          <a:noFill/>
        </p:spPr>
        <p:txBody>
          <a:bodyPr wrap="square" rtlCol="0">
            <a:spAutoFit/>
          </a:bodyPr>
          <a:lstStyle/>
          <a:p>
            <a:endParaRPr lang="vi-VN" dirty="0"/>
          </a:p>
        </p:txBody>
      </p:sp>
      <p:sp>
        <p:nvSpPr>
          <p:cNvPr id="12" name="TextBox 11"/>
          <p:cNvSpPr txBox="1"/>
          <p:nvPr/>
        </p:nvSpPr>
        <p:spPr>
          <a:xfrm>
            <a:off x="411843" y="7692305"/>
            <a:ext cx="7073900" cy="1107996"/>
          </a:xfrm>
          <a:prstGeom prst="rect">
            <a:avLst/>
          </a:prstGeom>
          <a:noFill/>
        </p:spPr>
        <p:txBody>
          <a:bodyPr wrap="square" rtlCol="0">
            <a:spAutoFit/>
          </a:bodyPr>
          <a:lstStyle/>
          <a:p>
            <a:r>
              <a:rPr lang="vi-VN" sz="6600" dirty="0">
                <a:solidFill>
                  <a:schemeClr val="bg1"/>
                </a:solidFill>
              </a:rPr>
              <a:t>Nhiệt độ ngọn lửa</a:t>
            </a:r>
          </a:p>
        </p:txBody>
      </p:sp>
      <p:sp>
        <p:nvSpPr>
          <p:cNvPr id="25" name="Rectangle 24"/>
          <p:cNvSpPr/>
          <p:nvPr/>
        </p:nvSpPr>
        <p:spPr>
          <a:xfrm>
            <a:off x="-939800" y="129540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9" name="Group 28"/>
          <p:cNvGrpSpPr/>
          <p:nvPr/>
        </p:nvGrpSpPr>
        <p:grpSpPr>
          <a:xfrm>
            <a:off x="621199" y="228600"/>
            <a:ext cx="2597301" cy="1593581"/>
            <a:chOff x="621199" y="228600"/>
            <a:chExt cx="2597301" cy="1593581"/>
          </a:xfrm>
          <a:solidFill>
            <a:schemeClr val="accent5">
              <a:lumMod val="40000"/>
              <a:lumOff val="60000"/>
            </a:schemeClr>
          </a:solidFill>
        </p:grpSpPr>
        <p:sp>
          <p:nvSpPr>
            <p:cNvPr id="23" name="Rectangle 22"/>
            <p:cNvSpPr/>
            <p:nvPr/>
          </p:nvSpPr>
          <p:spPr>
            <a:xfrm>
              <a:off x="698500" y="228600"/>
              <a:ext cx="2520000" cy="7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solidFill>
                  <a:schemeClr val="bg1"/>
                </a:solidFill>
              </a:endParaRPr>
            </a:p>
          </p:txBody>
        </p:sp>
        <p:sp>
          <p:nvSpPr>
            <p:cNvPr id="24" name="Rectangle 23"/>
            <p:cNvSpPr/>
            <p:nvPr/>
          </p:nvSpPr>
          <p:spPr>
            <a:xfrm>
              <a:off x="914400" y="494219"/>
              <a:ext cx="1800000" cy="7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solidFill>
                  <a:schemeClr val="bg1"/>
                </a:solidFill>
              </a:endParaRPr>
            </a:p>
          </p:txBody>
        </p:sp>
        <p:sp>
          <p:nvSpPr>
            <p:cNvPr id="27" name="Rectangle 26"/>
            <p:cNvSpPr/>
            <p:nvPr/>
          </p:nvSpPr>
          <p:spPr>
            <a:xfrm rot="5400000">
              <a:off x="-116801" y="976181"/>
              <a:ext cx="1584000" cy="10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solidFill>
                  <a:schemeClr val="bg1"/>
                </a:solidFill>
              </a:endParaRPr>
            </a:p>
          </p:txBody>
        </p:sp>
        <p:sp>
          <p:nvSpPr>
            <p:cNvPr id="28" name="Rectangle 27"/>
            <p:cNvSpPr/>
            <p:nvPr/>
          </p:nvSpPr>
          <p:spPr>
            <a:xfrm rot="5400000">
              <a:off x="350709" y="966972"/>
              <a:ext cx="1044000" cy="944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solidFill>
                  <a:schemeClr val="bg1"/>
                </a:solidFill>
              </a:endParaRPr>
            </a:p>
          </p:txBody>
        </p:sp>
      </p:grpSp>
      <p:grpSp>
        <p:nvGrpSpPr>
          <p:cNvPr id="30" name="Group 29"/>
          <p:cNvGrpSpPr/>
          <p:nvPr/>
        </p:nvGrpSpPr>
        <p:grpSpPr>
          <a:xfrm rot="10800000">
            <a:off x="5737319" y="435109"/>
            <a:ext cx="2597301" cy="1593581"/>
            <a:chOff x="621199" y="228600"/>
            <a:chExt cx="2597301" cy="1593581"/>
          </a:xfrm>
          <a:solidFill>
            <a:schemeClr val="accent5">
              <a:lumMod val="40000"/>
              <a:lumOff val="60000"/>
            </a:schemeClr>
          </a:solidFill>
        </p:grpSpPr>
        <p:sp>
          <p:nvSpPr>
            <p:cNvPr id="31" name="Rectangle 30"/>
            <p:cNvSpPr/>
            <p:nvPr/>
          </p:nvSpPr>
          <p:spPr>
            <a:xfrm>
              <a:off x="698500" y="228600"/>
              <a:ext cx="2520000" cy="7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2" name="Rectangle 31"/>
            <p:cNvSpPr/>
            <p:nvPr/>
          </p:nvSpPr>
          <p:spPr>
            <a:xfrm>
              <a:off x="914400" y="494219"/>
              <a:ext cx="1800000" cy="72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3" name="Rectangle 32"/>
            <p:cNvSpPr/>
            <p:nvPr/>
          </p:nvSpPr>
          <p:spPr>
            <a:xfrm rot="5400000">
              <a:off x="-116801" y="976181"/>
              <a:ext cx="1584000" cy="10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sp>
          <p:nvSpPr>
            <p:cNvPr id="34" name="Rectangle 33"/>
            <p:cNvSpPr/>
            <p:nvPr/>
          </p:nvSpPr>
          <p:spPr>
            <a:xfrm rot="5400000">
              <a:off x="350709" y="966972"/>
              <a:ext cx="1044000" cy="9441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vi-VN"/>
            </a:p>
          </p:txBody>
        </p:sp>
      </p:grpSp>
      <p:sp>
        <p:nvSpPr>
          <p:cNvPr id="41" name="Freeform 40"/>
          <p:cNvSpPr/>
          <p:nvPr/>
        </p:nvSpPr>
        <p:spPr>
          <a:xfrm rot="3751329" flipH="1">
            <a:off x="8199165" y="833637"/>
            <a:ext cx="3124666" cy="1405089"/>
          </a:xfrm>
          <a:custGeom>
            <a:avLst/>
            <a:gdLst/>
            <a:ahLst/>
            <a:cxnLst/>
            <a:rect l="l" t="t" r="r" b="b"/>
            <a:pathLst>
              <a:path w="11087134" h="3507566">
                <a:moveTo>
                  <a:pt x="11087133" y="0"/>
                </a:moveTo>
                <a:lnTo>
                  <a:pt x="0" y="0"/>
                </a:lnTo>
                <a:lnTo>
                  <a:pt x="0" y="3507566"/>
                </a:lnTo>
                <a:lnTo>
                  <a:pt x="11087133" y="3507566"/>
                </a:lnTo>
                <a:lnTo>
                  <a:pt x="11087133"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2" name="TextBox 41"/>
          <p:cNvSpPr txBox="1"/>
          <p:nvPr/>
        </p:nvSpPr>
        <p:spPr>
          <a:xfrm>
            <a:off x="689819" y="2106914"/>
            <a:ext cx="5551600" cy="4708981"/>
          </a:xfrm>
          <a:prstGeom prst="rect">
            <a:avLst/>
          </a:prstGeom>
          <a:noFill/>
        </p:spPr>
        <p:txBody>
          <a:bodyPr wrap="square" rtlCol="0">
            <a:spAutoFit/>
          </a:bodyPr>
          <a:lstStyle/>
          <a:p>
            <a:pPr algn="just"/>
            <a:r>
              <a:rPr lang="vi-VN" sz="6000" dirty="0">
                <a:solidFill>
                  <a:schemeClr val="bg1"/>
                </a:solidFill>
                <a:latin typeface="Bahnschrift Condensed" panose="020B0502040204020203" pitchFamily="34" charset="0"/>
              </a:rPr>
              <a:t>Nhiệt độ ngọn lửa là nhiệt độ cao nhất có thể tạo ra bởi phản ứng cháy ở áp suất khí quyển </a:t>
            </a:r>
          </a:p>
        </p:txBody>
      </p:sp>
    </p:spTree>
    <p:extLst>
      <p:ext uri="{BB962C8B-B14F-4D97-AF65-F5344CB8AC3E}">
        <p14:creationId xmlns:p14="http://schemas.microsoft.com/office/powerpoint/2010/main" val="125728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p:cTn id="7" dur="10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2">
                                            <p:txEl>
                                              <p:pRg st="0" end="0"/>
                                            </p:txEl>
                                          </p:spTgt>
                                        </p:tgtEl>
                                      </p:cBhvr>
                                    </p:animEffect>
                                  </p:childTnLst>
                                </p:cTn>
                              </p:par>
                              <p:par>
                                <p:cTn id="11" presetID="42" presetClass="path" presetSubtype="0" accel="50000" decel="50000" fill="hold" grpId="0" nodeType="withEffect">
                                  <p:stCondLst>
                                    <p:cond delay="0"/>
                                  </p:stCondLst>
                                  <p:childTnLst>
                                    <p:animMotion origin="layout" path="M 1.875E-6 -4.81481E-6 L 0.05495 -1.03078 " pathEditMode="relative" rAng="0" ptsTypes="AA">
                                      <p:cBhvr>
                                        <p:cTn id="12" dur="1750" fill="hold"/>
                                        <p:tgtEl>
                                          <p:spTgt spid="12"/>
                                        </p:tgtEl>
                                        <p:attrNameLst>
                                          <p:attrName>ppt_x</p:attrName>
                                          <p:attrName>ppt_y</p:attrName>
                                        </p:attrNameLst>
                                      </p:cBhvr>
                                      <p:rCtr x="2747" y="-5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1" cy="685800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7333" b="90000" l="10000" r="89833"/>
                    </a14:imgEffect>
                  </a14:imgLayer>
                </a14:imgProps>
              </a:ext>
            </a:extLst>
          </a:blip>
          <a:stretch>
            <a:fillRect/>
          </a:stretch>
        </p:blipFill>
        <p:spPr>
          <a:xfrm>
            <a:off x="9280635" y="3877610"/>
            <a:ext cx="3436075" cy="3436075"/>
          </a:xfrm>
          <a:prstGeom prst="rect">
            <a:avLst/>
          </a:prstGeom>
        </p:spPr>
      </p:pic>
      <p:sp>
        <p:nvSpPr>
          <p:cNvPr id="5" name="TextBox 4"/>
          <p:cNvSpPr txBox="1"/>
          <p:nvPr/>
        </p:nvSpPr>
        <p:spPr>
          <a:xfrm>
            <a:off x="2417380" y="788275"/>
            <a:ext cx="6863255" cy="1077218"/>
          </a:xfrm>
          <a:prstGeom prst="rect">
            <a:avLst/>
          </a:prstGeom>
          <a:noFill/>
        </p:spPr>
        <p:txBody>
          <a:bodyPr wrap="square" rtlCol="0">
            <a:spAutoFit/>
          </a:bodyPr>
          <a:lstStyle/>
          <a:p>
            <a:pPr algn="ctr"/>
            <a:r>
              <a:rPr lang="vi-VN" sz="3200" b="1" dirty="0">
                <a:solidFill>
                  <a:schemeClr val="tx1">
                    <a:lumMod val="95000"/>
                    <a:lumOff val="5000"/>
                  </a:schemeClr>
                </a:solidFill>
              </a:rPr>
              <a:t>ĐIỂM CHỚP NHÁY-NHIỆT ĐỘ TỰ BỐC CHÁY, NHIỆT ĐỘ NGỌN LỬA</a:t>
            </a:r>
            <a:endParaRPr lang="en-US" sz="3200" b="1" dirty="0">
              <a:solidFill>
                <a:schemeClr val="tx1">
                  <a:lumMod val="95000"/>
                  <a:lumOff val="5000"/>
                </a:schemeClr>
              </a:solidFill>
              <a:latin typeface="Arial Black" panose="020B0A04020102020204" pitchFamily="34" charset="0"/>
            </a:endParaRPr>
          </a:p>
        </p:txBody>
      </p:sp>
      <p:sp>
        <p:nvSpPr>
          <p:cNvPr id="6" name="TextBox 5"/>
          <p:cNvSpPr txBox="1"/>
          <p:nvPr/>
        </p:nvSpPr>
        <p:spPr>
          <a:xfrm>
            <a:off x="1545021" y="3342329"/>
            <a:ext cx="2554013" cy="2862322"/>
          </a:xfrm>
          <a:prstGeom prst="rect">
            <a:avLst/>
          </a:prstGeom>
          <a:noFill/>
        </p:spPr>
        <p:txBody>
          <a:bodyPr wrap="square" rtlCol="0">
            <a:spAutoFit/>
          </a:bodyPr>
          <a:lstStyle/>
          <a:p>
            <a:pPr algn="just"/>
            <a:r>
              <a:rPr lang="vi-VN" sz="2000" dirty="0">
                <a:solidFill>
                  <a:schemeClr val="accent2">
                    <a:lumMod val="75000"/>
                  </a:schemeClr>
                </a:solidFill>
              </a:rPr>
              <a:t>Điểm chớp nháy là nhiệt độ thấp nhất ở áp suất khí quyẻn mà một chất lỏng hoặc vật liệu dễ bay hơi tạo thành lượng hơi đủ để bốc cháy trong không khí khi tiếp xúc nguồn lửa</a:t>
            </a:r>
            <a:endParaRPr lang="en-US" sz="2000" dirty="0">
              <a:solidFill>
                <a:schemeClr val="accent2">
                  <a:lumMod val="75000"/>
                </a:schemeClr>
              </a:solidFill>
              <a:latin typeface="Algerian" panose="04020705040A02060702" pitchFamily="82" charset="0"/>
            </a:endParaRPr>
          </a:p>
        </p:txBody>
      </p:sp>
      <p:sp>
        <p:nvSpPr>
          <p:cNvPr id="7" name="TextBox 6"/>
          <p:cNvSpPr txBox="1"/>
          <p:nvPr/>
        </p:nvSpPr>
        <p:spPr>
          <a:xfrm>
            <a:off x="4861034" y="3421117"/>
            <a:ext cx="2469931" cy="2554545"/>
          </a:xfrm>
          <a:prstGeom prst="rect">
            <a:avLst/>
          </a:prstGeom>
          <a:noFill/>
        </p:spPr>
        <p:txBody>
          <a:bodyPr wrap="square" rtlCol="0">
            <a:spAutoFit/>
          </a:bodyPr>
          <a:lstStyle/>
          <a:p>
            <a:pPr algn="just"/>
            <a:r>
              <a:rPr lang="vi-VN" sz="2000" dirty="0">
                <a:solidFill>
                  <a:schemeClr val="accent2">
                    <a:lumMod val="75000"/>
                  </a:schemeClr>
                </a:solidFill>
              </a:rPr>
              <a:t>Nhiệt độ tự bốc cháy là nhiệt độ thấp nhất mà tại đó, chất cháy tự cháy mà không cần tiếp xúc với nguồn lửa tại áp suất khí quyển </a:t>
            </a:r>
            <a:endParaRPr lang="en-US" sz="2000" dirty="0">
              <a:solidFill>
                <a:schemeClr val="accent2">
                  <a:lumMod val="75000"/>
                </a:schemeClr>
              </a:solidFill>
              <a:latin typeface="Algerian" panose="04020705040A02060702" pitchFamily="82" charset="0"/>
            </a:endParaRPr>
          </a:p>
        </p:txBody>
      </p:sp>
      <p:sp>
        <p:nvSpPr>
          <p:cNvPr id="8" name="TextBox 7"/>
          <p:cNvSpPr txBox="1"/>
          <p:nvPr/>
        </p:nvSpPr>
        <p:spPr>
          <a:xfrm>
            <a:off x="8108732" y="3429000"/>
            <a:ext cx="2501462" cy="1938992"/>
          </a:xfrm>
          <a:prstGeom prst="rect">
            <a:avLst/>
          </a:prstGeom>
          <a:noFill/>
        </p:spPr>
        <p:txBody>
          <a:bodyPr wrap="square" rtlCol="0">
            <a:spAutoFit/>
          </a:bodyPr>
          <a:lstStyle/>
          <a:p>
            <a:pPr algn="just"/>
            <a:r>
              <a:rPr lang="vi-VN" sz="2000" dirty="0">
                <a:solidFill>
                  <a:schemeClr val="accent2">
                    <a:lumMod val="75000"/>
                  </a:schemeClr>
                </a:solidFill>
              </a:rPr>
              <a:t>Nhiệt độ ngọn lửa là nhiệt độ cao nhất có thể tạo ra bởi phản ứng cháy của chất cháy ở áp suất khí quyển </a:t>
            </a:r>
            <a:endParaRPr lang="en-US" sz="2000" dirty="0">
              <a:solidFill>
                <a:schemeClr val="accent2">
                  <a:lumMod val="75000"/>
                </a:schemeClr>
              </a:solidFill>
              <a:latin typeface="Algerian" panose="04020705040A02060702" pitchFamily="82" charset="0"/>
            </a:endParaRPr>
          </a:p>
        </p:txBody>
      </p:sp>
      <p:pic>
        <p:nvPicPr>
          <p:cNvPr id="1030" name="Picture 6" descr="Điểm chớp cháy là gì? ý nghĩa của điểm chớp cháy (Flash Poin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6802" y="4899337"/>
            <a:ext cx="2928774" cy="215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1837" b="96735" l="5118" r="97441">
                        <a14:foregroundMark x1="8858" y1="41327" x2="34646" y2="50204"/>
                        <a14:foregroundMark x1="24606" y1="33878" x2="22441" y2="35816"/>
                        <a14:foregroundMark x1="43307" y1="38265" x2="48228" y2="84796"/>
                        <a14:foregroundMark x1="40157" y1="56633" x2="42323" y2="81429"/>
                        <a14:foregroundMark x1="57874" y1="36327" x2="70079" y2="72551"/>
                        <a14:foregroundMark x1="23425" y1="34082" x2="23425" y2="33265"/>
                      </a14:backgroundRemoval>
                    </a14:imgEffect>
                  </a14:imgLayer>
                </a14:imgProps>
              </a:ext>
            </a:extLst>
          </a:blip>
          <a:stretch>
            <a:fillRect/>
          </a:stretch>
        </p:blipFill>
        <p:spPr>
          <a:xfrm>
            <a:off x="-70519" y="701697"/>
            <a:ext cx="1812183" cy="3495943"/>
          </a:xfrm>
          <a:prstGeom prst="rect">
            <a:avLst/>
          </a:prstGeom>
        </p:spPr>
      </p:pic>
    </p:spTree>
    <p:extLst>
      <p:ext uri="{BB962C8B-B14F-4D97-AF65-F5344CB8AC3E}">
        <p14:creationId xmlns:p14="http://schemas.microsoft.com/office/powerpoint/2010/main" val="46347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750"/>
                                        <p:tgtEl>
                                          <p:spTgt spid="7">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2" name="Group 22"/>
          <p:cNvGrpSpPr/>
          <p:nvPr/>
        </p:nvGrpSpPr>
        <p:grpSpPr>
          <a:xfrm>
            <a:off x="895473" y="1807454"/>
            <a:ext cx="773455" cy="664688"/>
            <a:chOff x="0" y="0"/>
            <a:chExt cx="812800" cy="698500"/>
          </a:xfrm>
        </p:grpSpPr>
        <p:sp>
          <p:nvSpPr>
            <p:cNvPr id="23" name="Freeform 2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accent5">
                <a:lumMod val="60000"/>
                <a:lumOff val="40000"/>
              </a:schemeClr>
            </a:solidFill>
          </p:spPr>
          <p:txBody>
            <a:bodyPr/>
            <a:lstStyle/>
            <a:p>
              <a:endParaRPr lang="vi-VN"/>
            </a:p>
          </p:txBody>
        </p:sp>
        <p:sp>
          <p:nvSpPr>
            <p:cNvPr id="24" name="TextBox 24"/>
            <p:cNvSpPr txBox="1"/>
            <p:nvPr/>
          </p:nvSpPr>
          <p:spPr>
            <a:xfrm>
              <a:off x="114300" y="-57150"/>
              <a:ext cx="584200" cy="755650"/>
            </a:xfrm>
            <a:prstGeom prst="rect">
              <a:avLst/>
            </a:prstGeom>
          </p:spPr>
          <p:txBody>
            <a:bodyPr lIns="33867" tIns="33867" rIns="33867" bIns="33867" rtlCol="0" anchor="ctr"/>
            <a:lstStyle/>
            <a:p>
              <a:pPr algn="ctr">
                <a:lnSpc>
                  <a:spcPts val="2986"/>
                </a:lnSpc>
              </a:pPr>
              <a:r>
                <a:rPr lang="en-US" sz="2133" spc="109" dirty="0">
                  <a:solidFill>
                    <a:srgbClr val="FFFFFF"/>
                  </a:solidFill>
                  <a:latin typeface="Open Sans Bold"/>
                </a:rPr>
                <a:t>01</a:t>
              </a:r>
            </a:p>
          </p:txBody>
        </p:sp>
      </p:grpSp>
      <p:sp>
        <p:nvSpPr>
          <p:cNvPr id="30" name="TextBox 30"/>
          <p:cNvSpPr txBox="1"/>
          <p:nvPr/>
        </p:nvSpPr>
        <p:spPr>
          <a:xfrm>
            <a:off x="692483" y="311720"/>
            <a:ext cx="5140712" cy="1497076"/>
          </a:xfrm>
          <a:prstGeom prst="rect">
            <a:avLst/>
          </a:prstGeom>
        </p:spPr>
        <p:txBody>
          <a:bodyPr wrap="square" lIns="0" tIns="0" rIns="0" bIns="0" rtlCol="0" anchor="t">
            <a:spAutoFit/>
          </a:bodyPr>
          <a:lstStyle/>
          <a:p>
            <a:pPr algn="ctr">
              <a:lnSpc>
                <a:spcPts val="6144"/>
              </a:lnSpc>
            </a:pPr>
            <a:r>
              <a:rPr lang="vi-VN" sz="4800" dirty="0">
                <a:solidFill>
                  <a:schemeClr val="accent6">
                    <a:lumMod val="50000"/>
                  </a:schemeClr>
                </a:solidFill>
                <a:latin typeface="Poppins Ultra-Bold"/>
              </a:rPr>
              <a:t>Nguyên nhân gây cháy nổ</a:t>
            </a:r>
            <a:endParaRPr lang="en-US" sz="4800" dirty="0">
              <a:solidFill>
                <a:schemeClr val="accent6">
                  <a:lumMod val="50000"/>
                </a:schemeClr>
              </a:solidFill>
              <a:latin typeface="Poppins Ultra-Bold"/>
            </a:endParaRPr>
          </a:p>
        </p:txBody>
      </p:sp>
      <p:grpSp>
        <p:nvGrpSpPr>
          <p:cNvPr id="33" name="Group 33"/>
          <p:cNvGrpSpPr/>
          <p:nvPr/>
        </p:nvGrpSpPr>
        <p:grpSpPr>
          <a:xfrm>
            <a:off x="930530" y="2769159"/>
            <a:ext cx="773455" cy="664688"/>
            <a:chOff x="0" y="0"/>
            <a:chExt cx="812800" cy="698500"/>
          </a:xfrm>
        </p:grpSpPr>
        <p:sp>
          <p:nvSpPr>
            <p:cNvPr id="34" name="Freeform 3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accent5">
                <a:lumMod val="75000"/>
              </a:schemeClr>
            </a:solidFill>
          </p:spPr>
          <p:txBody>
            <a:bodyPr/>
            <a:lstStyle/>
            <a:p>
              <a:endParaRPr lang="vi-VN"/>
            </a:p>
          </p:txBody>
        </p:sp>
        <p:sp>
          <p:nvSpPr>
            <p:cNvPr id="35" name="TextBox 35"/>
            <p:cNvSpPr txBox="1"/>
            <p:nvPr/>
          </p:nvSpPr>
          <p:spPr>
            <a:xfrm>
              <a:off x="114300" y="-57150"/>
              <a:ext cx="584200" cy="755650"/>
            </a:xfrm>
            <a:prstGeom prst="rect">
              <a:avLst/>
            </a:prstGeom>
          </p:spPr>
          <p:txBody>
            <a:bodyPr lIns="33867" tIns="33867" rIns="33867" bIns="33867" rtlCol="0" anchor="ctr"/>
            <a:lstStyle/>
            <a:p>
              <a:pPr algn="ctr">
                <a:lnSpc>
                  <a:spcPts val="2986"/>
                </a:lnSpc>
              </a:pPr>
              <a:r>
                <a:rPr lang="en-US" sz="2133" spc="109" dirty="0">
                  <a:solidFill>
                    <a:srgbClr val="FFFFFF"/>
                  </a:solidFill>
                  <a:latin typeface="Open Sans Bold"/>
                </a:rPr>
                <a:t>02</a:t>
              </a:r>
            </a:p>
          </p:txBody>
        </p:sp>
      </p:grpSp>
      <p:grpSp>
        <p:nvGrpSpPr>
          <p:cNvPr id="38" name="Group 38"/>
          <p:cNvGrpSpPr/>
          <p:nvPr/>
        </p:nvGrpSpPr>
        <p:grpSpPr>
          <a:xfrm>
            <a:off x="920018" y="3781174"/>
            <a:ext cx="773455" cy="664688"/>
            <a:chOff x="0" y="0"/>
            <a:chExt cx="812800" cy="698500"/>
          </a:xfrm>
        </p:grpSpPr>
        <p:sp>
          <p:nvSpPr>
            <p:cNvPr id="39" name="Freeform 3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accent5">
                <a:lumMod val="60000"/>
                <a:lumOff val="40000"/>
              </a:schemeClr>
            </a:solidFill>
          </p:spPr>
          <p:txBody>
            <a:bodyPr/>
            <a:lstStyle/>
            <a:p>
              <a:endParaRPr lang="vi-VN"/>
            </a:p>
          </p:txBody>
        </p:sp>
        <p:sp>
          <p:nvSpPr>
            <p:cNvPr id="40" name="TextBox 40"/>
            <p:cNvSpPr txBox="1"/>
            <p:nvPr/>
          </p:nvSpPr>
          <p:spPr>
            <a:xfrm>
              <a:off x="114300" y="-57150"/>
              <a:ext cx="584200" cy="755650"/>
            </a:xfrm>
            <a:prstGeom prst="rect">
              <a:avLst/>
            </a:prstGeom>
          </p:spPr>
          <p:txBody>
            <a:bodyPr lIns="33867" tIns="33867" rIns="33867" bIns="33867" rtlCol="0" anchor="ctr"/>
            <a:lstStyle/>
            <a:p>
              <a:pPr algn="ctr">
                <a:lnSpc>
                  <a:spcPts val="2986"/>
                </a:lnSpc>
              </a:pPr>
              <a:r>
                <a:rPr lang="en-US" sz="2133" spc="109" dirty="0">
                  <a:solidFill>
                    <a:srgbClr val="FFFFFF"/>
                  </a:solidFill>
                  <a:latin typeface="Open Sans Bold"/>
                </a:rPr>
                <a:t>03</a:t>
              </a:r>
            </a:p>
          </p:txBody>
        </p:sp>
      </p:grpSp>
      <p:grpSp>
        <p:nvGrpSpPr>
          <p:cNvPr id="43" name="Group 43"/>
          <p:cNvGrpSpPr/>
          <p:nvPr/>
        </p:nvGrpSpPr>
        <p:grpSpPr>
          <a:xfrm>
            <a:off x="955073" y="4706719"/>
            <a:ext cx="773455" cy="719072"/>
            <a:chOff x="0" y="-35465"/>
            <a:chExt cx="812800" cy="755650"/>
          </a:xfrm>
        </p:grpSpPr>
        <p:sp>
          <p:nvSpPr>
            <p:cNvPr id="44" name="Freeform 4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accent5">
                <a:lumMod val="75000"/>
              </a:schemeClr>
            </a:solidFill>
          </p:spPr>
          <p:txBody>
            <a:bodyPr/>
            <a:lstStyle/>
            <a:p>
              <a:endParaRPr lang="vi-VN"/>
            </a:p>
          </p:txBody>
        </p:sp>
        <p:sp>
          <p:nvSpPr>
            <p:cNvPr id="45" name="TextBox 45"/>
            <p:cNvSpPr txBox="1"/>
            <p:nvPr/>
          </p:nvSpPr>
          <p:spPr>
            <a:xfrm>
              <a:off x="98947" y="-35465"/>
              <a:ext cx="584200" cy="755650"/>
            </a:xfrm>
            <a:prstGeom prst="rect">
              <a:avLst/>
            </a:prstGeom>
          </p:spPr>
          <p:txBody>
            <a:bodyPr lIns="33867" tIns="33867" rIns="33867" bIns="33867" rtlCol="0" anchor="ctr"/>
            <a:lstStyle/>
            <a:p>
              <a:pPr algn="ctr">
                <a:lnSpc>
                  <a:spcPts val="2986"/>
                </a:lnSpc>
              </a:pPr>
              <a:r>
                <a:rPr lang="en-US" sz="2133" spc="109" dirty="0">
                  <a:solidFill>
                    <a:srgbClr val="FFFFFF"/>
                  </a:solidFill>
                  <a:latin typeface="Open Sans Bold"/>
                </a:rPr>
                <a:t>04</a:t>
              </a:r>
            </a:p>
          </p:txBody>
        </p:sp>
      </p:grpSp>
      <p:grpSp>
        <p:nvGrpSpPr>
          <p:cNvPr id="48" name="Group 48"/>
          <p:cNvGrpSpPr/>
          <p:nvPr/>
        </p:nvGrpSpPr>
        <p:grpSpPr>
          <a:xfrm>
            <a:off x="955073" y="5812519"/>
            <a:ext cx="773455" cy="664688"/>
            <a:chOff x="0" y="0"/>
            <a:chExt cx="812800" cy="698500"/>
          </a:xfrm>
        </p:grpSpPr>
        <p:sp>
          <p:nvSpPr>
            <p:cNvPr id="49" name="Freeform 4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chemeClr val="accent5">
                <a:lumMod val="60000"/>
                <a:lumOff val="40000"/>
              </a:schemeClr>
            </a:solidFill>
          </p:spPr>
          <p:txBody>
            <a:bodyPr/>
            <a:lstStyle/>
            <a:p>
              <a:endParaRPr lang="vi-VN"/>
            </a:p>
          </p:txBody>
        </p:sp>
        <p:sp>
          <p:nvSpPr>
            <p:cNvPr id="50" name="TextBox 50"/>
            <p:cNvSpPr txBox="1"/>
            <p:nvPr/>
          </p:nvSpPr>
          <p:spPr>
            <a:xfrm>
              <a:off x="114300" y="-57150"/>
              <a:ext cx="584200" cy="755650"/>
            </a:xfrm>
            <a:prstGeom prst="rect">
              <a:avLst/>
            </a:prstGeom>
          </p:spPr>
          <p:txBody>
            <a:bodyPr lIns="33867" tIns="33867" rIns="33867" bIns="33867" rtlCol="0" anchor="ctr"/>
            <a:lstStyle/>
            <a:p>
              <a:pPr algn="ctr">
                <a:lnSpc>
                  <a:spcPts val="2986"/>
                </a:lnSpc>
              </a:pPr>
              <a:r>
                <a:rPr lang="en-US" sz="2133" spc="109">
                  <a:solidFill>
                    <a:srgbClr val="FFFFFF"/>
                  </a:solidFill>
                  <a:latin typeface="Open Sans Bold"/>
                </a:rPr>
                <a:t>05</a:t>
              </a:r>
            </a:p>
          </p:txBody>
        </p:sp>
      </p:grpSp>
      <p:sp>
        <p:nvSpPr>
          <p:cNvPr id="53" name="TextBox 52"/>
          <p:cNvSpPr txBox="1"/>
          <p:nvPr/>
        </p:nvSpPr>
        <p:spPr>
          <a:xfrm>
            <a:off x="1858581" y="1887367"/>
            <a:ext cx="4321502" cy="553998"/>
          </a:xfrm>
          <a:prstGeom prst="rect">
            <a:avLst/>
          </a:prstGeom>
          <a:noFill/>
        </p:spPr>
        <p:txBody>
          <a:bodyPr wrap="square" rtlCol="0">
            <a:spAutoFit/>
          </a:bodyPr>
          <a:lstStyle/>
          <a:p>
            <a:pPr algn="ctr"/>
            <a:r>
              <a:rPr lang="vi-VN" sz="3000" dirty="0">
                <a:solidFill>
                  <a:schemeClr val="accent1">
                    <a:lumMod val="75000"/>
                  </a:schemeClr>
                </a:solidFill>
                <a:latin typeface="Rockwell"/>
              </a:rPr>
              <a:t>Chập điện</a:t>
            </a:r>
            <a:endParaRPr lang="en-US" sz="3000" dirty="0">
              <a:solidFill>
                <a:schemeClr val="accent1">
                  <a:lumMod val="75000"/>
                </a:schemeClr>
              </a:solidFill>
              <a:latin typeface="Rockwell"/>
            </a:endParaRPr>
          </a:p>
        </p:txBody>
      </p:sp>
      <p:sp>
        <p:nvSpPr>
          <p:cNvPr id="54" name="TextBox 53"/>
          <p:cNvSpPr txBox="1"/>
          <p:nvPr/>
        </p:nvSpPr>
        <p:spPr>
          <a:xfrm>
            <a:off x="1812753" y="2593671"/>
            <a:ext cx="4367330" cy="1015663"/>
          </a:xfrm>
          <a:prstGeom prst="rect">
            <a:avLst/>
          </a:prstGeom>
          <a:noFill/>
        </p:spPr>
        <p:txBody>
          <a:bodyPr wrap="square" rtlCol="0">
            <a:spAutoFit/>
          </a:bodyPr>
          <a:lstStyle/>
          <a:p>
            <a:pPr algn="ctr"/>
            <a:r>
              <a:rPr lang="vi-VN" sz="3000" dirty="0">
                <a:solidFill>
                  <a:schemeClr val="accent1">
                    <a:lumMod val="75000"/>
                  </a:schemeClr>
                </a:solidFill>
                <a:latin typeface="Rockwell"/>
              </a:rPr>
              <a:t>Từ thiết bị đun nấu trong gia đình</a:t>
            </a:r>
            <a:endParaRPr lang="en-US" sz="3000" dirty="0">
              <a:solidFill>
                <a:schemeClr val="accent1">
                  <a:lumMod val="75000"/>
                </a:schemeClr>
              </a:solidFill>
              <a:latin typeface="Rockwell"/>
            </a:endParaRPr>
          </a:p>
        </p:txBody>
      </p:sp>
      <p:sp>
        <p:nvSpPr>
          <p:cNvPr id="55" name="TextBox 54"/>
          <p:cNvSpPr txBox="1"/>
          <p:nvPr/>
        </p:nvSpPr>
        <p:spPr>
          <a:xfrm>
            <a:off x="1822685" y="3726790"/>
            <a:ext cx="4403835" cy="1015663"/>
          </a:xfrm>
          <a:prstGeom prst="rect">
            <a:avLst/>
          </a:prstGeom>
          <a:noFill/>
        </p:spPr>
        <p:txBody>
          <a:bodyPr wrap="square" rtlCol="0">
            <a:spAutoFit/>
          </a:bodyPr>
          <a:lstStyle/>
          <a:p>
            <a:pPr algn="ctr"/>
            <a:r>
              <a:rPr lang="vi-VN" sz="3000" dirty="0">
                <a:solidFill>
                  <a:schemeClr val="accent1">
                    <a:lumMod val="75000"/>
                  </a:schemeClr>
                </a:solidFill>
                <a:latin typeface="Rockwell"/>
              </a:rPr>
              <a:t>Từ việc tích trữ các thiết bị dễ cháy</a:t>
            </a:r>
            <a:endParaRPr lang="en-US" sz="3000" dirty="0">
              <a:solidFill>
                <a:schemeClr val="accent1">
                  <a:lumMod val="75000"/>
                </a:schemeClr>
              </a:solidFill>
              <a:latin typeface="Rockwell"/>
            </a:endParaRPr>
          </a:p>
        </p:txBody>
      </p:sp>
      <p:sp>
        <p:nvSpPr>
          <p:cNvPr id="56" name="TextBox 55"/>
          <p:cNvSpPr txBox="1"/>
          <p:nvPr/>
        </p:nvSpPr>
        <p:spPr>
          <a:xfrm>
            <a:off x="1858582" y="4887310"/>
            <a:ext cx="4142825" cy="553998"/>
          </a:xfrm>
          <a:prstGeom prst="rect">
            <a:avLst/>
          </a:prstGeom>
          <a:noFill/>
        </p:spPr>
        <p:txBody>
          <a:bodyPr wrap="square" rtlCol="0">
            <a:spAutoFit/>
          </a:bodyPr>
          <a:lstStyle/>
          <a:p>
            <a:pPr algn="ctr"/>
            <a:r>
              <a:rPr lang="vi-VN" sz="3000" dirty="0">
                <a:solidFill>
                  <a:schemeClr val="accent1">
                    <a:lumMod val="75000"/>
                  </a:schemeClr>
                </a:solidFill>
                <a:latin typeface="Rockwell"/>
              </a:rPr>
              <a:t>Từ việc thờ cúng </a:t>
            </a:r>
            <a:endParaRPr lang="en-US" sz="3000" dirty="0">
              <a:solidFill>
                <a:schemeClr val="accent1">
                  <a:lumMod val="75000"/>
                </a:schemeClr>
              </a:solidFill>
              <a:latin typeface="Rockwell"/>
            </a:endParaRPr>
          </a:p>
        </p:txBody>
      </p:sp>
      <p:sp>
        <p:nvSpPr>
          <p:cNvPr id="57" name="TextBox 56"/>
          <p:cNvSpPr txBox="1"/>
          <p:nvPr/>
        </p:nvSpPr>
        <p:spPr>
          <a:xfrm>
            <a:off x="1912007" y="5867864"/>
            <a:ext cx="4214649" cy="553998"/>
          </a:xfrm>
          <a:prstGeom prst="rect">
            <a:avLst/>
          </a:prstGeom>
          <a:noFill/>
        </p:spPr>
        <p:txBody>
          <a:bodyPr wrap="square" rtlCol="0">
            <a:spAutoFit/>
          </a:bodyPr>
          <a:lstStyle/>
          <a:p>
            <a:pPr algn="ctr"/>
            <a:r>
              <a:rPr lang="vi-VN" sz="3000" dirty="0">
                <a:solidFill>
                  <a:schemeClr val="accent1">
                    <a:lumMod val="75000"/>
                  </a:schemeClr>
                </a:solidFill>
                <a:latin typeface="Rockwell"/>
              </a:rPr>
              <a:t>Từ xe máy</a:t>
            </a:r>
            <a:endParaRPr lang="en-US" sz="3000" dirty="0">
              <a:solidFill>
                <a:schemeClr val="accent1">
                  <a:lumMod val="75000"/>
                </a:schemeClr>
              </a:solidFill>
              <a:latin typeface="Rockwell"/>
            </a:endParaRPr>
          </a:p>
        </p:txBody>
      </p:sp>
      <p:sp>
        <p:nvSpPr>
          <p:cNvPr id="68" name="Freeform 67"/>
          <p:cNvSpPr/>
          <p:nvPr/>
        </p:nvSpPr>
        <p:spPr>
          <a:xfrm rot="21307709">
            <a:off x="8027788" y="168185"/>
            <a:ext cx="3195966" cy="3136797"/>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chemeClr val="accent5">
              <a:lumMod val="60000"/>
              <a:lumOff val="40000"/>
            </a:schemeClr>
          </a:solidFill>
        </p:spPr>
        <p:txBody>
          <a:bodyPr/>
          <a:lstStyle/>
          <a:p>
            <a:endParaRPr lang="en-US"/>
          </a:p>
        </p:txBody>
      </p:sp>
      <p:pic>
        <p:nvPicPr>
          <p:cNvPr id="70" name="Picture 69"/>
          <p:cNvPicPr>
            <a:picLocks noChangeAspect="1"/>
          </p:cNvPicPr>
          <p:nvPr/>
        </p:nvPicPr>
        <p:blipFill rotWithShape="1">
          <a:blip r:embed="rId2"/>
          <a:srcRect t="14516" r="49549" b="2473"/>
          <a:stretch/>
        </p:blipFill>
        <p:spPr>
          <a:xfrm rot="21269888">
            <a:off x="8194301" y="321713"/>
            <a:ext cx="2842520" cy="2879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 name="Freeform 70"/>
          <p:cNvSpPr/>
          <p:nvPr/>
        </p:nvSpPr>
        <p:spPr>
          <a:xfrm rot="-505423">
            <a:off x="8760710" y="155328"/>
            <a:ext cx="1667948" cy="411788"/>
          </a:xfrm>
          <a:custGeom>
            <a:avLst/>
            <a:gdLst/>
            <a:ahLst/>
            <a:cxnLst/>
            <a:rect l="l" t="t" r="r" b="b"/>
            <a:pathLst>
              <a:path w="2297959" h="571617">
                <a:moveTo>
                  <a:pt x="0" y="0"/>
                </a:moveTo>
                <a:lnTo>
                  <a:pt x="2297959" y="0"/>
                </a:lnTo>
                <a:lnTo>
                  <a:pt x="2297959" y="571618"/>
                </a:lnTo>
                <a:lnTo>
                  <a:pt x="0" y="571618"/>
                </a:lnTo>
                <a:lnTo>
                  <a:pt x="0" y="0"/>
                </a:lnTo>
                <a:close/>
              </a:path>
            </a:pathLst>
          </a:custGeom>
          <a:blipFill>
            <a:blip r:embed="rId3"/>
            <a:stretch>
              <a:fillRect/>
            </a:stretch>
          </a:blipFill>
        </p:spPr>
        <p:txBody>
          <a:bodyPr/>
          <a:lstStyle/>
          <a:p>
            <a:endParaRPr lang="en-US"/>
          </a:p>
        </p:txBody>
      </p:sp>
      <p:sp>
        <p:nvSpPr>
          <p:cNvPr id="73" name="Freeform 72"/>
          <p:cNvSpPr/>
          <p:nvPr/>
        </p:nvSpPr>
        <p:spPr>
          <a:xfrm rot="705006">
            <a:off x="8916833" y="3518938"/>
            <a:ext cx="3065979" cy="2995504"/>
          </a:xfrm>
          <a:custGeom>
            <a:avLst/>
            <a:gdLst/>
            <a:ahLst/>
            <a:cxnLst/>
            <a:rect l="l" t="t" r="r" b="b"/>
            <a:pathLst>
              <a:path w="6350000" h="6347460">
                <a:moveTo>
                  <a:pt x="6350000" y="532130"/>
                </a:moveTo>
                <a:cubicBezTo>
                  <a:pt x="6350000" y="463550"/>
                  <a:pt x="6315710" y="402590"/>
                  <a:pt x="6263640" y="367030"/>
                </a:cubicBezTo>
                <a:cubicBezTo>
                  <a:pt x="6273800" y="360680"/>
                  <a:pt x="6282690" y="353060"/>
                  <a:pt x="6290310" y="344170"/>
                </a:cubicBezTo>
                <a:cubicBezTo>
                  <a:pt x="6328410" y="306070"/>
                  <a:pt x="6350000" y="255270"/>
                  <a:pt x="6350000" y="201930"/>
                </a:cubicBezTo>
                <a:cubicBezTo>
                  <a:pt x="6350000" y="148590"/>
                  <a:pt x="6328410" y="96520"/>
                  <a:pt x="6290310" y="59690"/>
                </a:cubicBezTo>
                <a:cubicBezTo>
                  <a:pt x="6252210" y="21590"/>
                  <a:pt x="6200140" y="0"/>
                  <a:pt x="6148070" y="0"/>
                </a:cubicBezTo>
                <a:cubicBezTo>
                  <a:pt x="6094730" y="0"/>
                  <a:pt x="6042660" y="21590"/>
                  <a:pt x="6005830" y="59690"/>
                </a:cubicBezTo>
                <a:cubicBezTo>
                  <a:pt x="5996940" y="68580"/>
                  <a:pt x="5990590" y="77470"/>
                  <a:pt x="5982970" y="86360"/>
                </a:cubicBezTo>
                <a:cubicBezTo>
                  <a:pt x="5946140" y="34290"/>
                  <a:pt x="5886450" y="0"/>
                  <a:pt x="5817870" y="0"/>
                </a:cubicBezTo>
                <a:cubicBezTo>
                  <a:pt x="5749290" y="0"/>
                  <a:pt x="5689600" y="34290"/>
                  <a:pt x="5652770" y="86360"/>
                </a:cubicBezTo>
                <a:cubicBezTo>
                  <a:pt x="5615940" y="34290"/>
                  <a:pt x="5556250" y="0"/>
                  <a:pt x="5487670" y="0"/>
                </a:cubicBezTo>
                <a:cubicBezTo>
                  <a:pt x="5419090" y="0"/>
                  <a:pt x="5359400" y="34290"/>
                  <a:pt x="5322570" y="86360"/>
                </a:cubicBezTo>
                <a:cubicBezTo>
                  <a:pt x="5285740" y="34290"/>
                  <a:pt x="5226050" y="0"/>
                  <a:pt x="5157470" y="0"/>
                </a:cubicBezTo>
                <a:cubicBezTo>
                  <a:pt x="5088890" y="0"/>
                  <a:pt x="5027930" y="34290"/>
                  <a:pt x="4992370" y="86360"/>
                </a:cubicBezTo>
                <a:cubicBezTo>
                  <a:pt x="4955540" y="34290"/>
                  <a:pt x="4894580" y="0"/>
                  <a:pt x="4827270" y="0"/>
                </a:cubicBezTo>
                <a:cubicBezTo>
                  <a:pt x="4758690" y="0"/>
                  <a:pt x="4699000" y="34290"/>
                  <a:pt x="4662170" y="86360"/>
                </a:cubicBezTo>
                <a:cubicBezTo>
                  <a:pt x="4625340" y="34290"/>
                  <a:pt x="4565650" y="0"/>
                  <a:pt x="4497070" y="0"/>
                </a:cubicBezTo>
                <a:cubicBezTo>
                  <a:pt x="4428490" y="0"/>
                  <a:pt x="4368800" y="34290"/>
                  <a:pt x="4331970" y="86360"/>
                </a:cubicBezTo>
                <a:cubicBezTo>
                  <a:pt x="4295140" y="34290"/>
                  <a:pt x="4235450" y="0"/>
                  <a:pt x="4166870" y="0"/>
                </a:cubicBezTo>
                <a:cubicBezTo>
                  <a:pt x="4098290" y="0"/>
                  <a:pt x="4038600" y="34290"/>
                  <a:pt x="4001770" y="86360"/>
                </a:cubicBezTo>
                <a:cubicBezTo>
                  <a:pt x="3964940" y="34290"/>
                  <a:pt x="3903980" y="0"/>
                  <a:pt x="3836670" y="0"/>
                </a:cubicBezTo>
                <a:cubicBezTo>
                  <a:pt x="3768090" y="0"/>
                  <a:pt x="3707130" y="34290"/>
                  <a:pt x="3671570" y="86360"/>
                </a:cubicBezTo>
                <a:cubicBezTo>
                  <a:pt x="3634740" y="34290"/>
                  <a:pt x="3575050" y="0"/>
                  <a:pt x="3506470" y="0"/>
                </a:cubicBezTo>
                <a:cubicBezTo>
                  <a:pt x="3437890" y="0"/>
                  <a:pt x="3378200" y="34290"/>
                  <a:pt x="3341370" y="86360"/>
                </a:cubicBezTo>
                <a:cubicBezTo>
                  <a:pt x="3304540" y="34290"/>
                  <a:pt x="3244850" y="0"/>
                  <a:pt x="3176270" y="0"/>
                </a:cubicBezTo>
                <a:cubicBezTo>
                  <a:pt x="3107690" y="0"/>
                  <a:pt x="3048000" y="34290"/>
                  <a:pt x="3011170" y="86360"/>
                </a:cubicBezTo>
                <a:cubicBezTo>
                  <a:pt x="2974340" y="34290"/>
                  <a:pt x="2914650" y="0"/>
                  <a:pt x="2846070" y="0"/>
                </a:cubicBezTo>
                <a:cubicBezTo>
                  <a:pt x="2777490" y="0"/>
                  <a:pt x="2716530" y="34290"/>
                  <a:pt x="2680970" y="86360"/>
                </a:cubicBezTo>
                <a:cubicBezTo>
                  <a:pt x="2644140" y="34290"/>
                  <a:pt x="2583180" y="0"/>
                  <a:pt x="2515870" y="0"/>
                </a:cubicBezTo>
                <a:cubicBezTo>
                  <a:pt x="2447290" y="0"/>
                  <a:pt x="2387600" y="34290"/>
                  <a:pt x="2350770" y="86360"/>
                </a:cubicBezTo>
                <a:cubicBezTo>
                  <a:pt x="2313940" y="34290"/>
                  <a:pt x="2254250" y="0"/>
                  <a:pt x="2185670" y="0"/>
                </a:cubicBezTo>
                <a:cubicBezTo>
                  <a:pt x="2117090" y="0"/>
                  <a:pt x="2057400" y="34290"/>
                  <a:pt x="2020570" y="86360"/>
                </a:cubicBezTo>
                <a:cubicBezTo>
                  <a:pt x="1983740" y="34290"/>
                  <a:pt x="1924050" y="0"/>
                  <a:pt x="1855470" y="0"/>
                </a:cubicBezTo>
                <a:cubicBezTo>
                  <a:pt x="1786890" y="0"/>
                  <a:pt x="1727200" y="34290"/>
                  <a:pt x="1690370" y="86360"/>
                </a:cubicBezTo>
                <a:cubicBezTo>
                  <a:pt x="1653540" y="34290"/>
                  <a:pt x="1593850" y="0"/>
                  <a:pt x="1525270" y="0"/>
                </a:cubicBezTo>
                <a:cubicBezTo>
                  <a:pt x="1456690" y="0"/>
                  <a:pt x="1395730" y="34290"/>
                  <a:pt x="1360170" y="86360"/>
                </a:cubicBezTo>
                <a:cubicBezTo>
                  <a:pt x="1324610" y="34290"/>
                  <a:pt x="1263650" y="0"/>
                  <a:pt x="1195070" y="0"/>
                </a:cubicBezTo>
                <a:cubicBezTo>
                  <a:pt x="1126490" y="0"/>
                  <a:pt x="1066800" y="34290"/>
                  <a:pt x="1029970" y="86360"/>
                </a:cubicBezTo>
                <a:cubicBezTo>
                  <a:pt x="990600" y="34290"/>
                  <a:pt x="930910" y="0"/>
                  <a:pt x="862330" y="0"/>
                </a:cubicBezTo>
                <a:cubicBezTo>
                  <a:pt x="793750" y="0"/>
                  <a:pt x="734060" y="34290"/>
                  <a:pt x="697230" y="86360"/>
                </a:cubicBezTo>
                <a:cubicBezTo>
                  <a:pt x="660400" y="34290"/>
                  <a:pt x="600710" y="0"/>
                  <a:pt x="532130" y="0"/>
                </a:cubicBezTo>
                <a:cubicBezTo>
                  <a:pt x="463550" y="0"/>
                  <a:pt x="402590" y="34290"/>
                  <a:pt x="367030" y="86360"/>
                </a:cubicBezTo>
                <a:cubicBezTo>
                  <a:pt x="360680" y="76200"/>
                  <a:pt x="353060" y="67310"/>
                  <a:pt x="344170" y="59690"/>
                </a:cubicBezTo>
                <a:cubicBezTo>
                  <a:pt x="306070" y="21590"/>
                  <a:pt x="254000" y="0"/>
                  <a:pt x="201930" y="0"/>
                </a:cubicBezTo>
                <a:cubicBezTo>
                  <a:pt x="148590" y="0"/>
                  <a:pt x="96520" y="21590"/>
                  <a:pt x="59690" y="59690"/>
                </a:cubicBezTo>
                <a:cubicBezTo>
                  <a:pt x="21590" y="96520"/>
                  <a:pt x="0" y="148590"/>
                  <a:pt x="0" y="201930"/>
                </a:cubicBezTo>
                <a:cubicBezTo>
                  <a:pt x="0" y="255270"/>
                  <a:pt x="21590" y="307340"/>
                  <a:pt x="59690" y="344170"/>
                </a:cubicBezTo>
                <a:cubicBezTo>
                  <a:pt x="68580" y="353060"/>
                  <a:pt x="77470" y="359410"/>
                  <a:pt x="86360" y="367030"/>
                </a:cubicBezTo>
                <a:cubicBezTo>
                  <a:pt x="34290" y="403860"/>
                  <a:pt x="0" y="463550"/>
                  <a:pt x="0" y="532130"/>
                </a:cubicBezTo>
                <a:cubicBezTo>
                  <a:pt x="0" y="600710"/>
                  <a:pt x="34290" y="660400"/>
                  <a:pt x="86360" y="697230"/>
                </a:cubicBezTo>
                <a:cubicBezTo>
                  <a:pt x="34290" y="734060"/>
                  <a:pt x="0" y="793750"/>
                  <a:pt x="0" y="862330"/>
                </a:cubicBezTo>
                <a:cubicBezTo>
                  <a:pt x="0" y="930910"/>
                  <a:pt x="34290" y="990600"/>
                  <a:pt x="86360" y="1027430"/>
                </a:cubicBezTo>
                <a:cubicBezTo>
                  <a:pt x="34290" y="1064260"/>
                  <a:pt x="0" y="1123950"/>
                  <a:pt x="0" y="1192530"/>
                </a:cubicBezTo>
                <a:cubicBezTo>
                  <a:pt x="0" y="1261110"/>
                  <a:pt x="34290" y="1322070"/>
                  <a:pt x="86360" y="1357630"/>
                </a:cubicBezTo>
                <a:cubicBezTo>
                  <a:pt x="34290" y="1393190"/>
                  <a:pt x="0" y="1454150"/>
                  <a:pt x="0" y="1522730"/>
                </a:cubicBezTo>
                <a:cubicBezTo>
                  <a:pt x="0" y="1591310"/>
                  <a:pt x="34290" y="1651000"/>
                  <a:pt x="86360" y="1687830"/>
                </a:cubicBezTo>
                <a:cubicBezTo>
                  <a:pt x="34290" y="1724660"/>
                  <a:pt x="0" y="1784350"/>
                  <a:pt x="0" y="1852930"/>
                </a:cubicBezTo>
                <a:cubicBezTo>
                  <a:pt x="0" y="1921510"/>
                  <a:pt x="34290" y="1981200"/>
                  <a:pt x="86360" y="2018030"/>
                </a:cubicBezTo>
                <a:cubicBezTo>
                  <a:pt x="34290" y="2054860"/>
                  <a:pt x="0" y="2114550"/>
                  <a:pt x="0" y="2183130"/>
                </a:cubicBezTo>
                <a:cubicBezTo>
                  <a:pt x="0" y="2251710"/>
                  <a:pt x="34290" y="2311400"/>
                  <a:pt x="86360" y="2348230"/>
                </a:cubicBezTo>
                <a:cubicBezTo>
                  <a:pt x="34290" y="2385060"/>
                  <a:pt x="0" y="2444750"/>
                  <a:pt x="0" y="2513330"/>
                </a:cubicBezTo>
                <a:cubicBezTo>
                  <a:pt x="0" y="2581910"/>
                  <a:pt x="34290" y="2642870"/>
                  <a:pt x="86360" y="2678430"/>
                </a:cubicBezTo>
                <a:cubicBezTo>
                  <a:pt x="34290" y="2713990"/>
                  <a:pt x="0" y="2774950"/>
                  <a:pt x="0" y="2843530"/>
                </a:cubicBezTo>
                <a:cubicBezTo>
                  <a:pt x="0" y="2912110"/>
                  <a:pt x="34290" y="2971800"/>
                  <a:pt x="86360" y="3008630"/>
                </a:cubicBezTo>
                <a:cubicBezTo>
                  <a:pt x="34290" y="3045460"/>
                  <a:pt x="0" y="3105150"/>
                  <a:pt x="0" y="3173730"/>
                </a:cubicBezTo>
                <a:cubicBezTo>
                  <a:pt x="0" y="3242310"/>
                  <a:pt x="34290" y="3302000"/>
                  <a:pt x="86360" y="3338830"/>
                </a:cubicBezTo>
                <a:cubicBezTo>
                  <a:pt x="34290" y="3375660"/>
                  <a:pt x="0" y="3435350"/>
                  <a:pt x="0" y="3503930"/>
                </a:cubicBezTo>
                <a:cubicBezTo>
                  <a:pt x="0" y="3572510"/>
                  <a:pt x="34290" y="3633470"/>
                  <a:pt x="86360" y="3669030"/>
                </a:cubicBezTo>
                <a:cubicBezTo>
                  <a:pt x="34290" y="3705860"/>
                  <a:pt x="0" y="3766820"/>
                  <a:pt x="0" y="3834130"/>
                </a:cubicBezTo>
                <a:cubicBezTo>
                  <a:pt x="0" y="3901440"/>
                  <a:pt x="34290" y="3962400"/>
                  <a:pt x="86360" y="3999230"/>
                </a:cubicBezTo>
                <a:cubicBezTo>
                  <a:pt x="34290" y="4036060"/>
                  <a:pt x="0" y="4095750"/>
                  <a:pt x="0" y="4164330"/>
                </a:cubicBezTo>
                <a:cubicBezTo>
                  <a:pt x="0" y="4232910"/>
                  <a:pt x="34290" y="4292600"/>
                  <a:pt x="86360" y="4329430"/>
                </a:cubicBezTo>
                <a:cubicBezTo>
                  <a:pt x="34290" y="4366260"/>
                  <a:pt x="0" y="4425950"/>
                  <a:pt x="0" y="4494530"/>
                </a:cubicBezTo>
                <a:cubicBezTo>
                  <a:pt x="0" y="4563110"/>
                  <a:pt x="34290" y="4622800"/>
                  <a:pt x="86360" y="4659630"/>
                </a:cubicBezTo>
                <a:cubicBezTo>
                  <a:pt x="34290" y="4696460"/>
                  <a:pt x="0" y="4756150"/>
                  <a:pt x="0" y="4824730"/>
                </a:cubicBezTo>
                <a:cubicBezTo>
                  <a:pt x="0" y="4893310"/>
                  <a:pt x="34290" y="4954270"/>
                  <a:pt x="86360" y="4989830"/>
                </a:cubicBezTo>
                <a:cubicBezTo>
                  <a:pt x="34290" y="5025390"/>
                  <a:pt x="0" y="5086350"/>
                  <a:pt x="0" y="5154930"/>
                </a:cubicBezTo>
                <a:cubicBezTo>
                  <a:pt x="0" y="5223510"/>
                  <a:pt x="34290" y="5283200"/>
                  <a:pt x="86360" y="5320030"/>
                </a:cubicBezTo>
                <a:cubicBezTo>
                  <a:pt x="34290" y="5356860"/>
                  <a:pt x="0" y="5416550"/>
                  <a:pt x="0" y="5485130"/>
                </a:cubicBezTo>
                <a:cubicBezTo>
                  <a:pt x="0" y="5553710"/>
                  <a:pt x="34290" y="5613400"/>
                  <a:pt x="86360" y="5650230"/>
                </a:cubicBezTo>
                <a:cubicBezTo>
                  <a:pt x="34290" y="5687060"/>
                  <a:pt x="0" y="5746750"/>
                  <a:pt x="0" y="5815330"/>
                </a:cubicBezTo>
                <a:cubicBezTo>
                  <a:pt x="0" y="5883910"/>
                  <a:pt x="34290" y="5944870"/>
                  <a:pt x="86360" y="5980430"/>
                </a:cubicBezTo>
                <a:cubicBezTo>
                  <a:pt x="76200" y="5986780"/>
                  <a:pt x="67310" y="5994400"/>
                  <a:pt x="59690" y="6003290"/>
                </a:cubicBezTo>
                <a:cubicBezTo>
                  <a:pt x="22860" y="6041390"/>
                  <a:pt x="0" y="6093460"/>
                  <a:pt x="0" y="6145530"/>
                </a:cubicBezTo>
                <a:cubicBezTo>
                  <a:pt x="0" y="6198870"/>
                  <a:pt x="20320" y="6249670"/>
                  <a:pt x="59690" y="6287770"/>
                </a:cubicBezTo>
                <a:cubicBezTo>
                  <a:pt x="97790" y="6325870"/>
                  <a:pt x="148590" y="6347460"/>
                  <a:pt x="201930" y="6347460"/>
                </a:cubicBezTo>
                <a:cubicBezTo>
                  <a:pt x="256540" y="6347460"/>
                  <a:pt x="307340" y="6325870"/>
                  <a:pt x="344170" y="6287770"/>
                </a:cubicBezTo>
                <a:cubicBezTo>
                  <a:pt x="353060" y="6278880"/>
                  <a:pt x="359410" y="6269990"/>
                  <a:pt x="367030" y="6261100"/>
                </a:cubicBezTo>
                <a:cubicBezTo>
                  <a:pt x="403860" y="6313170"/>
                  <a:pt x="463550" y="6347460"/>
                  <a:pt x="532130" y="6347460"/>
                </a:cubicBezTo>
                <a:cubicBezTo>
                  <a:pt x="600710" y="6347460"/>
                  <a:pt x="660400" y="6313170"/>
                  <a:pt x="697230" y="6261100"/>
                </a:cubicBezTo>
                <a:cubicBezTo>
                  <a:pt x="734060" y="6313170"/>
                  <a:pt x="793750" y="6347460"/>
                  <a:pt x="862330" y="6347460"/>
                </a:cubicBezTo>
                <a:cubicBezTo>
                  <a:pt x="930910" y="6347460"/>
                  <a:pt x="990600" y="6313170"/>
                  <a:pt x="1027430" y="6261100"/>
                </a:cubicBezTo>
                <a:cubicBezTo>
                  <a:pt x="1064260" y="6313170"/>
                  <a:pt x="1123950" y="6347460"/>
                  <a:pt x="1192530" y="6347460"/>
                </a:cubicBezTo>
                <a:cubicBezTo>
                  <a:pt x="1261110" y="6347460"/>
                  <a:pt x="1320800" y="6313170"/>
                  <a:pt x="1357630" y="6261100"/>
                </a:cubicBezTo>
                <a:cubicBezTo>
                  <a:pt x="1394460" y="6313170"/>
                  <a:pt x="1455420" y="6347460"/>
                  <a:pt x="1522730" y="6347460"/>
                </a:cubicBezTo>
                <a:cubicBezTo>
                  <a:pt x="1591310" y="6347460"/>
                  <a:pt x="1651000" y="6313170"/>
                  <a:pt x="1687830" y="6261100"/>
                </a:cubicBezTo>
                <a:cubicBezTo>
                  <a:pt x="1724660" y="6313170"/>
                  <a:pt x="1784350" y="6347460"/>
                  <a:pt x="1852930" y="6347460"/>
                </a:cubicBezTo>
                <a:cubicBezTo>
                  <a:pt x="1921510" y="6347460"/>
                  <a:pt x="1981200" y="6313170"/>
                  <a:pt x="2018030" y="6261100"/>
                </a:cubicBezTo>
                <a:cubicBezTo>
                  <a:pt x="2054860" y="6313170"/>
                  <a:pt x="2114550" y="6347460"/>
                  <a:pt x="2183130" y="6347460"/>
                </a:cubicBezTo>
                <a:cubicBezTo>
                  <a:pt x="2251710" y="6347460"/>
                  <a:pt x="2311400" y="6313170"/>
                  <a:pt x="2348230" y="6261100"/>
                </a:cubicBezTo>
                <a:cubicBezTo>
                  <a:pt x="2385060" y="6313170"/>
                  <a:pt x="2444750" y="6347460"/>
                  <a:pt x="2513330" y="6347460"/>
                </a:cubicBezTo>
                <a:cubicBezTo>
                  <a:pt x="2581910" y="6347460"/>
                  <a:pt x="2642870" y="6313170"/>
                  <a:pt x="2678430" y="6261100"/>
                </a:cubicBezTo>
                <a:cubicBezTo>
                  <a:pt x="2715260" y="6313170"/>
                  <a:pt x="2776220" y="6347460"/>
                  <a:pt x="2843530" y="6347460"/>
                </a:cubicBezTo>
                <a:cubicBezTo>
                  <a:pt x="2912110" y="6347460"/>
                  <a:pt x="2971800" y="6313170"/>
                  <a:pt x="3008630" y="6261100"/>
                </a:cubicBezTo>
                <a:cubicBezTo>
                  <a:pt x="3045460" y="6313170"/>
                  <a:pt x="3105150" y="6347460"/>
                  <a:pt x="3173730" y="6347460"/>
                </a:cubicBezTo>
                <a:cubicBezTo>
                  <a:pt x="3242310" y="6347460"/>
                  <a:pt x="3302000" y="6313170"/>
                  <a:pt x="3338830" y="6261100"/>
                </a:cubicBezTo>
                <a:cubicBezTo>
                  <a:pt x="3375660" y="6313170"/>
                  <a:pt x="3435350" y="6347460"/>
                  <a:pt x="3503930" y="6347460"/>
                </a:cubicBezTo>
                <a:cubicBezTo>
                  <a:pt x="3572510" y="6347460"/>
                  <a:pt x="3632200" y="6313170"/>
                  <a:pt x="3669030" y="6261100"/>
                </a:cubicBezTo>
                <a:cubicBezTo>
                  <a:pt x="3705860" y="6313170"/>
                  <a:pt x="3765550" y="6347460"/>
                  <a:pt x="3834130" y="6347460"/>
                </a:cubicBezTo>
                <a:cubicBezTo>
                  <a:pt x="3902710" y="6347460"/>
                  <a:pt x="3963670" y="6313170"/>
                  <a:pt x="3999230" y="6261100"/>
                </a:cubicBezTo>
                <a:cubicBezTo>
                  <a:pt x="4036060" y="6313170"/>
                  <a:pt x="4095750" y="6347460"/>
                  <a:pt x="4164330" y="6347460"/>
                </a:cubicBezTo>
                <a:cubicBezTo>
                  <a:pt x="4232910" y="6347460"/>
                  <a:pt x="4292600" y="6313170"/>
                  <a:pt x="4329430" y="6261100"/>
                </a:cubicBezTo>
                <a:cubicBezTo>
                  <a:pt x="4366260" y="6313170"/>
                  <a:pt x="4425950" y="6347460"/>
                  <a:pt x="4494530" y="6347460"/>
                </a:cubicBezTo>
                <a:cubicBezTo>
                  <a:pt x="4563110" y="6347460"/>
                  <a:pt x="4622800" y="6313170"/>
                  <a:pt x="4659630" y="6261100"/>
                </a:cubicBezTo>
                <a:cubicBezTo>
                  <a:pt x="4696460" y="6313170"/>
                  <a:pt x="4756150" y="6347460"/>
                  <a:pt x="4824730" y="6347460"/>
                </a:cubicBezTo>
                <a:cubicBezTo>
                  <a:pt x="4893310" y="6347460"/>
                  <a:pt x="4954270" y="6313170"/>
                  <a:pt x="4989830" y="6261100"/>
                </a:cubicBezTo>
                <a:cubicBezTo>
                  <a:pt x="5026660" y="6313170"/>
                  <a:pt x="5087620" y="6347460"/>
                  <a:pt x="5154930" y="6347460"/>
                </a:cubicBezTo>
                <a:cubicBezTo>
                  <a:pt x="5223510" y="6347460"/>
                  <a:pt x="5283200" y="6313170"/>
                  <a:pt x="5320030" y="6261100"/>
                </a:cubicBezTo>
                <a:cubicBezTo>
                  <a:pt x="5356860" y="6313170"/>
                  <a:pt x="5416550" y="6347460"/>
                  <a:pt x="5485130" y="6347460"/>
                </a:cubicBezTo>
                <a:cubicBezTo>
                  <a:pt x="5553710" y="6347460"/>
                  <a:pt x="5613400" y="6313170"/>
                  <a:pt x="5650230" y="6261100"/>
                </a:cubicBezTo>
                <a:cubicBezTo>
                  <a:pt x="5687060" y="6313170"/>
                  <a:pt x="5746750" y="6347460"/>
                  <a:pt x="5815330" y="6347460"/>
                </a:cubicBezTo>
                <a:cubicBezTo>
                  <a:pt x="5883910" y="6347460"/>
                  <a:pt x="5943600" y="6313170"/>
                  <a:pt x="5980430" y="6261100"/>
                </a:cubicBezTo>
                <a:cubicBezTo>
                  <a:pt x="5986780" y="6271260"/>
                  <a:pt x="5994400" y="6280150"/>
                  <a:pt x="6003290" y="6287770"/>
                </a:cubicBezTo>
                <a:cubicBezTo>
                  <a:pt x="6041390" y="6325870"/>
                  <a:pt x="6092190" y="6347460"/>
                  <a:pt x="6145530" y="6347460"/>
                </a:cubicBezTo>
                <a:cubicBezTo>
                  <a:pt x="6198870" y="6347460"/>
                  <a:pt x="6249670" y="6325870"/>
                  <a:pt x="6287770" y="6287770"/>
                </a:cubicBezTo>
                <a:cubicBezTo>
                  <a:pt x="6325870" y="6249670"/>
                  <a:pt x="6347460" y="6198870"/>
                  <a:pt x="6347460" y="6145530"/>
                </a:cubicBezTo>
                <a:cubicBezTo>
                  <a:pt x="6347460" y="6092190"/>
                  <a:pt x="6325870" y="6040120"/>
                  <a:pt x="6287770" y="6003290"/>
                </a:cubicBezTo>
                <a:cubicBezTo>
                  <a:pt x="6278880" y="5994400"/>
                  <a:pt x="6269990" y="5988050"/>
                  <a:pt x="6261100" y="5980430"/>
                </a:cubicBezTo>
                <a:cubicBezTo>
                  <a:pt x="6313170" y="5943600"/>
                  <a:pt x="6347460" y="5883910"/>
                  <a:pt x="6347460" y="5815330"/>
                </a:cubicBezTo>
                <a:cubicBezTo>
                  <a:pt x="6347460" y="5746750"/>
                  <a:pt x="6313170" y="5687060"/>
                  <a:pt x="6261100" y="5650230"/>
                </a:cubicBezTo>
                <a:cubicBezTo>
                  <a:pt x="6313170" y="5613400"/>
                  <a:pt x="6347460" y="5553710"/>
                  <a:pt x="6347460" y="5485130"/>
                </a:cubicBezTo>
                <a:cubicBezTo>
                  <a:pt x="6347460" y="5416550"/>
                  <a:pt x="6313170" y="5356860"/>
                  <a:pt x="6261100" y="5320030"/>
                </a:cubicBezTo>
                <a:cubicBezTo>
                  <a:pt x="6313170" y="5283200"/>
                  <a:pt x="6347460" y="5223510"/>
                  <a:pt x="6347460" y="5154930"/>
                </a:cubicBezTo>
                <a:cubicBezTo>
                  <a:pt x="6347460" y="5086350"/>
                  <a:pt x="6313170" y="5025390"/>
                  <a:pt x="6261100" y="4989830"/>
                </a:cubicBezTo>
                <a:cubicBezTo>
                  <a:pt x="6313170" y="4953000"/>
                  <a:pt x="6347460" y="4892040"/>
                  <a:pt x="6347460" y="4824730"/>
                </a:cubicBezTo>
                <a:cubicBezTo>
                  <a:pt x="6347460" y="4756150"/>
                  <a:pt x="6313170" y="4696460"/>
                  <a:pt x="6261100" y="4659630"/>
                </a:cubicBezTo>
                <a:cubicBezTo>
                  <a:pt x="6313170" y="4622800"/>
                  <a:pt x="6347460" y="4563110"/>
                  <a:pt x="6347460" y="4494530"/>
                </a:cubicBezTo>
                <a:cubicBezTo>
                  <a:pt x="6347460" y="4425950"/>
                  <a:pt x="6313170" y="4366260"/>
                  <a:pt x="6261100" y="4329430"/>
                </a:cubicBezTo>
                <a:cubicBezTo>
                  <a:pt x="6313170" y="4292600"/>
                  <a:pt x="6347460" y="4232910"/>
                  <a:pt x="6347460" y="4164330"/>
                </a:cubicBezTo>
                <a:cubicBezTo>
                  <a:pt x="6347460" y="4095750"/>
                  <a:pt x="6313170" y="4036060"/>
                  <a:pt x="6261100" y="3999230"/>
                </a:cubicBezTo>
                <a:cubicBezTo>
                  <a:pt x="6313170" y="3962400"/>
                  <a:pt x="6347460" y="3901440"/>
                  <a:pt x="6347460" y="3834130"/>
                </a:cubicBezTo>
                <a:cubicBezTo>
                  <a:pt x="6347460" y="3765550"/>
                  <a:pt x="6313170" y="3704590"/>
                  <a:pt x="6261100" y="3669030"/>
                </a:cubicBezTo>
                <a:cubicBezTo>
                  <a:pt x="6313170" y="3632200"/>
                  <a:pt x="6347460" y="3572510"/>
                  <a:pt x="6347460" y="3503930"/>
                </a:cubicBezTo>
                <a:cubicBezTo>
                  <a:pt x="6347460" y="3435350"/>
                  <a:pt x="6313170" y="3375660"/>
                  <a:pt x="6261100" y="3338830"/>
                </a:cubicBezTo>
                <a:cubicBezTo>
                  <a:pt x="6313170" y="3302000"/>
                  <a:pt x="6347460" y="3242310"/>
                  <a:pt x="6347460" y="3173730"/>
                </a:cubicBezTo>
                <a:cubicBezTo>
                  <a:pt x="6347460" y="3105150"/>
                  <a:pt x="6313170" y="3045460"/>
                  <a:pt x="6261100" y="3008630"/>
                </a:cubicBezTo>
                <a:cubicBezTo>
                  <a:pt x="6313170" y="2971800"/>
                  <a:pt x="6347460" y="2912110"/>
                  <a:pt x="6347460" y="2843530"/>
                </a:cubicBezTo>
                <a:cubicBezTo>
                  <a:pt x="6347460" y="2774950"/>
                  <a:pt x="6313170" y="2713990"/>
                  <a:pt x="6261100" y="2678430"/>
                </a:cubicBezTo>
                <a:cubicBezTo>
                  <a:pt x="6313170" y="2641600"/>
                  <a:pt x="6347460" y="2580640"/>
                  <a:pt x="6347460" y="2513330"/>
                </a:cubicBezTo>
                <a:cubicBezTo>
                  <a:pt x="6347460" y="2444750"/>
                  <a:pt x="6313170" y="2383790"/>
                  <a:pt x="6261100" y="2348230"/>
                </a:cubicBezTo>
                <a:cubicBezTo>
                  <a:pt x="6313170" y="2311400"/>
                  <a:pt x="6347460" y="2251710"/>
                  <a:pt x="6347460" y="2183130"/>
                </a:cubicBezTo>
                <a:cubicBezTo>
                  <a:pt x="6347460" y="2114550"/>
                  <a:pt x="6313170" y="2054860"/>
                  <a:pt x="6261100" y="2018030"/>
                </a:cubicBezTo>
                <a:cubicBezTo>
                  <a:pt x="6313170" y="1981200"/>
                  <a:pt x="6347460" y="1921510"/>
                  <a:pt x="6347460" y="1852930"/>
                </a:cubicBezTo>
                <a:cubicBezTo>
                  <a:pt x="6347460" y="1784350"/>
                  <a:pt x="6313170" y="1724660"/>
                  <a:pt x="6261100" y="1687830"/>
                </a:cubicBezTo>
                <a:cubicBezTo>
                  <a:pt x="6313170" y="1651000"/>
                  <a:pt x="6347460" y="1591310"/>
                  <a:pt x="6347460" y="1522730"/>
                </a:cubicBezTo>
                <a:cubicBezTo>
                  <a:pt x="6347460" y="1454150"/>
                  <a:pt x="6313170" y="1393190"/>
                  <a:pt x="6261100" y="1357630"/>
                </a:cubicBezTo>
                <a:cubicBezTo>
                  <a:pt x="6313170" y="1322070"/>
                  <a:pt x="6347460" y="1261110"/>
                  <a:pt x="6347460" y="1192530"/>
                </a:cubicBezTo>
                <a:cubicBezTo>
                  <a:pt x="6347460" y="1123950"/>
                  <a:pt x="6313170" y="1064260"/>
                  <a:pt x="6261100" y="1027430"/>
                </a:cubicBezTo>
                <a:cubicBezTo>
                  <a:pt x="6313170" y="990600"/>
                  <a:pt x="6347460" y="930910"/>
                  <a:pt x="6347460" y="862330"/>
                </a:cubicBezTo>
                <a:cubicBezTo>
                  <a:pt x="6347460" y="793750"/>
                  <a:pt x="6313170" y="734060"/>
                  <a:pt x="6261100" y="697230"/>
                </a:cubicBezTo>
                <a:cubicBezTo>
                  <a:pt x="6315710" y="660400"/>
                  <a:pt x="6350000" y="600710"/>
                  <a:pt x="6350000" y="532130"/>
                </a:cubicBezTo>
                <a:close/>
              </a:path>
            </a:pathLst>
          </a:custGeom>
          <a:solidFill>
            <a:schemeClr val="accent5">
              <a:lumMod val="60000"/>
              <a:lumOff val="40000"/>
            </a:schemeClr>
          </a:solidFill>
        </p:spPr>
        <p:txBody>
          <a:bodyPr/>
          <a:lstStyle/>
          <a:p>
            <a:endParaRPr lang="en-US"/>
          </a:p>
        </p:txBody>
      </p:sp>
      <p:pic>
        <p:nvPicPr>
          <p:cNvPr id="2052" name="Picture 4" descr="NGUYÊN NHÂN VÀ BIỆN PHÁP PHÒNG CHỐNG CHÁY NỔ TẠI CÁC NHÀ XƯỞNG. – CÔNG TY  CỔ PHẦN TẬP ĐOÀN Ô TÔ HIỆP HÒA"/>
          <p:cNvPicPr>
            <a:picLocks noChangeAspect="1" noChangeArrowheads="1"/>
          </p:cNvPicPr>
          <p:nvPr/>
        </p:nvPicPr>
        <p:blipFill rotWithShape="1">
          <a:blip r:embed="rId4">
            <a:extLst>
              <a:ext uri="{28A0092B-C50C-407E-A947-70E740481C1C}">
                <a14:useLocalDpi xmlns:a14="http://schemas.microsoft.com/office/drawing/2010/main" val="0"/>
              </a:ext>
            </a:extLst>
          </a:blip>
          <a:srcRect l="51851" t="17681" r="1490" b="1989"/>
          <a:stretch/>
        </p:blipFill>
        <p:spPr bwMode="auto">
          <a:xfrm rot="685893">
            <a:off x="9140020" y="3708087"/>
            <a:ext cx="2630569" cy="2611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1" name="Freeform 80"/>
          <p:cNvSpPr/>
          <p:nvPr/>
        </p:nvSpPr>
        <p:spPr>
          <a:xfrm rot="443400">
            <a:off x="10065898" y="3405574"/>
            <a:ext cx="1558569" cy="388228"/>
          </a:xfrm>
          <a:custGeom>
            <a:avLst/>
            <a:gdLst/>
            <a:ahLst/>
            <a:cxnLst/>
            <a:rect l="l" t="t" r="r" b="b"/>
            <a:pathLst>
              <a:path w="2297959" h="571617">
                <a:moveTo>
                  <a:pt x="0" y="0"/>
                </a:moveTo>
                <a:lnTo>
                  <a:pt x="2297959" y="0"/>
                </a:lnTo>
                <a:lnTo>
                  <a:pt x="2297959" y="571618"/>
                </a:lnTo>
                <a:lnTo>
                  <a:pt x="0" y="571618"/>
                </a:lnTo>
                <a:lnTo>
                  <a:pt x="0" y="0"/>
                </a:lnTo>
                <a:close/>
              </a:path>
            </a:pathLst>
          </a:custGeom>
          <a:blipFill>
            <a:blip r:embed="rId3"/>
            <a:stretch>
              <a:fillRect/>
            </a:stretch>
          </a:blipFill>
        </p:spPr>
        <p:txBody>
          <a:bodyPr/>
          <a:lstStyle/>
          <a:p>
            <a:endParaRPr lang="en-US"/>
          </a:p>
        </p:txBody>
      </p:sp>
      <p:sp>
        <p:nvSpPr>
          <p:cNvPr id="82" name="Freeform 81"/>
          <p:cNvSpPr/>
          <p:nvPr/>
        </p:nvSpPr>
        <p:spPr>
          <a:xfrm rot="-2049497">
            <a:off x="5792452" y="595054"/>
            <a:ext cx="1386685" cy="1980979"/>
          </a:xfrm>
          <a:custGeom>
            <a:avLst/>
            <a:gdLst/>
            <a:ahLst/>
            <a:cxnLst/>
            <a:rect l="l" t="t" r="r" b="b"/>
            <a:pathLst>
              <a:path w="1386685" h="1980979">
                <a:moveTo>
                  <a:pt x="0" y="0"/>
                </a:moveTo>
                <a:lnTo>
                  <a:pt x="1386685" y="0"/>
                </a:lnTo>
                <a:lnTo>
                  <a:pt x="1386685" y="1980979"/>
                </a:lnTo>
                <a:lnTo>
                  <a:pt x="0" y="1980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3" name="Freeform 82"/>
          <p:cNvSpPr/>
          <p:nvPr/>
        </p:nvSpPr>
        <p:spPr>
          <a:xfrm rot="310347">
            <a:off x="8115093" y="3642352"/>
            <a:ext cx="792932" cy="1338618"/>
          </a:xfrm>
          <a:custGeom>
            <a:avLst/>
            <a:gdLst/>
            <a:ahLst/>
            <a:cxnLst/>
            <a:rect l="l" t="t" r="r" b="b"/>
            <a:pathLst>
              <a:path w="677076" h="1201264">
                <a:moveTo>
                  <a:pt x="0" y="0"/>
                </a:moveTo>
                <a:lnTo>
                  <a:pt x="677076" y="0"/>
                </a:lnTo>
                <a:lnTo>
                  <a:pt x="677076" y="1201264"/>
                </a:lnTo>
                <a:lnTo>
                  <a:pt x="0" y="12012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4" name="Freeform 83"/>
          <p:cNvSpPr/>
          <p:nvPr/>
        </p:nvSpPr>
        <p:spPr>
          <a:xfrm rot="575888">
            <a:off x="5965453" y="4007638"/>
            <a:ext cx="1592842" cy="2554119"/>
          </a:xfrm>
          <a:custGeom>
            <a:avLst/>
            <a:gdLst/>
            <a:ahLst/>
            <a:cxnLst/>
            <a:rect l="l" t="t" r="r" b="b"/>
            <a:pathLst>
              <a:path w="1592842" h="2554119">
                <a:moveTo>
                  <a:pt x="0" y="0"/>
                </a:moveTo>
                <a:lnTo>
                  <a:pt x="1592841" y="0"/>
                </a:lnTo>
                <a:lnTo>
                  <a:pt x="1592841" y="2554120"/>
                </a:lnTo>
                <a:lnTo>
                  <a:pt x="0" y="25541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17654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000" fill="hold"/>
                                        <p:tgtEl>
                                          <p:spTgt spid="82"/>
                                        </p:tgtEl>
                                        <p:attrNameLst>
                                          <p:attrName>ppt_w</p:attrName>
                                        </p:attrNameLst>
                                      </p:cBhvr>
                                      <p:tavLst>
                                        <p:tav tm="0">
                                          <p:val>
                                            <p:fltVal val="0"/>
                                          </p:val>
                                        </p:tav>
                                        <p:tav tm="100000">
                                          <p:val>
                                            <p:strVal val="#ppt_w"/>
                                          </p:val>
                                        </p:tav>
                                      </p:tavLst>
                                    </p:anim>
                                    <p:anim calcmode="lin" valueType="num">
                                      <p:cBhvr>
                                        <p:cTn id="8" dur="1000" fill="hold"/>
                                        <p:tgtEl>
                                          <p:spTgt spid="82"/>
                                        </p:tgtEl>
                                        <p:attrNameLst>
                                          <p:attrName>ppt_h</p:attrName>
                                        </p:attrNameLst>
                                      </p:cBhvr>
                                      <p:tavLst>
                                        <p:tav tm="0">
                                          <p:val>
                                            <p:fltVal val="0"/>
                                          </p:val>
                                        </p:tav>
                                        <p:tav tm="100000">
                                          <p:val>
                                            <p:strVal val="#ppt_h"/>
                                          </p:val>
                                        </p:tav>
                                      </p:tavLst>
                                    </p:anim>
                                    <p:anim calcmode="lin" valueType="num">
                                      <p:cBhvr>
                                        <p:cTn id="9" dur="1000" fill="hold"/>
                                        <p:tgtEl>
                                          <p:spTgt spid="82"/>
                                        </p:tgtEl>
                                        <p:attrNameLst>
                                          <p:attrName>style.rotation</p:attrName>
                                        </p:attrNameLst>
                                      </p:cBhvr>
                                      <p:tavLst>
                                        <p:tav tm="0">
                                          <p:val>
                                            <p:fltVal val="90"/>
                                          </p:val>
                                        </p:tav>
                                        <p:tav tm="100000">
                                          <p:val>
                                            <p:fltVal val="0"/>
                                          </p:val>
                                        </p:tav>
                                      </p:tavLst>
                                    </p:anim>
                                    <p:animEffect transition="in" filter="fade">
                                      <p:cBhvr>
                                        <p:cTn id="10" dur="1000"/>
                                        <p:tgtEl>
                                          <p:spTgt spid="8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 calcmode="lin" valueType="num">
                                      <p:cBhvr additive="base">
                                        <p:cTn id="13" dur="750" fill="hold"/>
                                        <p:tgtEl>
                                          <p:spTgt spid="83"/>
                                        </p:tgtEl>
                                        <p:attrNameLst>
                                          <p:attrName>ppt_x</p:attrName>
                                        </p:attrNameLst>
                                      </p:cBhvr>
                                      <p:tavLst>
                                        <p:tav tm="0">
                                          <p:val>
                                            <p:strVal val="#ppt_x"/>
                                          </p:val>
                                        </p:tav>
                                        <p:tav tm="100000">
                                          <p:val>
                                            <p:strVal val="#ppt_x"/>
                                          </p:val>
                                        </p:tav>
                                      </p:tavLst>
                                    </p:anim>
                                    <p:anim calcmode="lin" valueType="num">
                                      <p:cBhvr additive="base">
                                        <p:cTn id="14" dur="750" fill="hold"/>
                                        <p:tgtEl>
                                          <p:spTgt spid="83"/>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250"/>
                                        <p:tgtEl>
                                          <p:spTgt spid="84"/>
                                        </p:tgtEl>
                                      </p:cBhvr>
                                    </p:animEffect>
                                    <p:anim calcmode="lin" valueType="num">
                                      <p:cBhvr>
                                        <p:cTn id="18" dur="250" fill="hold"/>
                                        <p:tgtEl>
                                          <p:spTgt spid="84"/>
                                        </p:tgtEl>
                                        <p:attrNameLst>
                                          <p:attrName>ppt_x</p:attrName>
                                        </p:attrNameLst>
                                      </p:cBhvr>
                                      <p:tavLst>
                                        <p:tav tm="0">
                                          <p:val>
                                            <p:strVal val="#ppt_x"/>
                                          </p:val>
                                        </p:tav>
                                        <p:tav tm="100000">
                                          <p:val>
                                            <p:strVal val="#ppt_x"/>
                                          </p:val>
                                        </p:tav>
                                      </p:tavLst>
                                    </p:anim>
                                    <p:anim calcmode="lin" valueType="num">
                                      <p:cBhvr>
                                        <p:cTn id="19" dur="250" fill="hold"/>
                                        <p:tgtEl>
                                          <p:spTgt spid="84"/>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53">
                                            <p:txEl>
                                              <p:pRg st="0" end="0"/>
                                            </p:txEl>
                                          </p:spTgt>
                                        </p:tgtEl>
                                        <p:attrNameLst>
                                          <p:attrName>style.visibility</p:attrName>
                                        </p:attrNameLst>
                                      </p:cBhvr>
                                      <p:to>
                                        <p:strVal val="visible"/>
                                      </p:to>
                                    </p:set>
                                    <p:animEffect transition="in" filter="barn(inVertical)">
                                      <p:cBhvr>
                                        <p:cTn id="22" dur="1000"/>
                                        <p:tgtEl>
                                          <p:spTgt spid="53">
                                            <p:txEl>
                                              <p:pRg st="0" end="0"/>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barn(inVertical)">
                                      <p:cBhvr>
                                        <p:cTn id="25" dur="1000"/>
                                        <p:tgtEl>
                                          <p:spTgt spid="5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arn(inVertical)">
                                      <p:cBhvr>
                                        <p:cTn id="28" dur="1000"/>
                                        <p:tgtEl>
                                          <p:spTgt spid="5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barn(inVertical)">
                                      <p:cBhvr>
                                        <p:cTn id="31" dur="1000"/>
                                        <p:tgtEl>
                                          <p:spTgt spid="5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barn(inVertical)">
                                      <p:cBhvr>
                                        <p:cTn id="34" dur="1000"/>
                                        <p:tgtEl>
                                          <p:spTgt spid="57"/>
                                        </p:tgtEl>
                                      </p:cBhvr>
                                    </p:animEffect>
                                  </p:childTnLst>
                                </p:cTn>
                              </p:par>
                              <p:par>
                                <p:cTn id="35" presetID="26"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71">
                                          <p:stCondLst>
                                            <p:cond delay="0"/>
                                          </p:stCondLst>
                                        </p:cTn>
                                        <p:tgtEl>
                                          <p:spTgt spid="22"/>
                                        </p:tgtEl>
                                      </p:cBhvr>
                                    </p:animEffect>
                                    <p:anim calcmode="lin" valueType="num">
                                      <p:cBhvr>
                                        <p:cTn id="38"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9"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0"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41"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42"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43" dur="1">
                                          <p:stCondLst>
                                            <p:cond delay="80"/>
                                          </p:stCondLst>
                                        </p:cTn>
                                        <p:tgtEl>
                                          <p:spTgt spid="22"/>
                                        </p:tgtEl>
                                      </p:cBhvr>
                                      <p:to x="100000" y="60000"/>
                                    </p:animScale>
                                    <p:animScale>
                                      <p:cBhvr>
                                        <p:cTn id="44" dur="1" decel="50000">
                                          <p:stCondLst>
                                            <p:cond delay="83"/>
                                          </p:stCondLst>
                                        </p:cTn>
                                        <p:tgtEl>
                                          <p:spTgt spid="22"/>
                                        </p:tgtEl>
                                      </p:cBhvr>
                                      <p:to x="100000" y="100000"/>
                                    </p:animScale>
                                    <p:animScale>
                                      <p:cBhvr>
                                        <p:cTn id="45" dur="1">
                                          <p:stCondLst>
                                            <p:cond delay="161"/>
                                          </p:stCondLst>
                                        </p:cTn>
                                        <p:tgtEl>
                                          <p:spTgt spid="22"/>
                                        </p:tgtEl>
                                      </p:cBhvr>
                                      <p:to x="100000" y="80000"/>
                                    </p:animScale>
                                    <p:animScale>
                                      <p:cBhvr>
                                        <p:cTn id="46" dur="1" decel="50000">
                                          <p:stCondLst>
                                            <p:cond delay="164"/>
                                          </p:stCondLst>
                                        </p:cTn>
                                        <p:tgtEl>
                                          <p:spTgt spid="22"/>
                                        </p:tgtEl>
                                      </p:cBhvr>
                                      <p:to x="100000" y="100000"/>
                                    </p:animScale>
                                    <p:animScale>
                                      <p:cBhvr>
                                        <p:cTn id="47" dur="1">
                                          <p:stCondLst>
                                            <p:cond delay="249"/>
                                          </p:stCondLst>
                                        </p:cTn>
                                        <p:tgtEl>
                                          <p:spTgt spid="22"/>
                                        </p:tgtEl>
                                      </p:cBhvr>
                                      <p:to x="100000" y="90000"/>
                                    </p:animScale>
                                    <p:animScale>
                                      <p:cBhvr>
                                        <p:cTn id="48" dur="1" decel="50000">
                                          <p:stCondLst>
                                            <p:cond delay="249"/>
                                          </p:stCondLst>
                                        </p:cTn>
                                        <p:tgtEl>
                                          <p:spTgt spid="22"/>
                                        </p:tgtEl>
                                      </p:cBhvr>
                                      <p:to x="100000" y="100000"/>
                                    </p:animScale>
                                    <p:animScale>
                                      <p:cBhvr>
                                        <p:cTn id="49" dur="1">
                                          <p:stCondLst>
                                            <p:cond delay="249"/>
                                          </p:stCondLst>
                                        </p:cTn>
                                        <p:tgtEl>
                                          <p:spTgt spid="22"/>
                                        </p:tgtEl>
                                      </p:cBhvr>
                                      <p:to x="100000" y="95000"/>
                                    </p:animScale>
                                    <p:animScale>
                                      <p:cBhvr>
                                        <p:cTn id="50" dur="1" decel="50000">
                                          <p:stCondLst>
                                            <p:cond delay="249"/>
                                          </p:stCondLst>
                                        </p:cTn>
                                        <p:tgtEl>
                                          <p:spTgt spid="22"/>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145">
                                          <p:stCondLst>
                                            <p:cond delay="0"/>
                                          </p:stCondLst>
                                        </p:cTn>
                                        <p:tgtEl>
                                          <p:spTgt spid="33"/>
                                        </p:tgtEl>
                                      </p:cBhvr>
                                    </p:animEffect>
                                    <p:anim calcmode="lin" valueType="num">
                                      <p:cBhvr>
                                        <p:cTn id="54" dur="456"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5" dur="16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6" dur="166" tmFilter="0, 0; 0.125,0.2665; 0.25,0.4; 0.375,0.465; 0.5,0.5;  0.625,0.535; 0.75,0.6; 0.875,0.7335; 1,1">
                                          <p:stCondLst>
                                            <p:cond delay="166"/>
                                          </p:stCondLst>
                                        </p:cTn>
                                        <p:tgtEl>
                                          <p:spTgt spid="33"/>
                                        </p:tgtEl>
                                        <p:attrNameLst>
                                          <p:attrName>ppt_y</p:attrName>
                                        </p:attrNameLst>
                                      </p:cBhvr>
                                      <p:tavLst>
                                        <p:tav tm="0" fmla="#ppt_y-sin(pi*$)/9">
                                          <p:val>
                                            <p:fltVal val="0"/>
                                          </p:val>
                                        </p:tav>
                                        <p:tav tm="100000">
                                          <p:val>
                                            <p:fltVal val="1"/>
                                          </p:val>
                                        </p:tav>
                                      </p:tavLst>
                                    </p:anim>
                                    <p:anim calcmode="lin" valueType="num">
                                      <p:cBhvr>
                                        <p:cTn id="57" dur="83" tmFilter="0, 0; 0.125,0.2665; 0.25,0.4; 0.375,0.465; 0.5,0.5;  0.625,0.535; 0.75,0.6; 0.875,0.7335; 1,1">
                                          <p:stCondLst>
                                            <p:cond delay="331"/>
                                          </p:stCondLst>
                                        </p:cTn>
                                        <p:tgtEl>
                                          <p:spTgt spid="33"/>
                                        </p:tgtEl>
                                        <p:attrNameLst>
                                          <p:attrName>ppt_y</p:attrName>
                                        </p:attrNameLst>
                                      </p:cBhvr>
                                      <p:tavLst>
                                        <p:tav tm="0" fmla="#ppt_y-sin(pi*$)/27">
                                          <p:val>
                                            <p:fltVal val="0"/>
                                          </p:val>
                                        </p:tav>
                                        <p:tav tm="100000">
                                          <p:val>
                                            <p:fltVal val="1"/>
                                          </p:val>
                                        </p:tav>
                                      </p:tavLst>
                                    </p:anim>
                                    <p:anim calcmode="lin" valueType="num">
                                      <p:cBhvr>
                                        <p:cTn id="58" dur="41" tmFilter="0, 0; 0.125,0.2665; 0.25,0.4; 0.375,0.465; 0.5,0.5;  0.625,0.535; 0.75,0.6; 0.875,0.7335; 1,1">
                                          <p:stCondLst>
                                            <p:cond delay="414"/>
                                          </p:stCondLst>
                                        </p:cTn>
                                        <p:tgtEl>
                                          <p:spTgt spid="33"/>
                                        </p:tgtEl>
                                        <p:attrNameLst>
                                          <p:attrName>ppt_y</p:attrName>
                                        </p:attrNameLst>
                                      </p:cBhvr>
                                      <p:tavLst>
                                        <p:tav tm="0" fmla="#ppt_y-sin(pi*$)/81">
                                          <p:val>
                                            <p:fltVal val="0"/>
                                          </p:val>
                                        </p:tav>
                                        <p:tav tm="100000">
                                          <p:val>
                                            <p:fltVal val="1"/>
                                          </p:val>
                                        </p:tav>
                                      </p:tavLst>
                                    </p:anim>
                                    <p:animScale>
                                      <p:cBhvr>
                                        <p:cTn id="59" dur="7">
                                          <p:stCondLst>
                                            <p:cond delay="162"/>
                                          </p:stCondLst>
                                        </p:cTn>
                                        <p:tgtEl>
                                          <p:spTgt spid="33"/>
                                        </p:tgtEl>
                                      </p:cBhvr>
                                      <p:to x="100000" y="60000"/>
                                    </p:animScale>
                                    <p:animScale>
                                      <p:cBhvr>
                                        <p:cTn id="60" dur="41" decel="50000">
                                          <p:stCondLst>
                                            <p:cond delay="169"/>
                                          </p:stCondLst>
                                        </p:cTn>
                                        <p:tgtEl>
                                          <p:spTgt spid="33"/>
                                        </p:tgtEl>
                                      </p:cBhvr>
                                      <p:to x="100000" y="100000"/>
                                    </p:animScale>
                                    <p:animScale>
                                      <p:cBhvr>
                                        <p:cTn id="61" dur="7">
                                          <p:stCondLst>
                                            <p:cond delay="328"/>
                                          </p:stCondLst>
                                        </p:cTn>
                                        <p:tgtEl>
                                          <p:spTgt spid="33"/>
                                        </p:tgtEl>
                                      </p:cBhvr>
                                      <p:to x="100000" y="80000"/>
                                    </p:animScale>
                                    <p:animScale>
                                      <p:cBhvr>
                                        <p:cTn id="62" dur="41" decel="50000">
                                          <p:stCondLst>
                                            <p:cond delay="335"/>
                                          </p:stCondLst>
                                        </p:cTn>
                                        <p:tgtEl>
                                          <p:spTgt spid="33"/>
                                        </p:tgtEl>
                                      </p:cBhvr>
                                      <p:to x="100000" y="100000"/>
                                    </p:animScale>
                                    <p:animScale>
                                      <p:cBhvr>
                                        <p:cTn id="63" dur="7">
                                          <p:stCondLst>
                                            <p:cond delay="410"/>
                                          </p:stCondLst>
                                        </p:cTn>
                                        <p:tgtEl>
                                          <p:spTgt spid="33"/>
                                        </p:tgtEl>
                                      </p:cBhvr>
                                      <p:to x="100000" y="90000"/>
                                    </p:animScale>
                                    <p:animScale>
                                      <p:cBhvr>
                                        <p:cTn id="64" dur="41" decel="50000">
                                          <p:stCondLst>
                                            <p:cond delay="417"/>
                                          </p:stCondLst>
                                        </p:cTn>
                                        <p:tgtEl>
                                          <p:spTgt spid="33"/>
                                        </p:tgtEl>
                                      </p:cBhvr>
                                      <p:to x="100000" y="100000"/>
                                    </p:animScale>
                                    <p:animScale>
                                      <p:cBhvr>
                                        <p:cTn id="65" dur="7">
                                          <p:stCondLst>
                                            <p:cond delay="452"/>
                                          </p:stCondLst>
                                        </p:cTn>
                                        <p:tgtEl>
                                          <p:spTgt spid="33"/>
                                        </p:tgtEl>
                                      </p:cBhvr>
                                      <p:to x="100000" y="95000"/>
                                    </p:animScale>
                                    <p:animScale>
                                      <p:cBhvr>
                                        <p:cTn id="66" dur="41" decel="50000">
                                          <p:stCondLst>
                                            <p:cond delay="459"/>
                                          </p:stCondLst>
                                        </p:cTn>
                                        <p:tgtEl>
                                          <p:spTgt spid="33"/>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down)">
                                      <p:cBhvr>
                                        <p:cTn id="69" dur="290">
                                          <p:stCondLst>
                                            <p:cond delay="0"/>
                                          </p:stCondLst>
                                        </p:cTn>
                                        <p:tgtEl>
                                          <p:spTgt spid="38"/>
                                        </p:tgtEl>
                                      </p:cBhvr>
                                    </p:animEffect>
                                    <p:anim calcmode="lin" valueType="num">
                                      <p:cBhvr>
                                        <p:cTn id="70"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71"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72"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73"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74"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75" dur="13">
                                          <p:stCondLst>
                                            <p:cond delay="325"/>
                                          </p:stCondLst>
                                        </p:cTn>
                                        <p:tgtEl>
                                          <p:spTgt spid="38"/>
                                        </p:tgtEl>
                                      </p:cBhvr>
                                      <p:to x="100000" y="60000"/>
                                    </p:animScale>
                                    <p:animScale>
                                      <p:cBhvr>
                                        <p:cTn id="76" dur="83" decel="50000">
                                          <p:stCondLst>
                                            <p:cond delay="338"/>
                                          </p:stCondLst>
                                        </p:cTn>
                                        <p:tgtEl>
                                          <p:spTgt spid="38"/>
                                        </p:tgtEl>
                                      </p:cBhvr>
                                      <p:to x="100000" y="100000"/>
                                    </p:animScale>
                                    <p:animScale>
                                      <p:cBhvr>
                                        <p:cTn id="77" dur="13">
                                          <p:stCondLst>
                                            <p:cond delay="656"/>
                                          </p:stCondLst>
                                        </p:cTn>
                                        <p:tgtEl>
                                          <p:spTgt spid="38"/>
                                        </p:tgtEl>
                                      </p:cBhvr>
                                      <p:to x="100000" y="80000"/>
                                    </p:animScale>
                                    <p:animScale>
                                      <p:cBhvr>
                                        <p:cTn id="78" dur="83" decel="50000">
                                          <p:stCondLst>
                                            <p:cond delay="669"/>
                                          </p:stCondLst>
                                        </p:cTn>
                                        <p:tgtEl>
                                          <p:spTgt spid="38"/>
                                        </p:tgtEl>
                                      </p:cBhvr>
                                      <p:to x="100000" y="100000"/>
                                    </p:animScale>
                                    <p:animScale>
                                      <p:cBhvr>
                                        <p:cTn id="79" dur="13">
                                          <p:stCondLst>
                                            <p:cond delay="821"/>
                                          </p:stCondLst>
                                        </p:cTn>
                                        <p:tgtEl>
                                          <p:spTgt spid="38"/>
                                        </p:tgtEl>
                                      </p:cBhvr>
                                      <p:to x="100000" y="90000"/>
                                    </p:animScale>
                                    <p:animScale>
                                      <p:cBhvr>
                                        <p:cTn id="80" dur="83" decel="50000">
                                          <p:stCondLst>
                                            <p:cond delay="834"/>
                                          </p:stCondLst>
                                        </p:cTn>
                                        <p:tgtEl>
                                          <p:spTgt spid="38"/>
                                        </p:tgtEl>
                                      </p:cBhvr>
                                      <p:to x="100000" y="100000"/>
                                    </p:animScale>
                                    <p:animScale>
                                      <p:cBhvr>
                                        <p:cTn id="81" dur="13">
                                          <p:stCondLst>
                                            <p:cond delay="904"/>
                                          </p:stCondLst>
                                        </p:cTn>
                                        <p:tgtEl>
                                          <p:spTgt spid="38"/>
                                        </p:tgtEl>
                                      </p:cBhvr>
                                      <p:to x="100000" y="95000"/>
                                    </p:animScale>
                                    <p:animScale>
                                      <p:cBhvr>
                                        <p:cTn id="82" dur="83" decel="50000">
                                          <p:stCondLst>
                                            <p:cond delay="917"/>
                                          </p:stCondLst>
                                        </p:cTn>
                                        <p:tgtEl>
                                          <p:spTgt spid="38"/>
                                        </p:tgtEl>
                                      </p:cBhvr>
                                      <p:to x="100000" y="100000"/>
                                    </p:animScale>
                                  </p:childTnLst>
                                </p:cTn>
                              </p:par>
                              <p:par>
                                <p:cTn id="83" presetID="26" presetClass="entr" presetSubtype="0"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wipe(down)">
                                      <p:cBhvr>
                                        <p:cTn id="85" dur="362">
                                          <p:stCondLst>
                                            <p:cond delay="0"/>
                                          </p:stCondLst>
                                        </p:cTn>
                                        <p:tgtEl>
                                          <p:spTgt spid="43"/>
                                        </p:tgtEl>
                                      </p:cBhvr>
                                    </p:animEffect>
                                    <p:anim calcmode="lin" valueType="num">
                                      <p:cBhvr>
                                        <p:cTn id="86" dur="1139"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7" dur="415"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8" dur="415" tmFilter="0, 0; 0.125,0.2665; 0.25,0.4; 0.375,0.465; 0.5,0.5;  0.625,0.535; 0.75,0.6; 0.875,0.7335; 1,1">
                                          <p:stCondLst>
                                            <p:cond delay="415"/>
                                          </p:stCondLst>
                                        </p:cTn>
                                        <p:tgtEl>
                                          <p:spTgt spid="43"/>
                                        </p:tgtEl>
                                        <p:attrNameLst>
                                          <p:attrName>ppt_y</p:attrName>
                                        </p:attrNameLst>
                                      </p:cBhvr>
                                      <p:tavLst>
                                        <p:tav tm="0" fmla="#ppt_y-sin(pi*$)/9">
                                          <p:val>
                                            <p:fltVal val="0"/>
                                          </p:val>
                                        </p:tav>
                                        <p:tav tm="100000">
                                          <p:val>
                                            <p:fltVal val="1"/>
                                          </p:val>
                                        </p:tav>
                                      </p:tavLst>
                                    </p:anim>
                                    <p:anim calcmode="lin" valueType="num">
                                      <p:cBhvr>
                                        <p:cTn id="89" dur="207" tmFilter="0, 0; 0.125,0.2665; 0.25,0.4; 0.375,0.465; 0.5,0.5;  0.625,0.535; 0.75,0.6; 0.875,0.7335; 1,1">
                                          <p:stCondLst>
                                            <p:cond delay="828"/>
                                          </p:stCondLst>
                                        </p:cTn>
                                        <p:tgtEl>
                                          <p:spTgt spid="43"/>
                                        </p:tgtEl>
                                        <p:attrNameLst>
                                          <p:attrName>ppt_y</p:attrName>
                                        </p:attrNameLst>
                                      </p:cBhvr>
                                      <p:tavLst>
                                        <p:tav tm="0" fmla="#ppt_y-sin(pi*$)/27">
                                          <p:val>
                                            <p:fltVal val="0"/>
                                          </p:val>
                                        </p:tav>
                                        <p:tav tm="100000">
                                          <p:val>
                                            <p:fltVal val="1"/>
                                          </p:val>
                                        </p:tav>
                                      </p:tavLst>
                                    </p:anim>
                                    <p:anim calcmode="lin" valueType="num">
                                      <p:cBhvr>
                                        <p:cTn id="90" dur="103" tmFilter="0, 0; 0.125,0.2665; 0.25,0.4; 0.375,0.465; 0.5,0.5;  0.625,0.535; 0.75,0.6; 0.875,0.7335; 1,1">
                                          <p:stCondLst>
                                            <p:cond delay="1035"/>
                                          </p:stCondLst>
                                        </p:cTn>
                                        <p:tgtEl>
                                          <p:spTgt spid="43"/>
                                        </p:tgtEl>
                                        <p:attrNameLst>
                                          <p:attrName>ppt_y</p:attrName>
                                        </p:attrNameLst>
                                      </p:cBhvr>
                                      <p:tavLst>
                                        <p:tav tm="0" fmla="#ppt_y-sin(pi*$)/81">
                                          <p:val>
                                            <p:fltVal val="0"/>
                                          </p:val>
                                        </p:tav>
                                        <p:tav tm="100000">
                                          <p:val>
                                            <p:fltVal val="1"/>
                                          </p:val>
                                        </p:tav>
                                      </p:tavLst>
                                    </p:anim>
                                    <p:animScale>
                                      <p:cBhvr>
                                        <p:cTn id="91" dur="16">
                                          <p:stCondLst>
                                            <p:cond delay="406"/>
                                          </p:stCondLst>
                                        </p:cTn>
                                        <p:tgtEl>
                                          <p:spTgt spid="43"/>
                                        </p:tgtEl>
                                      </p:cBhvr>
                                      <p:to x="100000" y="60000"/>
                                    </p:animScale>
                                    <p:animScale>
                                      <p:cBhvr>
                                        <p:cTn id="92" dur="104" decel="50000">
                                          <p:stCondLst>
                                            <p:cond delay="423"/>
                                          </p:stCondLst>
                                        </p:cTn>
                                        <p:tgtEl>
                                          <p:spTgt spid="43"/>
                                        </p:tgtEl>
                                      </p:cBhvr>
                                      <p:to x="100000" y="100000"/>
                                    </p:animScale>
                                    <p:animScale>
                                      <p:cBhvr>
                                        <p:cTn id="93" dur="16">
                                          <p:stCondLst>
                                            <p:cond delay="820"/>
                                          </p:stCondLst>
                                        </p:cTn>
                                        <p:tgtEl>
                                          <p:spTgt spid="43"/>
                                        </p:tgtEl>
                                      </p:cBhvr>
                                      <p:to x="100000" y="80000"/>
                                    </p:animScale>
                                    <p:animScale>
                                      <p:cBhvr>
                                        <p:cTn id="94" dur="104" decel="50000">
                                          <p:stCondLst>
                                            <p:cond delay="836"/>
                                          </p:stCondLst>
                                        </p:cTn>
                                        <p:tgtEl>
                                          <p:spTgt spid="43"/>
                                        </p:tgtEl>
                                      </p:cBhvr>
                                      <p:to x="100000" y="100000"/>
                                    </p:animScale>
                                    <p:animScale>
                                      <p:cBhvr>
                                        <p:cTn id="95" dur="16">
                                          <p:stCondLst>
                                            <p:cond delay="1026"/>
                                          </p:stCondLst>
                                        </p:cTn>
                                        <p:tgtEl>
                                          <p:spTgt spid="43"/>
                                        </p:tgtEl>
                                      </p:cBhvr>
                                      <p:to x="100000" y="90000"/>
                                    </p:animScale>
                                    <p:animScale>
                                      <p:cBhvr>
                                        <p:cTn id="96" dur="104" decel="50000">
                                          <p:stCondLst>
                                            <p:cond delay="1042"/>
                                          </p:stCondLst>
                                        </p:cTn>
                                        <p:tgtEl>
                                          <p:spTgt spid="43"/>
                                        </p:tgtEl>
                                      </p:cBhvr>
                                      <p:to x="100000" y="100000"/>
                                    </p:animScale>
                                    <p:animScale>
                                      <p:cBhvr>
                                        <p:cTn id="97" dur="16">
                                          <p:stCondLst>
                                            <p:cond delay="1130"/>
                                          </p:stCondLst>
                                        </p:cTn>
                                        <p:tgtEl>
                                          <p:spTgt spid="43"/>
                                        </p:tgtEl>
                                      </p:cBhvr>
                                      <p:to x="100000" y="95000"/>
                                    </p:animScale>
                                    <p:animScale>
                                      <p:cBhvr>
                                        <p:cTn id="98" dur="104" decel="50000">
                                          <p:stCondLst>
                                            <p:cond delay="1146"/>
                                          </p:stCondLst>
                                        </p:cTn>
                                        <p:tgtEl>
                                          <p:spTgt spid="43"/>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wipe(down)">
                                      <p:cBhvr>
                                        <p:cTn id="101" dur="435">
                                          <p:stCondLst>
                                            <p:cond delay="0"/>
                                          </p:stCondLst>
                                        </p:cTn>
                                        <p:tgtEl>
                                          <p:spTgt spid="48"/>
                                        </p:tgtEl>
                                      </p:cBhvr>
                                    </p:animEffect>
                                    <p:anim calcmode="lin" valueType="num">
                                      <p:cBhvr>
                                        <p:cTn id="102" dur="1367"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03" dur="498"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4" dur="498" tmFilter="0, 0; 0.125,0.2665; 0.25,0.4; 0.375,0.465; 0.5,0.5;  0.625,0.535; 0.75,0.6; 0.875,0.7335; 1,1">
                                          <p:stCondLst>
                                            <p:cond delay="498"/>
                                          </p:stCondLst>
                                        </p:cTn>
                                        <p:tgtEl>
                                          <p:spTgt spid="48"/>
                                        </p:tgtEl>
                                        <p:attrNameLst>
                                          <p:attrName>ppt_y</p:attrName>
                                        </p:attrNameLst>
                                      </p:cBhvr>
                                      <p:tavLst>
                                        <p:tav tm="0" fmla="#ppt_y-sin(pi*$)/9">
                                          <p:val>
                                            <p:fltVal val="0"/>
                                          </p:val>
                                        </p:tav>
                                        <p:tav tm="100000">
                                          <p:val>
                                            <p:fltVal val="1"/>
                                          </p:val>
                                        </p:tav>
                                      </p:tavLst>
                                    </p:anim>
                                    <p:anim calcmode="lin" valueType="num">
                                      <p:cBhvr>
                                        <p:cTn id="105" dur="249" tmFilter="0, 0; 0.125,0.2665; 0.25,0.4; 0.375,0.465; 0.5,0.5;  0.625,0.535; 0.75,0.6; 0.875,0.7335; 1,1">
                                          <p:stCondLst>
                                            <p:cond delay="993"/>
                                          </p:stCondLst>
                                        </p:cTn>
                                        <p:tgtEl>
                                          <p:spTgt spid="48"/>
                                        </p:tgtEl>
                                        <p:attrNameLst>
                                          <p:attrName>ppt_y</p:attrName>
                                        </p:attrNameLst>
                                      </p:cBhvr>
                                      <p:tavLst>
                                        <p:tav tm="0" fmla="#ppt_y-sin(pi*$)/27">
                                          <p:val>
                                            <p:fltVal val="0"/>
                                          </p:val>
                                        </p:tav>
                                        <p:tav tm="100000">
                                          <p:val>
                                            <p:fltVal val="1"/>
                                          </p:val>
                                        </p:tav>
                                      </p:tavLst>
                                    </p:anim>
                                    <p:anim calcmode="lin" valueType="num">
                                      <p:cBhvr>
                                        <p:cTn id="106" dur="123" tmFilter="0, 0; 0.125,0.2665; 0.25,0.4; 0.375,0.465; 0.5,0.5;  0.625,0.535; 0.75,0.6; 0.875,0.7335; 1,1">
                                          <p:stCondLst>
                                            <p:cond delay="1242"/>
                                          </p:stCondLst>
                                        </p:cTn>
                                        <p:tgtEl>
                                          <p:spTgt spid="48"/>
                                        </p:tgtEl>
                                        <p:attrNameLst>
                                          <p:attrName>ppt_y</p:attrName>
                                        </p:attrNameLst>
                                      </p:cBhvr>
                                      <p:tavLst>
                                        <p:tav tm="0" fmla="#ppt_y-sin(pi*$)/81">
                                          <p:val>
                                            <p:fltVal val="0"/>
                                          </p:val>
                                        </p:tav>
                                        <p:tav tm="100000">
                                          <p:val>
                                            <p:fltVal val="1"/>
                                          </p:val>
                                        </p:tav>
                                      </p:tavLst>
                                    </p:anim>
                                    <p:animScale>
                                      <p:cBhvr>
                                        <p:cTn id="107" dur="20">
                                          <p:stCondLst>
                                            <p:cond delay="487"/>
                                          </p:stCondLst>
                                        </p:cTn>
                                        <p:tgtEl>
                                          <p:spTgt spid="48"/>
                                        </p:tgtEl>
                                      </p:cBhvr>
                                      <p:to x="100000" y="60000"/>
                                    </p:animScale>
                                    <p:animScale>
                                      <p:cBhvr>
                                        <p:cTn id="108" dur="124" decel="50000">
                                          <p:stCondLst>
                                            <p:cond delay="507"/>
                                          </p:stCondLst>
                                        </p:cTn>
                                        <p:tgtEl>
                                          <p:spTgt spid="48"/>
                                        </p:tgtEl>
                                      </p:cBhvr>
                                      <p:to x="100000" y="100000"/>
                                    </p:animScale>
                                    <p:animScale>
                                      <p:cBhvr>
                                        <p:cTn id="109" dur="20">
                                          <p:stCondLst>
                                            <p:cond delay="984"/>
                                          </p:stCondLst>
                                        </p:cTn>
                                        <p:tgtEl>
                                          <p:spTgt spid="48"/>
                                        </p:tgtEl>
                                      </p:cBhvr>
                                      <p:to x="100000" y="80000"/>
                                    </p:animScale>
                                    <p:animScale>
                                      <p:cBhvr>
                                        <p:cTn id="110" dur="124" decel="50000">
                                          <p:stCondLst>
                                            <p:cond delay="1004"/>
                                          </p:stCondLst>
                                        </p:cTn>
                                        <p:tgtEl>
                                          <p:spTgt spid="48"/>
                                        </p:tgtEl>
                                      </p:cBhvr>
                                      <p:to x="100000" y="100000"/>
                                    </p:animScale>
                                    <p:animScale>
                                      <p:cBhvr>
                                        <p:cTn id="111" dur="20">
                                          <p:stCondLst>
                                            <p:cond delay="1231"/>
                                          </p:stCondLst>
                                        </p:cTn>
                                        <p:tgtEl>
                                          <p:spTgt spid="48"/>
                                        </p:tgtEl>
                                      </p:cBhvr>
                                      <p:to x="100000" y="90000"/>
                                    </p:animScale>
                                    <p:animScale>
                                      <p:cBhvr>
                                        <p:cTn id="112" dur="124" decel="50000">
                                          <p:stCondLst>
                                            <p:cond delay="1251"/>
                                          </p:stCondLst>
                                        </p:cTn>
                                        <p:tgtEl>
                                          <p:spTgt spid="48"/>
                                        </p:tgtEl>
                                      </p:cBhvr>
                                      <p:to x="100000" y="100000"/>
                                    </p:animScale>
                                    <p:animScale>
                                      <p:cBhvr>
                                        <p:cTn id="113" dur="20">
                                          <p:stCondLst>
                                            <p:cond delay="1356"/>
                                          </p:stCondLst>
                                        </p:cTn>
                                        <p:tgtEl>
                                          <p:spTgt spid="48"/>
                                        </p:tgtEl>
                                      </p:cBhvr>
                                      <p:to x="100000" y="95000"/>
                                    </p:animScale>
                                    <p:animScale>
                                      <p:cBhvr>
                                        <p:cTn id="114" dur="124" decel="50000">
                                          <p:stCondLst>
                                            <p:cond delay="1376"/>
                                          </p:stCondLst>
                                        </p:cTn>
                                        <p:tgtEl>
                                          <p:spTgt spid="48"/>
                                        </p:tgtEl>
                                      </p:cBhvr>
                                      <p:to x="100000" y="100000"/>
                                    </p:animScale>
                                  </p:childTnLst>
                                </p:cTn>
                              </p:par>
                              <p:par>
                                <p:cTn id="115" presetID="42" presetClass="entr" presetSubtype="0" fill="hold" nodeType="withEffect">
                                  <p:stCondLst>
                                    <p:cond delay="0"/>
                                  </p:stCondLst>
                                  <p:childTnLst>
                                    <p:set>
                                      <p:cBhvr>
                                        <p:cTn id="116" dur="1" fill="hold">
                                          <p:stCondLst>
                                            <p:cond delay="0"/>
                                          </p:stCondLst>
                                        </p:cTn>
                                        <p:tgtEl>
                                          <p:spTgt spid="30">
                                            <p:txEl>
                                              <p:pRg st="0" end="0"/>
                                            </p:txEl>
                                          </p:spTgt>
                                        </p:tgtEl>
                                        <p:attrNameLst>
                                          <p:attrName>style.visibility</p:attrName>
                                        </p:attrNameLst>
                                      </p:cBhvr>
                                      <p:to>
                                        <p:strVal val="visible"/>
                                      </p:to>
                                    </p:set>
                                    <p:animEffect transition="in" filter="fade">
                                      <p:cBhvr>
                                        <p:cTn id="117" dur="1000"/>
                                        <p:tgtEl>
                                          <p:spTgt spid="30">
                                            <p:txEl>
                                              <p:pRg st="0" end="0"/>
                                            </p:txEl>
                                          </p:spTgt>
                                        </p:tgtEl>
                                      </p:cBhvr>
                                    </p:animEffect>
                                    <p:anim calcmode="lin" valueType="num">
                                      <p:cBhvr>
                                        <p:cTn id="11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1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82" grpId="0" animBg="1"/>
      <p:bldP spid="83" grpId="0" animBg="1"/>
      <p:bldP spid="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5783" y="-10578"/>
            <a:ext cx="12247783" cy="6868578"/>
          </a:xfrm>
          <a:prstGeom prst="rect">
            <a:avLst/>
          </a:prstGeom>
        </p:spPr>
      </p:pic>
      <p:grpSp>
        <p:nvGrpSpPr>
          <p:cNvPr id="39" name="Group 18"/>
          <p:cNvGrpSpPr/>
          <p:nvPr/>
        </p:nvGrpSpPr>
        <p:grpSpPr>
          <a:xfrm>
            <a:off x="6253289" y="5561015"/>
            <a:ext cx="3575941" cy="1187726"/>
            <a:chOff x="0" y="0"/>
            <a:chExt cx="7524668" cy="4033319"/>
          </a:xfrm>
        </p:grpSpPr>
        <p:sp>
          <p:nvSpPr>
            <p:cNvPr id="40" name="AutoShape 19"/>
            <p:cNvSpPr/>
            <p:nvPr/>
          </p:nvSpPr>
          <p:spPr>
            <a:xfrm rot="-10800000">
              <a:off x="0" y="0"/>
              <a:ext cx="955722" cy="0"/>
            </a:xfrm>
            <a:prstGeom prst="line">
              <a:avLst/>
            </a:prstGeom>
            <a:ln w="82500" cap="flat">
              <a:solidFill>
                <a:srgbClr val="0070C0"/>
              </a:solidFill>
              <a:prstDash val="solid"/>
              <a:headEnd type="none" w="sm" len="sm"/>
              <a:tailEnd type="none" w="sm" len="sm"/>
            </a:ln>
          </p:spPr>
          <p:txBody>
            <a:bodyPr/>
            <a:lstStyle/>
            <a:p>
              <a:endParaRPr lang="vi-VN"/>
            </a:p>
          </p:txBody>
        </p:sp>
        <p:sp>
          <p:nvSpPr>
            <p:cNvPr id="41" name="AutoShape 20"/>
            <p:cNvSpPr/>
            <p:nvPr/>
          </p:nvSpPr>
          <p:spPr>
            <a:xfrm rot="-10800000">
              <a:off x="0" y="3950819"/>
              <a:ext cx="7524668" cy="0"/>
            </a:xfrm>
            <a:prstGeom prst="line">
              <a:avLst/>
            </a:prstGeom>
            <a:ln w="82500" cap="flat">
              <a:solidFill>
                <a:srgbClr val="0070C0"/>
              </a:solidFill>
              <a:prstDash val="solid"/>
              <a:headEnd type="none" w="sm" len="sm"/>
              <a:tailEnd type="none" w="sm" len="sm"/>
            </a:ln>
          </p:spPr>
          <p:txBody>
            <a:bodyPr/>
            <a:lstStyle/>
            <a:p>
              <a:endParaRPr lang="vi-VN"/>
            </a:p>
          </p:txBody>
        </p:sp>
        <p:sp>
          <p:nvSpPr>
            <p:cNvPr id="42" name="AutoShape 21"/>
            <p:cNvSpPr/>
            <p:nvPr/>
          </p:nvSpPr>
          <p:spPr>
            <a:xfrm rot="5400000">
              <a:off x="-1948217" y="1961352"/>
              <a:ext cx="3978935" cy="0"/>
            </a:xfrm>
            <a:prstGeom prst="line">
              <a:avLst/>
            </a:prstGeom>
            <a:ln w="82500" cap="flat">
              <a:solidFill>
                <a:srgbClr val="0070C0"/>
              </a:solidFill>
              <a:prstDash val="solid"/>
              <a:headEnd type="none" w="sm" len="sm"/>
              <a:tailEnd type="none" w="sm" len="sm"/>
            </a:ln>
          </p:spPr>
          <p:txBody>
            <a:bodyPr/>
            <a:lstStyle/>
            <a:p>
              <a:endParaRPr lang="vi-VN"/>
            </a:p>
          </p:txBody>
        </p:sp>
      </p:grpSp>
      <p:grpSp>
        <p:nvGrpSpPr>
          <p:cNvPr id="12" name="Group 12"/>
          <p:cNvGrpSpPr/>
          <p:nvPr/>
        </p:nvGrpSpPr>
        <p:grpSpPr>
          <a:xfrm>
            <a:off x="4823567" y="4198725"/>
            <a:ext cx="3936392" cy="1404693"/>
            <a:chOff x="0" y="0"/>
            <a:chExt cx="10842200" cy="2733013"/>
          </a:xfrm>
        </p:grpSpPr>
        <p:sp>
          <p:nvSpPr>
            <p:cNvPr id="13" name="AutoShape 13"/>
            <p:cNvSpPr/>
            <p:nvPr/>
          </p:nvSpPr>
          <p:spPr>
            <a:xfrm rot="-10800000">
              <a:off x="0" y="0"/>
              <a:ext cx="940227" cy="0"/>
            </a:xfrm>
            <a:prstGeom prst="line">
              <a:avLst/>
            </a:prstGeom>
            <a:ln w="82500" cap="flat">
              <a:solidFill>
                <a:srgbClr val="FEC865"/>
              </a:solidFill>
              <a:prstDash val="solid"/>
              <a:headEnd type="none" w="sm" len="sm"/>
              <a:tailEnd type="none" w="sm" len="sm"/>
            </a:ln>
          </p:spPr>
          <p:txBody>
            <a:bodyPr/>
            <a:lstStyle/>
            <a:p>
              <a:endParaRPr lang="vi-VN"/>
            </a:p>
          </p:txBody>
        </p:sp>
        <p:sp>
          <p:nvSpPr>
            <p:cNvPr id="14" name="AutoShape 14"/>
            <p:cNvSpPr/>
            <p:nvPr/>
          </p:nvSpPr>
          <p:spPr>
            <a:xfrm rot="-10800000">
              <a:off x="0" y="2650513"/>
              <a:ext cx="10842200" cy="0"/>
            </a:xfrm>
            <a:prstGeom prst="line">
              <a:avLst/>
            </a:prstGeom>
            <a:ln w="82500" cap="flat">
              <a:solidFill>
                <a:srgbClr val="FEC865"/>
              </a:solidFill>
              <a:prstDash val="solid"/>
              <a:headEnd type="none" w="sm" len="sm"/>
              <a:tailEnd type="none" w="sm" len="sm"/>
            </a:ln>
          </p:spPr>
          <p:txBody>
            <a:bodyPr/>
            <a:lstStyle/>
            <a:p>
              <a:endParaRPr lang="vi-VN"/>
            </a:p>
          </p:txBody>
        </p:sp>
        <p:sp>
          <p:nvSpPr>
            <p:cNvPr id="15" name="AutoShape 15"/>
            <p:cNvSpPr/>
            <p:nvPr/>
          </p:nvSpPr>
          <p:spPr>
            <a:xfrm rot="5400000">
              <a:off x="-1302545" y="1347967"/>
              <a:ext cx="2687591" cy="0"/>
            </a:xfrm>
            <a:prstGeom prst="line">
              <a:avLst/>
            </a:prstGeom>
            <a:ln w="82500" cap="flat">
              <a:solidFill>
                <a:srgbClr val="FEC865"/>
              </a:solidFill>
              <a:prstDash val="solid"/>
              <a:headEnd type="none" w="sm" len="sm"/>
              <a:tailEnd type="none" w="sm" len="sm"/>
            </a:ln>
          </p:spPr>
          <p:txBody>
            <a:bodyPr/>
            <a:lstStyle/>
            <a:p>
              <a:endParaRPr lang="vi-VN"/>
            </a:p>
          </p:txBody>
        </p:sp>
      </p:grpSp>
      <p:grpSp>
        <p:nvGrpSpPr>
          <p:cNvPr id="6" name="Group 6"/>
          <p:cNvGrpSpPr/>
          <p:nvPr/>
        </p:nvGrpSpPr>
        <p:grpSpPr>
          <a:xfrm>
            <a:off x="4825038" y="2910292"/>
            <a:ext cx="3355023" cy="1297015"/>
            <a:chOff x="-893851" y="-41250"/>
            <a:chExt cx="9901973" cy="3671368"/>
          </a:xfrm>
        </p:grpSpPr>
        <p:sp>
          <p:nvSpPr>
            <p:cNvPr id="7" name="AutoShape 7"/>
            <p:cNvSpPr/>
            <p:nvPr/>
          </p:nvSpPr>
          <p:spPr>
            <a:xfrm rot="5400000">
              <a:off x="-1794434" y="1794434"/>
              <a:ext cx="3671368" cy="0"/>
            </a:xfrm>
            <a:prstGeom prst="line">
              <a:avLst/>
            </a:prstGeom>
            <a:ln w="82500" cap="flat">
              <a:solidFill>
                <a:srgbClr val="FF4201"/>
              </a:solidFill>
              <a:prstDash val="solid"/>
              <a:headEnd type="none" w="sm" len="sm"/>
              <a:tailEnd type="none" w="sm" len="sm"/>
            </a:ln>
          </p:spPr>
          <p:txBody>
            <a:bodyPr/>
            <a:lstStyle/>
            <a:p>
              <a:endParaRPr lang="vi-VN"/>
            </a:p>
          </p:txBody>
        </p:sp>
        <p:sp>
          <p:nvSpPr>
            <p:cNvPr id="8" name="AutoShape 8"/>
            <p:cNvSpPr/>
            <p:nvPr/>
          </p:nvSpPr>
          <p:spPr>
            <a:xfrm rot="-10800000">
              <a:off x="0" y="0"/>
              <a:ext cx="2377305" cy="0"/>
            </a:xfrm>
            <a:prstGeom prst="line">
              <a:avLst/>
            </a:prstGeom>
            <a:ln w="82500" cap="flat">
              <a:solidFill>
                <a:srgbClr val="FF4201"/>
              </a:solidFill>
              <a:prstDash val="solid"/>
              <a:headEnd type="none" w="sm" len="sm"/>
              <a:tailEnd type="none" w="sm" len="sm"/>
            </a:ln>
          </p:spPr>
          <p:txBody>
            <a:bodyPr/>
            <a:lstStyle/>
            <a:p>
              <a:endParaRPr lang="vi-VN"/>
            </a:p>
          </p:txBody>
        </p:sp>
        <p:sp>
          <p:nvSpPr>
            <p:cNvPr id="9" name="AutoShape 9"/>
            <p:cNvSpPr/>
            <p:nvPr/>
          </p:nvSpPr>
          <p:spPr>
            <a:xfrm rot="10800000">
              <a:off x="-893851" y="3622475"/>
              <a:ext cx="9901973" cy="0"/>
            </a:xfrm>
            <a:prstGeom prst="line">
              <a:avLst/>
            </a:prstGeom>
            <a:ln w="82500" cap="flat">
              <a:solidFill>
                <a:srgbClr val="FF4201"/>
              </a:solidFill>
              <a:prstDash val="solid"/>
              <a:headEnd type="none" w="sm" len="sm"/>
              <a:tailEnd type="none" w="sm" len="sm"/>
            </a:ln>
          </p:spPr>
          <p:txBody>
            <a:bodyPr/>
            <a:lstStyle/>
            <a:p>
              <a:endParaRPr lang="vi-VN"/>
            </a:p>
          </p:txBody>
        </p:sp>
      </p:grpSp>
      <p:sp>
        <p:nvSpPr>
          <p:cNvPr id="10" name="Freeform 10"/>
          <p:cNvSpPr/>
          <p:nvPr/>
        </p:nvSpPr>
        <p:spPr>
          <a:xfrm>
            <a:off x="-376476" y="-48658"/>
            <a:ext cx="5296560" cy="3461497"/>
          </a:xfrm>
          <a:custGeom>
            <a:avLst/>
            <a:gdLst/>
            <a:ahLst/>
            <a:cxnLst/>
            <a:rect l="l" t="t" r="r" b="b"/>
            <a:pathLst>
              <a:path w="5271021" h="5050596">
                <a:moveTo>
                  <a:pt x="0" y="0"/>
                </a:moveTo>
                <a:lnTo>
                  <a:pt x="5271021" y="0"/>
                </a:lnTo>
                <a:lnTo>
                  <a:pt x="5271021" y="5050596"/>
                </a:lnTo>
                <a:lnTo>
                  <a:pt x="0" y="50505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18" name="Group 18"/>
          <p:cNvGrpSpPr/>
          <p:nvPr/>
        </p:nvGrpSpPr>
        <p:grpSpPr>
          <a:xfrm>
            <a:off x="5300469" y="1572821"/>
            <a:ext cx="3575941" cy="1387388"/>
            <a:chOff x="0" y="0"/>
            <a:chExt cx="7524668" cy="4033319"/>
          </a:xfrm>
        </p:grpSpPr>
        <p:sp>
          <p:nvSpPr>
            <p:cNvPr id="19" name="AutoShape 19"/>
            <p:cNvSpPr/>
            <p:nvPr/>
          </p:nvSpPr>
          <p:spPr>
            <a:xfrm rot="-10800000">
              <a:off x="0" y="0"/>
              <a:ext cx="955722" cy="0"/>
            </a:xfrm>
            <a:prstGeom prst="line">
              <a:avLst/>
            </a:prstGeom>
            <a:ln w="82500" cap="flat">
              <a:solidFill>
                <a:srgbClr val="75C487"/>
              </a:solidFill>
              <a:prstDash val="solid"/>
              <a:headEnd type="none" w="sm" len="sm"/>
              <a:tailEnd type="none" w="sm" len="sm"/>
            </a:ln>
          </p:spPr>
          <p:txBody>
            <a:bodyPr/>
            <a:lstStyle/>
            <a:p>
              <a:endParaRPr lang="vi-VN"/>
            </a:p>
          </p:txBody>
        </p:sp>
        <p:sp>
          <p:nvSpPr>
            <p:cNvPr id="20" name="AutoShape 20"/>
            <p:cNvSpPr/>
            <p:nvPr/>
          </p:nvSpPr>
          <p:spPr>
            <a:xfrm rot="-10800000">
              <a:off x="0" y="3950819"/>
              <a:ext cx="7524668" cy="0"/>
            </a:xfrm>
            <a:prstGeom prst="line">
              <a:avLst/>
            </a:prstGeom>
            <a:ln w="82500" cap="flat">
              <a:solidFill>
                <a:srgbClr val="75C487"/>
              </a:solidFill>
              <a:prstDash val="solid"/>
              <a:headEnd type="none" w="sm" len="sm"/>
              <a:tailEnd type="none" w="sm" len="sm"/>
            </a:ln>
          </p:spPr>
          <p:txBody>
            <a:bodyPr/>
            <a:lstStyle/>
            <a:p>
              <a:endParaRPr lang="vi-VN"/>
            </a:p>
          </p:txBody>
        </p:sp>
        <p:sp>
          <p:nvSpPr>
            <p:cNvPr id="21" name="AutoShape 21"/>
            <p:cNvSpPr/>
            <p:nvPr/>
          </p:nvSpPr>
          <p:spPr>
            <a:xfrm rot="5400000">
              <a:off x="-1948217" y="1961352"/>
              <a:ext cx="3978935" cy="0"/>
            </a:xfrm>
            <a:prstGeom prst="line">
              <a:avLst/>
            </a:prstGeom>
            <a:ln w="82500" cap="flat">
              <a:solidFill>
                <a:srgbClr val="75C487"/>
              </a:solidFill>
              <a:prstDash val="solid"/>
              <a:headEnd type="none" w="sm" len="sm"/>
              <a:tailEnd type="none" w="sm" len="sm"/>
            </a:ln>
          </p:spPr>
          <p:txBody>
            <a:bodyPr/>
            <a:lstStyle/>
            <a:p>
              <a:endParaRPr lang="vi-VN"/>
            </a:p>
          </p:txBody>
        </p:sp>
      </p:grpSp>
      <p:grpSp>
        <p:nvGrpSpPr>
          <p:cNvPr id="22" name="Group 22"/>
          <p:cNvGrpSpPr/>
          <p:nvPr/>
        </p:nvGrpSpPr>
        <p:grpSpPr>
          <a:xfrm>
            <a:off x="4307213" y="26091"/>
            <a:ext cx="4705643" cy="1579791"/>
            <a:chOff x="0" y="0"/>
            <a:chExt cx="6593696" cy="4639063"/>
          </a:xfrm>
        </p:grpSpPr>
        <p:sp>
          <p:nvSpPr>
            <p:cNvPr id="23" name="AutoShape 23"/>
            <p:cNvSpPr/>
            <p:nvPr/>
          </p:nvSpPr>
          <p:spPr>
            <a:xfrm rot="-10800000">
              <a:off x="0" y="4556563"/>
              <a:ext cx="6593696" cy="0"/>
            </a:xfrm>
            <a:prstGeom prst="line">
              <a:avLst/>
            </a:prstGeom>
            <a:ln w="82500" cap="flat">
              <a:solidFill>
                <a:srgbClr val="F67D9D"/>
              </a:solidFill>
              <a:prstDash val="solid"/>
              <a:headEnd type="none" w="sm" len="sm"/>
              <a:tailEnd type="none" w="sm" len="sm"/>
            </a:ln>
          </p:spPr>
          <p:txBody>
            <a:bodyPr/>
            <a:lstStyle/>
            <a:p>
              <a:endParaRPr lang="vi-VN"/>
            </a:p>
          </p:txBody>
        </p:sp>
        <p:sp>
          <p:nvSpPr>
            <p:cNvPr id="24" name="AutoShape 24"/>
            <p:cNvSpPr/>
            <p:nvPr/>
          </p:nvSpPr>
          <p:spPr>
            <a:xfrm rot="5400000">
              <a:off x="-2265906" y="2265906"/>
              <a:ext cx="4614313" cy="0"/>
            </a:xfrm>
            <a:prstGeom prst="line">
              <a:avLst/>
            </a:prstGeom>
            <a:ln w="82500" cap="flat">
              <a:solidFill>
                <a:srgbClr val="F67D9D"/>
              </a:solidFill>
              <a:prstDash val="solid"/>
              <a:headEnd type="none" w="sm" len="sm"/>
              <a:tailEnd type="none" w="sm" len="sm"/>
            </a:ln>
          </p:spPr>
          <p:txBody>
            <a:bodyPr/>
            <a:lstStyle/>
            <a:p>
              <a:endParaRPr lang="vi-VN"/>
            </a:p>
          </p:txBody>
        </p:sp>
      </p:grpSp>
      <p:sp>
        <p:nvSpPr>
          <p:cNvPr id="45" name="TextBox 44"/>
          <p:cNvSpPr txBox="1"/>
          <p:nvPr/>
        </p:nvSpPr>
        <p:spPr>
          <a:xfrm>
            <a:off x="-529890" y="6643281"/>
            <a:ext cx="3587319" cy="2822089"/>
          </a:xfrm>
          <a:prstGeom prst="rect">
            <a:avLst/>
          </a:prstGeom>
          <a:noFill/>
        </p:spPr>
        <p:txBody>
          <a:bodyPr wrap="square" rtlCol="0">
            <a:spAutoFit/>
          </a:bodyPr>
          <a:lstStyle/>
          <a:p>
            <a:pPr algn="ctr"/>
            <a:r>
              <a:rPr lang="vi-VN" sz="4400" dirty="0">
                <a:solidFill>
                  <a:schemeClr val="accent5">
                    <a:lumMod val="75000"/>
                  </a:schemeClr>
                </a:solidFill>
              </a:rPr>
              <a:t>Cách giảm            nguy cơ cháy nổ</a:t>
            </a:r>
          </a:p>
          <a:p>
            <a:r>
              <a:rPr lang="vi-VN" sz="4400" dirty="0">
                <a:solidFill>
                  <a:schemeClr val="accent5">
                    <a:lumMod val="75000"/>
                  </a:schemeClr>
                </a:solidFill>
              </a:rPr>
              <a:t>    </a:t>
            </a:r>
            <a:endParaRPr lang="en-US" sz="4400" dirty="0">
              <a:latin typeface="Arial Black" panose="020B0A04020102020204" pitchFamily="34" charset="0"/>
            </a:endParaRPr>
          </a:p>
        </p:txBody>
      </p:sp>
      <p:sp>
        <p:nvSpPr>
          <p:cNvPr id="46" name="TextBox 45"/>
          <p:cNvSpPr txBox="1"/>
          <p:nvPr/>
        </p:nvSpPr>
        <p:spPr>
          <a:xfrm>
            <a:off x="4345730" y="3759"/>
            <a:ext cx="6677436" cy="1692771"/>
          </a:xfrm>
          <a:prstGeom prst="rect">
            <a:avLst/>
          </a:prstGeom>
          <a:noFill/>
        </p:spPr>
        <p:txBody>
          <a:bodyPr wrap="square" rtlCol="0">
            <a:spAutoFit/>
          </a:bodyPr>
          <a:lstStyle/>
          <a:p>
            <a:r>
              <a:rPr lang="vi-VN" sz="2500" dirty="0">
                <a:solidFill>
                  <a:srgbClr val="FF6699"/>
                </a:solidFill>
                <a:latin typeface="Rockwell"/>
              </a:rPr>
              <a:t>Cần kiểm soát chặt chẽ các nguồn nhiệt, chất cháy, chất oxi hóa </a:t>
            </a:r>
          </a:p>
          <a:p>
            <a:r>
              <a:rPr lang="vi-VN" sz="2500" dirty="0">
                <a:solidFill>
                  <a:srgbClr val="FF6699"/>
                </a:solidFill>
                <a:latin typeface="Rockwell"/>
              </a:rPr>
              <a:t>Chuẩn bị sẵn sàng các phương tiện, nhân lực khi xảy ra xự cố </a:t>
            </a:r>
            <a:endParaRPr lang="en-US" sz="2500" dirty="0">
              <a:solidFill>
                <a:srgbClr val="FF6699"/>
              </a:solidFill>
              <a:latin typeface="Rockwell"/>
            </a:endParaRPr>
          </a:p>
        </p:txBody>
      </p:sp>
      <p:sp>
        <p:nvSpPr>
          <p:cNvPr id="47" name="TextBox 46"/>
          <p:cNvSpPr txBox="1"/>
          <p:nvPr/>
        </p:nvSpPr>
        <p:spPr>
          <a:xfrm>
            <a:off x="5382641" y="1659632"/>
            <a:ext cx="5064642" cy="1292662"/>
          </a:xfrm>
          <a:prstGeom prst="rect">
            <a:avLst/>
          </a:prstGeom>
          <a:noFill/>
        </p:spPr>
        <p:txBody>
          <a:bodyPr wrap="square" rtlCol="0">
            <a:spAutoFit/>
          </a:bodyPr>
          <a:lstStyle/>
          <a:p>
            <a:r>
              <a:rPr lang="vi-VN" sz="2600" dirty="0">
                <a:solidFill>
                  <a:schemeClr val="accent1">
                    <a:lumMod val="75000"/>
                  </a:schemeClr>
                </a:solidFill>
                <a:latin typeface="Rockwell"/>
              </a:rPr>
              <a:t>Nhận biết một đám cháy đang xảy ra đó là mùi, khói, ánh lửa và tiếng nổ</a:t>
            </a:r>
            <a:endParaRPr lang="en-US" sz="2600" dirty="0">
              <a:solidFill>
                <a:schemeClr val="accent1">
                  <a:lumMod val="75000"/>
                </a:schemeClr>
              </a:solidFill>
              <a:latin typeface="Rockwell"/>
            </a:endParaRPr>
          </a:p>
        </p:txBody>
      </p:sp>
      <p:sp>
        <p:nvSpPr>
          <p:cNvPr id="37" name="TextBox 36"/>
          <p:cNvSpPr txBox="1"/>
          <p:nvPr/>
        </p:nvSpPr>
        <p:spPr>
          <a:xfrm>
            <a:off x="5164928" y="2935942"/>
            <a:ext cx="4768981" cy="1200329"/>
          </a:xfrm>
          <a:prstGeom prst="rect">
            <a:avLst/>
          </a:prstGeom>
          <a:noFill/>
        </p:spPr>
        <p:txBody>
          <a:bodyPr wrap="square" rtlCol="0">
            <a:spAutoFit/>
          </a:bodyPr>
          <a:lstStyle>
            <a:defPPr>
              <a:defRPr lang="vi-VN"/>
            </a:defPPr>
            <a:lvl1pPr>
              <a:defRPr sz="2400">
                <a:solidFill>
                  <a:schemeClr val="accent1">
                    <a:lumMod val="75000"/>
                  </a:schemeClr>
                </a:solidFill>
                <a:latin typeface="Rockwell"/>
              </a:defRPr>
            </a:lvl1pPr>
          </a:lstStyle>
          <a:p>
            <a:r>
              <a:rPr lang="vi-VN" dirty="0">
                <a:solidFill>
                  <a:srgbClr val="FF0000"/>
                </a:solidFill>
              </a:rPr>
              <a:t>Nhận biết đám cháy thông qua tín hiệu cảnh báo sớm từ thiết bị báo cháy tự động hoặc tiếng ồn</a:t>
            </a:r>
          </a:p>
        </p:txBody>
      </p:sp>
      <p:sp>
        <p:nvSpPr>
          <p:cNvPr id="16" name="TextBox 15"/>
          <p:cNvSpPr txBox="1"/>
          <p:nvPr/>
        </p:nvSpPr>
        <p:spPr>
          <a:xfrm>
            <a:off x="4920084" y="4315067"/>
            <a:ext cx="4234426" cy="1246495"/>
          </a:xfrm>
          <a:prstGeom prst="rect">
            <a:avLst/>
          </a:prstGeom>
          <a:noFill/>
        </p:spPr>
        <p:txBody>
          <a:bodyPr wrap="square" rtlCol="0">
            <a:spAutoFit/>
          </a:bodyPr>
          <a:lstStyle>
            <a:defPPr>
              <a:defRPr lang="vi-VN"/>
            </a:defPPr>
            <a:lvl1pPr>
              <a:defRPr sz="2400">
                <a:solidFill>
                  <a:srgbClr val="FF0000"/>
                </a:solidFill>
                <a:latin typeface="Rockwell"/>
              </a:defRPr>
            </a:lvl1pPr>
          </a:lstStyle>
          <a:p>
            <a:r>
              <a:rPr lang="vi-VN" sz="2500" dirty="0">
                <a:solidFill>
                  <a:srgbClr val="FFC000"/>
                </a:solidFill>
              </a:rPr>
              <a:t>Trang bị bình chữa cháy xách tay, lắp đặt hệ thống cảnh báo</a:t>
            </a:r>
          </a:p>
        </p:txBody>
      </p:sp>
      <p:sp>
        <p:nvSpPr>
          <p:cNvPr id="17" name="TextBox 16"/>
          <p:cNvSpPr txBox="1"/>
          <p:nvPr/>
        </p:nvSpPr>
        <p:spPr>
          <a:xfrm>
            <a:off x="6325382" y="5629352"/>
            <a:ext cx="4856656" cy="1107996"/>
          </a:xfrm>
          <a:prstGeom prst="rect">
            <a:avLst/>
          </a:prstGeom>
          <a:noFill/>
        </p:spPr>
        <p:txBody>
          <a:bodyPr wrap="square" rtlCol="0">
            <a:spAutoFit/>
          </a:bodyPr>
          <a:lstStyle>
            <a:defPPr>
              <a:defRPr lang="vi-VN"/>
            </a:defPPr>
            <a:lvl1pPr>
              <a:defRPr sz="2400">
                <a:solidFill>
                  <a:srgbClr val="FF0000"/>
                </a:solidFill>
                <a:latin typeface="Rockwell"/>
              </a:defRPr>
            </a:lvl1pPr>
          </a:lstStyle>
          <a:p>
            <a:r>
              <a:rPr lang="vi-VN" sz="2200" dirty="0">
                <a:solidFill>
                  <a:srgbClr val="0070C0"/>
                </a:solidFill>
              </a:rPr>
              <a:t>Không để các vật dễ gây cháy nổ gần nguồn lửa như: gas, xăng, dầu, giấy, vải,…</a:t>
            </a: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21379" b="90000" l="0" r="24902">
                        <a14:backgroundMark x1="2157" y1="69310" x2="19412" y2="81034"/>
                        <a14:backgroundMark x1="31373" y1="71379" x2="46471" y2="70690"/>
                      </a14:backgroundRemoval>
                    </a14:imgEffect>
                  </a14:imgLayer>
                </a14:imgProps>
              </a:ext>
            </a:extLst>
          </a:blip>
          <a:stretch>
            <a:fillRect/>
          </a:stretch>
        </p:blipFill>
        <p:spPr>
          <a:xfrm>
            <a:off x="3054816" y="367552"/>
            <a:ext cx="4857750" cy="2762250"/>
          </a:xfrm>
          <a:prstGeom prst="rect">
            <a:avLst/>
          </a:prstGeom>
        </p:spPr>
      </p:pic>
      <p:pic>
        <p:nvPicPr>
          <p:cNvPr id="4" name="Picture 3"/>
          <p:cNvPicPr>
            <a:picLocks noChangeAspect="1"/>
          </p:cNvPicPr>
          <p:nvPr/>
        </p:nvPicPr>
        <p:blipFill>
          <a:blip r:embed="rId8">
            <a:extLst>
              <a:ext uri="{BEBA8EAE-BF5A-486C-A8C5-ECC9F3942E4B}">
                <a14:imgProps xmlns:a14="http://schemas.microsoft.com/office/drawing/2010/main">
                  <a14:imgLayer r:embed="rId7">
                    <a14:imgEffect>
                      <a14:backgroundRemoval t="10000" b="90000" l="24314" r="49804"/>
                    </a14:imgEffect>
                  </a14:imgLayer>
                </a14:imgProps>
              </a:ext>
            </a:extLst>
          </a:blip>
          <a:stretch>
            <a:fillRect/>
          </a:stretch>
        </p:blipFill>
        <p:spPr>
          <a:xfrm>
            <a:off x="2279031" y="1392557"/>
            <a:ext cx="5350885" cy="2762250"/>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7">
                    <a14:imgEffect>
                      <a14:backgroundRemoval t="15517" b="90000" l="50392" r="76471"/>
                    </a14:imgEffect>
                  </a14:imgLayer>
                </a14:imgProps>
              </a:ext>
            </a:extLst>
          </a:blip>
          <a:stretch>
            <a:fillRect/>
          </a:stretch>
        </p:blipFill>
        <p:spPr>
          <a:xfrm>
            <a:off x="-102962" y="1770511"/>
            <a:ext cx="4857750" cy="2762250"/>
          </a:xfrm>
          <a:prstGeom prst="rect">
            <a:avLst/>
          </a:prstGeom>
        </p:spPr>
      </p:pic>
      <p:pic>
        <p:nvPicPr>
          <p:cNvPr id="11" name="Picture 10"/>
          <p:cNvPicPr>
            <a:picLocks noChangeAspect="1"/>
          </p:cNvPicPr>
          <p:nvPr/>
        </p:nvPicPr>
        <p:blipFill>
          <a:blip r:embed="rId10">
            <a:extLst>
              <a:ext uri="{BEBA8EAE-BF5A-486C-A8C5-ECC9F3942E4B}">
                <a14:imgProps xmlns:a14="http://schemas.microsoft.com/office/drawing/2010/main">
                  <a14:imgLayer r:embed="rId7">
                    <a14:imgEffect>
                      <a14:backgroundRemoval t="10000" b="90000" l="74902" r="99216"/>
                    </a14:imgEffect>
                  </a14:imgLayer>
                </a14:imgProps>
              </a:ext>
            </a:extLst>
          </a:blip>
          <a:stretch>
            <a:fillRect/>
          </a:stretch>
        </p:blipFill>
        <p:spPr>
          <a:xfrm>
            <a:off x="-208954" y="2640595"/>
            <a:ext cx="4857750" cy="2762250"/>
          </a:xfrm>
          <a:prstGeom prst="rect">
            <a:avLst/>
          </a:prstGeom>
        </p:spPr>
      </p:pic>
    </p:spTree>
    <p:extLst>
      <p:ext uri="{BB962C8B-B14F-4D97-AF65-F5344CB8AC3E}">
        <p14:creationId xmlns:p14="http://schemas.microsoft.com/office/powerpoint/2010/main" val="346384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additive="base">
                                        <p:cTn id="7" dur="25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4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
                                            <p:txEl>
                                              <p:pRg st="1" end="1"/>
                                            </p:txEl>
                                          </p:spTgt>
                                        </p:tgtEl>
                                        <p:attrNameLst>
                                          <p:attrName>style.visibility</p:attrName>
                                        </p:attrNameLst>
                                      </p:cBhvr>
                                      <p:to>
                                        <p:strVal val="visible"/>
                                      </p:to>
                                    </p:set>
                                    <p:anim calcmode="lin" valueType="num">
                                      <p:cBhvr additive="base">
                                        <p:cTn id="11" dur="250" fill="hold"/>
                                        <p:tgtEl>
                                          <p:spTgt spid="46">
                                            <p:txEl>
                                              <p:pRg st="1" end="1"/>
                                            </p:txEl>
                                          </p:spTgt>
                                        </p:tgtEl>
                                        <p:attrNameLst>
                                          <p:attrName>ppt_x</p:attrName>
                                        </p:attrNameLst>
                                      </p:cBhvr>
                                      <p:tavLst>
                                        <p:tav tm="0">
                                          <p:val>
                                            <p:strVal val="#ppt_x"/>
                                          </p:val>
                                        </p:tav>
                                        <p:tav tm="100000">
                                          <p:val>
                                            <p:strVal val="#ppt_x"/>
                                          </p:val>
                                        </p:tav>
                                      </p:tavLst>
                                    </p:anim>
                                    <p:anim calcmode="lin" valueType="num">
                                      <p:cBhvr additive="base">
                                        <p:cTn id="12" dur="250" fill="hold"/>
                                        <p:tgtEl>
                                          <p:spTgt spid="4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xEl>
                                              <p:pRg st="0" end="0"/>
                                            </p:txEl>
                                          </p:spTgt>
                                        </p:tgtEl>
                                        <p:attrNameLst>
                                          <p:attrName>style.visibility</p:attrName>
                                        </p:attrNameLst>
                                      </p:cBhvr>
                                      <p:to>
                                        <p:strVal val="visible"/>
                                      </p:to>
                                    </p:set>
                                    <p:anim calcmode="lin" valueType="num">
                                      <p:cBhvr additive="base">
                                        <p:cTn id="15" dur="25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16" dur="250" fill="hold"/>
                                        <p:tgtEl>
                                          <p:spTgt spid="47">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anim calcmode="lin" valueType="num">
                                      <p:cBhvr additive="base">
                                        <p:cTn id="19" dur="25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20" dur="250" fill="hold"/>
                                        <p:tgtEl>
                                          <p:spTgt spid="37">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 calcmode="lin" valueType="num">
                                      <p:cBhvr additive="base">
                                        <p:cTn id="23" dur="25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4" dur="250" fill="hold"/>
                                        <p:tgtEl>
                                          <p:spTgt spid="1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 calcmode="lin" valueType="num">
                                      <p:cBhvr additive="base">
                                        <p:cTn id="27" dur="2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8" dur="250" fill="hold"/>
                                        <p:tgtEl>
                                          <p:spTgt spid="17">
                                            <p:txEl>
                                              <p:pRg st="0" end="0"/>
                                            </p:txEl>
                                          </p:spTgt>
                                        </p:tgtEl>
                                        <p:attrNameLst>
                                          <p:attrName>ppt_y</p:attrName>
                                        </p:attrNameLst>
                                      </p:cBhvr>
                                      <p:tavLst>
                                        <p:tav tm="0">
                                          <p:val>
                                            <p:strVal val="1+#ppt_h/2"/>
                                          </p:val>
                                        </p:tav>
                                        <p:tav tm="100000">
                                          <p:val>
                                            <p:strVal val="#ppt_y"/>
                                          </p:val>
                                        </p:tav>
                                      </p:tavLst>
                                    </p:anim>
                                  </p:childTnLst>
                                </p:cTn>
                              </p:par>
                              <p:par>
                                <p:cTn id="29" presetID="42" presetClass="path" presetSubtype="0" accel="50000" decel="50000" fill="hold" grpId="0" nodeType="withEffect">
                                  <p:stCondLst>
                                    <p:cond delay="0"/>
                                  </p:stCondLst>
                                  <p:childTnLst>
                                    <p:animMotion origin="layout" path="M 4.16667E-6 4.44444E-6 L 0.04101 -0.94653 " pathEditMode="relative" rAng="0" ptsTypes="AA">
                                      <p:cBhvr>
                                        <p:cTn id="30" dur="1000" fill="hold"/>
                                        <p:tgtEl>
                                          <p:spTgt spid="45"/>
                                        </p:tgtEl>
                                        <p:attrNameLst>
                                          <p:attrName>ppt_x</p:attrName>
                                          <p:attrName>ppt_y</p:attrName>
                                        </p:attrNameLst>
                                      </p:cBhvr>
                                      <p:rCtr x="2044" y="-47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979</TotalTime>
  <Words>945</Words>
  <Application>Microsoft Office PowerPoint</Application>
  <PresentationFormat>Widescreen</PresentationFormat>
  <Paragraphs>103</Paragraphs>
  <Slides>18</Slides>
  <Notes>0</Notes>
  <HiddenSlides>0</HiddenSlides>
  <MMClips>15</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Algerian</vt:lpstr>
      <vt:lpstr>Arial</vt:lpstr>
      <vt:lpstr>Arial Black</vt:lpstr>
      <vt:lpstr>Bahnschrift Condensed</vt:lpstr>
      <vt:lpstr>Bahnschrift Light</vt:lpstr>
      <vt:lpstr>Bahnschrift SemiBold</vt:lpstr>
      <vt:lpstr>Calibri</vt:lpstr>
      <vt:lpstr>Calibri (body)</vt:lpstr>
      <vt:lpstr>Calibri Light</vt:lpstr>
      <vt:lpstr>Lucida Console</vt:lpstr>
      <vt:lpstr>Open Sans Bold</vt:lpstr>
      <vt:lpstr>Paytone One Bold</vt:lpstr>
      <vt:lpstr>Poppins</vt:lpstr>
      <vt:lpstr>Poppins Bold</vt:lpstr>
      <vt:lpstr>Poppins Ultra-Bold</vt:lpstr>
      <vt:lpstr>Quicksand Bold</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79</cp:revision>
  <dcterms:created xsi:type="dcterms:W3CDTF">2023-10-15T02:43:22Z</dcterms:created>
  <dcterms:modified xsi:type="dcterms:W3CDTF">2023-11-16T13:34:08Z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2023-11-16T13:20:33Z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4df05425-f00e-4126-b5ee-7c3de14980b8</vt:lpwstr>
  </property>
  <property fmtid="{D5CDD505-2E9C-101B-9397-08002B2CF9AE}" pid="7" name="MSIP_Label_defa4170-0d19-0005-0004-bc88714345d2_ActionId">
    <vt:lpwstr>9dec6acb-71e8-4b84-87fc-9ac171e21e24</vt:lpwstr>
  </property>
  <property fmtid="{D5CDD505-2E9C-101B-9397-08002B2CF9AE}" pid="8" name="MSIP_Label_defa4170-0d19-0005-0004-bc88714345d2_ContentBits">
    <vt:lpwstr>0</vt:lpwstr>
  </property>
</Properties>
</file>