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9" r:id="rId1"/>
  </p:sldMasterIdLst>
  <p:notesMasterIdLst>
    <p:notesMasterId r:id="rId27"/>
  </p:notesMasterIdLst>
  <p:sldIdLst>
    <p:sldId id="1024" r:id="rId2"/>
    <p:sldId id="1030" r:id="rId3"/>
    <p:sldId id="1037" r:id="rId4"/>
    <p:sldId id="1043" r:id="rId5"/>
    <p:sldId id="1046" r:id="rId6"/>
    <p:sldId id="1054" r:id="rId7"/>
    <p:sldId id="1045" r:id="rId8"/>
    <p:sldId id="1064" r:id="rId9"/>
    <p:sldId id="1065" r:id="rId10"/>
    <p:sldId id="1067" r:id="rId11"/>
    <p:sldId id="1033" r:id="rId12"/>
    <p:sldId id="1050" r:id="rId13"/>
    <p:sldId id="1051" r:id="rId14"/>
    <p:sldId id="1052" r:id="rId15"/>
    <p:sldId id="1053" r:id="rId16"/>
    <p:sldId id="1040" r:id="rId17"/>
    <p:sldId id="1068" r:id="rId18"/>
    <p:sldId id="1069" r:id="rId19"/>
    <p:sldId id="1057" r:id="rId20"/>
    <p:sldId id="1059" r:id="rId21"/>
    <p:sldId id="1060" r:id="rId22"/>
    <p:sldId id="1061" r:id="rId23"/>
    <p:sldId id="1063" r:id="rId24"/>
    <p:sldId id="1231" r:id="rId25"/>
    <p:sldId id="106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9900"/>
    <a:srgbClr val="006600"/>
    <a:srgbClr val="FF6600"/>
    <a:srgbClr val="0000FF"/>
    <a:srgbClr val="FFFFFF"/>
    <a:srgbClr val="3333FF"/>
    <a:srgbClr val="FF33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1" autoAdjust="0"/>
    <p:restoredTop sz="91462" autoAdjust="0"/>
  </p:normalViewPr>
  <p:slideViewPr>
    <p:cSldViewPr>
      <p:cViewPr varScale="1">
        <p:scale>
          <a:sx n="67" d="100"/>
          <a:sy n="67" d="100"/>
        </p:scale>
        <p:origin x="-846"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AED22-7A29-4A9E-B8EC-A32B4889A174}" type="datetimeFigureOut">
              <a:rPr lang="en-US" smtClean="0"/>
              <a:t>9/19/2022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15DA6-C5A1-4164-8FBC-E4B0D1B4BE12}" type="slidenum">
              <a:rPr lang="en-US" smtClean="0"/>
              <a:t>‹#›</a:t>
            </a:fld>
            <a:endParaRPr lang="en-US"/>
          </a:p>
        </p:txBody>
      </p:sp>
    </p:spTree>
    <p:extLst>
      <p:ext uri="{BB962C8B-B14F-4D97-AF65-F5344CB8AC3E}">
        <p14:creationId xmlns:p14="http://schemas.microsoft.com/office/powerpoint/2010/main" val="347823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5</a:t>
            </a:fld>
            <a:endParaRPr lang="en-US"/>
          </a:p>
        </p:txBody>
      </p:sp>
    </p:spTree>
    <p:extLst>
      <p:ext uri="{BB962C8B-B14F-4D97-AF65-F5344CB8AC3E}">
        <p14:creationId xmlns:p14="http://schemas.microsoft.com/office/powerpoint/2010/main" val="1505215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16</a:t>
            </a:fld>
            <a:endParaRPr lang="en-US"/>
          </a:p>
        </p:txBody>
      </p:sp>
    </p:spTree>
    <p:extLst>
      <p:ext uri="{BB962C8B-B14F-4D97-AF65-F5344CB8AC3E}">
        <p14:creationId xmlns:p14="http://schemas.microsoft.com/office/powerpoint/2010/main" val="2554297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24</a:t>
            </a:fld>
            <a:endParaRPr lang="en-US"/>
          </a:p>
        </p:txBody>
      </p:sp>
    </p:spTree>
    <p:extLst>
      <p:ext uri="{BB962C8B-B14F-4D97-AF65-F5344CB8AC3E}">
        <p14:creationId xmlns:p14="http://schemas.microsoft.com/office/powerpoint/2010/main" val="222833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F7FAA9-0797-459A-9DDC-60AF31E586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5875974-2CCF-4A28-9DE5-C32BEC3E4D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FF8F5FF-506E-4093-88E4-B6335DFC8E2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xmlns="" id="{C3ECB38B-AEBD-499C-AE7B-5F6085F6404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xmlns="" id="{C9F8A1FD-F559-44C6-9C31-56C1B1BC04CF}"/>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05741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C46C5B-19CD-41D1-9132-4B557BDE51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DEA42BF-3120-4E76-884E-0CEC681921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0564130-D43C-4C8C-A12F-3DE1D20983E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xmlns="" id="{1B259756-8432-4456-88F5-6345E3053D3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xmlns="" id="{DB978EF2-FDDE-41E0-9ECA-20FA235B4625}"/>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996888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6EAB19A-A275-4334-BBD8-852322B71F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466FD98-FFBC-4F1B-BCE7-1F21202BA6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730E5B2-D5F2-443F-BA61-0F871C6A6FD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xmlns="" id="{8D3AD875-7D32-4D5F-A51B-F8694B3174F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xmlns="" id="{4E60F68A-15C9-4184-9377-52EEABB4EFC2}"/>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893575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258939-70BC-40D1-852F-4B22446DB9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1B4CD1E-A1B4-4A03-B224-33D828934A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3BCF2DA-1CD5-433D-8597-AD8A0A551CD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xmlns="" id="{32CAD618-837E-4107-AE34-36BB1D980F74}"/>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xmlns="" id="{96C747F4-25AF-4FFF-81AB-FAFC091C4532}"/>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555559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99E61F-6057-47E9-A50C-B41118FF26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AF20EAC-53FA-4099-A1B5-9B68AA856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34FE59E-42BB-431F-B6DD-E7837926D26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xmlns="" id="{F4778F29-8DAD-4F66-9A9F-07BF23F3199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xmlns="" id="{2524F01A-1056-4DDB-85AB-180AEEA14A93}"/>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3101389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5EDF39-ABF5-446D-BAAB-4D564D4F72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8F32148-B6EE-49B6-9897-890CA65F3C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99BE846-7945-4CBD-996F-CD7AECDC6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AD7488A-DC32-4854-92FA-E1C67D4D775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xmlns="" id="{803EB1F2-1F80-4C49-ACC5-D166A8E4A55A}"/>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xmlns="" id="{A33158AA-AED6-4347-8E80-69F1CA77D765}"/>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246710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46516C-30DF-425E-94E5-3D9DCF47E9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8FF750B-417B-41E3-920A-DA318CAB26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2DE2D2E-3395-432D-B6CC-A442129108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0728D25-7F46-4AF7-A948-2E1ACE114F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C7B626C-C118-465A-A34B-482EF3680A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7C7E667-D97F-4B74-A5F8-3D3F775E5F1E}"/>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xmlns="" id="{CF10FA65-DB34-4462-8479-733096EAEA40}"/>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xmlns="" id="{18B1572C-B771-4677-BC85-6BFCACCE3A58}"/>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85477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75350B-39AB-44BC-A510-71F23373B7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5986D1C-A2CD-40AE-A45A-6F3973464C4E}"/>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xmlns="" id="{83AC07C9-B8D9-45A8-99FC-2AC9ED734BE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xmlns="" id="{CD5A4D27-9D6C-4811-8F2D-6712C8550B23}"/>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58589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52FFB9D-1CF4-446E-8DFD-DC02C2D53F96}"/>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xmlns="" id="{2608C77E-9C22-43AA-B179-0C3C69476B0F}"/>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xmlns="" id="{C04FACC6-65C2-4A6A-937D-AF68F54A07FC}"/>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54290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CE74D6-7A89-4C06-9A1B-662FAAC0FC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AFFECAD-3DE0-4C62-8BB1-F01CA5C9B7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E23EE00-159F-4D36-B948-F6C6C6162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FEB7696-0AAA-4E5A-89B9-FE591AB80EE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xmlns="" id="{FE5AE5D0-34CD-413E-BD2E-091DF24A116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xmlns="" id="{2388E662-FEDD-47BA-BEA8-E108B936B428}"/>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902062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1983A6-3DB1-45B6-8B85-998A932E03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01F2E7C-EF7E-4C6E-ADE8-B2F30A917F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8A8E69C-7FAF-4C20-A3B4-D7945CE2E9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1E374EA-1756-4EAA-BFC5-D0F7B61E315D}"/>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xmlns="" id="{5FB0CC2F-DB2A-4976-9DC1-7C1DBF46EC58}"/>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xmlns="" id="{758B8417-9F8B-4609-8B23-ACF9B086682B}"/>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106295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2A905A1-B0BA-40AD-A229-2828D5B6D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92CDACB-D038-441F-BFB0-50458B8D84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01176A6-B0E3-41CC-B3B6-1822956F28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xmlns="" id="{CF1F2AA0-E0A1-4E3F-A3AE-A9D779EB9B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xmlns="" id="{62B959DA-681D-4127-AE60-01C4F3E9C0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45748094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280.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image" Target="../media/image32.jpeg"/><Relationship Id="rId1" Type="http://schemas.openxmlformats.org/officeDocument/2006/relationships/slideLayout" Target="../slideLayouts/slideLayout2.xml"/><Relationship Id="rId6" Type="http://schemas.microsoft.com/office/2007/relationships/hdphoto" Target="../media/hdphoto10.wdp"/><Relationship Id="rId5" Type="http://schemas.openxmlformats.org/officeDocument/2006/relationships/image" Target="../media/image34.png"/><Relationship Id="rId4" Type="http://schemas.microsoft.com/office/2007/relationships/hdphoto" Target="../media/hdphoto9.wdp"/></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9.png"/><Relationship Id="rId7" Type="http://schemas.microsoft.com/office/2007/relationships/hdphoto" Target="../media/hdphoto12.wdp"/><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png"/><Relationship Id="rId9" Type="http://schemas.microsoft.com/office/2007/relationships/hdphoto" Target="../media/hdphoto13.wdp"/></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9.png"/><Relationship Id="rId7" Type="http://schemas.microsoft.com/office/2007/relationships/hdphoto" Target="../media/hdphoto15.wdp"/><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4.png"/><Relationship Id="rId5" Type="http://schemas.microsoft.com/office/2007/relationships/hdphoto" Target="../media/hdphoto14.wdp"/><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40.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7.jpeg"/><Relationship Id="rId7" Type="http://schemas.microsoft.com/office/2007/relationships/hdphoto" Target="../media/hdphoto16.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8.png"/><Relationship Id="rId11" Type="http://schemas.microsoft.com/office/2007/relationships/hdphoto" Target="../media/hdphoto11.wdp"/><Relationship Id="rId5" Type="http://schemas.microsoft.com/office/2007/relationships/hdphoto" Target="../media/hdphoto3.wdp"/><Relationship Id="rId10" Type="http://schemas.openxmlformats.org/officeDocument/2006/relationships/image" Target="../media/image35.png"/><Relationship Id="rId4" Type="http://schemas.openxmlformats.org/officeDocument/2006/relationships/image" Target="../media/image6.png"/><Relationship Id="rId9" Type="http://schemas.microsoft.com/office/2007/relationships/hdphoto" Target="../media/hdphoto17.wdp"/></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6.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30.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1.png"/><Relationship Id="rId1" Type="http://schemas.openxmlformats.org/officeDocument/2006/relationships/slideLayout" Target="../slideLayouts/slideLayout2.xml"/><Relationship Id="rId6" Type="http://schemas.microsoft.com/office/2007/relationships/hdphoto" Target="../media/hdphoto9.wdp"/><Relationship Id="rId5" Type="http://schemas.openxmlformats.org/officeDocument/2006/relationships/image" Target="../media/image33.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7.jpeg"/><Relationship Id="rId4" Type="http://schemas.microsoft.com/office/2007/relationships/hdphoto" Target="../media/hdphoto1.wdp"/><Relationship Id="rId9" Type="http://schemas.microsoft.com/office/2007/relationships/hdphoto" Target="../media/hdphoto3.wdp"/></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10.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40.png"/><Relationship Id="rId7" Type="http://schemas.microsoft.com/office/2007/relationships/hdphoto" Target="../media/hdphoto11.wdp"/><Relationship Id="rId12" Type="http://schemas.openxmlformats.org/officeDocument/2006/relationships/image" Target="../media/image5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500.png"/><Relationship Id="rId5" Type="http://schemas.openxmlformats.org/officeDocument/2006/relationships/image" Target="../media/image460.png"/><Relationship Id="rId10" Type="http://schemas.openxmlformats.org/officeDocument/2006/relationships/image" Target="../media/image490.png"/><Relationship Id="rId4" Type="http://schemas.openxmlformats.org/officeDocument/2006/relationships/image" Target="../media/image450.png"/><Relationship Id="rId9" Type="http://schemas.openxmlformats.org/officeDocument/2006/relationships/image" Target="../media/image480.png"/></Relationships>
</file>

<file path=ppt/slides/_rels/slide25.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60.png"/><Relationship Id="rId1" Type="http://schemas.openxmlformats.org/officeDocument/2006/relationships/slideLayout" Target="../slideLayouts/slideLayout2.xml"/><Relationship Id="rId6" Type="http://schemas.microsoft.com/office/2007/relationships/hdphoto" Target="../media/hdphoto15.wdp"/><Relationship Id="rId5" Type="http://schemas.openxmlformats.org/officeDocument/2006/relationships/image" Target="../media/image44.png"/><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50.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6.jpe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microsoft.com/office/2007/relationships/hdphoto" Target="../media/hdphoto5.wdp"/><Relationship Id="rId5" Type="http://schemas.openxmlformats.org/officeDocument/2006/relationships/image" Target="../media/image18.png"/><Relationship Id="rId10" Type="http://schemas.microsoft.com/office/2007/relationships/hdphoto" Target="../media/hdphoto7.wdp"/><Relationship Id="rId4" Type="http://schemas.openxmlformats.org/officeDocument/2006/relationships/image" Target="../media/image17.jpe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6.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9.png"/><Relationship Id="rId7"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40.png"/><Relationship Id="rId5" Type="http://schemas.openxmlformats.org/officeDocument/2006/relationships/image" Target="../media/image27.png"/><Relationship Id="rId4" Type="http://schemas.openxmlformats.org/officeDocument/2006/relationships/image" Target="../media/image241.pn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car driving on a road&#10;&#10;Description automatically generated with medium confidence">
            <a:extLst>
              <a:ext uri="{FF2B5EF4-FFF2-40B4-BE49-F238E27FC236}">
                <a16:creationId xmlns:a16="http://schemas.microsoft.com/office/drawing/2014/main" xmlns="" id="{15D1767C-1E5F-4A5D-A94C-D3B9498308CB}"/>
              </a:ext>
            </a:extLst>
          </p:cNvPr>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20" y="1282"/>
            <a:ext cx="12191980" cy="6856718"/>
          </a:xfrm>
          <a:prstGeom prst="rect">
            <a:avLst/>
          </a:prstGeom>
          <a:ln>
            <a:noFill/>
          </a:ln>
          <a:effectLst>
            <a:softEdge rad="112500"/>
          </a:effectLst>
        </p:spPr>
      </p:pic>
      <p:sp>
        <p:nvSpPr>
          <p:cNvPr id="11" name="Rectangle 8">
            <a:extLst>
              <a:ext uri="{FF2B5EF4-FFF2-40B4-BE49-F238E27FC236}">
                <a16:creationId xmlns:a16="http://schemas.microsoft.com/office/drawing/2014/main" xmlns="" id="{EB8D9206-C5A0-4EE4-9753-C8CD4B4A75E5}"/>
              </a:ext>
            </a:extLst>
          </p:cNvPr>
          <p:cNvSpPr>
            <a:spLocks noChangeArrowheads="1"/>
          </p:cNvSpPr>
          <p:nvPr/>
        </p:nvSpPr>
        <p:spPr bwMode="auto">
          <a:xfrm>
            <a:off x="0" y="2895600"/>
            <a:ext cx="12192000" cy="853627"/>
          </a:xfrm>
          <a:prstGeom prst="rect">
            <a:avLst/>
          </a:prstGeom>
          <a:solidFill>
            <a:schemeClr val="bg1">
              <a:alpha val="58000"/>
            </a:schemeClr>
          </a:solidFill>
          <a:ln>
            <a:noFill/>
          </a:ln>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2" name="TextBox 10">
            <a:extLst>
              <a:ext uri="{FF2B5EF4-FFF2-40B4-BE49-F238E27FC236}">
                <a16:creationId xmlns:a16="http://schemas.microsoft.com/office/drawing/2014/main" xmlns="" id="{63E9A056-BC29-4C9B-B817-EF0FEEA5C9BF}"/>
              </a:ext>
            </a:extLst>
          </p:cNvPr>
          <p:cNvSpPr>
            <a:spLocks noChangeArrowheads="1"/>
          </p:cNvSpPr>
          <p:nvPr>
            <p:custDataLst>
              <p:tags r:id="rId1"/>
            </p:custDataLst>
          </p:nvPr>
        </p:nvSpPr>
        <p:spPr bwMode="auto">
          <a:xfrm>
            <a:off x="1765738" y="2895600"/>
            <a:ext cx="8250056" cy="85129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sz="4400" b="1">
                <a:solidFill>
                  <a:srgbClr val="C00000"/>
                </a:solidFill>
                <a:ea typeface="ＭＳ Ｐゴシック" panose="020B0600070205080204" pitchFamily="50" charset="-128"/>
              </a:rPr>
              <a:t>Chuyển động thẳng</a:t>
            </a:r>
            <a:endParaRPr lang="en-US" altLang="en-US" sz="4400" b="1">
              <a:solidFill>
                <a:srgbClr val="C00000"/>
              </a:solidFill>
            </a:endParaRPr>
          </a:p>
        </p:txBody>
      </p:sp>
      <p:sp>
        <p:nvSpPr>
          <p:cNvPr id="13" name="TextBox 11">
            <a:extLst>
              <a:ext uri="{FF2B5EF4-FFF2-40B4-BE49-F238E27FC236}">
                <a16:creationId xmlns:a16="http://schemas.microsoft.com/office/drawing/2014/main" xmlns="" id="{98AE1C8B-B55C-43BB-B756-FFA8C4E07C0F}"/>
              </a:ext>
            </a:extLst>
          </p:cNvPr>
          <p:cNvSpPr>
            <a:spLocks noChangeArrowheads="1"/>
          </p:cNvSpPr>
          <p:nvPr>
            <p:custDataLst>
              <p:tags r:id="rId2"/>
            </p:custDataLst>
          </p:nvPr>
        </p:nvSpPr>
        <p:spPr bwMode="auto">
          <a:xfrm>
            <a:off x="-304800" y="2902061"/>
            <a:ext cx="2067910" cy="646986"/>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3200" b="1" i="1">
                <a:latin typeface="Times New Roman" panose="02020603050405020304" pitchFamily="18" charset="0"/>
                <a:cs typeface="Times New Roman" panose="02020603050405020304" pitchFamily="18" charset="0"/>
              </a:rPr>
              <a:t>Bài 4:</a:t>
            </a:r>
          </a:p>
        </p:txBody>
      </p:sp>
    </p:spTree>
    <p:extLst>
      <p:ext uri="{BB962C8B-B14F-4D97-AF65-F5344CB8AC3E}">
        <p14:creationId xmlns:p14="http://schemas.microsoft.com/office/powerpoint/2010/main" val="1747717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4E5FFF82-89E7-3B04-35BB-264A716B8DFE}"/>
              </a:ext>
            </a:extLst>
          </p:cNvPr>
          <p:cNvGrpSpPr/>
          <p:nvPr/>
        </p:nvGrpSpPr>
        <p:grpSpPr>
          <a:xfrm>
            <a:off x="-29497" y="65599"/>
            <a:ext cx="8603570" cy="541686"/>
            <a:chOff x="74035" y="2231322"/>
            <a:chExt cx="8550262" cy="756153"/>
          </a:xfrm>
        </p:grpSpPr>
        <p:grpSp>
          <p:nvGrpSpPr>
            <p:cNvPr id="5" name="Group 70">
              <a:extLst>
                <a:ext uri="{FF2B5EF4-FFF2-40B4-BE49-F238E27FC236}">
                  <a16:creationId xmlns:a16="http://schemas.microsoft.com/office/drawing/2014/main" xmlns="" id="{66601D1A-D76F-0001-648A-174036A1372E}"/>
                </a:ext>
              </a:extLst>
            </p:cNvPr>
            <p:cNvGrpSpPr>
              <a:grpSpLocks/>
            </p:cNvGrpSpPr>
            <p:nvPr/>
          </p:nvGrpSpPr>
          <p:grpSpPr bwMode="auto">
            <a:xfrm>
              <a:off x="330533" y="2267004"/>
              <a:ext cx="8293764" cy="708275"/>
              <a:chOff x="587624" y="3377549"/>
              <a:chExt cx="4270901" cy="1364238"/>
            </a:xfrm>
          </p:grpSpPr>
          <p:pic>
            <p:nvPicPr>
              <p:cNvPr id="8" name="Picture 8" descr="empty-green-rectangle">
                <a:extLst>
                  <a:ext uri="{FF2B5EF4-FFF2-40B4-BE49-F238E27FC236}">
                    <a16:creationId xmlns:a16="http://schemas.microsoft.com/office/drawing/2014/main" xmlns="" id="{05FD0E5D-6DA5-CEAC-C8A0-7ACB9EE2B94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7624" y="3377549"/>
                <a:ext cx="4270901"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xmlns="" id="{A43800E1-A892-B991-E7BD-8B1D17C4E0D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xmlns="" id="{F0597ABF-C46B-B8D3-2EF6-787C69148FFE}"/>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1</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xmlns="" id="{72AD801C-BCAC-7B59-A80B-34ACDB36DEDC}"/>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Một số khái niệm cơ bản trong chuyển động </a:t>
              </a:r>
              <a:endParaRPr lang="en-US" sz="2800" dirty="0">
                <a:cs typeface="Arial" panose="020B0604020202020204" pitchFamily="34" charset="0"/>
              </a:endParaRPr>
            </a:p>
          </p:txBody>
        </p:sp>
      </p:grpSp>
      <p:sp>
        <p:nvSpPr>
          <p:cNvPr id="11" name="Text Box 13">
            <a:extLst>
              <a:ext uri="{FF2B5EF4-FFF2-40B4-BE49-F238E27FC236}">
                <a16:creationId xmlns:a16="http://schemas.microsoft.com/office/drawing/2014/main" xmlns="" id="{9D5AC61A-909D-0E98-71FB-48FA492C959C}"/>
              </a:ext>
            </a:extLst>
          </p:cNvPr>
          <p:cNvSpPr txBox="1">
            <a:spLocks noChangeArrowheads="1"/>
          </p:cNvSpPr>
          <p:nvPr/>
        </p:nvSpPr>
        <p:spPr bwMode="auto">
          <a:xfrm>
            <a:off x="1229712" y="656533"/>
            <a:ext cx="3037487"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500" i="1">
                <a:solidFill>
                  <a:srgbClr val="0070C0"/>
                </a:solidFill>
                <a:cs typeface="Arial" panose="020B0604020202020204" pitchFamily="34" charset="0"/>
              </a:rPr>
              <a:t>Tốc độ tức thời</a:t>
            </a:r>
          </a:p>
        </p:txBody>
      </p:sp>
      <p:grpSp>
        <p:nvGrpSpPr>
          <p:cNvPr id="12" name="Group 11">
            <a:extLst>
              <a:ext uri="{FF2B5EF4-FFF2-40B4-BE49-F238E27FC236}">
                <a16:creationId xmlns:a16="http://schemas.microsoft.com/office/drawing/2014/main" xmlns="" id="{7D61A55E-CF8E-F6A1-2AEC-282A8F5D0DC8}"/>
              </a:ext>
            </a:extLst>
          </p:cNvPr>
          <p:cNvGrpSpPr/>
          <p:nvPr/>
        </p:nvGrpSpPr>
        <p:grpSpPr>
          <a:xfrm>
            <a:off x="338942" y="731676"/>
            <a:ext cx="785094" cy="325264"/>
            <a:chOff x="5867400" y="402866"/>
            <a:chExt cx="785094" cy="406303"/>
          </a:xfrm>
        </p:grpSpPr>
        <p:sp>
          <p:nvSpPr>
            <p:cNvPr id="13" name="Arrow: Pentagon 12">
              <a:extLst>
                <a:ext uri="{FF2B5EF4-FFF2-40B4-BE49-F238E27FC236}">
                  <a16:creationId xmlns:a16="http://schemas.microsoft.com/office/drawing/2014/main" xmlns="" id="{1EC799F7-184D-81E7-40EA-75927DC4935F}"/>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Chevron 13">
              <a:extLst>
                <a:ext uri="{FF2B5EF4-FFF2-40B4-BE49-F238E27FC236}">
                  <a16:creationId xmlns:a16="http://schemas.microsoft.com/office/drawing/2014/main" xmlns="" id="{23C9A47D-18A3-4F43-8F56-5DCFDF7C2DBD}"/>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TextBox 15">
            <a:extLst>
              <a:ext uri="{FF2B5EF4-FFF2-40B4-BE49-F238E27FC236}">
                <a16:creationId xmlns:a16="http://schemas.microsoft.com/office/drawing/2014/main" xmlns="" id="{5AD7C12B-22EB-2327-27D8-C7EEF44DEE41}"/>
              </a:ext>
            </a:extLst>
          </p:cNvPr>
          <p:cNvSpPr txBox="1"/>
          <p:nvPr/>
        </p:nvSpPr>
        <p:spPr>
          <a:xfrm>
            <a:off x="640073" y="1219200"/>
            <a:ext cx="11247127" cy="1107996"/>
          </a:xfrm>
          <a:prstGeom prst="rect">
            <a:avLst/>
          </a:prstGeom>
          <a:noFill/>
        </p:spPr>
        <p:txBody>
          <a:bodyPr wrap="square">
            <a:spAutoFit/>
          </a:bodyPr>
          <a:lstStyle/>
          <a:p>
            <a:pPr marR="0">
              <a:spcBef>
                <a:spcPts val="0"/>
              </a:spcBef>
            </a:pPr>
            <a:r>
              <a:rPr lang="en-US" sz="2200" i="1">
                <a:effectLst/>
                <a:latin typeface="Arial" panose="020B0604020202020204" pitchFamily="34" charset="0"/>
                <a:ea typeface="Times New Roman" panose="02020603050405020304" pitchFamily="18" charset="0"/>
                <a:cs typeface="Times New Roman" panose="02020603050405020304" pitchFamily="18" charset="0"/>
              </a:rPr>
              <a:t>Tốc độ trung bình có thể không diễn tả đúng tính nhanh, chậm của chuyển động ở mỗi thời điểm. Để xét tính chất chuyển động nhanh, chậm của vật tại mỗi thời điểm, tốc độ phải được xét trong những khoảng thời gian rất nhỏ.</a:t>
            </a:r>
            <a:endParaRPr lang="en-US" sz="2200" i="1">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18" name="TextBox 17">
            <a:extLst>
              <a:ext uri="{FF2B5EF4-FFF2-40B4-BE49-F238E27FC236}">
                <a16:creationId xmlns:a16="http://schemas.microsoft.com/office/drawing/2014/main" xmlns="" id="{A912C8EE-2535-C853-C5DE-46EE00CDEAAF}"/>
              </a:ext>
            </a:extLst>
          </p:cNvPr>
          <p:cNvSpPr txBox="1"/>
          <p:nvPr/>
        </p:nvSpPr>
        <p:spPr>
          <a:xfrm>
            <a:off x="741639" y="3869985"/>
            <a:ext cx="5440982" cy="1523238"/>
          </a:xfrm>
          <a:prstGeom prst="rect">
            <a:avLst/>
          </a:prstGeom>
          <a:noFill/>
        </p:spPr>
        <p:txBody>
          <a:bodyPr wrap="square">
            <a:spAutoFit/>
          </a:bodyPr>
          <a:lstStyle/>
          <a:p>
            <a:pPr marL="0" marR="0" algn="just">
              <a:lnSpc>
                <a:spcPct val="107000"/>
              </a:lnSpc>
              <a:spcBef>
                <a:spcPts val="0"/>
              </a:spcBef>
              <a:spcAft>
                <a:spcPts val="500"/>
              </a:spcAft>
            </a:pPr>
            <a:r>
              <a:rPr lang="en-US" sz="2200">
                <a:effectLst/>
                <a:latin typeface="Arial" panose="020B0604020202020204" pitchFamily="34" charset="0"/>
                <a:ea typeface="Times New Roman" panose="02020603050405020304" pitchFamily="18" charset="0"/>
              </a:rPr>
              <a:t>Khi một vật chuyển động với tốc độ tức thời không đổi, ta nói chuyển động của vật là chuyển động đều. Ngược lại, ta nói chuyển động của vật là không đều. </a:t>
            </a:r>
            <a:endParaRPr lang="en-US" sz="2200" i="1">
              <a:effectLst/>
              <a:latin typeface="Calibri" panose="020F0502020204030204" pitchFamily="34" charset="0"/>
              <a:ea typeface="游明朝" panose="02020400000000000000" pitchFamily="18" charset="-128"/>
              <a:cs typeface="Times New Roman" panose="02020603050405020304" pitchFamily="18" charset="0"/>
            </a:endParaRPr>
          </a:p>
        </p:txBody>
      </p:sp>
      <p:pic>
        <p:nvPicPr>
          <p:cNvPr id="20" name="Picture 5" descr="empty-blue-rectangle">
            <a:extLst>
              <a:ext uri="{FF2B5EF4-FFF2-40B4-BE49-F238E27FC236}">
                <a16:creationId xmlns:a16="http://schemas.microsoft.com/office/drawing/2014/main" xmlns="" id="{28A56F93-4B0C-5693-EF94-A3C5FDFB78D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0999" y="2591120"/>
            <a:ext cx="11506201" cy="1084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xmlns="" id="{497D06EA-CA30-2807-AB05-2D42079ED139}"/>
                  </a:ext>
                </a:extLst>
              </p:cNvPr>
              <p:cNvSpPr txBox="1"/>
              <p:nvPr/>
            </p:nvSpPr>
            <p:spPr>
              <a:xfrm>
                <a:off x="741639" y="2696636"/>
                <a:ext cx="10414174" cy="925510"/>
              </a:xfrm>
              <a:prstGeom prst="rect">
                <a:avLst/>
              </a:prstGeom>
              <a:noFill/>
            </p:spPr>
            <p:txBody>
              <a:bodyPr wrap="square">
                <a:spAutoFit/>
              </a:bodyPr>
              <a:lstStyle/>
              <a:p>
                <a:pPr algn="ctr"/>
                <a:r>
                  <a:rPr lang="en-US" sz="2500">
                    <a:latin typeface="Arial" panose="020B0604020202020204" pitchFamily="34" charset="0"/>
                    <a:ea typeface="Times New Roman" panose="02020603050405020304" pitchFamily="18" charset="0"/>
                    <a:cs typeface="Times New Roman" panose="02020603050405020304" pitchFamily="18" charset="0"/>
                  </a:rPr>
                  <a:t>Tốc độ trung bình tính trong khoảng thời gian rất nhỏ là tốc độ tức thời (kí hiệu </a:t>
                </a:r>
                <a14:m>
                  <m:oMath xmlns:m="http://schemas.openxmlformats.org/officeDocument/2006/math">
                    <m:r>
                      <a:rPr lang="en-US" sz="2800" b="1" i="1" smtClean="0">
                        <a:solidFill>
                          <a:srgbClr val="000000"/>
                        </a:solidFill>
                        <a:latin typeface="Cambria Math" panose="02040503050406030204" pitchFamily="18" charset="0"/>
                      </a:rPr>
                      <m:t>𝒗</m:t>
                    </m:r>
                  </m:oMath>
                </a14:m>
                <a:r>
                  <a:rPr lang="en-US" sz="2500">
                    <a:latin typeface="Arial" panose="020B0604020202020204" pitchFamily="34" charset="0"/>
                    <a:ea typeface="Times New Roman" panose="02020603050405020304" pitchFamily="18" charset="0"/>
                    <a:cs typeface="Times New Roman" panose="02020603050405020304" pitchFamily="18" charset="0"/>
                  </a:rPr>
                  <a:t>) diễn tả sự nhanh, chậm của chuyển động tại thời điểm đó.</a:t>
                </a:r>
                <a:endParaRPr lang="en-US" sz="2500">
                  <a:latin typeface="Calibri" panose="020F0502020204030204" pitchFamily="34" charset="0"/>
                  <a:ea typeface="游明朝" panose="02020400000000000000" pitchFamily="18" charset="-128"/>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497D06EA-CA30-2807-AB05-2D42079ED139}"/>
                  </a:ext>
                </a:extLst>
              </p:cNvPr>
              <p:cNvSpPr txBox="1">
                <a:spLocks noRot="1" noChangeAspect="1" noMove="1" noResize="1" noEditPoints="1" noAdjustHandles="1" noChangeArrowheads="1" noChangeShapeType="1" noTextEdit="1"/>
              </p:cNvSpPr>
              <p:nvPr/>
            </p:nvSpPr>
            <p:spPr>
              <a:xfrm>
                <a:off x="741639" y="2696636"/>
                <a:ext cx="10414174" cy="925510"/>
              </a:xfrm>
              <a:prstGeom prst="rect">
                <a:avLst/>
              </a:prstGeom>
              <a:blipFill>
                <a:blip r:embed="rId5"/>
                <a:stretch>
                  <a:fillRect t="-4605" r="-293" b="-10526"/>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xmlns="" id="{18120670-7344-8D8B-53F3-B680A58678F1}"/>
              </a:ext>
            </a:extLst>
          </p:cNvPr>
          <p:cNvSpPr txBox="1"/>
          <p:nvPr/>
        </p:nvSpPr>
        <p:spPr>
          <a:xfrm>
            <a:off x="882168" y="5670698"/>
            <a:ext cx="4728356" cy="646331"/>
          </a:xfrm>
          <a:prstGeom prst="rect">
            <a:avLst/>
          </a:prstGeom>
          <a:noFill/>
        </p:spPr>
        <p:txBody>
          <a:bodyPr wrap="square">
            <a:spAutoFit/>
          </a:bodyPr>
          <a:lstStyle/>
          <a:p>
            <a:pPr algn="ctr"/>
            <a:r>
              <a:rPr lang="en-US">
                <a:effectLst/>
                <a:latin typeface="Arial" panose="020B0604020202020204" pitchFamily="34" charset="0"/>
                <a:ea typeface="Times New Roman" panose="02020603050405020304" pitchFamily="18" charset="0"/>
              </a:rPr>
              <a:t>VD: Thực tế, tốc độ tức thời được hiển thị bởi tốc kế trên nhiều phương tiện giao thông</a:t>
            </a:r>
            <a:endParaRPr lang="en-US"/>
          </a:p>
        </p:txBody>
      </p:sp>
      <p:pic>
        <p:nvPicPr>
          <p:cNvPr id="26" name="Content Placeholder 3" descr="A picture containing text, device, black, gauge&#10;&#10;Description automatically generated">
            <a:extLst>
              <a:ext uri="{FF2B5EF4-FFF2-40B4-BE49-F238E27FC236}">
                <a16:creationId xmlns:a16="http://schemas.microsoft.com/office/drawing/2014/main" xmlns="" id="{401AED87-B78A-1F00-E740-FA1077096FD4}"/>
              </a:ext>
            </a:extLst>
          </p:cNvPr>
          <p:cNvPicPr>
            <a:picLocks noGrp="1" noChangeAspect="1"/>
          </p:cNvPicPr>
          <p:nvPr>
            <p:ph idx="1"/>
          </p:nvPr>
        </p:nvPicPr>
        <p:blipFill rotWithShape="1">
          <a:blip r:embed="rId6" cstate="email">
            <a:extLst>
              <a:ext uri="{28A0092B-C50C-407E-A947-70E740481C1C}">
                <a14:useLocalDpi xmlns:a14="http://schemas.microsoft.com/office/drawing/2010/main"/>
              </a:ext>
            </a:extLst>
          </a:blip>
          <a:srcRect/>
          <a:stretch/>
        </p:blipFill>
        <p:spPr>
          <a:xfrm>
            <a:off x="7136142" y="3869985"/>
            <a:ext cx="4374013" cy="2647586"/>
          </a:xfrm>
          <a:prstGeom prst="rect">
            <a:avLst/>
          </a:prstGeom>
          <a:ln>
            <a:noFill/>
          </a:ln>
          <a:effectLst>
            <a:softEdge rad="112500"/>
          </a:effectLst>
        </p:spPr>
      </p:pic>
    </p:spTree>
    <p:extLst>
      <p:ext uri="{BB962C8B-B14F-4D97-AF65-F5344CB8AC3E}">
        <p14:creationId xmlns:p14="http://schemas.microsoft.com/office/powerpoint/2010/main" val="152622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outdoor, sky, grass, ground&#10;&#10;Description automatically generated">
            <a:extLst>
              <a:ext uri="{FF2B5EF4-FFF2-40B4-BE49-F238E27FC236}">
                <a16:creationId xmlns:a16="http://schemas.microsoft.com/office/drawing/2014/main" xmlns="" id="{2D89D4F3-5E5F-4A8E-B090-26E28F2FA1E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84"/>
          <a:stretch/>
        </p:blipFill>
        <p:spPr>
          <a:xfrm>
            <a:off x="762000" y="2209800"/>
            <a:ext cx="10744200" cy="4191000"/>
          </a:xfrm>
          <a:prstGeom prst="rect">
            <a:avLst/>
          </a:prstGeom>
          <a:ln>
            <a:noFill/>
          </a:ln>
          <a:effectLst>
            <a:softEdge rad="112500"/>
          </a:effectLst>
        </p:spPr>
      </p:pic>
      <p:pic>
        <p:nvPicPr>
          <p:cNvPr id="15" name="Picture 14" descr="A picture containing reptile, turtle&#10;&#10;Description automatically generated">
            <a:extLst>
              <a:ext uri="{FF2B5EF4-FFF2-40B4-BE49-F238E27FC236}">
                <a16:creationId xmlns:a16="http://schemas.microsoft.com/office/drawing/2014/main" xmlns="" id="{C6B330E3-097B-4C6F-AAA6-5F480BED29FA}"/>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9920" b="89276" l="5059" r="97529">
                        <a14:foregroundMark x1="5294" y1="20375" x2="5294" y2="20375"/>
                        <a14:foregroundMark x1="93059" y1="63003" x2="93059" y2="63003"/>
                        <a14:foregroundMark x1="89176" y1="64343" x2="89176" y2="64343"/>
                        <a14:foregroundMark x1="97529" y1="62735" x2="97529" y2="62735"/>
                      </a14:backgroundRemoval>
                    </a14:imgEffect>
                  </a14:imgLayer>
                </a14:imgProps>
              </a:ext>
              <a:ext uri="{28A0092B-C50C-407E-A947-70E740481C1C}">
                <a14:useLocalDpi xmlns:a14="http://schemas.microsoft.com/office/drawing/2010/main"/>
              </a:ext>
            </a:extLst>
          </a:blip>
          <a:stretch>
            <a:fillRect/>
          </a:stretch>
        </p:blipFill>
        <p:spPr>
          <a:xfrm flipH="1">
            <a:off x="1143000" y="4956999"/>
            <a:ext cx="1394367" cy="814157"/>
          </a:xfrm>
          <a:prstGeom prst="rect">
            <a:avLst/>
          </a:prstGeom>
        </p:spPr>
      </p:pic>
      <p:pic>
        <p:nvPicPr>
          <p:cNvPr id="16" name="Picture 15" descr="A brown rabbit with a white background&#10;&#10;Description automatically generated with low confidence">
            <a:extLst>
              <a:ext uri="{FF2B5EF4-FFF2-40B4-BE49-F238E27FC236}">
                <a16:creationId xmlns:a16="http://schemas.microsoft.com/office/drawing/2014/main" xmlns="" id="{FC8430BE-61FC-4016-ACDF-08C70776D755}"/>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7875" b="90000" l="6977" r="94535">
                        <a14:foregroundMark x1="7209" y1="68625" x2="7209" y2="68625"/>
                        <a14:foregroundMark x1="18605" y1="84750" x2="18605" y2="84750"/>
                        <a14:foregroundMark x1="24302" y1="86875" x2="24302" y2="86875"/>
                        <a14:foregroundMark x1="94651" y1="49500" x2="94651" y2="49500"/>
                        <a14:foregroundMark x1="58372" y1="7875" x2="58372" y2="7875"/>
                      </a14:backgroundRemoval>
                    </a14:imgEffect>
                  </a14:imgLayer>
                </a14:imgProps>
              </a:ext>
              <a:ext uri="{28A0092B-C50C-407E-A947-70E740481C1C}">
                <a14:useLocalDpi xmlns:a14="http://schemas.microsoft.com/office/drawing/2010/main"/>
              </a:ext>
            </a:extLst>
          </a:blip>
          <a:stretch>
            <a:fillRect/>
          </a:stretch>
        </p:blipFill>
        <p:spPr>
          <a:xfrm>
            <a:off x="1417187" y="3816973"/>
            <a:ext cx="1424980" cy="1325563"/>
          </a:xfrm>
          <a:prstGeom prst="rect">
            <a:avLst/>
          </a:prstGeom>
        </p:spPr>
      </p:pic>
      <p:cxnSp>
        <p:nvCxnSpPr>
          <p:cNvPr id="18" name="Straight Arrow Connector 17">
            <a:extLst>
              <a:ext uri="{FF2B5EF4-FFF2-40B4-BE49-F238E27FC236}">
                <a16:creationId xmlns:a16="http://schemas.microsoft.com/office/drawing/2014/main" xmlns="" id="{216EFE7B-149A-4216-822A-E7893E4A6229}"/>
              </a:ext>
            </a:extLst>
          </p:cNvPr>
          <p:cNvCxnSpPr>
            <a:cxnSpLocks/>
          </p:cNvCxnSpPr>
          <p:nvPr/>
        </p:nvCxnSpPr>
        <p:spPr>
          <a:xfrm>
            <a:off x="2510650" y="4800600"/>
            <a:ext cx="663033" cy="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CD8A6E05-033F-4136-B35B-C7A1005BFA84}"/>
              </a:ext>
            </a:extLst>
          </p:cNvPr>
          <p:cNvCxnSpPr>
            <a:cxnSpLocks/>
          </p:cNvCxnSpPr>
          <p:nvPr/>
        </p:nvCxnSpPr>
        <p:spPr>
          <a:xfrm>
            <a:off x="2537367" y="5332895"/>
            <a:ext cx="304800" cy="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nvGrpSpPr>
          <p:cNvPr id="22" name="Group 56">
            <a:extLst>
              <a:ext uri="{FF2B5EF4-FFF2-40B4-BE49-F238E27FC236}">
                <a16:creationId xmlns:a16="http://schemas.microsoft.com/office/drawing/2014/main" xmlns="" id="{28D0FDE0-9723-4F24-B8E0-1CA99251A98A}"/>
              </a:ext>
            </a:extLst>
          </p:cNvPr>
          <p:cNvGrpSpPr/>
          <p:nvPr/>
        </p:nvGrpSpPr>
        <p:grpSpPr>
          <a:xfrm>
            <a:off x="4911911" y="97919"/>
            <a:ext cx="2368177" cy="531988"/>
            <a:chOff x="2193" y="0"/>
            <a:chExt cx="2245706" cy="1239104"/>
          </a:xfrm>
          <a:solidFill>
            <a:srgbClr val="002060"/>
          </a:solidFill>
          <a:scene3d>
            <a:camera prst="orthographicFront"/>
            <a:lightRig rig="threePt" dir="t">
              <a:rot lat="0" lon="0" rev="7500000"/>
            </a:lightRig>
          </a:scene3d>
        </p:grpSpPr>
        <p:sp>
          <p:nvSpPr>
            <p:cNvPr id="23" name="Rounded Rectangle 57">
              <a:extLst>
                <a:ext uri="{FF2B5EF4-FFF2-40B4-BE49-F238E27FC236}">
                  <a16:creationId xmlns:a16="http://schemas.microsoft.com/office/drawing/2014/main" xmlns="" id="{65A01F7A-B7DB-4F4F-8DD5-A5A787D318CC}"/>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4" name="Rounded Rectangle 4">
              <a:extLst>
                <a:ext uri="{FF2B5EF4-FFF2-40B4-BE49-F238E27FC236}">
                  <a16:creationId xmlns:a16="http://schemas.microsoft.com/office/drawing/2014/main" xmlns="" id="{776E2AD4-E919-41B0-818D-9103DFA0E4A8}"/>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Luyện tập</a:t>
              </a:r>
            </a:p>
          </p:txBody>
        </p:sp>
      </p:grpSp>
      <p:sp>
        <p:nvSpPr>
          <p:cNvPr id="25" name="Text Box 29">
            <a:extLst>
              <a:ext uri="{FF2B5EF4-FFF2-40B4-BE49-F238E27FC236}">
                <a16:creationId xmlns:a16="http://schemas.microsoft.com/office/drawing/2014/main" xmlns="" id="{011F4B43-E192-482D-8F3B-0EAE3759139F}"/>
              </a:ext>
            </a:extLst>
          </p:cNvPr>
          <p:cNvSpPr txBox="1">
            <a:spLocks noChangeArrowheads="1"/>
          </p:cNvSpPr>
          <p:nvPr/>
        </p:nvSpPr>
        <p:spPr bwMode="auto">
          <a:xfrm>
            <a:off x="990601" y="721170"/>
            <a:ext cx="10637030"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0">
              <a:spcBef>
                <a:spcPts val="0"/>
              </a:spcBef>
            </a:pPr>
            <a:r>
              <a:rPr lang="en-US" sz="2500">
                <a:solidFill>
                  <a:srgbClr val="000000"/>
                </a:solidFill>
                <a:effectLst/>
                <a:latin typeface="Arial" panose="020B0604020202020204" pitchFamily="34" charset="0"/>
                <a:ea typeface="Times New Roman" panose="02020603050405020304" pitchFamily="18" charset="0"/>
              </a:rPr>
              <a:t>Trong truyện ngụ ngôn Rùa và Thỏ, tốc độ nào cho thấy Thỏ được xem là chạy nhanh hơn Rùa? Tuy nhiên, Rùa lại chiến thắng trong cuộc đua này, hãy so sánh tốc độ trung bình của Rùa và Thỏ</a:t>
            </a:r>
            <a:endParaRPr lang="vi-VN" sz="2500">
              <a:solidFill>
                <a:srgbClr val="0070C0"/>
              </a:solidFill>
              <a:effectLst/>
            </a:endParaRPr>
          </a:p>
        </p:txBody>
      </p:sp>
      <p:sp>
        <p:nvSpPr>
          <p:cNvPr id="26" name="Rectangle: Rounded Corners 25">
            <a:extLst>
              <a:ext uri="{FF2B5EF4-FFF2-40B4-BE49-F238E27FC236}">
                <a16:creationId xmlns:a16="http://schemas.microsoft.com/office/drawing/2014/main" xmlns="" id="{6BBE8B7F-6449-4BA1-A5A8-825B9B4FAEF0}"/>
              </a:ext>
            </a:extLst>
          </p:cNvPr>
          <p:cNvSpPr/>
          <p:nvPr/>
        </p:nvSpPr>
        <p:spPr>
          <a:xfrm>
            <a:off x="721182" y="718934"/>
            <a:ext cx="10906448" cy="1338466"/>
          </a:xfrm>
          <a:prstGeom prst="roundRect">
            <a:avLst>
              <a:gd name="adj" fmla="val 8564"/>
            </a:avLst>
          </a:prstGeom>
          <a:noFill/>
          <a:ln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27" name="Picture 26">
            <a:extLst>
              <a:ext uri="{FF2B5EF4-FFF2-40B4-BE49-F238E27FC236}">
                <a16:creationId xmlns:a16="http://schemas.microsoft.com/office/drawing/2014/main" xmlns="" id="{4B3D62BA-5CB8-48CA-9156-6C59F120D190}"/>
              </a:ext>
            </a:extLst>
          </p:cNvPr>
          <p:cNvPicPr>
            <a:picLocks noChangeAspect="1"/>
          </p:cNvPicPr>
          <p:nvPr/>
        </p:nvPicPr>
        <p:blipFill>
          <a:blip r:embed="rId7" cstate="email">
            <a:extLst>
              <a:ext uri="{BEBA8EAE-BF5A-486C-A8C5-ECC9F3942E4B}">
                <a14:imgProps xmlns:a14="http://schemas.microsoft.com/office/drawing/2010/main">
                  <a14:imgLayer r:embed="rId8">
                    <a14:imgEffect>
                      <a14:backgroundRemoval t="10000" b="90000" l="10000" r="90000">
                        <a14:foregroundMark x1="60494" y1="10383" x2="60494" y2="10383"/>
                        <a14:foregroundMark x1="29630" y1="10383" x2="29630" y2="10383"/>
                        <a14:foregroundMark x1="10494" y1="43716" x2="10494" y2="43716"/>
                      </a14:backgroundRemoval>
                    </a14:imgEffect>
                  </a14:imgLayer>
                </a14:imgProps>
              </a:ext>
              <a:ext uri="{28A0092B-C50C-407E-A947-70E740481C1C}">
                <a14:useLocalDpi xmlns:a14="http://schemas.microsoft.com/office/drawing/2010/main"/>
              </a:ext>
            </a:extLst>
          </a:blip>
          <a:stretch>
            <a:fillRect/>
          </a:stretch>
        </p:blipFill>
        <p:spPr>
          <a:xfrm>
            <a:off x="397434" y="271520"/>
            <a:ext cx="681338" cy="769660"/>
          </a:xfrm>
          <a:prstGeom prst="rect">
            <a:avLst/>
          </a:prstGeom>
        </p:spPr>
      </p:pic>
    </p:spTree>
    <p:extLst>
      <p:ext uri="{BB962C8B-B14F-4D97-AF65-F5344CB8AC3E}">
        <p14:creationId xmlns:p14="http://schemas.microsoft.com/office/powerpoint/2010/main" val="3001914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C5094BBC-4AEF-45E2-800C-D9EB80EB9602}"/>
              </a:ext>
            </a:extLst>
          </p:cNvPr>
          <p:cNvGrpSpPr/>
          <p:nvPr/>
        </p:nvGrpSpPr>
        <p:grpSpPr>
          <a:xfrm>
            <a:off x="-29497" y="65599"/>
            <a:ext cx="8603569" cy="541686"/>
            <a:chOff x="74035" y="2231322"/>
            <a:chExt cx="8550261" cy="756153"/>
          </a:xfrm>
        </p:grpSpPr>
        <p:grpSp>
          <p:nvGrpSpPr>
            <p:cNvPr id="5" name="Group 70">
              <a:extLst>
                <a:ext uri="{FF2B5EF4-FFF2-40B4-BE49-F238E27FC236}">
                  <a16:creationId xmlns:a16="http://schemas.microsoft.com/office/drawing/2014/main" xmlns="" id="{22027F8E-E199-4A54-B069-309AC253031F}"/>
                </a:ext>
              </a:extLst>
            </p:cNvPr>
            <p:cNvGrpSpPr>
              <a:grpSpLocks/>
            </p:cNvGrpSpPr>
            <p:nvPr/>
          </p:nvGrpSpPr>
          <p:grpSpPr bwMode="auto">
            <a:xfrm>
              <a:off x="330535" y="2267004"/>
              <a:ext cx="3332027" cy="708275"/>
              <a:chOff x="587625" y="3377549"/>
              <a:chExt cx="1715838" cy="1364238"/>
            </a:xfrm>
          </p:grpSpPr>
          <p:pic>
            <p:nvPicPr>
              <p:cNvPr id="8" name="Picture 8" descr="empty-green-rectangle">
                <a:extLst>
                  <a:ext uri="{FF2B5EF4-FFF2-40B4-BE49-F238E27FC236}">
                    <a16:creationId xmlns:a16="http://schemas.microsoft.com/office/drawing/2014/main" xmlns=""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7625" y="3377549"/>
                <a:ext cx="1715838"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xmlns="" id="{06869E57-2328-4344-AAC1-8990C425C4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xmlns=""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2</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xmlns=""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Vận tốc</a:t>
              </a:r>
              <a:endParaRPr lang="en-US" sz="2800" dirty="0">
                <a:cs typeface="Arial" panose="020B0604020202020204" pitchFamily="34" charset="0"/>
              </a:endParaRPr>
            </a:p>
          </p:txBody>
        </p:sp>
      </p:grpSp>
      <p:sp>
        <p:nvSpPr>
          <p:cNvPr id="10" name="Text Box 13">
            <a:extLst>
              <a:ext uri="{FF2B5EF4-FFF2-40B4-BE49-F238E27FC236}">
                <a16:creationId xmlns:a16="http://schemas.microsoft.com/office/drawing/2014/main" xmlns="" id="{8F22D167-171E-49A6-B65A-ABD77CE9C495}"/>
              </a:ext>
            </a:extLst>
          </p:cNvPr>
          <p:cNvSpPr txBox="1">
            <a:spLocks noChangeArrowheads="1"/>
          </p:cNvSpPr>
          <p:nvPr/>
        </p:nvSpPr>
        <p:spPr bwMode="auto">
          <a:xfrm>
            <a:off x="1229712" y="656533"/>
            <a:ext cx="3037487"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500" i="1">
                <a:solidFill>
                  <a:srgbClr val="0070C0"/>
                </a:solidFill>
                <a:cs typeface="Arial" panose="020B0604020202020204" pitchFamily="34" charset="0"/>
              </a:rPr>
              <a:t>Độ dịch chuyển</a:t>
            </a:r>
          </a:p>
        </p:txBody>
      </p:sp>
      <p:pic>
        <p:nvPicPr>
          <p:cNvPr id="15" name="Picture 5" descr="empty-blue-rectangle">
            <a:extLst>
              <a:ext uri="{FF2B5EF4-FFF2-40B4-BE49-F238E27FC236}">
                <a16:creationId xmlns:a16="http://schemas.microsoft.com/office/drawing/2014/main" xmlns=""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497" y="1193549"/>
            <a:ext cx="12221497" cy="200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xmlns="" id="{DC224933-9386-4EF8-83D5-7F9F847973BE}"/>
              </a:ext>
            </a:extLst>
          </p:cNvPr>
          <p:cNvSpPr txBox="1"/>
          <p:nvPr/>
        </p:nvSpPr>
        <p:spPr>
          <a:xfrm>
            <a:off x="476757" y="1190843"/>
            <a:ext cx="12221497" cy="446276"/>
          </a:xfrm>
          <a:prstGeom prst="rect">
            <a:avLst/>
          </a:prstGeom>
          <a:noFill/>
        </p:spPr>
        <p:txBody>
          <a:bodyPr wrap="square">
            <a:spAutoFit/>
          </a:bodyPr>
          <a:lstStyle/>
          <a:p>
            <a:r>
              <a:rPr lang="en-US" sz="2300">
                <a:effectLst/>
                <a:latin typeface="Arial" panose="020B0604020202020204" pitchFamily="34" charset="0"/>
                <a:ea typeface="Times New Roman" panose="02020603050405020304" pitchFamily="18" charset="0"/>
              </a:rPr>
              <a:t>Tình huống 1: Xét hai xe chuyển động ngược chiều nhau. </a:t>
            </a:r>
          </a:p>
        </p:txBody>
      </p:sp>
      <p:grpSp>
        <p:nvGrpSpPr>
          <p:cNvPr id="13" name="Group 12">
            <a:extLst>
              <a:ext uri="{FF2B5EF4-FFF2-40B4-BE49-F238E27FC236}">
                <a16:creationId xmlns:a16="http://schemas.microsoft.com/office/drawing/2014/main" xmlns="" id="{6D04F10F-DC51-4DAE-8BD7-C0D057FA2650}"/>
              </a:ext>
            </a:extLst>
          </p:cNvPr>
          <p:cNvGrpSpPr/>
          <p:nvPr/>
        </p:nvGrpSpPr>
        <p:grpSpPr>
          <a:xfrm>
            <a:off x="338942" y="731676"/>
            <a:ext cx="785094" cy="325264"/>
            <a:chOff x="5867400" y="402866"/>
            <a:chExt cx="785094" cy="406303"/>
          </a:xfrm>
        </p:grpSpPr>
        <p:sp>
          <p:nvSpPr>
            <p:cNvPr id="14" name="Arrow: Pentagon 13">
              <a:extLst>
                <a:ext uri="{FF2B5EF4-FFF2-40B4-BE49-F238E27FC236}">
                  <a16:creationId xmlns:a16="http://schemas.microsoft.com/office/drawing/2014/main" xmlns="" id="{98FE684D-F614-4975-B3DA-F1485E6B0181}"/>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Chevron 15">
              <a:extLst>
                <a:ext uri="{FF2B5EF4-FFF2-40B4-BE49-F238E27FC236}">
                  <a16:creationId xmlns:a16="http://schemas.microsoft.com/office/drawing/2014/main" xmlns="" id="{48823F2B-A798-48F1-9635-414907D1782C}"/>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9" name="Picture 18" descr="A road with trees on the side&#10;&#10;Description automatically generated with medium confidence">
            <a:extLst>
              <a:ext uri="{FF2B5EF4-FFF2-40B4-BE49-F238E27FC236}">
                <a16:creationId xmlns:a16="http://schemas.microsoft.com/office/drawing/2014/main" xmlns="" id="{38958D94-D4B9-4343-94EF-8A861F15B29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481189" y="3339451"/>
            <a:ext cx="8020419" cy="2985149"/>
          </a:xfrm>
          <a:prstGeom prst="rect">
            <a:avLst/>
          </a:prstGeom>
          <a:ln>
            <a:noFill/>
          </a:ln>
          <a:effectLst>
            <a:softEdge rad="112500"/>
          </a:effectLst>
        </p:spPr>
      </p:pic>
      <p:pic>
        <p:nvPicPr>
          <p:cNvPr id="20" name="Picture 19" descr="A red car with a black background&#10;&#10;Description automatically generated with low confidence">
            <a:extLst>
              <a:ext uri="{FF2B5EF4-FFF2-40B4-BE49-F238E27FC236}">
                <a16:creationId xmlns:a16="http://schemas.microsoft.com/office/drawing/2014/main" xmlns="" id="{F93C91A4-5EBC-48C7-8158-64C78E287E2D}"/>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0" b="87712" l="2252" r="100000">
                        <a14:foregroundMark x1="5856" y1="41525" x2="5856" y2="41525"/>
                        <a14:foregroundMark x1="2252" y1="62712" x2="2252" y2="62712"/>
                        <a14:foregroundMark x1="15991" y1="80085" x2="15991" y2="80085"/>
                        <a14:foregroundMark x1="9459" y1="80508" x2="9459" y2="80508"/>
                        <a14:foregroundMark x1="8559" y1="77966" x2="8559" y2="77966"/>
                        <a14:foregroundMark x1="18243" y1="75000" x2="18243" y2="75000"/>
                        <a14:foregroundMark x1="18018" y1="77966" x2="18018" y2="77966"/>
                        <a14:foregroundMark x1="13514" y1="80932" x2="13514" y2="80932"/>
                        <a14:foregroundMark x1="11261" y1="81356" x2="11261" y2="81356"/>
                        <a14:foregroundMark x1="6982" y1="78814" x2="6982" y2="78814"/>
                        <a14:foregroundMark x1="69595" y1="75847" x2="69595" y2="75847"/>
                        <a14:foregroundMark x1="72297" y1="79237" x2="72297" y2="79237"/>
                        <a14:foregroundMark x1="72072" y1="80508" x2="72072" y2="80508"/>
                        <a14:foregroundMark x1="68919" y1="82627" x2="68919" y2="82627"/>
                        <a14:foregroundMark x1="52703" y1="81356" x2="52703" y2="81356"/>
                        <a14:foregroundMark x1="43243" y1="81780" x2="43243" y2="81780"/>
                        <a14:foregroundMark x1="24775" y1="80508" x2="24775" y2="80508"/>
                        <a14:foregroundMark x1="4279" y1="83051" x2="4279" y2="83051"/>
                        <a14:foregroundMark x1="82658" y1="80508" x2="82658" y2="80508"/>
                        <a14:foregroundMark x1="76126" y1="83898" x2="76126" y2="83898"/>
                        <a14:foregroundMark x1="83108" y1="81356" x2="83108" y2="81356"/>
                        <a14:foregroundMark x1="78153" y1="83898" x2="78153" y2="83898"/>
                        <a14:foregroundMark x1="85586" y1="82203" x2="85586" y2="82203"/>
                        <a14:foregroundMark x1="88964" y1="83051" x2="88964" y2="83051"/>
                        <a14:foregroundMark x1="7432" y1="28814" x2="7432" y2="28814"/>
                        <a14:foregroundMark x1="6081" y1="81356" x2="6081" y2="81356"/>
                      </a14:backgroundRemoval>
                    </a14:imgEffect>
                  </a14:imgLayer>
                </a14:imgProps>
              </a:ext>
              <a:ext uri="{28A0092B-C50C-407E-A947-70E740481C1C}">
                <a14:useLocalDpi xmlns:a14="http://schemas.microsoft.com/office/drawing/2010/main"/>
              </a:ext>
            </a:extLst>
          </a:blip>
          <a:srcRect l="-5839"/>
          <a:stretch/>
        </p:blipFill>
        <p:spPr>
          <a:xfrm>
            <a:off x="1981200" y="4932605"/>
            <a:ext cx="1710988" cy="858595"/>
          </a:xfrm>
          <a:prstGeom prst="rect">
            <a:avLst/>
          </a:prstGeom>
        </p:spPr>
      </p:pic>
      <p:cxnSp>
        <p:nvCxnSpPr>
          <p:cNvPr id="21" name="Straight Arrow Connector 20">
            <a:extLst>
              <a:ext uri="{FF2B5EF4-FFF2-40B4-BE49-F238E27FC236}">
                <a16:creationId xmlns:a16="http://schemas.microsoft.com/office/drawing/2014/main" xmlns="" id="{4BBD7F9D-A407-4406-BBF8-BA3E80FF1F3B}"/>
              </a:ext>
            </a:extLst>
          </p:cNvPr>
          <p:cNvCxnSpPr>
            <a:cxnSpLocks/>
          </p:cNvCxnSpPr>
          <p:nvPr/>
        </p:nvCxnSpPr>
        <p:spPr>
          <a:xfrm>
            <a:off x="1485868" y="6296259"/>
            <a:ext cx="9334532" cy="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xmlns="" id="{CDCA1C88-8552-42DC-A518-CA54721FEE81}"/>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ackgroundRemoval t="0" b="100000" l="4048" r="97738">
                        <a14:foregroundMark x1="5952" y1="45625" x2="5952" y2="45625"/>
                        <a14:foregroundMark x1="4048" y1="35313" x2="4048" y2="35313"/>
                        <a14:foregroundMark x1="7738" y1="42813" x2="7738" y2="42813"/>
                        <a14:foregroundMark x1="4524" y1="38438" x2="4524" y2="38438"/>
                        <a14:foregroundMark x1="93452" y1="55000" x2="93452" y2="55000"/>
                        <a14:foregroundMark x1="97857" y1="57813" x2="97857" y2="57813"/>
                        <a14:foregroundMark x1="45476" y1="22500" x2="45476" y2="22500"/>
                        <a14:foregroundMark x1="41548" y1="23438" x2="41548" y2="23438"/>
                        <a14:foregroundMark x1="41905" y1="21250" x2="41905" y2="21250"/>
                      </a14:backgroundRemoval>
                    </a14:imgEffect>
                  </a14:imgLayer>
                </a14:imgProps>
              </a:ext>
              <a:ext uri="{28A0092B-C50C-407E-A947-70E740481C1C}">
                <a14:useLocalDpi xmlns:a14="http://schemas.microsoft.com/office/drawing/2010/main"/>
              </a:ext>
            </a:extLst>
          </a:blip>
          <a:srcRect l="-319" r="-1767"/>
          <a:stretch/>
        </p:blipFill>
        <p:spPr>
          <a:xfrm flipH="1">
            <a:off x="7007218" y="4805854"/>
            <a:ext cx="1679582" cy="613723"/>
          </a:xfrm>
          <a:prstGeom prst="rect">
            <a:avLst/>
          </a:prstGeom>
        </p:spPr>
      </p:pic>
      <p:cxnSp>
        <p:nvCxnSpPr>
          <p:cNvPr id="28" name="Straight Connector 27">
            <a:extLst>
              <a:ext uri="{FF2B5EF4-FFF2-40B4-BE49-F238E27FC236}">
                <a16:creationId xmlns:a16="http://schemas.microsoft.com/office/drawing/2014/main" xmlns="" id="{689B5F49-0FB2-4737-80B3-8B8B85F7C30E}"/>
              </a:ext>
            </a:extLst>
          </p:cNvPr>
          <p:cNvCxnSpPr>
            <a:cxnSpLocks/>
          </p:cNvCxnSpPr>
          <p:nvPr/>
        </p:nvCxnSpPr>
        <p:spPr>
          <a:xfrm>
            <a:off x="2844006" y="5600823"/>
            <a:ext cx="0" cy="750145"/>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6CEE0422-E9C2-4C7C-A247-0A5B1D617CE4}"/>
              </a:ext>
            </a:extLst>
          </p:cNvPr>
          <p:cNvCxnSpPr>
            <a:cxnSpLocks/>
          </p:cNvCxnSpPr>
          <p:nvPr/>
        </p:nvCxnSpPr>
        <p:spPr>
          <a:xfrm>
            <a:off x="7848600" y="5029200"/>
            <a:ext cx="0" cy="1267059"/>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xmlns="" id="{F3F60945-BEBF-4831-9108-CDF10D8C409C}"/>
              </a:ext>
            </a:extLst>
          </p:cNvPr>
          <p:cNvSpPr txBox="1"/>
          <p:nvPr/>
        </p:nvSpPr>
        <p:spPr>
          <a:xfrm>
            <a:off x="7341734" y="6307555"/>
            <a:ext cx="1219200" cy="477054"/>
          </a:xfrm>
          <a:prstGeom prst="rect">
            <a:avLst/>
          </a:prstGeom>
          <a:noFill/>
        </p:spPr>
        <p:txBody>
          <a:bodyPr wrap="square">
            <a:spAutoFit/>
          </a:bodyPr>
          <a:lstStyle/>
          <a:p>
            <a:pPr algn="ctr"/>
            <a:r>
              <a:rPr lang="en-US" sz="2500">
                <a:effectLst/>
                <a:latin typeface="Arial" panose="020B0604020202020204" pitchFamily="34" charset="0"/>
                <a:ea typeface="Times New Roman" panose="02020603050405020304" pitchFamily="18" charset="0"/>
                <a:cs typeface="Times New Roman" panose="02020603050405020304" pitchFamily="18" charset="0"/>
              </a:rPr>
              <a:t>x</a:t>
            </a:r>
            <a:r>
              <a:rPr lang="en-US" sz="2500" baseline="-25000">
                <a:effectLst/>
                <a:latin typeface="Arial" panose="020B0604020202020204" pitchFamily="34" charset="0"/>
                <a:ea typeface="Times New Roman" panose="02020603050405020304" pitchFamily="18" charset="0"/>
                <a:cs typeface="Times New Roman" panose="02020603050405020304" pitchFamily="18" charset="0"/>
              </a:rPr>
              <a:t>B</a:t>
            </a:r>
            <a:endParaRPr lang="en-US" sz="2500" baseline="-25000"/>
          </a:p>
        </p:txBody>
      </p:sp>
      <p:sp>
        <p:nvSpPr>
          <p:cNvPr id="32" name="TextBox 31">
            <a:extLst>
              <a:ext uri="{FF2B5EF4-FFF2-40B4-BE49-F238E27FC236}">
                <a16:creationId xmlns:a16="http://schemas.microsoft.com/office/drawing/2014/main" xmlns="" id="{7B1AAB5D-E006-4249-B7AD-B84E11F4087E}"/>
              </a:ext>
            </a:extLst>
          </p:cNvPr>
          <p:cNvSpPr txBox="1"/>
          <p:nvPr/>
        </p:nvSpPr>
        <p:spPr>
          <a:xfrm>
            <a:off x="2487312" y="6307555"/>
            <a:ext cx="830992" cy="477054"/>
          </a:xfrm>
          <a:prstGeom prst="rect">
            <a:avLst/>
          </a:prstGeom>
          <a:noFill/>
        </p:spPr>
        <p:txBody>
          <a:bodyPr wrap="square">
            <a:spAutoFit/>
          </a:bodyPr>
          <a:lstStyle/>
          <a:p>
            <a:pPr algn="ctr"/>
            <a:r>
              <a:rPr lang="en-US" sz="2500">
                <a:latin typeface="Arial" panose="020B0604020202020204" pitchFamily="34" charset="0"/>
                <a:ea typeface="Times New Roman" panose="02020603050405020304" pitchFamily="18" charset="0"/>
                <a:cs typeface="Times New Roman" panose="02020603050405020304" pitchFamily="18" charset="0"/>
              </a:rPr>
              <a:t>x</a:t>
            </a:r>
            <a:r>
              <a:rPr lang="en-US" sz="2500" baseline="-25000">
                <a:latin typeface="Arial" panose="020B0604020202020204" pitchFamily="34" charset="0"/>
                <a:ea typeface="Times New Roman" panose="02020603050405020304" pitchFamily="18" charset="0"/>
                <a:cs typeface="Times New Roman" panose="02020603050405020304" pitchFamily="18" charset="0"/>
              </a:rPr>
              <a:t>A</a:t>
            </a:r>
            <a:endParaRPr lang="en-US" sz="2500" baseline="-25000"/>
          </a:p>
        </p:txBody>
      </p:sp>
      <p:sp>
        <p:nvSpPr>
          <p:cNvPr id="34" name="TextBox 33">
            <a:extLst>
              <a:ext uri="{FF2B5EF4-FFF2-40B4-BE49-F238E27FC236}">
                <a16:creationId xmlns:a16="http://schemas.microsoft.com/office/drawing/2014/main" xmlns="" id="{EE4993B3-70F6-4F71-9E03-F2FB49FE1F60}"/>
              </a:ext>
            </a:extLst>
          </p:cNvPr>
          <p:cNvSpPr txBox="1"/>
          <p:nvPr/>
        </p:nvSpPr>
        <p:spPr>
          <a:xfrm>
            <a:off x="1143000" y="6350968"/>
            <a:ext cx="830992" cy="477054"/>
          </a:xfrm>
          <a:prstGeom prst="rect">
            <a:avLst/>
          </a:prstGeom>
          <a:noFill/>
        </p:spPr>
        <p:txBody>
          <a:bodyPr wrap="square">
            <a:spAutoFit/>
          </a:bodyPr>
          <a:lstStyle/>
          <a:p>
            <a:pPr algn="ctr"/>
            <a:r>
              <a:rPr lang="en-US" sz="2500">
                <a:latin typeface="Arial" panose="020B0604020202020204" pitchFamily="34" charset="0"/>
                <a:ea typeface="Times New Roman" panose="02020603050405020304" pitchFamily="18" charset="0"/>
                <a:cs typeface="Times New Roman" panose="02020603050405020304" pitchFamily="18" charset="0"/>
              </a:rPr>
              <a:t>O</a:t>
            </a:r>
            <a:endParaRPr lang="en-US" sz="2500" baseline="-25000"/>
          </a:p>
        </p:txBody>
      </p:sp>
      <p:sp>
        <p:nvSpPr>
          <p:cNvPr id="35" name="Oval 34">
            <a:extLst>
              <a:ext uri="{FF2B5EF4-FFF2-40B4-BE49-F238E27FC236}">
                <a16:creationId xmlns:a16="http://schemas.microsoft.com/office/drawing/2014/main" xmlns="" id="{8D846757-F05D-44D2-95C2-408101BAA170}"/>
              </a:ext>
            </a:extLst>
          </p:cNvPr>
          <p:cNvSpPr/>
          <p:nvPr/>
        </p:nvSpPr>
        <p:spPr>
          <a:xfrm>
            <a:off x="7772401" y="6200602"/>
            <a:ext cx="178931" cy="188852"/>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xmlns="" id="{05281B9A-A513-42A4-BD99-5697F1668F65}"/>
              </a:ext>
            </a:extLst>
          </p:cNvPr>
          <p:cNvSpPr/>
          <p:nvPr/>
        </p:nvSpPr>
        <p:spPr>
          <a:xfrm>
            <a:off x="1420814" y="6206917"/>
            <a:ext cx="178931" cy="188852"/>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xmlns="" id="{90E91956-9D8F-4B6A-A461-F5AE58EDCB86}"/>
              </a:ext>
            </a:extLst>
          </p:cNvPr>
          <p:cNvSpPr/>
          <p:nvPr/>
        </p:nvSpPr>
        <p:spPr>
          <a:xfrm>
            <a:off x="2748455" y="6213129"/>
            <a:ext cx="178931" cy="188852"/>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xmlns="" id="{28B467CA-C594-A05E-64D6-CAA1B93DF914}"/>
              </a:ext>
            </a:extLst>
          </p:cNvPr>
          <p:cNvSpPr txBox="1"/>
          <p:nvPr/>
        </p:nvSpPr>
        <p:spPr>
          <a:xfrm>
            <a:off x="409421" y="2278442"/>
            <a:ext cx="12221497" cy="800219"/>
          </a:xfrm>
          <a:prstGeom prst="rect">
            <a:avLst/>
          </a:prstGeom>
          <a:noFill/>
        </p:spPr>
        <p:txBody>
          <a:bodyPr wrap="square">
            <a:spAutoFit/>
          </a:bodyPr>
          <a:lstStyle/>
          <a:p>
            <a:pPr marL="342900" indent="-342900">
              <a:buFont typeface="Wingdings" panose="05000000000000000000" pitchFamily="2" charset="2"/>
              <a:buChar char="§"/>
            </a:pPr>
            <a:r>
              <a:rPr lang="en-US" sz="2300" dirty="0" err="1">
                <a:effectLst/>
                <a:latin typeface="Arial" panose="020B0604020202020204" pitchFamily="34" charset="0"/>
                <a:ea typeface="Times New Roman" panose="02020603050405020304" pitchFamily="18" charset="0"/>
              </a:rPr>
              <a:t>Tại</a:t>
            </a:r>
            <a:r>
              <a:rPr lang="en-US" sz="2300" dirty="0">
                <a:effectLst/>
                <a:latin typeface="Arial" panose="020B0604020202020204" pitchFamily="34" charset="0"/>
                <a:ea typeface="Times New Roman" panose="02020603050405020304" pitchFamily="18" charset="0"/>
              </a:rPr>
              <a:t> </a:t>
            </a:r>
            <a:r>
              <a:rPr lang="en-US" sz="2300" dirty="0" err="1">
                <a:effectLst/>
                <a:latin typeface="Arial" panose="020B0604020202020204" pitchFamily="34" charset="0"/>
                <a:ea typeface="Times New Roman" panose="02020603050405020304" pitchFamily="18" charset="0"/>
              </a:rPr>
              <a:t>một</a:t>
            </a:r>
            <a:r>
              <a:rPr lang="en-US" sz="2300" dirty="0">
                <a:effectLst/>
                <a:latin typeface="Arial" panose="020B0604020202020204" pitchFamily="34" charset="0"/>
                <a:ea typeface="Times New Roman" panose="02020603050405020304" pitchFamily="18" charset="0"/>
              </a:rPr>
              <a:t> </a:t>
            </a:r>
            <a:r>
              <a:rPr lang="en-US" sz="2300" dirty="0" err="1">
                <a:effectLst/>
                <a:latin typeface="Arial" panose="020B0604020202020204" pitchFamily="34" charset="0"/>
                <a:ea typeface="Times New Roman" panose="02020603050405020304" pitchFamily="18" charset="0"/>
              </a:rPr>
              <a:t>thời</a:t>
            </a:r>
            <a:r>
              <a:rPr lang="en-US" sz="2300" dirty="0">
                <a:effectLst/>
                <a:latin typeface="Arial" panose="020B0604020202020204" pitchFamily="34" charset="0"/>
                <a:ea typeface="Times New Roman" panose="02020603050405020304" pitchFamily="18" charset="0"/>
              </a:rPr>
              <a:t> </a:t>
            </a:r>
            <a:r>
              <a:rPr lang="en-US" sz="2300" dirty="0" err="1">
                <a:effectLst/>
                <a:latin typeface="Arial" panose="020B0604020202020204" pitchFamily="34" charset="0"/>
                <a:ea typeface="Times New Roman" panose="02020603050405020304" pitchFamily="18" charset="0"/>
              </a:rPr>
              <a:t>điểm</a:t>
            </a:r>
            <a:r>
              <a:rPr lang="en-US" sz="2300" dirty="0">
                <a:effectLst/>
                <a:latin typeface="Arial" panose="020B0604020202020204" pitchFamily="34" charset="0"/>
                <a:ea typeface="Times New Roman" panose="02020603050405020304" pitchFamily="18" charset="0"/>
              </a:rPr>
              <a:t>, </a:t>
            </a:r>
            <a:r>
              <a:rPr lang="en-US" sz="2300" dirty="0" err="1">
                <a:effectLst/>
                <a:latin typeface="Arial" panose="020B0604020202020204" pitchFamily="34" charset="0"/>
                <a:ea typeface="Times New Roman" panose="02020603050405020304" pitchFamily="18" charset="0"/>
              </a:rPr>
              <a:t>xe</a:t>
            </a:r>
            <a:r>
              <a:rPr lang="en-US" sz="2300" dirty="0">
                <a:effectLst/>
                <a:latin typeface="Arial" panose="020B0604020202020204" pitchFamily="34" charset="0"/>
                <a:ea typeface="Times New Roman" panose="02020603050405020304" pitchFamily="18" charset="0"/>
              </a:rPr>
              <a:t> </a:t>
            </a:r>
            <a:r>
              <a:rPr lang="en-US" sz="2300" dirty="0" err="1">
                <a:effectLst/>
                <a:latin typeface="Arial" panose="020B0604020202020204" pitchFamily="34" charset="0"/>
                <a:ea typeface="Times New Roman" panose="02020603050405020304" pitchFamily="18" charset="0"/>
              </a:rPr>
              <a:t>màu</a:t>
            </a:r>
            <a:r>
              <a:rPr lang="en-US" sz="2300" dirty="0">
                <a:effectLst/>
                <a:latin typeface="Arial" panose="020B0604020202020204" pitchFamily="34" charset="0"/>
                <a:ea typeface="Times New Roman" panose="02020603050405020304" pitchFamily="18" charset="0"/>
              </a:rPr>
              <a:t> </a:t>
            </a:r>
            <a:r>
              <a:rPr lang="en-US" sz="2300" dirty="0" err="1">
                <a:latin typeface="Arial" panose="020B0604020202020204" pitchFamily="34" charset="0"/>
                <a:ea typeface="Times New Roman" panose="02020603050405020304" pitchFamily="18" charset="0"/>
              </a:rPr>
              <a:t>đỏ</a:t>
            </a:r>
            <a:r>
              <a:rPr lang="en-US" sz="2300" dirty="0">
                <a:effectLst/>
                <a:latin typeface="Arial" panose="020B0604020202020204" pitchFamily="34" charset="0"/>
                <a:ea typeface="Times New Roman" panose="02020603050405020304" pitchFamily="18" charset="0"/>
              </a:rPr>
              <a:t> </a:t>
            </a:r>
            <a:r>
              <a:rPr lang="en-US" sz="2300" dirty="0" err="1">
                <a:effectLst/>
                <a:latin typeface="Arial" panose="020B0604020202020204" pitchFamily="34" charset="0"/>
                <a:ea typeface="Times New Roman" panose="02020603050405020304" pitchFamily="18" charset="0"/>
              </a:rPr>
              <a:t>và</a:t>
            </a:r>
            <a:r>
              <a:rPr lang="en-US" sz="2300" dirty="0">
                <a:effectLst/>
                <a:latin typeface="Arial" panose="020B0604020202020204" pitchFamily="34" charset="0"/>
                <a:ea typeface="Times New Roman" panose="02020603050405020304" pitchFamily="18" charset="0"/>
              </a:rPr>
              <a:t> </a:t>
            </a:r>
            <a:r>
              <a:rPr lang="en-US" sz="2300" dirty="0" err="1">
                <a:effectLst/>
                <a:latin typeface="Arial" panose="020B0604020202020204" pitchFamily="34" charset="0"/>
                <a:ea typeface="Times New Roman" panose="02020603050405020304" pitchFamily="18" charset="0"/>
              </a:rPr>
              <a:t>xe</a:t>
            </a:r>
            <a:r>
              <a:rPr lang="en-US" sz="2300" dirty="0">
                <a:effectLst/>
                <a:latin typeface="Arial" panose="020B0604020202020204" pitchFamily="34" charset="0"/>
                <a:ea typeface="Times New Roman" panose="02020603050405020304" pitchFamily="18" charset="0"/>
              </a:rPr>
              <a:t> </a:t>
            </a:r>
            <a:r>
              <a:rPr lang="en-US" sz="2300" dirty="0" err="1">
                <a:effectLst/>
                <a:latin typeface="Arial" panose="020B0604020202020204" pitchFamily="34" charset="0"/>
                <a:ea typeface="Times New Roman" panose="02020603050405020304" pitchFamily="18" charset="0"/>
              </a:rPr>
              <a:t>màu</a:t>
            </a:r>
            <a:r>
              <a:rPr lang="en-US" sz="2300" dirty="0">
                <a:effectLst/>
                <a:latin typeface="Arial" panose="020B0604020202020204" pitchFamily="34" charset="0"/>
                <a:ea typeface="Times New Roman" panose="02020603050405020304" pitchFamily="18" charset="0"/>
              </a:rPr>
              <a:t> </a:t>
            </a:r>
            <a:r>
              <a:rPr lang="en-US" sz="2300" dirty="0" err="1">
                <a:latin typeface="Arial" panose="020B0604020202020204" pitchFamily="34" charset="0"/>
                <a:ea typeface="Times New Roman" panose="02020603050405020304" pitchFamily="18" charset="0"/>
              </a:rPr>
              <a:t>bạc</a:t>
            </a:r>
            <a:r>
              <a:rPr lang="en-US" sz="2300" dirty="0">
                <a:effectLst/>
                <a:latin typeface="Arial" panose="020B0604020202020204" pitchFamily="34" charset="0"/>
                <a:ea typeface="Times New Roman" panose="02020603050405020304" pitchFamily="18" charset="0"/>
              </a:rPr>
              <a:t> </a:t>
            </a:r>
            <a:r>
              <a:rPr lang="en-US" sz="2300" dirty="0" err="1">
                <a:effectLst/>
                <a:latin typeface="Arial" panose="020B0604020202020204" pitchFamily="34" charset="0"/>
                <a:ea typeface="Times New Roman" panose="02020603050405020304" pitchFamily="18" charset="0"/>
              </a:rPr>
              <a:t>lần</a:t>
            </a:r>
            <a:r>
              <a:rPr lang="en-US" sz="2300" dirty="0">
                <a:effectLst/>
                <a:latin typeface="Arial" panose="020B0604020202020204" pitchFamily="34" charset="0"/>
                <a:ea typeface="Times New Roman" panose="02020603050405020304" pitchFamily="18" charset="0"/>
              </a:rPr>
              <a:t> </a:t>
            </a:r>
            <a:r>
              <a:rPr lang="en-US" sz="2300" dirty="0" err="1">
                <a:effectLst/>
                <a:latin typeface="Arial" panose="020B0604020202020204" pitchFamily="34" charset="0"/>
                <a:ea typeface="Times New Roman" panose="02020603050405020304" pitchFamily="18" charset="0"/>
              </a:rPr>
              <a:t>lượt</a:t>
            </a:r>
            <a:r>
              <a:rPr lang="en-US" sz="2300" dirty="0">
                <a:effectLst/>
                <a:latin typeface="Arial" panose="020B0604020202020204" pitchFamily="34" charset="0"/>
                <a:ea typeface="Times New Roman" panose="02020603050405020304" pitchFamily="18" charset="0"/>
              </a:rPr>
              <a:t> ở </a:t>
            </a:r>
            <a:r>
              <a:rPr lang="en-US" sz="2300" dirty="0" err="1">
                <a:effectLst/>
                <a:latin typeface="Arial" panose="020B0604020202020204" pitchFamily="34" charset="0"/>
                <a:ea typeface="Times New Roman" panose="02020603050405020304" pitchFamily="18" charset="0"/>
              </a:rPr>
              <a:t>vị</a:t>
            </a:r>
            <a:r>
              <a:rPr lang="en-US" sz="2300" dirty="0">
                <a:effectLst/>
                <a:latin typeface="Arial" panose="020B0604020202020204" pitchFamily="34" charset="0"/>
                <a:ea typeface="Times New Roman" panose="02020603050405020304" pitchFamily="18" charset="0"/>
              </a:rPr>
              <a:t> </a:t>
            </a:r>
            <a:r>
              <a:rPr lang="en-US" sz="2300" dirty="0" err="1">
                <a:effectLst/>
                <a:latin typeface="Arial" panose="020B0604020202020204" pitchFamily="34" charset="0"/>
                <a:ea typeface="Times New Roman" panose="02020603050405020304" pitchFamily="18" charset="0"/>
              </a:rPr>
              <a:t>trí</a:t>
            </a:r>
            <a:r>
              <a:rPr lang="en-US" sz="2300" dirty="0">
                <a:effectLst/>
                <a:latin typeface="Arial" panose="020B0604020202020204" pitchFamily="34" charset="0"/>
                <a:ea typeface="Times New Roman" panose="02020603050405020304" pitchFamily="18" charset="0"/>
              </a:rPr>
              <a:t> </a:t>
            </a:r>
            <a:r>
              <a:rPr lang="en-US" sz="2300" dirty="0" err="1">
                <a:effectLst/>
                <a:latin typeface="Arial" panose="020B0604020202020204" pitchFamily="34" charset="0"/>
                <a:ea typeface="Times New Roman" panose="02020603050405020304" pitchFamily="18" charset="0"/>
              </a:rPr>
              <a:t>có</a:t>
            </a:r>
            <a:r>
              <a:rPr lang="en-US" sz="2300" dirty="0">
                <a:effectLst/>
                <a:latin typeface="Arial" panose="020B0604020202020204" pitchFamily="34" charset="0"/>
                <a:ea typeface="Times New Roman" panose="02020603050405020304" pitchFamily="18" charset="0"/>
              </a:rPr>
              <a:t> </a:t>
            </a:r>
            <a:r>
              <a:rPr lang="en-US" sz="2300" dirty="0" err="1">
                <a:effectLst/>
                <a:latin typeface="Arial" panose="020B0604020202020204" pitchFamily="34" charset="0"/>
                <a:ea typeface="Times New Roman" panose="02020603050405020304" pitchFamily="18" charset="0"/>
              </a:rPr>
              <a:t>toạ</a:t>
            </a:r>
            <a:r>
              <a:rPr lang="en-US" sz="2300" dirty="0">
                <a:effectLst/>
                <a:latin typeface="Arial" panose="020B0604020202020204" pitchFamily="34" charset="0"/>
                <a:ea typeface="Times New Roman" panose="02020603050405020304" pitchFamily="18" charset="0"/>
              </a:rPr>
              <a:t> </a:t>
            </a:r>
            <a:r>
              <a:rPr lang="en-US" sz="2300" dirty="0" err="1">
                <a:effectLst/>
                <a:latin typeface="Arial" panose="020B0604020202020204" pitchFamily="34" charset="0"/>
                <a:ea typeface="Times New Roman" panose="02020603050405020304" pitchFamily="18" charset="0"/>
              </a:rPr>
              <a:t>độ</a:t>
            </a:r>
            <a:r>
              <a:rPr lang="en-US" sz="2300" dirty="0">
                <a:effectLst/>
                <a:latin typeface="Arial" panose="020B0604020202020204" pitchFamily="34" charset="0"/>
                <a:ea typeface="Times New Roman" panose="02020603050405020304" pitchFamily="18" charset="0"/>
              </a:rPr>
              <a:t> </a:t>
            </a:r>
            <a:r>
              <a:rPr lang="en-US" sz="2300" dirty="0" err="1">
                <a:effectLst/>
                <a:latin typeface="Arial" panose="020B0604020202020204" pitchFamily="34" charset="0"/>
                <a:ea typeface="Times New Roman" panose="02020603050405020304" pitchFamily="18" charset="0"/>
              </a:rPr>
              <a:t>x</a:t>
            </a:r>
            <a:r>
              <a:rPr lang="en-US" sz="2300" baseline="-25000" dirty="0" err="1">
                <a:effectLst/>
                <a:latin typeface="Arial" panose="020B0604020202020204" pitchFamily="34" charset="0"/>
                <a:ea typeface="Times New Roman" panose="02020603050405020304" pitchFamily="18" charset="0"/>
              </a:rPr>
              <a:t>A</a:t>
            </a:r>
            <a:r>
              <a:rPr lang="en-US" sz="2300" dirty="0">
                <a:effectLst/>
                <a:latin typeface="Arial" panose="020B0604020202020204" pitchFamily="34" charset="0"/>
                <a:ea typeface="Times New Roman" panose="02020603050405020304" pitchFamily="18" charset="0"/>
              </a:rPr>
              <a:t> </a:t>
            </a:r>
            <a:r>
              <a:rPr lang="en-US" sz="2300" dirty="0" err="1">
                <a:effectLst/>
                <a:latin typeface="Arial" panose="020B0604020202020204" pitchFamily="34" charset="0"/>
                <a:ea typeface="Times New Roman" panose="02020603050405020304" pitchFamily="18" charset="0"/>
              </a:rPr>
              <a:t>và</a:t>
            </a:r>
            <a:r>
              <a:rPr lang="en-US" sz="2300" dirty="0">
                <a:effectLst/>
                <a:latin typeface="Arial" panose="020B0604020202020204" pitchFamily="34" charset="0"/>
                <a:ea typeface="Times New Roman" panose="02020603050405020304" pitchFamily="18" charset="0"/>
              </a:rPr>
              <a:t> </a:t>
            </a:r>
            <a:r>
              <a:rPr lang="en-US" sz="2300" dirty="0" err="1">
                <a:effectLst/>
                <a:latin typeface="Arial" panose="020B0604020202020204" pitchFamily="34" charset="0"/>
                <a:ea typeface="Times New Roman" panose="02020603050405020304" pitchFamily="18" charset="0"/>
              </a:rPr>
              <a:t>x</a:t>
            </a:r>
            <a:r>
              <a:rPr lang="en-US" sz="2300" baseline="-25000" dirty="0" err="1">
                <a:effectLst/>
                <a:latin typeface="Arial" panose="020B0604020202020204" pitchFamily="34" charset="0"/>
                <a:ea typeface="Times New Roman" panose="02020603050405020304" pitchFamily="18" charset="0"/>
              </a:rPr>
              <a:t>B</a:t>
            </a:r>
            <a:r>
              <a:rPr lang="en-US" sz="2300" dirty="0">
                <a:effectLst/>
                <a:latin typeface="Arial" panose="020B0604020202020204" pitchFamily="34" charset="0"/>
                <a:ea typeface="Times New Roman" panose="02020603050405020304" pitchFamily="18" charset="0"/>
              </a:rPr>
              <a:t>. </a:t>
            </a:r>
          </a:p>
          <a:p>
            <a:pPr marL="342900" indent="-342900">
              <a:buFont typeface="Wingdings" panose="05000000000000000000" pitchFamily="2" charset="2"/>
              <a:buChar char="§"/>
            </a:pPr>
            <a:r>
              <a:rPr lang="en-US" sz="2300" dirty="0">
                <a:effectLst/>
                <a:latin typeface="Arial" panose="020B0604020202020204" pitchFamily="34" charset="0"/>
                <a:ea typeface="Times New Roman" panose="02020603050405020304" pitchFamily="18" charset="0"/>
              </a:rPr>
              <a:t>Sau </a:t>
            </a:r>
            <a:r>
              <a:rPr lang="en-US" sz="2300" dirty="0" err="1">
                <a:effectLst/>
                <a:latin typeface="Arial" panose="020B0604020202020204" pitchFamily="34" charset="0"/>
                <a:ea typeface="Times New Roman" panose="02020603050405020304" pitchFamily="18" charset="0"/>
              </a:rPr>
              <a:t>thời</a:t>
            </a:r>
            <a:r>
              <a:rPr lang="en-US" sz="2300" dirty="0">
                <a:effectLst/>
                <a:latin typeface="Arial" panose="020B0604020202020204" pitchFamily="34" charset="0"/>
                <a:ea typeface="Times New Roman" panose="02020603050405020304" pitchFamily="18" charset="0"/>
              </a:rPr>
              <a:t> </a:t>
            </a:r>
            <a:r>
              <a:rPr lang="en-US" sz="2300" dirty="0" err="1">
                <a:effectLst/>
                <a:latin typeface="Arial" panose="020B0604020202020204" pitchFamily="34" charset="0"/>
                <a:ea typeface="Times New Roman" panose="02020603050405020304" pitchFamily="18" charset="0"/>
              </a:rPr>
              <a:t>gian</a:t>
            </a:r>
            <a:r>
              <a:rPr lang="en-US" sz="2300" dirty="0">
                <a:effectLst/>
                <a:latin typeface="Arial" panose="020B0604020202020204" pitchFamily="34" charset="0"/>
                <a:ea typeface="Times New Roman" panose="02020603050405020304" pitchFamily="18" charset="0"/>
              </a:rPr>
              <a:t> </a:t>
            </a:r>
            <a:r>
              <a:rPr lang="en-US" sz="2300" dirty="0">
                <a:effectLst/>
                <a:latin typeface="Arial" panose="020B0604020202020204" pitchFamily="34" charset="0"/>
                <a:ea typeface="Times New Roman" panose="02020603050405020304" pitchFamily="18" charset="0"/>
                <a:sym typeface="Symbol" panose="05050102010706020507" pitchFamily="18" charset="2"/>
              </a:rPr>
              <a:t></a:t>
            </a:r>
            <a:r>
              <a:rPr lang="en-US" sz="2300" dirty="0">
                <a:effectLst/>
                <a:latin typeface="Arial" panose="020B0604020202020204" pitchFamily="34" charset="0"/>
                <a:ea typeface="Times New Roman" panose="02020603050405020304" pitchFamily="18" charset="0"/>
              </a:rPr>
              <a:t>t</a:t>
            </a:r>
            <a:r>
              <a:rPr lang="en-US" sz="2300" baseline="-25000" dirty="0">
                <a:effectLst/>
                <a:latin typeface="Arial" panose="020B0604020202020204" pitchFamily="34" charset="0"/>
                <a:ea typeface="Times New Roman" panose="02020603050405020304" pitchFamily="18" charset="0"/>
              </a:rPr>
              <a:t>1</a:t>
            </a:r>
            <a:r>
              <a:rPr lang="en-US" sz="2300" dirty="0">
                <a:effectLst/>
                <a:latin typeface="Arial" panose="020B0604020202020204" pitchFamily="34" charset="0"/>
                <a:ea typeface="Times New Roman" panose="02020603050405020304" pitchFamily="18" charset="0"/>
              </a:rPr>
              <a:t>, </a:t>
            </a:r>
            <a:r>
              <a:rPr lang="en-US" sz="2300" dirty="0" err="1">
                <a:effectLst/>
                <a:latin typeface="Arial" panose="020B0604020202020204" pitchFamily="34" charset="0"/>
                <a:ea typeface="Times New Roman" panose="02020603050405020304" pitchFamily="18" charset="0"/>
              </a:rPr>
              <a:t>xe</a:t>
            </a:r>
            <a:r>
              <a:rPr lang="en-US" sz="2300" dirty="0">
                <a:effectLst/>
                <a:latin typeface="Arial" panose="020B0604020202020204" pitchFamily="34" charset="0"/>
                <a:ea typeface="Times New Roman" panose="02020603050405020304" pitchFamily="18" charset="0"/>
              </a:rPr>
              <a:t> </a:t>
            </a:r>
            <a:r>
              <a:rPr lang="en-US" sz="2300" dirty="0" err="1">
                <a:effectLst/>
                <a:latin typeface="Arial" panose="020B0604020202020204" pitchFamily="34" charset="0"/>
                <a:ea typeface="Times New Roman" panose="02020603050405020304" pitchFamily="18" charset="0"/>
              </a:rPr>
              <a:t>màu</a:t>
            </a:r>
            <a:r>
              <a:rPr lang="en-US" sz="2300" dirty="0">
                <a:effectLst/>
                <a:latin typeface="Arial" panose="020B0604020202020204" pitchFamily="34" charset="0"/>
                <a:ea typeface="Times New Roman" panose="02020603050405020304" pitchFamily="18" charset="0"/>
              </a:rPr>
              <a:t> </a:t>
            </a:r>
            <a:r>
              <a:rPr lang="en-US" sz="2300" dirty="0" err="1">
                <a:latin typeface="Arial" panose="020B0604020202020204" pitchFamily="34" charset="0"/>
                <a:ea typeface="Times New Roman" panose="02020603050405020304" pitchFamily="18" charset="0"/>
              </a:rPr>
              <a:t>đỏ</a:t>
            </a:r>
            <a:r>
              <a:rPr lang="en-US" sz="2300" dirty="0">
                <a:effectLst/>
                <a:latin typeface="Arial" panose="020B0604020202020204" pitchFamily="34" charset="0"/>
                <a:ea typeface="Times New Roman" panose="02020603050405020304" pitchFamily="18" charset="0"/>
              </a:rPr>
              <a:t> </a:t>
            </a:r>
            <a:r>
              <a:rPr lang="en-US" sz="2300" dirty="0" err="1">
                <a:effectLst/>
                <a:latin typeface="Arial" panose="020B0604020202020204" pitchFamily="34" charset="0"/>
                <a:ea typeface="Times New Roman" panose="02020603050405020304" pitchFamily="18" charset="0"/>
              </a:rPr>
              <a:t>đến</a:t>
            </a:r>
            <a:r>
              <a:rPr lang="en-US" sz="2300" dirty="0">
                <a:effectLst/>
                <a:latin typeface="Arial" panose="020B0604020202020204" pitchFamily="34" charset="0"/>
                <a:ea typeface="Times New Roman" panose="02020603050405020304" pitchFamily="18" charset="0"/>
              </a:rPr>
              <a:t> </a:t>
            </a:r>
            <a:r>
              <a:rPr lang="en-US" sz="2300" dirty="0" err="1">
                <a:effectLst/>
                <a:latin typeface="Arial" panose="020B0604020202020204" pitchFamily="34" charset="0"/>
                <a:ea typeface="Times New Roman" panose="02020603050405020304" pitchFamily="18" charset="0"/>
              </a:rPr>
              <a:t>được</a:t>
            </a:r>
            <a:r>
              <a:rPr lang="en-US" sz="2300" dirty="0">
                <a:effectLst/>
                <a:latin typeface="Arial" panose="020B0604020202020204" pitchFamily="34" charset="0"/>
                <a:ea typeface="Times New Roman" panose="02020603050405020304" pitchFamily="18" charset="0"/>
              </a:rPr>
              <a:t> </a:t>
            </a:r>
            <a:r>
              <a:rPr lang="en-US" sz="2300" dirty="0" err="1">
                <a:effectLst/>
                <a:latin typeface="Arial" panose="020B0604020202020204" pitchFamily="34" charset="0"/>
                <a:ea typeface="Times New Roman" panose="02020603050405020304" pitchFamily="18" charset="0"/>
              </a:rPr>
              <a:t>vị</a:t>
            </a:r>
            <a:r>
              <a:rPr lang="en-US" sz="2300" dirty="0">
                <a:effectLst/>
                <a:latin typeface="Arial" panose="020B0604020202020204" pitchFamily="34" charset="0"/>
                <a:ea typeface="Times New Roman" panose="02020603050405020304" pitchFamily="18" charset="0"/>
              </a:rPr>
              <a:t> </a:t>
            </a:r>
            <a:r>
              <a:rPr lang="en-US" sz="2300" dirty="0" err="1">
                <a:effectLst/>
                <a:latin typeface="Arial" panose="020B0604020202020204" pitchFamily="34" charset="0"/>
                <a:ea typeface="Times New Roman" panose="02020603050405020304" pitchFamily="18" charset="0"/>
              </a:rPr>
              <a:t>trí</a:t>
            </a:r>
            <a:r>
              <a:rPr lang="en-US" sz="2300" dirty="0">
                <a:effectLst/>
                <a:latin typeface="Arial" panose="020B0604020202020204" pitchFamily="34" charset="0"/>
                <a:ea typeface="Times New Roman" panose="02020603050405020304" pitchFamily="18" charset="0"/>
              </a:rPr>
              <a:t> </a:t>
            </a:r>
            <a:r>
              <a:rPr lang="en-US" sz="2300" dirty="0" err="1">
                <a:effectLst/>
                <a:latin typeface="Arial" panose="020B0604020202020204" pitchFamily="34" charset="0"/>
                <a:ea typeface="Times New Roman" panose="02020603050405020304" pitchFamily="18" charset="0"/>
              </a:rPr>
              <a:t>x</a:t>
            </a:r>
            <a:r>
              <a:rPr lang="en-US" sz="2300" baseline="-25000" dirty="0" err="1">
                <a:effectLst/>
                <a:latin typeface="Arial" panose="020B0604020202020204" pitchFamily="34" charset="0"/>
                <a:ea typeface="Times New Roman" panose="02020603050405020304" pitchFamily="18" charset="0"/>
              </a:rPr>
              <a:t>B</a:t>
            </a:r>
            <a:r>
              <a:rPr lang="en-US" sz="2300" dirty="0">
                <a:effectLst/>
                <a:latin typeface="Arial" panose="020B0604020202020204" pitchFamily="34" charset="0"/>
                <a:ea typeface="Times New Roman" panose="02020603050405020304" pitchFamily="18" charset="0"/>
              </a:rPr>
              <a:t> </a:t>
            </a:r>
            <a:r>
              <a:rPr lang="en-US" sz="2300" dirty="0" err="1">
                <a:effectLst/>
                <a:latin typeface="Arial" panose="020B0604020202020204" pitchFamily="34" charset="0"/>
                <a:ea typeface="Times New Roman" panose="02020603050405020304" pitchFamily="18" charset="0"/>
              </a:rPr>
              <a:t>và</a:t>
            </a:r>
            <a:r>
              <a:rPr lang="en-US" sz="2300" dirty="0">
                <a:effectLst/>
                <a:latin typeface="Arial" panose="020B0604020202020204" pitchFamily="34" charset="0"/>
                <a:ea typeface="Times New Roman" panose="02020603050405020304" pitchFamily="18" charset="0"/>
              </a:rPr>
              <a:t> </a:t>
            </a:r>
            <a:r>
              <a:rPr lang="en-US" sz="2300" dirty="0" err="1">
                <a:effectLst/>
                <a:latin typeface="Arial" panose="020B0604020202020204" pitchFamily="34" charset="0"/>
                <a:ea typeface="Times New Roman" panose="02020603050405020304" pitchFamily="18" charset="0"/>
              </a:rPr>
              <a:t>xe</a:t>
            </a:r>
            <a:r>
              <a:rPr lang="en-US" sz="2300" dirty="0">
                <a:effectLst/>
                <a:latin typeface="Arial" panose="020B0604020202020204" pitchFamily="34" charset="0"/>
                <a:ea typeface="Times New Roman" panose="02020603050405020304" pitchFamily="18" charset="0"/>
              </a:rPr>
              <a:t> </a:t>
            </a:r>
            <a:r>
              <a:rPr lang="en-US" sz="2300" dirty="0" err="1">
                <a:effectLst/>
                <a:latin typeface="Arial" panose="020B0604020202020204" pitchFamily="34" charset="0"/>
                <a:ea typeface="Times New Roman" panose="02020603050405020304" pitchFamily="18" charset="0"/>
              </a:rPr>
              <a:t>màu</a:t>
            </a:r>
            <a:r>
              <a:rPr lang="en-US" sz="2300" dirty="0">
                <a:effectLst/>
                <a:latin typeface="Arial" panose="020B0604020202020204" pitchFamily="34" charset="0"/>
                <a:ea typeface="Times New Roman" panose="02020603050405020304" pitchFamily="18" charset="0"/>
              </a:rPr>
              <a:t> </a:t>
            </a:r>
            <a:r>
              <a:rPr lang="en-US" sz="2300" dirty="0" err="1">
                <a:latin typeface="Arial" panose="020B0604020202020204" pitchFamily="34" charset="0"/>
                <a:ea typeface="Times New Roman" panose="02020603050405020304" pitchFamily="18" charset="0"/>
              </a:rPr>
              <a:t>bạc</a:t>
            </a:r>
            <a:r>
              <a:rPr lang="en-US" sz="2300" dirty="0">
                <a:effectLst/>
                <a:latin typeface="Arial" panose="020B0604020202020204" pitchFamily="34" charset="0"/>
                <a:ea typeface="Times New Roman" panose="02020603050405020304" pitchFamily="18" charset="0"/>
              </a:rPr>
              <a:t> </a:t>
            </a:r>
            <a:r>
              <a:rPr lang="en-US" sz="2300" dirty="0" err="1">
                <a:effectLst/>
                <a:latin typeface="Arial" panose="020B0604020202020204" pitchFamily="34" charset="0"/>
                <a:ea typeface="Times New Roman" panose="02020603050405020304" pitchFamily="18" charset="0"/>
              </a:rPr>
              <a:t>đến</a:t>
            </a:r>
            <a:r>
              <a:rPr lang="en-US" sz="2300" dirty="0">
                <a:effectLst/>
                <a:latin typeface="Arial" panose="020B0604020202020204" pitchFamily="34" charset="0"/>
                <a:ea typeface="Times New Roman" panose="02020603050405020304" pitchFamily="18" charset="0"/>
              </a:rPr>
              <a:t> </a:t>
            </a:r>
            <a:r>
              <a:rPr lang="en-US" sz="2300" dirty="0" err="1">
                <a:effectLst/>
                <a:latin typeface="Arial" panose="020B0604020202020204" pitchFamily="34" charset="0"/>
                <a:ea typeface="Times New Roman" panose="02020603050405020304" pitchFamily="18" charset="0"/>
              </a:rPr>
              <a:t>được</a:t>
            </a:r>
            <a:r>
              <a:rPr lang="en-US" sz="2300" dirty="0">
                <a:effectLst/>
                <a:latin typeface="Arial" panose="020B0604020202020204" pitchFamily="34" charset="0"/>
                <a:ea typeface="Times New Roman" panose="02020603050405020304" pitchFamily="18" charset="0"/>
              </a:rPr>
              <a:t> </a:t>
            </a:r>
            <a:r>
              <a:rPr lang="en-US" sz="2300" dirty="0" err="1">
                <a:effectLst/>
                <a:latin typeface="Arial" panose="020B0604020202020204" pitchFamily="34" charset="0"/>
                <a:ea typeface="Times New Roman" panose="02020603050405020304" pitchFamily="18" charset="0"/>
              </a:rPr>
              <a:t>vị</a:t>
            </a:r>
            <a:r>
              <a:rPr lang="en-US" sz="2300" dirty="0">
                <a:effectLst/>
                <a:latin typeface="Arial" panose="020B0604020202020204" pitchFamily="34" charset="0"/>
                <a:ea typeface="Times New Roman" panose="02020603050405020304" pitchFamily="18" charset="0"/>
              </a:rPr>
              <a:t> </a:t>
            </a:r>
            <a:r>
              <a:rPr lang="en-US" sz="2300" dirty="0" err="1">
                <a:effectLst/>
                <a:latin typeface="Arial" panose="020B0604020202020204" pitchFamily="34" charset="0"/>
                <a:ea typeface="Times New Roman" panose="02020603050405020304" pitchFamily="18" charset="0"/>
              </a:rPr>
              <a:t>trí</a:t>
            </a:r>
            <a:r>
              <a:rPr lang="en-US" sz="2300" dirty="0">
                <a:effectLst/>
                <a:latin typeface="Arial" panose="020B0604020202020204" pitchFamily="34" charset="0"/>
                <a:ea typeface="Times New Roman" panose="02020603050405020304" pitchFamily="18" charset="0"/>
              </a:rPr>
              <a:t> </a:t>
            </a:r>
            <a:r>
              <a:rPr lang="en-US" sz="2300" dirty="0" err="1">
                <a:effectLst/>
                <a:latin typeface="Arial" panose="020B0604020202020204" pitchFamily="34" charset="0"/>
                <a:ea typeface="Times New Roman" panose="02020603050405020304" pitchFamily="18" charset="0"/>
              </a:rPr>
              <a:t>x</a:t>
            </a:r>
            <a:r>
              <a:rPr lang="en-US" sz="2300" baseline="-25000" dirty="0" err="1">
                <a:effectLst/>
                <a:latin typeface="Arial" panose="020B0604020202020204" pitchFamily="34" charset="0"/>
                <a:ea typeface="Times New Roman" panose="02020603050405020304" pitchFamily="18" charset="0"/>
              </a:rPr>
              <a:t>A</a:t>
            </a:r>
            <a:r>
              <a:rPr lang="en-US" sz="2300" dirty="0">
                <a:effectLst/>
                <a:latin typeface="Arial" panose="020B0604020202020204" pitchFamily="34" charset="0"/>
                <a:ea typeface="Times New Roman" panose="02020603050405020304" pitchFamily="18" charset="0"/>
              </a:rPr>
              <a:t>. </a:t>
            </a:r>
            <a:endParaRPr lang="en-US" sz="2300" dirty="0">
              <a:solidFill>
                <a:srgbClr val="002060"/>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xmlns="" id="{E0DDD125-C45E-FFA1-C4EA-1519E2A6F14F}"/>
              </a:ext>
            </a:extLst>
          </p:cNvPr>
          <p:cNvSpPr txBox="1"/>
          <p:nvPr/>
        </p:nvSpPr>
        <p:spPr>
          <a:xfrm>
            <a:off x="409421" y="1567981"/>
            <a:ext cx="12221497" cy="800219"/>
          </a:xfrm>
          <a:prstGeom prst="rect">
            <a:avLst/>
          </a:prstGeom>
          <a:noFill/>
        </p:spPr>
        <p:txBody>
          <a:bodyPr wrap="square">
            <a:spAutoFit/>
          </a:bodyPr>
          <a:lstStyle/>
          <a:p>
            <a:pPr marL="342900" indent="-342900">
              <a:buFont typeface="Wingdings" panose="05000000000000000000" pitchFamily="2" charset="2"/>
              <a:buChar char="§"/>
            </a:pPr>
            <a:r>
              <a:rPr lang="en-US" sz="2300">
                <a:effectLst/>
                <a:latin typeface="Arial" panose="020B0604020202020204" pitchFamily="34" charset="0"/>
                <a:ea typeface="Times New Roman" panose="02020603050405020304" pitchFamily="18" charset="0"/>
              </a:rPr>
              <a:t>Chọn gốc toạ độ tại vị trí O trên hình vẽ</a:t>
            </a:r>
          </a:p>
          <a:p>
            <a:pPr marL="342900" indent="-342900">
              <a:buFont typeface="Wingdings" panose="05000000000000000000" pitchFamily="2" charset="2"/>
              <a:buChar char="§"/>
            </a:pPr>
            <a:r>
              <a:rPr lang="en-US" sz="2300">
                <a:latin typeface="Arial" panose="020B0604020202020204" pitchFamily="34" charset="0"/>
                <a:ea typeface="Times New Roman" panose="02020603050405020304" pitchFamily="18" charset="0"/>
              </a:rPr>
              <a:t>C</a:t>
            </a:r>
            <a:r>
              <a:rPr lang="en-US" sz="2300">
                <a:effectLst/>
                <a:latin typeface="Arial" panose="020B0604020202020204" pitchFamily="34" charset="0"/>
                <a:ea typeface="Times New Roman" panose="02020603050405020304" pitchFamily="18" charset="0"/>
              </a:rPr>
              <a:t>hiều dương hướng từ trái sang phải. </a:t>
            </a:r>
          </a:p>
        </p:txBody>
      </p:sp>
    </p:spTree>
    <p:extLst>
      <p:ext uri="{BB962C8B-B14F-4D97-AF65-F5344CB8AC3E}">
        <p14:creationId xmlns:p14="http://schemas.microsoft.com/office/powerpoint/2010/main" val="318219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C5094BBC-4AEF-45E2-800C-D9EB80EB9602}"/>
              </a:ext>
            </a:extLst>
          </p:cNvPr>
          <p:cNvGrpSpPr/>
          <p:nvPr/>
        </p:nvGrpSpPr>
        <p:grpSpPr>
          <a:xfrm>
            <a:off x="-29497" y="65599"/>
            <a:ext cx="8603569" cy="541686"/>
            <a:chOff x="74035" y="2231322"/>
            <a:chExt cx="8550261" cy="756153"/>
          </a:xfrm>
        </p:grpSpPr>
        <p:grpSp>
          <p:nvGrpSpPr>
            <p:cNvPr id="5" name="Group 70">
              <a:extLst>
                <a:ext uri="{FF2B5EF4-FFF2-40B4-BE49-F238E27FC236}">
                  <a16:creationId xmlns:a16="http://schemas.microsoft.com/office/drawing/2014/main" xmlns="" id="{22027F8E-E199-4A54-B069-309AC253031F}"/>
                </a:ext>
              </a:extLst>
            </p:cNvPr>
            <p:cNvGrpSpPr>
              <a:grpSpLocks/>
            </p:cNvGrpSpPr>
            <p:nvPr/>
          </p:nvGrpSpPr>
          <p:grpSpPr bwMode="auto">
            <a:xfrm>
              <a:off x="330535" y="2267004"/>
              <a:ext cx="3332027" cy="708275"/>
              <a:chOff x="587625" y="3377549"/>
              <a:chExt cx="1715838" cy="1364238"/>
            </a:xfrm>
          </p:grpSpPr>
          <p:pic>
            <p:nvPicPr>
              <p:cNvPr id="8" name="Picture 8" descr="empty-green-rectangle">
                <a:extLst>
                  <a:ext uri="{FF2B5EF4-FFF2-40B4-BE49-F238E27FC236}">
                    <a16:creationId xmlns:a16="http://schemas.microsoft.com/office/drawing/2014/main" xmlns=""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7625" y="3377549"/>
                <a:ext cx="1715838"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xmlns="" id="{06869E57-2328-4344-AAC1-8990C425C4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xmlns=""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2</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xmlns=""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Vận tốc</a:t>
              </a:r>
              <a:endParaRPr lang="en-US" sz="2800" dirty="0">
                <a:cs typeface="Arial" panose="020B0604020202020204" pitchFamily="34" charset="0"/>
              </a:endParaRPr>
            </a:p>
          </p:txBody>
        </p:sp>
      </p:grpSp>
      <p:sp>
        <p:nvSpPr>
          <p:cNvPr id="10" name="Text Box 13">
            <a:extLst>
              <a:ext uri="{FF2B5EF4-FFF2-40B4-BE49-F238E27FC236}">
                <a16:creationId xmlns:a16="http://schemas.microsoft.com/office/drawing/2014/main" xmlns="" id="{8F22D167-171E-49A6-B65A-ABD77CE9C495}"/>
              </a:ext>
            </a:extLst>
          </p:cNvPr>
          <p:cNvSpPr txBox="1">
            <a:spLocks noChangeArrowheads="1"/>
          </p:cNvSpPr>
          <p:nvPr/>
        </p:nvSpPr>
        <p:spPr bwMode="auto">
          <a:xfrm>
            <a:off x="1229712" y="656533"/>
            <a:ext cx="3037487"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500" i="1">
                <a:solidFill>
                  <a:srgbClr val="0070C0"/>
                </a:solidFill>
                <a:cs typeface="Arial" panose="020B0604020202020204" pitchFamily="34" charset="0"/>
              </a:rPr>
              <a:t>Độ dịch chuyển</a:t>
            </a:r>
          </a:p>
        </p:txBody>
      </p:sp>
      <p:pic>
        <p:nvPicPr>
          <p:cNvPr id="15" name="Picture 5" descr="empty-blue-rectangle">
            <a:extLst>
              <a:ext uri="{FF2B5EF4-FFF2-40B4-BE49-F238E27FC236}">
                <a16:creationId xmlns:a16="http://schemas.microsoft.com/office/drawing/2014/main" xmlns=""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8602" y="1193550"/>
            <a:ext cx="11696192" cy="148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xmlns="" id="{DC224933-9386-4EF8-83D5-7F9F847973BE}"/>
              </a:ext>
            </a:extLst>
          </p:cNvPr>
          <p:cNvSpPr txBox="1"/>
          <p:nvPr/>
        </p:nvSpPr>
        <p:spPr>
          <a:xfrm>
            <a:off x="830574" y="1275323"/>
            <a:ext cx="10711389" cy="1299138"/>
          </a:xfrm>
          <a:prstGeom prst="rect">
            <a:avLst/>
          </a:prstGeom>
          <a:noFill/>
        </p:spPr>
        <p:txBody>
          <a:bodyPr wrap="square">
            <a:spAutoFit/>
          </a:bodyPr>
          <a:lstStyle/>
          <a:p>
            <a:pPr marL="0" marR="0">
              <a:lnSpc>
                <a:spcPct val="107000"/>
              </a:lnSpc>
              <a:spcBef>
                <a:spcPts val="0"/>
              </a:spcBef>
              <a:spcAft>
                <a:spcPts val="500"/>
              </a:spcAft>
            </a:pPr>
            <a:r>
              <a:rPr lang="en-US" sz="2500">
                <a:effectLst/>
                <a:latin typeface="Arial" panose="020B0604020202020204" pitchFamily="34" charset="0"/>
                <a:ea typeface="Times New Roman" panose="02020603050405020304" pitchFamily="18" charset="0"/>
                <a:cs typeface="Arial" panose="020B0604020202020204" pitchFamily="34" charset="0"/>
              </a:rPr>
              <a:t>Tình huống 2: Xét một vận động viên bơi một vòng bể trong khoảng thời gian </a:t>
            </a:r>
            <a:r>
              <a:rPr lang="en-US" sz="2500">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t</a:t>
            </a:r>
            <a:r>
              <a:rPr lang="en-US" sz="2500" baseline="-25000">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2</a:t>
            </a:r>
            <a:r>
              <a:rPr lang="en-US" sz="2500">
                <a:effectLst/>
                <a:latin typeface="Arial" panose="020B0604020202020204" pitchFamily="34" charset="0"/>
                <a:ea typeface="Times New Roman" panose="02020603050405020304" pitchFamily="18" charset="0"/>
                <a:cs typeface="Arial" panose="020B0604020202020204" pitchFamily="34" charset="0"/>
              </a:rPr>
              <a:t>. Chọn gốc toạ độ tại mép trái của bể bơi, chiều dương hướng từ trái sang phải và chiều dài bể bơi là </a:t>
            </a:r>
            <a:r>
              <a:rPr lang="en-US" sz="2500" i="1">
                <a:effectLst/>
                <a:latin typeface="Times New Roman" panose="02020603050405020304" pitchFamily="18" charset="0"/>
                <a:ea typeface="Times New Roman" panose="02020603050405020304" pitchFamily="18" charset="0"/>
                <a:cs typeface="Times New Roman" panose="02020603050405020304" pitchFamily="18" charset="0"/>
              </a:rPr>
              <a:t>l</a:t>
            </a:r>
            <a:r>
              <a:rPr lang="en-US" sz="2500">
                <a:effectLst/>
                <a:latin typeface="Arial" panose="020B0604020202020204" pitchFamily="34" charset="0"/>
                <a:ea typeface="Times New Roman" panose="02020603050405020304" pitchFamily="18" charset="0"/>
                <a:cs typeface="Arial" panose="020B0604020202020204" pitchFamily="34" charset="0"/>
              </a:rPr>
              <a:t>.</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p:grpSp>
        <p:nvGrpSpPr>
          <p:cNvPr id="13" name="Group 12">
            <a:extLst>
              <a:ext uri="{FF2B5EF4-FFF2-40B4-BE49-F238E27FC236}">
                <a16:creationId xmlns:a16="http://schemas.microsoft.com/office/drawing/2014/main" xmlns="" id="{6D04F10F-DC51-4DAE-8BD7-C0D057FA2650}"/>
              </a:ext>
            </a:extLst>
          </p:cNvPr>
          <p:cNvGrpSpPr/>
          <p:nvPr/>
        </p:nvGrpSpPr>
        <p:grpSpPr>
          <a:xfrm>
            <a:off x="338942" y="731676"/>
            <a:ext cx="785094" cy="325264"/>
            <a:chOff x="5867400" y="402866"/>
            <a:chExt cx="785094" cy="406303"/>
          </a:xfrm>
        </p:grpSpPr>
        <p:sp>
          <p:nvSpPr>
            <p:cNvPr id="14" name="Arrow: Pentagon 13">
              <a:extLst>
                <a:ext uri="{FF2B5EF4-FFF2-40B4-BE49-F238E27FC236}">
                  <a16:creationId xmlns:a16="http://schemas.microsoft.com/office/drawing/2014/main" xmlns="" id="{98FE684D-F614-4975-B3DA-F1485E6B0181}"/>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Chevron 15">
              <a:extLst>
                <a:ext uri="{FF2B5EF4-FFF2-40B4-BE49-F238E27FC236}">
                  <a16:creationId xmlns:a16="http://schemas.microsoft.com/office/drawing/2014/main" xmlns="" id="{48823F2B-A798-48F1-9635-414907D1782C}"/>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21" name="Straight Arrow Connector 20">
            <a:extLst>
              <a:ext uri="{FF2B5EF4-FFF2-40B4-BE49-F238E27FC236}">
                <a16:creationId xmlns:a16="http://schemas.microsoft.com/office/drawing/2014/main" xmlns="" id="{4BBD7F9D-A407-4406-BBF8-BA3E80FF1F3B}"/>
              </a:ext>
            </a:extLst>
          </p:cNvPr>
          <p:cNvCxnSpPr>
            <a:cxnSpLocks/>
          </p:cNvCxnSpPr>
          <p:nvPr/>
        </p:nvCxnSpPr>
        <p:spPr>
          <a:xfrm>
            <a:off x="509728" y="6357411"/>
            <a:ext cx="11415066" cy="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xmlns="" id="{EE4993B3-70F6-4F71-9E03-F2FB49FE1F60}"/>
              </a:ext>
            </a:extLst>
          </p:cNvPr>
          <p:cNvSpPr txBox="1"/>
          <p:nvPr/>
        </p:nvSpPr>
        <p:spPr>
          <a:xfrm>
            <a:off x="171096" y="6335754"/>
            <a:ext cx="830992" cy="477054"/>
          </a:xfrm>
          <a:prstGeom prst="rect">
            <a:avLst/>
          </a:prstGeom>
          <a:noFill/>
        </p:spPr>
        <p:txBody>
          <a:bodyPr wrap="square">
            <a:spAutoFit/>
          </a:bodyPr>
          <a:lstStyle/>
          <a:p>
            <a:pPr algn="ctr"/>
            <a:r>
              <a:rPr lang="en-US" sz="2500">
                <a:latin typeface="Arial" panose="020B0604020202020204" pitchFamily="34" charset="0"/>
                <a:ea typeface="Times New Roman" panose="02020603050405020304" pitchFamily="18" charset="0"/>
                <a:cs typeface="Times New Roman" panose="02020603050405020304" pitchFamily="18" charset="0"/>
              </a:rPr>
              <a:t>O</a:t>
            </a:r>
            <a:endParaRPr lang="en-US" sz="2500" baseline="-25000"/>
          </a:p>
        </p:txBody>
      </p:sp>
      <p:pic>
        <p:nvPicPr>
          <p:cNvPr id="29" name="Picture 28" descr="Timeline&#10;&#10;Description automatically generated">
            <a:extLst>
              <a:ext uri="{FF2B5EF4-FFF2-40B4-BE49-F238E27FC236}">
                <a16:creationId xmlns:a16="http://schemas.microsoft.com/office/drawing/2014/main" xmlns="" id="{438773FD-2673-4E19-ABD2-FA75CA80768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1" r="-1264"/>
          <a:stretch/>
        </p:blipFill>
        <p:spPr>
          <a:xfrm rot="10800000">
            <a:off x="475099" y="3129051"/>
            <a:ext cx="10523915" cy="3181012"/>
          </a:xfrm>
          <a:prstGeom prst="rect">
            <a:avLst/>
          </a:prstGeom>
        </p:spPr>
      </p:pic>
      <p:sp>
        <p:nvSpPr>
          <p:cNvPr id="38" name="Oval 37">
            <a:extLst>
              <a:ext uri="{FF2B5EF4-FFF2-40B4-BE49-F238E27FC236}">
                <a16:creationId xmlns:a16="http://schemas.microsoft.com/office/drawing/2014/main" xmlns="" id="{112472FE-6015-4EDB-9BA6-D54CF7B73F20}"/>
              </a:ext>
            </a:extLst>
          </p:cNvPr>
          <p:cNvSpPr/>
          <p:nvPr/>
        </p:nvSpPr>
        <p:spPr>
          <a:xfrm>
            <a:off x="450234" y="6241328"/>
            <a:ext cx="178931" cy="188852"/>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1791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C5094BBC-4AEF-45E2-800C-D9EB80EB9602}"/>
              </a:ext>
            </a:extLst>
          </p:cNvPr>
          <p:cNvGrpSpPr/>
          <p:nvPr/>
        </p:nvGrpSpPr>
        <p:grpSpPr>
          <a:xfrm>
            <a:off x="-29497" y="65599"/>
            <a:ext cx="8603569" cy="541686"/>
            <a:chOff x="74035" y="2231322"/>
            <a:chExt cx="8550261" cy="756153"/>
          </a:xfrm>
        </p:grpSpPr>
        <p:grpSp>
          <p:nvGrpSpPr>
            <p:cNvPr id="5" name="Group 70">
              <a:extLst>
                <a:ext uri="{FF2B5EF4-FFF2-40B4-BE49-F238E27FC236}">
                  <a16:creationId xmlns:a16="http://schemas.microsoft.com/office/drawing/2014/main" xmlns="" id="{22027F8E-E199-4A54-B069-309AC253031F}"/>
                </a:ext>
              </a:extLst>
            </p:cNvPr>
            <p:cNvGrpSpPr>
              <a:grpSpLocks/>
            </p:cNvGrpSpPr>
            <p:nvPr/>
          </p:nvGrpSpPr>
          <p:grpSpPr bwMode="auto">
            <a:xfrm>
              <a:off x="330535" y="2267004"/>
              <a:ext cx="3332027" cy="708275"/>
              <a:chOff x="587625" y="3377549"/>
              <a:chExt cx="1715838" cy="1364238"/>
            </a:xfrm>
          </p:grpSpPr>
          <p:pic>
            <p:nvPicPr>
              <p:cNvPr id="8" name="Picture 8" descr="empty-green-rectangle">
                <a:extLst>
                  <a:ext uri="{FF2B5EF4-FFF2-40B4-BE49-F238E27FC236}">
                    <a16:creationId xmlns:a16="http://schemas.microsoft.com/office/drawing/2014/main" xmlns=""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7625" y="3377549"/>
                <a:ext cx="1715838"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xmlns="" id="{06869E57-2328-4344-AAC1-8990C425C4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xmlns=""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2</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xmlns=""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Vận tốc</a:t>
              </a:r>
              <a:endParaRPr lang="en-US" sz="2800" dirty="0">
                <a:cs typeface="Arial" panose="020B0604020202020204" pitchFamily="34" charset="0"/>
              </a:endParaRPr>
            </a:p>
          </p:txBody>
        </p:sp>
      </p:grpSp>
      <p:sp>
        <p:nvSpPr>
          <p:cNvPr id="10" name="Text Box 13">
            <a:extLst>
              <a:ext uri="{FF2B5EF4-FFF2-40B4-BE49-F238E27FC236}">
                <a16:creationId xmlns:a16="http://schemas.microsoft.com/office/drawing/2014/main" xmlns="" id="{8F22D167-171E-49A6-B65A-ABD77CE9C495}"/>
              </a:ext>
            </a:extLst>
          </p:cNvPr>
          <p:cNvSpPr txBox="1">
            <a:spLocks noChangeArrowheads="1"/>
          </p:cNvSpPr>
          <p:nvPr/>
        </p:nvSpPr>
        <p:spPr bwMode="auto">
          <a:xfrm>
            <a:off x="1229712" y="656533"/>
            <a:ext cx="3037487"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500" i="1">
                <a:solidFill>
                  <a:srgbClr val="0070C0"/>
                </a:solidFill>
                <a:cs typeface="Arial" panose="020B0604020202020204" pitchFamily="34" charset="0"/>
              </a:rPr>
              <a:t>Độ dịch chuyển</a:t>
            </a:r>
          </a:p>
        </p:txBody>
      </p:sp>
      <p:sp>
        <p:nvSpPr>
          <p:cNvPr id="22" name="TextBox 21">
            <a:extLst>
              <a:ext uri="{FF2B5EF4-FFF2-40B4-BE49-F238E27FC236}">
                <a16:creationId xmlns:a16="http://schemas.microsoft.com/office/drawing/2014/main" xmlns="" id="{DC224933-9386-4EF8-83D5-7F9F847973BE}"/>
              </a:ext>
            </a:extLst>
          </p:cNvPr>
          <p:cNvSpPr txBox="1"/>
          <p:nvPr/>
        </p:nvSpPr>
        <p:spPr>
          <a:xfrm>
            <a:off x="725043" y="1179492"/>
            <a:ext cx="10942169" cy="822213"/>
          </a:xfrm>
          <a:prstGeom prst="rect">
            <a:avLst/>
          </a:prstGeom>
          <a:noFill/>
        </p:spPr>
        <p:txBody>
          <a:bodyPr wrap="square">
            <a:spAutoFit/>
          </a:bodyPr>
          <a:lstStyle/>
          <a:p>
            <a:pPr marL="0" marR="0">
              <a:lnSpc>
                <a:spcPct val="107000"/>
              </a:lnSpc>
              <a:spcBef>
                <a:spcPts val="0"/>
              </a:spcBef>
              <a:spcAft>
                <a:spcPts val="500"/>
              </a:spcAft>
            </a:pPr>
            <a:r>
              <a:rPr lang="en-US" sz="2300" i="1">
                <a:latin typeface="Arial" panose="020B0604020202020204" pitchFamily="34" charset="0"/>
                <a:ea typeface="Times New Roman" panose="02020603050405020304" pitchFamily="18" charset="0"/>
                <a:cs typeface="Times New Roman" panose="02020603050405020304" pitchFamily="18" charset="0"/>
              </a:rPr>
              <a:t>Đ</a:t>
            </a:r>
            <a:r>
              <a:rPr lang="en-US" sz="2300" i="1">
                <a:effectLst/>
                <a:latin typeface="Arial" panose="020B0604020202020204" pitchFamily="34" charset="0"/>
                <a:ea typeface="Times New Roman" panose="02020603050405020304" pitchFamily="18" charset="0"/>
                <a:cs typeface="Times New Roman" panose="02020603050405020304" pitchFamily="18" charset="0"/>
              </a:rPr>
              <a:t>ại lượng quãng đường đi được của vật không thể hiện được chiều chuyển động của vật. Do đó, để biểu diễn hướng của chuyển động, ta phải xét độ dịch chuyển</a:t>
            </a:r>
            <a:endParaRPr lang="en-US" sz="2300" i="1" dirty="0">
              <a:solidFill>
                <a:srgbClr val="002060"/>
              </a:solidFill>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xmlns="" id="{6D04F10F-DC51-4DAE-8BD7-C0D057FA2650}"/>
              </a:ext>
            </a:extLst>
          </p:cNvPr>
          <p:cNvGrpSpPr/>
          <p:nvPr/>
        </p:nvGrpSpPr>
        <p:grpSpPr>
          <a:xfrm>
            <a:off x="338942" y="731676"/>
            <a:ext cx="785094" cy="325264"/>
            <a:chOff x="5867400" y="402866"/>
            <a:chExt cx="785094" cy="406303"/>
          </a:xfrm>
        </p:grpSpPr>
        <p:sp>
          <p:nvSpPr>
            <p:cNvPr id="14" name="Arrow: Pentagon 13">
              <a:extLst>
                <a:ext uri="{FF2B5EF4-FFF2-40B4-BE49-F238E27FC236}">
                  <a16:creationId xmlns:a16="http://schemas.microsoft.com/office/drawing/2014/main" xmlns="" id="{98FE684D-F614-4975-B3DA-F1485E6B0181}"/>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Chevron 15">
              <a:extLst>
                <a:ext uri="{FF2B5EF4-FFF2-40B4-BE49-F238E27FC236}">
                  <a16:creationId xmlns:a16="http://schemas.microsoft.com/office/drawing/2014/main" xmlns="" id="{48823F2B-A798-48F1-9635-414907D1782C}"/>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 name="Group 10">
            <a:extLst>
              <a:ext uri="{FF2B5EF4-FFF2-40B4-BE49-F238E27FC236}">
                <a16:creationId xmlns:a16="http://schemas.microsoft.com/office/drawing/2014/main" xmlns="" id="{0D636F36-1AA2-4F92-8218-F1BAD0DB0709}"/>
              </a:ext>
            </a:extLst>
          </p:cNvPr>
          <p:cNvGrpSpPr/>
          <p:nvPr/>
        </p:nvGrpSpPr>
        <p:grpSpPr>
          <a:xfrm>
            <a:off x="304802" y="2141351"/>
            <a:ext cx="11125198" cy="2208480"/>
            <a:chOff x="280739" y="4234223"/>
            <a:chExt cx="11125198" cy="2208480"/>
          </a:xfrm>
        </p:grpSpPr>
        <p:pic>
          <p:nvPicPr>
            <p:cNvPr id="18" name="Content Placeholder 4" descr="A picture containing arrow&#10;&#10;Description automatically generated">
              <a:extLst>
                <a:ext uri="{FF2B5EF4-FFF2-40B4-BE49-F238E27FC236}">
                  <a16:creationId xmlns:a16="http://schemas.microsoft.com/office/drawing/2014/main" xmlns="" id="{B28C837C-EEA3-4FD8-B7FC-39567C3A2D59}"/>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4000" b="94857" l="0" r="100000">
                          <a14:foregroundMark x1="51515" y1="4000" x2="51515" y2="4000"/>
                          <a14:foregroundMark x1="49495" y1="46571" x2="49495" y2="46571"/>
                          <a14:foregroundMark x1="51515" y1="36571" x2="51515" y2="36571"/>
                          <a14:foregroundMark x1="50505" y1="41429" x2="50505" y2="41429"/>
                          <a14:foregroundMark x1="45455" y1="60571" x2="45455" y2="60571"/>
                          <a14:foregroundMark x1="47475" y1="80000" x2="47475" y2="80000"/>
                          <a14:foregroundMark x1="48485" y1="94857" x2="48485" y2="94857"/>
                        </a14:backgroundRemoval>
                      </a14:imgEffect>
                    </a14:imgLayer>
                  </a14:imgProps>
                </a:ext>
                <a:ext uri="{28A0092B-C50C-407E-A947-70E740481C1C}">
                  <a14:useLocalDpi xmlns:a14="http://schemas.microsoft.com/office/drawing/2010/main"/>
                </a:ext>
              </a:extLst>
            </a:blip>
            <a:srcRect b="-1061"/>
            <a:stretch/>
          </p:blipFill>
          <p:spPr>
            <a:xfrm>
              <a:off x="335432" y="4234223"/>
              <a:ext cx="728810" cy="2192169"/>
            </a:xfrm>
            <a:prstGeom prst="rect">
              <a:avLst/>
            </a:prstGeom>
          </p:spPr>
        </p:pic>
        <p:pic>
          <p:nvPicPr>
            <p:cNvPr id="19" name="Picture 18">
              <a:extLst>
                <a:ext uri="{FF2B5EF4-FFF2-40B4-BE49-F238E27FC236}">
                  <a16:creationId xmlns:a16="http://schemas.microsoft.com/office/drawing/2014/main" xmlns="" id="{1804AADF-0A0F-498F-88DB-4590F4FE6B34}"/>
                </a:ext>
              </a:extLst>
            </p:cNvPr>
            <p:cNvPicPr>
              <a:picLocks noChangeAspect="1"/>
            </p:cNvPicPr>
            <p:nvPr/>
          </p:nvPicPr>
          <p:blipFill rotWithShape="1">
            <a:blip r:embed="rId6" cstate="email">
              <a:alphaModFix amt="59000"/>
              <a:extLst>
                <a:ext uri="{BEBA8EAE-BF5A-486C-A8C5-ECC9F3942E4B}">
                  <a14:imgProps xmlns:a14="http://schemas.microsoft.com/office/drawing/2010/main">
                    <a14:imgLayer r:embed="rId7">
                      <a14:imgEffect>
                        <a14:backgroundRemoval t="0" b="100000" l="4048" r="97738">
                          <a14:foregroundMark x1="5952" y1="45625" x2="5952" y2="45625"/>
                          <a14:foregroundMark x1="4048" y1="35313" x2="4048" y2="35313"/>
                          <a14:foregroundMark x1="7738" y1="42813" x2="7738" y2="42813"/>
                          <a14:foregroundMark x1="4524" y1="38438" x2="4524" y2="38438"/>
                          <a14:foregroundMark x1="93452" y1="55000" x2="93452" y2="55000"/>
                          <a14:foregroundMark x1="97857" y1="57813" x2="97857" y2="57813"/>
                          <a14:foregroundMark x1="45476" y1="22500" x2="45476" y2="22500"/>
                          <a14:foregroundMark x1="41548" y1="23438" x2="41548" y2="23438"/>
                          <a14:foregroundMark x1="41905" y1="21250" x2="41905" y2="21250"/>
                        </a14:backgroundRemoval>
                      </a14:imgEffect>
                    </a14:imgLayer>
                  </a14:imgProps>
                </a:ext>
                <a:ext uri="{28A0092B-C50C-407E-A947-70E740481C1C}">
                  <a14:useLocalDpi xmlns:a14="http://schemas.microsoft.com/office/drawing/2010/main"/>
                </a:ext>
              </a:extLst>
            </a:blip>
            <a:srcRect l="-319" r="-1767"/>
            <a:stretch/>
          </p:blipFill>
          <p:spPr>
            <a:xfrm>
              <a:off x="2264567" y="5669741"/>
              <a:ext cx="2286000" cy="772962"/>
            </a:xfrm>
            <a:prstGeom prst="rect">
              <a:avLst/>
            </a:prstGeom>
          </p:spPr>
        </p:pic>
        <p:cxnSp>
          <p:nvCxnSpPr>
            <p:cNvPr id="20" name="Straight Arrow Connector 19">
              <a:extLst>
                <a:ext uri="{FF2B5EF4-FFF2-40B4-BE49-F238E27FC236}">
                  <a16:creationId xmlns:a16="http://schemas.microsoft.com/office/drawing/2014/main" xmlns="" id="{437CF83E-A76C-4D80-9DD6-68654C6B7DDE}"/>
                </a:ext>
              </a:extLst>
            </p:cNvPr>
            <p:cNvCxnSpPr>
              <a:cxnSpLocks/>
            </p:cNvCxnSpPr>
            <p:nvPr/>
          </p:nvCxnSpPr>
          <p:spPr>
            <a:xfrm>
              <a:off x="280739" y="6410084"/>
              <a:ext cx="11125198" cy="6383"/>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xmlns="" id="{EA7B9B8A-0D30-4131-9DD0-FBAB35ABC0C7}"/>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0" b="100000" l="4048" r="97738">
                          <a14:foregroundMark x1="5952" y1="45625" x2="5952" y2="45625"/>
                          <a14:foregroundMark x1="4048" y1="35313" x2="4048" y2="35313"/>
                          <a14:foregroundMark x1="7738" y1="42813" x2="7738" y2="42813"/>
                          <a14:foregroundMark x1="4524" y1="38438" x2="4524" y2="38438"/>
                          <a14:foregroundMark x1="93452" y1="55000" x2="93452" y2="55000"/>
                          <a14:foregroundMark x1="97857" y1="57813" x2="97857" y2="57813"/>
                          <a14:foregroundMark x1="45476" y1="22500" x2="45476" y2="22500"/>
                          <a14:foregroundMark x1="41548" y1="23438" x2="41548" y2="23438"/>
                          <a14:foregroundMark x1="41905" y1="21250" x2="41905" y2="21250"/>
                        </a14:backgroundRemoval>
                      </a14:imgEffect>
                    </a14:imgLayer>
                  </a14:imgProps>
                </a:ext>
                <a:ext uri="{28A0092B-C50C-407E-A947-70E740481C1C}">
                  <a14:useLocalDpi xmlns:a14="http://schemas.microsoft.com/office/drawing/2010/main"/>
                </a:ext>
              </a:extLst>
            </a:blip>
            <a:srcRect l="-319" r="-1767"/>
            <a:stretch/>
          </p:blipFill>
          <p:spPr>
            <a:xfrm>
              <a:off x="7522367" y="5669741"/>
              <a:ext cx="2286000" cy="772962"/>
            </a:xfrm>
            <a:prstGeom prst="rect">
              <a:avLst/>
            </a:prstGeom>
          </p:spPr>
        </p:pic>
      </p:grpSp>
      <p:pic>
        <p:nvPicPr>
          <p:cNvPr id="27" name="Picture 5" descr="empty-blue-rectangle">
            <a:extLst>
              <a:ext uri="{FF2B5EF4-FFF2-40B4-BE49-F238E27FC236}">
                <a16:creationId xmlns:a16="http://schemas.microsoft.com/office/drawing/2014/main" xmlns="" id="{1820EA79-9AC0-4B8E-B7DA-6DF28CB5D61A}"/>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59495" y="5073863"/>
            <a:ext cx="11307717" cy="1127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a:extLst>
              <a:ext uri="{FF2B5EF4-FFF2-40B4-BE49-F238E27FC236}">
                <a16:creationId xmlns:a16="http://schemas.microsoft.com/office/drawing/2014/main" xmlns="" id="{2E60258A-C551-4230-B89D-31B5009CD4F0}"/>
              </a:ext>
            </a:extLst>
          </p:cNvPr>
          <p:cNvSpPr txBox="1"/>
          <p:nvPr/>
        </p:nvSpPr>
        <p:spPr>
          <a:xfrm>
            <a:off x="959273" y="5191389"/>
            <a:ext cx="9972490" cy="892552"/>
          </a:xfrm>
          <a:prstGeom prst="rect">
            <a:avLst/>
          </a:prstGeom>
          <a:noFill/>
        </p:spPr>
        <p:txBody>
          <a:bodyPr wrap="square">
            <a:spAutoFit/>
          </a:bodyPr>
          <a:lstStyle/>
          <a:p>
            <a:r>
              <a:rPr lang="en-US" sz="2600">
                <a:effectLst/>
                <a:latin typeface="Arial" panose="020B0604020202020204" pitchFamily="34" charset="0"/>
                <a:ea typeface="Times New Roman" panose="02020603050405020304" pitchFamily="18" charset="0"/>
              </a:rPr>
              <a:t>Độ dịch chuyển được xác định bằng độ biến thiên toạ độ của vật</a:t>
            </a:r>
          </a:p>
          <a:p>
            <a:pPr algn="ctr"/>
            <a:r>
              <a:rPr lang="en-US" sz="2600">
                <a:solidFill>
                  <a:srgbClr val="FF0000"/>
                </a:solidFill>
                <a:latin typeface="Arial" panose="020B0604020202020204" pitchFamily="34" charset="0"/>
              </a:rPr>
              <a:t>d = x</a:t>
            </a:r>
            <a:r>
              <a:rPr lang="en-US" sz="2600" baseline="-25000">
                <a:solidFill>
                  <a:srgbClr val="FF0000"/>
                </a:solidFill>
                <a:latin typeface="Arial" panose="020B0604020202020204" pitchFamily="34" charset="0"/>
              </a:rPr>
              <a:t>2</a:t>
            </a:r>
            <a:r>
              <a:rPr lang="en-US" sz="2600">
                <a:solidFill>
                  <a:srgbClr val="FF0000"/>
                </a:solidFill>
                <a:latin typeface="Arial" panose="020B0604020202020204" pitchFamily="34" charset="0"/>
              </a:rPr>
              <a:t> – x</a:t>
            </a:r>
            <a:r>
              <a:rPr lang="en-US" sz="2600" baseline="-25000">
                <a:solidFill>
                  <a:srgbClr val="FF0000"/>
                </a:solidFill>
                <a:latin typeface="Arial" panose="020B0604020202020204" pitchFamily="34" charset="0"/>
              </a:rPr>
              <a:t>1</a:t>
            </a:r>
            <a:r>
              <a:rPr lang="en-US" sz="2600">
                <a:solidFill>
                  <a:srgbClr val="FF0000"/>
                </a:solidFill>
                <a:latin typeface="Arial" panose="020B0604020202020204" pitchFamily="34" charset="0"/>
              </a:rPr>
              <a:t>  = </a:t>
            </a:r>
            <a:r>
              <a:rPr lang="en-US" sz="2600">
                <a:solidFill>
                  <a:srgbClr val="FF0000"/>
                </a:solidFill>
                <a:latin typeface="Arial" panose="020B0604020202020204" pitchFamily="34" charset="0"/>
                <a:sym typeface="Symbol" panose="05050102010706020507" pitchFamily="18" charset="2"/>
              </a:rPr>
              <a:t>x</a:t>
            </a:r>
            <a:endParaRPr lang="en-US" sz="2600">
              <a:solidFill>
                <a:srgbClr val="FF0000"/>
              </a:solidFill>
            </a:endParaRPr>
          </a:p>
        </p:txBody>
      </p:sp>
      <p:cxnSp>
        <p:nvCxnSpPr>
          <p:cNvPr id="30" name="Straight Connector 29">
            <a:extLst>
              <a:ext uri="{FF2B5EF4-FFF2-40B4-BE49-F238E27FC236}">
                <a16:creationId xmlns:a16="http://schemas.microsoft.com/office/drawing/2014/main" xmlns="" id="{3A1BCA5D-3F58-461E-A49B-0DE5E7961D75}"/>
              </a:ext>
            </a:extLst>
          </p:cNvPr>
          <p:cNvCxnSpPr>
            <a:cxnSpLocks/>
          </p:cNvCxnSpPr>
          <p:nvPr/>
        </p:nvCxnSpPr>
        <p:spPr>
          <a:xfrm>
            <a:off x="3352800" y="3429000"/>
            <a:ext cx="0" cy="1065789"/>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7C62F5E6-4846-44AB-BB46-630FBF5417C9}"/>
              </a:ext>
            </a:extLst>
          </p:cNvPr>
          <p:cNvCxnSpPr>
            <a:cxnSpLocks/>
          </p:cNvCxnSpPr>
          <p:nvPr/>
        </p:nvCxnSpPr>
        <p:spPr>
          <a:xfrm flipH="1">
            <a:off x="8581515" y="3416308"/>
            <a:ext cx="2630" cy="1070175"/>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xmlns="" id="{D2FEF5C2-604C-4DE4-8BC5-7E07F63B91D3}"/>
              </a:ext>
            </a:extLst>
          </p:cNvPr>
          <p:cNvSpPr txBox="1"/>
          <p:nvPr/>
        </p:nvSpPr>
        <p:spPr>
          <a:xfrm>
            <a:off x="3162703" y="4420778"/>
            <a:ext cx="580711" cy="477054"/>
          </a:xfrm>
          <a:prstGeom prst="rect">
            <a:avLst/>
          </a:prstGeom>
          <a:noFill/>
        </p:spPr>
        <p:txBody>
          <a:bodyPr wrap="square">
            <a:spAutoFit/>
          </a:bodyPr>
          <a:lstStyle/>
          <a:p>
            <a:r>
              <a:rPr lang="en-US" sz="2500">
                <a:latin typeface="Arial" panose="020B0604020202020204" pitchFamily="34" charset="0"/>
              </a:rPr>
              <a:t>x</a:t>
            </a:r>
            <a:r>
              <a:rPr lang="en-US" sz="2500" baseline="-25000">
                <a:latin typeface="Arial" panose="020B0604020202020204" pitchFamily="34" charset="0"/>
              </a:rPr>
              <a:t>1</a:t>
            </a:r>
            <a:endParaRPr lang="en-US" sz="2500"/>
          </a:p>
        </p:txBody>
      </p:sp>
      <p:sp>
        <p:nvSpPr>
          <p:cNvPr id="40" name="TextBox 39">
            <a:extLst>
              <a:ext uri="{FF2B5EF4-FFF2-40B4-BE49-F238E27FC236}">
                <a16:creationId xmlns:a16="http://schemas.microsoft.com/office/drawing/2014/main" xmlns="" id="{1BA4E5C6-1B9B-45C8-8CBA-11EE6DB967DF}"/>
              </a:ext>
            </a:extLst>
          </p:cNvPr>
          <p:cNvSpPr txBox="1"/>
          <p:nvPr/>
        </p:nvSpPr>
        <p:spPr>
          <a:xfrm>
            <a:off x="8410891" y="4414207"/>
            <a:ext cx="580711" cy="477054"/>
          </a:xfrm>
          <a:prstGeom prst="rect">
            <a:avLst/>
          </a:prstGeom>
          <a:noFill/>
        </p:spPr>
        <p:txBody>
          <a:bodyPr wrap="square">
            <a:spAutoFit/>
          </a:bodyPr>
          <a:lstStyle/>
          <a:p>
            <a:r>
              <a:rPr lang="en-US" sz="2500">
                <a:latin typeface="Arial" panose="020B0604020202020204" pitchFamily="34" charset="0"/>
              </a:rPr>
              <a:t>x</a:t>
            </a:r>
            <a:r>
              <a:rPr lang="en-US" sz="2500" baseline="-25000">
                <a:latin typeface="Arial" panose="020B0604020202020204" pitchFamily="34" charset="0"/>
              </a:rPr>
              <a:t>2</a:t>
            </a:r>
            <a:endParaRPr lang="en-US" sz="2500"/>
          </a:p>
        </p:txBody>
      </p:sp>
      <p:sp>
        <p:nvSpPr>
          <p:cNvPr id="41" name="TextBox 40">
            <a:extLst>
              <a:ext uri="{FF2B5EF4-FFF2-40B4-BE49-F238E27FC236}">
                <a16:creationId xmlns:a16="http://schemas.microsoft.com/office/drawing/2014/main" xmlns="" id="{23340046-7400-4305-A4BD-EA48D0EDB466}"/>
              </a:ext>
            </a:extLst>
          </p:cNvPr>
          <p:cNvSpPr txBox="1"/>
          <p:nvPr/>
        </p:nvSpPr>
        <p:spPr>
          <a:xfrm>
            <a:off x="378560" y="4414207"/>
            <a:ext cx="1133072" cy="477054"/>
          </a:xfrm>
          <a:prstGeom prst="rect">
            <a:avLst/>
          </a:prstGeom>
          <a:noFill/>
        </p:spPr>
        <p:txBody>
          <a:bodyPr wrap="square">
            <a:spAutoFit/>
          </a:bodyPr>
          <a:lstStyle/>
          <a:p>
            <a:r>
              <a:rPr lang="en-US" sz="2500">
                <a:latin typeface="Arial" panose="020B0604020202020204" pitchFamily="34" charset="0"/>
              </a:rPr>
              <a:t>x</a:t>
            </a:r>
            <a:r>
              <a:rPr lang="en-US" sz="2500" baseline="-25000">
                <a:latin typeface="Arial" panose="020B0604020202020204" pitchFamily="34" charset="0"/>
              </a:rPr>
              <a:t> </a:t>
            </a:r>
            <a:r>
              <a:rPr lang="en-US" sz="2500">
                <a:latin typeface="Arial" panose="020B0604020202020204" pitchFamily="34" charset="0"/>
              </a:rPr>
              <a:t>= 0</a:t>
            </a:r>
            <a:endParaRPr lang="en-US" sz="2500"/>
          </a:p>
        </p:txBody>
      </p:sp>
      <p:sp>
        <p:nvSpPr>
          <p:cNvPr id="42" name="TextBox 41">
            <a:extLst>
              <a:ext uri="{FF2B5EF4-FFF2-40B4-BE49-F238E27FC236}">
                <a16:creationId xmlns:a16="http://schemas.microsoft.com/office/drawing/2014/main" xmlns="" id="{BD32FD27-2D66-49F4-A36C-F019416AA0E5}"/>
              </a:ext>
            </a:extLst>
          </p:cNvPr>
          <p:cNvSpPr txBox="1"/>
          <p:nvPr/>
        </p:nvSpPr>
        <p:spPr>
          <a:xfrm>
            <a:off x="4635830" y="4362600"/>
            <a:ext cx="3285593" cy="477054"/>
          </a:xfrm>
          <a:prstGeom prst="rect">
            <a:avLst/>
          </a:prstGeom>
          <a:noFill/>
        </p:spPr>
        <p:txBody>
          <a:bodyPr wrap="square">
            <a:spAutoFit/>
          </a:bodyPr>
          <a:lstStyle/>
          <a:p>
            <a:pPr algn="ctr"/>
            <a:r>
              <a:rPr lang="en-US" sz="2500">
                <a:latin typeface="Arial" panose="020B0604020202020204" pitchFamily="34" charset="0"/>
              </a:rPr>
              <a:t>d = </a:t>
            </a:r>
            <a:r>
              <a:rPr lang="en-US" sz="2500">
                <a:latin typeface="Arial" panose="020B0604020202020204" pitchFamily="34" charset="0"/>
                <a:sym typeface="Symbol" panose="05050102010706020507" pitchFamily="18" charset="2"/>
              </a:rPr>
              <a:t>x = </a:t>
            </a:r>
            <a:r>
              <a:rPr lang="en-US" sz="2500">
                <a:latin typeface="Arial" panose="020B0604020202020204" pitchFamily="34" charset="0"/>
              </a:rPr>
              <a:t>x</a:t>
            </a:r>
            <a:r>
              <a:rPr lang="en-US" sz="2500" baseline="-25000">
                <a:latin typeface="Arial" panose="020B0604020202020204" pitchFamily="34" charset="0"/>
              </a:rPr>
              <a:t>2</a:t>
            </a:r>
            <a:r>
              <a:rPr lang="en-US" sz="2500">
                <a:latin typeface="Arial" panose="020B0604020202020204" pitchFamily="34" charset="0"/>
              </a:rPr>
              <a:t> – x</a:t>
            </a:r>
            <a:r>
              <a:rPr lang="en-US" sz="2500" baseline="-25000">
                <a:latin typeface="Arial" panose="020B0604020202020204" pitchFamily="34" charset="0"/>
              </a:rPr>
              <a:t>1</a:t>
            </a:r>
            <a:r>
              <a:rPr lang="en-US" sz="2500">
                <a:latin typeface="Arial" panose="020B0604020202020204" pitchFamily="34" charset="0"/>
              </a:rPr>
              <a:t>  </a:t>
            </a:r>
            <a:endParaRPr lang="en-US" sz="2500"/>
          </a:p>
        </p:txBody>
      </p:sp>
    </p:spTree>
    <p:extLst>
      <p:ext uri="{BB962C8B-B14F-4D97-AF65-F5344CB8AC3E}">
        <p14:creationId xmlns:p14="http://schemas.microsoft.com/office/powerpoint/2010/main" val="313254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0F15F7D5-B528-49C7-9999-89FAED2CE6B2}"/>
              </a:ext>
            </a:extLst>
          </p:cNvPr>
          <p:cNvGrpSpPr/>
          <p:nvPr/>
        </p:nvGrpSpPr>
        <p:grpSpPr>
          <a:xfrm>
            <a:off x="-29497" y="65599"/>
            <a:ext cx="8603569" cy="541686"/>
            <a:chOff x="74035" y="2231322"/>
            <a:chExt cx="8550261" cy="756153"/>
          </a:xfrm>
        </p:grpSpPr>
        <p:grpSp>
          <p:nvGrpSpPr>
            <p:cNvPr id="5" name="Group 70">
              <a:extLst>
                <a:ext uri="{FF2B5EF4-FFF2-40B4-BE49-F238E27FC236}">
                  <a16:creationId xmlns:a16="http://schemas.microsoft.com/office/drawing/2014/main" xmlns="" id="{696643CF-3143-4A17-BCD7-35CA139BA4E2}"/>
                </a:ext>
              </a:extLst>
            </p:cNvPr>
            <p:cNvGrpSpPr>
              <a:grpSpLocks/>
            </p:cNvGrpSpPr>
            <p:nvPr/>
          </p:nvGrpSpPr>
          <p:grpSpPr bwMode="auto">
            <a:xfrm>
              <a:off x="330535" y="2267004"/>
              <a:ext cx="3332027" cy="708275"/>
              <a:chOff x="587625" y="3377549"/>
              <a:chExt cx="1715838" cy="1364238"/>
            </a:xfrm>
          </p:grpSpPr>
          <p:pic>
            <p:nvPicPr>
              <p:cNvPr id="8" name="Picture 8" descr="empty-green-rectangle">
                <a:extLst>
                  <a:ext uri="{FF2B5EF4-FFF2-40B4-BE49-F238E27FC236}">
                    <a16:creationId xmlns:a16="http://schemas.microsoft.com/office/drawing/2014/main" xmlns="" id="{3FD102CF-CF06-4863-A7C4-189E65741B8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7625" y="3377549"/>
                <a:ext cx="1715838"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xmlns="" id="{70D9EFDB-E986-459B-89CC-8ACAD16DD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xmlns="" id="{EDA36359-01F3-41DE-AA48-B17DD09C044E}"/>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2</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xmlns="" id="{04A33B69-55AB-49A2-91FF-1E0242F8D893}"/>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Vận tốc</a:t>
              </a:r>
              <a:endParaRPr lang="en-US" sz="2800" dirty="0">
                <a:cs typeface="Arial" panose="020B0604020202020204" pitchFamily="34" charset="0"/>
              </a:endParaRPr>
            </a:p>
          </p:txBody>
        </p:sp>
      </p:grpSp>
      <p:sp>
        <p:nvSpPr>
          <p:cNvPr id="10" name="Text Box 13">
            <a:extLst>
              <a:ext uri="{FF2B5EF4-FFF2-40B4-BE49-F238E27FC236}">
                <a16:creationId xmlns:a16="http://schemas.microsoft.com/office/drawing/2014/main" xmlns="" id="{828DB828-3964-488E-A2BC-7B0D36499F40}"/>
              </a:ext>
            </a:extLst>
          </p:cNvPr>
          <p:cNvSpPr txBox="1">
            <a:spLocks noChangeArrowheads="1"/>
          </p:cNvSpPr>
          <p:nvPr/>
        </p:nvSpPr>
        <p:spPr bwMode="auto">
          <a:xfrm>
            <a:off x="1229712" y="656533"/>
            <a:ext cx="3037487"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500" i="1">
                <a:solidFill>
                  <a:srgbClr val="0070C0"/>
                </a:solidFill>
                <a:cs typeface="Arial" panose="020B0604020202020204" pitchFamily="34" charset="0"/>
              </a:rPr>
              <a:t>Độ dịch chuyển</a:t>
            </a:r>
          </a:p>
        </p:txBody>
      </p:sp>
      <p:grpSp>
        <p:nvGrpSpPr>
          <p:cNvPr id="11" name="Group 10">
            <a:extLst>
              <a:ext uri="{FF2B5EF4-FFF2-40B4-BE49-F238E27FC236}">
                <a16:creationId xmlns:a16="http://schemas.microsoft.com/office/drawing/2014/main" xmlns="" id="{ED90FA52-FDB3-4BB4-977A-1F6F8A9740D0}"/>
              </a:ext>
            </a:extLst>
          </p:cNvPr>
          <p:cNvGrpSpPr/>
          <p:nvPr/>
        </p:nvGrpSpPr>
        <p:grpSpPr>
          <a:xfrm>
            <a:off x="338942" y="731676"/>
            <a:ext cx="785094" cy="325264"/>
            <a:chOff x="5867400" y="402866"/>
            <a:chExt cx="785094" cy="406303"/>
          </a:xfrm>
        </p:grpSpPr>
        <p:sp>
          <p:nvSpPr>
            <p:cNvPr id="12" name="Arrow: Pentagon 11">
              <a:extLst>
                <a:ext uri="{FF2B5EF4-FFF2-40B4-BE49-F238E27FC236}">
                  <a16:creationId xmlns:a16="http://schemas.microsoft.com/office/drawing/2014/main" xmlns="" id="{48C19459-0439-4FCF-B14E-49C552EEBD08}"/>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Chevron 12">
              <a:extLst>
                <a:ext uri="{FF2B5EF4-FFF2-40B4-BE49-F238E27FC236}">
                  <a16:creationId xmlns:a16="http://schemas.microsoft.com/office/drawing/2014/main" xmlns="" id="{3B5915C8-417C-4F22-99BA-B776F7153ECE}"/>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4" name="Picture 5" descr="empty-blue-rectangle">
            <a:extLst>
              <a:ext uri="{FF2B5EF4-FFF2-40B4-BE49-F238E27FC236}">
                <a16:creationId xmlns:a16="http://schemas.microsoft.com/office/drawing/2014/main" xmlns="" id="{F488E567-9F83-493E-8344-A9236B3D3B4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200" y="1693987"/>
            <a:ext cx="10972800" cy="2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xmlns="" id="{9653D4CA-84C1-412B-952E-05C921AC6BB2}"/>
                  </a:ext>
                </a:extLst>
              </p:cNvPr>
              <p:cNvSpPr txBox="1"/>
              <p:nvPr/>
            </p:nvSpPr>
            <p:spPr>
              <a:xfrm>
                <a:off x="1112749" y="1827282"/>
                <a:ext cx="9633031" cy="1303370"/>
              </a:xfrm>
              <a:prstGeom prst="rect">
                <a:avLst/>
              </a:prstGeom>
              <a:noFill/>
            </p:spPr>
            <p:txBody>
              <a:bodyPr wrap="square">
                <a:spAutoFit/>
              </a:bodyPr>
              <a:lstStyle/>
              <a:p>
                <a:pPr marL="0" marR="0">
                  <a:spcBef>
                    <a:spcPts val="600"/>
                  </a:spcBef>
                  <a:spcAft>
                    <a:spcPts val="600"/>
                  </a:spcAft>
                </a:pPr>
                <a:r>
                  <a:rPr lang="en-US" sz="2500">
                    <a:latin typeface="Arial" panose="020B0604020202020204" pitchFamily="34" charset="0"/>
                    <a:ea typeface="Times New Roman" panose="02020603050405020304" pitchFamily="18" charset="0"/>
                    <a:cs typeface="Times New Roman" panose="02020603050405020304" pitchFamily="18" charset="0"/>
                  </a:rPr>
                  <a:t>- Đ</a:t>
                </a:r>
                <a:r>
                  <a:rPr lang="en-US" sz="2500">
                    <a:effectLst/>
                    <a:latin typeface="Arial" panose="020B0604020202020204" pitchFamily="34" charset="0"/>
                    <a:ea typeface="Times New Roman" panose="02020603050405020304" pitchFamily="18" charset="0"/>
                    <a:cs typeface="Times New Roman" panose="02020603050405020304" pitchFamily="18" charset="0"/>
                  </a:rPr>
                  <a:t>ộ dịch chuyển là một đại lượng vectơ (</a:t>
                </a:r>
                <a14:m>
                  <m:oMath xmlns:m="http://schemas.openxmlformats.org/officeDocument/2006/math">
                    <m:acc>
                      <m:accPr>
                        <m:chr m:val="⃗"/>
                        <m:ctrlPr>
                          <a:rPr lang="en-US" sz="2500" i="1" smtClean="0">
                            <a:effectLst/>
                            <a:latin typeface="Cambria Math"/>
                            <a:cs typeface="Times New Roman" panose="02020603050405020304" pitchFamily="18" charset="0"/>
                          </a:rPr>
                        </m:ctrlPr>
                      </m:accPr>
                      <m:e>
                        <m:r>
                          <a:rPr lang="en-US" sz="2500" b="0" i="1" smtClean="0">
                            <a:effectLst/>
                            <a:latin typeface="Cambria Math" panose="02040503050406030204" pitchFamily="18" charset="0"/>
                            <a:cs typeface="Times New Roman" panose="02020603050405020304" pitchFamily="18" charset="0"/>
                          </a:rPr>
                          <m:t>𝑑</m:t>
                        </m:r>
                      </m:e>
                    </m:acc>
                  </m:oMath>
                </a14:m>
                <a:r>
                  <a:rPr lang="en-US" sz="2500">
                    <a:effectLst/>
                    <a:latin typeface="Arial" panose="020B0604020202020204" pitchFamily="34" charset="0"/>
                    <a:ea typeface="Times New Roman" panose="02020603050405020304" pitchFamily="18" charset="0"/>
                    <a:cs typeface="Times New Roman" panose="02020603050405020304" pitchFamily="18" charset="0"/>
                  </a:rPr>
                  <a:t>) có gốc tại vị trí ban đầu, hướng từ vị trí đầu đến vị trí cuối, độ lớn bằng khoảng cách giữa vị trí đầu và vị trí cuối. </a:t>
                </a:r>
              </a:p>
            </p:txBody>
          </p:sp>
        </mc:Choice>
        <mc:Fallback xmlns="">
          <p:sp>
            <p:nvSpPr>
              <p:cNvPr id="16" name="TextBox 15">
                <a:extLst>
                  <a:ext uri="{FF2B5EF4-FFF2-40B4-BE49-F238E27FC236}">
                    <a16:creationId xmlns:a16="http://schemas.microsoft.com/office/drawing/2014/main" id="{9653D4CA-84C1-412B-952E-05C921AC6BB2}"/>
                  </a:ext>
                </a:extLst>
              </p:cNvPr>
              <p:cNvSpPr txBox="1">
                <a:spLocks noRot="1" noChangeAspect="1" noMove="1" noResize="1" noEditPoints="1" noAdjustHandles="1" noChangeArrowheads="1" noChangeShapeType="1" noTextEdit="1"/>
              </p:cNvSpPr>
              <p:nvPr/>
            </p:nvSpPr>
            <p:spPr>
              <a:xfrm>
                <a:off x="1112749" y="1827282"/>
                <a:ext cx="9633031" cy="1303370"/>
              </a:xfrm>
              <a:prstGeom prst="rect">
                <a:avLst/>
              </a:prstGeom>
              <a:blipFill>
                <a:blip r:embed="rId5"/>
                <a:stretch>
                  <a:fillRect l="-1076" b="-10280"/>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xmlns="" id="{25266F22-8778-44F9-B9A2-FF4837D56675}"/>
              </a:ext>
            </a:extLst>
          </p:cNvPr>
          <p:cNvSpPr txBox="1"/>
          <p:nvPr/>
        </p:nvSpPr>
        <p:spPr>
          <a:xfrm>
            <a:off x="300057" y="1119737"/>
            <a:ext cx="1463842" cy="477054"/>
          </a:xfrm>
          <a:prstGeom prst="rect">
            <a:avLst/>
          </a:prstGeom>
          <a:noFill/>
        </p:spPr>
        <p:txBody>
          <a:bodyPr wrap="square">
            <a:spAutoFit/>
          </a:bodyPr>
          <a:lstStyle/>
          <a:p>
            <a:r>
              <a:rPr lang="en-US" sz="2500" i="1">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Lưu ý:</a:t>
            </a:r>
            <a:endParaRPr lang="en-US" sz="2500" i="1">
              <a:solidFill>
                <a:srgbClr val="00B050"/>
              </a:solidFill>
            </a:endParaRPr>
          </a:p>
        </p:txBody>
      </p:sp>
      <p:sp>
        <p:nvSpPr>
          <p:cNvPr id="15" name="TextBox 14">
            <a:extLst>
              <a:ext uri="{FF2B5EF4-FFF2-40B4-BE49-F238E27FC236}">
                <a16:creationId xmlns:a16="http://schemas.microsoft.com/office/drawing/2014/main" xmlns="" id="{DCA15165-C1C9-0D81-FD68-D2B6103E301E}"/>
              </a:ext>
            </a:extLst>
          </p:cNvPr>
          <p:cNvSpPr txBox="1"/>
          <p:nvPr/>
        </p:nvSpPr>
        <p:spPr>
          <a:xfrm>
            <a:off x="1194270" y="3222532"/>
            <a:ext cx="9633031" cy="1246495"/>
          </a:xfrm>
          <a:prstGeom prst="rect">
            <a:avLst/>
          </a:prstGeom>
          <a:noFill/>
        </p:spPr>
        <p:txBody>
          <a:bodyPr wrap="square">
            <a:spAutoFit/>
          </a:bodyPr>
          <a:lstStyle/>
          <a:p>
            <a:pPr marL="0" marR="0">
              <a:spcBef>
                <a:spcPts val="600"/>
              </a:spcBef>
              <a:spcAft>
                <a:spcPts val="600"/>
              </a:spcAft>
            </a:pPr>
            <a:r>
              <a:rPr lang="en-US" sz="2500">
                <a:effectLst/>
                <a:latin typeface="Arial" panose="020B0604020202020204" pitchFamily="34" charset="0"/>
                <a:ea typeface="Times New Roman" panose="02020603050405020304" pitchFamily="18" charset="0"/>
                <a:cs typeface="Times New Roman" panose="02020603050405020304" pitchFamily="18" charset="0"/>
              </a:rPr>
              <a:t>- Độ dịch chuyển là một đại lượng có thể nhận giá trị dương, âm hoặc bằng không. Trong khi quãng đường đi được là một đại lượng không âm.</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00631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29">
            <a:extLst>
              <a:ext uri="{FF2B5EF4-FFF2-40B4-BE49-F238E27FC236}">
                <a16:creationId xmlns:a16="http://schemas.microsoft.com/office/drawing/2014/main" xmlns="" id="{199011EE-48CA-4436-B957-94D6D4E911B4}"/>
              </a:ext>
            </a:extLst>
          </p:cNvPr>
          <p:cNvSpPr txBox="1">
            <a:spLocks noChangeArrowheads="1"/>
          </p:cNvSpPr>
          <p:nvPr/>
        </p:nvSpPr>
        <p:spPr bwMode="auto">
          <a:xfrm>
            <a:off x="1068262" y="880408"/>
            <a:ext cx="1089513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spcBef>
                <a:spcPts val="0"/>
              </a:spcBef>
            </a:pPr>
            <a:r>
              <a:rPr lang="en-US" sz="2000">
                <a:solidFill>
                  <a:srgbClr val="000000"/>
                </a:solidFill>
                <a:effectLst/>
                <a:latin typeface="Arial" panose="020B0604020202020204" pitchFamily="34" charset="0"/>
                <a:ea typeface="Times New Roman" panose="02020603050405020304" pitchFamily="18" charset="0"/>
              </a:rPr>
              <a:t>Xét quãng đường AB dài 1 000 m với A là vị trí nhà của em và B là vị trí của bưu điện. Tiệm tạp hoá nằm tại vị trí C là trung điểm của AB. Nếu chọn nhà em làm gốc toạ độ và chiều dương hướng từ nhà em đến bưu điện. Hãy xác định độ dịch chuyển của em trong các trường hợp: </a:t>
            </a:r>
          </a:p>
          <a:p>
            <a:pPr marL="914400" lvl="1" indent="-457200">
              <a:buAutoNum type="alphaLcParenR"/>
            </a:pPr>
            <a:r>
              <a:rPr lang="en-US" sz="2000">
                <a:solidFill>
                  <a:srgbClr val="000000"/>
                </a:solidFill>
                <a:effectLst/>
                <a:latin typeface="Arial" panose="020B0604020202020204" pitchFamily="34" charset="0"/>
                <a:ea typeface="Times New Roman" panose="02020603050405020304" pitchFamily="18" charset="0"/>
              </a:rPr>
              <a:t>Đi từ nhà đến bưu điện. </a:t>
            </a:r>
          </a:p>
          <a:p>
            <a:pPr marL="914400" lvl="1" indent="-457200">
              <a:buAutoNum type="alphaLcParenR"/>
            </a:pPr>
            <a:r>
              <a:rPr lang="en-US" sz="2000">
                <a:solidFill>
                  <a:srgbClr val="000000"/>
                </a:solidFill>
                <a:effectLst/>
                <a:latin typeface="Arial" panose="020B0604020202020204" pitchFamily="34" charset="0"/>
                <a:ea typeface="Times New Roman" panose="02020603050405020304" pitchFamily="18" charset="0"/>
              </a:rPr>
              <a:t>Đi từ nhà đến bưu điện rồi quay lại tiệm tạp hoá.</a:t>
            </a:r>
          </a:p>
          <a:p>
            <a:pPr marL="914400" lvl="1" indent="-457200">
              <a:buAutoNum type="alphaLcParenR"/>
            </a:pPr>
            <a:r>
              <a:rPr lang="en-US" sz="2000">
                <a:solidFill>
                  <a:srgbClr val="000000"/>
                </a:solidFill>
                <a:effectLst/>
                <a:latin typeface="Arial" panose="020B0604020202020204" pitchFamily="34" charset="0"/>
                <a:ea typeface="Times New Roman" panose="02020603050405020304" pitchFamily="18" charset="0"/>
              </a:rPr>
              <a:t>Đi từ nhà đến tiệm tạp hoá rồi quay về</a:t>
            </a:r>
            <a:endParaRPr lang="en-US" sz="2000" i="1">
              <a:solidFill>
                <a:srgbClr val="C00000"/>
              </a:solidFill>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20" name="Rectangle: Rounded Corners 19">
            <a:extLst>
              <a:ext uri="{FF2B5EF4-FFF2-40B4-BE49-F238E27FC236}">
                <a16:creationId xmlns:a16="http://schemas.microsoft.com/office/drawing/2014/main" xmlns="" id="{7A4827EE-06FC-4275-8C55-18B3A295874A}"/>
              </a:ext>
            </a:extLst>
          </p:cNvPr>
          <p:cNvSpPr/>
          <p:nvPr/>
        </p:nvSpPr>
        <p:spPr>
          <a:xfrm>
            <a:off x="721182" y="880408"/>
            <a:ext cx="11242218" cy="1938992"/>
          </a:xfrm>
          <a:prstGeom prst="roundRect">
            <a:avLst>
              <a:gd name="adj" fmla="val 8564"/>
            </a:avLst>
          </a:prstGeom>
          <a:noFill/>
          <a:ln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cxnSp>
        <p:nvCxnSpPr>
          <p:cNvPr id="22" name="Straight Arrow Connector 21">
            <a:extLst>
              <a:ext uri="{FF2B5EF4-FFF2-40B4-BE49-F238E27FC236}">
                <a16:creationId xmlns:a16="http://schemas.microsoft.com/office/drawing/2014/main" xmlns="" id="{42C5E25D-C49F-416F-A5E8-B7699ED875BE}"/>
              </a:ext>
            </a:extLst>
          </p:cNvPr>
          <p:cNvCxnSpPr>
            <a:cxnSpLocks/>
          </p:cNvCxnSpPr>
          <p:nvPr/>
        </p:nvCxnSpPr>
        <p:spPr>
          <a:xfrm>
            <a:off x="304800" y="6032833"/>
            <a:ext cx="11811000" cy="32619"/>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xmlns="" id="{D3139A90-C5FF-4516-9DF7-8A9C983B20D4}"/>
              </a:ext>
            </a:extLst>
          </p:cNvPr>
          <p:cNvSpPr/>
          <p:nvPr/>
        </p:nvSpPr>
        <p:spPr>
          <a:xfrm>
            <a:off x="1317090" y="5974426"/>
            <a:ext cx="130710" cy="1215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xmlns="" id="{AADDC316-68CA-4990-BCF8-4225835FC2F7}"/>
              </a:ext>
            </a:extLst>
          </p:cNvPr>
          <p:cNvSpPr txBox="1"/>
          <p:nvPr/>
        </p:nvSpPr>
        <p:spPr>
          <a:xfrm>
            <a:off x="1181565" y="6103856"/>
            <a:ext cx="401760" cy="369332"/>
          </a:xfrm>
          <a:prstGeom prst="rect">
            <a:avLst/>
          </a:prstGeom>
          <a:noFill/>
        </p:spPr>
        <p:txBody>
          <a:bodyPr wrap="square">
            <a:spAutoFit/>
          </a:bodyPr>
          <a:lstStyle/>
          <a:p>
            <a:pPr algn="ctr"/>
            <a:r>
              <a:rPr lang="en-US" sz="1800" i="1">
                <a:effectLst/>
                <a:latin typeface="Arial" panose="020B0604020202020204" pitchFamily="34" charset="0"/>
                <a:ea typeface="Times New Roman" panose="02020603050405020304" pitchFamily="18" charset="0"/>
                <a:cs typeface="Times New Roman" panose="02020603050405020304" pitchFamily="18" charset="0"/>
              </a:rPr>
              <a:t>A</a:t>
            </a:r>
            <a:endParaRPr lang="en-US"/>
          </a:p>
        </p:txBody>
      </p:sp>
      <p:sp>
        <p:nvSpPr>
          <p:cNvPr id="59" name="Oval 58">
            <a:extLst>
              <a:ext uri="{FF2B5EF4-FFF2-40B4-BE49-F238E27FC236}">
                <a16:creationId xmlns:a16="http://schemas.microsoft.com/office/drawing/2014/main" xmlns="" id="{08D4D66C-05DD-4AEC-82D4-3D420205A6F6}"/>
              </a:ext>
            </a:extLst>
          </p:cNvPr>
          <p:cNvSpPr/>
          <p:nvPr/>
        </p:nvSpPr>
        <p:spPr>
          <a:xfrm>
            <a:off x="5736690" y="5994429"/>
            <a:ext cx="130710" cy="1215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xmlns="" id="{EAA5D379-DBFF-4F63-93B0-B2B5EF823C5B}"/>
              </a:ext>
            </a:extLst>
          </p:cNvPr>
          <p:cNvSpPr txBox="1"/>
          <p:nvPr/>
        </p:nvSpPr>
        <p:spPr>
          <a:xfrm>
            <a:off x="5601165" y="6154407"/>
            <a:ext cx="401760" cy="369332"/>
          </a:xfrm>
          <a:prstGeom prst="rect">
            <a:avLst/>
          </a:prstGeom>
          <a:noFill/>
        </p:spPr>
        <p:txBody>
          <a:bodyPr wrap="square">
            <a:spAutoFit/>
          </a:bodyPr>
          <a:lstStyle/>
          <a:p>
            <a:pPr algn="ctr"/>
            <a:r>
              <a:rPr lang="en-US" i="1">
                <a:latin typeface="Arial" panose="020B0604020202020204" pitchFamily="34" charset="0"/>
                <a:cs typeface="Times New Roman" panose="02020603050405020304" pitchFamily="18" charset="0"/>
              </a:rPr>
              <a:t>C</a:t>
            </a:r>
            <a:endParaRPr lang="en-US"/>
          </a:p>
        </p:txBody>
      </p:sp>
      <p:sp>
        <p:nvSpPr>
          <p:cNvPr id="61" name="Oval 60">
            <a:extLst>
              <a:ext uri="{FF2B5EF4-FFF2-40B4-BE49-F238E27FC236}">
                <a16:creationId xmlns:a16="http://schemas.microsoft.com/office/drawing/2014/main" xmlns="" id="{133037DE-2503-47C7-86F1-A12063C02662}"/>
              </a:ext>
            </a:extLst>
          </p:cNvPr>
          <p:cNvSpPr/>
          <p:nvPr/>
        </p:nvSpPr>
        <p:spPr>
          <a:xfrm>
            <a:off x="9982200" y="5994429"/>
            <a:ext cx="130710" cy="1215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xmlns="" id="{7A543D88-8969-4977-B689-F479640C1A83}"/>
              </a:ext>
            </a:extLst>
          </p:cNvPr>
          <p:cNvSpPr txBox="1"/>
          <p:nvPr/>
        </p:nvSpPr>
        <p:spPr>
          <a:xfrm>
            <a:off x="9829800" y="6144990"/>
            <a:ext cx="401760" cy="369332"/>
          </a:xfrm>
          <a:prstGeom prst="rect">
            <a:avLst/>
          </a:prstGeom>
          <a:noFill/>
        </p:spPr>
        <p:txBody>
          <a:bodyPr wrap="square">
            <a:spAutoFit/>
          </a:bodyPr>
          <a:lstStyle/>
          <a:p>
            <a:pPr algn="ctr"/>
            <a:r>
              <a:rPr lang="en-US" i="1">
                <a:latin typeface="Arial" panose="020B0604020202020204" pitchFamily="34" charset="0"/>
                <a:cs typeface="Times New Roman" panose="02020603050405020304" pitchFamily="18" charset="0"/>
              </a:rPr>
              <a:t>B</a:t>
            </a:r>
            <a:endParaRPr lang="en-US"/>
          </a:p>
        </p:txBody>
      </p:sp>
      <p:pic>
        <p:nvPicPr>
          <p:cNvPr id="23" name="Content Placeholder 4" descr="Graphical user interface, PowerPoint&#10;&#10;Description automatically generated">
            <a:extLst>
              <a:ext uri="{FF2B5EF4-FFF2-40B4-BE49-F238E27FC236}">
                <a16:creationId xmlns:a16="http://schemas.microsoft.com/office/drawing/2014/main" xmlns="" id="{0A2B88C5-D9DD-40F2-BDBE-65260F8BE4B9}"/>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9212942" y="3710677"/>
            <a:ext cx="2826658" cy="2119994"/>
          </a:xfrm>
        </p:spPr>
      </p:pic>
      <p:pic>
        <p:nvPicPr>
          <p:cNvPr id="25" name="Picture 24" descr="A picture containing building, house, outdoor, white&#10;&#10;Description automatically generated">
            <a:extLst>
              <a:ext uri="{FF2B5EF4-FFF2-40B4-BE49-F238E27FC236}">
                <a16:creationId xmlns:a16="http://schemas.microsoft.com/office/drawing/2014/main" xmlns="" id="{0C97E1FA-DED9-4B74-8BB6-37C9F00A7F40}"/>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894" b="100000" l="7609" r="98792">
                        <a14:foregroundMark x1="11111" y1="16393" x2="11111" y2="16393"/>
                        <a14:foregroundMark x1="9058" y1="12370" x2="9058" y2="12370"/>
                        <a14:foregroundMark x1="11594" y1="8197" x2="10628" y2="8346"/>
                        <a14:foregroundMark x1="47826" y1="46498" x2="47826" y2="46498"/>
                        <a14:foregroundMark x1="47585" y1="45007" x2="47585" y2="45007"/>
                        <a14:foregroundMark x1="10628" y1="16393" x2="10628" y2="16393"/>
                        <a14:foregroundMark x1="10024" y1="43666" x2="10024" y2="43666"/>
                        <a14:foregroundMark x1="10870" y1="24143" x2="10870" y2="24143"/>
                        <a14:foregroundMark x1="94444" y1="67213" x2="94444" y2="67213"/>
                        <a14:foregroundMark x1="12198" y1="12370" x2="12198" y2="12370"/>
                        <a14:foregroundMark x1="11353" y1="14307" x2="11353" y2="14307"/>
                        <a14:foregroundMark x1="12077" y1="20119" x2="12077" y2="20119"/>
                        <a14:foregroundMark x1="13043" y1="16244" x2="13043" y2="16244"/>
                        <a14:foregroundMark x1="7609" y1="80924" x2="7609" y2="80924"/>
                        <a14:foregroundMark x1="35507" y1="75857" x2="35507" y2="75857"/>
                        <a14:foregroundMark x1="35990" y1="88823" x2="35990" y2="88823"/>
                        <a14:foregroundMark x1="46014" y1="97317" x2="46014" y2="97317"/>
                        <a14:foregroundMark x1="25242" y1="96274" x2="25242" y2="96274"/>
                        <a14:foregroundMark x1="17029" y1="97019" x2="17029" y2="97019"/>
                        <a14:foregroundMark x1="10024" y1="96125" x2="11473" y2="95082"/>
                        <a14:foregroundMark x1="13406" y1="95082" x2="13406" y2="94486"/>
                        <a14:foregroundMark x1="42271" y1="94486" x2="42271" y2="94486"/>
                        <a14:foregroundMark x1="58213" y1="93890" x2="59662" y2="93145"/>
                        <a14:foregroundMark x1="67391" y1="94337" x2="69807" y2="95231"/>
                        <a14:foregroundMark x1="47826" y1="99404" x2="47826" y2="99404"/>
                        <a14:foregroundMark x1="39493" y1="97317" x2="39493" y2="97317"/>
                        <a14:foregroundMark x1="35628" y1="94784" x2="35628" y2="94784"/>
                        <a14:foregroundMark x1="98792" y1="70045" x2="98792" y2="70045"/>
                        <a14:foregroundMark x1="94928" y1="70939" x2="94928" y2="70939"/>
                        <a14:foregroundMark x1="98309" y1="70641" x2="98309" y2="70641"/>
                        <a14:foregroundMark x1="94928" y1="71386" x2="94928" y2="71386"/>
                        <a14:foregroundMark x1="93116" y1="70343" x2="95290" y2="69449"/>
                        <a14:foregroundMark x1="47343" y1="94188" x2="47343" y2="94188"/>
                        <a14:foregroundMark x1="35266" y1="97019" x2="35749" y2="97019"/>
                        <a14:foregroundMark x1="56280" y1="96423" x2="56280" y2="96423"/>
                        <a14:foregroundMark x1="79952" y1="95678" x2="79952" y2="95678"/>
                        <a14:foregroundMark x1="12560" y1="24292" x2="12560" y2="24292"/>
                      </a14:backgroundRemoval>
                    </a14:imgEffect>
                  </a14:imgLayer>
                </a14:imgProps>
              </a:ext>
              <a:ext uri="{28A0092B-C50C-407E-A947-70E740481C1C}">
                <a14:useLocalDpi xmlns:a14="http://schemas.microsoft.com/office/drawing/2010/main"/>
              </a:ext>
            </a:extLst>
          </a:blip>
          <a:srcRect l="-1439"/>
          <a:stretch/>
        </p:blipFill>
        <p:spPr>
          <a:xfrm>
            <a:off x="318408" y="3886200"/>
            <a:ext cx="2258783" cy="1804958"/>
          </a:xfrm>
          <a:prstGeom prst="rect">
            <a:avLst/>
          </a:prstGeom>
        </p:spPr>
      </p:pic>
      <p:pic>
        <p:nvPicPr>
          <p:cNvPr id="7" name="Picture 6" descr="A picture containing calendar&#10;&#10;Description automatically generated">
            <a:extLst>
              <a:ext uri="{FF2B5EF4-FFF2-40B4-BE49-F238E27FC236}">
                <a16:creationId xmlns:a16="http://schemas.microsoft.com/office/drawing/2014/main" xmlns="" id="{A1F9DC81-D844-41FE-8E83-CE1A9B46A334}"/>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foregroundMark x1="26063" y1="41375" x2="26438" y2="41500"/>
                        <a14:foregroundMark x1="32938" y1="40625" x2="32938" y2="40625"/>
                        <a14:foregroundMark x1="38563" y1="39750" x2="38563" y2="39750"/>
                        <a14:foregroundMark x1="44375" y1="40625" x2="44375" y2="40625"/>
                        <a14:foregroundMark x1="41750" y1="17250" x2="41750" y2="17250"/>
                        <a14:foregroundMark x1="59625" y1="18375" x2="59625" y2="18375"/>
                        <a14:foregroundMark x1="47750" y1="14750" x2="47750" y2="14750"/>
                        <a14:foregroundMark x1="40688" y1="17000" x2="40688" y2="17000"/>
                        <a14:foregroundMark x1="57938" y1="17250" x2="57938" y2="17250"/>
                        <a14:foregroundMark x1="48375" y1="38625" x2="48375" y2="38625"/>
                        <a14:foregroundMark x1="52875" y1="40000" x2="52875" y2="40000"/>
                        <a14:foregroundMark x1="58375" y1="41000" x2="58375" y2="41000"/>
                        <a14:foregroundMark x1="63125" y1="39500" x2="63125" y2="39500"/>
                        <a14:foregroundMark x1="67125" y1="40000" x2="67125" y2="40000"/>
                        <a14:foregroundMark x1="68938" y1="38750" x2="68938" y2="38750"/>
                        <a14:foregroundMark x1="74500" y1="38000" x2="74500" y2="38000"/>
                        <a14:foregroundMark x1="76625" y1="43625" x2="76625" y2="43625"/>
                        <a14:foregroundMark x1="77313" y1="38750" x2="77313" y2="38750"/>
                        <a14:foregroundMark x1="75500" y1="39625" x2="75500" y2="39625"/>
                        <a14:foregroundMark x1="78250" y1="44750" x2="78250" y2="44750"/>
                        <a14:foregroundMark x1="77750" y1="46875" x2="77750" y2="46875"/>
                        <a14:foregroundMark x1="77875" y1="43000" x2="77875" y2="43000"/>
                        <a14:foregroundMark x1="78250" y1="44125" x2="78250" y2="44125"/>
                      </a14:backgroundRemoval>
                    </a14:imgEffect>
                  </a14:imgLayer>
                </a14:imgProps>
              </a:ext>
              <a:ext uri="{28A0092B-C50C-407E-A947-70E740481C1C}">
                <a14:useLocalDpi xmlns:a14="http://schemas.microsoft.com/office/drawing/2010/main"/>
              </a:ext>
            </a:extLst>
          </a:blip>
          <a:stretch>
            <a:fillRect/>
          </a:stretch>
        </p:blipFill>
        <p:spPr>
          <a:xfrm>
            <a:off x="3313488" y="3494953"/>
            <a:ext cx="4992312" cy="2496156"/>
          </a:xfrm>
          <a:prstGeom prst="rect">
            <a:avLst/>
          </a:prstGeom>
        </p:spPr>
      </p:pic>
      <p:pic>
        <p:nvPicPr>
          <p:cNvPr id="29" name="Picture 28" descr="A picture containing text&#10;&#10;Description automatically generated">
            <a:extLst>
              <a:ext uri="{FF2B5EF4-FFF2-40B4-BE49-F238E27FC236}">
                <a16:creationId xmlns:a16="http://schemas.microsoft.com/office/drawing/2014/main" xmlns="" id="{7B07F150-5C59-46C2-BF15-D0009D5ECEC4}"/>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ackgroundRemoval t="7942" b="91336" l="10000" r="89375">
                        <a14:foregroundMark x1="50000" y1="15162" x2="50000" y2="15162"/>
                        <a14:foregroundMark x1="37500" y1="7942" x2="37500" y2="7942"/>
                        <a14:foregroundMark x1="28125" y1="46570" x2="28125" y2="46570"/>
                        <a14:foregroundMark x1="51875" y1="61011" x2="53125" y2="61011"/>
                        <a14:foregroundMark x1="64375" y1="44043" x2="64375" y2="44043"/>
                        <a14:foregroundMark x1="65000" y1="44765" x2="65000" y2="44765"/>
                        <a14:foregroundMark x1="48750" y1="91697" x2="48750" y2="91697"/>
                      </a14:backgroundRemoval>
                    </a14:imgEffect>
                  </a14:imgLayer>
                </a14:imgProps>
              </a:ext>
              <a:ext uri="{28A0092B-C50C-407E-A947-70E740481C1C}">
                <a14:useLocalDpi xmlns:a14="http://schemas.microsoft.com/office/drawing/2010/main"/>
              </a:ext>
            </a:extLst>
          </a:blip>
          <a:srcRect/>
          <a:stretch/>
        </p:blipFill>
        <p:spPr>
          <a:xfrm>
            <a:off x="2388298" y="5160941"/>
            <a:ext cx="537786" cy="935059"/>
          </a:xfrm>
          <a:prstGeom prst="rect">
            <a:avLst/>
          </a:prstGeom>
        </p:spPr>
      </p:pic>
      <p:grpSp>
        <p:nvGrpSpPr>
          <p:cNvPr id="30" name="Group 56">
            <a:extLst>
              <a:ext uri="{FF2B5EF4-FFF2-40B4-BE49-F238E27FC236}">
                <a16:creationId xmlns:a16="http://schemas.microsoft.com/office/drawing/2014/main" xmlns="" id="{F6646F30-A4E7-45C3-8AB3-8A457A3C9B65}"/>
              </a:ext>
            </a:extLst>
          </p:cNvPr>
          <p:cNvGrpSpPr/>
          <p:nvPr/>
        </p:nvGrpSpPr>
        <p:grpSpPr>
          <a:xfrm>
            <a:off x="4911911" y="153812"/>
            <a:ext cx="2368177" cy="531988"/>
            <a:chOff x="2193" y="0"/>
            <a:chExt cx="2245706" cy="1239104"/>
          </a:xfrm>
          <a:solidFill>
            <a:srgbClr val="002060"/>
          </a:solidFill>
          <a:scene3d>
            <a:camera prst="orthographicFront"/>
            <a:lightRig rig="threePt" dir="t">
              <a:rot lat="0" lon="0" rev="7500000"/>
            </a:lightRig>
          </a:scene3d>
        </p:grpSpPr>
        <p:sp>
          <p:nvSpPr>
            <p:cNvPr id="31" name="Rounded Rectangle 57">
              <a:extLst>
                <a:ext uri="{FF2B5EF4-FFF2-40B4-BE49-F238E27FC236}">
                  <a16:creationId xmlns:a16="http://schemas.microsoft.com/office/drawing/2014/main" xmlns="" id="{A627A05C-1D87-4851-925A-48DABFDCF343}"/>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32" name="Rounded Rectangle 4">
              <a:extLst>
                <a:ext uri="{FF2B5EF4-FFF2-40B4-BE49-F238E27FC236}">
                  <a16:creationId xmlns:a16="http://schemas.microsoft.com/office/drawing/2014/main" xmlns="" id="{BFB4C064-3ED6-47E1-AD70-257022D9E4B6}"/>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Luyện tập</a:t>
              </a:r>
            </a:p>
          </p:txBody>
        </p:sp>
      </p:grpSp>
      <p:pic>
        <p:nvPicPr>
          <p:cNvPr id="35" name="Picture 34">
            <a:extLst>
              <a:ext uri="{FF2B5EF4-FFF2-40B4-BE49-F238E27FC236}">
                <a16:creationId xmlns:a16="http://schemas.microsoft.com/office/drawing/2014/main" xmlns="" id="{B8860D06-2560-4E6B-8DC6-87310CE21E3E}"/>
              </a:ext>
            </a:extLst>
          </p:cNvPr>
          <p:cNvPicPr>
            <a:picLocks noChangeAspect="1"/>
          </p:cNvPicPr>
          <p:nvPr/>
        </p:nvPicPr>
        <p:blipFill>
          <a:blip r:embed="rId10" cstate="email">
            <a:extLst>
              <a:ext uri="{BEBA8EAE-BF5A-486C-A8C5-ECC9F3942E4B}">
                <a14:imgProps xmlns:a14="http://schemas.microsoft.com/office/drawing/2010/main">
                  <a14:imgLayer r:embed="rId11">
                    <a14:imgEffect>
                      <a14:backgroundRemoval t="10000" b="90000" l="10000" r="90000">
                        <a14:foregroundMark x1="60494" y1="10383" x2="60494" y2="10383"/>
                        <a14:foregroundMark x1="29630" y1="10383" x2="29630" y2="10383"/>
                        <a14:foregroundMark x1="10494" y1="43716" x2="10494" y2="43716"/>
                      </a14:backgroundRemoval>
                    </a14:imgEffect>
                  </a14:imgLayer>
                </a14:imgProps>
              </a:ext>
              <a:ext uri="{28A0092B-C50C-407E-A947-70E740481C1C}">
                <a14:useLocalDpi xmlns:a14="http://schemas.microsoft.com/office/drawing/2010/main"/>
              </a:ext>
            </a:extLst>
          </a:blip>
          <a:stretch>
            <a:fillRect/>
          </a:stretch>
        </p:blipFill>
        <p:spPr>
          <a:xfrm>
            <a:off x="397434" y="432995"/>
            <a:ext cx="681338" cy="769660"/>
          </a:xfrm>
          <a:prstGeom prst="rect">
            <a:avLst/>
          </a:prstGeom>
        </p:spPr>
      </p:pic>
    </p:spTree>
    <p:extLst>
      <p:ext uri="{BB962C8B-B14F-4D97-AF65-F5344CB8AC3E}">
        <p14:creationId xmlns:p14="http://schemas.microsoft.com/office/powerpoint/2010/main" val="3633229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3">
            <a:extLst>
              <a:ext uri="{FF2B5EF4-FFF2-40B4-BE49-F238E27FC236}">
                <a16:creationId xmlns:a16="http://schemas.microsoft.com/office/drawing/2014/main" xmlns="" id="{9D5AC61A-909D-0E98-71FB-48FA492C959C}"/>
              </a:ext>
            </a:extLst>
          </p:cNvPr>
          <p:cNvSpPr txBox="1">
            <a:spLocks noChangeArrowheads="1"/>
          </p:cNvSpPr>
          <p:nvPr/>
        </p:nvSpPr>
        <p:spPr bwMode="auto">
          <a:xfrm>
            <a:off x="1229712" y="656533"/>
            <a:ext cx="3037487"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500" i="1">
                <a:solidFill>
                  <a:srgbClr val="0070C0"/>
                </a:solidFill>
                <a:cs typeface="Arial" panose="020B0604020202020204" pitchFamily="34" charset="0"/>
              </a:rPr>
              <a:t>Vận tốc trung bình</a:t>
            </a:r>
          </a:p>
        </p:txBody>
      </p:sp>
      <p:grpSp>
        <p:nvGrpSpPr>
          <p:cNvPr id="12" name="Group 11">
            <a:extLst>
              <a:ext uri="{FF2B5EF4-FFF2-40B4-BE49-F238E27FC236}">
                <a16:creationId xmlns:a16="http://schemas.microsoft.com/office/drawing/2014/main" xmlns="" id="{7D61A55E-CF8E-F6A1-2AEC-282A8F5D0DC8}"/>
              </a:ext>
            </a:extLst>
          </p:cNvPr>
          <p:cNvGrpSpPr/>
          <p:nvPr/>
        </p:nvGrpSpPr>
        <p:grpSpPr>
          <a:xfrm>
            <a:off x="338942" y="731676"/>
            <a:ext cx="785094" cy="325264"/>
            <a:chOff x="5867400" y="402866"/>
            <a:chExt cx="785094" cy="406303"/>
          </a:xfrm>
        </p:grpSpPr>
        <p:sp>
          <p:nvSpPr>
            <p:cNvPr id="13" name="Arrow: Pentagon 12">
              <a:extLst>
                <a:ext uri="{FF2B5EF4-FFF2-40B4-BE49-F238E27FC236}">
                  <a16:creationId xmlns:a16="http://schemas.microsoft.com/office/drawing/2014/main" xmlns="" id="{1EC799F7-184D-81E7-40EA-75927DC4935F}"/>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Chevron 13">
              <a:extLst>
                <a:ext uri="{FF2B5EF4-FFF2-40B4-BE49-F238E27FC236}">
                  <a16:creationId xmlns:a16="http://schemas.microsoft.com/office/drawing/2014/main" xmlns="" id="{23C9A47D-18A3-4F43-8F56-5DCFDF7C2DBD}"/>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TextBox 15">
            <a:extLst>
              <a:ext uri="{FF2B5EF4-FFF2-40B4-BE49-F238E27FC236}">
                <a16:creationId xmlns:a16="http://schemas.microsoft.com/office/drawing/2014/main" xmlns="" id="{5AD7C12B-22EB-2327-27D8-C7EEF44DEE41}"/>
              </a:ext>
            </a:extLst>
          </p:cNvPr>
          <p:cNvSpPr txBox="1"/>
          <p:nvPr/>
        </p:nvSpPr>
        <p:spPr>
          <a:xfrm>
            <a:off x="484735" y="1198676"/>
            <a:ext cx="11319658" cy="769441"/>
          </a:xfrm>
          <a:prstGeom prst="rect">
            <a:avLst/>
          </a:prstGeom>
          <a:noFill/>
        </p:spPr>
        <p:txBody>
          <a:bodyPr wrap="square">
            <a:spAutoFit/>
          </a:bodyPr>
          <a:lstStyle/>
          <a:p>
            <a:pPr marL="0" marR="0">
              <a:spcBef>
                <a:spcPts val="0"/>
              </a:spcBef>
            </a:pPr>
            <a:r>
              <a:rPr lang="en-US" sz="2200">
                <a:effectLst/>
                <a:latin typeface="Arial" panose="020B0604020202020204" pitchFamily="34" charset="0"/>
                <a:ea typeface="Times New Roman" panose="02020603050405020304" pitchFamily="18" charset="0"/>
                <a:cs typeface="Arial" panose="020B0604020202020204" pitchFamily="34" charset="0"/>
              </a:rPr>
              <a:t>Khái niệm tốc độ không thể hiện được chiều chuyển động của vật. Khi thay quãng đường đi được trong công thức xác định tốc độ trung bình bằng độ dịch chuyển, ta rút ra được:</a:t>
            </a:r>
            <a:endParaRPr lang="en-US" sz="2200">
              <a:effectLst/>
              <a:latin typeface="Arial" panose="020B0604020202020204" pitchFamily="34" charset="0"/>
              <a:ea typeface="游明朝" panose="02020400000000000000" pitchFamily="18" charset="-128"/>
              <a:cs typeface="Arial" panose="020B0604020202020204" pitchFamily="34" charset="0"/>
            </a:endParaRPr>
          </a:p>
        </p:txBody>
      </p:sp>
      <p:sp>
        <p:nvSpPr>
          <p:cNvPr id="18" name="TextBox 17">
            <a:extLst>
              <a:ext uri="{FF2B5EF4-FFF2-40B4-BE49-F238E27FC236}">
                <a16:creationId xmlns:a16="http://schemas.microsoft.com/office/drawing/2014/main" xmlns="" id="{A912C8EE-2535-C853-C5DE-46EE00CDEAAF}"/>
              </a:ext>
            </a:extLst>
          </p:cNvPr>
          <p:cNvSpPr txBox="1"/>
          <p:nvPr/>
        </p:nvSpPr>
        <p:spPr>
          <a:xfrm>
            <a:off x="3739331" y="5338553"/>
            <a:ext cx="8287363" cy="894860"/>
          </a:xfrm>
          <a:prstGeom prst="rect">
            <a:avLst/>
          </a:prstGeom>
          <a:noFill/>
        </p:spPr>
        <p:txBody>
          <a:bodyPr wrap="square">
            <a:spAutoFit/>
          </a:bodyPr>
          <a:lstStyle/>
          <a:p>
            <a:pPr marL="0" marR="0">
              <a:lnSpc>
                <a:spcPct val="107000"/>
              </a:lnSpc>
              <a:spcBef>
                <a:spcPts val="0"/>
              </a:spcBef>
              <a:spcAft>
                <a:spcPts val="500"/>
              </a:spcAft>
            </a:pPr>
            <a:r>
              <a:rPr lang="en-US" sz="2500" i="1">
                <a:effectLst/>
                <a:latin typeface="Arial" panose="020B0604020202020204" pitchFamily="34" charset="0"/>
                <a:ea typeface="Times New Roman" panose="02020603050405020304" pitchFamily="18" charset="0"/>
                <a:cs typeface="Times New Roman" panose="02020603050405020304" pitchFamily="18" charset="0"/>
              </a:rPr>
              <a:t>Lưu ý: Tốc độ trung bình chỉ bằng độ lớn của vận tốc trung bình khi vật chuyển động thẳng không đổi chiều.</a:t>
            </a:r>
            <a:endParaRPr lang="en-US" sz="2500" i="1">
              <a:effectLst/>
              <a:latin typeface="Calibri" panose="020F0502020204030204" pitchFamily="34" charset="0"/>
              <a:ea typeface="游明朝" panose="02020400000000000000" pitchFamily="18" charset="-128"/>
              <a:cs typeface="Times New Roman" panose="02020603050405020304" pitchFamily="18" charset="0"/>
            </a:endParaRPr>
          </a:p>
        </p:txBody>
      </p:sp>
      <p:pic>
        <p:nvPicPr>
          <p:cNvPr id="20" name="Picture 5" descr="empty-blue-rectangle">
            <a:extLst>
              <a:ext uri="{FF2B5EF4-FFF2-40B4-BE49-F238E27FC236}">
                <a16:creationId xmlns:a16="http://schemas.microsoft.com/office/drawing/2014/main" xmlns="" id="{28A56F93-4B0C-5693-EF94-A3C5FDFB78D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599" y="2050293"/>
            <a:ext cx="11734801" cy="1274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xmlns="" id="{497D06EA-CA30-2807-AB05-2D42079ED139}"/>
              </a:ext>
            </a:extLst>
          </p:cNvPr>
          <p:cNvSpPr txBox="1"/>
          <p:nvPr/>
        </p:nvSpPr>
        <p:spPr>
          <a:xfrm>
            <a:off x="790770" y="2240214"/>
            <a:ext cx="10707589" cy="861774"/>
          </a:xfrm>
          <a:prstGeom prst="rect">
            <a:avLst/>
          </a:prstGeom>
          <a:noFill/>
        </p:spPr>
        <p:txBody>
          <a:bodyPr wrap="square">
            <a:spAutoFit/>
          </a:bodyPr>
          <a:lstStyle/>
          <a:p>
            <a:r>
              <a:rPr lang="en-US" sz="2500">
                <a:latin typeface="Arial" panose="020B0604020202020204" pitchFamily="34" charset="0"/>
                <a:cs typeface="Arial" panose="020B0604020202020204" pitchFamily="34" charset="0"/>
              </a:rPr>
              <a:t>Vận tốc trung bình là đại lượng vectơ được xác định bằng thương số giữa độ dịch chuyển của vật và thời gian để vật thực hiện độ dịch chuyển đó</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p:grpSp>
        <p:nvGrpSpPr>
          <p:cNvPr id="23" name="Group 22">
            <a:extLst>
              <a:ext uri="{FF2B5EF4-FFF2-40B4-BE49-F238E27FC236}">
                <a16:creationId xmlns:a16="http://schemas.microsoft.com/office/drawing/2014/main" xmlns="" id="{83CDA6D8-D8DD-84ED-9A6C-4BC980DC98B1}"/>
              </a:ext>
            </a:extLst>
          </p:cNvPr>
          <p:cNvGrpSpPr/>
          <p:nvPr/>
        </p:nvGrpSpPr>
        <p:grpSpPr>
          <a:xfrm>
            <a:off x="3124200" y="3694423"/>
            <a:ext cx="4066440" cy="1274703"/>
            <a:chOff x="8076716" y="3452482"/>
            <a:chExt cx="2310296" cy="1252079"/>
          </a:xfrm>
        </p:grpSpPr>
        <p:pic>
          <p:nvPicPr>
            <p:cNvPr id="24" name="Picture 23" descr="empty-red-rectangle">
              <a:extLst>
                <a:ext uri="{FF2B5EF4-FFF2-40B4-BE49-F238E27FC236}">
                  <a16:creationId xmlns:a16="http://schemas.microsoft.com/office/drawing/2014/main" xmlns="" id="{A23BC0AD-57CC-B925-D178-0FE73AF16F7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76716" y="3452482"/>
              <a:ext cx="2310296" cy="1252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5" name="Object 18">
                  <a:extLst>
                    <a:ext uri="{FF2B5EF4-FFF2-40B4-BE49-F238E27FC236}">
                      <a16:creationId xmlns:a16="http://schemas.microsoft.com/office/drawing/2014/main" xmlns="" id="{4561C75A-6129-DCFE-FD7D-7AE9CD7ECBDC}"/>
                    </a:ext>
                  </a:extLst>
                </p:cNvPr>
                <p:cNvSpPr txBox="1"/>
                <p:nvPr/>
              </p:nvSpPr>
              <p:spPr bwMode="auto">
                <a:xfrm>
                  <a:off x="8426195" y="3498290"/>
                  <a:ext cx="1733135" cy="1160463"/>
                </a:xfrm>
                <a:prstGeom prst="rect">
                  <a:avLst/>
                </a:prstGeom>
                <a:noFill/>
                <a:ln w="9525">
                  <a:noFill/>
                  <a:miter lim="800000"/>
                  <a:headEnd/>
                  <a:tailEnd/>
                </a:ln>
                <a:effectLst/>
              </p:spPr>
              <p:txBody>
                <a:bodyPr>
                  <a:noAutofit/>
                </a:bodyPr>
                <a:lstStyle/>
                <a:p>
                  <a:pPr/>
                  <a14:m>
                    <m:oMathPara xmlns:m="http://schemas.openxmlformats.org/officeDocument/2006/math">
                      <m:oMathParaPr>
                        <m:jc m:val="left"/>
                      </m:oMathParaPr>
                      <m:oMath xmlns:m="http://schemas.openxmlformats.org/officeDocument/2006/math">
                        <m:acc>
                          <m:accPr>
                            <m:chr m:val="⃗"/>
                            <m:ctrlPr>
                              <a:rPr lang="en-US" sz="3000" b="1" i="1" smtClean="0">
                                <a:solidFill>
                                  <a:srgbClr val="000000"/>
                                </a:solidFill>
                                <a:latin typeface="Cambria Math"/>
                              </a:rPr>
                            </m:ctrlPr>
                          </m:accPr>
                          <m:e>
                            <m:sSub>
                              <m:sSubPr>
                                <m:ctrlPr>
                                  <a:rPr lang="en-US" sz="3000" b="1" i="1">
                                    <a:solidFill>
                                      <a:srgbClr val="000000"/>
                                    </a:solidFill>
                                    <a:latin typeface="Cambria Math"/>
                                  </a:rPr>
                                </m:ctrlPr>
                              </m:sSubPr>
                              <m:e>
                                <m:r>
                                  <a:rPr lang="en-US" sz="3000" b="1" i="1">
                                    <a:solidFill>
                                      <a:srgbClr val="000000"/>
                                    </a:solidFill>
                                    <a:latin typeface="Cambria Math" panose="02040503050406030204" pitchFamily="18" charset="0"/>
                                  </a:rPr>
                                  <m:t>𝒗</m:t>
                                </m:r>
                              </m:e>
                              <m:sub>
                                <m:r>
                                  <a:rPr lang="en-US" sz="3000" b="1" i="1">
                                    <a:solidFill>
                                      <a:srgbClr val="000000"/>
                                    </a:solidFill>
                                    <a:latin typeface="Cambria Math" panose="02040503050406030204" pitchFamily="18" charset="0"/>
                                  </a:rPr>
                                  <m:t>𝒕𝒃</m:t>
                                </m:r>
                              </m:sub>
                            </m:sSub>
                          </m:e>
                        </m:acc>
                        <m:r>
                          <a:rPr lang="en-US" sz="3000" b="1" i="1">
                            <a:solidFill>
                              <a:srgbClr val="000000"/>
                            </a:solidFill>
                            <a:latin typeface="Cambria Math" panose="02040503050406030204" pitchFamily="18" charset="0"/>
                          </a:rPr>
                          <m:t>=</m:t>
                        </m:r>
                        <m:f>
                          <m:fPr>
                            <m:ctrlPr>
                              <a:rPr lang="en-US" sz="3000" b="1" i="1">
                                <a:solidFill>
                                  <a:srgbClr val="000000"/>
                                </a:solidFill>
                                <a:latin typeface="Cambria Math"/>
                              </a:rPr>
                            </m:ctrlPr>
                          </m:fPr>
                          <m:num>
                            <m:acc>
                              <m:accPr>
                                <m:chr m:val="⃗"/>
                                <m:ctrlPr>
                                  <a:rPr lang="en-US" sz="3000" b="1" i="1">
                                    <a:solidFill>
                                      <a:srgbClr val="000000"/>
                                    </a:solidFill>
                                    <a:latin typeface="Cambria Math"/>
                                  </a:rPr>
                                </m:ctrlPr>
                              </m:accPr>
                              <m:e>
                                <m:r>
                                  <a:rPr lang="en-US" sz="3000" b="1" i="1" smtClean="0">
                                    <a:solidFill>
                                      <a:srgbClr val="000000"/>
                                    </a:solidFill>
                                    <a:latin typeface="Cambria Math" panose="02040503050406030204" pitchFamily="18" charset="0"/>
                                  </a:rPr>
                                  <m:t>𝒅</m:t>
                                </m:r>
                              </m:e>
                            </m:acc>
                          </m:num>
                          <m:den>
                            <m:r>
                              <a:rPr lang="en-US" sz="3000" b="1" i="1" smtClean="0">
                                <a:solidFill>
                                  <a:srgbClr val="000000"/>
                                </a:solidFill>
                                <a:latin typeface="Cambria Math" panose="02040503050406030204" pitchFamily="18" charset="0"/>
                                <a:sym typeface="Symbol" panose="05050102010706020507" pitchFamily="18" charset="2"/>
                              </a:rPr>
                              <m:t></m:t>
                            </m:r>
                            <m:r>
                              <a:rPr lang="en-US" sz="3000" b="1" i="1">
                                <a:solidFill>
                                  <a:srgbClr val="000000"/>
                                </a:solidFill>
                                <a:latin typeface="Cambria Math" panose="02040503050406030204" pitchFamily="18" charset="0"/>
                              </a:rPr>
                              <m:t>𝒕</m:t>
                            </m:r>
                          </m:den>
                        </m:f>
                        <m:r>
                          <a:rPr lang="en-US" sz="3000" b="1" i="1" smtClean="0">
                            <a:solidFill>
                              <a:srgbClr val="000000"/>
                            </a:solidFill>
                            <a:latin typeface="Cambria Math" panose="02040503050406030204" pitchFamily="18" charset="0"/>
                          </a:rPr>
                          <m:t>=</m:t>
                        </m:r>
                        <m:f>
                          <m:fPr>
                            <m:ctrlPr>
                              <a:rPr lang="en-US" sz="3000" b="1" i="1">
                                <a:solidFill>
                                  <a:srgbClr val="000000"/>
                                </a:solidFill>
                                <a:latin typeface="Cambria Math"/>
                              </a:rPr>
                            </m:ctrlPr>
                          </m:fPr>
                          <m:num>
                            <m:acc>
                              <m:accPr>
                                <m:chr m:val="⃗"/>
                                <m:ctrlPr>
                                  <a:rPr lang="en-US" sz="3000" b="1" i="1">
                                    <a:solidFill>
                                      <a:srgbClr val="000000"/>
                                    </a:solidFill>
                                    <a:latin typeface="Cambria Math"/>
                                  </a:rPr>
                                </m:ctrlPr>
                              </m:accPr>
                              <m:e>
                                <m:r>
                                  <a:rPr lang="en-US" sz="3000" b="1" i="1">
                                    <a:solidFill>
                                      <a:srgbClr val="000000"/>
                                    </a:solidFill>
                                    <a:latin typeface="Cambria Math" panose="02040503050406030204" pitchFamily="18" charset="0"/>
                                    <a:sym typeface="Symbol" panose="05050102010706020507" pitchFamily="18" charset="2"/>
                                  </a:rPr>
                                  <m:t></m:t>
                                </m:r>
                                <m:r>
                                  <a:rPr lang="en-US" sz="3000" b="1" i="1" smtClean="0">
                                    <a:solidFill>
                                      <a:srgbClr val="000000"/>
                                    </a:solidFill>
                                    <a:latin typeface="Cambria Math" panose="02040503050406030204" pitchFamily="18" charset="0"/>
                                    <a:sym typeface="Symbol" panose="05050102010706020507" pitchFamily="18" charset="2"/>
                                  </a:rPr>
                                  <m:t>𝒙</m:t>
                                </m:r>
                              </m:e>
                            </m:acc>
                          </m:num>
                          <m:den>
                            <m:r>
                              <a:rPr lang="en-US" sz="3000" b="1" i="1">
                                <a:solidFill>
                                  <a:srgbClr val="000000"/>
                                </a:solidFill>
                                <a:latin typeface="Cambria Math" panose="02040503050406030204" pitchFamily="18" charset="0"/>
                                <a:sym typeface="Symbol" panose="05050102010706020507" pitchFamily="18" charset="2"/>
                              </a:rPr>
                              <m:t></m:t>
                            </m:r>
                            <m:r>
                              <a:rPr lang="en-US" sz="3000" b="1" i="1">
                                <a:solidFill>
                                  <a:srgbClr val="000000"/>
                                </a:solidFill>
                                <a:latin typeface="Cambria Math" panose="02040503050406030204" pitchFamily="18" charset="0"/>
                              </a:rPr>
                              <m:t>𝒕</m:t>
                            </m:r>
                          </m:den>
                        </m:f>
                      </m:oMath>
                    </m:oMathPara>
                  </a14:m>
                  <a:endParaRPr lang="en-US" sz="3000" b="1"/>
                </a:p>
              </p:txBody>
            </p:sp>
          </mc:Choice>
          <mc:Fallback xmlns="">
            <p:sp>
              <p:nvSpPr>
                <p:cNvPr id="25" name="Object 18">
                  <a:extLst>
                    <a:ext uri="{FF2B5EF4-FFF2-40B4-BE49-F238E27FC236}">
                      <a16:creationId xmlns:a16="http://schemas.microsoft.com/office/drawing/2014/main" id="{4561C75A-6129-DCFE-FD7D-7AE9CD7ECBDC}"/>
                    </a:ext>
                  </a:extLst>
                </p:cNvPr>
                <p:cNvSpPr txBox="1">
                  <a:spLocks noRot="1" noChangeAspect="1" noMove="1" noResize="1" noEditPoints="1" noAdjustHandles="1" noChangeArrowheads="1" noChangeShapeType="1" noTextEdit="1"/>
                </p:cNvSpPr>
                <p:nvPr/>
              </p:nvSpPr>
              <p:spPr bwMode="auto">
                <a:xfrm>
                  <a:off x="8426195" y="3498290"/>
                  <a:ext cx="1733135" cy="1160463"/>
                </a:xfrm>
                <a:prstGeom prst="rect">
                  <a:avLst/>
                </a:prstGeom>
                <a:blipFill>
                  <a:blip r:embed="rId4"/>
                  <a:stretch>
                    <a:fillRect/>
                  </a:stretch>
                </a:blipFill>
                <a:ln w="9525">
                  <a:noFill/>
                  <a:miter lim="800000"/>
                  <a:headEnd/>
                  <a:tailEnd/>
                </a:ln>
                <a:effectLst/>
              </p:spPr>
              <p:txBody>
                <a:bodyPr/>
                <a:lstStyle/>
                <a:p>
                  <a:r>
                    <a:rPr lang="en-US">
                      <a:noFill/>
                    </a:rPr>
                    <a:t> </a:t>
                  </a:r>
                </a:p>
              </p:txBody>
            </p:sp>
          </mc:Fallback>
        </mc:AlternateContent>
      </p:grpSp>
      <p:grpSp>
        <p:nvGrpSpPr>
          <p:cNvPr id="19" name="Group 18">
            <a:extLst>
              <a:ext uri="{FF2B5EF4-FFF2-40B4-BE49-F238E27FC236}">
                <a16:creationId xmlns:a16="http://schemas.microsoft.com/office/drawing/2014/main" xmlns="" id="{97FC70BF-0658-3C1A-C5FC-555E28A3DE5A}"/>
              </a:ext>
            </a:extLst>
          </p:cNvPr>
          <p:cNvGrpSpPr/>
          <p:nvPr/>
        </p:nvGrpSpPr>
        <p:grpSpPr>
          <a:xfrm>
            <a:off x="-29497" y="65599"/>
            <a:ext cx="8603569" cy="541686"/>
            <a:chOff x="74035" y="2231322"/>
            <a:chExt cx="8550261" cy="756153"/>
          </a:xfrm>
        </p:grpSpPr>
        <p:grpSp>
          <p:nvGrpSpPr>
            <p:cNvPr id="22" name="Group 70">
              <a:extLst>
                <a:ext uri="{FF2B5EF4-FFF2-40B4-BE49-F238E27FC236}">
                  <a16:creationId xmlns:a16="http://schemas.microsoft.com/office/drawing/2014/main" xmlns="" id="{B150D704-B54F-AB36-B30A-D52E042FBFD0}"/>
                </a:ext>
              </a:extLst>
            </p:cNvPr>
            <p:cNvGrpSpPr>
              <a:grpSpLocks/>
            </p:cNvGrpSpPr>
            <p:nvPr/>
          </p:nvGrpSpPr>
          <p:grpSpPr bwMode="auto">
            <a:xfrm>
              <a:off x="330535" y="2267004"/>
              <a:ext cx="3332027" cy="708275"/>
              <a:chOff x="587625" y="3377549"/>
              <a:chExt cx="1715838" cy="1364238"/>
            </a:xfrm>
          </p:grpSpPr>
          <p:pic>
            <p:nvPicPr>
              <p:cNvPr id="28" name="Picture 8" descr="empty-green-rectangle">
                <a:extLst>
                  <a:ext uri="{FF2B5EF4-FFF2-40B4-BE49-F238E27FC236}">
                    <a16:creationId xmlns:a16="http://schemas.microsoft.com/office/drawing/2014/main" xmlns="" id="{CB7AC142-B75D-663F-E970-9DF7832B6E0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87625" y="3377549"/>
                <a:ext cx="1715838"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9" descr="green-top-faded">
                <a:extLst>
                  <a:ext uri="{FF2B5EF4-FFF2-40B4-BE49-F238E27FC236}">
                    <a16:creationId xmlns:a16="http://schemas.microsoft.com/office/drawing/2014/main" xmlns="" id="{BE60DCFA-F249-6746-53B3-A7701ED2B50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TextBox 25">
              <a:extLst>
                <a:ext uri="{FF2B5EF4-FFF2-40B4-BE49-F238E27FC236}">
                  <a16:creationId xmlns:a16="http://schemas.microsoft.com/office/drawing/2014/main" xmlns="" id="{29D3186B-AACF-6511-72A6-7E2D48FE682A}"/>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2</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7" name="Rectangle 1026060">
              <a:extLst>
                <a:ext uri="{FF2B5EF4-FFF2-40B4-BE49-F238E27FC236}">
                  <a16:creationId xmlns:a16="http://schemas.microsoft.com/office/drawing/2014/main" xmlns="" id="{68348CF8-131F-62DC-7C58-A0B8B732D2AC}"/>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Vận tốc</a:t>
              </a:r>
              <a:endParaRPr lang="en-US" sz="2800" dirty="0">
                <a:cs typeface="Arial" panose="020B0604020202020204" pitchFamily="34" charset="0"/>
              </a:endParaRPr>
            </a:p>
          </p:txBody>
        </p:sp>
      </p:grpSp>
    </p:spTree>
    <p:extLst>
      <p:ext uri="{BB962C8B-B14F-4D97-AF65-F5344CB8AC3E}">
        <p14:creationId xmlns:p14="http://schemas.microsoft.com/office/powerpoint/2010/main" val="67008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3">
            <a:extLst>
              <a:ext uri="{FF2B5EF4-FFF2-40B4-BE49-F238E27FC236}">
                <a16:creationId xmlns:a16="http://schemas.microsoft.com/office/drawing/2014/main" xmlns="" id="{9D5AC61A-909D-0E98-71FB-48FA492C959C}"/>
              </a:ext>
            </a:extLst>
          </p:cNvPr>
          <p:cNvSpPr txBox="1">
            <a:spLocks noChangeArrowheads="1"/>
          </p:cNvSpPr>
          <p:nvPr/>
        </p:nvSpPr>
        <p:spPr bwMode="auto">
          <a:xfrm>
            <a:off x="1229712" y="656533"/>
            <a:ext cx="3037487"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500" i="1">
                <a:solidFill>
                  <a:srgbClr val="0070C0"/>
                </a:solidFill>
                <a:cs typeface="Arial" panose="020B0604020202020204" pitchFamily="34" charset="0"/>
              </a:rPr>
              <a:t>Vận tốc trung bình</a:t>
            </a:r>
          </a:p>
        </p:txBody>
      </p:sp>
      <p:grpSp>
        <p:nvGrpSpPr>
          <p:cNvPr id="12" name="Group 11">
            <a:extLst>
              <a:ext uri="{FF2B5EF4-FFF2-40B4-BE49-F238E27FC236}">
                <a16:creationId xmlns:a16="http://schemas.microsoft.com/office/drawing/2014/main" xmlns="" id="{7D61A55E-CF8E-F6A1-2AEC-282A8F5D0DC8}"/>
              </a:ext>
            </a:extLst>
          </p:cNvPr>
          <p:cNvGrpSpPr/>
          <p:nvPr/>
        </p:nvGrpSpPr>
        <p:grpSpPr>
          <a:xfrm>
            <a:off x="338942" y="731676"/>
            <a:ext cx="785094" cy="325264"/>
            <a:chOff x="5867400" y="402866"/>
            <a:chExt cx="785094" cy="406303"/>
          </a:xfrm>
        </p:grpSpPr>
        <p:sp>
          <p:nvSpPr>
            <p:cNvPr id="13" name="Arrow: Pentagon 12">
              <a:extLst>
                <a:ext uri="{FF2B5EF4-FFF2-40B4-BE49-F238E27FC236}">
                  <a16:creationId xmlns:a16="http://schemas.microsoft.com/office/drawing/2014/main" xmlns="" id="{1EC799F7-184D-81E7-40EA-75927DC4935F}"/>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Chevron 13">
              <a:extLst>
                <a:ext uri="{FF2B5EF4-FFF2-40B4-BE49-F238E27FC236}">
                  <a16:creationId xmlns:a16="http://schemas.microsoft.com/office/drawing/2014/main" xmlns="" id="{23C9A47D-18A3-4F43-8F56-5DCFDF7C2DBD}"/>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xmlns="" id="{A912C8EE-2535-C853-C5DE-46EE00CDEAAF}"/>
                  </a:ext>
                </a:extLst>
              </p:cNvPr>
              <p:cNvSpPr txBox="1"/>
              <p:nvPr/>
            </p:nvSpPr>
            <p:spPr>
              <a:xfrm>
                <a:off x="1100344" y="3325002"/>
                <a:ext cx="10497163" cy="1949316"/>
              </a:xfrm>
              <a:prstGeom prst="rect">
                <a:avLst/>
              </a:prstGeom>
              <a:noFill/>
            </p:spPr>
            <p:txBody>
              <a:bodyPr wrap="square">
                <a:spAutoFit/>
              </a:bodyPr>
              <a:lstStyle/>
              <a:p>
                <a:pPr marL="0" marR="0">
                  <a:lnSpc>
                    <a:spcPct val="107000"/>
                  </a:lnSpc>
                  <a:spcBef>
                    <a:spcPts val="0"/>
                  </a:spcBef>
                  <a:spcAft>
                    <a:spcPts val="500"/>
                  </a:spcAft>
                </a:pPr>
                <a:r>
                  <a:rPr lang="en-US" sz="2500" i="1">
                    <a:effectLst/>
                    <a:latin typeface="Arial" panose="020B0604020202020204" pitchFamily="34" charset="0"/>
                    <a:ea typeface="Times New Roman" panose="02020603050405020304" pitchFamily="18" charset="0"/>
                    <a:cs typeface="Times New Roman" panose="02020603050405020304" pitchFamily="18" charset="0"/>
                  </a:rPr>
                  <a:t>Lưu ý: Vận tốc tức thời cũng là một đại lượng vectơ (</a:t>
                </a:r>
                <a14:m>
                  <m:oMath xmlns:m="http://schemas.openxmlformats.org/officeDocument/2006/math">
                    <m:acc>
                      <m:accPr>
                        <m:chr m:val="⃗"/>
                        <m:ctrlPr>
                          <a:rPr lang="en-US" sz="2800" b="1" i="1" smtClean="0">
                            <a:solidFill>
                              <a:srgbClr val="000000"/>
                            </a:solidFill>
                            <a:latin typeface="Cambria Math"/>
                          </a:rPr>
                        </m:ctrlPr>
                      </m:accPr>
                      <m:e>
                        <m:r>
                          <a:rPr lang="en-US" sz="2800" b="1" i="1" smtClean="0">
                            <a:solidFill>
                              <a:srgbClr val="000000"/>
                            </a:solidFill>
                            <a:latin typeface="Cambria Math" panose="02040503050406030204" pitchFamily="18" charset="0"/>
                          </a:rPr>
                          <m:t>𝒗</m:t>
                        </m:r>
                      </m:e>
                    </m:acc>
                  </m:oMath>
                </a14:m>
                <a:r>
                  <a:rPr lang="en-US" sz="2500" i="1">
                    <a:effectLst/>
                    <a:latin typeface="Arial" panose="020B0604020202020204" pitchFamily="34" charset="0"/>
                    <a:ea typeface="Times New Roman" panose="02020603050405020304" pitchFamily="18" charset="0"/>
                    <a:cs typeface="Times New Roman" panose="02020603050405020304" pitchFamily="18" charset="0"/>
                  </a:rPr>
                  <a:t>), </a:t>
                </a:r>
              </a:p>
              <a:p>
                <a:pPr marL="800100" lvl="1" indent="-342900">
                  <a:lnSpc>
                    <a:spcPct val="107000"/>
                  </a:lnSpc>
                  <a:spcAft>
                    <a:spcPts val="500"/>
                  </a:spcAft>
                  <a:buFont typeface="Arial" panose="020B0604020202020204" pitchFamily="34" charset="0"/>
                  <a:buChar char="•"/>
                </a:pPr>
                <a:r>
                  <a:rPr lang="en-US" sz="2500" i="1">
                    <a:effectLst/>
                    <a:latin typeface="Arial" panose="020B0604020202020204" pitchFamily="34" charset="0"/>
                    <a:ea typeface="Times New Roman" panose="02020603050405020304" pitchFamily="18" charset="0"/>
                    <a:cs typeface="Times New Roman" panose="02020603050405020304" pitchFamily="18" charset="0"/>
                  </a:rPr>
                  <a:t>Gốc tại vị trí vật chuyển động</a:t>
                </a:r>
              </a:p>
              <a:p>
                <a:pPr marL="800100" lvl="1" indent="-342900">
                  <a:lnSpc>
                    <a:spcPct val="107000"/>
                  </a:lnSpc>
                  <a:spcAft>
                    <a:spcPts val="500"/>
                  </a:spcAft>
                  <a:buFont typeface="Arial" panose="020B0604020202020204" pitchFamily="34" charset="0"/>
                  <a:buChar char="•"/>
                </a:pPr>
                <a:r>
                  <a:rPr lang="en-US" sz="2500" i="1">
                    <a:latin typeface="Arial" panose="020B0604020202020204" pitchFamily="34" charset="0"/>
                    <a:ea typeface="Times New Roman" panose="02020603050405020304" pitchFamily="18" charset="0"/>
                    <a:cs typeface="Times New Roman" panose="02020603050405020304" pitchFamily="18" charset="0"/>
                  </a:rPr>
                  <a:t>H</a:t>
                </a:r>
                <a:r>
                  <a:rPr lang="en-US" sz="2500" i="1">
                    <a:effectLst/>
                    <a:latin typeface="Arial" panose="020B0604020202020204" pitchFamily="34" charset="0"/>
                    <a:ea typeface="Times New Roman" panose="02020603050405020304" pitchFamily="18" charset="0"/>
                    <a:cs typeface="Times New Roman" panose="02020603050405020304" pitchFamily="18" charset="0"/>
                  </a:rPr>
                  <a:t>ướng theo hướng của chuyển động </a:t>
                </a:r>
              </a:p>
              <a:p>
                <a:pPr marL="800100" lvl="1" indent="-342900">
                  <a:lnSpc>
                    <a:spcPct val="107000"/>
                  </a:lnSpc>
                  <a:spcAft>
                    <a:spcPts val="500"/>
                  </a:spcAft>
                  <a:buFont typeface="Arial" panose="020B0604020202020204" pitchFamily="34" charset="0"/>
                  <a:buChar char="•"/>
                </a:pPr>
                <a:r>
                  <a:rPr lang="en-US" sz="2500" i="1">
                    <a:effectLst/>
                    <a:latin typeface="Arial" panose="020B0604020202020204" pitchFamily="34" charset="0"/>
                    <a:ea typeface="Times New Roman" panose="02020603050405020304" pitchFamily="18" charset="0"/>
                    <a:cs typeface="Times New Roman" panose="02020603050405020304" pitchFamily="18" charset="0"/>
                  </a:rPr>
                  <a:t>Độ dài tỉ lệ với độ lớn của vận tốc tức thời theo một tỉ xích xác định.</a:t>
                </a:r>
                <a:endParaRPr lang="en-US" sz="2500" i="1">
                  <a:effectLst/>
                  <a:latin typeface="Calibri" panose="020F0502020204030204" pitchFamily="34" charset="0"/>
                  <a:ea typeface="游明朝" panose="02020400000000000000" pitchFamily="18" charset="-128"/>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A912C8EE-2535-C853-C5DE-46EE00CDEAAF}"/>
                  </a:ext>
                </a:extLst>
              </p:cNvPr>
              <p:cNvSpPr txBox="1">
                <a:spLocks noRot="1" noChangeAspect="1" noMove="1" noResize="1" noEditPoints="1" noAdjustHandles="1" noChangeArrowheads="1" noChangeShapeType="1" noTextEdit="1"/>
              </p:cNvSpPr>
              <p:nvPr/>
            </p:nvSpPr>
            <p:spPr>
              <a:xfrm>
                <a:off x="1100344" y="3325002"/>
                <a:ext cx="10497163" cy="1949316"/>
              </a:xfrm>
              <a:prstGeom prst="rect">
                <a:avLst/>
              </a:prstGeom>
              <a:blipFill>
                <a:blip r:embed="rId2"/>
                <a:stretch>
                  <a:fillRect l="-988" t="-938" r="-291" b="-5938"/>
                </a:stretch>
              </a:blipFill>
            </p:spPr>
            <p:txBody>
              <a:bodyPr/>
              <a:lstStyle/>
              <a:p>
                <a:r>
                  <a:rPr lang="en-US">
                    <a:noFill/>
                  </a:rPr>
                  <a:t> </a:t>
                </a:r>
              </a:p>
            </p:txBody>
          </p:sp>
        </mc:Fallback>
      </mc:AlternateContent>
      <p:pic>
        <p:nvPicPr>
          <p:cNvPr id="20" name="Picture 5" descr="empty-blue-rectangle">
            <a:extLst>
              <a:ext uri="{FF2B5EF4-FFF2-40B4-BE49-F238E27FC236}">
                <a16:creationId xmlns:a16="http://schemas.microsoft.com/office/drawing/2014/main" xmlns="" id="{28A56F93-4B0C-5693-EF94-A3C5FDFB78D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0505" y="1324424"/>
            <a:ext cx="11430001" cy="1274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xmlns="" id="{497D06EA-CA30-2807-AB05-2D42079ED139}"/>
              </a:ext>
            </a:extLst>
          </p:cNvPr>
          <p:cNvSpPr txBox="1"/>
          <p:nvPr/>
        </p:nvSpPr>
        <p:spPr>
          <a:xfrm>
            <a:off x="938153" y="1460424"/>
            <a:ext cx="10429470" cy="894860"/>
          </a:xfrm>
          <a:prstGeom prst="rect">
            <a:avLst/>
          </a:prstGeom>
          <a:noFill/>
        </p:spPr>
        <p:txBody>
          <a:bodyPr wrap="square">
            <a:spAutoFit/>
          </a:bodyPr>
          <a:lstStyle/>
          <a:p>
            <a:pPr marL="0" marR="0">
              <a:lnSpc>
                <a:spcPct val="107000"/>
              </a:lnSpc>
              <a:spcBef>
                <a:spcPts val="0"/>
              </a:spcBef>
              <a:spcAft>
                <a:spcPts val="500"/>
              </a:spcAft>
            </a:pPr>
            <a:r>
              <a:rPr lang="en-US" sz="2500">
                <a:effectLst/>
                <a:latin typeface="Arial" panose="020B0604020202020204" pitchFamily="34" charset="0"/>
                <a:ea typeface="Times New Roman" panose="02020603050405020304" pitchFamily="18" charset="0"/>
                <a:cs typeface="Times New Roman" panose="02020603050405020304" pitchFamily="18" charset="0"/>
              </a:rPr>
              <a:t>Xét trong một khoảng thời gian rất nhỏ, vận tốc trung bình sẽ trở thành vận tốc tức thời. Độ lớn của vận tốc tức thời chính là tốc độ tức thời. </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19" name="Group 18">
            <a:extLst>
              <a:ext uri="{FF2B5EF4-FFF2-40B4-BE49-F238E27FC236}">
                <a16:creationId xmlns:a16="http://schemas.microsoft.com/office/drawing/2014/main" xmlns="" id="{97FC70BF-0658-3C1A-C5FC-555E28A3DE5A}"/>
              </a:ext>
            </a:extLst>
          </p:cNvPr>
          <p:cNvGrpSpPr/>
          <p:nvPr/>
        </p:nvGrpSpPr>
        <p:grpSpPr>
          <a:xfrm>
            <a:off x="-29497" y="65599"/>
            <a:ext cx="8603569" cy="541686"/>
            <a:chOff x="74035" y="2231322"/>
            <a:chExt cx="8550261" cy="756153"/>
          </a:xfrm>
        </p:grpSpPr>
        <p:grpSp>
          <p:nvGrpSpPr>
            <p:cNvPr id="22" name="Group 70">
              <a:extLst>
                <a:ext uri="{FF2B5EF4-FFF2-40B4-BE49-F238E27FC236}">
                  <a16:creationId xmlns:a16="http://schemas.microsoft.com/office/drawing/2014/main" xmlns="" id="{B150D704-B54F-AB36-B30A-D52E042FBFD0}"/>
                </a:ext>
              </a:extLst>
            </p:cNvPr>
            <p:cNvGrpSpPr>
              <a:grpSpLocks/>
            </p:cNvGrpSpPr>
            <p:nvPr/>
          </p:nvGrpSpPr>
          <p:grpSpPr bwMode="auto">
            <a:xfrm>
              <a:off x="330535" y="2267004"/>
              <a:ext cx="3332027" cy="708275"/>
              <a:chOff x="587625" y="3377549"/>
              <a:chExt cx="1715838" cy="1364238"/>
            </a:xfrm>
          </p:grpSpPr>
          <p:pic>
            <p:nvPicPr>
              <p:cNvPr id="28" name="Picture 8" descr="empty-green-rectangle">
                <a:extLst>
                  <a:ext uri="{FF2B5EF4-FFF2-40B4-BE49-F238E27FC236}">
                    <a16:creationId xmlns:a16="http://schemas.microsoft.com/office/drawing/2014/main" xmlns="" id="{CB7AC142-B75D-663F-E970-9DF7832B6E0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7625" y="3377549"/>
                <a:ext cx="1715838"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9" descr="green-top-faded">
                <a:extLst>
                  <a:ext uri="{FF2B5EF4-FFF2-40B4-BE49-F238E27FC236}">
                    <a16:creationId xmlns:a16="http://schemas.microsoft.com/office/drawing/2014/main" xmlns="" id="{BE60DCFA-F249-6746-53B3-A7701ED2B50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TextBox 25">
              <a:extLst>
                <a:ext uri="{FF2B5EF4-FFF2-40B4-BE49-F238E27FC236}">
                  <a16:creationId xmlns:a16="http://schemas.microsoft.com/office/drawing/2014/main" xmlns="" id="{29D3186B-AACF-6511-72A6-7E2D48FE682A}"/>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2</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7" name="Rectangle 1026060">
              <a:extLst>
                <a:ext uri="{FF2B5EF4-FFF2-40B4-BE49-F238E27FC236}">
                  <a16:creationId xmlns:a16="http://schemas.microsoft.com/office/drawing/2014/main" xmlns="" id="{68348CF8-131F-62DC-7C58-A0B8B732D2AC}"/>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Vận tốc</a:t>
              </a:r>
              <a:endParaRPr lang="en-US" sz="2800" dirty="0">
                <a:cs typeface="Arial" panose="020B0604020202020204" pitchFamily="34" charset="0"/>
              </a:endParaRPr>
            </a:p>
          </p:txBody>
        </p:sp>
      </p:grpSp>
    </p:spTree>
    <p:extLst>
      <p:ext uri="{BB962C8B-B14F-4D97-AF65-F5344CB8AC3E}">
        <p14:creationId xmlns:p14="http://schemas.microsoft.com/office/powerpoint/2010/main" val="207771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C5094BBC-4AEF-45E2-800C-D9EB80EB9602}"/>
              </a:ext>
            </a:extLst>
          </p:cNvPr>
          <p:cNvGrpSpPr/>
          <p:nvPr/>
        </p:nvGrpSpPr>
        <p:grpSpPr>
          <a:xfrm>
            <a:off x="-29497" y="65599"/>
            <a:ext cx="8603569" cy="541686"/>
            <a:chOff x="74035" y="2231322"/>
            <a:chExt cx="8550261" cy="756153"/>
          </a:xfrm>
        </p:grpSpPr>
        <p:grpSp>
          <p:nvGrpSpPr>
            <p:cNvPr id="5" name="Group 70">
              <a:extLst>
                <a:ext uri="{FF2B5EF4-FFF2-40B4-BE49-F238E27FC236}">
                  <a16:creationId xmlns:a16="http://schemas.microsoft.com/office/drawing/2014/main" xmlns="" id="{22027F8E-E199-4A54-B069-309AC253031F}"/>
                </a:ext>
              </a:extLst>
            </p:cNvPr>
            <p:cNvGrpSpPr>
              <a:grpSpLocks/>
            </p:cNvGrpSpPr>
            <p:nvPr/>
          </p:nvGrpSpPr>
          <p:grpSpPr bwMode="auto">
            <a:xfrm>
              <a:off x="330535" y="2267004"/>
              <a:ext cx="7875696" cy="708275"/>
              <a:chOff x="587625" y="3377549"/>
              <a:chExt cx="4055615" cy="1364238"/>
            </a:xfrm>
          </p:grpSpPr>
          <p:pic>
            <p:nvPicPr>
              <p:cNvPr id="8" name="Picture 8" descr="empty-green-rectangle">
                <a:extLst>
                  <a:ext uri="{FF2B5EF4-FFF2-40B4-BE49-F238E27FC236}">
                    <a16:creationId xmlns:a16="http://schemas.microsoft.com/office/drawing/2014/main" xmlns=""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7625" y="3377549"/>
                <a:ext cx="4055615"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xmlns="" id="{06869E57-2328-4344-AAC1-8990C425C4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xmlns=""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3</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xmlns=""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Đồ thị dịch chuyển – thời gian</a:t>
              </a:r>
              <a:endParaRPr lang="en-US" sz="2800" dirty="0">
                <a:cs typeface="Arial" panose="020B0604020202020204" pitchFamily="34" charset="0"/>
              </a:endParaRPr>
            </a:p>
          </p:txBody>
        </p:sp>
      </p:grpSp>
      <p:sp>
        <p:nvSpPr>
          <p:cNvPr id="10" name="Text Box 13">
            <a:extLst>
              <a:ext uri="{FF2B5EF4-FFF2-40B4-BE49-F238E27FC236}">
                <a16:creationId xmlns:a16="http://schemas.microsoft.com/office/drawing/2014/main" xmlns="" id="{8F22D167-171E-49A6-B65A-ABD77CE9C495}"/>
              </a:ext>
            </a:extLst>
          </p:cNvPr>
          <p:cNvSpPr txBox="1">
            <a:spLocks noChangeArrowheads="1"/>
          </p:cNvSpPr>
          <p:nvPr/>
        </p:nvSpPr>
        <p:spPr bwMode="auto">
          <a:xfrm>
            <a:off x="1229712" y="656533"/>
            <a:ext cx="943828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500" i="1">
                <a:solidFill>
                  <a:srgbClr val="0070C0"/>
                </a:solidFill>
                <a:cs typeface="Arial" panose="020B0604020202020204" pitchFamily="34" charset="0"/>
              </a:rPr>
              <a:t>Vẽ đồ thị độ dịch chuyển – thời gian dựa vào số liệu cho trước</a:t>
            </a:r>
          </a:p>
        </p:txBody>
      </p:sp>
      <p:pic>
        <p:nvPicPr>
          <p:cNvPr id="15" name="Picture 5" descr="empty-blue-rectangle">
            <a:extLst>
              <a:ext uri="{FF2B5EF4-FFF2-40B4-BE49-F238E27FC236}">
                <a16:creationId xmlns:a16="http://schemas.microsoft.com/office/drawing/2014/main" xmlns=""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497" y="1193550"/>
            <a:ext cx="12221497" cy="1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a:extLst>
              <a:ext uri="{FF2B5EF4-FFF2-40B4-BE49-F238E27FC236}">
                <a16:creationId xmlns:a16="http://schemas.microsoft.com/office/drawing/2014/main" xmlns="" id="{6D04F10F-DC51-4DAE-8BD7-C0D057FA2650}"/>
              </a:ext>
            </a:extLst>
          </p:cNvPr>
          <p:cNvGrpSpPr/>
          <p:nvPr/>
        </p:nvGrpSpPr>
        <p:grpSpPr>
          <a:xfrm>
            <a:off x="338942" y="731676"/>
            <a:ext cx="785094" cy="325264"/>
            <a:chOff x="5867400" y="402866"/>
            <a:chExt cx="785094" cy="406303"/>
          </a:xfrm>
        </p:grpSpPr>
        <p:sp>
          <p:nvSpPr>
            <p:cNvPr id="14" name="Arrow: Pentagon 13">
              <a:extLst>
                <a:ext uri="{FF2B5EF4-FFF2-40B4-BE49-F238E27FC236}">
                  <a16:creationId xmlns:a16="http://schemas.microsoft.com/office/drawing/2014/main" xmlns="" id="{98FE684D-F614-4975-B3DA-F1485E6B0181}"/>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Chevron 15">
              <a:extLst>
                <a:ext uri="{FF2B5EF4-FFF2-40B4-BE49-F238E27FC236}">
                  <a16:creationId xmlns:a16="http://schemas.microsoft.com/office/drawing/2014/main" xmlns="" id="{48823F2B-A798-48F1-9635-414907D1782C}"/>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7" name="TextBox 26">
            <a:extLst>
              <a:ext uri="{FF2B5EF4-FFF2-40B4-BE49-F238E27FC236}">
                <a16:creationId xmlns:a16="http://schemas.microsoft.com/office/drawing/2014/main" xmlns="" id="{A1B876A0-6C98-452C-BC3D-7E651F90E47C}"/>
              </a:ext>
            </a:extLst>
          </p:cNvPr>
          <p:cNvSpPr txBox="1"/>
          <p:nvPr/>
        </p:nvSpPr>
        <p:spPr>
          <a:xfrm>
            <a:off x="476234" y="1253511"/>
            <a:ext cx="11563366" cy="430887"/>
          </a:xfrm>
          <a:prstGeom prst="rect">
            <a:avLst/>
          </a:prstGeom>
          <a:noFill/>
        </p:spPr>
        <p:txBody>
          <a:bodyPr wrap="square">
            <a:spAutoFit/>
          </a:bodyPr>
          <a:lstStyle/>
          <a:p>
            <a:pPr marL="0" marR="0">
              <a:spcBef>
                <a:spcPts val="0"/>
              </a:spcBef>
            </a:pPr>
            <a:r>
              <a:rPr lang="en-US" sz="2200" i="1">
                <a:effectLst/>
                <a:latin typeface="Arial" panose="020B0604020202020204" pitchFamily="34" charset="0"/>
                <a:ea typeface="Times New Roman" panose="02020603050405020304" pitchFamily="18" charset="0"/>
                <a:cs typeface="Arial" panose="020B0604020202020204" pitchFamily="34" charset="0"/>
              </a:rPr>
              <a:t>Xét chuyển động của con rùa theo đường thẳng với số liệu về toạ độ và thời điểm đi kèm.</a:t>
            </a:r>
            <a:r>
              <a:rPr lang="en-US" sz="2200" i="1">
                <a:effectLst/>
                <a:latin typeface="Arial" panose="020B0604020202020204" pitchFamily="34" charset="0"/>
                <a:ea typeface="游明朝" panose="02020400000000000000" pitchFamily="18" charset="-128"/>
                <a:cs typeface="Arial" panose="020B0604020202020204" pitchFamily="34" charset="0"/>
              </a:rPr>
              <a:t> </a:t>
            </a:r>
          </a:p>
        </p:txBody>
      </p:sp>
      <p:grpSp>
        <p:nvGrpSpPr>
          <p:cNvPr id="68" name="Group 67">
            <a:extLst>
              <a:ext uri="{FF2B5EF4-FFF2-40B4-BE49-F238E27FC236}">
                <a16:creationId xmlns:a16="http://schemas.microsoft.com/office/drawing/2014/main" xmlns="" id="{702FEA5C-E631-4D76-B3CB-3AF789DD4F59}"/>
              </a:ext>
            </a:extLst>
          </p:cNvPr>
          <p:cNvGrpSpPr/>
          <p:nvPr/>
        </p:nvGrpSpPr>
        <p:grpSpPr>
          <a:xfrm>
            <a:off x="228602" y="3886856"/>
            <a:ext cx="8544297" cy="1218186"/>
            <a:chOff x="225888" y="4968070"/>
            <a:chExt cx="8544297" cy="1218186"/>
          </a:xfrm>
        </p:grpSpPr>
        <p:pic>
          <p:nvPicPr>
            <p:cNvPr id="29" name="Picture 28" descr="A picture containing reptile, turtle&#10;&#10;Description automatically generated">
              <a:extLst>
                <a:ext uri="{FF2B5EF4-FFF2-40B4-BE49-F238E27FC236}">
                  <a16:creationId xmlns:a16="http://schemas.microsoft.com/office/drawing/2014/main" xmlns="" id="{A3EB1674-0513-4ECE-AF13-023D6FBF0394}"/>
                </a:ext>
              </a:extLst>
            </p:cNvPr>
            <p:cNvPicPr>
              <a:picLocks noChangeAspect="1"/>
            </p:cNvPicPr>
            <p:nvPr/>
          </p:nvPicPr>
          <p:blipFill>
            <a:blip r:embed="rId5" cstate="email">
              <a:alphaModFix amt="60000"/>
              <a:extLst>
                <a:ext uri="{BEBA8EAE-BF5A-486C-A8C5-ECC9F3942E4B}">
                  <a14:imgProps xmlns:a14="http://schemas.microsoft.com/office/drawing/2010/main">
                    <a14:imgLayer r:embed="rId6">
                      <a14:imgEffect>
                        <a14:backgroundRemoval t="9920" b="89276" l="5059" r="97529">
                          <a14:foregroundMark x1="5294" y1="20375" x2="5294" y2="20375"/>
                          <a14:foregroundMark x1="93059" y1="63003" x2="93059" y2="63003"/>
                          <a14:foregroundMark x1="89176" y1="64343" x2="89176" y2="64343"/>
                          <a14:foregroundMark x1="97529" y1="62735" x2="97529" y2="62735"/>
                        </a14:backgroundRemoval>
                      </a14:imgEffect>
                    </a14:imgLayer>
                  </a14:imgProps>
                </a:ext>
                <a:ext uri="{28A0092B-C50C-407E-A947-70E740481C1C}">
                  <a14:useLocalDpi xmlns:a14="http://schemas.microsoft.com/office/drawing/2010/main"/>
                </a:ext>
              </a:extLst>
            </a:blip>
            <a:stretch>
              <a:fillRect/>
            </a:stretch>
          </p:blipFill>
          <p:spPr>
            <a:xfrm flipH="1">
              <a:off x="225888" y="5057707"/>
              <a:ext cx="1394367" cy="814157"/>
            </a:xfrm>
            <a:prstGeom prst="rect">
              <a:avLst/>
            </a:prstGeom>
          </p:spPr>
        </p:pic>
        <p:grpSp>
          <p:nvGrpSpPr>
            <p:cNvPr id="18" name="Group 17">
              <a:extLst>
                <a:ext uri="{FF2B5EF4-FFF2-40B4-BE49-F238E27FC236}">
                  <a16:creationId xmlns:a16="http://schemas.microsoft.com/office/drawing/2014/main" xmlns="" id="{96423945-B5F6-4D6A-977C-68F7F708896F}"/>
                </a:ext>
              </a:extLst>
            </p:cNvPr>
            <p:cNvGrpSpPr/>
            <p:nvPr/>
          </p:nvGrpSpPr>
          <p:grpSpPr>
            <a:xfrm>
              <a:off x="1420814" y="5796558"/>
              <a:ext cx="7269376" cy="389698"/>
              <a:chOff x="1112624" y="5697203"/>
              <a:chExt cx="7269376" cy="389698"/>
            </a:xfrm>
          </p:grpSpPr>
          <p:cxnSp>
            <p:nvCxnSpPr>
              <p:cNvPr id="11" name="Straight Connector 10">
                <a:extLst>
                  <a:ext uri="{FF2B5EF4-FFF2-40B4-BE49-F238E27FC236}">
                    <a16:creationId xmlns:a16="http://schemas.microsoft.com/office/drawing/2014/main" xmlns="" id="{D3DADD0A-73B6-4337-B0B0-A2C5C8632B2A}"/>
                  </a:ext>
                </a:extLst>
              </p:cNvPr>
              <p:cNvCxnSpPr>
                <a:cxnSpLocks/>
              </p:cNvCxnSpPr>
              <p:nvPr/>
            </p:nvCxnSpPr>
            <p:spPr>
              <a:xfrm>
                <a:off x="1112749" y="5889335"/>
                <a:ext cx="7269251"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09B87592-356A-44CB-9BFD-14476358AA01}"/>
                  </a:ext>
                </a:extLst>
              </p:cNvPr>
              <p:cNvCxnSpPr>
                <a:cxnSpLocks/>
              </p:cNvCxnSpPr>
              <p:nvPr/>
            </p:nvCxnSpPr>
            <p:spPr>
              <a:xfrm>
                <a:off x="1112624" y="5715475"/>
                <a:ext cx="0" cy="347719"/>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5BD73B5B-4680-4016-8222-9AF47B1B546E}"/>
                  </a:ext>
                </a:extLst>
              </p:cNvPr>
              <p:cNvCxnSpPr>
                <a:cxnSpLocks/>
              </p:cNvCxnSpPr>
              <p:nvPr/>
            </p:nvCxnSpPr>
            <p:spPr>
              <a:xfrm>
                <a:off x="2959033" y="5697203"/>
                <a:ext cx="0" cy="347719"/>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20E17702-AF10-4A88-991D-32B486D64C06}"/>
                  </a:ext>
                </a:extLst>
              </p:cNvPr>
              <p:cNvCxnSpPr>
                <a:cxnSpLocks/>
              </p:cNvCxnSpPr>
              <p:nvPr/>
            </p:nvCxnSpPr>
            <p:spPr>
              <a:xfrm>
                <a:off x="4800600" y="5715475"/>
                <a:ext cx="0" cy="347719"/>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6982B041-027E-4F08-B81F-A3E32E64CBDD}"/>
                  </a:ext>
                </a:extLst>
              </p:cNvPr>
              <p:cNvCxnSpPr>
                <a:cxnSpLocks/>
              </p:cNvCxnSpPr>
              <p:nvPr/>
            </p:nvCxnSpPr>
            <p:spPr>
              <a:xfrm>
                <a:off x="6553200" y="5739182"/>
                <a:ext cx="0" cy="347719"/>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53E59E9E-8332-4613-A95A-B71275C0F1BA}"/>
                  </a:ext>
                </a:extLst>
              </p:cNvPr>
              <p:cNvCxnSpPr>
                <a:cxnSpLocks/>
              </p:cNvCxnSpPr>
              <p:nvPr/>
            </p:nvCxnSpPr>
            <p:spPr>
              <a:xfrm>
                <a:off x="8382000" y="5739182"/>
                <a:ext cx="0" cy="347719"/>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pic>
          <p:nvPicPr>
            <p:cNvPr id="45" name="Picture 44" descr="A picture containing reptile, turtle&#10;&#10;Description automatically generated">
              <a:extLst>
                <a:ext uri="{FF2B5EF4-FFF2-40B4-BE49-F238E27FC236}">
                  <a16:creationId xmlns:a16="http://schemas.microsoft.com/office/drawing/2014/main" xmlns="" id="{F3F457A1-40DC-4548-81D2-F966582DE241}"/>
                </a:ext>
              </a:extLst>
            </p:cNvPr>
            <p:cNvPicPr>
              <a:picLocks noChangeAspect="1"/>
            </p:cNvPicPr>
            <p:nvPr/>
          </p:nvPicPr>
          <p:blipFill>
            <a:blip r:embed="rId5" cstate="email">
              <a:alphaModFix amt="70000"/>
              <a:extLst>
                <a:ext uri="{BEBA8EAE-BF5A-486C-A8C5-ECC9F3942E4B}">
                  <a14:imgProps xmlns:a14="http://schemas.microsoft.com/office/drawing/2010/main">
                    <a14:imgLayer r:embed="rId6">
                      <a14:imgEffect>
                        <a14:backgroundRemoval t="9920" b="89276" l="5059" r="97529">
                          <a14:foregroundMark x1="5294" y1="20375" x2="5294" y2="20375"/>
                          <a14:foregroundMark x1="93059" y1="63003" x2="93059" y2="63003"/>
                          <a14:foregroundMark x1="89176" y1="64343" x2="89176" y2="64343"/>
                          <a14:foregroundMark x1="97529" y1="62735" x2="97529" y2="62735"/>
                        </a14:backgroundRemoval>
                      </a14:imgEffect>
                    </a14:imgLayer>
                  </a14:imgProps>
                </a:ext>
                <a:ext uri="{28A0092B-C50C-407E-A947-70E740481C1C}">
                  <a14:useLocalDpi xmlns:a14="http://schemas.microsoft.com/office/drawing/2010/main"/>
                </a:ext>
              </a:extLst>
            </a:blip>
            <a:stretch>
              <a:fillRect/>
            </a:stretch>
          </p:blipFill>
          <p:spPr>
            <a:xfrm flipH="1">
              <a:off x="1978487" y="5018947"/>
              <a:ext cx="1394367" cy="814157"/>
            </a:xfrm>
            <a:prstGeom prst="rect">
              <a:avLst/>
            </a:prstGeom>
          </p:spPr>
        </p:pic>
        <p:pic>
          <p:nvPicPr>
            <p:cNvPr id="46" name="Picture 45" descr="A picture containing reptile, turtle&#10;&#10;Description automatically generated">
              <a:extLst>
                <a:ext uri="{FF2B5EF4-FFF2-40B4-BE49-F238E27FC236}">
                  <a16:creationId xmlns:a16="http://schemas.microsoft.com/office/drawing/2014/main" xmlns="" id="{89B4C82A-086B-45D1-81AF-DEA1EA0295C8}"/>
                </a:ext>
              </a:extLst>
            </p:cNvPr>
            <p:cNvPicPr>
              <a:picLocks noChangeAspect="1"/>
            </p:cNvPicPr>
            <p:nvPr/>
          </p:nvPicPr>
          <p:blipFill>
            <a:blip r:embed="rId5" cstate="email">
              <a:alphaModFix amt="80000"/>
              <a:extLst>
                <a:ext uri="{BEBA8EAE-BF5A-486C-A8C5-ECC9F3942E4B}">
                  <a14:imgProps xmlns:a14="http://schemas.microsoft.com/office/drawing/2010/main">
                    <a14:imgLayer r:embed="rId6">
                      <a14:imgEffect>
                        <a14:backgroundRemoval t="9920" b="89276" l="5059" r="97529">
                          <a14:foregroundMark x1="5294" y1="20375" x2="5294" y2="20375"/>
                          <a14:foregroundMark x1="93059" y1="63003" x2="93059" y2="63003"/>
                          <a14:foregroundMark x1="89176" y1="64343" x2="89176" y2="64343"/>
                          <a14:foregroundMark x1="97529" y1="62735" x2="97529" y2="62735"/>
                        </a14:backgroundRemoval>
                      </a14:imgEffect>
                    </a14:imgLayer>
                  </a14:imgProps>
                </a:ext>
                <a:ext uri="{28A0092B-C50C-407E-A947-70E740481C1C}">
                  <a14:useLocalDpi xmlns:a14="http://schemas.microsoft.com/office/drawing/2010/main"/>
                </a:ext>
              </a:extLst>
            </a:blip>
            <a:stretch>
              <a:fillRect/>
            </a:stretch>
          </p:blipFill>
          <p:spPr>
            <a:xfrm flipH="1">
              <a:off x="3858776" y="5039862"/>
              <a:ext cx="1394367" cy="814157"/>
            </a:xfrm>
            <a:prstGeom prst="rect">
              <a:avLst/>
            </a:prstGeom>
          </p:spPr>
        </p:pic>
        <p:pic>
          <p:nvPicPr>
            <p:cNvPr id="47" name="Picture 46" descr="A picture containing reptile, turtle&#10;&#10;Description automatically generated">
              <a:extLst>
                <a:ext uri="{FF2B5EF4-FFF2-40B4-BE49-F238E27FC236}">
                  <a16:creationId xmlns:a16="http://schemas.microsoft.com/office/drawing/2014/main" xmlns="" id="{8C762091-3E1B-4F8D-83B5-BE69A93D5B69}"/>
                </a:ext>
              </a:extLst>
            </p:cNvPr>
            <p:cNvPicPr>
              <a:picLocks noChangeAspect="1"/>
            </p:cNvPicPr>
            <p:nvPr/>
          </p:nvPicPr>
          <p:blipFill>
            <a:blip r:embed="rId5" cstate="email">
              <a:alphaModFix amt="90000"/>
              <a:extLst>
                <a:ext uri="{BEBA8EAE-BF5A-486C-A8C5-ECC9F3942E4B}">
                  <a14:imgProps xmlns:a14="http://schemas.microsoft.com/office/drawing/2010/main">
                    <a14:imgLayer r:embed="rId6">
                      <a14:imgEffect>
                        <a14:backgroundRemoval t="9920" b="89276" l="5059" r="97529">
                          <a14:foregroundMark x1="5294" y1="20375" x2="5294" y2="20375"/>
                          <a14:foregroundMark x1="93059" y1="63003" x2="93059" y2="63003"/>
                          <a14:foregroundMark x1="89176" y1="64343" x2="89176" y2="64343"/>
                          <a14:foregroundMark x1="97529" y1="62735" x2="97529" y2="62735"/>
                        </a14:backgroundRemoval>
                      </a14:imgEffect>
                    </a14:imgLayer>
                  </a14:imgProps>
                </a:ext>
                <a:ext uri="{28A0092B-C50C-407E-A947-70E740481C1C}">
                  <a14:useLocalDpi xmlns:a14="http://schemas.microsoft.com/office/drawing/2010/main"/>
                </a:ext>
              </a:extLst>
            </a:blip>
            <a:stretch>
              <a:fillRect/>
            </a:stretch>
          </p:blipFill>
          <p:spPr>
            <a:xfrm flipH="1">
              <a:off x="5544492" y="4968070"/>
              <a:ext cx="1394367" cy="814157"/>
            </a:xfrm>
            <a:prstGeom prst="rect">
              <a:avLst/>
            </a:prstGeom>
          </p:spPr>
        </p:pic>
        <p:pic>
          <p:nvPicPr>
            <p:cNvPr id="48" name="Picture 47" descr="A picture containing reptile, turtle&#10;&#10;Description automatically generated">
              <a:extLst>
                <a:ext uri="{FF2B5EF4-FFF2-40B4-BE49-F238E27FC236}">
                  <a16:creationId xmlns:a16="http://schemas.microsoft.com/office/drawing/2014/main" xmlns="" id="{CB9745E1-B1CC-4619-A489-900FD690DACD}"/>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9920" b="89276" l="5059" r="97529">
                          <a14:foregroundMark x1="5294" y1="20375" x2="5294" y2="20375"/>
                          <a14:foregroundMark x1="93059" y1="63003" x2="93059" y2="63003"/>
                          <a14:foregroundMark x1="89176" y1="64343" x2="89176" y2="64343"/>
                          <a14:foregroundMark x1="97529" y1="62735" x2="97529" y2="62735"/>
                        </a14:backgroundRemoval>
                      </a14:imgEffect>
                    </a14:imgLayer>
                  </a14:imgProps>
                </a:ext>
                <a:ext uri="{28A0092B-C50C-407E-A947-70E740481C1C}">
                  <a14:useLocalDpi xmlns:a14="http://schemas.microsoft.com/office/drawing/2010/main"/>
                </a:ext>
              </a:extLst>
            </a:blip>
            <a:stretch>
              <a:fillRect/>
            </a:stretch>
          </p:blipFill>
          <p:spPr>
            <a:xfrm flipH="1">
              <a:off x="7375818" y="5057706"/>
              <a:ext cx="1394367" cy="814157"/>
            </a:xfrm>
            <a:prstGeom prst="rect">
              <a:avLst/>
            </a:prstGeom>
          </p:spPr>
        </p:pic>
      </p:grpSp>
      <p:grpSp>
        <p:nvGrpSpPr>
          <p:cNvPr id="67" name="Group 66">
            <a:extLst>
              <a:ext uri="{FF2B5EF4-FFF2-40B4-BE49-F238E27FC236}">
                <a16:creationId xmlns:a16="http://schemas.microsoft.com/office/drawing/2014/main" xmlns="" id="{2F759409-F4B8-4B66-A7AC-902340D25DF5}"/>
              </a:ext>
            </a:extLst>
          </p:cNvPr>
          <p:cNvGrpSpPr/>
          <p:nvPr/>
        </p:nvGrpSpPr>
        <p:grpSpPr>
          <a:xfrm>
            <a:off x="148471" y="5029200"/>
            <a:ext cx="8988345" cy="899206"/>
            <a:chOff x="200958" y="5995987"/>
            <a:chExt cx="8988345" cy="899206"/>
          </a:xfrm>
        </p:grpSpPr>
        <p:sp>
          <p:nvSpPr>
            <p:cNvPr id="32" name="TextBox 31">
              <a:extLst>
                <a:ext uri="{FF2B5EF4-FFF2-40B4-BE49-F238E27FC236}">
                  <a16:creationId xmlns:a16="http://schemas.microsoft.com/office/drawing/2014/main" xmlns="" id="{7B1AAB5D-E006-4249-B7AD-B84E11F4087E}"/>
                </a:ext>
              </a:extLst>
            </p:cNvPr>
            <p:cNvSpPr txBox="1"/>
            <p:nvPr/>
          </p:nvSpPr>
          <p:spPr>
            <a:xfrm>
              <a:off x="2891849" y="6124554"/>
              <a:ext cx="923709" cy="400110"/>
            </a:xfrm>
            <a:prstGeom prst="rect">
              <a:avLst/>
            </a:prstGeom>
            <a:noFill/>
          </p:spPr>
          <p:txBody>
            <a:bodyPr wrap="square">
              <a:spAutoFit/>
            </a:bodyPr>
            <a:lstStyle/>
            <a:p>
              <a:pPr algn="ctr"/>
              <a:r>
                <a:rPr lang="en-US" sz="2000">
                  <a:latin typeface="Arial" panose="020B0604020202020204" pitchFamily="34" charset="0"/>
                  <a:ea typeface="Times New Roman" panose="02020603050405020304" pitchFamily="18" charset="0"/>
                  <a:cs typeface="Times New Roman" panose="02020603050405020304" pitchFamily="18" charset="0"/>
                </a:rPr>
                <a:t>0,2 m</a:t>
              </a:r>
              <a:endParaRPr lang="en-US" sz="2000" baseline="-25000"/>
            </a:p>
          </p:txBody>
        </p:sp>
        <p:sp>
          <p:nvSpPr>
            <p:cNvPr id="34" name="TextBox 33">
              <a:extLst>
                <a:ext uri="{FF2B5EF4-FFF2-40B4-BE49-F238E27FC236}">
                  <a16:creationId xmlns:a16="http://schemas.microsoft.com/office/drawing/2014/main" xmlns="" id="{EE4993B3-70F6-4F71-9E03-F2FB49FE1F60}"/>
                </a:ext>
              </a:extLst>
            </p:cNvPr>
            <p:cNvSpPr txBox="1"/>
            <p:nvPr/>
          </p:nvSpPr>
          <p:spPr>
            <a:xfrm>
              <a:off x="200958" y="5995987"/>
              <a:ext cx="830992" cy="477054"/>
            </a:xfrm>
            <a:prstGeom prst="rect">
              <a:avLst/>
            </a:prstGeom>
            <a:noFill/>
          </p:spPr>
          <p:txBody>
            <a:bodyPr wrap="square">
              <a:spAutoFit/>
            </a:bodyPr>
            <a:lstStyle/>
            <a:p>
              <a:pPr algn="ctr"/>
              <a:r>
                <a:rPr lang="en-US" sz="2500">
                  <a:latin typeface="Arial" panose="020B0604020202020204" pitchFamily="34" charset="0"/>
                  <a:ea typeface="Times New Roman" panose="02020603050405020304" pitchFamily="18" charset="0"/>
                  <a:cs typeface="Times New Roman" panose="02020603050405020304" pitchFamily="18" charset="0"/>
                </a:rPr>
                <a:t>d</a:t>
              </a:r>
              <a:endParaRPr lang="en-US" sz="2500" baseline="-25000"/>
            </a:p>
          </p:txBody>
        </p:sp>
        <p:sp>
          <p:nvSpPr>
            <p:cNvPr id="49" name="TextBox 48">
              <a:extLst>
                <a:ext uri="{FF2B5EF4-FFF2-40B4-BE49-F238E27FC236}">
                  <a16:creationId xmlns:a16="http://schemas.microsoft.com/office/drawing/2014/main" xmlns="" id="{6EAB09BC-EDE2-4729-9600-870766E5C3FB}"/>
                </a:ext>
              </a:extLst>
            </p:cNvPr>
            <p:cNvSpPr txBox="1"/>
            <p:nvPr/>
          </p:nvSpPr>
          <p:spPr>
            <a:xfrm>
              <a:off x="4702422" y="6094973"/>
              <a:ext cx="923709" cy="400110"/>
            </a:xfrm>
            <a:prstGeom prst="rect">
              <a:avLst/>
            </a:prstGeom>
            <a:noFill/>
          </p:spPr>
          <p:txBody>
            <a:bodyPr wrap="square">
              <a:spAutoFit/>
            </a:bodyPr>
            <a:lstStyle/>
            <a:p>
              <a:pPr algn="ctr"/>
              <a:r>
                <a:rPr lang="en-US" sz="2000">
                  <a:latin typeface="Arial" panose="020B0604020202020204" pitchFamily="34" charset="0"/>
                  <a:ea typeface="Times New Roman" panose="02020603050405020304" pitchFamily="18" charset="0"/>
                  <a:cs typeface="Times New Roman" panose="02020603050405020304" pitchFamily="18" charset="0"/>
                </a:rPr>
                <a:t>0,4 m</a:t>
              </a:r>
              <a:endParaRPr lang="en-US" sz="2000" baseline="-25000"/>
            </a:p>
          </p:txBody>
        </p:sp>
        <p:sp>
          <p:nvSpPr>
            <p:cNvPr id="50" name="TextBox 49">
              <a:extLst>
                <a:ext uri="{FF2B5EF4-FFF2-40B4-BE49-F238E27FC236}">
                  <a16:creationId xmlns:a16="http://schemas.microsoft.com/office/drawing/2014/main" xmlns="" id="{B74C32A1-AC65-4338-B873-FB5A7506FB1E}"/>
                </a:ext>
              </a:extLst>
            </p:cNvPr>
            <p:cNvSpPr txBox="1"/>
            <p:nvPr/>
          </p:nvSpPr>
          <p:spPr>
            <a:xfrm>
              <a:off x="6512995" y="6150913"/>
              <a:ext cx="923709" cy="400110"/>
            </a:xfrm>
            <a:prstGeom prst="rect">
              <a:avLst/>
            </a:prstGeom>
            <a:noFill/>
          </p:spPr>
          <p:txBody>
            <a:bodyPr wrap="square">
              <a:spAutoFit/>
            </a:bodyPr>
            <a:lstStyle/>
            <a:p>
              <a:pPr algn="ctr"/>
              <a:r>
                <a:rPr lang="en-US" sz="2000">
                  <a:latin typeface="Arial" panose="020B0604020202020204" pitchFamily="34" charset="0"/>
                  <a:ea typeface="Times New Roman" panose="02020603050405020304" pitchFamily="18" charset="0"/>
                  <a:cs typeface="Times New Roman" panose="02020603050405020304" pitchFamily="18" charset="0"/>
                </a:rPr>
                <a:t>0,6 m</a:t>
              </a:r>
              <a:endParaRPr lang="en-US" sz="2000" baseline="-25000"/>
            </a:p>
          </p:txBody>
        </p:sp>
        <p:sp>
          <p:nvSpPr>
            <p:cNvPr id="51" name="TextBox 50">
              <a:extLst>
                <a:ext uri="{FF2B5EF4-FFF2-40B4-BE49-F238E27FC236}">
                  <a16:creationId xmlns:a16="http://schemas.microsoft.com/office/drawing/2014/main" xmlns="" id="{A3E8C532-C8BC-4F4A-8D16-5D0EF4F9E30E}"/>
                </a:ext>
              </a:extLst>
            </p:cNvPr>
            <p:cNvSpPr txBox="1"/>
            <p:nvPr/>
          </p:nvSpPr>
          <p:spPr>
            <a:xfrm>
              <a:off x="8265594" y="6138844"/>
              <a:ext cx="923709" cy="400110"/>
            </a:xfrm>
            <a:prstGeom prst="rect">
              <a:avLst/>
            </a:prstGeom>
            <a:noFill/>
          </p:spPr>
          <p:txBody>
            <a:bodyPr wrap="square">
              <a:spAutoFit/>
            </a:bodyPr>
            <a:lstStyle/>
            <a:p>
              <a:pPr algn="ctr"/>
              <a:r>
                <a:rPr lang="en-US" sz="2000">
                  <a:latin typeface="Arial" panose="020B0604020202020204" pitchFamily="34" charset="0"/>
                  <a:ea typeface="Times New Roman" panose="02020603050405020304" pitchFamily="18" charset="0"/>
                  <a:cs typeface="Times New Roman" panose="02020603050405020304" pitchFamily="18" charset="0"/>
                </a:rPr>
                <a:t>0,8 m</a:t>
              </a:r>
              <a:endParaRPr lang="en-US" sz="2000" baseline="-25000"/>
            </a:p>
          </p:txBody>
        </p:sp>
        <p:sp>
          <p:nvSpPr>
            <p:cNvPr id="52" name="TextBox 51">
              <a:extLst>
                <a:ext uri="{FF2B5EF4-FFF2-40B4-BE49-F238E27FC236}">
                  <a16:creationId xmlns:a16="http://schemas.microsoft.com/office/drawing/2014/main" xmlns="" id="{DD1FDFDE-ED1F-4915-B162-423297673944}"/>
                </a:ext>
              </a:extLst>
            </p:cNvPr>
            <p:cNvSpPr txBox="1"/>
            <p:nvPr/>
          </p:nvSpPr>
          <p:spPr>
            <a:xfrm>
              <a:off x="228894" y="6380946"/>
              <a:ext cx="830992" cy="477054"/>
            </a:xfrm>
            <a:prstGeom prst="rect">
              <a:avLst/>
            </a:prstGeom>
            <a:noFill/>
          </p:spPr>
          <p:txBody>
            <a:bodyPr wrap="square">
              <a:spAutoFit/>
            </a:bodyPr>
            <a:lstStyle/>
            <a:p>
              <a:pPr algn="ctr"/>
              <a:r>
                <a:rPr lang="en-US" sz="2500">
                  <a:latin typeface="Arial" panose="020B0604020202020204" pitchFamily="34" charset="0"/>
                  <a:ea typeface="Times New Roman" panose="02020603050405020304" pitchFamily="18" charset="0"/>
                  <a:cs typeface="Times New Roman" panose="02020603050405020304" pitchFamily="18" charset="0"/>
                </a:rPr>
                <a:t>t</a:t>
              </a:r>
              <a:endParaRPr lang="en-US" sz="2500" baseline="-25000"/>
            </a:p>
          </p:txBody>
        </p:sp>
        <p:sp>
          <p:nvSpPr>
            <p:cNvPr id="53" name="TextBox 52">
              <a:extLst>
                <a:ext uri="{FF2B5EF4-FFF2-40B4-BE49-F238E27FC236}">
                  <a16:creationId xmlns:a16="http://schemas.microsoft.com/office/drawing/2014/main" xmlns="" id="{8B4B8B80-D399-41FD-A579-9143550E556E}"/>
                </a:ext>
              </a:extLst>
            </p:cNvPr>
            <p:cNvSpPr txBox="1"/>
            <p:nvPr/>
          </p:nvSpPr>
          <p:spPr>
            <a:xfrm>
              <a:off x="1091841" y="6148003"/>
              <a:ext cx="923709" cy="400110"/>
            </a:xfrm>
            <a:prstGeom prst="rect">
              <a:avLst/>
            </a:prstGeom>
            <a:noFill/>
          </p:spPr>
          <p:txBody>
            <a:bodyPr wrap="square">
              <a:spAutoFit/>
            </a:bodyPr>
            <a:lstStyle/>
            <a:p>
              <a:pPr algn="ctr"/>
              <a:r>
                <a:rPr lang="en-US" sz="2000">
                  <a:latin typeface="Arial" panose="020B0604020202020204" pitchFamily="34" charset="0"/>
                  <a:ea typeface="Times New Roman" panose="02020603050405020304" pitchFamily="18" charset="0"/>
                  <a:cs typeface="Times New Roman" panose="02020603050405020304" pitchFamily="18" charset="0"/>
                </a:rPr>
                <a:t>0 m</a:t>
              </a:r>
              <a:endParaRPr lang="en-US" sz="2000" baseline="-25000"/>
            </a:p>
          </p:txBody>
        </p:sp>
        <p:sp>
          <p:nvSpPr>
            <p:cNvPr id="54" name="TextBox 53">
              <a:extLst>
                <a:ext uri="{FF2B5EF4-FFF2-40B4-BE49-F238E27FC236}">
                  <a16:creationId xmlns:a16="http://schemas.microsoft.com/office/drawing/2014/main" xmlns="" id="{86EB055B-939F-4950-BEDC-6D6AEF452C6A}"/>
                </a:ext>
              </a:extLst>
            </p:cNvPr>
            <p:cNvSpPr txBox="1"/>
            <p:nvPr/>
          </p:nvSpPr>
          <p:spPr>
            <a:xfrm>
              <a:off x="1082335" y="6444854"/>
              <a:ext cx="923709" cy="400110"/>
            </a:xfrm>
            <a:prstGeom prst="rect">
              <a:avLst/>
            </a:prstGeom>
            <a:noFill/>
          </p:spPr>
          <p:txBody>
            <a:bodyPr wrap="square">
              <a:spAutoFit/>
            </a:bodyPr>
            <a:lstStyle/>
            <a:p>
              <a:pPr algn="ctr"/>
              <a:r>
                <a:rPr lang="en-US" sz="2000">
                  <a:latin typeface="Arial" panose="020B0604020202020204" pitchFamily="34" charset="0"/>
                  <a:ea typeface="Times New Roman" panose="02020603050405020304" pitchFamily="18" charset="0"/>
                  <a:cs typeface="Times New Roman" panose="02020603050405020304" pitchFamily="18" charset="0"/>
                </a:rPr>
                <a:t>0 s</a:t>
              </a:r>
              <a:endParaRPr lang="en-US" sz="2000" baseline="-25000"/>
            </a:p>
          </p:txBody>
        </p:sp>
        <p:sp>
          <p:nvSpPr>
            <p:cNvPr id="55" name="TextBox 54">
              <a:extLst>
                <a:ext uri="{FF2B5EF4-FFF2-40B4-BE49-F238E27FC236}">
                  <a16:creationId xmlns:a16="http://schemas.microsoft.com/office/drawing/2014/main" xmlns="" id="{B324E014-FB36-4F3A-BBBC-BD353483D4FD}"/>
                </a:ext>
              </a:extLst>
            </p:cNvPr>
            <p:cNvSpPr txBox="1"/>
            <p:nvPr/>
          </p:nvSpPr>
          <p:spPr>
            <a:xfrm>
              <a:off x="2805368" y="6419418"/>
              <a:ext cx="923709" cy="400110"/>
            </a:xfrm>
            <a:prstGeom prst="rect">
              <a:avLst/>
            </a:prstGeom>
            <a:noFill/>
          </p:spPr>
          <p:txBody>
            <a:bodyPr wrap="square">
              <a:spAutoFit/>
            </a:bodyPr>
            <a:lstStyle/>
            <a:p>
              <a:pPr algn="ctr"/>
              <a:r>
                <a:rPr lang="en-US" sz="2000">
                  <a:latin typeface="Arial" panose="020B0604020202020204" pitchFamily="34" charset="0"/>
                  <a:ea typeface="Times New Roman" panose="02020603050405020304" pitchFamily="18" charset="0"/>
                  <a:cs typeface="Times New Roman" panose="02020603050405020304" pitchFamily="18" charset="0"/>
                </a:rPr>
                <a:t>2 s</a:t>
              </a:r>
              <a:endParaRPr lang="en-US" sz="2000" baseline="-25000"/>
            </a:p>
          </p:txBody>
        </p:sp>
        <p:sp>
          <p:nvSpPr>
            <p:cNvPr id="56" name="TextBox 55">
              <a:extLst>
                <a:ext uri="{FF2B5EF4-FFF2-40B4-BE49-F238E27FC236}">
                  <a16:creationId xmlns:a16="http://schemas.microsoft.com/office/drawing/2014/main" xmlns="" id="{AAF65BC3-6539-4A4A-B37F-D919AF3B3930}"/>
                </a:ext>
              </a:extLst>
            </p:cNvPr>
            <p:cNvSpPr txBox="1"/>
            <p:nvPr/>
          </p:nvSpPr>
          <p:spPr>
            <a:xfrm>
              <a:off x="6455021" y="6495083"/>
              <a:ext cx="923709" cy="400110"/>
            </a:xfrm>
            <a:prstGeom prst="rect">
              <a:avLst/>
            </a:prstGeom>
            <a:noFill/>
          </p:spPr>
          <p:txBody>
            <a:bodyPr wrap="square">
              <a:spAutoFit/>
            </a:bodyPr>
            <a:lstStyle/>
            <a:p>
              <a:pPr algn="ctr"/>
              <a:r>
                <a:rPr lang="en-US" sz="2000">
                  <a:latin typeface="Arial" panose="020B0604020202020204" pitchFamily="34" charset="0"/>
                  <a:ea typeface="Times New Roman" panose="02020603050405020304" pitchFamily="18" charset="0"/>
                  <a:cs typeface="Times New Roman" panose="02020603050405020304" pitchFamily="18" charset="0"/>
                </a:rPr>
                <a:t>6 s</a:t>
              </a:r>
              <a:endParaRPr lang="en-US" sz="2000" baseline="-25000"/>
            </a:p>
          </p:txBody>
        </p:sp>
        <p:sp>
          <p:nvSpPr>
            <p:cNvPr id="57" name="TextBox 56">
              <a:extLst>
                <a:ext uri="{FF2B5EF4-FFF2-40B4-BE49-F238E27FC236}">
                  <a16:creationId xmlns:a16="http://schemas.microsoft.com/office/drawing/2014/main" xmlns="" id="{46E95B4A-2C1B-4C45-B617-ACED8FC2D706}"/>
                </a:ext>
              </a:extLst>
            </p:cNvPr>
            <p:cNvSpPr txBox="1"/>
            <p:nvPr/>
          </p:nvSpPr>
          <p:spPr>
            <a:xfrm>
              <a:off x="4724817" y="6488983"/>
              <a:ext cx="923709" cy="400110"/>
            </a:xfrm>
            <a:prstGeom prst="rect">
              <a:avLst/>
            </a:prstGeom>
            <a:noFill/>
          </p:spPr>
          <p:txBody>
            <a:bodyPr wrap="square">
              <a:spAutoFit/>
            </a:bodyPr>
            <a:lstStyle/>
            <a:p>
              <a:pPr algn="ctr"/>
              <a:r>
                <a:rPr lang="en-US" sz="2000">
                  <a:latin typeface="Arial" panose="020B0604020202020204" pitchFamily="34" charset="0"/>
                  <a:ea typeface="Times New Roman" panose="02020603050405020304" pitchFamily="18" charset="0"/>
                  <a:cs typeface="Times New Roman" panose="02020603050405020304" pitchFamily="18" charset="0"/>
                </a:rPr>
                <a:t>4 s</a:t>
              </a:r>
              <a:endParaRPr lang="en-US" sz="2000" baseline="-25000"/>
            </a:p>
          </p:txBody>
        </p:sp>
        <p:sp>
          <p:nvSpPr>
            <p:cNvPr id="58" name="TextBox 57">
              <a:extLst>
                <a:ext uri="{FF2B5EF4-FFF2-40B4-BE49-F238E27FC236}">
                  <a16:creationId xmlns:a16="http://schemas.microsoft.com/office/drawing/2014/main" xmlns="" id="{D295F1D8-BFC7-4641-822F-937A180FB5AC}"/>
                </a:ext>
              </a:extLst>
            </p:cNvPr>
            <p:cNvSpPr txBox="1"/>
            <p:nvPr/>
          </p:nvSpPr>
          <p:spPr>
            <a:xfrm>
              <a:off x="8246973" y="6489052"/>
              <a:ext cx="923709" cy="400110"/>
            </a:xfrm>
            <a:prstGeom prst="rect">
              <a:avLst/>
            </a:prstGeom>
            <a:noFill/>
          </p:spPr>
          <p:txBody>
            <a:bodyPr wrap="square">
              <a:spAutoFit/>
            </a:bodyPr>
            <a:lstStyle/>
            <a:p>
              <a:pPr algn="ctr"/>
              <a:r>
                <a:rPr lang="en-US" sz="2000">
                  <a:latin typeface="Arial" panose="020B0604020202020204" pitchFamily="34" charset="0"/>
                  <a:ea typeface="Times New Roman" panose="02020603050405020304" pitchFamily="18" charset="0"/>
                  <a:cs typeface="Times New Roman" panose="02020603050405020304" pitchFamily="18" charset="0"/>
                </a:rPr>
                <a:t>8 s</a:t>
              </a:r>
              <a:endParaRPr lang="en-US" sz="2000" baseline="-25000"/>
            </a:p>
          </p:txBody>
        </p:sp>
      </p:grpSp>
      <p:sp>
        <p:nvSpPr>
          <p:cNvPr id="59" name="TextBox 58">
            <a:extLst>
              <a:ext uri="{FF2B5EF4-FFF2-40B4-BE49-F238E27FC236}">
                <a16:creationId xmlns:a16="http://schemas.microsoft.com/office/drawing/2014/main" xmlns="" id="{26A4BAD2-FA83-499E-9DF3-749CD32EC431}"/>
              </a:ext>
            </a:extLst>
          </p:cNvPr>
          <p:cNvSpPr txBox="1"/>
          <p:nvPr/>
        </p:nvSpPr>
        <p:spPr>
          <a:xfrm>
            <a:off x="1229712" y="6124771"/>
            <a:ext cx="7187087" cy="369332"/>
          </a:xfrm>
          <a:prstGeom prst="rect">
            <a:avLst/>
          </a:prstGeom>
          <a:noFill/>
        </p:spPr>
        <p:txBody>
          <a:bodyPr wrap="square">
            <a:spAutoFit/>
          </a:bodyPr>
          <a:lstStyle/>
          <a:p>
            <a:r>
              <a:rPr lang="en-US" sz="1800" i="1">
                <a:effectLst/>
                <a:latin typeface="Arial" panose="020B0604020202020204" pitchFamily="34" charset="0"/>
                <a:ea typeface="Times New Roman" panose="02020603050405020304" pitchFamily="18" charset="0"/>
              </a:rPr>
              <a:t>Số liệu về vị trí của con rùa sau những khoảng thời gian bằng nhau</a:t>
            </a:r>
            <a:endParaRPr lang="en-US"/>
          </a:p>
        </p:txBody>
      </p:sp>
      <p:cxnSp>
        <p:nvCxnSpPr>
          <p:cNvPr id="60" name="Straight Arrow Connector 59">
            <a:extLst>
              <a:ext uri="{FF2B5EF4-FFF2-40B4-BE49-F238E27FC236}">
                <a16:creationId xmlns:a16="http://schemas.microsoft.com/office/drawing/2014/main" xmlns="" id="{DD4A9F71-0DC8-4E5D-88A3-CA894F2C5881}"/>
              </a:ext>
            </a:extLst>
          </p:cNvPr>
          <p:cNvCxnSpPr>
            <a:cxnSpLocks/>
          </p:cNvCxnSpPr>
          <p:nvPr/>
        </p:nvCxnSpPr>
        <p:spPr>
          <a:xfrm>
            <a:off x="9448800" y="5988690"/>
            <a:ext cx="25908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xmlns="" id="{B946B4F3-4F93-4EDE-9382-7D312DF78C49}"/>
              </a:ext>
            </a:extLst>
          </p:cNvPr>
          <p:cNvCxnSpPr>
            <a:cxnSpLocks/>
          </p:cNvCxnSpPr>
          <p:nvPr/>
        </p:nvCxnSpPr>
        <p:spPr>
          <a:xfrm flipV="1">
            <a:off x="9601200" y="4068683"/>
            <a:ext cx="0" cy="20262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95652377-129A-44F1-B752-21F2958FBE06}"/>
              </a:ext>
            </a:extLst>
          </p:cNvPr>
          <p:cNvCxnSpPr/>
          <p:nvPr/>
        </p:nvCxnSpPr>
        <p:spPr>
          <a:xfrm flipV="1">
            <a:off x="9601200" y="4419600"/>
            <a:ext cx="1981200" cy="156909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xmlns="" id="{CB8FB0CE-86B8-4AB3-BAA1-663D166487CA}"/>
              </a:ext>
            </a:extLst>
          </p:cNvPr>
          <p:cNvSpPr txBox="1"/>
          <p:nvPr/>
        </p:nvSpPr>
        <p:spPr>
          <a:xfrm>
            <a:off x="8770185" y="3632632"/>
            <a:ext cx="1295400" cy="477054"/>
          </a:xfrm>
          <a:prstGeom prst="rect">
            <a:avLst/>
          </a:prstGeom>
          <a:noFill/>
        </p:spPr>
        <p:txBody>
          <a:bodyPr wrap="square">
            <a:spAutoFit/>
          </a:bodyPr>
          <a:lstStyle/>
          <a:p>
            <a:pPr algn="ctr"/>
            <a:r>
              <a:rPr lang="en-US" sz="2500">
                <a:latin typeface="Arial" panose="020B0604020202020204" pitchFamily="34" charset="0"/>
                <a:ea typeface="Times New Roman" panose="02020603050405020304" pitchFamily="18" charset="0"/>
                <a:cs typeface="Times New Roman" panose="02020603050405020304" pitchFamily="18" charset="0"/>
              </a:rPr>
              <a:t>d (m)</a:t>
            </a:r>
            <a:endParaRPr lang="en-US" sz="2500" baseline="-25000"/>
          </a:p>
        </p:txBody>
      </p:sp>
      <p:sp>
        <p:nvSpPr>
          <p:cNvPr id="66" name="TextBox 65">
            <a:extLst>
              <a:ext uri="{FF2B5EF4-FFF2-40B4-BE49-F238E27FC236}">
                <a16:creationId xmlns:a16="http://schemas.microsoft.com/office/drawing/2014/main" xmlns="" id="{4E496F92-63E2-487D-BFA1-D38655258112}"/>
              </a:ext>
            </a:extLst>
          </p:cNvPr>
          <p:cNvSpPr txBox="1"/>
          <p:nvPr/>
        </p:nvSpPr>
        <p:spPr>
          <a:xfrm>
            <a:off x="11414537" y="6100372"/>
            <a:ext cx="830992" cy="477054"/>
          </a:xfrm>
          <a:prstGeom prst="rect">
            <a:avLst/>
          </a:prstGeom>
          <a:noFill/>
        </p:spPr>
        <p:txBody>
          <a:bodyPr wrap="square">
            <a:spAutoFit/>
          </a:bodyPr>
          <a:lstStyle/>
          <a:p>
            <a:pPr algn="ctr"/>
            <a:r>
              <a:rPr lang="en-US" sz="2500">
                <a:latin typeface="Arial" panose="020B0604020202020204" pitchFamily="34" charset="0"/>
                <a:ea typeface="Times New Roman" panose="02020603050405020304" pitchFamily="18" charset="0"/>
                <a:cs typeface="Times New Roman" panose="02020603050405020304" pitchFamily="18" charset="0"/>
              </a:rPr>
              <a:t>t (s)</a:t>
            </a:r>
            <a:endParaRPr lang="en-US" sz="2500" baseline="-25000"/>
          </a:p>
        </p:txBody>
      </p:sp>
      <p:sp>
        <p:nvSpPr>
          <p:cNvPr id="62" name="TextBox 61">
            <a:extLst>
              <a:ext uri="{FF2B5EF4-FFF2-40B4-BE49-F238E27FC236}">
                <a16:creationId xmlns:a16="http://schemas.microsoft.com/office/drawing/2014/main" xmlns="" id="{029BB73A-AA5B-A759-188E-F1543B3D25C1}"/>
              </a:ext>
            </a:extLst>
          </p:cNvPr>
          <p:cNvSpPr txBox="1"/>
          <p:nvPr/>
        </p:nvSpPr>
        <p:spPr>
          <a:xfrm>
            <a:off x="613068" y="2017992"/>
            <a:ext cx="11563366" cy="461665"/>
          </a:xfrm>
          <a:prstGeom prst="rect">
            <a:avLst/>
          </a:prstGeom>
          <a:noFill/>
        </p:spPr>
        <p:txBody>
          <a:bodyPr wrap="square">
            <a:spAutoFit/>
          </a:bodyPr>
          <a:lstStyle/>
          <a:p>
            <a:pPr marL="342900" marR="0" indent="-342900">
              <a:spcBef>
                <a:spcPts val="0"/>
              </a:spcBef>
              <a:buFont typeface="Arial" panose="020B0604020202020204" pitchFamily="34" charset="0"/>
              <a:buChar char="•"/>
            </a:pPr>
            <a:r>
              <a:rPr lang="en-US" sz="2400">
                <a:latin typeface="Arial" panose="020B0604020202020204" pitchFamily="34" charset="0"/>
                <a:ea typeface="Times New Roman" panose="02020603050405020304" pitchFamily="18" charset="0"/>
                <a:cs typeface="Arial" panose="020B0604020202020204" pitchFamily="34" charset="0"/>
              </a:rPr>
              <a:t>C</a:t>
            </a:r>
            <a:r>
              <a:rPr lang="en-US" sz="2400">
                <a:effectLst/>
                <a:latin typeface="Arial" panose="020B0604020202020204" pitchFamily="34" charset="0"/>
                <a:ea typeface="Times New Roman" panose="02020603050405020304" pitchFamily="18" charset="0"/>
                <a:cs typeface="Arial" panose="020B0604020202020204" pitchFamily="34" charset="0"/>
              </a:rPr>
              <a:t>hiều dương (+) là chiều chuyển động. </a:t>
            </a:r>
          </a:p>
        </p:txBody>
      </p:sp>
      <p:sp>
        <p:nvSpPr>
          <p:cNvPr id="63" name="TextBox 62">
            <a:extLst>
              <a:ext uri="{FF2B5EF4-FFF2-40B4-BE49-F238E27FC236}">
                <a16:creationId xmlns:a16="http://schemas.microsoft.com/office/drawing/2014/main" xmlns="" id="{500668B0-4C85-A6D2-03EE-B7682E1E0711}"/>
              </a:ext>
            </a:extLst>
          </p:cNvPr>
          <p:cNvSpPr txBox="1"/>
          <p:nvPr/>
        </p:nvSpPr>
        <p:spPr>
          <a:xfrm>
            <a:off x="620851" y="1630201"/>
            <a:ext cx="11563366" cy="461665"/>
          </a:xfrm>
          <a:prstGeom prst="rect">
            <a:avLst/>
          </a:prstGeom>
          <a:noFill/>
        </p:spPr>
        <p:txBody>
          <a:bodyPr wrap="square">
            <a:spAutoFit/>
          </a:bodyPr>
          <a:lstStyle/>
          <a:p>
            <a:pPr marL="342900" marR="0" indent="-342900">
              <a:spcBef>
                <a:spcPts val="0"/>
              </a:spcBef>
              <a:buFont typeface="Arial" panose="020B0604020202020204" pitchFamily="34" charset="0"/>
              <a:buChar char="•"/>
            </a:pPr>
            <a:r>
              <a:rPr lang="en-US" sz="2400">
                <a:effectLst/>
                <a:latin typeface="Arial" panose="020B0604020202020204" pitchFamily="34" charset="0"/>
                <a:ea typeface="Times New Roman" panose="02020603050405020304" pitchFamily="18" charset="0"/>
                <a:cs typeface="Arial" panose="020B0604020202020204" pitchFamily="34" charset="0"/>
              </a:rPr>
              <a:t>Chọn gốc toạ độ tại vị trí xuất phát</a:t>
            </a:r>
          </a:p>
        </p:txBody>
      </p:sp>
      <p:sp>
        <p:nvSpPr>
          <p:cNvPr id="69" name="TextBox 68">
            <a:extLst>
              <a:ext uri="{FF2B5EF4-FFF2-40B4-BE49-F238E27FC236}">
                <a16:creationId xmlns:a16="http://schemas.microsoft.com/office/drawing/2014/main" xmlns="" id="{564AC8B2-4C71-AE1F-C4F0-9E607926C635}"/>
              </a:ext>
            </a:extLst>
          </p:cNvPr>
          <p:cNvSpPr txBox="1"/>
          <p:nvPr/>
        </p:nvSpPr>
        <p:spPr>
          <a:xfrm>
            <a:off x="645268" y="2455287"/>
            <a:ext cx="11563366" cy="461665"/>
          </a:xfrm>
          <a:prstGeom prst="rect">
            <a:avLst/>
          </a:prstGeom>
          <a:noFill/>
        </p:spPr>
        <p:txBody>
          <a:bodyPr wrap="square">
            <a:spAutoFit/>
          </a:bodyPr>
          <a:lstStyle/>
          <a:p>
            <a:pPr marL="342900" marR="0" indent="-342900">
              <a:spcBef>
                <a:spcPts val="0"/>
              </a:spcBef>
              <a:buFont typeface="Arial" panose="020B0604020202020204" pitchFamily="34" charset="0"/>
              <a:buChar char="•"/>
            </a:pPr>
            <a:r>
              <a:rPr lang="en-US" sz="2400">
                <a:effectLst/>
                <a:latin typeface="Arial" panose="020B0604020202020204" pitchFamily="34" charset="0"/>
                <a:ea typeface="Times New Roman" panose="02020603050405020304" pitchFamily="18" charset="0"/>
                <a:cs typeface="Arial" panose="020B0604020202020204" pitchFamily="34" charset="0"/>
              </a:rPr>
              <a:t>Đồ thị độ dịch chuyển – thời gian (d - t) của chuyển động như hình.</a:t>
            </a:r>
            <a:endParaRPr lang="en-US" sz="2400">
              <a:effectLst/>
              <a:latin typeface="Arial" panose="020B0604020202020204" pitchFamily="34" charset="0"/>
              <a:ea typeface="游明朝" panose="02020400000000000000" pitchFamily="18" charset="-128"/>
              <a:cs typeface="Arial" panose="020B0604020202020204" pitchFamily="34" charset="0"/>
            </a:endParaRPr>
          </a:p>
        </p:txBody>
      </p:sp>
    </p:spTree>
    <p:extLst>
      <p:ext uri="{BB962C8B-B14F-4D97-AF65-F5344CB8AC3E}">
        <p14:creationId xmlns:p14="http://schemas.microsoft.com/office/powerpoint/2010/main" val="18169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29">
            <a:extLst>
              <a:ext uri="{FF2B5EF4-FFF2-40B4-BE49-F238E27FC236}">
                <a16:creationId xmlns:a16="http://schemas.microsoft.com/office/drawing/2014/main" xmlns="" id="{199011EE-48CA-4436-B957-94D6D4E911B4}"/>
              </a:ext>
            </a:extLst>
          </p:cNvPr>
          <p:cNvSpPr txBox="1">
            <a:spLocks noChangeArrowheads="1"/>
          </p:cNvSpPr>
          <p:nvPr/>
        </p:nvSpPr>
        <p:spPr bwMode="auto">
          <a:xfrm>
            <a:off x="810305" y="729764"/>
            <a:ext cx="10895138" cy="1717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ctr">
              <a:lnSpc>
                <a:spcPct val="107000"/>
              </a:lnSpc>
              <a:spcBef>
                <a:spcPts val="0"/>
              </a:spcBef>
              <a:spcAft>
                <a:spcPts val="500"/>
              </a:spcAft>
            </a:pPr>
            <a:r>
              <a:rPr lang="en-US" sz="2400" i="1">
                <a:effectLst/>
                <a:latin typeface="Arial" panose="020B0604020202020204" pitchFamily="34" charset="0"/>
                <a:ea typeface="Times New Roman" panose="02020603050405020304" pitchFamily="18" charset="0"/>
                <a:cs typeface="Times New Roman" panose="02020603050405020304" pitchFamily="18" charset="0"/>
              </a:rPr>
              <a:t>Hai bạn đều xuất phát từ cùng một vị trí để đi đến lớp học, một bạn đi bộ và một bạn đi xe đạp. Mặc dù đi chậm hơn nhưng bạn đi bộ lại đến lớp trước bạn đi xe đạp do bạn đi xe đạp dừng lại ở hiệu sách để mua bút và tài liệu học tập. </a:t>
            </a:r>
          </a:p>
          <a:p>
            <a:pPr marL="0" marR="0" algn="ctr">
              <a:lnSpc>
                <a:spcPct val="107000"/>
              </a:lnSpc>
              <a:spcBef>
                <a:spcPts val="0"/>
              </a:spcBef>
              <a:spcAft>
                <a:spcPts val="500"/>
              </a:spcAft>
            </a:pPr>
            <a:r>
              <a:rPr lang="en-US" sz="2400" i="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Điều này được lí giải như thế nào theo góc độ vật lí?</a:t>
            </a:r>
            <a:endParaRPr lang="en-US" sz="2400" i="1">
              <a:solidFill>
                <a:srgbClr val="C00000"/>
              </a:solidFill>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20" name="Rectangle: Rounded Corners 19">
            <a:extLst>
              <a:ext uri="{FF2B5EF4-FFF2-40B4-BE49-F238E27FC236}">
                <a16:creationId xmlns:a16="http://schemas.microsoft.com/office/drawing/2014/main" xmlns="" id="{7A4827EE-06FC-4275-8C55-18B3A295874A}"/>
              </a:ext>
            </a:extLst>
          </p:cNvPr>
          <p:cNvSpPr/>
          <p:nvPr/>
        </p:nvSpPr>
        <p:spPr>
          <a:xfrm>
            <a:off x="721182" y="718933"/>
            <a:ext cx="11073384" cy="1712756"/>
          </a:xfrm>
          <a:prstGeom prst="roundRect">
            <a:avLst>
              <a:gd name="adj" fmla="val 8564"/>
            </a:avLst>
          </a:prstGeom>
          <a:noFill/>
          <a:ln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grpSp>
        <p:nvGrpSpPr>
          <p:cNvPr id="43" name="Group 42">
            <a:extLst>
              <a:ext uri="{FF2B5EF4-FFF2-40B4-BE49-F238E27FC236}">
                <a16:creationId xmlns:a16="http://schemas.microsoft.com/office/drawing/2014/main" xmlns="" id="{19C641AC-C0A9-4663-84C4-4C7AABCD0546}"/>
              </a:ext>
            </a:extLst>
          </p:cNvPr>
          <p:cNvGrpSpPr/>
          <p:nvPr/>
        </p:nvGrpSpPr>
        <p:grpSpPr>
          <a:xfrm>
            <a:off x="304800" y="3315556"/>
            <a:ext cx="11870757" cy="2749896"/>
            <a:chOff x="406336" y="3463828"/>
            <a:chExt cx="11870757" cy="2749896"/>
          </a:xfrm>
        </p:grpSpPr>
        <p:cxnSp>
          <p:nvCxnSpPr>
            <p:cNvPr id="22" name="Straight Arrow Connector 21">
              <a:extLst>
                <a:ext uri="{FF2B5EF4-FFF2-40B4-BE49-F238E27FC236}">
                  <a16:creationId xmlns:a16="http://schemas.microsoft.com/office/drawing/2014/main" xmlns="" id="{42C5E25D-C49F-416F-A5E8-B7699ED875BE}"/>
                </a:ext>
              </a:extLst>
            </p:cNvPr>
            <p:cNvCxnSpPr>
              <a:cxnSpLocks/>
            </p:cNvCxnSpPr>
            <p:nvPr/>
          </p:nvCxnSpPr>
          <p:spPr>
            <a:xfrm>
              <a:off x="406336" y="6181105"/>
              <a:ext cx="11811000" cy="32619"/>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 clipart&#10;&#10;Description automatically generated">
              <a:extLst>
                <a:ext uri="{FF2B5EF4-FFF2-40B4-BE49-F238E27FC236}">
                  <a16:creationId xmlns:a16="http://schemas.microsoft.com/office/drawing/2014/main" xmlns="" id="{B7DB19A4-EB90-4F3D-BA96-013CE1865FF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20472" y="3463828"/>
              <a:ext cx="4456621" cy="2139178"/>
            </a:xfrm>
            <a:prstGeom prst="rect">
              <a:avLst/>
            </a:prstGeom>
          </p:spPr>
        </p:pic>
      </p:grpSp>
      <p:sp>
        <p:nvSpPr>
          <p:cNvPr id="55" name="TextBox 54">
            <a:extLst>
              <a:ext uri="{FF2B5EF4-FFF2-40B4-BE49-F238E27FC236}">
                <a16:creationId xmlns:a16="http://schemas.microsoft.com/office/drawing/2014/main" xmlns="" id="{D3F1D34A-33D1-46D7-BAA2-14CBD8177A32}"/>
              </a:ext>
            </a:extLst>
          </p:cNvPr>
          <p:cNvSpPr txBox="1"/>
          <p:nvPr/>
        </p:nvSpPr>
        <p:spPr>
          <a:xfrm>
            <a:off x="4076025" y="6398956"/>
            <a:ext cx="3315781" cy="369332"/>
          </a:xfrm>
          <a:prstGeom prst="rect">
            <a:avLst/>
          </a:prstGeom>
          <a:noFill/>
        </p:spPr>
        <p:txBody>
          <a:bodyPr wrap="square">
            <a:spAutoFit/>
          </a:bodyPr>
          <a:lstStyle/>
          <a:p>
            <a:pPr marR="0" algn="ctr">
              <a:spcBef>
                <a:spcPts val="0"/>
              </a:spcBef>
            </a:pPr>
            <a:r>
              <a:rPr lang="en-US" sz="1800" i="1">
                <a:effectLst/>
                <a:latin typeface="Arial" panose="020B0604020202020204" pitchFamily="34" charset="0"/>
                <a:ea typeface="Times New Roman" panose="02020603050405020304" pitchFamily="18" charset="0"/>
                <a:cs typeface="Times New Roman" panose="02020603050405020304" pitchFamily="18" charset="0"/>
              </a:rPr>
              <a:t>Hai bạn cùng đi đến trường</a:t>
            </a:r>
          </a:p>
        </p:txBody>
      </p:sp>
      <p:grpSp>
        <p:nvGrpSpPr>
          <p:cNvPr id="33" name="Group 56">
            <a:extLst>
              <a:ext uri="{FF2B5EF4-FFF2-40B4-BE49-F238E27FC236}">
                <a16:creationId xmlns:a16="http://schemas.microsoft.com/office/drawing/2014/main" xmlns="" id="{AA851BEE-F976-4A22-9B73-6B174D627F2E}"/>
              </a:ext>
            </a:extLst>
          </p:cNvPr>
          <p:cNvGrpSpPr/>
          <p:nvPr/>
        </p:nvGrpSpPr>
        <p:grpSpPr>
          <a:xfrm>
            <a:off x="4800600" y="89712"/>
            <a:ext cx="2590800" cy="531988"/>
            <a:chOff x="2193" y="0"/>
            <a:chExt cx="2245706" cy="1239104"/>
          </a:xfrm>
          <a:solidFill>
            <a:srgbClr val="002060"/>
          </a:solidFill>
          <a:scene3d>
            <a:camera prst="orthographicFront"/>
            <a:lightRig rig="threePt" dir="t">
              <a:rot lat="0" lon="0" rev="7500000"/>
            </a:lightRig>
          </a:scene3d>
        </p:grpSpPr>
        <p:sp>
          <p:nvSpPr>
            <p:cNvPr id="34" name="Rounded Rectangle 57">
              <a:extLst>
                <a:ext uri="{FF2B5EF4-FFF2-40B4-BE49-F238E27FC236}">
                  <a16:creationId xmlns:a16="http://schemas.microsoft.com/office/drawing/2014/main" xmlns="" id="{2542EA67-AC20-49DC-968F-02AB9647BBB2}"/>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36" name="Rounded Rectangle 4">
              <a:extLst>
                <a:ext uri="{FF2B5EF4-FFF2-40B4-BE49-F238E27FC236}">
                  <a16:creationId xmlns:a16="http://schemas.microsoft.com/office/drawing/2014/main" xmlns="" id="{235791B0-F7E6-4E0D-A76A-874FDC12E995}"/>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Khởi động</a:t>
              </a:r>
            </a:p>
          </p:txBody>
        </p:sp>
      </p:grpSp>
      <p:pic>
        <p:nvPicPr>
          <p:cNvPr id="37" name="Picture 36" descr="Logo&#10;&#10;Description automatically generated with low confidence">
            <a:extLst>
              <a:ext uri="{FF2B5EF4-FFF2-40B4-BE49-F238E27FC236}">
                <a16:creationId xmlns:a16="http://schemas.microsoft.com/office/drawing/2014/main" xmlns="" id="{FFBA418B-0FAF-4245-B6EA-ADB6399775CD}"/>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9559" b="93824" l="10000" r="90000">
                        <a14:foregroundMark x1="43889" y1="11912" x2="43889" y2="11912"/>
                        <a14:foregroundMark x1="28333" y1="16912" x2="34778" y2="10735"/>
                        <a14:foregroundMark x1="34778" y1="10735" x2="53667" y2="7059"/>
                        <a14:foregroundMark x1="53667" y1="7059" x2="63222" y2="9559"/>
                        <a14:foregroundMark x1="63222" y1="9559" x2="72222" y2="17500"/>
                        <a14:foregroundMark x1="26778" y1="81176" x2="34333" y2="89853"/>
                        <a14:foregroundMark x1="34333" y1="89853" x2="43556" y2="93824"/>
                        <a14:foregroundMark x1="43556" y1="93824" x2="61778" y2="89706"/>
                        <a14:foregroundMark x1="61778" y1="89706" x2="68778" y2="86618"/>
                        <a14:foregroundMark x1="68778" y1="86618" x2="74222" y2="81765"/>
                        <a14:foregroundMark x1="74222" y1="81765" x2="75222" y2="76765"/>
                        <a14:backgroundMark x1="53000" y1="10588" x2="53000" y2="10588"/>
                      </a14:backgroundRemoval>
                    </a14:imgEffect>
                  </a14:imgLayer>
                </a14:imgProps>
              </a:ext>
              <a:ext uri="{28A0092B-C50C-407E-A947-70E740481C1C}">
                <a14:useLocalDpi xmlns:a14="http://schemas.microsoft.com/office/drawing/2010/main"/>
              </a:ext>
            </a:extLst>
          </a:blip>
          <a:stretch>
            <a:fillRect/>
          </a:stretch>
        </p:blipFill>
        <p:spPr>
          <a:xfrm>
            <a:off x="113219" y="252431"/>
            <a:ext cx="1177798" cy="889892"/>
          </a:xfrm>
          <a:prstGeom prst="rect">
            <a:avLst/>
          </a:prstGeom>
        </p:spPr>
      </p:pic>
      <p:sp>
        <p:nvSpPr>
          <p:cNvPr id="4" name="Oval 3">
            <a:extLst>
              <a:ext uri="{FF2B5EF4-FFF2-40B4-BE49-F238E27FC236}">
                <a16:creationId xmlns:a16="http://schemas.microsoft.com/office/drawing/2014/main" xmlns="" id="{D3139A90-C5FF-4516-9DF7-8A9C983B20D4}"/>
              </a:ext>
            </a:extLst>
          </p:cNvPr>
          <p:cNvSpPr/>
          <p:nvPr/>
        </p:nvSpPr>
        <p:spPr>
          <a:xfrm>
            <a:off x="1219200" y="5974426"/>
            <a:ext cx="130710" cy="1215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xmlns="" id="{AADDC316-68CA-4990-BCF8-4225835FC2F7}"/>
              </a:ext>
            </a:extLst>
          </p:cNvPr>
          <p:cNvSpPr txBox="1"/>
          <p:nvPr/>
        </p:nvSpPr>
        <p:spPr>
          <a:xfrm>
            <a:off x="1122240" y="6105185"/>
            <a:ext cx="401760" cy="369332"/>
          </a:xfrm>
          <a:prstGeom prst="rect">
            <a:avLst/>
          </a:prstGeom>
          <a:noFill/>
        </p:spPr>
        <p:txBody>
          <a:bodyPr wrap="square">
            <a:spAutoFit/>
          </a:bodyPr>
          <a:lstStyle/>
          <a:p>
            <a:pPr algn="ctr"/>
            <a:r>
              <a:rPr lang="en-US" sz="1800" i="1">
                <a:effectLst/>
                <a:latin typeface="Arial" panose="020B0604020202020204" pitchFamily="34" charset="0"/>
                <a:ea typeface="Times New Roman" panose="02020603050405020304" pitchFamily="18" charset="0"/>
                <a:cs typeface="Times New Roman" panose="02020603050405020304" pitchFamily="18" charset="0"/>
              </a:rPr>
              <a:t>A</a:t>
            </a:r>
            <a:endParaRPr lang="en-US"/>
          </a:p>
        </p:txBody>
      </p:sp>
      <p:sp>
        <p:nvSpPr>
          <p:cNvPr id="59" name="Oval 58">
            <a:extLst>
              <a:ext uri="{FF2B5EF4-FFF2-40B4-BE49-F238E27FC236}">
                <a16:creationId xmlns:a16="http://schemas.microsoft.com/office/drawing/2014/main" xmlns="" id="{08D4D66C-05DD-4AEC-82D4-3D420205A6F6}"/>
              </a:ext>
            </a:extLst>
          </p:cNvPr>
          <p:cNvSpPr/>
          <p:nvPr/>
        </p:nvSpPr>
        <p:spPr>
          <a:xfrm>
            <a:off x="5845389" y="5997944"/>
            <a:ext cx="130710" cy="1215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xmlns="" id="{EAA5D379-DBFF-4F63-93B0-B2B5EF823C5B}"/>
              </a:ext>
            </a:extLst>
          </p:cNvPr>
          <p:cNvSpPr txBox="1"/>
          <p:nvPr/>
        </p:nvSpPr>
        <p:spPr>
          <a:xfrm>
            <a:off x="5699194" y="6116003"/>
            <a:ext cx="401760" cy="369332"/>
          </a:xfrm>
          <a:prstGeom prst="rect">
            <a:avLst/>
          </a:prstGeom>
          <a:noFill/>
        </p:spPr>
        <p:txBody>
          <a:bodyPr wrap="square">
            <a:spAutoFit/>
          </a:bodyPr>
          <a:lstStyle/>
          <a:p>
            <a:pPr algn="ctr"/>
            <a:r>
              <a:rPr lang="en-US" sz="1800" i="1">
                <a:effectLst/>
                <a:latin typeface="Arial" panose="020B0604020202020204" pitchFamily="34" charset="0"/>
                <a:ea typeface="Times New Roman" panose="02020603050405020304" pitchFamily="18" charset="0"/>
                <a:cs typeface="Times New Roman" panose="02020603050405020304" pitchFamily="18" charset="0"/>
              </a:rPr>
              <a:t>B</a:t>
            </a:r>
            <a:endParaRPr lang="en-US"/>
          </a:p>
        </p:txBody>
      </p:sp>
      <p:sp>
        <p:nvSpPr>
          <p:cNvPr id="61" name="Oval 60">
            <a:extLst>
              <a:ext uri="{FF2B5EF4-FFF2-40B4-BE49-F238E27FC236}">
                <a16:creationId xmlns:a16="http://schemas.microsoft.com/office/drawing/2014/main" xmlns="" id="{133037DE-2503-47C7-86F1-A12063C02662}"/>
              </a:ext>
            </a:extLst>
          </p:cNvPr>
          <p:cNvSpPr/>
          <p:nvPr/>
        </p:nvSpPr>
        <p:spPr>
          <a:xfrm>
            <a:off x="9982200" y="5994429"/>
            <a:ext cx="130710" cy="1215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xmlns="" id="{7A543D88-8969-4977-B689-F479640C1A83}"/>
              </a:ext>
            </a:extLst>
          </p:cNvPr>
          <p:cNvSpPr txBox="1"/>
          <p:nvPr/>
        </p:nvSpPr>
        <p:spPr>
          <a:xfrm>
            <a:off x="9829800" y="6144990"/>
            <a:ext cx="401760" cy="369332"/>
          </a:xfrm>
          <a:prstGeom prst="rect">
            <a:avLst/>
          </a:prstGeom>
          <a:noFill/>
        </p:spPr>
        <p:txBody>
          <a:bodyPr wrap="square">
            <a:spAutoFit/>
          </a:bodyPr>
          <a:lstStyle/>
          <a:p>
            <a:pPr algn="ctr"/>
            <a:r>
              <a:rPr lang="en-US" sz="1800" i="1">
                <a:effectLst/>
                <a:latin typeface="Arial" panose="020B0604020202020204" pitchFamily="34" charset="0"/>
                <a:ea typeface="Times New Roman" panose="02020603050405020304" pitchFamily="18" charset="0"/>
                <a:cs typeface="Times New Roman" panose="02020603050405020304" pitchFamily="18" charset="0"/>
              </a:rPr>
              <a:t>C</a:t>
            </a:r>
            <a:endParaRPr lang="en-US"/>
          </a:p>
        </p:txBody>
      </p:sp>
      <p:pic>
        <p:nvPicPr>
          <p:cNvPr id="6" name="Picture 5" descr="Graphical user interface, calendar&#10;&#10;Description automatically generated">
            <a:extLst>
              <a:ext uri="{FF2B5EF4-FFF2-40B4-BE49-F238E27FC236}">
                <a16:creationId xmlns:a16="http://schemas.microsoft.com/office/drawing/2014/main" xmlns="" id="{B7560768-69B3-C17F-F6F2-59CF97722C2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32847" y="3231652"/>
            <a:ext cx="2997097" cy="2139178"/>
          </a:xfrm>
          <a:prstGeom prst="rect">
            <a:avLst/>
          </a:prstGeom>
        </p:spPr>
      </p:pic>
      <p:pic>
        <p:nvPicPr>
          <p:cNvPr id="25" name="Picture 24" descr="A person riding a bicycle&#10;&#10;Description automatically generated with medium confidence">
            <a:extLst>
              <a:ext uri="{FF2B5EF4-FFF2-40B4-BE49-F238E27FC236}">
                <a16:creationId xmlns:a16="http://schemas.microsoft.com/office/drawing/2014/main" xmlns="" id="{4048E42E-A9C0-9837-C43C-C861513F8C39}"/>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8841" b="94614" l="9980" r="89919">
                        <a14:foregroundMark x1="59476" y1="8943" x2="59476" y2="8943"/>
                        <a14:foregroundMark x1="23387" y1="94004" x2="23387" y2="94004"/>
                        <a14:foregroundMark x1="75907" y1="94715" x2="75907" y2="94715"/>
                      </a14:backgroundRemoval>
                    </a14:imgEffect>
                  </a14:imgLayer>
                </a14:imgProps>
              </a:ext>
              <a:ext uri="{28A0092B-C50C-407E-A947-70E740481C1C}">
                <a14:useLocalDpi xmlns:a14="http://schemas.microsoft.com/office/drawing/2010/main"/>
              </a:ext>
            </a:extLst>
          </a:blip>
          <a:srcRect/>
          <a:stretch/>
        </p:blipFill>
        <p:spPr>
          <a:xfrm>
            <a:off x="3350085" y="4679347"/>
            <a:ext cx="1451880" cy="1440171"/>
          </a:xfrm>
          <a:prstGeom prst="rect">
            <a:avLst/>
          </a:prstGeom>
        </p:spPr>
      </p:pic>
      <p:pic>
        <p:nvPicPr>
          <p:cNvPr id="23" name="Picture 22" descr="A picture containing building, house, outdoor, white&#10;&#10;Description automatically generated">
            <a:extLst>
              <a:ext uri="{FF2B5EF4-FFF2-40B4-BE49-F238E27FC236}">
                <a16:creationId xmlns:a16="http://schemas.microsoft.com/office/drawing/2014/main" xmlns="" id="{85EDDDB9-87CD-562E-F613-3CEC863D0D9E}"/>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ackgroundRemoval t="894" b="100000" l="7609" r="98792">
                        <a14:foregroundMark x1="11111" y1="16393" x2="11111" y2="16393"/>
                        <a14:foregroundMark x1="9058" y1="12370" x2="9058" y2="12370"/>
                        <a14:foregroundMark x1="11594" y1="8197" x2="10628" y2="8346"/>
                        <a14:foregroundMark x1="47826" y1="46498" x2="47826" y2="46498"/>
                        <a14:foregroundMark x1="47585" y1="45007" x2="47585" y2="45007"/>
                        <a14:foregroundMark x1="10628" y1="16393" x2="10628" y2="16393"/>
                        <a14:foregroundMark x1="10024" y1="43666" x2="10024" y2="43666"/>
                        <a14:foregroundMark x1="10870" y1="24143" x2="10870" y2="24143"/>
                        <a14:foregroundMark x1="94444" y1="67213" x2="94444" y2="67213"/>
                        <a14:foregroundMark x1="12198" y1="12370" x2="12198" y2="12370"/>
                        <a14:foregroundMark x1="11353" y1="14307" x2="11353" y2="14307"/>
                        <a14:foregroundMark x1="12077" y1="20119" x2="12077" y2="20119"/>
                        <a14:foregroundMark x1="13043" y1="16244" x2="13043" y2="16244"/>
                        <a14:foregroundMark x1="7609" y1="80924" x2="7609" y2="80924"/>
                        <a14:foregroundMark x1="35507" y1="75857" x2="35507" y2="75857"/>
                        <a14:foregroundMark x1="35990" y1="88823" x2="35990" y2="88823"/>
                        <a14:foregroundMark x1="46014" y1="97317" x2="46014" y2="97317"/>
                        <a14:foregroundMark x1="25242" y1="96274" x2="25242" y2="96274"/>
                        <a14:foregroundMark x1="17029" y1="97019" x2="17029" y2="97019"/>
                        <a14:foregroundMark x1="10024" y1="96125" x2="11473" y2="95082"/>
                        <a14:foregroundMark x1="13406" y1="95082" x2="13406" y2="94486"/>
                        <a14:foregroundMark x1="42271" y1="94486" x2="42271" y2="94486"/>
                        <a14:foregroundMark x1="58213" y1="93890" x2="59662" y2="93145"/>
                        <a14:foregroundMark x1="67391" y1="94337" x2="69807" y2="95231"/>
                        <a14:foregroundMark x1="47826" y1="99404" x2="47826" y2="99404"/>
                        <a14:foregroundMark x1="39493" y1="97317" x2="39493" y2="97317"/>
                        <a14:foregroundMark x1="35628" y1="94784" x2="35628" y2="94784"/>
                        <a14:foregroundMark x1="98792" y1="70045" x2="98792" y2="70045"/>
                        <a14:foregroundMark x1="94928" y1="70939" x2="94928" y2="70939"/>
                        <a14:foregroundMark x1="98309" y1="70641" x2="98309" y2="70641"/>
                        <a14:foregroundMark x1="94928" y1="71386" x2="94928" y2="71386"/>
                        <a14:foregroundMark x1="93116" y1="70343" x2="95290" y2="69449"/>
                        <a14:foregroundMark x1="47343" y1="94188" x2="47343" y2="94188"/>
                        <a14:foregroundMark x1="35266" y1="97019" x2="35749" y2="97019"/>
                        <a14:foregroundMark x1="56280" y1="96423" x2="56280" y2="96423"/>
                        <a14:foregroundMark x1="79952" y1="95678" x2="79952" y2="95678"/>
                        <a14:foregroundMark x1="12560" y1="24292" x2="12560" y2="24292"/>
                      </a14:backgroundRemoval>
                    </a14:imgEffect>
                  </a14:imgLayer>
                </a14:imgProps>
              </a:ext>
              <a:ext uri="{28A0092B-C50C-407E-A947-70E740481C1C}">
                <a14:useLocalDpi xmlns:a14="http://schemas.microsoft.com/office/drawing/2010/main"/>
              </a:ext>
            </a:extLst>
          </a:blip>
          <a:srcRect l="-1439"/>
          <a:stretch/>
        </p:blipFill>
        <p:spPr>
          <a:xfrm>
            <a:off x="183953" y="3322112"/>
            <a:ext cx="2258783" cy="1804958"/>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xmlns="" id="{7FB9D50C-E815-D10F-ECB2-5D6151641FDC}"/>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371600" y="5100508"/>
            <a:ext cx="381000" cy="916985"/>
          </a:xfrm>
          <a:prstGeom prst="rect">
            <a:avLst/>
          </a:prstGeom>
        </p:spPr>
      </p:pic>
      <p:sp>
        <p:nvSpPr>
          <p:cNvPr id="2" name="TextBox 1">
            <a:extLst>
              <a:ext uri="{FF2B5EF4-FFF2-40B4-BE49-F238E27FC236}">
                <a16:creationId xmlns:a16="http://schemas.microsoft.com/office/drawing/2014/main" xmlns="" id="{EDB38217-391A-28A2-F592-4EDFCB2EE743}"/>
              </a:ext>
            </a:extLst>
          </p:cNvPr>
          <p:cNvSpPr txBox="1"/>
          <p:nvPr/>
        </p:nvSpPr>
        <p:spPr>
          <a:xfrm>
            <a:off x="4899988" y="5105400"/>
            <a:ext cx="2242840" cy="307777"/>
          </a:xfrm>
          <a:prstGeom prst="rect">
            <a:avLst/>
          </a:prstGeom>
          <a:noFill/>
        </p:spPr>
        <p:txBody>
          <a:bodyPr wrap="square" rtlCol="0">
            <a:spAutoFit/>
          </a:bodyPr>
          <a:lstStyle/>
          <a:p>
            <a:r>
              <a:rPr lang="en-US" sz="1400" i="1">
                <a:solidFill>
                  <a:schemeClr val="bg1"/>
                </a:solidFill>
                <a:latin typeface="Arial" panose="020B0604020202020204" pitchFamily="34" charset="0"/>
                <a:cs typeface="Arial" panose="020B0604020202020204" pitchFamily="34" charset="0"/>
              </a:rPr>
              <a:t>Facebook:vatlytrucquan</a:t>
            </a:r>
          </a:p>
        </p:txBody>
      </p:sp>
      <p:sp>
        <p:nvSpPr>
          <p:cNvPr id="26" name="TextBox 25">
            <a:extLst>
              <a:ext uri="{FF2B5EF4-FFF2-40B4-BE49-F238E27FC236}">
                <a16:creationId xmlns:a16="http://schemas.microsoft.com/office/drawing/2014/main" xmlns="" id="{CDFCA167-8B2B-7D85-4650-24C7EB8BB837}"/>
              </a:ext>
            </a:extLst>
          </p:cNvPr>
          <p:cNvSpPr txBox="1"/>
          <p:nvPr/>
        </p:nvSpPr>
        <p:spPr>
          <a:xfrm>
            <a:off x="9448800" y="5172232"/>
            <a:ext cx="2242840" cy="307777"/>
          </a:xfrm>
          <a:prstGeom prst="rect">
            <a:avLst/>
          </a:prstGeom>
          <a:noFill/>
        </p:spPr>
        <p:txBody>
          <a:bodyPr wrap="square" rtlCol="0">
            <a:spAutoFit/>
          </a:bodyPr>
          <a:lstStyle/>
          <a:p>
            <a:r>
              <a:rPr lang="en-US" sz="1400" i="1">
                <a:solidFill>
                  <a:schemeClr val="bg1"/>
                </a:solidFill>
                <a:latin typeface="Arial" panose="020B0604020202020204" pitchFamily="34" charset="0"/>
                <a:cs typeface="Arial" panose="020B0604020202020204" pitchFamily="34" charset="0"/>
              </a:rPr>
              <a:t>Facebook:vatlytrucquan</a:t>
            </a:r>
          </a:p>
        </p:txBody>
      </p:sp>
    </p:spTree>
    <p:extLst>
      <p:ext uri="{BB962C8B-B14F-4D97-AF65-F5344CB8AC3E}">
        <p14:creationId xmlns:p14="http://schemas.microsoft.com/office/powerpoint/2010/main" val="925660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C5094BBC-4AEF-45E2-800C-D9EB80EB9602}"/>
              </a:ext>
            </a:extLst>
          </p:cNvPr>
          <p:cNvGrpSpPr/>
          <p:nvPr/>
        </p:nvGrpSpPr>
        <p:grpSpPr>
          <a:xfrm>
            <a:off x="-29497" y="65599"/>
            <a:ext cx="8603569" cy="541686"/>
            <a:chOff x="74035" y="2231322"/>
            <a:chExt cx="8550261" cy="756153"/>
          </a:xfrm>
        </p:grpSpPr>
        <p:grpSp>
          <p:nvGrpSpPr>
            <p:cNvPr id="5" name="Group 70">
              <a:extLst>
                <a:ext uri="{FF2B5EF4-FFF2-40B4-BE49-F238E27FC236}">
                  <a16:creationId xmlns:a16="http://schemas.microsoft.com/office/drawing/2014/main" xmlns="" id="{22027F8E-E199-4A54-B069-309AC253031F}"/>
                </a:ext>
              </a:extLst>
            </p:cNvPr>
            <p:cNvGrpSpPr>
              <a:grpSpLocks/>
            </p:cNvGrpSpPr>
            <p:nvPr/>
          </p:nvGrpSpPr>
          <p:grpSpPr bwMode="auto">
            <a:xfrm>
              <a:off x="330535" y="2267004"/>
              <a:ext cx="7875696" cy="708275"/>
              <a:chOff x="587625" y="3377549"/>
              <a:chExt cx="4055615" cy="1364238"/>
            </a:xfrm>
          </p:grpSpPr>
          <p:pic>
            <p:nvPicPr>
              <p:cNvPr id="8" name="Picture 8" descr="empty-green-rectangle">
                <a:extLst>
                  <a:ext uri="{FF2B5EF4-FFF2-40B4-BE49-F238E27FC236}">
                    <a16:creationId xmlns:a16="http://schemas.microsoft.com/office/drawing/2014/main" xmlns=""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7625" y="3377549"/>
                <a:ext cx="4055615"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xmlns="" id="{06869E57-2328-4344-AAC1-8990C425C4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xmlns=""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3</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xmlns=""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Đồ thị dịch chuyển – thời gian</a:t>
              </a:r>
              <a:endParaRPr lang="en-US" sz="2800" dirty="0">
                <a:cs typeface="Arial" panose="020B0604020202020204" pitchFamily="34" charset="0"/>
              </a:endParaRPr>
            </a:p>
          </p:txBody>
        </p:sp>
      </p:grpSp>
      <p:sp>
        <p:nvSpPr>
          <p:cNvPr id="10" name="Text Box 13">
            <a:extLst>
              <a:ext uri="{FF2B5EF4-FFF2-40B4-BE49-F238E27FC236}">
                <a16:creationId xmlns:a16="http://schemas.microsoft.com/office/drawing/2014/main" xmlns="" id="{8F22D167-171E-49A6-B65A-ABD77CE9C495}"/>
              </a:ext>
            </a:extLst>
          </p:cNvPr>
          <p:cNvSpPr txBox="1">
            <a:spLocks noChangeArrowheads="1"/>
          </p:cNvSpPr>
          <p:nvPr/>
        </p:nvSpPr>
        <p:spPr bwMode="auto">
          <a:xfrm>
            <a:off x="1229712" y="656533"/>
            <a:ext cx="943828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500" i="1">
                <a:solidFill>
                  <a:srgbClr val="0070C0"/>
                </a:solidFill>
                <a:cs typeface="Arial" panose="020B0604020202020204" pitchFamily="34" charset="0"/>
              </a:rPr>
              <a:t>Vẽ đồ thị độ dịch chuyển – thời gian dựa vào số liệu cho trước</a:t>
            </a:r>
          </a:p>
        </p:txBody>
      </p:sp>
      <p:pic>
        <p:nvPicPr>
          <p:cNvPr id="15" name="Picture 5" descr="empty-blue-rectangle">
            <a:extLst>
              <a:ext uri="{FF2B5EF4-FFF2-40B4-BE49-F238E27FC236}">
                <a16:creationId xmlns:a16="http://schemas.microsoft.com/office/drawing/2014/main" xmlns=""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8653" y="1257768"/>
            <a:ext cx="7207760" cy="243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a:extLst>
              <a:ext uri="{FF2B5EF4-FFF2-40B4-BE49-F238E27FC236}">
                <a16:creationId xmlns:a16="http://schemas.microsoft.com/office/drawing/2014/main" xmlns="" id="{6D04F10F-DC51-4DAE-8BD7-C0D057FA2650}"/>
              </a:ext>
            </a:extLst>
          </p:cNvPr>
          <p:cNvGrpSpPr/>
          <p:nvPr/>
        </p:nvGrpSpPr>
        <p:grpSpPr>
          <a:xfrm>
            <a:off x="338942" y="731676"/>
            <a:ext cx="785094" cy="325264"/>
            <a:chOff x="5867400" y="402866"/>
            <a:chExt cx="785094" cy="406303"/>
          </a:xfrm>
        </p:grpSpPr>
        <p:sp>
          <p:nvSpPr>
            <p:cNvPr id="14" name="Arrow: Pentagon 13">
              <a:extLst>
                <a:ext uri="{FF2B5EF4-FFF2-40B4-BE49-F238E27FC236}">
                  <a16:creationId xmlns:a16="http://schemas.microsoft.com/office/drawing/2014/main" xmlns="" id="{98FE684D-F614-4975-B3DA-F1485E6B0181}"/>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Chevron 15">
              <a:extLst>
                <a:ext uri="{FF2B5EF4-FFF2-40B4-BE49-F238E27FC236}">
                  <a16:creationId xmlns:a16="http://schemas.microsoft.com/office/drawing/2014/main" xmlns="" id="{48823F2B-A798-48F1-9635-414907D1782C}"/>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7" name="TextBox 26">
            <a:extLst>
              <a:ext uri="{FF2B5EF4-FFF2-40B4-BE49-F238E27FC236}">
                <a16:creationId xmlns:a16="http://schemas.microsoft.com/office/drawing/2014/main" xmlns="" id="{A1B876A0-6C98-452C-BC3D-7E651F90E47C}"/>
              </a:ext>
            </a:extLst>
          </p:cNvPr>
          <p:cNvSpPr txBox="1"/>
          <p:nvPr/>
        </p:nvSpPr>
        <p:spPr>
          <a:xfrm>
            <a:off x="709068" y="1330534"/>
            <a:ext cx="6305566" cy="1138773"/>
          </a:xfrm>
          <a:prstGeom prst="rect">
            <a:avLst/>
          </a:prstGeom>
          <a:noFill/>
        </p:spPr>
        <p:txBody>
          <a:bodyPr wrap="square">
            <a:spAutoFit/>
          </a:bodyPr>
          <a:lstStyle/>
          <a:p>
            <a:pPr marL="0" marR="0">
              <a:spcBef>
                <a:spcPts val="0"/>
              </a:spcBef>
            </a:pPr>
            <a:r>
              <a:rPr lang="en-US" sz="2200" i="1">
                <a:effectLst/>
                <a:latin typeface="Arial" panose="020B0604020202020204" pitchFamily="34" charset="0"/>
                <a:ea typeface="Times New Roman" panose="02020603050405020304" pitchFamily="18" charset="0"/>
                <a:cs typeface="Arial" panose="020B0604020202020204" pitchFamily="34" charset="0"/>
              </a:rPr>
              <a:t>Xét chuyển động rơi của quả táo với số liệu về toạ độ và thời điểm đi kèm.</a:t>
            </a:r>
            <a:r>
              <a:rPr lang="en-US" sz="2200" i="1">
                <a:effectLst/>
                <a:latin typeface="Arial" panose="020B0604020202020204" pitchFamily="34" charset="0"/>
                <a:ea typeface="游明朝" panose="02020400000000000000" pitchFamily="18" charset="-128"/>
                <a:cs typeface="Arial" panose="020B0604020202020204" pitchFamily="34" charset="0"/>
              </a:rPr>
              <a:t> </a:t>
            </a:r>
          </a:p>
          <a:p>
            <a:pPr marL="342900" marR="0" indent="-342900">
              <a:spcBef>
                <a:spcPts val="0"/>
              </a:spcBef>
              <a:buFont typeface="Arial" panose="020B0604020202020204" pitchFamily="34" charset="0"/>
              <a:buChar char="•"/>
            </a:pPr>
            <a:r>
              <a:rPr lang="en-US" sz="2400">
                <a:effectLst/>
                <a:latin typeface="Arial" panose="020B0604020202020204" pitchFamily="34" charset="0"/>
                <a:ea typeface="Times New Roman" panose="02020603050405020304" pitchFamily="18" charset="0"/>
                <a:cs typeface="Arial" panose="020B0604020202020204" pitchFamily="34" charset="0"/>
              </a:rPr>
              <a:t>Chọn gốc toạ độ tại vị trí xuất phát</a:t>
            </a:r>
          </a:p>
        </p:txBody>
      </p:sp>
      <p:pic>
        <p:nvPicPr>
          <p:cNvPr id="68" name="Content Placeholder 4" descr="A picture containing fruit&#10;&#10;Description automatically generated">
            <a:extLst>
              <a:ext uri="{FF2B5EF4-FFF2-40B4-BE49-F238E27FC236}">
                <a16:creationId xmlns:a16="http://schemas.microsoft.com/office/drawing/2014/main" xmlns="" id="{C6E2FA05-4250-4724-BF84-572260810755}"/>
              </a:ext>
            </a:extLst>
          </p:cNvPr>
          <p:cNvPicPr>
            <a:picLocks noGrp="1" noChangeAspect="1"/>
          </p:cNvPicPr>
          <p:nvPr>
            <p:ph idx="1"/>
          </p:nvPr>
        </p:nvPicPr>
        <p:blipFill rotWithShape="1">
          <a:blip r:embed="rId5" cstate="email">
            <a:extLst>
              <a:ext uri="{28A0092B-C50C-407E-A947-70E740481C1C}">
                <a14:useLocalDpi xmlns:a14="http://schemas.microsoft.com/office/drawing/2010/main"/>
              </a:ext>
            </a:extLst>
          </a:blip>
          <a:srcRect/>
          <a:stretch/>
        </p:blipFill>
        <p:spPr>
          <a:xfrm>
            <a:off x="7950980" y="1218948"/>
            <a:ext cx="999757" cy="5634375"/>
          </a:xfrm>
        </p:spPr>
      </p:pic>
      <p:grpSp>
        <p:nvGrpSpPr>
          <p:cNvPr id="2" name="Group 1">
            <a:extLst>
              <a:ext uri="{FF2B5EF4-FFF2-40B4-BE49-F238E27FC236}">
                <a16:creationId xmlns:a16="http://schemas.microsoft.com/office/drawing/2014/main" xmlns="" id="{A6ABB4E4-646F-ED6B-F56B-5A611D0608E1}"/>
              </a:ext>
            </a:extLst>
          </p:cNvPr>
          <p:cNvGrpSpPr/>
          <p:nvPr/>
        </p:nvGrpSpPr>
        <p:grpSpPr>
          <a:xfrm>
            <a:off x="488404" y="2401079"/>
            <a:ext cx="4526528" cy="4365760"/>
            <a:chOff x="488404" y="2401079"/>
            <a:chExt cx="4526528" cy="4365760"/>
          </a:xfrm>
        </p:grpSpPr>
        <p:cxnSp>
          <p:nvCxnSpPr>
            <p:cNvPr id="60" name="Straight Arrow Connector 59">
              <a:extLst>
                <a:ext uri="{FF2B5EF4-FFF2-40B4-BE49-F238E27FC236}">
                  <a16:creationId xmlns:a16="http://schemas.microsoft.com/office/drawing/2014/main" xmlns="" id="{DD4A9F71-0DC8-4E5D-88A3-CA894F2C5881}"/>
                </a:ext>
              </a:extLst>
            </p:cNvPr>
            <p:cNvCxnSpPr>
              <a:cxnSpLocks/>
            </p:cNvCxnSpPr>
            <p:nvPr/>
          </p:nvCxnSpPr>
          <p:spPr>
            <a:xfrm>
              <a:off x="2218203" y="6178103"/>
              <a:ext cx="25908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xmlns="" id="{B946B4F3-4F93-4EDE-9382-7D312DF78C49}"/>
                </a:ext>
              </a:extLst>
            </p:cNvPr>
            <p:cNvCxnSpPr>
              <a:cxnSpLocks/>
            </p:cNvCxnSpPr>
            <p:nvPr/>
          </p:nvCxnSpPr>
          <p:spPr>
            <a:xfrm flipV="1">
              <a:off x="2370603" y="4258096"/>
              <a:ext cx="0" cy="20262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xmlns="" id="{CB8FB0CE-86B8-4AB3-BAA1-663D166487CA}"/>
                </a:ext>
              </a:extLst>
            </p:cNvPr>
            <p:cNvSpPr txBox="1"/>
            <p:nvPr/>
          </p:nvSpPr>
          <p:spPr>
            <a:xfrm>
              <a:off x="1539588" y="3822045"/>
              <a:ext cx="1295400" cy="477054"/>
            </a:xfrm>
            <a:prstGeom prst="rect">
              <a:avLst/>
            </a:prstGeom>
            <a:noFill/>
          </p:spPr>
          <p:txBody>
            <a:bodyPr wrap="square">
              <a:spAutoFit/>
            </a:bodyPr>
            <a:lstStyle/>
            <a:p>
              <a:pPr algn="ctr"/>
              <a:r>
                <a:rPr lang="en-US" sz="2500">
                  <a:latin typeface="Arial" panose="020B0604020202020204" pitchFamily="34" charset="0"/>
                  <a:ea typeface="Times New Roman" panose="02020603050405020304" pitchFamily="18" charset="0"/>
                  <a:cs typeface="Times New Roman" panose="02020603050405020304" pitchFamily="18" charset="0"/>
                </a:rPr>
                <a:t>d (m)</a:t>
              </a:r>
              <a:endParaRPr lang="en-US" sz="2500" baseline="-25000"/>
            </a:p>
          </p:txBody>
        </p:sp>
        <p:sp>
          <p:nvSpPr>
            <p:cNvPr id="66" name="TextBox 65">
              <a:extLst>
                <a:ext uri="{FF2B5EF4-FFF2-40B4-BE49-F238E27FC236}">
                  <a16:creationId xmlns:a16="http://schemas.microsoft.com/office/drawing/2014/main" xmlns="" id="{4E496F92-63E2-487D-BFA1-D38655258112}"/>
                </a:ext>
              </a:extLst>
            </p:cNvPr>
            <p:cNvSpPr txBox="1"/>
            <p:nvPr/>
          </p:nvSpPr>
          <p:spPr>
            <a:xfrm>
              <a:off x="4183940" y="6289785"/>
              <a:ext cx="830992" cy="477054"/>
            </a:xfrm>
            <a:prstGeom prst="rect">
              <a:avLst/>
            </a:prstGeom>
            <a:noFill/>
          </p:spPr>
          <p:txBody>
            <a:bodyPr wrap="square">
              <a:spAutoFit/>
            </a:bodyPr>
            <a:lstStyle/>
            <a:p>
              <a:pPr algn="ctr"/>
              <a:r>
                <a:rPr lang="en-US" sz="2500">
                  <a:latin typeface="Arial" panose="020B0604020202020204" pitchFamily="34" charset="0"/>
                  <a:ea typeface="Times New Roman" panose="02020603050405020304" pitchFamily="18" charset="0"/>
                  <a:cs typeface="Times New Roman" panose="02020603050405020304" pitchFamily="18" charset="0"/>
                </a:rPr>
                <a:t>t (s)</a:t>
              </a:r>
              <a:endParaRPr lang="en-US" sz="2500" baseline="-25000"/>
            </a:p>
          </p:txBody>
        </p:sp>
        <p:sp>
          <p:nvSpPr>
            <p:cNvPr id="69" name="Arc 68">
              <a:extLst>
                <a:ext uri="{FF2B5EF4-FFF2-40B4-BE49-F238E27FC236}">
                  <a16:creationId xmlns:a16="http://schemas.microsoft.com/office/drawing/2014/main" xmlns="" id="{3F0B6835-E5FA-40B8-B3B0-0A98CF57A425}"/>
                </a:ext>
              </a:extLst>
            </p:cNvPr>
            <p:cNvSpPr/>
            <p:nvPr/>
          </p:nvSpPr>
          <p:spPr>
            <a:xfrm flipV="1">
              <a:off x="488404" y="2401079"/>
              <a:ext cx="3759425" cy="3760063"/>
            </a:xfrm>
            <a:prstGeom prst="arc">
              <a:avLst>
                <a:gd name="adj1" fmla="val 16200000"/>
                <a:gd name="adj2" fmla="val 21375942"/>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xmlns="" id="{06F49FAA-048C-4410-AD55-CFA3ABA01BCD}"/>
              </a:ext>
            </a:extLst>
          </p:cNvPr>
          <p:cNvGrpSpPr/>
          <p:nvPr/>
        </p:nvGrpSpPr>
        <p:grpSpPr>
          <a:xfrm rot="5400000">
            <a:off x="6659766" y="3916570"/>
            <a:ext cx="5029200" cy="396461"/>
            <a:chOff x="1112624" y="5685768"/>
            <a:chExt cx="7269376" cy="401133"/>
          </a:xfrm>
        </p:grpSpPr>
        <p:cxnSp>
          <p:nvCxnSpPr>
            <p:cNvPr id="71" name="Straight Connector 70">
              <a:extLst>
                <a:ext uri="{FF2B5EF4-FFF2-40B4-BE49-F238E27FC236}">
                  <a16:creationId xmlns:a16="http://schemas.microsoft.com/office/drawing/2014/main" xmlns="" id="{7A0B87C7-BFB3-44B3-A3D4-311298873240}"/>
                </a:ext>
              </a:extLst>
            </p:cNvPr>
            <p:cNvCxnSpPr>
              <a:cxnSpLocks/>
            </p:cNvCxnSpPr>
            <p:nvPr/>
          </p:nvCxnSpPr>
          <p:spPr>
            <a:xfrm>
              <a:off x="1112749" y="5889335"/>
              <a:ext cx="7269251"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CA498AE3-1B6B-4CB1-AC34-0FFBC25471CA}"/>
                </a:ext>
              </a:extLst>
            </p:cNvPr>
            <p:cNvCxnSpPr>
              <a:cxnSpLocks/>
            </p:cNvCxnSpPr>
            <p:nvPr/>
          </p:nvCxnSpPr>
          <p:spPr>
            <a:xfrm>
              <a:off x="1112624" y="5715475"/>
              <a:ext cx="0" cy="347719"/>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84C5FA07-9373-426B-A7B8-7399FCB5BD5D}"/>
                </a:ext>
              </a:extLst>
            </p:cNvPr>
            <p:cNvCxnSpPr>
              <a:cxnSpLocks/>
            </p:cNvCxnSpPr>
            <p:nvPr/>
          </p:nvCxnSpPr>
          <p:spPr>
            <a:xfrm>
              <a:off x="3095180" y="5697203"/>
              <a:ext cx="0" cy="347719"/>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283ED545-F144-40FB-AF82-28FBFC8933BE}"/>
                </a:ext>
              </a:extLst>
            </p:cNvPr>
            <p:cNvCxnSpPr>
              <a:cxnSpLocks/>
            </p:cNvCxnSpPr>
            <p:nvPr/>
          </p:nvCxnSpPr>
          <p:spPr>
            <a:xfrm>
              <a:off x="4535513" y="5685768"/>
              <a:ext cx="0" cy="347719"/>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F463567C-EC41-4964-93F7-03B8E1A8FE62}"/>
                </a:ext>
              </a:extLst>
            </p:cNvPr>
            <p:cNvCxnSpPr>
              <a:cxnSpLocks/>
            </p:cNvCxnSpPr>
            <p:nvPr/>
          </p:nvCxnSpPr>
          <p:spPr>
            <a:xfrm>
              <a:off x="6257542" y="5715475"/>
              <a:ext cx="0" cy="347719"/>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126FDD0B-299A-4ED1-8641-08C2A0436AD6}"/>
                </a:ext>
              </a:extLst>
            </p:cNvPr>
            <p:cNvCxnSpPr>
              <a:cxnSpLocks/>
            </p:cNvCxnSpPr>
            <p:nvPr/>
          </p:nvCxnSpPr>
          <p:spPr>
            <a:xfrm>
              <a:off x="8382000" y="5739182"/>
              <a:ext cx="0" cy="347719"/>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cxnSp>
        <p:nvCxnSpPr>
          <p:cNvPr id="77" name="Straight Connector 76">
            <a:extLst>
              <a:ext uri="{FF2B5EF4-FFF2-40B4-BE49-F238E27FC236}">
                <a16:creationId xmlns:a16="http://schemas.microsoft.com/office/drawing/2014/main" xmlns="" id="{9A2F2394-01E4-4960-8D51-7C98511DEA0A}"/>
              </a:ext>
            </a:extLst>
          </p:cNvPr>
          <p:cNvCxnSpPr>
            <a:cxnSpLocks/>
          </p:cNvCxnSpPr>
          <p:nvPr/>
        </p:nvCxnSpPr>
        <p:spPr>
          <a:xfrm rot="5400000">
            <a:off x="9200765" y="1961766"/>
            <a:ext cx="0" cy="343669"/>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xmlns="" id="{3887ED2D-2B9A-412A-99A2-DB3C499331B3}"/>
              </a:ext>
            </a:extLst>
          </p:cNvPr>
          <p:cNvSpPr txBox="1"/>
          <p:nvPr/>
        </p:nvSpPr>
        <p:spPr>
          <a:xfrm>
            <a:off x="9612225" y="1962089"/>
            <a:ext cx="923709" cy="400110"/>
          </a:xfrm>
          <a:prstGeom prst="rect">
            <a:avLst/>
          </a:prstGeom>
          <a:noFill/>
        </p:spPr>
        <p:txBody>
          <a:bodyPr wrap="square">
            <a:spAutoFit/>
          </a:bodyPr>
          <a:lstStyle/>
          <a:p>
            <a:pPr algn="ctr"/>
            <a:r>
              <a:rPr lang="en-US" sz="2000">
                <a:latin typeface="Arial" panose="020B0604020202020204" pitchFamily="34" charset="0"/>
                <a:ea typeface="Times New Roman" panose="02020603050405020304" pitchFamily="18" charset="0"/>
                <a:cs typeface="Times New Roman" panose="02020603050405020304" pitchFamily="18" charset="0"/>
              </a:rPr>
              <a:t>0,1 s</a:t>
            </a:r>
            <a:endParaRPr lang="en-US" sz="2000" baseline="-25000"/>
          </a:p>
        </p:txBody>
      </p:sp>
      <p:sp>
        <p:nvSpPr>
          <p:cNvPr id="79" name="TextBox 78">
            <a:extLst>
              <a:ext uri="{FF2B5EF4-FFF2-40B4-BE49-F238E27FC236}">
                <a16:creationId xmlns:a16="http://schemas.microsoft.com/office/drawing/2014/main" xmlns="" id="{C9C45789-EAD5-4B25-8F0F-83C7023172C2}"/>
              </a:ext>
            </a:extLst>
          </p:cNvPr>
          <p:cNvSpPr txBox="1"/>
          <p:nvPr/>
        </p:nvSpPr>
        <p:spPr>
          <a:xfrm>
            <a:off x="9636994" y="1400145"/>
            <a:ext cx="923709" cy="400110"/>
          </a:xfrm>
          <a:prstGeom prst="rect">
            <a:avLst/>
          </a:prstGeom>
          <a:noFill/>
        </p:spPr>
        <p:txBody>
          <a:bodyPr wrap="square">
            <a:spAutoFit/>
          </a:bodyPr>
          <a:lstStyle/>
          <a:p>
            <a:pPr algn="ctr"/>
            <a:r>
              <a:rPr lang="en-US" sz="2000">
                <a:latin typeface="Arial" panose="020B0604020202020204" pitchFamily="34" charset="0"/>
                <a:ea typeface="Times New Roman" panose="02020603050405020304" pitchFamily="18" charset="0"/>
                <a:cs typeface="Times New Roman" panose="02020603050405020304" pitchFamily="18" charset="0"/>
              </a:rPr>
              <a:t>0 s</a:t>
            </a:r>
            <a:endParaRPr lang="en-US" sz="2000" baseline="-25000"/>
          </a:p>
        </p:txBody>
      </p:sp>
      <p:sp>
        <p:nvSpPr>
          <p:cNvPr id="80" name="TextBox 79">
            <a:extLst>
              <a:ext uri="{FF2B5EF4-FFF2-40B4-BE49-F238E27FC236}">
                <a16:creationId xmlns:a16="http://schemas.microsoft.com/office/drawing/2014/main" xmlns="" id="{D2946334-05CA-4052-A2DE-4CFF340A50E5}"/>
              </a:ext>
            </a:extLst>
          </p:cNvPr>
          <p:cNvSpPr txBox="1"/>
          <p:nvPr/>
        </p:nvSpPr>
        <p:spPr>
          <a:xfrm>
            <a:off x="9674164" y="2708180"/>
            <a:ext cx="923709" cy="400110"/>
          </a:xfrm>
          <a:prstGeom prst="rect">
            <a:avLst/>
          </a:prstGeom>
          <a:noFill/>
        </p:spPr>
        <p:txBody>
          <a:bodyPr wrap="square">
            <a:spAutoFit/>
          </a:bodyPr>
          <a:lstStyle/>
          <a:p>
            <a:pPr algn="ctr"/>
            <a:r>
              <a:rPr lang="en-US" sz="2000">
                <a:latin typeface="Arial" panose="020B0604020202020204" pitchFamily="34" charset="0"/>
                <a:ea typeface="Times New Roman" panose="02020603050405020304" pitchFamily="18" charset="0"/>
                <a:cs typeface="Times New Roman" panose="02020603050405020304" pitchFamily="18" charset="0"/>
              </a:rPr>
              <a:t>0,2 s</a:t>
            </a:r>
            <a:endParaRPr lang="en-US" sz="2000" baseline="-25000"/>
          </a:p>
        </p:txBody>
      </p:sp>
      <p:sp>
        <p:nvSpPr>
          <p:cNvPr id="81" name="TextBox 80">
            <a:extLst>
              <a:ext uri="{FF2B5EF4-FFF2-40B4-BE49-F238E27FC236}">
                <a16:creationId xmlns:a16="http://schemas.microsoft.com/office/drawing/2014/main" xmlns="" id="{0F79CD97-9017-453D-B02E-38BE5E0D0EB2}"/>
              </a:ext>
            </a:extLst>
          </p:cNvPr>
          <p:cNvSpPr txBox="1"/>
          <p:nvPr/>
        </p:nvSpPr>
        <p:spPr>
          <a:xfrm>
            <a:off x="9679436" y="3681438"/>
            <a:ext cx="923709" cy="400110"/>
          </a:xfrm>
          <a:prstGeom prst="rect">
            <a:avLst/>
          </a:prstGeom>
          <a:noFill/>
        </p:spPr>
        <p:txBody>
          <a:bodyPr wrap="square">
            <a:spAutoFit/>
          </a:bodyPr>
          <a:lstStyle/>
          <a:p>
            <a:pPr algn="ctr"/>
            <a:r>
              <a:rPr lang="en-US" sz="2000">
                <a:latin typeface="Arial" panose="020B0604020202020204" pitchFamily="34" charset="0"/>
                <a:ea typeface="Times New Roman" panose="02020603050405020304" pitchFamily="18" charset="0"/>
                <a:cs typeface="Times New Roman" panose="02020603050405020304" pitchFamily="18" charset="0"/>
              </a:rPr>
              <a:t>0,3 s</a:t>
            </a:r>
            <a:endParaRPr lang="en-US" sz="2000" baseline="-25000"/>
          </a:p>
        </p:txBody>
      </p:sp>
      <p:sp>
        <p:nvSpPr>
          <p:cNvPr id="82" name="TextBox 81">
            <a:extLst>
              <a:ext uri="{FF2B5EF4-FFF2-40B4-BE49-F238E27FC236}">
                <a16:creationId xmlns:a16="http://schemas.microsoft.com/office/drawing/2014/main" xmlns="" id="{5E778F57-0D77-4A6C-B3B7-05C1759B2A29}"/>
              </a:ext>
            </a:extLst>
          </p:cNvPr>
          <p:cNvSpPr txBox="1"/>
          <p:nvPr/>
        </p:nvSpPr>
        <p:spPr>
          <a:xfrm>
            <a:off x="9674164" y="4820322"/>
            <a:ext cx="923709" cy="400110"/>
          </a:xfrm>
          <a:prstGeom prst="rect">
            <a:avLst/>
          </a:prstGeom>
          <a:noFill/>
        </p:spPr>
        <p:txBody>
          <a:bodyPr wrap="square">
            <a:spAutoFit/>
          </a:bodyPr>
          <a:lstStyle/>
          <a:p>
            <a:pPr algn="ctr"/>
            <a:r>
              <a:rPr lang="en-US" sz="2000">
                <a:latin typeface="Arial" panose="020B0604020202020204" pitchFamily="34" charset="0"/>
                <a:ea typeface="Times New Roman" panose="02020603050405020304" pitchFamily="18" charset="0"/>
                <a:cs typeface="Times New Roman" panose="02020603050405020304" pitchFamily="18" charset="0"/>
              </a:rPr>
              <a:t>0,4 s</a:t>
            </a:r>
            <a:endParaRPr lang="en-US" sz="2000" baseline="-25000"/>
          </a:p>
        </p:txBody>
      </p:sp>
      <p:sp>
        <p:nvSpPr>
          <p:cNvPr id="83" name="TextBox 82">
            <a:extLst>
              <a:ext uri="{FF2B5EF4-FFF2-40B4-BE49-F238E27FC236}">
                <a16:creationId xmlns:a16="http://schemas.microsoft.com/office/drawing/2014/main" xmlns="" id="{73F68A39-8B70-4389-B9F6-65B1798B8CE7}"/>
              </a:ext>
            </a:extLst>
          </p:cNvPr>
          <p:cNvSpPr txBox="1"/>
          <p:nvPr/>
        </p:nvSpPr>
        <p:spPr>
          <a:xfrm>
            <a:off x="9738916" y="6366729"/>
            <a:ext cx="923709" cy="400110"/>
          </a:xfrm>
          <a:prstGeom prst="rect">
            <a:avLst/>
          </a:prstGeom>
          <a:noFill/>
        </p:spPr>
        <p:txBody>
          <a:bodyPr wrap="square">
            <a:spAutoFit/>
          </a:bodyPr>
          <a:lstStyle/>
          <a:p>
            <a:pPr algn="ctr"/>
            <a:r>
              <a:rPr lang="en-US" sz="2000">
                <a:latin typeface="Arial" panose="020B0604020202020204" pitchFamily="34" charset="0"/>
                <a:ea typeface="Times New Roman" panose="02020603050405020304" pitchFamily="18" charset="0"/>
                <a:cs typeface="Times New Roman" panose="02020603050405020304" pitchFamily="18" charset="0"/>
              </a:rPr>
              <a:t>0,5 s</a:t>
            </a:r>
            <a:endParaRPr lang="en-US" sz="2000" baseline="-25000"/>
          </a:p>
        </p:txBody>
      </p:sp>
      <p:sp>
        <p:nvSpPr>
          <p:cNvPr id="84" name="TextBox 83">
            <a:extLst>
              <a:ext uri="{FF2B5EF4-FFF2-40B4-BE49-F238E27FC236}">
                <a16:creationId xmlns:a16="http://schemas.microsoft.com/office/drawing/2014/main" xmlns="" id="{3A40E3D2-8D3C-4D8B-A0C8-1CC38275FE5A}"/>
              </a:ext>
            </a:extLst>
          </p:cNvPr>
          <p:cNvSpPr txBox="1"/>
          <p:nvPr/>
        </p:nvSpPr>
        <p:spPr>
          <a:xfrm>
            <a:off x="10896600" y="1416053"/>
            <a:ext cx="923709" cy="400110"/>
          </a:xfrm>
          <a:prstGeom prst="rect">
            <a:avLst/>
          </a:prstGeom>
          <a:noFill/>
        </p:spPr>
        <p:txBody>
          <a:bodyPr wrap="square">
            <a:spAutoFit/>
          </a:bodyPr>
          <a:lstStyle/>
          <a:p>
            <a:pPr algn="ctr"/>
            <a:r>
              <a:rPr lang="en-US" sz="2000">
                <a:latin typeface="Arial" panose="020B0604020202020204" pitchFamily="34" charset="0"/>
                <a:ea typeface="Times New Roman" panose="02020603050405020304" pitchFamily="18" charset="0"/>
                <a:cs typeface="Times New Roman" panose="02020603050405020304" pitchFamily="18" charset="0"/>
              </a:rPr>
              <a:t>0 m</a:t>
            </a:r>
            <a:endParaRPr lang="en-US" sz="2000" baseline="-25000"/>
          </a:p>
        </p:txBody>
      </p:sp>
      <p:sp>
        <p:nvSpPr>
          <p:cNvPr id="85" name="TextBox 84">
            <a:extLst>
              <a:ext uri="{FF2B5EF4-FFF2-40B4-BE49-F238E27FC236}">
                <a16:creationId xmlns:a16="http://schemas.microsoft.com/office/drawing/2014/main" xmlns="" id="{490C89AB-D9BB-44A9-9AF5-51CD9CBDBDD1}"/>
              </a:ext>
            </a:extLst>
          </p:cNvPr>
          <p:cNvSpPr txBox="1"/>
          <p:nvPr/>
        </p:nvSpPr>
        <p:spPr>
          <a:xfrm>
            <a:off x="10537666" y="1962089"/>
            <a:ext cx="1218642" cy="400110"/>
          </a:xfrm>
          <a:prstGeom prst="rect">
            <a:avLst/>
          </a:prstGeom>
          <a:noFill/>
        </p:spPr>
        <p:txBody>
          <a:bodyPr wrap="square">
            <a:spAutoFit/>
          </a:bodyPr>
          <a:lstStyle/>
          <a:p>
            <a:pPr algn="ctr"/>
            <a:r>
              <a:rPr lang="en-US" sz="2000">
                <a:latin typeface="Arial" panose="020B0604020202020204" pitchFamily="34" charset="0"/>
                <a:ea typeface="Times New Roman" panose="02020603050405020304" pitchFamily="18" charset="0"/>
                <a:cs typeface="Times New Roman" panose="02020603050405020304" pitchFamily="18" charset="0"/>
              </a:rPr>
              <a:t>0,049 m</a:t>
            </a:r>
            <a:endParaRPr lang="en-US" sz="2000" baseline="-25000"/>
          </a:p>
        </p:txBody>
      </p:sp>
      <p:sp>
        <p:nvSpPr>
          <p:cNvPr id="86" name="TextBox 85">
            <a:extLst>
              <a:ext uri="{FF2B5EF4-FFF2-40B4-BE49-F238E27FC236}">
                <a16:creationId xmlns:a16="http://schemas.microsoft.com/office/drawing/2014/main" xmlns="" id="{D32C1D74-C81B-42D3-9EA6-7AA5C109D52B}"/>
              </a:ext>
            </a:extLst>
          </p:cNvPr>
          <p:cNvSpPr txBox="1"/>
          <p:nvPr/>
        </p:nvSpPr>
        <p:spPr>
          <a:xfrm>
            <a:off x="10597873" y="2683651"/>
            <a:ext cx="1218642" cy="400110"/>
          </a:xfrm>
          <a:prstGeom prst="rect">
            <a:avLst/>
          </a:prstGeom>
          <a:noFill/>
        </p:spPr>
        <p:txBody>
          <a:bodyPr wrap="square">
            <a:spAutoFit/>
          </a:bodyPr>
          <a:lstStyle/>
          <a:p>
            <a:pPr algn="ctr"/>
            <a:r>
              <a:rPr lang="en-US" sz="2000">
                <a:latin typeface="Arial" panose="020B0604020202020204" pitchFamily="34" charset="0"/>
                <a:ea typeface="Times New Roman" panose="02020603050405020304" pitchFamily="18" charset="0"/>
                <a:cs typeface="Times New Roman" panose="02020603050405020304" pitchFamily="18" charset="0"/>
              </a:rPr>
              <a:t>0,196 m</a:t>
            </a:r>
            <a:endParaRPr lang="en-US" sz="2000" baseline="-25000"/>
          </a:p>
        </p:txBody>
      </p:sp>
      <p:sp>
        <p:nvSpPr>
          <p:cNvPr id="87" name="TextBox 86">
            <a:extLst>
              <a:ext uri="{FF2B5EF4-FFF2-40B4-BE49-F238E27FC236}">
                <a16:creationId xmlns:a16="http://schemas.microsoft.com/office/drawing/2014/main" xmlns="" id="{41D4565C-8616-421F-BC28-9A6C48E48A87}"/>
              </a:ext>
            </a:extLst>
          </p:cNvPr>
          <p:cNvSpPr txBox="1"/>
          <p:nvPr/>
        </p:nvSpPr>
        <p:spPr>
          <a:xfrm>
            <a:off x="10648959" y="3617217"/>
            <a:ext cx="1218642" cy="400110"/>
          </a:xfrm>
          <a:prstGeom prst="rect">
            <a:avLst/>
          </a:prstGeom>
          <a:noFill/>
        </p:spPr>
        <p:txBody>
          <a:bodyPr wrap="square">
            <a:spAutoFit/>
          </a:bodyPr>
          <a:lstStyle/>
          <a:p>
            <a:pPr algn="ctr"/>
            <a:r>
              <a:rPr lang="en-US" sz="2000">
                <a:latin typeface="Arial" panose="020B0604020202020204" pitchFamily="34" charset="0"/>
                <a:ea typeface="Times New Roman" panose="02020603050405020304" pitchFamily="18" charset="0"/>
                <a:cs typeface="Times New Roman" panose="02020603050405020304" pitchFamily="18" charset="0"/>
              </a:rPr>
              <a:t>0,441 m</a:t>
            </a:r>
            <a:endParaRPr lang="en-US" sz="2000" baseline="-25000"/>
          </a:p>
        </p:txBody>
      </p:sp>
      <p:sp>
        <p:nvSpPr>
          <p:cNvPr id="88" name="TextBox 87">
            <a:extLst>
              <a:ext uri="{FF2B5EF4-FFF2-40B4-BE49-F238E27FC236}">
                <a16:creationId xmlns:a16="http://schemas.microsoft.com/office/drawing/2014/main" xmlns="" id="{28C72BD6-1688-42CD-AB86-AD5ED50C145A}"/>
              </a:ext>
            </a:extLst>
          </p:cNvPr>
          <p:cNvSpPr txBox="1"/>
          <p:nvPr/>
        </p:nvSpPr>
        <p:spPr>
          <a:xfrm>
            <a:off x="10648959" y="4747578"/>
            <a:ext cx="1218642" cy="400110"/>
          </a:xfrm>
          <a:prstGeom prst="rect">
            <a:avLst/>
          </a:prstGeom>
          <a:noFill/>
        </p:spPr>
        <p:txBody>
          <a:bodyPr wrap="square">
            <a:spAutoFit/>
          </a:bodyPr>
          <a:lstStyle/>
          <a:p>
            <a:pPr algn="ctr"/>
            <a:r>
              <a:rPr lang="en-US" sz="2000">
                <a:latin typeface="Arial" panose="020B0604020202020204" pitchFamily="34" charset="0"/>
                <a:ea typeface="Times New Roman" panose="02020603050405020304" pitchFamily="18" charset="0"/>
                <a:cs typeface="Times New Roman" panose="02020603050405020304" pitchFamily="18" charset="0"/>
              </a:rPr>
              <a:t>0,784 m</a:t>
            </a:r>
            <a:endParaRPr lang="en-US" sz="2000" baseline="-25000"/>
          </a:p>
        </p:txBody>
      </p:sp>
      <p:sp>
        <p:nvSpPr>
          <p:cNvPr id="89" name="TextBox 88">
            <a:extLst>
              <a:ext uri="{FF2B5EF4-FFF2-40B4-BE49-F238E27FC236}">
                <a16:creationId xmlns:a16="http://schemas.microsoft.com/office/drawing/2014/main" xmlns="" id="{307972BA-272C-4F8B-95E9-577B9CD81B6E}"/>
              </a:ext>
            </a:extLst>
          </p:cNvPr>
          <p:cNvSpPr txBox="1"/>
          <p:nvPr/>
        </p:nvSpPr>
        <p:spPr>
          <a:xfrm>
            <a:off x="10636245" y="6366729"/>
            <a:ext cx="1218642" cy="400110"/>
          </a:xfrm>
          <a:prstGeom prst="rect">
            <a:avLst/>
          </a:prstGeom>
          <a:noFill/>
        </p:spPr>
        <p:txBody>
          <a:bodyPr wrap="square">
            <a:spAutoFit/>
          </a:bodyPr>
          <a:lstStyle/>
          <a:p>
            <a:pPr algn="ctr"/>
            <a:r>
              <a:rPr lang="en-US" sz="2000">
                <a:latin typeface="Arial" panose="020B0604020202020204" pitchFamily="34" charset="0"/>
                <a:ea typeface="Times New Roman" panose="02020603050405020304" pitchFamily="18" charset="0"/>
                <a:cs typeface="Times New Roman" panose="02020603050405020304" pitchFamily="18" charset="0"/>
              </a:rPr>
              <a:t>1,225 m</a:t>
            </a:r>
            <a:endParaRPr lang="en-US" sz="2000" baseline="-25000"/>
          </a:p>
        </p:txBody>
      </p:sp>
      <p:sp>
        <p:nvSpPr>
          <p:cNvPr id="90" name="TextBox 89">
            <a:extLst>
              <a:ext uri="{FF2B5EF4-FFF2-40B4-BE49-F238E27FC236}">
                <a16:creationId xmlns:a16="http://schemas.microsoft.com/office/drawing/2014/main" xmlns="" id="{3E141515-4032-449F-B0EA-77727A98204F}"/>
              </a:ext>
            </a:extLst>
          </p:cNvPr>
          <p:cNvSpPr txBox="1"/>
          <p:nvPr/>
        </p:nvSpPr>
        <p:spPr>
          <a:xfrm>
            <a:off x="6078288" y="4681159"/>
            <a:ext cx="1894488" cy="923330"/>
          </a:xfrm>
          <a:prstGeom prst="rect">
            <a:avLst/>
          </a:prstGeom>
          <a:noFill/>
        </p:spPr>
        <p:txBody>
          <a:bodyPr wrap="square">
            <a:spAutoFit/>
          </a:bodyPr>
          <a:lstStyle/>
          <a:p>
            <a:pPr algn="ctr"/>
            <a:r>
              <a:rPr lang="en-US" i="1">
                <a:latin typeface="Arial" panose="020B0604020202020204" pitchFamily="34" charset="0"/>
              </a:rPr>
              <a:t>Ảnh chụp hoạt nghiệm khi thả rơi quả táo</a:t>
            </a:r>
            <a:endParaRPr lang="en-US"/>
          </a:p>
        </p:txBody>
      </p:sp>
      <p:sp>
        <p:nvSpPr>
          <p:cNvPr id="41" name="TextBox 40">
            <a:extLst>
              <a:ext uri="{FF2B5EF4-FFF2-40B4-BE49-F238E27FC236}">
                <a16:creationId xmlns:a16="http://schemas.microsoft.com/office/drawing/2014/main" xmlns="" id="{BDB3B4E8-1684-3AD1-4230-DE565195B64E}"/>
              </a:ext>
            </a:extLst>
          </p:cNvPr>
          <p:cNvSpPr txBox="1"/>
          <p:nvPr/>
        </p:nvSpPr>
        <p:spPr>
          <a:xfrm>
            <a:off x="660239" y="2408137"/>
            <a:ext cx="6305566" cy="1200329"/>
          </a:xfrm>
          <a:prstGeom prst="rect">
            <a:avLst/>
          </a:prstGeom>
          <a:noFill/>
        </p:spPr>
        <p:txBody>
          <a:bodyPr wrap="square">
            <a:spAutoFit/>
          </a:bodyPr>
          <a:lstStyle/>
          <a:p>
            <a:pPr marL="342900" marR="0" indent="-342900">
              <a:spcBef>
                <a:spcPts val="0"/>
              </a:spcBef>
              <a:buFont typeface="Arial" panose="020B0604020202020204" pitchFamily="34" charset="0"/>
              <a:buChar char="•"/>
            </a:pPr>
            <a:r>
              <a:rPr lang="en-US" sz="2400">
                <a:latin typeface="Arial" panose="020B0604020202020204" pitchFamily="34" charset="0"/>
                <a:ea typeface="Times New Roman" panose="02020603050405020304" pitchFamily="18" charset="0"/>
                <a:cs typeface="Arial" panose="020B0604020202020204" pitchFamily="34" charset="0"/>
              </a:rPr>
              <a:t>C</a:t>
            </a:r>
            <a:r>
              <a:rPr lang="en-US" sz="2400">
                <a:effectLst/>
                <a:latin typeface="Arial" panose="020B0604020202020204" pitchFamily="34" charset="0"/>
                <a:ea typeface="Times New Roman" panose="02020603050405020304" pitchFamily="18" charset="0"/>
                <a:cs typeface="Arial" panose="020B0604020202020204" pitchFamily="34" charset="0"/>
              </a:rPr>
              <a:t>hiều dương (+) là chiều chuyển động. </a:t>
            </a:r>
          </a:p>
          <a:p>
            <a:pPr marL="342900" marR="0" indent="-342900">
              <a:spcBef>
                <a:spcPts val="0"/>
              </a:spcBef>
              <a:buFont typeface="Arial" panose="020B0604020202020204" pitchFamily="34" charset="0"/>
              <a:buChar char="•"/>
            </a:pPr>
            <a:r>
              <a:rPr lang="en-US" sz="2400">
                <a:effectLst/>
                <a:latin typeface="Arial" panose="020B0604020202020204" pitchFamily="34" charset="0"/>
                <a:ea typeface="Times New Roman" panose="02020603050405020304" pitchFamily="18" charset="0"/>
                <a:cs typeface="Arial" panose="020B0604020202020204" pitchFamily="34" charset="0"/>
              </a:rPr>
              <a:t>Đồ thị độ dịch chuyển – thời gian (d - t) của chuyển động như hình.</a:t>
            </a:r>
            <a:endParaRPr lang="en-US" sz="2400">
              <a:effectLst/>
              <a:latin typeface="Arial" panose="020B0604020202020204" pitchFamily="34" charset="0"/>
              <a:ea typeface="游明朝" panose="02020400000000000000" pitchFamily="18" charset="-128"/>
              <a:cs typeface="Arial" panose="020B0604020202020204" pitchFamily="34" charset="0"/>
            </a:endParaRPr>
          </a:p>
        </p:txBody>
      </p:sp>
    </p:spTree>
    <p:extLst>
      <p:ext uri="{BB962C8B-B14F-4D97-AF65-F5344CB8AC3E}">
        <p14:creationId xmlns:p14="http://schemas.microsoft.com/office/powerpoint/2010/main" val="276498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P spid="80" grpId="0"/>
      <p:bldP spid="81" grpId="0"/>
      <p:bldP spid="82" grpId="0"/>
      <p:bldP spid="83" grpId="0"/>
      <p:bldP spid="84" grpId="0"/>
      <p:bldP spid="85" grpId="0"/>
      <p:bldP spid="86" grpId="0"/>
      <p:bldP spid="87" grpId="0"/>
      <p:bldP spid="88"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43062ED8-8F75-497E-91B7-6EEF5307A909}"/>
              </a:ext>
            </a:extLst>
          </p:cNvPr>
          <p:cNvGrpSpPr/>
          <p:nvPr/>
        </p:nvGrpSpPr>
        <p:grpSpPr>
          <a:xfrm>
            <a:off x="-29497" y="65599"/>
            <a:ext cx="8603569" cy="541686"/>
            <a:chOff x="74035" y="2231322"/>
            <a:chExt cx="8550261" cy="756153"/>
          </a:xfrm>
        </p:grpSpPr>
        <p:grpSp>
          <p:nvGrpSpPr>
            <p:cNvPr id="5" name="Group 70">
              <a:extLst>
                <a:ext uri="{FF2B5EF4-FFF2-40B4-BE49-F238E27FC236}">
                  <a16:creationId xmlns:a16="http://schemas.microsoft.com/office/drawing/2014/main" xmlns="" id="{E2EFB723-D69D-4A61-9163-2DAA998D8205}"/>
                </a:ext>
              </a:extLst>
            </p:cNvPr>
            <p:cNvGrpSpPr>
              <a:grpSpLocks/>
            </p:cNvGrpSpPr>
            <p:nvPr/>
          </p:nvGrpSpPr>
          <p:grpSpPr bwMode="auto">
            <a:xfrm>
              <a:off x="330535" y="2267004"/>
              <a:ext cx="7875696" cy="708275"/>
              <a:chOff x="587625" y="3377549"/>
              <a:chExt cx="4055615" cy="1364238"/>
            </a:xfrm>
          </p:grpSpPr>
          <p:pic>
            <p:nvPicPr>
              <p:cNvPr id="8" name="Picture 8" descr="empty-green-rectangle">
                <a:extLst>
                  <a:ext uri="{FF2B5EF4-FFF2-40B4-BE49-F238E27FC236}">
                    <a16:creationId xmlns:a16="http://schemas.microsoft.com/office/drawing/2014/main" xmlns="" id="{CA2D896F-0217-42B5-BB00-0B9C0EBCDA3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7625" y="3377549"/>
                <a:ext cx="4055615"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xmlns="" id="{A32D654F-56C8-4F13-ACDA-386BB4E5224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xmlns="" id="{AE8D697F-5FDB-4704-B271-C73135857957}"/>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3</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xmlns="" id="{AECDA3D6-0AC9-4160-8BC4-77FA66F9E431}"/>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Đồ thị dịch chuyển – thời gian</a:t>
              </a:r>
              <a:endParaRPr lang="en-US" sz="2800" dirty="0">
                <a:cs typeface="Arial" panose="020B0604020202020204" pitchFamily="34" charset="0"/>
              </a:endParaRPr>
            </a:p>
          </p:txBody>
        </p:sp>
      </p:grpSp>
      <p:sp>
        <p:nvSpPr>
          <p:cNvPr id="10" name="Text Box 13">
            <a:extLst>
              <a:ext uri="{FF2B5EF4-FFF2-40B4-BE49-F238E27FC236}">
                <a16:creationId xmlns:a16="http://schemas.microsoft.com/office/drawing/2014/main" xmlns="" id="{506028BE-0936-40A4-B1AF-B4C1DB17B4F7}"/>
              </a:ext>
            </a:extLst>
          </p:cNvPr>
          <p:cNvSpPr txBox="1">
            <a:spLocks noChangeArrowheads="1"/>
          </p:cNvSpPr>
          <p:nvPr/>
        </p:nvSpPr>
        <p:spPr bwMode="auto">
          <a:xfrm>
            <a:off x="1229712" y="656533"/>
            <a:ext cx="943828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500" i="1">
                <a:solidFill>
                  <a:srgbClr val="0070C0"/>
                </a:solidFill>
                <a:cs typeface="Arial" panose="020B0604020202020204" pitchFamily="34" charset="0"/>
              </a:rPr>
              <a:t>Vẽ đồ thị độ dịch chuyển – thời gian dựa vào số liệu cho trước</a:t>
            </a:r>
          </a:p>
        </p:txBody>
      </p:sp>
      <p:grpSp>
        <p:nvGrpSpPr>
          <p:cNvPr id="11" name="Group 10">
            <a:extLst>
              <a:ext uri="{FF2B5EF4-FFF2-40B4-BE49-F238E27FC236}">
                <a16:creationId xmlns:a16="http://schemas.microsoft.com/office/drawing/2014/main" xmlns="" id="{1D04BEA3-CF6E-47C7-9050-DA5AD94CE072}"/>
              </a:ext>
            </a:extLst>
          </p:cNvPr>
          <p:cNvGrpSpPr/>
          <p:nvPr/>
        </p:nvGrpSpPr>
        <p:grpSpPr>
          <a:xfrm>
            <a:off x="338942" y="731676"/>
            <a:ext cx="785094" cy="325264"/>
            <a:chOff x="5867400" y="402866"/>
            <a:chExt cx="785094" cy="406303"/>
          </a:xfrm>
        </p:grpSpPr>
        <p:sp>
          <p:nvSpPr>
            <p:cNvPr id="12" name="Arrow: Pentagon 11">
              <a:extLst>
                <a:ext uri="{FF2B5EF4-FFF2-40B4-BE49-F238E27FC236}">
                  <a16:creationId xmlns:a16="http://schemas.microsoft.com/office/drawing/2014/main" xmlns="" id="{4B8AB2CC-B4FC-4D6A-85EA-BECC3C8EF963}"/>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Chevron 12">
              <a:extLst>
                <a:ext uri="{FF2B5EF4-FFF2-40B4-BE49-F238E27FC236}">
                  <a16:creationId xmlns:a16="http://schemas.microsoft.com/office/drawing/2014/main" xmlns="" id="{8D05E60A-860A-4258-8B16-FF28B7ECAC01}"/>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TextBox 14">
            <a:extLst>
              <a:ext uri="{FF2B5EF4-FFF2-40B4-BE49-F238E27FC236}">
                <a16:creationId xmlns:a16="http://schemas.microsoft.com/office/drawing/2014/main" xmlns="" id="{B154EECA-19F5-4D2F-AE7F-D930F0D74AED}"/>
              </a:ext>
            </a:extLst>
          </p:cNvPr>
          <p:cNvSpPr txBox="1"/>
          <p:nvPr/>
        </p:nvSpPr>
        <p:spPr>
          <a:xfrm>
            <a:off x="613174" y="4061371"/>
            <a:ext cx="4605348" cy="1631216"/>
          </a:xfrm>
          <a:prstGeom prst="rect">
            <a:avLst/>
          </a:prstGeom>
          <a:noFill/>
        </p:spPr>
        <p:txBody>
          <a:bodyPr wrap="square">
            <a:spAutoFit/>
          </a:bodyPr>
          <a:lstStyle/>
          <a:p>
            <a:pPr marL="342900" marR="0" indent="-342900">
              <a:spcBef>
                <a:spcPts val="0"/>
              </a:spcBef>
              <a:buFont typeface="Arial" panose="020B0604020202020204" pitchFamily="34" charset="0"/>
              <a:buChar char="•"/>
            </a:pPr>
            <a:r>
              <a:rPr lang="en-US" sz="2000" i="1" dirty="0" err="1">
                <a:latin typeface="Arial" panose="020B0604020202020204" pitchFamily="34" charset="0"/>
                <a:ea typeface="Times New Roman" panose="02020603050405020304" pitchFamily="18" charset="0"/>
                <a:cs typeface="Arial" panose="020B0604020202020204" pitchFamily="34" charset="0"/>
              </a:rPr>
              <a:t>Đồ</a:t>
            </a:r>
            <a:r>
              <a:rPr lang="en-US" sz="2000" i="1" dirty="0">
                <a:latin typeface="Arial" panose="020B0604020202020204" pitchFamily="34" charset="0"/>
                <a:ea typeface="Times New Roman" panose="02020603050405020304" pitchFamily="18" charset="0"/>
                <a:cs typeface="Arial" panose="020B0604020202020204" pitchFamily="34" charset="0"/>
              </a:rPr>
              <a:t> </a:t>
            </a:r>
            <a:r>
              <a:rPr lang="en-US" sz="2000" i="1" dirty="0" err="1">
                <a:latin typeface="Arial" panose="020B0604020202020204" pitchFamily="34" charset="0"/>
                <a:ea typeface="Times New Roman" panose="02020603050405020304" pitchFamily="18" charset="0"/>
                <a:cs typeface="Arial" panose="020B0604020202020204" pitchFamily="34" charset="0"/>
              </a:rPr>
              <a:t>thị</a:t>
            </a:r>
            <a:r>
              <a:rPr lang="en-US" sz="2000" i="1" dirty="0">
                <a:latin typeface="Arial" panose="020B0604020202020204" pitchFamily="34" charset="0"/>
                <a:ea typeface="Times New Roman" panose="02020603050405020304" pitchFamily="18" charset="0"/>
                <a:cs typeface="Arial" panose="020B0604020202020204" pitchFamily="34" charset="0"/>
              </a:rPr>
              <a:t> (d - t) </a:t>
            </a:r>
            <a:r>
              <a:rPr lang="en-US" sz="2000" i="1" dirty="0" err="1">
                <a:latin typeface="Arial" panose="020B0604020202020204" pitchFamily="34" charset="0"/>
                <a:ea typeface="Times New Roman" panose="02020603050405020304" pitchFamily="18" charset="0"/>
                <a:cs typeface="Arial" panose="020B0604020202020204" pitchFamily="34" charset="0"/>
              </a:rPr>
              <a:t>mô</a:t>
            </a:r>
            <a:r>
              <a:rPr lang="en-US" sz="2000" i="1" dirty="0">
                <a:latin typeface="Arial" panose="020B0604020202020204" pitchFamily="34" charset="0"/>
                <a:ea typeface="Times New Roman" panose="02020603050405020304" pitchFamily="18" charset="0"/>
                <a:cs typeface="Arial" panose="020B0604020202020204" pitchFamily="34" charset="0"/>
              </a:rPr>
              <a:t> </a:t>
            </a:r>
            <a:r>
              <a:rPr lang="en-US" sz="2000" i="1" dirty="0" err="1">
                <a:latin typeface="Arial" panose="020B0604020202020204" pitchFamily="34" charset="0"/>
                <a:ea typeface="Times New Roman" panose="02020603050405020304" pitchFamily="18" charset="0"/>
                <a:cs typeface="Arial" panose="020B0604020202020204" pitchFamily="34" charset="0"/>
              </a:rPr>
              <a:t>tả</a:t>
            </a:r>
            <a:r>
              <a:rPr lang="en-US" sz="2000" i="1" dirty="0">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Chuyển</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động</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của</a:t>
            </a:r>
            <a:r>
              <a:rPr lang="en-US" sz="2000" i="1" dirty="0">
                <a:effectLst/>
                <a:latin typeface="Arial" panose="020B0604020202020204" pitchFamily="34" charset="0"/>
                <a:ea typeface="Times New Roman" panose="02020603050405020304" pitchFamily="18" charset="0"/>
                <a:cs typeface="Arial" panose="020B0604020202020204" pitchFamily="34" charset="0"/>
              </a:rPr>
              <a:t> con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rùa</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là</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b="1" i="1"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2000" b="1" i="1" dirty="0">
                <a:effectLst/>
                <a:latin typeface="Arial" panose="020B0604020202020204" pitchFamily="34" charset="0"/>
                <a:ea typeface="Times New Roman" panose="02020603050405020304" pitchFamily="18" charset="0"/>
                <a:cs typeface="Arial" panose="020B0604020202020204" pitchFamily="34" charset="0"/>
              </a:rPr>
              <a:t> </a:t>
            </a:r>
            <a:r>
              <a:rPr lang="en-US" sz="2000" b="1" i="1"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2000" b="1" i="1" dirty="0">
                <a:effectLst/>
                <a:latin typeface="Arial" panose="020B0604020202020204" pitchFamily="34" charset="0"/>
                <a:ea typeface="Times New Roman" panose="02020603050405020304" pitchFamily="18" charset="0"/>
                <a:cs typeface="Arial" panose="020B0604020202020204" pitchFamily="34" charset="0"/>
              </a:rPr>
              <a:t> qua </a:t>
            </a:r>
            <a:r>
              <a:rPr lang="en-US" sz="2000" b="1" i="1" dirty="0" err="1">
                <a:effectLst/>
                <a:latin typeface="Arial" panose="020B0604020202020204" pitchFamily="34" charset="0"/>
                <a:ea typeface="Times New Roman" panose="02020603050405020304" pitchFamily="18" charset="0"/>
                <a:cs typeface="Arial" panose="020B0604020202020204" pitchFamily="34" charset="0"/>
              </a:rPr>
              <a:t>gốc</a:t>
            </a:r>
            <a:r>
              <a:rPr lang="en-US" sz="2000" b="1" i="1" dirty="0">
                <a:effectLst/>
                <a:latin typeface="Arial" panose="020B0604020202020204" pitchFamily="34" charset="0"/>
                <a:ea typeface="Times New Roman" panose="02020603050405020304" pitchFamily="18" charset="0"/>
                <a:cs typeface="Arial" panose="020B0604020202020204" pitchFamily="34" charset="0"/>
              </a:rPr>
              <a:t> </a:t>
            </a:r>
            <a:r>
              <a:rPr lang="en-US" sz="2000" b="1" i="1" dirty="0" err="1">
                <a:effectLst/>
                <a:latin typeface="Arial" panose="020B0604020202020204" pitchFamily="34" charset="0"/>
                <a:ea typeface="Times New Roman" panose="02020603050405020304" pitchFamily="18" charset="0"/>
                <a:cs typeface="Arial" panose="020B0604020202020204" pitchFamily="34" charset="0"/>
              </a:rPr>
              <a:t>toạ</a:t>
            </a:r>
            <a:r>
              <a:rPr lang="en-US" sz="2000" b="1" i="1" dirty="0">
                <a:effectLst/>
                <a:latin typeface="Arial" panose="020B0604020202020204" pitchFamily="34" charset="0"/>
                <a:ea typeface="Times New Roman" panose="02020603050405020304" pitchFamily="18" charset="0"/>
                <a:cs typeface="Arial" panose="020B0604020202020204" pitchFamily="34" charset="0"/>
              </a:rPr>
              <a:t> </a:t>
            </a:r>
            <a:r>
              <a:rPr lang="en-US" sz="2000" b="1" i="1" dirty="0" err="1">
                <a:effectLst/>
                <a:latin typeface="Arial" panose="020B0604020202020204" pitchFamily="34" charset="0"/>
                <a:ea typeface="Times New Roman" panose="02020603050405020304" pitchFamily="18" charset="0"/>
                <a:cs typeface="Arial" panose="020B0604020202020204" pitchFamily="34" charset="0"/>
              </a:rPr>
              <a:t>độ</a:t>
            </a:r>
            <a:r>
              <a:rPr lang="en-US" sz="2000" b="1" i="1" dirty="0">
                <a:effectLst/>
                <a:latin typeface="Arial" panose="020B0604020202020204" pitchFamily="34" charset="0"/>
                <a:ea typeface="Times New Roman" panose="02020603050405020304" pitchFamily="18" charset="0"/>
                <a:cs typeface="Arial" panose="020B0604020202020204" pitchFamily="34" charset="0"/>
              </a:rPr>
              <a:t>.</a:t>
            </a:r>
          </a:p>
          <a:p>
            <a:pPr marL="342900" marR="0" indent="-342900">
              <a:spcBef>
                <a:spcPts val="0"/>
              </a:spcBef>
              <a:buFont typeface="Arial" panose="020B0604020202020204" pitchFamily="34" charset="0"/>
              <a:buChar char="•"/>
            </a:pP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Chuyển</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động</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của</a:t>
            </a:r>
            <a:r>
              <a:rPr lang="en-US" sz="2000" i="1" dirty="0">
                <a:effectLst/>
                <a:latin typeface="Arial" panose="020B0604020202020204" pitchFamily="34" charset="0"/>
                <a:ea typeface="Times New Roman" panose="02020603050405020304" pitchFamily="18" charset="0"/>
                <a:cs typeface="Arial" panose="020B0604020202020204" pitchFamily="34" charset="0"/>
              </a:rPr>
              <a:t> con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rùa</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là</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chuyển</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động</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b="1" i="1"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2000" b="1" i="1" dirty="0">
                <a:effectLst/>
                <a:latin typeface="Arial" panose="020B0604020202020204" pitchFamily="34" charset="0"/>
                <a:ea typeface="Times New Roman" panose="02020603050405020304" pitchFamily="18" charset="0"/>
                <a:cs typeface="Arial" panose="020B0604020202020204" pitchFamily="34" charset="0"/>
              </a:rPr>
              <a:t> </a:t>
            </a:r>
            <a:r>
              <a:rPr lang="en-US" sz="2000" b="1" i="1" dirty="0" err="1">
                <a:effectLst/>
                <a:latin typeface="Arial" panose="020B0604020202020204" pitchFamily="34" charset="0"/>
                <a:ea typeface="Times New Roman" panose="02020603050405020304" pitchFamily="18" charset="0"/>
                <a:cs typeface="Arial" panose="020B0604020202020204" pitchFamily="34" charset="0"/>
              </a:rPr>
              <a:t>đều</a:t>
            </a:r>
            <a:r>
              <a:rPr lang="en-US" sz="2000" i="1" dirty="0">
                <a:effectLst/>
                <a:latin typeface="Arial" panose="020B0604020202020204" pitchFamily="34" charset="0"/>
                <a:ea typeface="Times New Roman" panose="02020603050405020304" pitchFamily="18" charset="0"/>
                <a:cs typeface="Arial" panose="020B0604020202020204" pitchFamily="34" charset="0"/>
              </a:rPr>
              <a:t>.</a:t>
            </a:r>
            <a:endParaRPr lang="en-US" sz="2000" i="1" dirty="0">
              <a:effectLst/>
              <a:latin typeface="Arial" panose="020B0604020202020204" pitchFamily="34" charset="0"/>
              <a:ea typeface="游明朝" panose="02020400000000000000" pitchFamily="18" charset="-128"/>
              <a:cs typeface="Arial" panose="020B0604020202020204" pitchFamily="34" charset="0"/>
            </a:endParaRPr>
          </a:p>
        </p:txBody>
      </p:sp>
      <p:pic>
        <p:nvPicPr>
          <p:cNvPr id="16" name="Picture 5" descr="empty-blue-rectangle">
            <a:extLst>
              <a:ext uri="{FF2B5EF4-FFF2-40B4-BE49-F238E27FC236}">
                <a16:creationId xmlns:a16="http://schemas.microsoft.com/office/drawing/2014/main" xmlns="" id="{2A527DBF-BC71-45BB-A6C8-EDFCD739417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3174" y="5734922"/>
            <a:ext cx="10969226" cy="928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xmlns="" id="{43888872-BB82-47B8-B5BF-950FB98ECEB0}"/>
              </a:ext>
            </a:extLst>
          </p:cNvPr>
          <p:cNvSpPr txBox="1"/>
          <p:nvPr/>
        </p:nvSpPr>
        <p:spPr>
          <a:xfrm>
            <a:off x="914400" y="5774491"/>
            <a:ext cx="10135657" cy="853952"/>
          </a:xfrm>
          <a:prstGeom prst="rect">
            <a:avLst/>
          </a:prstGeom>
          <a:noFill/>
        </p:spPr>
        <p:txBody>
          <a:bodyPr wrap="square">
            <a:spAutoFit/>
          </a:bodyPr>
          <a:lstStyle/>
          <a:p>
            <a:pPr marL="0" marR="0" algn="ctr">
              <a:lnSpc>
                <a:spcPct val="107000"/>
              </a:lnSpc>
              <a:spcBef>
                <a:spcPts val="0"/>
              </a:spcBef>
              <a:spcAft>
                <a:spcPts val="500"/>
              </a:spcAft>
            </a:pPr>
            <a:r>
              <a:rPr lang="en-US" sz="2400">
                <a:effectLst/>
                <a:latin typeface="Arial" panose="020B0604020202020204" pitchFamily="34" charset="0"/>
                <a:ea typeface="Times New Roman" panose="02020603050405020304" pitchFamily="18" charset="0"/>
                <a:cs typeface="Arial" panose="020B0604020202020204" pitchFamily="34" charset="0"/>
              </a:rPr>
              <a:t>Lưu ý: Các đồ thị (d - t) hay (x - t) là công cụ toán học thể hiện tính chất của chuyển động. Tránh lầm lẫn với quỹ đạo của vật.</a:t>
            </a:r>
            <a:endParaRPr lang="en-US" sz="2400">
              <a:effectLst/>
              <a:latin typeface="Arial" panose="020B0604020202020204" pitchFamily="34" charset="0"/>
              <a:ea typeface="游明朝" panose="02020400000000000000" pitchFamily="18" charset="-128"/>
              <a:cs typeface="Arial" panose="020B0604020202020204" pitchFamily="34" charset="0"/>
            </a:endParaRPr>
          </a:p>
        </p:txBody>
      </p:sp>
      <p:sp>
        <p:nvSpPr>
          <p:cNvPr id="20" name="TextBox 19">
            <a:extLst>
              <a:ext uri="{FF2B5EF4-FFF2-40B4-BE49-F238E27FC236}">
                <a16:creationId xmlns:a16="http://schemas.microsoft.com/office/drawing/2014/main" xmlns="" id="{015C9B8F-A30C-430F-A106-6D9A3334CD74}"/>
              </a:ext>
            </a:extLst>
          </p:cNvPr>
          <p:cNvSpPr txBox="1"/>
          <p:nvPr/>
        </p:nvSpPr>
        <p:spPr>
          <a:xfrm>
            <a:off x="312457" y="1196077"/>
            <a:ext cx="1860225" cy="458780"/>
          </a:xfrm>
          <a:prstGeom prst="rect">
            <a:avLst/>
          </a:prstGeom>
          <a:noFill/>
        </p:spPr>
        <p:txBody>
          <a:bodyPr wrap="square">
            <a:spAutoFit/>
          </a:bodyPr>
          <a:lstStyle/>
          <a:p>
            <a:pPr marL="0" marR="0">
              <a:lnSpc>
                <a:spcPct val="107000"/>
              </a:lnSpc>
              <a:spcBef>
                <a:spcPts val="0"/>
              </a:spcBef>
              <a:spcAft>
                <a:spcPts val="500"/>
              </a:spcAft>
            </a:pPr>
            <a:r>
              <a:rPr lang="en-US" sz="2400" i="1">
                <a:solidFill>
                  <a:srgbClr val="00B050"/>
                </a:solidFill>
                <a:effectLst/>
                <a:latin typeface="Arial" panose="020B0604020202020204" pitchFamily="34" charset="0"/>
                <a:ea typeface="Times New Roman" panose="02020603050405020304" pitchFamily="18" charset="0"/>
                <a:cs typeface="Arial" panose="020B0604020202020204" pitchFamily="34" charset="0"/>
              </a:rPr>
              <a:t>Nhận xét:</a:t>
            </a:r>
            <a:endParaRPr lang="en-US" sz="2400" i="1">
              <a:solidFill>
                <a:srgbClr val="00B050"/>
              </a:solidFill>
              <a:effectLst/>
              <a:latin typeface="Arial" panose="020B0604020202020204" pitchFamily="34" charset="0"/>
              <a:ea typeface="游明朝" panose="02020400000000000000" pitchFamily="18" charset="-128"/>
              <a:cs typeface="Arial" panose="020B0604020202020204" pitchFamily="34" charset="0"/>
            </a:endParaRPr>
          </a:p>
        </p:txBody>
      </p:sp>
      <p:sp>
        <p:nvSpPr>
          <p:cNvPr id="21" name="TextBox 20">
            <a:extLst>
              <a:ext uri="{FF2B5EF4-FFF2-40B4-BE49-F238E27FC236}">
                <a16:creationId xmlns:a16="http://schemas.microsoft.com/office/drawing/2014/main" xmlns="" id="{E1CFAF5D-5223-4A48-B348-B4CE97C9078A}"/>
              </a:ext>
            </a:extLst>
          </p:cNvPr>
          <p:cNvSpPr txBox="1"/>
          <p:nvPr/>
        </p:nvSpPr>
        <p:spPr>
          <a:xfrm>
            <a:off x="5853043" y="4006057"/>
            <a:ext cx="6034157" cy="1631216"/>
          </a:xfrm>
          <a:prstGeom prst="rect">
            <a:avLst/>
          </a:prstGeom>
          <a:noFill/>
        </p:spPr>
        <p:txBody>
          <a:bodyPr wrap="square">
            <a:spAutoFit/>
          </a:bodyPr>
          <a:lstStyle/>
          <a:p>
            <a:pPr marL="342900" marR="0" indent="-342900" algn="just">
              <a:spcBef>
                <a:spcPts val="0"/>
              </a:spcBef>
              <a:buFont typeface="Arial" panose="020B0604020202020204" pitchFamily="34" charset="0"/>
              <a:buChar char="•"/>
            </a:pPr>
            <a:r>
              <a:rPr lang="en-US" sz="2000" i="1" dirty="0" err="1">
                <a:latin typeface="Arial" panose="020B0604020202020204" pitchFamily="34" charset="0"/>
                <a:ea typeface="Times New Roman" panose="02020603050405020304" pitchFamily="18" charset="0"/>
                <a:cs typeface="Arial" panose="020B0604020202020204" pitchFamily="34" charset="0"/>
              </a:rPr>
              <a:t>Đồ</a:t>
            </a:r>
            <a:r>
              <a:rPr lang="en-US" sz="2000" i="1" dirty="0">
                <a:latin typeface="Arial" panose="020B0604020202020204" pitchFamily="34" charset="0"/>
                <a:ea typeface="Times New Roman" panose="02020603050405020304" pitchFamily="18" charset="0"/>
                <a:cs typeface="Arial" panose="020B0604020202020204" pitchFamily="34" charset="0"/>
              </a:rPr>
              <a:t> </a:t>
            </a:r>
            <a:r>
              <a:rPr lang="en-US" sz="2000" i="1" dirty="0" err="1">
                <a:latin typeface="Arial" panose="020B0604020202020204" pitchFamily="34" charset="0"/>
                <a:ea typeface="Times New Roman" panose="02020603050405020304" pitchFamily="18" charset="0"/>
                <a:cs typeface="Arial" panose="020B0604020202020204" pitchFamily="34" charset="0"/>
              </a:rPr>
              <a:t>thị</a:t>
            </a:r>
            <a:r>
              <a:rPr lang="en-US" sz="2000" i="1" dirty="0">
                <a:latin typeface="Arial" panose="020B0604020202020204" pitchFamily="34" charset="0"/>
                <a:ea typeface="Times New Roman" panose="02020603050405020304" pitchFamily="18" charset="0"/>
                <a:cs typeface="Arial" panose="020B0604020202020204" pitchFamily="34" charset="0"/>
              </a:rPr>
              <a:t> (d - t) </a:t>
            </a:r>
            <a:r>
              <a:rPr lang="en-US" sz="2000" i="1" dirty="0" err="1">
                <a:latin typeface="Arial" panose="020B0604020202020204" pitchFamily="34" charset="0"/>
                <a:ea typeface="Times New Roman" panose="02020603050405020304" pitchFamily="18" charset="0"/>
                <a:cs typeface="Arial" panose="020B0604020202020204" pitchFamily="34" charset="0"/>
              </a:rPr>
              <a:t>mô</a:t>
            </a:r>
            <a:r>
              <a:rPr lang="en-US" sz="2000" i="1" dirty="0">
                <a:latin typeface="Arial" panose="020B0604020202020204" pitchFamily="34" charset="0"/>
                <a:ea typeface="Times New Roman" panose="02020603050405020304" pitchFamily="18" charset="0"/>
                <a:cs typeface="Arial" panose="020B0604020202020204" pitchFamily="34" charset="0"/>
              </a:rPr>
              <a:t> </a:t>
            </a:r>
            <a:r>
              <a:rPr lang="en-US" sz="2000" i="1" dirty="0" err="1">
                <a:latin typeface="Arial" panose="020B0604020202020204" pitchFamily="34" charset="0"/>
                <a:ea typeface="Times New Roman" panose="02020603050405020304" pitchFamily="18" charset="0"/>
                <a:cs typeface="Arial" panose="020B0604020202020204" pitchFamily="34" charset="0"/>
              </a:rPr>
              <a:t>tả</a:t>
            </a:r>
            <a:r>
              <a:rPr lang="en-US" sz="2000" i="1" dirty="0">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Chuyển</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động</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rơi</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của</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quả</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táo</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là</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b="1" i="1"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2000" b="1" i="1" dirty="0">
                <a:effectLst/>
                <a:latin typeface="Arial" panose="020B0604020202020204" pitchFamily="34" charset="0"/>
                <a:ea typeface="Times New Roman" panose="02020603050405020304" pitchFamily="18" charset="0"/>
                <a:cs typeface="Arial" panose="020B0604020202020204" pitchFamily="34" charset="0"/>
              </a:rPr>
              <a:t> </a:t>
            </a:r>
            <a:r>
              <a:rPr lang="en-US" sz="2000" b="1" i="1" dirty="0" err="1">
                <a:effectLst/>
                <a:latin typeface="Arial" panose="020B0604020202020204" pitchFamily="34" charset="0"/>
                <a:ea typeface="Times New Roman" panose="02020603050405020304" pitchFamily="18" charset="0"/>
                <a:cs typeface="Arial" panose="020B0604020202020204" pitchFamily="34" charset="0"/>
              </a:rPr>
              <a:t>cong</a:t>
            </a:r>
            <a:r>
              <a:rPr lang="en-US" sz="2000" b="1" i="1" dirty="0">
                <a:effectLst/>
                <a:latin typeface="Arial" panose="020B0604020202020204" pitchFamily="34" charset="0"/>
                <a:ea typeface="Times New Roman" panose="02020603050405020304" pitchFamily="18" charset="0"/>
                <a:cs typeface="Arial" panose="020B0604020202020204" pitchFamily="34" charset="0"/>
              </a:rPr>
              <a:t> qua </a:t>
            </a:r>
            <a:r>
              <a:rPr lang="en-US" sz="2000" b="1" i="1" dirty="0" err="1">
                <a:effectLst/>
                <a:latin typeface="Arial" panose="020B0604020202020204" pitchFamily="34" charset="0"/>
                <a:ea typeface="Times New Roman" panose="02020603050405020304" pitchFamily="18" charset="0"/>
                <a:cs typeface="Arial" panose="020B0604020202020204" pitchFamily="34" charset="0"/>
              </a:rPr>
              <a:t>gốc</a:t>
            </a:r>
            <a:r>
              <a:rPr lang="en-US" sz="2000" b="1" i="1" dirty="0">
                <a:effectLst/>
                <a:latin typeface="Arial" panose="020B0604020202020204" pitchFamily="34" charset="0"/>
                <a:ea typeface="Times New Roman" panose="02020603050405020304" pitchFamily="18" charset="0"/>
                <a:cs typeface="Arial" panose="020B0604020202020204" pitchFamily="34" charset="0"/>
              </a:rPr>
              <a:t> </a:t>
            </a:r>
            <a:r>
              <a:rPr lang="en-US" sz="2000" b="1" i="1" dirty="0" err="1">
                <a:effectLst/>
                <a:latin typeface="Arial" panose="020B0604020202020204" pitchFamily="34" charset="0"/>
                <a:ea typeface="Times New Roman" panose="02020603050405020304" pitchFamily="18" charset="0"/>
                <a:cs typeface="Arial" panose="020B0604020202020204" pitchFamily="34" charset="0"/>
              </a:rPr>
              <a:t>toạ</a:t>
            </a:r>
            <a:r>
              <a:rPr lang="en-US" sz="2000" b="1" i="1" dirty="0">
                <a:effectLst/>
                <a:latin typeface="Arial" panose="020B0604020202020204" pitchFamily="34" charset="0"/>
                <a:ea typeface="Times New Roman" panose="02020603050405020304" pitchFamily="18" charset="0"/>
                <a:cs typeface="Arial" panose="020B0604020202020204" pitchFamily="34" charset="0"/>
              </a:rPr>
              <a:t> </a:t>
            </a:r>
            <a:r>
              <a:rPr lang="en-US" sz="2000" b="1" i="1" dirty="0" err="1">
                <a:effectLst/>
                <a:latin typeface="Arial" panose="020B0604020202020204" pitchFamily="34" charset="0"/>
                <a:ea typeface="Times New Roman" panose="02020603050405020304" pitchFamily="18" charset="0"/>
                <a:cs typeface="Arial" panose="020B0604020202020204" pitchFamily="34" charset="0"/>
              </a:rPr>
              <a:t>độ</a:t>
            </a:r>
            <a:r>
              <a:rPr lang="en-US" sz="2000" b="1" i="1" dirty="0">
                <a:effectLst/>
                <a:latin typeface="Arial" panose="020B0604020202020204" pitchFamily="34" charset="0"/>
                <a:ea typeface="Times New Roman" panose="02020603050405020304" pitchFamily="18" charset="0"/>
                <a:cs typeface="Arial" panose="020B0604020202020204" pitchFamily="34" charset="0"/>
              </a:rPr>
              <a:t>. </a:t>
            </a:r>
          </a:p>
          <a:p>
            <a:pPr marL="342900" marR="0" indent="-342900" algn="just">
              <a:spcBef>
                <a:spcPts val="0"/>
              </a:spcBef>
              <a:buFont typeface="Arial" panose="020B0604020202020204" pitchFamily="34" charset="0"/>
              <a:buChar char="•"/>
            </a:pPr>
            <a:r>
              <a:rPr lang="en-US" sz="2000" i="1" dirty="0" err="1">
                <a:effectLst/>
                <a:latin typeface="Arial" panose="020B0604020202020204" pitchFamily="34" charset="0"/>
                <a:ea typeface="Times New Roman" panose="02020603050405020304" pitchFamily="18" charset="0"/>
                <a:cs typeface="Arial" panose="020B0604020202020204" pitchFamily="34" charset="0"/>
              </a:rPr>
              <a:t>Độ</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dịch</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chuyển</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của</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latin typeface="Arial" panose="020B0604020202020204" pitchFamily="34" charset="0"/>
                <a:ea typeface="Times New Roman" panose="02020603050405020304" pitchFamily="18" charset="0"/>
                <a:cs typeface="Arial" panose="020B0604020202020204" pitchFamily="34" charset="0"/>
              </a:rPr>
              <a:t>quả</a:t>
            </a:r>
            <a:r>
              <a:rPr lang="en-US" sz="2000" i="1" dirty="0">
                <a:latin typeface="Arial" panose="020B0604020202020204" pitchFamily="34" charset="0"/>
                <a:ea typeface="Times New Roman" panose="02020603050405020304" pitchFamily="18" charset="0"/>
                <a:cs typeface="Arial" panose="020B0604020202020204" pitchFamily="34" charset="0"/>
              </a:rPr>
              <a:t> </a:t>
            </a:r>
            <a:r>
              <a:rPr lang="en-US" sz="2000" i="1" dirty="0" err="1">
                <a:latin typeface="Arial" panose="020B0604020202020204" pitchFamily="34" charset="0"/>
                <a:ea typeface="Times New Roman" panose="02020603050405020304" pitchFamily="18" charset="0"/>
                <a:cs typeface="Arial" panose="020B0604020202020204" pitchFamily="34" charset="0"/>
              </a:rPr>
              <a:t>táo</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trong</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những</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khoảng</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thời</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gian</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bằng</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nhau</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tăng</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lên</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nên</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chuyển</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động</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của</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latin typeface="Arial" panose="020B0604020202020204" pitchFamily="34" charset="0"/>
                <a:ea typeface="Times New Roman" panose="02020603050405020304" pitchFamily="18" charset="0"/>
                <a:cs typeface="Arial" panose="020B0604020202020204" pitchFamily="34" charset="0"/>
              </a:rPr>
              <a:t>quả</a:t>
            </a:r>
            <a:r>
              <a:rPr lang="en-US" sz="2000" i="1" dirty="0">
                <a:latin typeface="Arial" panose="020B0604020202020204" pitchFamily="34" charset="0"/>
                <a:ea typeface="Times New Roman" panose="02020603050405020304" pitchFamily="18" charset="0"/>
                <a:cs typeface="Arial" panose="020B0604020202020204" pitchFamily="34" charset="0"/>
              </a:rPr>
              <a:t> </a:t>
            </a:r>
            <a:r>
              <a:rPr lang="en-US" sz="2000" i="1" dirty="0" err="1">
                <a:latin typeface="Arial" panose="020B0604020202020204" pitchFamily="34" charset="0"/>
                <a:ea typeface="Times New Roman" panose="02020603050405020304" pitchFamily="18" charset="0"/>
                <a:cs typeface="Arial" panose="020B0604020202020204" pitchFamily="34" charset="0"/>
              </a:rPr>
              <a:t>táo</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là</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chuyển</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động</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b="1" i="1"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2000" b="1" i="1" dirty="0">
                <a:effectLst/>
                <a:latin typeface="Arial" panose="020B0604020202020204" pitchFamily="34" charset="0"/>
                <a:ea typeface="Times New Roman" panose="02020603050405020304" pitchFamily="18" charset="0"/>
                <a:cs typeface="Arial" panose="020B0604020202020204" pitchFamily="34" charset="0"/>
              </a:rPr>
              <a:t> </a:t>
            </a:r>
            <a:r>
              <a:rPr lang="en-US" sz="2000" b="1" i="1" dirty="0" err="1">
                <a:effectLst/>
                <a:latin typeface="Arial" panose="020B0604020202020204" pitchFamily="34" charset="0"/>
                <a:ea typeface="Times New Roman" panose="02020603050405020304" pitchFamily="18" charset="0"/>
                <a:cs typeface="Arial" panose="020B0604020202020204" pitchFamily="34" charset="0"/>
              </a:rPr>
              <a:t>nhanh</a:t>
            </a:r>
            <a:r>
              <a:rPr lang="en-US" sz="2000" b="1" i="1" dirty="0">
                <a:effectLst/>
                <a:latin typeface="Arial" panose="020B0604020202020204" pitchFamily="34" charset="0"/>
                <a:ea typeface="Times New Roman" panose="02020603050405020304" pitchFamily="18" charset="0"/>
                <a:cs typeface="Arial" panose="020B0604020202020204" pitchFamily="34" charset="0"/>
              </a:rPr>
              <a:t> </a:t>
            </a:r>
            <a:r>
              <a:rPr lang="en-US" sz="2000" b="1" i="1" dirty="0" err="1">
                <a:effectLst/>
                <a:latin typeface="Arial" panose="020B0604020202020204" pitchFamily="34" charset="0"/>
                <a:ea typeface="Times New Roman" panose="02020603050405020304" pitchFamily="18" charset="0"/>
                <a:cs typeface="Arial" panose="020B0604020202020204" pitchFamily="34" charset="0"/>
              </a:rPr>
              <a:t>dần</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p>
        </p:txBody>
      </p:sp>
      <p:grpSp>
        <p:nvGrpSpPr>
          <p:cNvPr id="29" name="Group 28">
            <a:extLst>
              <a:ext uri="{FF2B5EF4-FFF2-40B4-BE49-F238E27FC236}">
                <a16:creationId xmlns:a16="http://schemas.microsoft.com/office/drawing/2014/main" xmlns="" id="{BF74F6A7-5E14-4766-8126-FA459F9A8E02}"/>
              </a:ext>
            </a:extLst>
          </p:cNvPr>
          <p:cNvGrpSpPr/>
          <p:nvPr/>
        </p:nvGrpSpPr>
        <p:grpSpPr>
          <a:xfrm>
            <a:off x="702373" y="1713109"/>
            <a:ext cx="4426950" cy="2305156"/>
            <a:chOff x="8496300" y="3958245"/>
            <a:chExt cx="4426950" cy="2305156"/>
          </a:xfrm>
        </p:grpSpPr>
        <p:cxnSp>
          <p:nvCxnSpPr>
            <p:cNvPr id="24" name="Straight Arrow Connector 23">
              <a:extLst>
                <a:ext uri="{FF2B5EF4-FFF2-40B4-BE49-F238E27FC236}">
                  <a16:creationId xmlns:a16="http://schemas.microsoft.com/office/drawing/2014/main" xmlns="" id="{F8C54348-9E12-45DE-928D-A4AD6DF2BD9F}"/>
                </a:ext>
              </a:extLst>
            </p:cNvPr>
            <p:cNvCxnSpPr>
              <a:cxnSpLocks/>
            </p:cNvCxnSpPr>
            <p:nvPr/>
          </p:nvCxnSpPr>
          <p:spPr>
            <a:xfrm>
              <a:off x="9448800" y="5988690"/>
              <a:ext cx="25908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B3F5EA20-B13D-4EF6-99C7-B3AD338C13F1}"/>
                </a:ext>
              </a:extLst>
            </p:cNvPr>
            <p:cNvCxnSpPr>
              <a:cxnSpLocks/>
            </p:cNvCxnSpPr>
            <p:nvPr/>
          </p:nvCxnSpPr>
          <p:spPr>
            <a:xfrm flipV="1">
              <a:off x="9601200" y="4068683"/>
              <a:ext cx="0" cy="20262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46336CF4-D9A6-4860-BEE9-A2DAFA712B75}"/>
                </a:ext>
              </a:extLst>
            </p:cNvPr>
            <p:cNvCxnSpPr/>
            <p:nvPr/>
          </p:nvCxnSpPr>
          <p:spPr>
            <a:xfrm flipV="1">
              <a:off x="9601200" y="4419600"/>
              <a:ext cx="1981200" cy="156909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xmlns="" id="{A7243ACA-7321-4045-871A-1505860C25E7}"/>
                </a:ext>
              </a:extLst>
            </p:cNvPr>
            <p:cNvSpPr txBox="1"/>
            <p:nvPr/>
          </p:nvSpPr>
          <p:spPr>
            <a:xfrm>
              <a:off x="8496300" y="3958245"/>
              <a:ext cx="1295400" cy="477054"/>
            </a:xfrm>
            <a:prstGeom prst="rect">
              <a:avLst/>
            </a:prstGeom>
            <a:noFill/>
          </p:spPr>
          <p:txBody>
            <a:bodyPr wrap="square">
              <a:spAutoFit/>
            </a:bodyPr>
            <a:lstStyle/>
            <a:p>
              <a:pPr algn="ctr"/>
              <a:r>
                <a:rPr lang="en-US" sz="2500">
                  <a:latin typeface="Arial" panose="020B0604020202020204" pitchFamily="34" charset="0"/>
                  <a:ea typeface="Times New Roman" panose="02020603050405020304" pitchFamily="18" charset="0"/>
                  <a:cs typeface="Times New Roman" panose="02020603050405020304" pitchFamily="18" charset="0"/>
                </a:rPr>
                <a:t>d(m)</a:t>
              </a:r>
              <a:endParaRPr lang="en-US" sz="2500" baseline="-25000"/>
            </a:p>
          </p:txBody>
        </p:sp>
        <p:sp>
          <p:nvSpPr>
            <p:cNvPr id="28" name="TextBox 27">
              <a:extLst>
                <a:ext uri="{FF2B5EF4-FFF2-40B4-BE49-F238E27FC236}">
                  <a16:creationId xmlns:a16="http://schemas.microsoft.com/office/drawing/2014/main" xmlns="" id="{4DEF9E1A-7998-451A-A6A0-41D3D830E2E9}"/>
                </a:ext>
              </a:extLst>
            </p:cNvPr>
            <p:cNvSpPr txBox="1"/>
            <p:nvPr/>
          </p:nvSpPr>
          <p:spPr>
            <a:xfrm>
              <a:off x="12092258" y="5786347"/>
              <a:ext cx="830992" cy="477054"/>
            </a:xfrm>
            <a:prstGeom prst="rect">
              <a:avLst/>
            </a:prstGeom>
            <a:noFill/>
          </p:spPr>
          <p:txBody>
            <a:bodyPr wrap="square">
              <a:spAutoFit/>
            </a:bodyPr>
            <a:lstStyle/>
            <a:p>
              <a:pPr algn="ctr"/>
              <a:r>
                <a:rPr lang="en-US" sz="2500">
                  <a:latin typeface="Arial" panose="020B0604020202020204" pitchFamily="34" charset="0"/>
                  <a:ea typeface="Times New Roman" panose="02020603050405020304" pitchFamily="18" charset="0"/>
                  <a:cs typeface="Times New Roman" panose="02020603050405020304" pitchFamily="18" charset="0"/>
                </a:rPr>
                <a:t>t (s)</a:t>
              </a:r>
              <a:endParaRPr lang="en-US" sz="2500" baseline="-25000"/>
            </a:p>
          </p:txBody>
        </p:sp>
      </p:grpSp>
      <p:grpSp>
        <p:nvGrpSpPr>
          <p:cNvPr id="35" name="Group 34">
            <a:extLst>
              <a:ext uri="{FF2B5EF4-FFF2-40B4-BE49-F238E27FC236}">
                <a16:creationId xmlns:a16="http://schemas.microsoft.com/office/drawing/2014/main" xmlns="" id="{B23C395C-2A17-4396-8A27-7CE7642DE8AC}"/>
              </a:ext>
            </a:extLst>
          </p:cNvPr>
          <p:cNvGrpSpPr/>
          <p:nvPr/>
        </p:nvGrpSpPr>
        <p:grpSpPr>
          <a:xfrm>
            <a:off x="5641653" y="-26800"/>
            <a:ext cx="5178892" cy="4086761"/>
            <a:chOff x="519012" y="2396415"/>
            <a:chExt cx="5178892" cy="4086761"/>
          </a:xfrm>
        </p:grpSpPr>
        <p:cxnSp>
          <p:nvCxnSpPr>
            <p:cNvPr id="30" name="Straight Arrow Connector 29">
              <a:extLst>
                <a:ext uri="{FF2B5EF4-FFF2-40B4-BE49-F238E27FC236}">
                  <a16:creationId xmlns:a16="http://schemas.microsoft.com/office/drawing/2014/main" xmlns="" id="{C155445C-9962-49FD-B513-85879850F8D4}"/>
                </a:ext>
              </a:extLst>
            </p:cNvPr>
            <p:cNvCxnSpPr>
              <a:cxnSpLocks/>
            </p:cNvCxnSpPr>
            <p:nvPr/>
          </p:nvCxnSpPr>
          <p:spPr>
            <a:xfrm>
              <a:off x="2218203" y="6178103"/>
              <a:ext cx="25908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xmlns="" id="{2AC67755-277D-4908-97A2-28EE384CB4DE}"/>
                </a:ext>
              </a:extLst>
            </p:cNvPr>
            <p:cNvCxnSpPr>
              <a:cxnSpLocks/>
            </p:cNvCxnSpPr>
            <p:nvPr/>
          </p:nvCxnSpPr>
          <p:spPr>
            <a:xfrm flipV="1">
              <a:off x="2370603" y="4258096"/>
              <a:ext cx="0" cy="20262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xmlns="" id="{0716AC49-EFB5-4EC9-8A70-5DF4C10128AB}"/>
                </a:ext>
              </a:extLst>
            </p:cNvPr>
            <p:cNvSpPr txBox="1"/>
            <p:nvPr/>
          </p:nvSpPr>
          <p:spPr>
            <a:xfrm>
              <a:off x="1185602" y="4176708"/>
              <a:ext cx="1295400" cy="477054"/>
            </a:xfrm>
            <a:prstGeom prst="rect">
              <a:avLst/>
            </a:prstGeom>
            <a:noFill/>
          </p:spPr>
          <p:txBody>
            <a:bodyPr wrap="square">
              <a:spAutoFit/>
            </a:bodyPr>
            <a:lstStyle/>
            <a:p>
              <a:pPr algn="ctr"/>
              <a:r>
                <a:rPr lang="en-US" sz="2500">
                  <a:latin typeface="Arial" panose="020B0604020202020204" pitchFamily="34" charset="0"/>
                  <a:ea typeface="Times New Roman" panose="02020603050405020304" pitchFamily="18" charset="0"/>
                  <a:cs typeface="Times New Roman" panose="02020603050405020304" pitchFamily="18" charset="0"/>
                </a:rPr>
                <a:t>d(m)</a:t>
              </a:r>
              <a:endParaRPr lang="en-US" sz="2500" baseline="-25000"/>
            </a:p>
          </p:txBody>
        </p:sp>
        <p:sp>
          <p:nvSpPr>
            <p:cNvPr id="33" name="TextBox 32">
              <a:extLst>
                <a:ext uri="{FF2B5EF4-FFF2-40B4-BE49-F238E27FC236}">
                  <a16:creationId xmlns:a16="http://schemas.microsoft.com/office/drawing/2014/main" xmlns="" id="{9B7B5753-E113-43AE-BFFE-AD3747727062}"/>
                </a:ext>
              </a:extLst>
            </p:cNvPr>
            <p:cNvSpPr txBox="1"/>
            <p:nvPr/>
          </p:nvSpPr>
          <p:spPr>
            <a:xfrm>
              <a:off x="4866912" y="6006122"/>
              <a:ext cx="830992" cy="477054"/>
            </a:xfrm>
            <a:prstGeom prst="rect">
              <a:avLst/>
            </a:prstGeom>
            <a:noFill/>
          </p:spPr>
          <p:txBody>
            <a:bodyPr wrap="square">
              <a:spAutoFit/>
            </a:bodyPr>
            <a:lstStyle/>
            <a:p>
              <a:pPr algn="ctr"/>
              <a:r>
                <a:rPr lang="en-US" sz="2500">
                  <a:latin typeface="Arial" panose="020B0604020202020204" pitchFamily="34" charset="0"/>
                  <a:ea typeface="Times New Roman" panose="02020603050405020304" pitchFamily="18" charset="0"/>
                  <a:cs typeface="Times New Roman" panose="02020603050405020304" pitchFamily="18" charset="0"/>
                </a:rPr>
                <a:t>t (s)</a:t>
              </a:r>
              <a:endParaRPr lang="en-US" sz="2500" baseline="-25000"/>
            </a:p>
          </p:txBody>
        </p:sp>
        <p:sp>
          <p:nvSpPr>
            <p:cNvPr id="34" name="Arc 33">
              <a:extLst>
                <a:ext uri="{FF2B5EF4-FFF2-40B4-BE49-F238E27FC236}">
                  <a16:creationId xmlns:a16="http://schemas.microsoft.com/office/drawing/2014/main" xmlns="" id="{74FC2707-4DF6-4A62-B9AD-1C8129800AD3}"/>
                </a:ext>
              </a:extLst>
            </p:cNvPr>
            <p:cNvSpPr/>
            <p:nvPr/>
          </p:nvSpPr>
          <p:spPr>
            <a:xfrm flipV="1">
              <a:off x="519012" y="2396415"/>
              <a:ext cx="3759425" cy="3760063"/>
            </a:xfrm>
            <a:prstGeom prst="arc">
              <a:avLst>
                <a:gd name="adj1" fmla="val 16200000"/>
                <a:gd name="adj2" fmla="val 21375942"/>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41949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3F8E2EF2-648F-4B5E-81DA-9ED292FDBAE3}"/>
              </a:ext>
            </a:extLst>
          </p:cNvPr>
          <p:cNvGrpSpPr/>
          <p:nvPr/>
        </p:nvGrpSpPr>
        <p:grpSpPr>
          <a:xfrm>
            <a:off x="-29497" y="65599"/>
            <a:ext cx="8603569" cy="541686"/>
            <a:chOff x="74035" y="2231322"/>
            <a:chExt cx="8550261" cy="756153"/>
          </a:xfrm>
        </p:grpSpPr>
        <p:grpSp>
          <p:nvGrpSpPr>
            <p:cNvPr id="5" name="Group 70">
              <a:extLst>
                <a:ext uri="{FF2B5EF4-FFF2-40B4-BE49-F238E27FC236}">
                  <a16:creationId xmlns:a16="http://schemas.microsoft.com/office/drawing/2014/main" xmlns="" id="{0DEBDD2F-89F2-49DB-A489-21708857613A}"/>
                </a:ext>
              </a:extLst>
            </p:cNvPr>
            <p:cNvGrpSpPr>
              <a:grpSpLocks/>
            </p:cNvGrpSpPr>
            <p:nvPr/>
          </p:nvGrpSpPr>
          <p:grpSpPr bwMode="auto">
            <a:xfrm>
              <a:off x="330535" y="2267004"/>
              <a:ext cx="7875696" cy="708275"/>
              <a:chOff x="587625" y="3377549"/>
              <a:chExt cx="4055615" cy="1364238"/>
            </a:xfrm>
          </p:grpSpPr>
          <p:pic>
            <p:nvPicPr>
              <p:cNvPr id="8" name="Picture 8" descr="empty-green-rectangle">
                <a:extLst>
                  <a:ext uri="{FF2B5EF4-FFF2-40B4-BE49-F238E27FC236}">
                    <a16:creationId xmlns:a16="http://schemas.microsoft.com/office/drawing/2014/main" xmlns="" id="{2AA1D2D0-D0CB-4632-95B4-68C29D2B16C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7625" y="3377549"/>
                <a:ext cx="4055615"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xmlns="" id="{E693CCF0-06D4-446C-A8E5-70F17BDD75E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xmlns="" id="{F20CE3BF-AF3E-43F8-A52D-E85A92830A13}"/>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3</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xmlns="" id="{1248E1C1-F6A2-467B-BF2B-70AB72A6264B}"/>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Đồ thị dịch chuyển – thời gian</a:t>
              </a:r>
              <a:endParaRPr lang="en-US" sz="2800" dirty="0">
                <a:cs typeface="Arial" panose="020B0604020202020204" pitchFamily="34" charset="0"/>
              </a:endParaRPr>
            </a:p>
          </p:txBody>
        </p:sp>
      </p:grpSp>
      <p:sp>
        <p:nvSpPr>
          <p:cNvPr id="10" name="Text Box 13">
            <a:extLst>
              <a:ext uri="{FF2B5EF4-FFF2-40B4-BE49-F238E27FC236}">
                <a16:creationId xmlns:a16="http://schemas.microsoft.com/office/drawing/2014/main" xmlns="" id="{ECFE8F95-ACAA-4DFC-83DC-3FF3C61728F6}"/>
              </a:ext>
            </a:extLst>
          </p:cNvPr>
          <p:cNvSpPr txBox="1">
            <a:spLocks noChangeArrowheads="1"/>
          </p:cNvSpPr>
          <p:nvPr/>
        </p:nvSpPr>
        <p:spPr bwMode="auto">
          <a:xfrm>
            <a:off x="1229712" y="656533"/>
            <a:ext cx="943828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500" i="1">
                <a:solidFill>
                  <a:srgbClr val="0070C0"/>
                </a:solidFill>
                <a:cs typeface="Arial" panose="020B0604020202020204" pitchFamily="34" charset="0"/>
              </a:rPr>
              <a:t>Xác định vận tốc từ độ dốc của đồ thị (d - t)</a:t>
            </a:r>
          </a:p>
        </p:txBody>
      </p:sp>
      <p:grpSp>
        <p:nvGrpSpPr>
          <p:cNvPr id="11" name="Group 10">
            <a:extLst>
              <a:ext uri="{FF2B5EF4-FFF2-40B4-BE49-F238E27FC236}">
                <a16:creationId xmlns:a16="http://schemas.microsoft.com/office/drawing/2014/main" xmlns="" id="{1ACAF23B-9691-41A4-A593-C9021A526E1F}"/>
              </a:ext>
            </a:extLst>
          </p:cNvPr>
          <p:cNvGrpSpPr/>
          <p:nvPr/>
        </p:nvGrpSpPr>
        <p:grpSpPr>
          <a:xfrm>
            <a:off x="338942" y="731676"/>
            <a:ext cx="785094" cy="325264"/>
            <a:chOff x="5867400" y="402866"/>
            <a:chExt cx="785094" cy="406303"/>
          </a:xfrm>
        </p:grpSpPr>
        <p:sp>
          <p:nvSpPr>
            <p:cNvPr id="12" name="Arrow: Pentagon 11">
              <a:extLst>
                <a:ext uri="{FF2B5EF4-FFF2-40B4-BE49-F238E27FC236}">
                  <a16:creationId xmlns:a16="http://schemas.microsoft.com/office/drawing/2014/main" xmlns="" id="{E054BAF1-99D2-4ABB-8A56-227ACBBABDF7}"/>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Chevron 12">
              <a:extLst>
                <a:ext uri="{FF2B5EF4-FFF2-40B4-BE49-F238E27FC236}">
                  <a16:creationId xmlns:a16="http://schemas.microsoft.com/office/drawing/2014/main" xmlns="" id="{0D9A606F-BAE1-4D59-A8D3-22EA73B2F849}"/>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5" name="Picture 14">
            <a:extLst>
              <a:ext uri="{FF2B5EF4-FFF2-40B4-BE49-F238E27FC236}">
                <a16:creationId xmlns:a16="http://schemas.microsoft.com/office/drawing/2014/main" xmlns="" id="{4A9184CB-C7A9-4F43-B4A3-3F5ED7EFD0D4}"/>
              </a:ext>
            </a:extLst>
          </p:cNvPr>
          <p:cNvPicPr>
            <a:picLocks noChangeAspect="1"/>
          </p:cNvPicPr>
          <p:nvPr/>
        </p:nvPicPr>
        <p:blipFill>
          <a:blip r:embed="rId4"/>
          <a:stretch>
            <a:fillRect/>
          </a:stretch>
        </p:blipFill>
        <p:spPr>
          <a:xfrm>
            <a:off x="867915" y="2035031"/>
            <a:ext cx="4086225" cy="2733675"/>
          </a:xfrm>
          <a:prstGeom prst="rect">
            <a:avLst/>
          </a:prstGeom>
        </p:spPr>
      </p:pic>
      <p:pic>
        <p:nvPicPr>
          <p:cNvPr id="17" name="Picture 16">
            <a:extLst>
              <a:ext uri="{FF2B5EF4-FFF2-40B4-BE49-F238E27FC236}">
                <a16:creationId xmlns:a16="http://schemas.microsoft.com/office/drawing/2014/main" xmlns="" id="{35ED0B9C-87F5-4AD1-AB66-0FE34DDC5C85}"/>
              </a:ext>
            </a:extLst>
          </p:cNvPr>
          <p:cNvPicPr>
            <a:picLocks noChangeAspect="1"/>
          </p:cNvPicPr>
          <p:nvPr/>
        </p:nvPicPr>
        <p:blipFill>
          <a:blip r:embed="rId5"/>
          <a:stretch>
            <a:fillRect/>
          </a:stretch>
        </p:blipFill>
        <p:spPr>
          <a:xfrm>
            <a:off x="6096000" y="2015981"/>
            <a:ext cx="4791075" cy="2752725"/>
          </a:xfrm>
          <a:prstGeom prst="rect">
            <a:avLst/>
          </a:prstGeom>
        </p:spPr>
      </p:pic>
      <p:sp>
        <p:nvSpPr>
          <p:cNvPr id="23" name="TextBox 22">
            <a:extLst>
              <a:ext uri="{FF2B5EF4-FFF2-40B4-BE49-F238E27FC236}">
                <a16:creationId xmlns:a16="http://schemas.microsoft.com/office/drawing/2014/main" xmlns="" id="{C03CA814-F5D4-47CD-8ACC-8AAAC54D347D}"/>
              </a:ext>
            </a:extLst>
          </p:cNvPr>
          <p:cNvSpPr txBox="1"/>
          <p:nvPr/>
        </p:nvSpPr>
        <p:spPr>
          <a:xfrm>
            <a:off x="6117265" y="1327022"/>
            <a:ext cx="5100784" cy="646331"/>
          </a:xfrm>
          <a:prstGeom prst="rect">
            <a:avLst/>
          </a:prstGeom>
          <a:noFill/>
        </p:spPr>
        <p:txBody>
          <a:bodyPr wrap="square">
            <a:spAutoFit/>
          </a:bodyPr>
          <a:lstStyle/>
          <a:p>
            <a:pPr marL="0" marR="0" algn="ctr">
              <a:spcBef>
                <a:spcPts val="0"/>
              </a:spcBef>
            </a:pPr>
            <a:r>
              <a:rPr lang="en-US">
                <a:effectLst/>
                <a:latin typeface="Arial" panose="020B0604020202020204" pitchFamily="34" charset="0"/>
                <a:ea typeface="Times New Roman" panose="02020603050405020304" pitchFamily="18" charset="0"/>
                <a:cs typeface="Arial" panose="020B0604020202020204" pitchFamily="34" charset="0"/>
              </a:rPr>
              <a:t>Xét vật ở vị trí 1. Khi </a:t>
            </a:r>
            <a:r>
              <a:rPr lang="en-US">
                <a:latin typeface="Arial" panose="020B0604020202020204" pitchFamily="34" charset="0"/>
                <a:ea typeface="游明朝" panose="02020400000000000000" pitchFamily="18" charset="-128"/>
                <a:cs typeface="Arial" panose="020B0604020202020204" pitchFamily="34" charset="0"/>
                <a:sym typeface="Symbol" panose="05050102010706020507" pitchFamily="18" charset="2"/>
              </a:rPr>
              <a:t>t</a:t>
            </a:r>
            <a:r>
              <a:rPr lang="en-US">
                <a:effectLst/>
                <a:latin typeface="Arial" panose="020B0604020202020204" pitchFamily="34" charset="0"/>
                <a:ea typeface="Times New Roman" panose="02020603050405020304" pitchFamily="18" charset="0"/>
                <a:cs typeface="Arial" panose="020B0604020202020204" pitchFamily="34" charset="0"/>
              </a:rPr>
              <a:t> rất bé, PQ trở thành tiếp tuyến của đồ thị tại điểm đang xét (điểm P).</a:t>
            </a:r>
            <a:endParaRPr lang="en-US">
              <a:effectLst/>
              <a:latin typeface="Arial" panose="020B0604020202020204" pitchFamily="34" charset="0"/>
              <a:ea typeface="游明朝" panose="02020400000000000000" pitchFamily="18" charset="-128"/>
              <a:cs typeface="Arial" panose="020B0604020202020204" pitchFamily="34" charset="0"/>
            </a:endParaRPr>
          </a:p>
        </p:txBody>
      </p:sp>
      <p:pic>
        <p:nvPicPr>
          <p:cNvPr id="24" name="Picture 5" descr="empty-blue-rectangle">
            <a:extLst>
              <a:ext uri="{FF2B5EF4-FFF2-40B4-BE49-F238E27FC236}">
                <a16:creationId xmlns:a16="http://schemas.microsoft.com/office/drawing/2014/main" xmlns="" id="{0D46F53A-E386-46D5-BACA-A8295B79957F}"/>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71158" y="4956064"/>
            <a:ext cx="10744200" cy="1673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xmlns="" id="{40E994AE-A7B9-412A-BA25-F50005896504}"/>
                  </a:ext>
                </a:extLst>
              </p:cNvPr>
              <p:cNvSpPr txBox="1"/>
              <p:nvPr/>
            </p:nvSpPr>
            <p:spPr>
              <a:xfrm>
                <a:off x="1124036" y="4997350"/>
                <a:ext cx="9200722" cy="1632050"/>
              </a:xfrm>
              <a:prstGeom prst="rect">
                <a:avLst/>
              </a:prstGeom>
              <a:noFill/>
            </p:spPr>
            <p:txBody>
              <a:bodyPr wrap="square">
                <a:spAutoFit/>
              </a:bodyPr>
              <a:lstStyle/>
              <a:p>
                <a:pPr marL="285750" indent="-285750">
                  <a:buFont typeface="Arial" panose="020B0604020202020204" pitchFamily="34" charset="0"/>
                  <a:buChar char="•"/>
                </a:pPr>
                <a:r>
                  <a:rPr lang="en-US" sz="2500" b="1">
                    <a:latin typeface="Arial" panose="020B0604020202020204" pitchFamily="34" charset="0"/>
                    <a:ea typeface="Times New Roman" panose="02020603050405020304" pitchFamily="18" charset="0"/>
                    <a:cs typeface="Arial" panose="020B0604020202020204" pitchFamily="34" charset="0"/>
                  </a:rPr>
                  <a:t>Đ</a:t>
                </a:r>
                <a:r>
                  <a:rPr lang="en-US" sz="2500" b="1">
                    <a:effectLst/>
                    <a:latin typeface="Arial" panose="020B0604020202020204" pitchFamily="34" charset="0"/>
                    <a:ea typeface="Times New Roman" panose="02020603050405020304" pitchFamily="18" charset="0"/>
                    <a:cs typeface="Arial" panose="020B0604020202020204" pitchFamily="34" charset="0"/>
                  </a:rPr>
                  <a:t>ộ dịch chuyển d: </a:t>
                </a:r>
                <a:r>
                  <a:rPr lang="en-US" sz="2500">
                    <a:effectLst/>
                    <a:latin typeface="Arial" panose="020B0604020202020204" pitchFamily="34" charset="0"/>
                    <a:ea typeface="Times New Roman" panose="02020603050405020304" pitchFamily="18" charset="0"/>
                    <a:cs typeface="Arial" panose="020B0604020202020204" pitchFamily="34" charset="0"/>
                  </a:rPr>
                  <a:t>của vật chính là đoạn </a:t>
                </a:r>
                <a14:m>
                  <m:oMath xmlns:m="http://schemas.openxmlformats.org/officeDocument/2006/math">
                    <m:acc>
                      <m:accPr>
                        <m:chr m:val="̅"/>
                        <m:ctrlPr>
                          <a:rPr lang="en-US" sz="2500" i="1" smtClean="0">
                            <a:effectLst/>
                            <a:latin typeface="Cambria Math"/>
                            <a:cs typeface="Times New Roman" panose="02020603050405020304" pitchFamily="18" charset="0"/>
                          </a:rPr>
                        </m:ctrlPr>
                      </m:accPr>
                      <m:e>
                        <m:r>
                          <a:rPr lang="en-US" sz="2500" b="0" i="1" smtClean="0">
                            <a:effectLst/>
                            <a:latin typeface="Cambria Math" panose="02040503050406030204" pitchFamily="18" charset="0"/>
                            <a:cs typeface="Times New Roman" panose="02020603050405020304" pitchFamily="18" charset="0"/>
                          </a:rPr>
                          <m:t>𝐻𝑄</m:t>
                        </m:r>
                      </m:e>
                    </m:acc>
                  </m:oMath>
                </a14:m>
                <a:r>
                  <a:rPr lang="en-US" sz="2500">
                    <a:effectLst/>
                    <a:latin typeface="Arial" panose="020B0604020202020204" pitchFamily="34" charset="0"/>
                    <a:ea typeface="游明朝" panose="02020400000000000000" pitchFamily="18" charset="-128"/>
                    <a:cs typeface="Arial" panose="020B0604020202020204" pitchFamily="34" charset="0"/>
                  </a:rPr>
                  <a:t>, </a:t>
                </a:r>
              </a:p>
              <a:p>
                <a:pPr marL="342900" indent="-342900">
                  <a:buFont typeface="Arial" panose="020B0604020202020204" pitchFamily="34" charset="0"/>
                  <a:buChar char="•"/>
                </a:pPr>
                <a:r>
                  <a:rPr lang="en-US" sz="2500" b="1">
                    <a:effectLst/>
                    <a:latin typeface="Arial" panose="020B0604020202020204" pitchFamily="34" charset="0"/>
                    <a:ea typeface="游明朝" panose="02020400000000000000" pitchFamily="18" charset="-128"/>
                    <a:cs typeface="Arial" panose="020B0604020202020204" pitchFamily="34" charset="0"/>
                  </a:rPr>
                  <a:t>Khoảng thời gian </a:t>
                </a:r>
                <a:r>
                  <a:rPr lang="en-US" sz="2500" b="1">
                    <a:latin typeface="Arial" panose="020B0604020202020204" pitchFamily="34" charset="0"/>
                    <a:ea typeface="游明朝" panose="02020400000000000000" pitchFamily="18" charset="-128"/>
                    <a:cs typeface="Arial" panose="020B0604020202020204" pitchFamily="34" charset="0"/>
                    <a:sym typeface="Symbol" panose="05050102010706020507" pitchFamily="18" charset="2"/>
                  </a:rPr>
                  <a:t>t</a:t>
                </a:r>
                <a:r>
                  <a:rPr lang="en-US" sz="2500" b="1">
                    <a:effectLst/>
                    <a:latin typeface="Arial" panose="020B0604020202020204" pitchFamily="34" charset="0"/>
                    <a:ea typeface="游明朝" panose="02020400000000000000" pitchFamily="18" charset="-128"/>
                    <a:cs typeface="Arial" panose="020B0604020202020204" pitchFamily="34" charset="0"/>
                  </a:rPr>
                  <a:t> </a:t>
                </a:r>
                <a:r>
                  <a:rPr lang="en-US" sz="2500">
                    <a:effectLst/>
                    <a:latin typeface="Arial" panose="020B0604020202020204" pitchFamily="34" charset="0"/>
                    <a:ea typeface="游明朝" panose="02020400000000000000" pitchFamily="18" charset="-128"/>
                    <a:cs typeface="Arial" panose="020B0604020202020204" pitchFamily="34" charset="0"/>
                  </a:rPr>
                  <a:t>chính là độ dài PH</a:t>
                </a:r>
              </a:p>
              <a:p>
                <a:pPr marL="285750" marR="0" indent="-285750">
                  <a:spcBef>
                    <a:spcPts val="0"/>
                  </a:spcBef>
                  <a:buFont typeface="Arial" panose="020B0604020202020204" pitchFamily="34" charset="0"/>
                  <a:buChar char="•"/>
                </a:pPr>
                <a:r>
                  <a:rPr lang="en-US" sz="2500" b="1">
                    <a:latin typeface="Arial" panose="020B0604020202020204" pitchFamily="34" charset="0"/>
                    <a:ea typeface="Times New Roman" panose="02020603050405020304" pitchFamily="18" charset="0"/>
                    <a:cs typeface="Arial" panose="020B0604020202020204" pitchFamily="34" charset="0"/>
                  </a:rPr>
                  <a:t>V</a:t>
                </a:r>
                <a:r>
                  <a:rPr lang="en-US" sz="2500" b="1">
                    <a:effectLst/>
                    <a:latin typeface="Arial" panose="020B0604020202020204" pitchFamily="34" charset="0"/>
                    <a:ea typeface="Times New Roman" panose="02020603050405020304" pitchFamily="18" charset="0"/>
                    <a:cs typeface="Arial" panose="020B0604020202020204" pitchFamily="34" charset="0"/>
                  </a:rPr>
                  <a:t>ận tốc trung bình: </a:t>
                </a:r>
                <a:r>
                  <a:rPr lang="en-US" sz="2500">
                    <a:effectLst/>
                    <a:latin typeface="Arial" panose="020B0604020202020204" pitchFamily="34" charset="0"/>
                    <a:ea typeface="Times New Roman" panose="02020603050405020304" pitchFamily="18" charset="0"/>
                    <a:cs typeface="Arial" panose="020B0604020202020204" pitchFamily="34" charset="0"/>
                  </a:rPr>
                  <a:t>độ dốc của đoạn PQ nối hai điểm trên đồ thị biểu diễn vị trí đầu đến vị trí cuối của vật.</a:t>
                </a:r>
              </a:p>
            </p:txBody>
          </p:sp>
        </mc:Choice>
        <mc:Fallback xmlns="">
          <p:sp>
            <p:nvSpPr>
              <p:cNvPr id="25" name="TextBox 24">
                <a:extLst>
                  <a:ext uri="{FF2B5EF4-FFF2-40B4-BE49-F238E27FC236}">
                    <a16:creationId xmlns:a16="http://schemas.microsoft.com/office/drawing/2014/main" id="{40E994AE-A7B9-412A-BA25-F50005896504}"/>
                  </a:ext>
                </a:extLst>
              </p:cNvPr>
              <p:cNvSpPr txBox="1">
                <a:spLocks noRot="1" noChangeAspect="1" noMove="1" noResize="1" noEditPoints="1" noAdjustHandles="1" noChangeArrowheads="1" noChangeShapeType="1" noTextEdit="1"/>
              </p:cNvSpPr>
              <p:nvPr/>
            </p:nvSpPr>
            <p:spPr>
              <a:xfrm>
                <a:off x="1124036" y="4997350"/>
                <a:ext cx="9200722" cy="1632050"/>
              </a:xfrm>
              <a:prstGeom prst="rect">
                <a:avLst/>
              </a:prstGeom>
              <a:blipFill>
                <a:blip r:embed="rId7"/>
                <a:stretch>
                  <a:fillRect l="-927" t="-2985" b="-7836"/>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xmlns="" id="{E9EC02C4-FF49-4937-90B5-8F89F9D23C2F}"/>
              </a:ext>
            </a:extLst>
          </p:cNvPr>
          <p:cNvSpPr txBox="1"/>
          <p:nvPr/>
        </p:nvSpPr>
        <p:spPr>
          <a:xfrm>
            <a:off x="400277" y="1372760"/>
            <a:ext cx="5314522" cy="646331"/>
          </a:xfrm>
          <a:prstGeom prst="rect">
            <a:avLst/>
          </a:prstGeom>
          <a:noFill/>
        </p:spPr>
        <p:txBody>
          <a:bodyPr wrap="square">
            <a:spAutoFit/>
          </a:bodyPr>
          <a:lstStyle/>
          <a:p>
            <a:pPr marL="0" marR="0">
              <a:spcBef>
                <a:spcPts val="0"/>
              </a:spcBef>
            </a:pPr>
            <a:r>
              <a:rPr lang="en-US">
                <a:effectLst/>
                <a:latin typeface="Arial" panose="020B0604020202020204" pitchFamily="34" charset="0"/>
                <a:ea typeface="Times New Roman" panose="02020603050405020304" pitchFamily="18" charset="0"/>
                <a:cs typeface="Arial" panose="020B0604020202020204" pitchFamily="34" charset="0"/>
              </a:rPr>
              <a:t>Xét vật chuyển động từ vị trí 1 (t</a:t>
            </a:r>
            <a:r>
              <a:rPr lang="en-US" baseline="-25000">
                <a:effectLst/>
                <a:latin typeface="Arial" panose="020B0604020202020204" pitchFamily="34" charset="0"/>
                <a:ea typeface="Times New Roman" panose="02020603050405020304" pitchFamily="18" charset="0"/>
                <a:cs typeface="Arial" panose="020B0604020202020204" pitchFamily="34" charset="0"/>
              </a:rPr>
              <a:t>1</a:t>
            </a:r>
            <a:r>
              <a:rPr lang="en-US">
                <a:effectLst/>
                <a:latin typeface="Arial" panose="020B0604020202020204" pitchFamily="34" charset="0"/>
                <a:ea typeface="Times New Roman" panose="02020603050405020304" pitchFamily="18" charset="0"/>
                <a:cs typeface="Arial" panose="020B0604020202020204" pitchFamily="34" charset="0"/>
              </a:rPr>
              <a:t>) đến vị trí 2 (t</a:t>
            </a:r>
            <a:r>
              <a:rPr lang="en-US" baseline="-25000">
                <a:effectLst/>
                <a:latin typeface="Arial" panose="020B0604020202020204" pitchFamily="34" charset="0"/>
                <a:ea typeface="Times New Roman" panose="02020603050405020304" pitchFamily="18" charset="0"/>
                <a:cs typeface="Arial" panose="020B0604020202020204" pitchFamily="34" charset="0"/>
              </a:rPr>
              <a:t>2</a:t>
            </a:r>
            <a:r>
              <a:rPr lang="en-US">
                <a:effectLst/>
                <a:latin typeface="Arial" panose="020B0604020202020204" pitchFamily="34" charset="0"/>
                <a:ea typeface="Times New Roman" panose="02020603050405020304" pitchFamily="18" charset="0"/>
                <a:cs typeface="Arial" panose="020B0604020202020204" pitchFamily="34" charset="0"/>
              </a:rPr>
              <a:t>)  lần lượt được biểu diễn bởi hai điểm P và Q</a:t>
            </a:r>
            <a:endParaRPr lang="en-US">
              <a:effectLst/>
              <a:latin typeface="Arial" panose="020B0604020202020204" pitchFamily="34" charset="0"/>
              <a:ea typeface="游明朝" panose="02020400000000000000" pitchFamily="18" charset="-128"/>
              <a:cs typeface="Arial" panose="020B0604020202020204" pitchFamily="34" charset="0"/>
            </a:endParaRPr>
          </a:p>
        </p:txBody>
      </p:sp>
    </p:spTree>
    <p:extLst>
      <p:ext uri="{BB962C8B-B14F-4D97-AF65-F5344CB8AC3E}">
        <p14:creationId xmlns:p14="http://schemas.microsoft.com/office/powerpoint/2010/main" val="221615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645CFDFB-086A-44F8-8348-CED913068F28}"/>
              </a:ext>
            </a:extLst>
          </p:cNvPr>
          <p:cNvGrpSpPr/>
          <p:nvPr/>
        </p:nvGrpSpPr>
        <p:grpSpPr>
          <a:xfrm>
            <a:off x="-29497" y="65599"/>
            <a:ext cx="8603569" cy="541686"/>
            <a:chOff x="74035" y="2231322"/>
            <a:chExt cx="8550261" cy="756153"/>
          </a:xfrm>
        </p:grpSpPr>
        <p:grpSp>
          <p:nvGrpSpPr>
            <p:cNvPr id="5" name="Group 70">
              <a:extLst>
                <a:ext uri="{FF2B5EF4-FFF2-40B4-BE49-F238E27FC236}">
                  <a16:creationId xmlns:a16="http://schemas.microsoft.com/office/drawing/2014/main" xmlns="" id="{BF0E8373-803B-4C8D-9A6B-4D657023DAB7}"/>
                </a:ext>
              </a:extLst>
            </p:cNvPr>
            <p:cNvGrpSpPr>
              <a:grpSpLocks/>
            </p:cNvGrpSpPr>
            <p:nvPr/>
          </p:nvGrpSpPr>
          <p:grpSpPr bwMode="auto">
            <a:xfrm>
              <a:off x="330535" y="2267004"/>
              <a:ext cx="7875696" cy="708275"/>
              <a:chOff x="587625" y="3377549"/>
              <a:chExt cx="4055615" cy="1364238"/>
            </a:xfrm>
          </p:grpSpPr>
          <p:pic>
            <p:nvPicPr>
              <p:cNvPr id="8" name="Picture 8" descr="empty-green-rectangle">
                <a:extLst>
                  <a:ext uri="{FF2B5EF4-FFF2-40B4-BE49-F238E27FC236}">
                    <a16:creationId xmlns:a16="http://schemas.microsoft.com/office/drawing/2014/main" xmlns="" id="{41275798-87B7-4012-9826-C7A86A8D896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7625" y="3377549"/>
                <a:ext cx="4055615"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xmlns="" id="{67A62F7E-E3F3-4AE1-B08C-BBCEDA30A66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xmlns="" id="{C40E8B5D-9D91-4DAF-B13B-C37AD4457C67}"/>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3</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xmlns="" id="{B3FA4588-0492-4C35-A8F3-F90EBA1DB9DC}"/>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Đồ thị dịch chuyển – thời gian</a:t>
              </a:r>
              <a:endParaRPr lang="en-US" sz="2800" dirty="0">
                <a:cs typeface="Arial" panose="020B0604020202020204" pitchFamily="34" charset="0"/>
              </a:endParaRPr>
            </a:p>
          </p:txBody>
        </p:sp>
      </p:grpSp>
      <p:sp>
        <p:nvSpPr>
          <p:cNvPr id="10" name="Text Box 13">
            <a:extLst>
              <a:ext uri="{FF2B5EF4-FFF2-40B4-BE49-F238E27FC236}">
                <a16:creationId xmlns:a16="http://schemas.microsoft.com/office/drawing/2014/main" xmlns="" id="{19BF0899-AFE9-4376-AE21-BFF5256DFE07}"/>
              </a:ext>
            </a:extLst>
          </p:cNvPr>
          <p:cNvSpPr txBox="1">
            <a:spLocks noChangeArrowheads="1"/>
          </p:cNvSpPr>
          <p:nvPr/>
        </p:nvSpPr>
        <p:spPr bwMode="auto">
          <a:xfrm>
            <a:off x="1229712" y="656533"/>
            <a:ext cx="943828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500" i="1">
                <a:solidFill>
                  <a:srgbClr val="0070C0"/>
                </a:solidFill>
                <a:cs typeface="Arial" panose="020B0604020202020204" pitchFamily="34" charset="0"/>
              </a:rPr>
              <a:t>Xác định vận tốc từ độ dốc của đồ thị (d - t)</a:t>
            </a:r>
          </a:p>
        </p:txBody>
      </p:sp>
      <p:pic>
        <p:nvPicPr>
          <p:cNvPr id="11" name="Picture 5" descr="empty-blue-rectangle">
            <a:extLst>
              <a:ext uri="{FF2B5EF4-FFF2-40B4-BE49-F238E27FC236}">
                <a16:creationId xmlns:a16="http://schemas.microsoft.com/office/drawing/2014/main" xmlns="" id="{A0EDA7DD-53E4-4791-8C08-20EF807B864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8942" y="1338662"/>
            <a:ext cx="11472058" cy="231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a:extLst>
              <a:ext uri="{FF2B5EF4-FFF2-40B4-BE49-F238E27FC236}">
                <a16:creationId xmlns:a16="http://schemas.microsoft.com/office/drawing/2014/main" xmlns="" id="{09715884-5852-4EB4-9C5B-7DBEE3DB6309}"/>
              </a:ext>
            </a:extLst>
          </p:cNvPr>
          <p:cNvGrpSpPr/>
          <p:nvPr/>
        </p:nvGrpSpPr>
        <p:grpSpPr>
          <a:xfrm>
            <a:off x="338942" y="731676"/>
            <a:ext cx="785094" cy="325264"/>
            <a:chOff x="5867400" y="402866"/>
            <a:chExt cx="785094" cy="406303"/>
          </a:xfrm>
        </p:grpSpPr>
        <p:sp>
          <p:nvSpPr>
            <p:cNvPr id="13" name="Arrow: Pentagon 12">
              <a:extLst>
                <a:ext uri="{FF2B5EF4-FFF2-40B4-BE49-F238E27FC236}">
                  <a16:creationId xmlns:a16="http://schemas.microsoft.com/office/drawing/2014/main" xmlns="" id="{AF35F804-7F1F-4789-8F10-7EE79029EA1E}"/>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Chevron 13">
              <a:extLst>
                <a:ext uri="{FF2B5EF4-FFF2-40B4-BE49-F238E27FC236}">
                  <a16:creationId xmlns:a16="http://schemas.microsoft.com/office/drawing/2014/main" xmlns="" id="{8FAAD7B6-B767-4377-9AFA-8A0B2CDE001F}"/>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TextBox 14">
            <a:extLst>
              <a:ext uri="{FF2B5EF4-FFF2-40B4-BE49-F238E27FC236}">
                <a16:creationId xmlns:a16="http://schemas.microsoft.com/office/drawing/2014/main" xmlns="" id="{35174F22-615E-417F-8459-BF3BCC2FB779}"/>
              </a:ext>
            </a:extLst>
          </p:cNvPr>
          <p:cNvSpPr txBox="1"/>
          <p:nvPr/>
        </p:nvSpPr>
        <p:spPr>
          <a:xfrm>
            <a:off x="955874" y="1524000"/>
            <a:ext cx="10214756" cy="861774"/>
          </a:xfrm>
          <a:prstGeom prst="rect">
            <a:avLst/>
          </a:prstGeom>
          <a:noFill/>
        </p:spPr>
        <p:txBody>
          <a:bodyPr wrap="square">
            <a:spAutoFit/>
          </a:bodyPr>
          <a:lstStyle/>
          <a:p>
            <a:pPr marL="342900" marR="0" indent="-342900">
              <a:spcBef>
                <a:spcPts val="600"/>
              </a:spcBef>
              <a:spcAft>
                <a:spcPts val="600"/>
              </a:spcAft>
              <a:buFont typeface="Wingdings" panose="05000000000000000000" pitchFamily="2" charset="2"/>
              <a:buChar char="v"/>
            </a:pPr>
            <a:r>
              <a:rPr lang="en-US" sz="2500">
                <a:effectLst/>
                <a:latin typeface="Arial" panose="020B0604020202020204" pitchFamily="34" charset="0"/>
                <a:ea typeface="Times New Roman" panose="02020603050405020304" pitchFamily="18" charset="0"/>
                <a:cs typeface="Times New Roman" panose="02020603050405020304" pitchFamily="18" charset="0"/>
              </a:rPr>
              <a:t>Vận tốc tức thời của vật tại một thời điểm được xác định bởi độ dốc của tiếp tuyến với đồ thị (d - t) tại thời điểm đang xét. </a:t>
            </a:r>
          </a:p>
        </p:txBody>
      </p:sp>
      <p:sp>
        <p:nvSpPr>
          <p:cNvPr id="16" name="TextBox 15">
            <a:extLst>
              <a:ext uri="{FF2B5EF4-FFF2-40B4-BE49-F238E27FC236}">
                <a16:creationId xmlns:a16="http://schemas.microsoft.com/office/drawing/2014/main" xmlns="" id="{A18B2C42-CF99-17E8-0B6A-FBBEE9C32121}"/>
              </a:ext>
            </a:extLst>
          </p:cNvPr>
          <p:cNvSpPr txBox="1"/>
          <p:nvPr/>
        </p:nvSpPr>
        <p:spPr>
          <a:xfrm>
            <a:off x="955874" y="2434336"/>
            <a:ext cx="10214756" cy="861774"/>
          </a:xfrm>
          <a:prstGeom prst="rect">
            <a:avLst/>
          </a:prstGeom>
          <a:noFill/>
        </p:spPr>
        <p:txBody>
          <a:bodyPr wrap="square">
            <a:spAutoFit/>
          </a:bodyPr>
          <a:lstStyle/>
          <a:p>
            <a:pPr marL="342900" marR="0" indent="-342900">
              <a:spcBef>
                <a:spcPts val="600"/>
              </a:spcBef>
              <a:spcAft>
                <a:spcPts val="600"/>
              </a:spcAft>
              <a:buFont typeface="Wingdings" panose="05000000000000000000" pitchFamily="2" charset="2"/>
              <a:buChar char="v"/>
            </a:pPr>
            <a:r>
              <a:rPr lang="en-US" sz="2500">
                <a:effectLst/>
                <a:latin typeface="Arial" panose="020B0604020202020204" pitchFamily="34" charset="0"/>
                <a:ea typeface="Times New Roman" panose="02020603050405020304" pitchFamily="18" charset="0"/>
                <a:cs typeface="Times New Roman" panose="02020603050405020304" pitchFamily="18" charset="0"/>
              </a:rPr>
              <a:t>Tốc độ tức thời tại một thời điểm chính là độ lớn của độ dốc tiếp tuyến của đô thị (d - t ) tại điểm đó.</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60508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Arrow Connector 17">
            <a:extLst>
              <a:ext uri="{FF2B5EF4-FFF2-40B4-BE49-F238E27FC236}">
                <a16:creationId xmlns:a16="http://schemas.microsoft.com/office/drawing/2014/main" xmlns="" id="{91A2BD27-F4D6-4108-9A29-1628AA675495}"/>
              </a:ext>
            </a:extLst>
          </p:cNvPr>
          <p:cNvCxnSpPr>
            <a:cxnSpLocks/>
          </p:cNvCxnSpPr>
          <p:nvPr/>
        </p:nvCxnSpPr>
        <p:spPr>
          <a:xfrm>
            <a:off x="2167303" y="5584816"/>
            <a:ext cx="44958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61E9FAC9-22D3-4FAF-B5D5-B75E57CA5E7C}"/>
              </a:ext>
            </a:extLst>
          </p:cNvPr>
          <p:cNvCxnSpPr>
            <a:cxnSpLocks/>
          </p:cNvCxnSpPr>
          <p:nvPr/>
        </p:nvCxnSpPr>
        <p:spPr>
          <a:xfrm flipH="1" flipV="1">
            <a:off x="2382585" y="2079616"/>
            <a:ext cx="25400" cy="36576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21C1BC13-42F7-4BAE-906F-453652FA6284}"/>
              </a:ext>
            </a:extLst>
          </p:cNvPr>
          <p:cNvSpPr txBox="1"/>
          <p:nvPr/>
        </p:nvSpPr>
        <p:spPr>
          <a:xfrm>
            <a:off x="6181568" y="5637577"/>
            <a:ext cx="695386" cy="477054"/>
          </a:xfrm>
          <a:prstGeom prst="rect">
            <a:avLst/>
          </a:prstGeom>
          <a:noFill/>
        </p:spPr>
        <p:txBody>
          <a:bodyPr wrap="square">
            <a:spAutoFit/>
          </a:bodyPr>
          <a:lstStyle/>
          <a:p>
            <a:r>
              <a:rPr lang="en-US" sz="2500" i="1">
                <a:effectLst/>
                <a:latin typeface="Arial" panose="020B0604020202020204" pitchFamily="34" charset="0"/>
                <a:ea typeface="Times New Roman" panose="02020603050405020304" pitchFamily="18" charset="0"/>
                <a:cs typeface="Times New Roman" panose="02020603050405020304" pitchFamily="18" charset="0"/>
              </a:rPr>
              <a:t>t(s)</a:t>
            </a:r>
            <a:endParaRPr lang="en-US" sz="2500" i="1"/>
          </a:p>
        </p:txBody>
      </p:sp>
      <p:sp>
        <p:nvSpPr>
          <p:cNvPr id="22" name="TextBox 21">
            <a:extLst>
              <a:ext uri="{FF2B5EF4-FFF2-40B4-BE49-F238E27FC236}">
                <a16:creationId xmlns:a16="http://schemas.microsoft.com/office/drawing/2014/main" xmlns="" id="{7C2DA66C-3872-4948-B0E1-222B60FE8CCE}"/>
              </a:ext>
            </a:extLst>
          </p:cNvPr>
          <p:cNvSpPr txBox="1"/>
          <p:nvPr/>
        </p:nvSpPr>
        <p:spPr>
          <a:xfrm>
            <a:off x="1277891" y="1976911"/>
            <a:ext cx="1653043" cy="477054"/>
          </a:xfrm>
          <a:prstGeom prst="rect">
            <a:avLst/>
          </a:prstGeom>
          <a:noFill/>
        </p:spPr>
        <p:txBody>
          <a:bodyPr wrap="square">
            <a:spAutoFit/>
          </a:bodyPr>
          <a:lstStyle/>
          <a:p>
            <a:r>
              <a:rPr lang="en-US" sz="2500" i="1">
                <a:effectLst/>
                <a:latin typeface="Arial" panose="020B0604020202020204" pitchFamily="34" charset="0"/>
                <a:ea typeface="Times New Roman" panose="02020603050405020304" pitchFamily="18" charset="0"/>
                <a:cs typeface="Times New Roman" panose="02020603050405020304" pitchFamily="18" charset="0"/>
              </a:rPr>
              <a:t>d(m)</a:t>
            </a:r>
            <a:endParaRPr lang="en-US" sz="2500" i="1"/>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xmlns="" id="{DEDD85C7-2BDC-4B19-A3E6-D44FE562ED84}"/>
                  </a:ext>
                </a:extLst>
              </p:cNvPr>
              <p:cNvSpPr txBox="1"/>
              <p:nvPr/>
            </p:nvSpPr>
            <p:spPr>
              <a:xfrm>
                <a:off x="2823713" y="5565644"/>
                <a:ext cx="630193" cy="4770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500" i="1" smtClean="0">
                          <a:solidFill>
                            <a:srgbClr val="000000"/>
                          </a:solidFill>
                          <a:latin typeface="Cambria Math" panose="02040503050406030204" pitchFamily="18" charset="0"/>
                        </a:rPr>
                        <m:t>1</m:t>
                      </m:r>
                    </m:oMath>
                  </m:oMathPara>
                </a14:m>
                <a:endParaRPr lang="en-US" sz="2500">
                  <a:latin typeface="Arial" panose="020B0604020202020204" pitchFamily="34" charset="0"/>
                  <a:cs typeface="Arial" panose="020B0604020202020204" pitchFamily="34" charset="0"/>
                </a:endParaRPr>
              </a:p>
            </p:txBody>
          </p:sp>
        </mc:Choice>
        <mc:Fallback xmlns="">
          <p:sp>
            <p:nvSpPr>
              <p:cNvPr id="32" name="TextBox 31">
                <a:extLst>
                  <a:ext uri="{FF2B5EF4-FFF2-40B4-BE49-F238E27FC236}">
                    <a16:creationId xmlns:a16="http://schemas.microsoft.com/office/drawing/2014/main" id="{DEDD85C7-2BDC-4B19-A3E6-D44FE562ED84}"/>
                  </a:ext>
                </a:extLst>
              </p:cNvPr>
              <p:cNvSpPr txBox="1">
                <a:spLocks noRot="1" noChangeAspect="1" noMove="1" noResize="1" noEditPoints="1" noAdjustHandles="1" noChangeArrowheads="1" noChangeShapeType="1" noTextEdit="1"/>
              </p:cNvSpPr>
              <p:nvPr/>
            </p:nvSpPr>
            <p:spPr>
              <a:xfrm>
                <a:off x="2823713" y="5565644"/>
                <a:ext cx="630193" cy="477054"/>
              </a:xfrm>
              <a:prstGeom prst="rect">
                <a:avLst/>
              </a:prstGeom>
              <a:blipFill>
                <a:blip r:embed="rId3"/>
                <a:stretch>
                  <a:fillRect/>
                </a:stretch>
              </a:blipFill>
            </p:spPr>
            <p:txBody>
              <a:bodyPr/>
              <a:lstStyle/>
              <a:p>
                <a:r>
                  <a:rPr lang="en-US">
                    <a:noFill/>
                  </a:rPr>
                  <a:t> </a:t>
                </a:r>
              </a:p>
            </p:txBody>
          </p:sp>
        </mc:Fallback>
      </mc:AlternateContent>
      <p:sp>
        <p:nvSpPr>
          <p:cNvPr id="34" name="TextBox 33">
            <a:extLst>
              <a:ext uri="{FF2B5EF4-FFF2-40B4-BE49-F238E27FC236}">
                <a16:creationId xmlns:a16="http://schemas.microsoft.com/office/drawing/2014/main" xmlns="" id="{DEDB41D2-D7E3-4A7E-A438-3C4C9BA0845D}"/>
              </a:ext>
            </a:extLst>
          </p:cNvPr>
          <p:cNvSpPr txBox="1"/>
          <p:nvPr/>
        </p:nvSpPr>
        <p:spPr>
          <a:xfrm>
            <a:off x="3882684" y="2679178"/>
            <a:ext cx="532519" cy="477054"/>
          </a:xfrm>
          <a:prstGeom prst="rect">
            <a:avLst/>
          </a:prstGeom>
          <a:noFill/>
        </p:spPr>
        <p:txBody>
          <a:bodyPr wrap="square">
            <a:spAutoFit/>
          </a:bodyPr>
          <a:lstStyle/>
          <a:p>
            <a:r>
              <a:rPr lang="en-US" sz="250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B</a:t>
            </a:r>
            <a:endParaRPr lang="en-US" sz="2500">
              <a:solidFill>
                <a:srgbClr val="0070C0"/>
              </a:solidFill>
            </a:endParaRPr>
          </a:p>
        </p:txBody>
      </p:sp>
      <p:cxnSp>
        <p:nvCxnSpPr>
          <p:cNvPr id="44" name="Straight Connector 43">
            <a:extLst>
              <a:ext uri="{FF2B5EF4-FFF2-40B4-BE49-F238E27FC236}">
                <a16:creationId xmlns:a16="http://schemas.microsoft.com/office/drawing/2014/main" xmlns="" id="{61DEE3F2-AA43-495C-9D33-DBF23DC67613}"/>
              </a:ext>
            </a:extLst>
          </p:cNvPr>
          <p:cNvCxnSpPr>
            <a:cxnSpLocks/>
          </p:cNvCxnSpPr>
          <p:nvPr/>
        </p:nvCxnSpPr>
        <p:spPr>
          <a:xfrm flipV="1">
            <a:off x="2432903" y="3087135"/>
            <a:ext cx="1326703" cy="249160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xmlns="" id="{DD82B6B7-B204-4053-83F1-394CB449987C}"/>
              </a:ext>
            </a:extLst>
          </p:cNvPr>
          <p:cNvSpPr txBox="1"/>
          <p:nvPr/>
        </p:nvSpPr>
        <p:spPr>
          <a:xfrm>
            <a:off x="2767375" y="3925099"/>
            <a:ext cx="532519" cy="477054"/>
          </a:xfrm>
          <a:prstGeom prst="rect">
            <a:avLst/>
          </a:prstGeom>
          <a:noFill/>
        </p:spPr>
        <p:txBody>
          <a:bodyPr wrap="square">
            <a:spAutoFit/>
          </a:bodyPr>
          <a:lstStyle/>
          <a:p>
            <a:r>
              <a:rPr lang="en-US" sz="250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A</a:t>
            </a:r>
            <a:endParaRPr lang="en-US" sz="2500">
              <a:solidFill>
                <a:srgbClr val="0070C0"/>
              </a:solidFill>
            </a:endParaRPr>
          </a:p>
        </p:txBody>
      </p:sp>
      <p:cxnSp>
        <p:nvCxnSpPr>
          <p:cNvPr id="47" name="Straight Connector 46">
            <a:extLst>
              <a:ext uri="{FF2B5EF4-FFF2-40B4-BE49-F238E27FC236}">
                <a16:creationId xmlns:a16="http://schemas.microsoft.com/office/drawing/2014/main" xmlns="" id="{3B5B8C04-F760-4B2C-809C-AEE41E496F44}"/>
              </a:ext>
            </a:extLst>
          </p:cNvPr>
          <p:cNvCxnSpPr>
            <a:cxnSpLocks/>
          </p:cNvCxnSpPr>
          <p:nvPr/>
        </p:nvCxnSpPr>
        <p:spPr>
          <a:xfrm>
            <a:off x="3067313" y="4388716"/>
            <a:ext cx="18358" cy="120346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xmlns="" id="{4EC4F581-EC9C-4227-ACF5-6E0533444D30}"/>
              </a:ext>
            </a:extLst>
          </p:cNvPr>
          <p:cNvSpPr txBox="1"/>
          <p:nvPr/>
        </p:nvSpPr>
        <p:spPr>
          <a:xfrm>
            <a:off x="1854274" y="5595344"/>
            <a:ext cx="532519" cy="477054"/>
          </a:xfrm>
          <a:prstGeom prst="rect">
            <a:avLst/>
          </a:prstGeom>
          <a:noFill/>
        </p:spPr>
        <p:txBody>
          <a:bodyPr wrap="square">
            <a:spAutoFit/>
          </a:bodyPr>
          <a:lstStyle/>
          <a:p>
            <a:r>
              <a:rPr lang="en-US" sz="2500">
                <a:effectLst/>
                <a:latin typeface="Arial" panose="020B0604020202020204" pitchFamily="34" charset="0"/>
                <a:ea typeface="Times New Roman" panose="02020603050405020304" pitchFamily="18" charset="0"/>
                <a:cs typeface="Times New Roman" panose="02020603050405020304" pitchFamily="18" charset="0"/>
              </a:rPr>
              <a:t>O</a:t>
            </a:r>
            <a:endParaRPr lang="en-US" sz="2500"/>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xmlns="" id="{A57DFF37-F79E-4966-9C1D-0D331230E4A7}"/>
                  </a:ext>
                </a:extLst>
              </p:cNvPr>
              <p:cNvSpPr txBox="1"/>
              <p:nvPr/>
            </p:nvSpPr>
            <p:spPr>
              <a:xfrm>
                <a:off x="1826785" y="4690594"/>
                <a:ext cx="630193" cy="4770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500" i="1" smtClean="0">
                          <a:solidFill>
                            <a:srgbClr val="000000"/>
                          </a:solidFill>
                          <a:latin typeface="Cambria Math" panose="02040503050406030204" pitchFamily="18" charset="0"/>
                        </a:rPr>
                        <m:t>1</m:t>
                      </m:r>
                    </m:oMath>
                  </m:oMathPara>
                </a14:m>
                <a:endParaRPr lang="en-US" sz="2500"/>
              </a:p>
            </p:txBody>
          </p:sp>
        </mc:Choice>
        <mc:Fallback xmlns="">
          <p:sp>
            <p:nvSpPr>
              <p:cNvPr id="51" name="TextBox 50">
                <a:extLst>
                  <a:ext uri="{FF2B5EF4-FFF2-40B4-BE49-F238E27FC236}">
                    <a16:creationId xmlns:a16="http://schemas.microsoft.com/office/drawing/2014/main" id="{A57DFF37-F79E-4966-9C1D-0D331230E4A7}"/>
                  </a:ext>
                </a:extLst>
              </p:cNvPr>
              <p:cNvSpPr txBox="1">
                <a:spLocks noRot="1" noChangeAspect="1" noMove="1" noResize="1" noEditPoints="1" noAdjustHandles="1" noChangeArrowheads="1" noChangeShapeType="1" noTextEdit="1"/>
              </p:cNvSpPr>
              <p:nvPr/>
            </p:nvSpPr>
            <p:spPr>
              <a:xfrm>
                <a:off x="1826785" y="4690594"/>
                <a:ext cx="630193" cy="477054"/>
              </a:xfrm>
              <a:prstGeom prst="rect">
                <a:avLst/>
              </a:prstGeom>
              <a:blipFill>
                <a:blip r:embed="rId4"/>
                <a:stretch>
                  <a:fillRect/>
                </a:stretch>
              </a:blipFill>
            </p:spPr>
            <p:txBody>
              <a:bodyPr/>
              <a:lstStyle/>
              <a:p>
                <a:r>
                  <a:rPr lang="en-US">
                    <a:noFill/>
                  </a:rPr>
                  <a:t> </a:t>
                </a:r>
              </a:p>
            </p:txBody>
          </p:sp>
        </mc:Fallback>
      </mc:AlternateContent>
      <p:cxnSp>
        <p:nvCxnSpPr>
          <p:cNvPr id="45" name="Straight Connector 44">
            <a:extLst>
              <a:ext uri="{FF2B5EF4-FFF2-40B4-BE49-F238E27FC236}">
                <a16:creationId xmlns:a16="http://schemas.microsoft.com/office/drawing/2014/main" xmlns="" id="{26415F62-5109-489A-932F-BCECB826A8B5}"/>
              </a:ext>
            </a:extLst>
          </p:cNvPr>
          <p:cNvCxnSpPr>
            <a:cxnSpLocks/>
          </p:cNvCxnSpPr>
          <p:nvPr/>
        </p:nvCxnSpPr>
        <p:spPr>
          <a:xfrm>
            <a:off x="3767503" y="3144229"/>
            <a:ext cx="0" cy="246216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2D4F1FCF-27ED-4AD6-91EE-7857AB14CE33}"/>
              </a:ext>
            </a:extLst>
          </p:cNvPr>
          <p:cNvCxnSpPr>
            <a:cxnSpLocks/>
          </p:cNvCxnSpPr>
          <p:nvPr/>
        </p:nvCxnSpPr>
        <p:spPr>
          <a:xfrm>
            <a:off x="3752246" y="3087135"/>
            <a:ext cx="66070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257AC006-183A-4BB4-82BB-02DA0A44AB2B}"/>
              </a:ext>
            </a:extLst>
          </p:cNvPr>
          <p:cNvCxnSpPr>
            <a:cxnSpLocks/>
          </p:cNvCxnSpPr>
          <p:nvPr/>
        </p:nvCxnSpPr>
        <p:spPr>
          <a:xfrm>
            <a:off x="4386760" y="3080875"/>
            <a:ext cx="635992" cy="123521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xmlns="" id="{CD5B8BC9-8CED-472F-A3FE-6D0C84E0F072}"/>
                  </a:ext>
                </a:extLst>
              </p:cNvPr>
              <p:cNvSpPr txBox="1"/>
              <p:nvPr/>
            </p:nvSpPr>
            <p:spPr>
              <a:xfrm>
                <a:off x="3416259" y="5565644"/>
                <a:ext cx="630193" cy="4770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500" b="0" i="1" smtClean="0">
                          <a:solidFill>
                            <a:srgbClr val="000000"/>
                          </a:solidFill>
                          <a:latin typeface="Cambria Math" panose="02040503050406030204" pitchFamily="18" charset="0"/>
                        </a:rPr>
                        <m:t>2</m:t>
                      </m:r>
                    </m:oMath>
                  </m:oMathPara>
                </a14:m>
                <a:endParaRPr lang="en-US" sz="2500">
                  <a:latin typeface="Arial" panose="020B0604020202020204" pitchFamily="34" charset="0"/>
                  <a:cs typeface="Arial" panose="020B0604020202020204" pitchFamily="34" charset="0"/>
                </a:endParaRPr>
              </a:p>
            </p:txBody>
          </p:sp>
        </mc:Choice>
        <mc:Fallback xmlns="">
          <p:sp>
            <p:nvSpPr>
              <p:cNvPr id="59" name="TextBox 58">
                <a:extLst>
                  <a:ext uri="{FF2B5EF4-FFF2-40B4-BE49-F238E27FC236}">
                    <a16:creationId xmlns:a16="http://schemas.microsoft.com/office/drawing/2014/main" id="{CD5B8BC9-8CED-472F-A3FE-6D0C84E0F072}"/>
                  </a:ext>
                </a:extLst>
              </p:cNvPr>
              <p:cNvSpPr txBox="1">
                <a:spLocks noRot="1" noChangeAspect="1" noMove="1" noResize="1" noEditPoints="1" noAdjustHandles="1" noChangeArrowheads="1" noChangeShapeType="1" noTextEdit="1"/>
              </p:cNvSpPr>
              <p:nvPr/>
            </p:nvSpPr>
            <p:spPr>
              <a:xfrm>
                <a:off x="3416259" y="5565644"/>
                <a:ext cx="630193" cy="477054"/>
              </a:xfrm>
              <a:prstGeom prst="rect">
                <a:avLst/>
              </a:prstGeom>
              <a:blipFill>
                <a:blip r:embed="rId5"/>
                <a:stretch>
                  <a:fillRect/>
                </a:stretch>
              </a:blipFill>
            </p:spPr>
            <p:txBody>
              <a:bodyPr/>
              <a:lstStyle/>
              <a:p>
                <a:r>
                  <a:rPr lang="en-US">
                    <a:noFill/>
                  </a:rPr>
                  <a:t> </a:t>
                </a:r>
              </a:p>
            </p:txBody>
          </p:sp>
        </mc:Fallback>
      </mc:AlternateContent>
      <p:cxnSp>
        <p:nvCxnSpPr>
          <p:cNvPr id="61" name="Straight Connector 60">
            <a:extLst>
              <a:ext uri="{FF2B5EF4-FFF2-40B4-BE49-F238E27FC236}">
                <a16:creationId xmlns:a16="http://schemas.microsoft.com/office/drawing/2014/main" xmlns="" id="{97967F98-F442-4CB7-BD57-677E899DFA5E}"/>
              </a:ext>
            </a:extLst>
          </p:cNvPr>
          <p:cNvCxnSpPr>
            <a:cxnSpLocks/>
          </p:cNvCxnSpPr>
          <p:nvPr/>
        </p:nvCxnSpPr>
        <p:spPr>
          <a:xfrm flipH="1">
            <a:off x="2407985" y="3087134"/>
            <a:ext cx="1330868" cy="2171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xmlns="" id="{BBFDF66E-F360-4B6A-841F-864F65A4C9E6}"/>
              </a:ext>
            </a:extLst>
          </p:cNvPr>
          <p:cNvSpPr txBox="1"/>
          <p:nvPr/>
        </p:nvSpPr>
        <p:spPr>
          <a:xfrm>
            <a:off x="4605703" y="3295255"/>
            <a:ext cx="532519" cy="477054"/>
          </a:xfrm>
          <a:prstGeom prst="rect">
            <a:avLst/>
          </a:prstGeom>
          <a:noFill/>
        </p:spPr>
        <p:txBody>
          <a:bodyPr wrap="square">
            <a:spAutoFit/>
          </a:bodyPr>
          <a:lstStyle/>
          <a:p>
            <a:r>
              <a:rPr lang="en-US" sz="250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C</a:t>
            </a:r>
            <a:endParaRPr lang="en-US" sz="2500">
              <a:solidFill>
                <a:srgbClr val="0070C0"/>
              </a:solidFill>
            </a:endParaRPr>
          </a:p>
        </p:txBody>
      </p:sp>
      <p:cxnSp>
        <p:nvCxnSpPr>
          <p:cNvPr id="63" name="Straight Connector 62">
            <a:extLst>
              <a:ext uri="{FF2B5EF4-FFF2-40B4-BE49-F238E27FC236}">
                <a16:creationId xmlns:a16="http://schemas.microsoft.com/office/drawing/2014/main" xmlns="" id="{2041446E-9896-4905-A24D-CBEB765070C4}"/>
              </a:ext>
            </a:extLst>
          </p:cNvPr>
          <p:cNvCxnSpPr>
            <a:cxnSpLocks/>
          </p:cNvCxnSpPr>
          <p:nvPr/>
        </p:nvCxnSpPr>
        <p:spPr>
          <a:xfrm>
            <a:off x="2312735" y="4365616"/>
            <a:ext cx="1651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4077B1C7-3C08-42F9-B61A-D440E909E1A3}"/>
              </a:ext>
            </a:extLst>
          </p:cNvPr>
          <p:cNvCxnSpPr>
            <a:cxnSpLocks/>
          </p:cNvCxnSpPr>
          <p:nvPr/>
        </p:nvCxnSpPr>
        <p:spPr>
          <a:xfrm>
            <a:off x="2312735" y="3108134"/>
            <a:ext cx="1651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A87A52F6-26F5-45CA-A4CE-2F5F019C83E0}"/>
              </a:ext>
            </a:extLst>
          </p:cNvPr>
          <p:cNvCxnSpPr>
            <a:cxnSpLocks/>
          </p:cNvCxnSpPr>
          <p:nvPr/>
        </p:nvCxnSpPr>
        <p:spPr>
          <a:xfrm flipV="1">
            <a:off x="3081703" y="5449389"/>
            <a:ext cx="0" cy="1906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0C95A0DE-0DEE-4652-A7AD-BDFD8B5446D3}"/>
              </a:ext>
            </a:extLst>
          </p:cNvPr>
          <p:cNvCxnSpPr>
            <a:cxnSpLocks/>
          </p:cNvCxnSpPr>
          <p:nvPr/>
        </p:nvCxnSpPr>
        <p:spPr>
          <a:xfrm flipV="1">
            <a:off x="3767503" y="5464865"/>
            <a:ext cx="0" cy="1906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Rounded Corners 55">
            <a:extLst>
              <a:ext uri="{FF2B5EF4-FFF2-40B4-BE49-F238E27FC236}">
                <a16:creationId xmlns:a16="http://schemas.microsoft.com/office/drawing/2014/main" xmlns="" id="{DDC5ADFC-C6CB-46E0-A223-4E7CE12CB0AE}"/>
              </a:ext>
            </a:extLst>
          </p:cNvPr>
          <p:cNvSpPr/>
          <p:nvPr/>
        </p:nvSpPr>
        <p:spPr>
          <a:xfrm>
            <a:off x="721182" y="718933"/>
            <a:ext cx="10906448" cy="905297"/>
          </a:xfrm>
          <a:prstGeom prst="roundRect">
            <a:avLst>
              <a:gd name="adj" fmla="val 8564"/>
            </a:avLst>
          </a:prstGeom>
          <a:noFill/>
          <a:ln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grpSp>
        <p:nvGrpSpPr>
          <p:cNvPr id="37" name="Group 56">
            <a:extLst>
              <a:ext uri="{FF2B5EF4-FFF2-40B4-BE49-F238E27FC236}">
                <a16:creationId xmlns:a16="http://schemas.microsoft.com/office/drawing/2014/main" xmlns="" id="{ACDC5778-ADF7-49A3-8059-7E7C9A9A97B2}"/>
              </a:ext>
            </a:extLst>
          </p:cNvPr>
          <p:cNvGrpSpPr/>
          <p:nvPr/>
        </p:nvGrpSpPr>
        <p:grpSpPr>
          <a:xfrm>
            <a:off x="4911911" y="97919"/>
            <a:ext cx="2368177" cy="531988"/>
            <a:chOff x="2193" y="0"/>
            <a:chExt cx="2245706" cy="1239104"/>
          </a:xfrm>
          <a:solidFill>
            <a:srgbClr val="002060"/>
          </a:solidFill>
          <a:scene3d>
            <a:camera prst="orthographicFront"/>
            <a:lightRig rig="threePt" dir="t">
              <a:rot lat="0" lon="0" rev="7500000"/>
            </a:lightRig>
          </a:scene3d>
        </p:grpSpPr>
        <p:sp>
          <p:nvSpPr>
            <p:cNvPr id="38" name="Rounded Rectangle 57">
              <a:extLst>
                <a:ext uri="{FF2B5EF4-FFF2-40B4-BE49-F238E27FC236}">
                  <a16:creationId xmlns:a16="http://schemas.microsoft.com/office/drawing/2014/main" xmlns="" id="{729B223B-4A20-437A-AD0F-1C8564B31309}"/>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41" name="Rounded Rectangle 4">
              <a:extLst>
                <a:ext uri="{FF2B5EF4-FFF2-40B4-BE49-F238E27FC236}">
                  <a16:creationId xmlns:a16="http://schemas.microsoft.com/office/drawing/2014/main" xmlns="" id="{DA3F2369-E576-44E9-9833-905C06723F09}"/>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Luyện tập</a:t>
              </a:r>
            </a:p>
          </p:txBody>
        </p:sp>
      </p:grpSp>
      <p:sp>
        <p:nvSpPr>
          <p:cNvPr id="42" name="Text Box 29">
            <a:extLst>
              <a:ext uri="{FF2B5EF4-FFF2-40B4-BE49-F238E27FC236}">
                <a16:creationId xmlns:a16="http://schemas.microsoft.com/office/drawing/2014/main" xmlns="" id="{AE3E8125-EF45-4BFD-9A2F-414B900D4503}"/>
              </a:ext>
            </a:extLst>
          </p:cNvPr>
          <p:cNvSpPr txBox="1">
            <a:spLocks noChangeArrowheads="1"/>
          </p:cNvSpPr>
          <p:nvPr/>
        </p:nvSpPr>
        <p:spPr bwMode="auto">
          <a:xfrm>
            <a:off x="990601" y="718934"/>
            <a:ext cx="10677848"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ctr">
              <a:spcBef>
                <a:spcPts val="0"/>
              </a:spcBef>
            </a:pPr>
            <a:r>
              <a:rPr lang="en-US" sz="2500">
                <a:effectLst/>
                <a:latin typeface="Arial" panose="020B0604020202020204" pitchFamily="34" charset="0"/>
                <a:ea typeface="Times New Roman" panose="02020603050405020304" pitchFamily="18" charset="0"/>
              </a:rPr>
              <a:t>Một vật chuyển động thẳng có đồ thị (d - t) được mô tả như Hình. </a:t>
            </a:r>
          </a:p>
          <a:p>
            <a:pPr marL="0" marR="0" algn="ctr">
              <a:spcBef>
                <a:spcPts val="0"/>
              </a:spcBef>
            </a:pPr>
            <a:r>
              <a:rPr lang="en-US" sz="2500">
                <a:effectLst/>
                <a:latin typeface="Arial" panose="020B0604020202020204" pitchFamily="34" charset="0"/>
                <a:ea typeface="Times New Roman" panose="02020603050405020304" pitchFamily="18" charset="0"/>
              </a:rPr>
              <a:t>Hãy xác định tốc độ tức thời của vật tại các vị trí A, B và C</a:t>
            </a:r>
            <a:endParaRPr lang="en-US" sz="2500" i="1">
              <a:solidFill>
                <a:srgbClr val="C00000"/>
              </a:solidFill>
              <a:effectLst/>
              <a:latin typeface="Calibri" panose="020F0502020204030204" pitchFamily="34" charset="0"/>
              <a:ea typeface="游明朝" panose="02020400000000000000" pitchFamily="18" charset="-128"/>
              <a:cs typeface="Times New Roman" panose="02020603050405020304" pitchFamily="18" charset="0"/>
            </a:endParaRPr>
          </a:p>
        </p:txBody>
      </p:sp>
      <p:pic>
        <p:nvPicPr>
          <p:cNvPr id="43" name="Picture 42">
            <a:extLst>
              <a:ext uri="{FF2B5EF4-FFF2-40B4-BE49-F238E27FC236}">
                <a16:creationId xmlns:a16="http://schemas.microsoft.com/office/drawing/2014/main" xmlns="" id="{B94FDDEC-64E2-49FD-B4A9-E92089B4469A}"/>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foregroundMark x1="60494" y1="10383" x2="60494" y2="10383"/>
                        <a14:foregroundMark x1="29630" y1="10383" x2="29630" y2="10383"/>
                        <a14:foregroundMark x1="10494" y1="43716" x2="10494" y2="43716"/>
                      </a14:backgroundRemoval>
                    </a14:imgEffect>
                  </a14:imgLayer>
                </a14:imgProps>
              </a:ext>
              <a:ext uri="{28A0092B-C50C-407E-A947-70E740481C1C}">
                <a14:useLocalDpi xmlns:a14="http://schemas.microsoft.com/office/drawing/2010/main"/>
              </a:ext>
            </a:extLst>
          </a:blip>
          <a:stretch>
            <a:fillRect/>
          </a:stretch>
        </p:blipFill>
        <p:spPr>
          <a:xfrm>
            <a:off x="397434" y="373340"/>
            <a:ext cx="681338" cy="769660"/>
          </a:xfrm>
          <a:prstGeom prst="rect">
            <a:avLst/>
          </a:prstGeom>
        </p:spPr>
      </p:pic>
      <p:cxnSp>
        <p:nvCxnSpPr>
          <p:cNvPr id="68" name="Straight Connector 67">
            <a:extLst>
              <a:ext uri="{FF2B5EF4-FFF2-40B4-BE49-F238E27FC236}">
                <a16:creationId xmlns:a16="http://schemas.microsoft.com/office/drawing/2014/main" xmlns="" id="{4EA81237-4DB7-47C2-9D7D-932AE24CF859}"/>
              </a:ext>
            </a:extLst>
          </p:cNvPr>
          <p:cNvCxnSpPr>
            <a:cxnSpLocks/>
          </p:cNvCxnSpPr>
          <p:nvPr/>
        </p:nvCxnSpPr>
        <p:spPr>
          <a:xfrm flipV="1">
            <a:off x="4371119" y="5483398"/>
            <a:ext cx="0" cy="1906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70543025-0896-4B25-A607-48630192C55F}"/>
              </a:ext>
            </a:extLst>
          </p:cNvPr>
          <p:cNvCxnSpPr>
            <a:cxnSpLocks/>
          </p:cNvCxnSpPr>
          <p:nvPr/>
        </p:nvCxnSpPr>
        <p:spPr>
          <a:xfrm flipV="1">
            <a:off x="5062903" y="5489748"/>
            <a:ext cx="0" cy="1906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19C1FD3C-87A2-403D-8D3B-E18532E508D3}"/>
              </a:ext>
            </a:extLst>
          </p:cNvPr>
          <p:cNvCxnSpPr>
            <a:cxnSpLocks/>
          </p:cNvCxnSpPr>
          <p:nvPr/>
        </p:nvCxnSpPr>
        <p:spPr>
          <a:xfrm>
            <a:off x="2312735" y="4975216"/>
            <a:ext cx="1651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5246E7DE-7B7B-47B2-9B6C-775A7C8A30A4}"/>
              </a:ext>
            </a:extLst>
          </p:cNvPr>
          <p:cNvCxnSpPr>
            <a:cxnSpLocks/>
          </p:cNvCxnSpPr>
          <p:nvPr/>
        </p:nvCxnSpPr>
        <p:spPr>
          <a:xfrm>
            <a:off x="2312735" y="3679816"/>
            <a:ext cx="1651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xmlns="" id="{E21D8B3C-BCB7-46AB-853A-395913C3E3CB}"/>
                  </a:ext>
                </a:extLst>
              </p:cNvPr>
              <p:cNvSpPr txBox="1"/>
              <p:nvPr/>
            </p:nvSpPr>
            <p:spPr>
              <a:xfrm>
                <a:off x="1800240" y="4136784"/>
                <a:ext cx="630193" cy="4770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500" b="0" i="1" smtClean="0">
                          <a:solidFill>
                            <a:srgbClr val="000000"/>
                          </a:solidFill>
                          <a:latin typeface="Cambria Math" panose="02040503050406030204" pitchFamily="18" charset="0"/>
                        </a:rPr>
                        <m:t>2</m:t>
                      </m:r>
                    </m:oMath>
                  </m:oMathPara>
                </a14:m>
                <a:endParaRPr lang="en-US" sz="2500"/>
              </a:p>
            </p:txBody>
          </p:sp>
        </mc:Choice>
        <mc:Fallback xmlns="">
          <p:sp>
            <p:nvSpPr>
              <p:cNvPr id="73" name="TextBox 72">
                <a:extLst>
                  <a:ext uri="{FF2B5EF4-FFF2-40B4-BE49-F238E27FC236}">
                    <a16:creationId xmlns:a16="http://schemas.microsoft.com/office/drawing/2014/main" id="{E21D8B3C-BCB7-46AB-853A-395913C3E3CB}"/>
                  </a:ext>
                </a:extLst>
              </p:cNvPr>
              <p:cNvSpPr txBox="1">
                <a:spLocks noRot="1" noChangeAspect="1" noMove="1" noResize="1" noEditPoints="1" noAdjustHandles="1" noChangeArrowheads="1" noChangeShapeType="1" noTextEdit="1"/>
              </p:cNvSpPr>
              <p:nvPr/>
            </p:nvSpPr>
            <p:spPr>
              <a:xfrm>
                <a:off x="1800240" y="4136784"/>
                <a:ext cx="630193" cy="47705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xmlns="" id="{9AEB8445-8438-4B42-9CBC-98C6BE6A4CA7}"/>
                  </a:ext>
                </a:extLst>
              </p:cNvPr>
              <p:cNvSpPr txBox="1"/>
              <p:nvPr/>
            </p:nvSpPr>
            <p:spPr>
              <a:xfrm>
                <a:off x="1800240" y="3456274"/>
                <a:ext cx="630193" cy="4770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500" b="0" i="1" smtClean="0">
                          <a:solidFill>
                            <a:srgbClr val="000000"/>
                          </a:solidFill>
                          <a:latin typeface="Cambria Math" panose="02040503050406030204" pitchFamily="18" charset="0"/>
                        </a:rPr>
                        <m:t>3</m:t>
                      </m:r>
                    </m:oMath>
                  </m:oMathPara>
                </a14:m>
                <a:endParaRPr lang="en-US" sz="2500"/>
              </a:p>
            </p:txBody>
          </p:sp>
        </mc:Choice>
        <mc:Fallback xmlns="">
          <p:sp>
            <p:nvSpPr>
              <p:cNvPr id="76" name="TextBox 75">
                <a:extLst>
                  <a:ext uri="{FF2B5EF4-FFF2-40B4-BE49-F238E27FC236}">
                    <a16:creationId xmlns:a16="http://schemas.microsoft.com/office/drawing/2014/main" id="{9AEB8445-8438-4B42-9CBC-98C6BE6A4CA7}"/>
                  </a:ext>
                </a:extLst>
              </p:cNvPr>
              <p:cNvSpPr txBox="1">
                <a:spLocks noRot="1" noChangeAspect="1" noMove="1" noResize="1" noEditPoints="1" noAdjustHandles="1" noChangeArrowheads="1" noChangeShapeType="1" noTextEdit="1"/>
              </p:cNvSpPr>
              <p:nvPr/>
            </p:nvSpPr>
            <p:spPr>
              <a:xfrm>
                <a:off x="1800240" y="3456274"/>
                <a:ext cx="630193" cy="47705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xmlns="" id="{AEFF9CC2-06BE-4F51-B90C-E15BFFEA0958}"/>
                  </a:ext>
                </a:extLst>
              </p:cNvPr>
              <p:cNvSpPr txBox="1"/>
              <p:nvPr/>
            </p:nvSpPr>
            <p:spPr>
              <a:xfrm>
                <a:off x="1789317" y="2871133"/>
                <a:ext cx="630193" cy="4770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500" b="0" i="1" smtClean="0">
                          <a:solidFill>
                            <a:srgbClr val="000000"/>
                          </a:solidFill>
                          <a:latin typeface="Cambria Math" panose="02040503050406030204" pitchFamily="18" charset="0"/>
                        </a:rPr>
                        <m:t>4</m:t>
                      </m:r>
                    </m:oMath>
                  </m:oMathPara>
                </a14:m>
                <a:endParaRPr lang="en-US" sz="2500"/>
              </a:p>
            </p:txBody>
          </p:sp>
        </mc:Choice>
        <mc:Fallback xmlns="">
          <p:sp>
            <p:nvSpPr>
              <p:cNvPr id="77" name="TextBox 76">
                <a:extLst>
                  <a:ext uri="{FF2B5EF4-FFF2-40B4-BE49-F238E27FC236}">
                    <a16:creationId xmlns:a16="http://schemas.microsoft.com/office/drawing/2014/main" id="{AEFF9CC2-06BE-4F51-B90C-E15BFFEA0958}"/>
                  </a:ext>
                </a:extLst>
              </p:cNvPr>
              <p:cNvSpPr txBox="1">
                <a:spLocks noRot="1" noChangeAspect="1" noMove="1" noResize="1" noEditPoints="1" noAdjustHandles="1" noChangeArrowheads="1" noChangeShapeType="1" noTextEdit="1"/>
              </p:cNvSpPr>
              <p:nvPr/>
            </p:nvSpPr>
            <p:spPr>
              <a:xfrm>
                <a:off x="1789317" y="2871133"/>
                <a:ext cx="630193" cy="47705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xmlns="" id="{FC97F80D-BC15-4FAA-90B0-50837AFC8703}"/>
                  </a:ext>
                </a:extLst>
              </p:cNvPr>
              <p:cNvSpPr txBox="1"/>
              <p:nvPr/>
            </p:nvSpPr>
            <p:spPr>
              <a:xfrm>
                <a:off x="4056022" y="5581984"/>
                <a:ext cx="630193" cy="4770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500" b="0" i="1" smtClean="0">
                          <a:solidFill>
                            <a:srgbClr val="000000"/>
                          </a:solidFill>
                          <a:latin typeface="Cambria Math" panose="02040503050406030204" pitchFamily="18" charset="0"/>
                        </a:rPr>
                        <m:t>3</m:t>
                      </m:r>
                    </m:oMath>
                  </m:oMathPara>
                </a14:m>
                <a:endParaRPr lang="en-US" sz="2500">
                  <a:latin typeface="Arial" panose="020B0604020202020204" pitchFamily="34" charset="0"/>
                  <a:cs typeface="Arial" panose="020B0604020202020204" pitchFamily="34" charset="0"/>
                </a:endParaRPr>
              </a:p>
            </p:txBody>
          </p:sp>
        </mc:Choice>
        <mc:Fallback xmlns="">
          <p:sp>
            <p:nvSpPr>
              <p:cNvPr id="78" name="TextBox 77">
                <a:extLst>
                  <a:ext uri="{FF2B5EF4-FFF2-40B4-BE49-F238E27FC236}">
                    <a16:creationId xmlns:a16="http://schemas.microsoft.com/office/drawing/2014/main" id="{FC97F80D-BC15-4FAA-90B0-50837AFC8703}"/>
                  </a:ext>
                </a:extLst>
              </p:cNvPr>
              <p:cNvSpPr txBox="1">
                <a:spLocks noRot="1" noChangeAspect="1" noMove="1" noResize="1" noEditPoints="1" noAdjustHandles="1" noChangeArrowheads="1" noChangeShapeType="1" noTextEdit="1"/>
              </p:cNvSpPr>
              <p:nvPr/>
            </p:nvSpPr>
            <p:spPr>
              <a:xfrm>
                <a:off x="4056022" y="5581984"/>
                <a:ext cx="630193" cy="477054"/>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xmlns="" id="{C9019466-1A55-4049-8028-79CE234ABE5D}"/>
                  </a:ext>
                </a:extLst>
              </p:cNvPr>
              <p:cNvSpPr txBox="1"/>
              <p:nvPr/>
            </p:nvSpPr>
            <p:spPr>
              <a:xfrm>
                <a:off x="4724400" y="5586877"/>
                <a:ext cx="630193" cy="4770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500" b="0" i="1" smtClean="0">
                          <a:solidFill>
                            <a:srgbClr val="000000"/>
                          </a:solidFill>
                          <a:latin typeface="Cambria Math" panose="02040503050406030204" pitchFamily="18" charset="0"/>
                        </a:rPr>
                        <m:t>4</m:t>
                      </m:r>
                    </m:oMath>
                  </m:oMathPara>
                </a14:m>
                <a:endParaRPr lang="en-US" sz="2500">
                  <a:latin typeface="Arial" panose="020B0604020202020204" pitchFamily="34" charset="0"/>
                  <a:cs typeface="Arial" panose="020B0604020202020204" pitchFamily="34" charset="0"/>
                </a:endParaRPr>
              </a:p>
            </p:txBody>
          </p:sp>
        </mc:Choice>
        <mc:Fallback xmlns="">
          <p:sp>
            <p:nvSpPr>
              <p:cNvPr id="79" name="TextBox 78">
                <a:extLst>
                  <a:ext uri="{FF2B5EF4-FFF2-40B4-BE49-F238E27FC236}">
                    <a16:creationId xmlns:a16="http://schemas.microsoft.com/office/drawing/2014/main" id="{C9019466-1A55-4049-8028-79CE234ABE5D}"/>
                  </a:ext>
                </a:extLst>
              </p:cNvPr>
              <p:cNvSpPr txBox="1">
                <a:spLocks noRot="1" noChangeAspect="1" noMove="1" noResize="1" noEditPoints="1" noAdjustHandles="1" noChangeArrowheads="1" noChangeShapeType="1" noTextEdit="1"/>
              </p:cNvSpPr>
              <p:nvPr/>
            </p:nvSpPr>
            <p:spPr>
              <a:xfrm>
                <a:off x="4724400" y="5586877"/>
                <a:ext cx="630193" cy="477054"/>
              </a:xfrm>
              <a:prstGeom prst="rect">
                <a:avLst/>
              </a:prstGeom>
              <a:blipFill>
                <a:blip r:embed="rId12"/>
                <a:stretch>
                  <a:fillRect/>
                </a:stretch>
              </a:blipFill>
            </p:spPr>
            <p:txBody>
              <a:bodyPr/>
              <a:lstStyle/>
              <a:p>
                <a:r>
                  <a:rPr lang="en-US">
                    <a:noFill/>
                  </a:rPr>
                  <a:t> </a:t>
                </a:r>
              </a:p>
            </p:txBody>
          </p:sp>
        </mc:Fallback>
      </mc:AlternateContent>
      <p:cxnSp>
        <p:nvCxnSpPr>
          <p:cNvPr id="80" name="Straight Connector 79">
            <a:extLst>
              <a:ext uri="{FF2B5EF4-FFF2-40B4-BE49-F238E27FC236}">
                <a16:creationId xmlns:a16="http://schemas.microsoft.com/office/drawing/2014/main" xmlns="" id="{2375CEAC-C808-4C23-A24B-DE9C2CDF21A4}"/>
              </a:ext>
            </a:extLst>
          </p:cNvPr>
          <p:cNvCxnSpPr>
            <a:cxnSpLocks/>
          </p:cNvCxnSpPr>
          <p:nvPr/>
        </p:nvCxnSpPr>
        <p:spPr>
          <a:xfrm>
            <a:off x="5029200" y="4349038"/>
            <a:ext cx="20912" cy="1236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xmlns="" id="{0EBEF8AB-36A4-4EDB-9D98-BEC2BB8C0D27}"/>
              </a:ext>
            </a:extLst>
          </p:cNvPr>
          <p:cNvCxnSpPr>
            <a:cxnSpLocks/>
          </p:cNvCxnSpPr>
          <p:nvPr/>
        </p:nvCxnSpPr>
        <p:spPr>
          <a:xfrm flipH="1">
            <a:off x="2391624" y="4359608"/>
            <a:ext cx="2650367" cy="266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xmlns="" id="{9A1B3E26-58AA-4B63-9154-407FBD2D5147}"/>
              </a:ext>
            </a:extLst>
          </p:cNvPr>
          <p:cNvCxnSpPr>
            <a:cxnSpLocks/>
          </p:cNvCxnSpPr>
          <p:nvPr/>
        </p:nvCxnSpPr>
        <p:spPr>
          <a:xfrm flipH="1">
            <a:off x="4374785" y="3097992"/>
            <a:ext cx="29681" cy="253958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3" name="Oval 82">
            <a:extLst>
              <a:ext uri="{FF2B5EF4-FFF2-40B4-BE49-F238E27FC236}">
                <a16:creationId xmlns:a16="http://schemas.microsoft.com/office/drawing/2014/main" xmlns="" id="{7C61BE31-5717-425E-8169-5004567C1225}"/>
              </a:ext>
            </a:extLst>
          </p:cNvPr>
          <p:cNvSpPr/>
          <p:nvPr/>
        </p:nvSpPr>
        <p:spPr>
          <a:xfrm>
            <a:off x="4976537" y="4289837"/>
            <a:ext cx="126993" cy="12131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xmlns="" id="{821EDE79-7DC3-49C8-A55F-C60DD03BAEC1}"/>
              </a:ext>
            </a:extLst>
          </p:cNvPr>
          <p:cNvSpPr/>
          <p:nvPr/>
        </p:nvSpPr>
        <p:spPr>
          <a:xfrm>
            <a:off x="4629832" y="3579811"/>
            <a:ext cx="126993" cy="12131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xmlns="" id="{4A0C398F-A21F-4C8D-9166-540AD01CC999}"/>
              </a:ext>
            </a:extLst>
          </p:cNvPr>
          <p:cNvSpPr/>
          <p:nvPr/>
        </p:nvSpPr>
        <p:spPr>
          <a:xfrm>
            <a:off x="4000992" y="3026253"/>
            <a:ext cx="126993" cy="12131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xmlns="" id="{2832238E-ACEE-4800-A946-0D330BF32249}"/>
              </a:ext>
            </a:extLst>
          </p:cNvPr>
          <p:cNvSpPr/>
          <p:nvPr/>
        </p:nvSpPr>
        <p:spPr>
          <a:xfrm>
            <a:off x="3003816" y="4295039"/>
            <a:ext cx="126993" cy="12131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a:extLst>
              <a:ext uri="{FF2B5EF4-FFF2-40B4-BE49-F238E27FC236}">
                <a16:creationId xmlns:a16="http://schemas.microsoft.com/office/drawing/2014/main" xmlns="" id="{5E55B50F-E943-71E8-9CBA-E591143B1184}"/>
              </a:ext>
            </a:extLst>
          </p:cNvPr>
          <p:cNvCxnSpPr>
            <a:cxnSpLocks/>
            <a:stCxn id="84" idx="5"/>
          </p:cNvCxnSpPr>
          <p:nvPr/>
        </p:nvCxnSpPr>
        <p:spPr>
          <a:xfrm flipH="1" flipV="1">
            <a:off x="2340783" y="3674078"/>
            <a:ext cx="2397444" cy="928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1910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56">
            <a:extLst>
              <a:ext uri="{FF2B5EF4-FFF2-40B4-BE49-F238E27FC236}">
                <a16:creationId xmlns:a16="http://schemas.microsoft.com/office/drawing/2014/main" xmlns="" id="{F5DB28CC-8AE7-4E65-BBCC-43BE1D4CB782}"/>
              </a:ext>
            </a:extLst>
          </p:cNvPr>
          <p:cNvGrpSpPr/>
          <p:nvPr/>
        </p:nvGrpSpPr>
        <p:grpSpPr>
          <a:xfrm>
            <a:off x="4876800" y="97919"/>
            <a:ext cx="2368177" cy="531988"/>
            <a:chOff x="2193" y="0"/>
            <a:chExt cx="2245706" cy="1239104"/>
          </a:xfrm>
          <a:solidFill>
            <a:srgbClr val="002060"/>
          </a:solidFill>
          <a:scene3d>
            <a:camera prst="orthographicFront"/>
            <a:lightRig rig="threePt" dir="t">
              <a:rot lat="0" lon="0" rev="7500000"/>
            </a:lightRig>
          </a:scene3d>
        </p:grpSpPr>
        <p:sp>
          <p:nvSpPr>
            <p:cNvPr id="11" name="Rounded Rectangle 57">
              <a:extLst>
                <a:ext uri="{FF2B5EF4-FFF2-40B4-BE49-F238E27FC236}">
                  <a16:creationId xmlns:a16="http://schemas.microsoft.com/office/drawing/2014/main" xmlns="" id="{A45BEEE7-B054-45B8-ABB6-CE7BB2BAED79}"/>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2" name="Rounded Rectangle 4">
              <a:extLst>
                <a:ext uri="{FF2B5EF4-FFF2-40B4-BE49-F238E27FC236}">
                  <a16:creationId xmlns:a16="http://schemas.microsoft.com/office/drawing/2014/main" xmlns="" id="{9CC727BD-BA80-4405-A9EB-D6653E2F67BA}"/>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Vận dụng</a:t>
              </a:r>
            </a:p>
          </p:txBody>
        </p:sp>
      </p:grpSp>
      <p:sp>
        <p:nvSpPr>
          <p:cNvPr id="20" name="TextBox 19">
            <a:extLst>
              <a:ext uri="{FF2B5EF4-FFF2-40B4-BE49-F238E27FC236}">
                <a16:creationId xmlns:a16="http://schemas.microsoft.com/office/drawing/2014/main" xmlns="" id="{4E8F817D-905D-49E9-8367-8B786323AE06}"/>
              </a:ext>
            </a:extLst>
          </p:cNvPr>
          <p:cNvSpPr txBox="1"/>
          <p:nvPr/>
        </p:nvSpPr>
        <p:spPr>
          <a:xfrm>
            <a:off x="304800" y="997803"/>
            <a:ext cx="11658600" cy="3303468"/>
          </a:xfrm>
          <a:prstGeom prst="rect">
            <a:avLst/>
          </a:prstGeom>
          <a:noFill/>
        </p:spPr>
        <p:txBody>
          <a:bodyPr wrap="square">
            <a:spAutoFit/>
          </a:bodyPr>
          <a:lstStyle/>
          <a:p>
            <a:pPr algn="ctr">
              <a:spcAft>
                <a:spcPts val="500"/>
              </a:spcAft>
            </a:pPr>
            <a:r>
              <a:rPr lang="en-US" sz="2400">
                <a:effectLst/>
                <a:latin typeface="Arial" panose="020B0604020202020204" pitchFamily="34" charset="0"/>
                <a:ea typeface="Times New Roman" panose="02020603050405020304" pitchFamily="18" charset="0"/>
                <a:cs typeface="Arial" panose="020B0604020202020204" pitchFamily="34" charset="0"/>
              </a:rPr>
              <a:t>Một chiếc xe đồ chơi điều khiển từ xa đang chuyển động trên một đoạn đường thẳng có độ dịch chuyển tại các thời điểm khác nhau được cho trong bảng dưới đây.</a:t>
            </a:r>
          </a:p>
          <a:p>
            <a:pPr algn="ctr">
              <a:spcAft>
                <a:spcPts val="500"/>
              </a:spcAft>
            </a:pPr>
            <a:endParaRPr lang="en-US" sz="2400">
              <a:latin typeface="Arial" panose="020B0604020202020204" pitchFamily="34" charset="0"/>
              <a:ea typeface="游明朝" panose="02020400000000000000" pitchFamily="18" charset="-128"/>
              <a:cs typeface="Arial" panose="020B0604020202020204" pitchFamily="34" charset="0"/>
            </a:endParaRPr>
          </a:p>
          <a:p>
            <a:pPr algn="ctr">
              <a:spcAft>
                <a:spcPts val="500"/>
              </a:spcAft>
            </a:pPr>
            <a:endParaRPr lang="en-US" sz="2400">
              <a:latin typeface="Arial" panose="020B0604020202020204" pitchFamily="34" charset="0"/>
              <a:ea typeface="游明朝" panose="02020400000000000000" pitchFamily="18" charset="-128"/>
              <a:cs typeface="Arial" panose="020B0604020202020204" pitchFamily="34" charset="0"/>
            </a:endParaRPr>
          </a:p>
          <a:p>
            <a:pPr algn="ctr">
              <a:spcAft>
                <a:spcPts val="500"/>
              </a:spcAft>
            </a:pPr>
            <a:endParaRPr lang="en-US" sz="2400">
              <a:latin typeface="Arial" panose="020B0604020202020204" pitchFamily="34" charset="0"/>
              <a:ea typeface="游明朝" panose="02020400000000000000" pitchFamily="18" charset="-128"/>
              <a:cs typeface="Arial" panose="020B0604020202020204" pitchFamily="34" charset="0"/>
            </a:endParaRPr>
          </a:p>
          <a:p>
            <a:pPr marL="342900" indent="-342900">
              <a:buAutoNum type="alphaLcParenR"/>
            </a:pPr>
            <a:r>
              <a:rPr lang="en-US" sz="2400">
                <a:effectLst/>
                <a:latin typeface="Arial" panose="020B0604020202020204" pitchFamily="34" charset="0"/>
                <a:ea typeface="Times New Roman" panose="02020603050405020304" pitchFamily="18" charset="0"/>
                <a:cs typeface="Times New Roman" panose="02020603050405020304" pitchFamily="18" charset="0"/>
              </a:rPr>
              <a:t>Hãy vẽ đồ thị độ dịch chuyển – thời gian của xe đồ chơi.</a:t>
            </a:r>
          </a:p>
          <a:p>
            <a:pPr marL="342900" indent="-342900">
              <a:buAutoNum type="alphaLcParenR"/>
            </a:pPr>
            <a:r>
              <a:rPr lang="en-US" sz="2400">
                <a:effectLst/>
                <a:latin typeface="Arial" panose="020B0604020202020204" pitchFamily="34" charset="0"/>
                <a:ea typeface="Times New Roman" panose="02020603050405020304" pitchFamily="18" charset="0"/>
                <a:cs typeface="Times New Roman" panose="02020603050405020304" pitchFamily="18" charset="0"/>
              </a:rPr>
              <a:t>Hãy xác định vận tốc và tốc độ tức thời tại các thời điểm 2s, 4s, 6s, 10s và 16 s.</a:t>
            </a:r>
            <a:endParaRPr lang="en-US" sz="2400">
              <a:effectLst/>
              <a:latin typeface="Calibri" panose="020F0502020204030204" pitchFamily="34" charset="0"/>
              <a:ea typeface="游明朝" panose="02020400000000000000" pitchFamily="18" charset="-128"/>
              <a:cs typeface="Times New Roman" panose="02020603050405020304" pitchFamily="18" charset="0"/>
            </a:endParaRPr>
          </a:p>
          <a:p>
            <a:pPr algn="ctr">
              <a:spcAft>
                <a:spcPts val="500"/>
              </a:spcAft>
            </a:pPr>
            <a:endParaRPr lang="en-US" sz="2400">
              <a:effectLst/>
              <a:latin typeface="Arial" panose="020B0604020202020204" pitchFamily="34" charset="0"/>
              <a:ea typeface="游明朝" panose="02020400000000000000" pitchFamily="18" charset="-128"/>
              <a:cs typeface="Arial" panose="020B0604020202020204" pitchFamily="34" charset="0"/>
            </a:endParaRPr>
          </a:p>
        </p:txBody>
      </p:sp>
      <p:sp>
        <p:nvSpPr>
          <p:cNvPr id="25" name="Rectangle: Rounded Corners 24">
            <a:extLst>
              <a:ext uri="{FF2B5EF4-FFF2-40B4-BE49-F238E27FC236}">
                <a16:creationId xmlns:a16="http://schemas.microsoft.com/office/drawing/2014/main" xmlns="" id="{FF954BD4-90BC-4035-9E6F-31BFACDB0E82}"/>
              </a:ext>
            </a:extLst>
          </p:cNvPr>
          <p:cNvSpPr/>
          <p:nvPr/>
        </p:nvSpPr>
        <p:spPr>
          <a:xfrm>
            <a:off x="304800" y="838200"/>
            <a:ext cx="11658599" cy="3124199"/>
          </a:xfrm>
          <a:prstGeom prst="roundRect">
            <a:avLst>
              <a:gd name="adj" fmla="val 8564"/>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A close-up of a human brain&#10;&#10;Description automatically generated with low confidence">
            <a:extLst>
              <a:ext uri="{FF2B5EF4-FFF2-40B4-BE49-F238E27FC236}">
                <a16:creationId xmlns:a16="http://schemas.microsoft.com/office/drawing/2014/main" xmlns="" id="{CE79AAE7-A03D-4117-ADE0-B916D17B91D9}"/>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4750" b="99000" l="0" r="100000">
                        <a14:foregroundMark x1="49679" y1="4750" x2="49679" y2="4750"/>
                        <a14:foregroundMark x1="35974" y1="99000" x2="35974" y2="99000"/>
                      </a14:backgroundRemoval>
                    </a14:imgEffect>
                  </a14:imgLayer>
                </a14:imgProps>
              </a:ext>
              <a:ext uri="{28A0092B-C50C-407E-A947-70E740481C1C}">
                <a14:useLocalDpi xmlns:a14="http://schemas.microsoft.com/office/drawing/2010/main"/>
              </a:ext>
            </a:extLst>
          </a:blip>
          <a:srcRect t="-7362"/>
          <a:stretch/>
        </p:blipFill>
        <p:spPr>
          <a:xfrm flipH="1">
            <a:off x="-152400" y="92064"/>
            <a:ext cx="1066800" cy="944478"/>
          </a:xfrm>
          <a:prstGeom prst="rect">
            <a:avLst/>
          </a:prstGeom>
        </p:spPr>
      </p:pic>
      <p:cxnSp>
        <p:nvCxnSpPr>
          <p:cNvPr id="9" name="Straight Arrow Connector 8">
            <a:extLst>
              <a:ext uri="{FF2B5EF4-FFF2-40B4-BE49-F238E27FC236}">
                <a16:creationId xmlns:a16="http://schemas.microsoft.com/office/drawing/2014/main" xmlns="" id="{7CBE29FF-B550-4BF5-8605-BA234AD968FD}"/>
              </a:ext>
            </a:extLst>
          </p:cNvPr>
          <p:cNvCxnSpPr>
            <a:cxnSpLocks/>
          </p:cNvCxnSpPr>
          <p:nvPr/>
        </p:nvCxnSpPr>
        <p:spPr>
          <a:xfrm>
            <a:off x="310116" y="5335123"/>
            <a:ext cx="11429999" cy="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xmlns="" id="{F4FCECB3-3C6D-47FE-BCDB-C9D5E192C5EF}"/>
              </a:ext>
            </a:extLst>
          </p:cNvPr>
          <p:cNvPicPr>
            <a:picLocks noChangeAspect="1"/>
          </p:cNvPicPr>
          <p:nvPr/>
        </p:nvPicPr>
        <p:blipFill>
          <a:blip r:embed="rId4"/>
          <a:stretch>
            <a:fillRect/>
          </a:stretch>
        </p:blipFill>
        <p:spPr>
          <a:xfrm>
            <a:off x="2286000" y="1880346"/>
            <a:ext cx="7105650" cy="1152525"/>
          </a:xfrm>
          <a:prstGeom prst="rect">
            <a:avLst/>
          </a:prstGeom>
        </p:spPr>
      </p:pic>
      <p:pic>
        <p:nvPicPr>
          <p:cNvPr id="15" name="Picture 14">
            <a:extLst>
              <a:ext uri="{FF2B5EF4-FFF2-40B4-BE49-F238E27FC236}">
                <a16:creationId xmlns:a16="http://schemas.microsoft.com/office/drawing/2014/main" xmlns="" id="{B89B1606-3698-14EA-DB93-5A0346EAF394}"/>
              </a:ext>
            </a:extLst>
          </p:cNvPr>
          <p:cNvPicPr>
            <a:picLocks noChangeAspect="1"/>
          </p:cNvPicPr>
          <p:nvPr/>
        </p:nvPicPr>
        <p:blipFill rotWithShape="1">
          <a:blip r:embed="rId5" cstate="email">
            <a:alphaModFix amt="59000"/>
            <a:extLst>
              <a:ext uri="{BEBA8EAE-BF5A-486C-A8C5-ECC9F3942E4B}">
                <a14:imgProps xmlns:a14="http://schemas.microsoft.com/office/drawing/2010/main">
                  <a14:imgLayer r:embed="rId6">
                    <a14:imgEffect>
                      <a14:backgroundRemoval t="0" b="100000" l="4048" r="97738">
                        <a14:foregroundMark x1="5952" y1="45625" x2="5952" y2="45625"/>
                        <a14:foregroundMark x1="4048" y1="35313" x2="4048" y2="35313"/>
                        <a14:foregroundMark x1="7738" y1="42813" x2="7738" y2="42813"/>
                        <a14:foregroundMark x1="4524" y1="38438" x2="4524" y2="38438"/>
                        <a14:foregroundMark x1="93452" y1="55000" x2="93452" y2="55000"/>
                        <a14:foregroundMark x1="97857" y1="57813" x2="97857" y2="57813"/>
                        <a14:foregroundMark x1="45476" y1="22500" x2="45476" y2="22500"/>
                        <a14:foregroundMark x1="41548" y1="23438" x2="41548" y2="23438"/>
                        <a14:foregroundMark x1="41905" y1="21250" x2="41905" y2="21250"/>
                      </a14:backgroundRemoval>
                    </a14:imgEffect>
                  </a14:imgLayer>
                </a14:imgProps>
              </a:ext>
              <a:ext uri="{28A0092B-C50C-407E-A947-70E740481C1C}">
                <a14:useLocalDpi xmlns:a14="http://schemas.microsoft.com/office/drawing/2010/main"/>
              </a:ext>
            </a:extLst>
          </a:blip>
          <a:srcRect l="-319" r="-1767"/>
          <a:stretch/>
        </p:blipFill>
        <p:spPr>
          <a:xfrm>
            <a:off x="5181600" y="4648200"/>
            <a:ext cx="2286000" cy="772962"/>
          </a:xfrm>
          <a:prstGeom prst="rect">
            <a:avLst/>
          </a:prstGeom>
        </p:spPr>
      </p:pic>
      <p:pic>
        <p:nvPicPr>
          <p:cNvPr id="18" name="Picture 17">
            <a:extLst>
              <a:ext uri="{FF2B5EF4-FFF2-40B4-BE49-F238E27FC236}">
                <a16:creationId xmlns:a16="http://schemas.microsoft.com/office/drawing/2014/main" xmlns="" id="{BA2C81F3-306C-D943-72B8-55C450A42773}"/>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0" b="100000" l="4048" r="97738">
                        <a14:foregroundMark x1="5952" y1="45625" x2="5952" y2="45625"/>
                        <a14:foregroundMark x1="4048" y1="35313" x2="4048" y2="35313"/>
                        <a14:foregroundMark x1="7738" y1="42813" x2="7738" y2="42813"/>
                        <a14:foregroundMark x1="4524" y1="38438" x2="4524" y2="38438"/>
                        <a14:foregroundMark x1="93452" y1="55000" x2="93452" y2="55000"/>
                        <a14:foregroundMark x1="97857" y1="57813" x2="97857" y2="57813"/>
                        <a14:foregroundMark x1="45476" y1="22500" x2="45476" y2="22500"/>
                        <a14:foregroundMark x1="41548" y1="23438" x2="41548" y2="23438"/>
                        <a14:foregroundMark x1="41905" y1="21250" x2="41905" y2="21250"/>
                      </a14:backgroundRemoval>
                    </a14:imgEffect>
                  </a14:imgLayer>
                </a14:imgProps>
              </a:ext>
              <a:ext uri="{28A0092B-C50C-407E-A947-70E740481C1C}">
                <a14:useLocalDpi xmlns:a14="http://schemas.microsoft.com/office/drawing/2010/main"/>
              </a:ext>
            </a:extLst>
          </a:blip>
          <a:srcRect l="-319" r="-1767"/>
          <a:stretch/>
        </p:blipFill>
        <p:spPr>
          <a:xfrm>
            <a:off x="8534400" y="4648200"/>
            <a:ext cx="2286000" cy="772962"/>
          </a:xfrm>
          <a:prstGeom prst="rect">
            <a:avLst/>
          </a:prstGeom>
        </p:spPr>
      </p:pic>
      <p:pic>
        <p:nvPicPr>
          <p:cNvPr id="19" name="Picture 18">
            <a:extLst>
              <a:ext uri="{FF2B5EF4-FFF2-40B4-BE49-F238E27FC236}">
                <a16:creationId xmlns:a16="http://schemas.microsoft.com/office/drawing/2014/main" xmlns="" id="{6BC459B7-CCCB-6AA3-60AD-4EEEA8E0111C}"/>
              </a:ext>
            </a:extLst>
          </p:cNvPr>
          <p:cNvPicPr>
            <a:picLocks noChangeAspect="1"/>
          </p:cNvPicPr>
          <p:nvPr/>
        </p:nvPicPr>
        <p:blipFill rotWithShape="1">
          <a:blip r:embed="rId5" cstate="email">
            <a:alphaModFix amt="34000"/>
            <a:extLst>
              <a:ext uri="{BEBA8EAE-BF5A-486C-A8C5-ECC9F3942E4B}">
                <a14:imgProps xmlns:a14="http://schemas.microsoft.com/office/drawing/2010/main">
                  <a14:imgLayer r:embed="rId6">
                    <a14:imgEffect>
                      <a14:backgroundRemoval t="0" b="100000" l="4048" r="97738">
                        <a14:foregroundMark x1="5952" y1="45625" x2="5952" y2="45625"/>
                        <a14:foregroundMark x1="4048" y1="35313" x2="4048" y2="35313"/>
                        <a14:foregroundMark x1="7738" y1="42813" x2="7738" y2="42813"/>
                        <a14:foregroundMark x1="4524" y1="38438" x2="4524" y2="38438"/>
                        <a14:foregroundMark x1="93452" y1="55000" x2="93452" y2="55000"/>
                        <a14:foregroundMark x1="97857" y1="57813" x2="97857" y2="57813"/>
                        <a14:foregroundMark x1="45476" y1="22500" x2="45476" y2="22500"/>
                        <a14:foregroundMark x1="41548" y1="23438" x2="41548" y2="23438"/>
                        <a14:foregroundMark x1="41905" y1="21250" x2="41905" y2="21250"/>
                      </a14:backgroundRemoval>
                    </a14:imgEffect>
                  </a14:imgLayer>
                </a14:imgProps>
              </a:ext>
              <a:ext uri="{28A0092B-C50C-407E-A947-70E740481C1C}">
                <a14:useLocalDpi xmlns:a14="http://schemas.microsoft.com/office/drawing/2010/main"/>
              </a:ext>
            </a:extLst>
          </a:blip>
          <a:srcRect l="-319" r="-1767"/>
          <a:stretch/>
        </p:blipFill>
        <p:spPr>
          <a:xfrm>
            <a:off x="1371600" y="4623535"/>
            <a:ext cx="2286000" cy="772962"/>
          </a:xfrm>
          <a:prstGeom prst="rect">
            <a:avLst/>
          </a:prstGeom>
        </p:spPr>
      </p:pic>
    </p:spTree>
    <p:extLst>
      <p:ext uri="{BB962C8B-B14F-4D97-AF65-F5344CB8AC3E}">
        <p14:creationId xmlns:p14="http://schemas.microsoft.com/office/powerpoint/2010/main" val="1009888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C5094BBC-4AEF-45E2-800C-D9EB80EB9602}"/>
              </a:ext>
            </a:extLst>
          </p:cNvPr>
          <p:cNvGrpSpPr/>
          <p:nvPr/>
        </p:nvGrpSpPr>
        <p:grpSpPr>
          <a:xfrm>
            <a:off x="-76200" y="65599"/>
            <a:ext cx="8603570" cy="541686"/>
            <a:chOff x="74035" y="2231322"/>
            <a:chExt cx="8550262" cy="756153"/>
          </a:xfrm>
        </p:grpSpPr>
        <p:grpSp>
          <p:nvGrpSpPr>
            <p:cNvPr id="5" name="Group 70">
              <a:extLst>
                <a:ext uri="{FF2B5EF4-FFF2-40B4-BE49-F238E27FC236}">
                  <a16:creationId xmlns:a16="http://schemas.microsoft.com/office/drawing/2014/main" xmlns="" id="{22027F8E-E199-4A54-B069-309AC253031F}"/>
                </a:ext>
              </a:extLst>
            </p:cNvPr>
            <p:cNvGrpSpPr>
              <a:grpSpLocks/>
            </p:cNvGrpSpPr>
            <p:nvPr/>
          </p:nvGrpSpPr>
          <p:grpSpPr bwMode="auto">
            <a:xfrm>
              <a:off x="330533" y="2267004"/>
              <a:ext cx="8293764" cy="708275"/>
              <a:chOff x="587624" y="3377549"/>
              <a:chExt cx="4270901" cy="1364238"/>
            </a:xfrm>
          </p:grpSpPr>
          <p:pic>
            <p:nvPicPr>
              <p:cNvPr id="8" name="Picture 8" descr="empty-green-rectangle">
                <a:extLst>
                  <a:ext uri="{FF2B5EF4-FFF2-40B4-BE49-F238E27FC236}">
                    <a16:creationId xmlns:a16="http://schemas.microsoft.com/office/drawing/2014/main" xmlns=""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7624" y="3377549"/>
                <a:ext cx="4270901"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xmlns="" id="{06869E57-2328-4344-AAC1-8990C425C4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xmlns=""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1</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xmlns=""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Một số khái niệm cơ bản trong chuyển động </a:t>
              </a:r>
              <a:endParaRPr lang="en-US" sz="2800" dirty="0">
                <a:cs typeface="Arial" panose="020B0604020202020204" pitchFamily="34" charset="0"/>
              </a:endParaRPr>
            </a:p>
          </p:txBody>
        </p:sp>
      </p:grpSp>
      <p:sp>
        <p:nvSpPr>
          <p:cNvPr id="10" name="Text Box 13">
            <a:extLst>
              <a:ext uri="{FF2B5EF4-FFF2-40B4-BE49-F238E27FC236}">
                <a16:creationId xmlns:a16="http://schemas.microsoft.com/office/drawing/2014/main" xmlns="" id="{8F22D167-171E-49A6-B65A-ABD77CE9C495}"/>
              </a:ext>
            </a:extLst>
          </p:cNvPr>
          <p:cNvSpPr txBox="1">
            <a:spLocks noChangeArrowheads="1"/>
          </p:cNvSpPr>
          <p:nvPr/>
        </p:nvSpPr>
        <p:spPr bwMode="auto">
          <a:xfrm>
            <a:off x="457200" y="689508"/>
            <a:ext cx="609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a. Chất điểm</a:t>
            </a:r>
          </a:p>
        </p:txBody>
      </p:sp>
      <p:pic>
        <p:nvPicPr>
          <p:cNvPr id="15" name="Picture 5" descr="empty-blue-rectangle">
            <a:extLst>
              <a:ext uri="{FF2B5EF4-FFF2-40B4-BE49-F238E27FC236}">
                <a16:creationId xmlns:a16="http://schemas.microsoft.com/office/drawing/2014/main" xmlns=""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4800" y="1193550"/>
            <a:ext cx="11887200" cy="1039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xmlns="" id="{DC224933-9386-4EF8-83D5-7F9F847973BE}"/>
              </a:ext>
            </a:extLst>
          </p:cNvPr>
          <p:cNvSpPr txBox="1"/>
          <p:nvPr/>
        </p:nvSpPr>
        <p:spPr>
          <a:xfrm>
            <a:off x="836212" y="1233396"/>
            <a:ext cx="10987926" cy="861774"/>
          </a:xfrm>
          <a:prstGeom prst="rect">
            <a:avLst/>
          </a:prstGeom>
          <a:noFill/>
        </p:spPr>
        <p:txBody>
          <a:bodyPr wrap="square">
            <a:spAutoFit/>
          </a:bodyPr>
          <a:lstStyle/>
          <a:p>
            <a:r>
              <a:rPr lang="en-US" altLang="en-US" sz="2500" b="0" dirty="0">
                <a:solidFill>
                  <a:srgbClr val="002060"/>
                </a:solidFill>
                <a:latin typeface="Arial" panose="020B0604020202020204" pitchFamily="34" charset="0"/>
                <a:cs typeface="Arial" panose="020B0604020202020204" pitchFamily="34" charset="0"/>
              </a:rPr>
              <a:t> </a:t>
            </a:r>
            <a:r>
              <a:rPr lang="en-US" altLang="en-US" sz="2500" b="0" dirty="0" err="1">
                <a:solidFill>
                  <a:srgbClr val="002060"/>
                </a:solidFill>
                <a:latin typeface="Arial" panose="020B0604020202020204" pitchFamily="34" charset="0"/>
                <a:cs typeface="Arial" panose="020B0604020202020204" pitchFamily="34" charset="0"/>
              </a:rPr>
              <a:t>Một</a:t>
            </a:r>
            <a:r>
              <a:rPr lang="en-US" altLang="en-US" sz="2500" b="0" dirty="0">
                <a:solidFill>
                  <a:srgbClr val="002060"/>
                </a:solidFill>
                <a:latin typeface="Arial" panose="020B0604020202020204" pitchFamily="34" charset="0"/>
                <a:cs typeface="Arial" panose="020B0604020202020204" pitchFamily="34" charset="0"/>
              </a:rPr>
              <a:t> </a:t>
            </a:r>
            <a:r>
              <a:rPr lang="en-US" altLang="en-US" sz="2500" b="0" dirty="0" err="1">
                <a:solidFill>
                  <a:srgbClr val="002060"/>
                </a:solidFill>
                <a:latin typeface="Arial" panose="020B0604020202020204" pitchFamily="34" charset="0"/>
                <a:cs typeface="Arial" panose="020B0604020202020204" pitchFamily="34" charset="0"/>
              </a:rPr>
              <a:t>vật</a:t>
            </a:r>
            <a:r>
              <a:rPr lang="en-US" altLang="en-US" sz="2500" b="0" dirty="0">
                <a:solidFill>
                  <a:srgbClr val="002060"/>
                </a:solidFill>
                <a:latin typeface="Arial" panose="020B0604020202020204" pitchFamily="34" charset="0"/>
                <a:cs typeface="Arial" panose="020B0604020202020204" pitchFamily="34" charset="0"/>
              </a:rPr>
              <a:t> </a:t>
            </a:r>
            <a:r>
              <a:rPr lang="en-US" altLang="en-US" sz="2500" b="0" dirty="0" err="1">
                <a:solidFill>
                  <a:srgbClr val="002060"/>
                </a:solidFill>
                <a:latin typeface="Arial" panose="020B0604020202020204" pitchFamily="34" charset="0"/>
                <a:cs typeface="Arial" panose="020B0604020202020204" pitchFamily="34" charset="0"/>
              </a:rPr>
              <a:t>chuyển</a:t>
            </a:r>
            <a:r>
              <a:rPr lang="en-US" altLang="en-US" sz="2500" b="0" dirty="0">
                <a:solidFill>
                  <a:srgbClr val="002060"/>
                </a:solidFill>
                <a:latin typeface="Arial" panose="020B0604020202020204" pitchFamily="34" charset="0"/>
                <a:cs typeface="Arial" panose="020B0604020202020204" pitchFamily="34" charset="0"/>
              </a:rPr>
              <a:t> </a:t>
            </a:r>
            <a:r>
              <a:rPr lang="en-US" altLang="en-US" sz="2500" b="0" dirty="0" err="1">
                <a:solidFill>
                  <a:srgbClr val="002060"/>
                </a:solidFill>
                <a:latin typeface="Arial" panose="020B0604020202020204" pitchFamily="34" charset="0"/>
                <a:cs typeface="Arial" panose="020B0604020202020204" pitchFamily="34" charset="0"/>
              </a:rPr>
              <a:t>động</a:t>
            </a:r>
            <a:r>
              <a:rPr lang="en-US" altLang="en-US" sz="2500" b="0" dirty="0">
                <a:solidFill>
                  <a:srgbClr val="002060"/>
                </a:solidFill>
                <a:latin typeface="Arial" panose="020B0604020202020204" pitchFamily="34" charset="0"/>
                <a:cs typeface="Arial" panose="020B0604020202020204" pitchFamily="34" charset="0"/>
              </a:rPr>
              <a:t> </a:t>
            </a:r>
            <a:r>
              <a:rPr lang="en-US" altLang="en-US" sz="2500" b="0" dirty="0" err="1">
                <a:solidFill>
                  <a:srgbClr val="002060"/>
                </a:solidFill>
                <a:latin typeface="Arial" panose="020B0604020202020204" pitchFamily="34" charset="0"/>
                <a:cs typeface="Arial" panose="020B0604020202020204" pitchFamily="34" charset="0"/>
              </a:rPr>
              <a:t>được</a:t>
            </a:r>
            <a:r>
              <a:rPr lang="en-US" altLang="en-US" sz="2500" b="0" dirty="0">
                <a:solidFill>
                  <a:srgbClr val="002060"/>
                </a:solidFill>
                <a:latin typeface="Arial" panose="020B0604020202020204" pitchFamily="34" charset="0"/>
                <a:cs typeface="Arial" panose="020B0604020202020204" pitchFamily="34" charset="0"/>
              </a:rPr>
              <a:t> </a:t>
            </a:r>
            <a:r>
              <a:rPr lang="en-US" altLang="en-US" sz="2500" b="0" dirty="0" err="1">
                <a:solidFill>
                  <a:srgbClr val="002060"/>
                </a:solidFill>
                <a:latin typeface="Arial" panose="020B0604020202020204" pitchFamily="34" charset="0"/>
                <a:cs typeface="Arial" panose="020B0604020202020204" pitchFamily="34" charset="0"/>
              </a:rPr>
              <a:t>coi</a:t>
            </a:r>
            <a:r>
              <a:rPr lang="en-US" altLang="en-US" sz="2500" b="0" dirty="0">
                <a:solidFill>
                  <a:srgbClr val="002060"/>
                </a:solidFill>
                <a:latin typeface="Arial" panose="020B0604020202020204" pitchFamily="34" charset="0"/>
                <a:cs typeface="Arial" panose="020B0604020202020204" pitchFamily="34" charset="0"/>
              </a:rPr>
              <a:t> </a:t>
            </a:r>
            <a:r>
              <a:rPr lang="en-US" altLang="en-US" sz="2500" b="0" dirty="0" err="1">
                <a:solidFill>
                  <a:srgbClr val="002060"/>
                </a:solidFill>
                <a:latin typeface="Arial" panose="020B0604020202020204" pitchFamily="34" charset="0"/>
                <a:cs typeface="Arial" panose="020B0604020202020204" pitchFamily="34" charset="0"/>
              </a:rPr>
              <a:t>là</a:t>
            </a:r>
            <a:r>
              <a:rPr lang="en-US" altLang="en-US" sz="2500" b="0" dirty="0">
                <a:solidFill>
                  <a:srgbClr val="002060"/>
                </a:solidFill>
                <a:latin typeface="Arial" panose="020B0604020202020204" pitchFamily="34" charset="0"/>
                <a:cs typeface="Arial" panose="020B0604020202020204" pitchFamily="34" charset="0"/>
              </a:rPr>
              <a:t> </a:t>
            </a:r>
            <a:r>
              <a:rPr lang="en-US" altLang="en-US" sz="2500" b="0" dirty="0" err="1">
                <a:solidFill>
                  <a:srgbClr val="002060"/>
                </a:solidFill>
                <a:latin typeface="Arial" panose="020B0604020202020204" pitchFamily="34" charset="0"/>
                <a:cs typeface="Arial" panose="020B0604020202020204" pitchFamily="34" charset="0"/>
              </a:rPr>
              <a:t>một</a:t>
            </a:r>
            <a:r>
              <a:rPr lang="en-US" altLang="en-US" sz="2500" b="0" dirty="0">
                <a:solidFill>
                  <a:srgbClr val="002060"/>
                </a:solidFill>
                <a:latin typeface="Arial" panose="020B0604020202020204" pitchFamily="34" charset="0"/>
                <a:cs typeface="Arial" panose="020B0604020202020204" pitchFamily="34" charset="0"/>
              </a:rPr>
              <a:t> </a:t>
            </a:r>
            <a:r>
              <a:rPr lang="en-US" altLang="en-US" sz="2500" b="0" dirty="0" err="1">
                <a:solidFill>
                  <a:srgbClr val="002060"/>
                </a:solidFill>
                <a:latin typeface="Arial" panose="020B0604020202020204" pitchFamily="34" charset="0"/>
                <a:cs typeface="Arial" panose="020B0604020202020204" pitchFamily="34" charset="0"/>
              </a:rPr>
              <a:t>chất</a:t>
            </a:r>
            <a:r>
              <a:rPr lang="en-US" altLang="en-US" sz="2500" b="0" dirty="0">
                <a:solidFill>
                  <a:srgbClr val="002060"/>
                </a:solidFill>
                <a:latin typeface="Arial" panose="020B0604020202020204" pitchFamily="34" charset="0"/>
                <a:cs typeface="Arial" panose="020B0604020202020204" pitchFamily="34" charset="0"/>
              </a:rPr>
              <a:t> </a:t>
            </a:r>
            <a:r>
              <a:rPr lang="en-US" altLang="en-US" sz="2500" b="0" dirty="0" err="1">
                <a:solidFill>
                  <a:srgbClr val="002060"/>
                </a:solidFill>
                <a:latin typeface="Arial" panose="020B0604020202020204" pitchFamily="34" charset="0"/>
                <a:cs typeface="Arial" panose="020B0604020202020204" pitchFamily="34" charset="0"/>
              </a:rPr>
              <a:t>điểm</a:t>
            </a:r>
            <a:r>
              <a:rPr lang="en-US" altLang="en-US" sz="2500" b="0" dirty="0">
                <a:solidFill>
                  <a:srgbClr val="002060"/>
                </a:solidFill>
                <a:latin typeface="Arial" panose="020B0604020202020204" pitchFamily="34" charset="0"/>
                <a:cs typeface="Arial" panose="020B0604020202020204" pitchFamily="34" charset="0"/>
              </a:rPr>
              <a:t> </a:t>
            </a:r>
            <a:r>
              <a:rPr lang="en-US" altLang="en-US" sz="2500" b="0" dirty="0" err="1">
                <a:solidFill>
                  <a:srgbClr val="002060"/>
                </a:solidFill>
                <a:latin typeface="Arial" panose="020B0604020202020204" pitchFamily="34" charset="0"/>
                <a:cs typeface="Arial" panose="020B0604020202020204" pitchFamily="34" charset="0"/>
              </a:rPr>
              <a:t>nếu</a:t>
            </a:r>
            <a:r>
              <a:rPr lang="en-US" altLang="en-US" sz="2500" b="0" dirty="0">
                <a:solidFill>
                  <a:srgbClr val="002060"/>
                </a:solidFill>
                <a:latin typeface="Arial" panose="020B0604020202020204" pitchFamily="34" charset="0"/>
                <a:cs typeface="Arial" panose="020B0604020202020204" pitchFamily="34" charset="0"/>
              </a:rPr>
              <a:t> </a:t>
            </a:r>
            <a:r>
              <a:rPr lang="en-US" altLang="en-US" sz="2500" b="0" dirty="0" err="1">
                <a:solidFill>
                  <a:srgbClr val="002060"/>
                </a:solidFill>
                <a:latin typeface="Arial" panose="020B0604020202020204" pitchFamily="34" charset="0"/>
                <a:cs typeface="Arial" panose="020B0604020202020204" pitchFamily="34" charset="0"/>
              </a:rPr>
              <a:t>kích</a:t>
            </a:r>
            <a:r>
              <a:rPr lang="en-US" altLang="en-US" sz="2500" b="0" dirty="0">
                <a:solidFill>
                  <a:srgbClr val="002060"/>
                </a:solidFill>
                <a:latin typeface="Arial" panose="020B0604020202020204" pitchFamily="34" charset="0"/>
                <a:cs typeface="Arial" panose="020B0604020202020204" pitchFamily="34" charset="0"/>
              </a:rPr>
              <a:t> </a:t>
            </a:r>
            <a:r>
              <a:rPr lang="en-US" altLang="en-US" sz="2500" b="0" dirty="0" err="1">
                <a:solidFill>
                  <a:srgbClr val="002060"/>
                </a:solidFill>
                <a:latin typeface="Arial" panose="020B0604020202020204" pitchFamily="34" charset="0"/>
                <a:cs typeface="Arial" panose="020B0604020202020204" pitchFamily="34" charset="0"/>
              </a:rPr>
              <a:t>thước</a:t>
            </a:r>
            <a:r>
              <a:rPr lang="en-US" altLang="en-US" sz="2500" b="0" dirty="0">
                <a:solidFill>
                  <a:srgbClr val="002060"/>
                </a:solidFill>
                <a:latin typeface="Arial" panose="020B0604020202020204" pitchFamily="34" charset="0"/>
                <a:cs typeface="Arial" panose="020B0604020202020204" pitchFamily="34" charset="0"/>
              </a:rPr>
              <a:t> </a:t>
            </a:r>
            <a:r>
              <a:rPr lang="en-US" altLang="en-US" sz="2500" b="0" dirty="0" err="1">
                <a:solidFill>
                  <a:srgbClr val="002060"/>
                </a:solidFill>
                <a:latin typeface="Arial" panose="020B0604020202020204" pitchFamily="34" charset="0"/>
                <a:cs typeface="Arial" panose="020B0604020202020204" pitchFamily="34" charset="0"/>
              </a:rPr>
              <a:t>của</a:t>
            </a:r>
            <a:r>
              <a:rPr lang="en-US" altLang="en-US" sz="2500" b="0" dirty="0">
                <a:solidFill>
                  <a:srgbClr val="002060"/>
                </a:solidFill>
                <a:latin typeface="Arial" panose="020B0604020202020204" pitchFamily="34" charset="0"/>
                <a:cs typeface="Arial" panose="020B0604020202020204" pitchFamily="34" charset="0"/>
              </a:rPr>
              <a:t> </a:t>
            </a:r>
            <a:r>
              <a:rPr lang="en-US" altLang="en-US" sz="2500" b="0" dirty="0" err="1">
                <a:solidFill>
                  <a:srgbClr val="002060"/>
                </a:solidFill>
                <a:latin typeface="Arial" panose="020B0604020202020204" pitchFamily="34" charset="0"/>
                <a:cs typeface="Arial" panose="020B0604020202020204" pitchFamily="34" charset="0"/>
              </a:rPr>
              <a:t>nó</a:t>
            </a:r>
            <a:r>
              <a:rPr lang="en-US" altLang="en-US" sz="2500" b="0" dirty="0">
                <a:solidFill>
                  <a:srgbClr val="002060"/>
                </a:solidFill>
                <a:latin typeface="Arial" panose="020B0604020202020204" pitchFamily="34" charset="0"/>
                <a:cs typeface="Arial" panose="020B0604020202020204" pitchFamily="34" charset="0"/>
              </a:rPr>
              <a:t> </a:t>
            </a:r>
            <a:r>
              <a:rPr lang="en-US" altLang="en-US" sz="2500" b="0" dirty="0" err="1">
                <a:solidFill>
                  <a:srgbClr val="002060"/>
                </a:solidFill>
                <a:latin typeface="Arial" panose="020B0604020202020204" pitchFamily="34" charset="0"/>
                <a:cs typeface="Arial" panose="020B0604020202020204" pitchFamily="34" charset="0"/>
              </a:rPr>
              <a:t>rất</a:t>
            </a:r>
            <a:r>
              <a:rPr lang="en-US" altLang="en-US" sz="2500" b="0" dirty="0">
                <a:solidFill>
                  <a:srgbClr val="002060"/>
                </a:solidFill>
                <a:latin typeface="Arial" panose="020B0604020202020204" pitchFamily="34" charset="0"/>
                <a:cs typeface="Arial" panose="020B0604020202020204" pitchFamily="34" charset="0"/>
              </a:rPr>
              <a:t> </a:t>
            </a:r>
            <a:r>
              <a:rPr lang="en-US" altLang="en-US" sz="2500" b="0" dirty="0" err="1">
                <a:solidFill>
                  <a:srgbClr val="002060"/>
                </a:solidFill>
                <a:latin typeface="Arial" panose="020B0604020202020204" pitchFamily="34" charset="0"/>
                <a:cs typeface="Arial" panose="020B0604020202020204" pitchFamily="34" charset="0"/>
              </a:rPr>
              <a:t>nhỏ</a:t>
            </a:r>
            <a:r>
              <a:rPr lang="en-US" altLang="en-US" sz="2500" b="0" dirty="0">
                <a:solidFill>
                  <a:srgbClr val="002060"/>
                </a:solidFill>
                <a:latin typeface="Arial" panose="020B0604020202020204" pitchFamily="34" charset="0"/>
                <a:cs typeface="Arial" panose="020B0604020202020204" pitchFamily="34" charset="0"/>
              </a:rPr>
              <a:t> so </a:t>
            </a:r>
            <a:r>
              <a:rPr lang="en-US" altLang="en-US" sz="2500" b="0" dirty="0" err="1">
                <a:solidFill>
                  <a:srgbClr val="002060"/>
                </a:solidFill>
                <a:latin typeface="Arial" panose="020B0604020202020204" pitchFamily="34" charset="0"/>
                <a:cs typeface="Arial" panose="020B0604020202020204" pitchFamily="34" charset="0"/>
              </a:rPr>
              <a:t>với</a:t>
            </a:r>
            <a:r>
              <a:rPr lang="en-US" altLang="en-US" sz="2500" b="0" dirty="0">
                <a:solidFill>
                  <a:srgbClr val="002060"/>
                </a:solidFill>
                <a:latin typeface="Arial" panose="020B0604020202020204" pitchFamily="34" charset="0"/>
                <a:cs typeface="Arial" panose="020B0604020202020204" pitchFamily="34" charset="0"/>
              </a:rPr>
              <a:t> </a:t>
            </a:r>
            <a:r>
              <a:rPr lang="en-US" altLang="en-US" sz="2500" b="0" dirty="0" err="1">
                <a:solidFill>
                  <a:srgbClr val="002060"/>
                </a:solidFill>
                <a:latin typeface="Arial" panose="020B0604020202020204" pitchFamily="34" charset="0"/>
                <a:cs typeface="Arial" panose="020B0604020202020204" pitchFamily="34" charset="0"/>
              </a:rPr>
              <a:t>độ</a:t>
            </a:r>
            <a:r>
              <a:rPr lang="en-US" altLang="en-US" sz="2500" b="0" dirty="0">
                <a:solidFill>
                  <a:srgbClr val="002060"/>
                </a:solidFill>
                <a:latin typeface="Arial" panose="020B0604020202020204" pitchFamily="34" charset="0"/>
                <a:cs typeface="Arial" panose="020B0604020202020204" pitchFamily="34" charset="0"/>
              </a:rPr>
              <a:t> </a:t>
            </a:r>
            <a:r>
              <a:rPr lang="en-US" altLang="en-US" sz="2500" b="0" dirty="0" err="1">
                <a:solidFill>
                  <a:srgbClr val="002060"/>
                </a:solidFill>
                <a:latin typeface="Arial" panose="020B0604020202020204" pitchFamily="34" charset="0"/>
                <a:cs typeface="Arial" panose="020B0604020202020204" pitchFamily="34" charset="0"/>
              </a:rPr>
              <a:t>dài</a:t>
            </a:r>
            <a:r>
              <a:rPr lang="en-US" altLang="en-US" sz="2500" b="0" dirty="0">
                <a:solidFill>
                  <a:srgbClr val="002060"/>
                </a:solidFill>
                <a:latin typeface="Arial" panose="020B0604020202020204" pitchFamily="34" charset="0"/>
                <a:cs typeface="Arial" panose="020B0604020202020204" pitchFamily="34" charset="0"/>
              </a:rPr>
              <a:t> </a:t>
            </a:r>
            <a:r>
              <a:rPr lang="en-US" altLang="en-US" sz="2500" b="0" dirty="0" err="1">
                <a:solidFill>
                  <a:srgbClr val="002060"/>
                </a:solidFill>
                <a:latin typeface="Arial" panose="020B0604020202020204" pitchFamily="34" charset="0"/>
                <a:cs typeface="Arial" panose="020B0604020202020204" pitchFamily="34" charset="0"/>
              </a:rPr>
              <a:t>đường</a:t>
            </a:r>
            <a:r>
              <a:rPr lang="en-US" altLang="en-US" sz="2500" b="0" dirty="0">
                <a:solidFill>
                  <a:srgbClr val="002060"/>
                </a:solidFill>
                <a:latin typeface="Arial" panose="020B0604020202020204" pitchFamily="34" charset="0"/>
                <a:cs typeface="Arial" panose="020B0604020202020204" pitchFamily="34" charset="0"/>
              </a:rPr>
              <a:t> </a:t>
            </a:r>
            <a:r>
              <a:rPr lang="en-US" altLang="en-US" sz="2500" b="0" dirty="0" err="1">
                <a:solidFill>
                  <a:srgbClr val="002060"/>
                </a:solidFill>
                <a:latin typeface="Arial" panose="020B0604020202020204" pitchFamily="34" charset="0"/>
                <a:cs typeface="Arial" panose="020B0604020202020204" pitchFamily="34" charset="0"/>
              </a:rPr>
              <a:t>đi</a:t>
            </a:r>
            <a:r>
              <a:rPr lang="en-US" altLang="en-US" sz="2500" b="0" dirty="0">
                <a:solidFill>
                  <a:srgbClr val="002060"/>
                </a:solidFill>
                <a:latin typeface="Arial" panose="020B0604020202020204" pitchFamily="34" charset="0"/>
                <a:cs typeface="Arial" panose="020B0604020202020204" pitchFamily="34" charset="0"/>
              </a:rPr>
              <a:t> (</a:t>
            </a:r>
            <a:r>
              <a:rPr lang="en-US" altLang="en-US" sz="2500" b="0" dirty="0" err="1">
                <a:solidFill>
                  <a:srgbClr val="002060"/>
                </a:solidFill>
                <a:latin typeface="Arial" panose="020B0604020202020204" pitchFamily="34" charset="0"/>
                <a:cs typeface="Arial" panose="020B0604020202020204" pitchFamily="34" charset="0"/>
              </a:rPr>
              <a:t>hoặc</a:t>
            </a:r>
            <a:r>
              <a:rPr lang="en-US" altLang="en-US" sz="2500" b="0" dirty="0">
                <a:solidFill>
                  <a:srgbClr val="002060"/>
                </a:solidFill>
                <a:latin typeface="Arial" panose="020B0604020202020204" pitchFamily="34" charset="0"/>
                <a:cs typeface="Arial" panose="020B0604020202020204" pitchFamily="34" charset="0"/>
              </a:rPr>
              <a:t> so </a:t>
            </a:r>
            <a:r>
              <a:rPr lang="en-US" altLang="en-US" sz="2500" b="0" dirty="0" err="1">
                <a:solidFill>
                  <a:srgbClr val="002060"/>
                </a:solidFill>
                <a:latin typeface="Arial" panose="020B0604020202020204" pitchFamily="34" charset="0"/>
                <a:cs typeface="Arial" panose="020B0604020202020204" pitchFamily="34" charset="0"/>
              </a:rPr>
              <a:t>với</a:t>
            </a:r>
            <a:r>
              <a:rPr lang="en-US" altLang="en-US" sz="2500" b="0" dirty="0">
                <a:solidFill>
                  <a:srgbClr val="002060"/>
                </a:solidFill>
                <a:latin typeface="Arial" panose="020B0604020202020204" pitchFamily="34" charset="0"/>
                <a:cs typeface="Arial" panose="020B0604020202020204" pitchFamily="34" charset="0"/>
              </a:rPr>
              <a:t> </a:t>
            </a:r>
            <a:r>
              <a:rPr lang="en-US" altLang="en-US" sz="2500" b="0" dirty="0" err="1">
                <a:solidFill>
                  <a:srgbClr val="002060"/>
                </a:solidFill>
                <a:latin typeface="Arial" panose="020B0604020202020204" pitchFamily="34" charset="0"/>
                <a:cs typeface="Arial" panose="020B0604020202020204" pitchFamily="34" charset="0"/>
              </a:rPr>
              <a:t>khoảng</a:t>
            </a:r>
            <a:r>
              <a:rPr lang="en-US" altLang="en-US" sz="2500" b="0" dirty="0">
                <a:solidFill>
                  <a:srgbClr val="002060"/>
                </a:solidFill>
                <a:latin typeface="Arial" panose="020B0604020202020204" pitchFamily="34" charset="0"/>
                <a:cs typeface="Arial" panose="020B0604020202020204" pitchFamily="34" charset="0"/>
              </a:rPr>
              <a:t> </a:t>
            </a:r>
            <a:r>
              <a:rPr lang="en-US" altLang="en-US" sz="2500" b="0" dirty="0" err="1">
                <a:solidFill>
                  <a:srgbClr val="002060"/>
                </a:solidFill>
                <a:latin typeface="Arial" panose="020B0604020202020204" pitchFamily="34" charset="0"/>
                <a:cs typeface="Arial" panose="020B0604020202020204" pitchFamily="34" charset="0"/>
              </a:rPr>
              <a:t>cách</a:t>
            </a:r>
            <a:r>
              <a:rPr lang="en-US" altLang="en-US" sz="2500" b="0" dirty="0">
                <a:solidFill>
                  <a:srgbClr val="002060"/>
                </a:solidFill>
                <a:latin typeface="Arial" panose="020B0604020202020204" pitchFamily="34" charset="0"/>
                <a:cs typeface="Arial" panose="020B0604020202020204" pitchFamily="34" charset="0"/>
              </a:rPr>
              <a:t> </a:t>
            </a:r>
            <a:r>
              <a:rPr lang="en-US" altLang="en-US" sz="2500" b="0" dirty="0" err="1">
                <a:solidFill>
                  <a:srgbClr val="002060"/>
                </a:solidFill>
                <a:latin typeface="Arial" panose="020B0604020202020204" pitchFamily="34" charset="0"/>
                <a:cs typeface="Arial" panose="020B0604020202020204" pitchFamily="34" charset="0"/>
              </a:rPr>
              <a:t>mà</a:t>
            </a:r>
            <a:r>
              <a:rPr lang="en-US" altLang="en-US" sz="2500" b="0" dirty="0">
                <a:solidFill>
                  <a:srgbClr val="002060"/>
                </a:solidFill>
                <a:latin typeface="Arial" panose="020B0604020202020204" pitchFamily="34" charset="0"/>
                <a:cs typeface="Arial" panose="020B0604020202020204" pitchFamily="34" charset="0"/>
              </a:rPr>
              <a:t> ta </a:t>
            </a:r>
            <a:r>
              <a:rPr lang="en-US" altLang="en-US" sz="2500" b="0" dirty="0" err="1">
                <a:solidFill>
                  <a:srgbClr val="002060"/>
                </a:solidFill>
                <a:latin typeface="Arial" panose="020B0604020202020204" pitchFamily="34" charset="0"/>
                <a:cs typeface="Arial" panose="020B0604020202020204" pitchFamily="34" charset="0"/>
              </a:rPr>
              <a:t>đề</a:t>
            </a:r>
            <a:r>
              <a:rPr lang="en-US" altLang="en-US" sz="2500" b="0" dirty="0">
                <a:solidFill>
                  <a:srgbClr val="002060"/>
                </a:solidFill>
                <a:latin typeface="Arial" panose="020B0604020202020204" pitchFamily="34" charset="0"/>
                <a:cs typeface="Arial" panose="020B0604020202020204" pitchFamily="34" charset="0"/>
              </a:rPr>
              <a:t> </a:t>
            </a:r>
            <a:r>
              <a:rPr lang="en-US" altLang="en-US" sz="2500" b="0" dirty="0" err="1">
                <a:solidFill>
                  <a:srgbClr val="002060"/>
                </a:solidFill>
                <a:latin typeface="Arial" panose="020B0604020202020204" pitchFamily="34" charset="0"/>
                <a:cs typeface="Arial" panose="020B0604020202020204" pitchFamily="34" charset="0"/>
              </a:rPr>
              <a:t>cập</a:t>
            </a:r>
            <a:r>
              <a:rPr lang="en-US" altLang="en-US" sz="2500" b="0" dirty="0">
                <a:solidFill>
                  <a:srgbClr val="002060"/>
                </a:solidFill>
                <a:latin typeface="Arial" panose="020B0604020202020204" pitchFamily="34" charset="0"/>
                <a:cs typeface="Arial" panose="020B0604020202020204" pitchFamily="34" charset="0"/>
              </a:rPr>
              <a:t> </a:t>
            </a:r>
            <a:r>
              <a:rPr lang="en-US" altLang="en-US" sz="2500" b="0" dirty="0" err="1">
                <a:solidFill>
                  <a:srgbClr val="002060"/>
                </a:solidFill>
                <a:latin typeface="Arial" panose="020B0604020202020204" pitchFamily="34" charset="0"/>
                <a:cs typeface="Arial" panose="020B0604020202020204" pitchFamily="34" charset="0"/>
              </a:rPr>
              <a:t>đến</a:t>
            </a:r>
            <a:r>
              <a:rPr lang="en-US" altLang="en-US" sz="2500" b="0" dirty="0">
                <a:solidFill>
                  <a:srgbClr val="002060"/>
                </a:solidFill>
                <a:latin typeface="Arial" panose="020B0604020202020204" pitchFamily="34" charset="0"/>
                <a:cs typeface="Arial" panose="020B0604020202020204" pitchFamily="34" charset="0"/>
              </a:rPr>
              <a:t>)</a:t>
            </a:r>
            <a:endParaRPr lang="en-US" sz="2500" dirty="0">
              <a:solidFill>
                <a:srgbClr val="002060"/>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xmlns="" id="{A4BF5096-ECDF-4580-86D3-7EE111E1302B}"/>
              </a:ext>
            </a:extLst>
          </p:cNvPr>
          <p:cNvSpPr txBox="1"/>
          <p:nvPr/>
        </p:nvSpPr>
        <p:spPr>
          <a:xfrm>
            <a:off x="684979" y="5897180"/>
            <a:ext cx="4948316" cy="707886"/>
          </a:xfrm>
          <a:prstGeom prst="rect">
            <a:avLst/>
          </a:prstGeom>
          <a:noFill/>
        </p:spPr>
        <p:txBody>
          <a:bodyPr wrap="square">
            <a:spAutoFit/>
          </a:bodyPr>
          <a:lstStyle/>
          <a:p>
            <a:pPr algn="ctr">
              <a:spcBef>
                <a:spcPts val="0"/>
              </a:spcBef>
            </a:pPr>
            <a:r>
              <a:rPr lang="en-US" altLang="en-US" sz="2000" b="0" i="1">
                <a:latin typeface="Arial" panose="020B0604020202020204" pitchFamily="34" charset="0"/>
                <a:cs typeface="Arial" panose="020B0604020202020204" pitchFamily="34" charset="0"/>
              </a:rPr>
              <a:t>Một </a:t>
            </a:r>
            <a:r>
              <a:rPr lang="en-US" altLang="en-US" sz="2000" b="0" i="1" err="1">
                <a:latin typeface="Arial" panose="020B0604020202020204" pitchFamily="34" charset="0"/>
                <a:cs typeface="Arial" panose="020B0604020202020204" pitchFamily="34" charset="0"/>
              </a:rPr>
              <a:t>chiếc</a:t>
            </a:r>
            <a:r>
              <a:rPr lang="en-US" altLang="en-US" sz="2000" b="0" i="1">
                <a:latin typeface="Arial" panose="020B0604020202020204" pitchFamily="34" charset="0"/>
                <a:cs typeface="Arial" panose="020B0604020202020204" pitchFamily="34" charset="0"/>
              </a:rPr>
              <a:t> xe (4 m) đi từ TP HCM đến Đà Lạt (308 km) được xem là chất điểm. </a:t>
            </a:r>
            <a:endParaRPr lang="en-US" altLang="en-US" sz="2000" b="0" i="1" dirty="0">
              <a:latin typeface="Arial" panose="020B0604020202020204" pitchFamily="34" charset="0"/>
              <a:cs typeface="Arial" panose="020B0604020202020204" pitchFamily="34" charset="0"/>
            </a:endParaRPr>
          </a:p>
        </p:txBody>
      </p:sp>
      <p:pic>
        <p:nvPicPr>
          <p:cNvPr id="13" name="Picture 12" descr="A picture containing counter, different, various, bunch&#10;&#10;Description automatically generated">
            <a:extLst>
              <a:ext uri="{FF2B5EF4-FFF2-40B4-BE49-F238E27FC236}">
                <a16:creationId xmlns:a16="http://schemas.microsoft.com/office/drawing/2014/main" xmlns="" id="{9197EFDD-CFCA-491E-B7CC-1999D310427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55953" y="2423250"/>
            <a:ext cx="5970813" cy="3363839"/>
          </a:xfrm>
          <a:prstGeom prst="rect">
            <a:avLst/>
          </a:prstGeom>
          <a:ln>
            <a:noFill/>
          </a:ln>
          <a:effectLst>
            <a:softEdge rad="112500"/>
          </a:effectLst>
        </p:spPr>
      </p:pic>
      <p:pic>
        <p:nvPicPr>
          <p:cNvPr id="3" name="Picture 2">
            <a:extLst>
              <a:ext uri="{FF2B5EF4-FFF2-40B4-BE49-F238E27FC236}">
                <a16:creationId xmlns:a16="http://schemas.microsoft.com/office/drawing/2014/main" xmlns="" id="{5646C50D-3799-4915-B352-3BD2FC2435F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97988" y="2423249"/>
            <a:ext cx="4948316" cy="3363840"/>
          </a:xfrm>
          <a:prstGeom prst="rect">
            <a:avLst/>
          </a:prstGeom>
          <a:ln>
            <a:noFill/>
          </a:ln>
          <a:effectLst>
            <a:softEdge rad="112500"/>
          </a:effectLst>
        </p:spPr>
      </p:pic>
      <p:pic>
        <p:nvPicPr>
          <p:cNvPr id="18" name="Picture 17">
            <a:extLst>
              <a:ext uri="{FF2B5EF4-FFF2-40B4-BE49-F238E27FC236}">
                <a16:creationId xmlns:a16="http://schemas.microsoft.com/office/drawing/2014/main" xmlns="" id="{662414AC-746E-4C3E-8F5F-A3A3930A668B}"/>
              </a:ext>
            </a:extLst>
          </p:cNvPr>
          <p:cNvPicPr>
            <a:picLocks noChangeAspect="1"/>
          </p:cNvPicPr>
          <p:nvPr/>
        </p:nvPicPr>
        <p:blipFill>
          <a:blip r:embed="rId7" cstate="email">
            <a:extLst>
              <a:ext uri="{BEBA8EAE-BF5A-486C-A8C5-ECC9F3942E4B}">
                <a14:imgProps xmlns:a14="http://schemas.microsoft.com/office/drawing/2010/main">
                  <a14:imgLayer r:embed="rId8">
                    <a14:imgEffect>
                      <a14:backgroundRemoval t="9779" b="89872" l="4048" r="97857">
                        <a14:foregroundMark x1="5952" y1="54133" x2="5952" y2="54133"/>
                        <a14:foregroundMark x1="4048" y1="50291" x2="4048" y2="50291"/>
                        <a14:foregroundMark x1="7738" y1="53085" x2="7738" y2="53085"/>
                        <a14:foregroundMark x1="4524" y1="51455" x2="4524" y2="51455"/>
                        <a14:foregroundMark x1="93452" y1="57625" x2="93452" y2="57625"/>
                        <a14:foregroundMark x1="97857" y1="58673" x2="97857" y2="58673"/>
                        <a14:foregroundMark x1="45476" y1="45518" x2="45476" y2="45518"/>
                        <a14:foregroundMark x1="41548" y1="45867" x2="41548" y2="45867"/>
                        <a14:foregroundMark x1="41905" y1="45052" x2="41905" y2="45052"/>
                      </a14:backgroundRemoval>
                    </a14:imgEffect>
                  </a14:imgLayer>
                </a14:imgProps>
              </a:ext>
              <a:ext uri="{28A0092B-C50C-407E-A947-70E740481C1C}">
                <a14:useLocalDpi xmlns:a14="http://schemas.microsoft.com/office/drawing/2010/main"/>
              </a:ext>
            </a:extLst>
          </a:blip>
          <a:stretch>
            <a:fillRect/>
          </a:stretch>
        </p:blipFill>
        <p:spPr>
          <a:xfrm>
            <a:off x="3499944" y="4385248"/>
            <a:ext cx="1910255" cy="1649798"/>
          </a:xfrm>
          <a:prstGeom prst="rect">
            <a:avLst/>
          </a:prstGeom>
        </p:spPr>
      </p:pic>
      <p:sp>
        <p:nvSpPr>
          <p:cNvPr id="19" name="TextBox 18">
            <a:extLst>
              <a:ext uri="{FF2B5EF4-FFF2-40B4-BE49-F238E27FC236}">
                <a16:creationId xmlns:a16="http://schemas.microsoft.com/office/drawing/2014/main" xmlns="" id="{3BEEEB32-6BAC-4703-B621-86B6B59288DC}"/>
              </a:ext>
            </a:extLst>
          </p:cNvPr>
          <p:cNvSpPr txBox="1"/>
          <p:nvPr/>
        </p:nvSpPr>
        <p:spPr>
          <a:xfrm>
            <a:off x="6111949" y="5893290"/>
            <a:ext cx="5638800" cy="707886"/>
          </a:xfrm>
          <a:prstGeom prst="rect">
            <a:avLst/>
          </a:prstGeom>
          <a:noFill/>
        </p:spPr>
        <p:txBody>
          <a:bodyPr wrap="square">
            <a:spAutoFit/>
          </a:bodyPr>
          <a:lstStyle/>
          <a:p>
            <a:pPr algn="ctr">
              <a:spcBef>
                <a:spcPts val="0"/>
              </a:spcBef>
            </a:pPr>
            <a:r>
              <a:rPr lang="en-US" altLang="en-US" sz="2000" b="0" i="1">
                <a:latin typeface="Arial" panose="020B0604020202020204" pitchFamily="34" charset="0"/>
                <a:cs typeface="Arial" panose="020B0604020202020204" pitchFamily="34" charset="0"/>
              </a:rPr>
              <a:t>Cũng xe đó (4m) khi di chuyển trong </a:t>
            </a:r>
            <a:r>
              <a:rPr lang="en-US" altLang="en-US" sz="2000" b="0" i="1" dirty="0" err="1">
                <a:latin typeface="Arial" panose="020B0604020202020204" pitchFamily="34" charset="0"/>
                <a:cs typeface="Arial" panose="020B0604020202020204" pitchFamily="34" charset="0"/>
              </a:rPr>
              <a:t>bãi</a:t>
            </a:r>
            <a:r>
              <a:rPr lang="en-US" altLang="en-US" sz="2000" b="0" i="1" dirty="0">
                <a:latin typeface="Arial" panose="020B0604020202020204" pitchFamily="34" charset="0"/>
                <a:cs typeface="Arial" panose="020B0604020202020204" pitchFamily="34" charset="0"/>
              </a:rPr>
              <a:t> </a:t>
            </a:r>
            <a:r>
              <a:rPr lang="en-US" altLang="en-US" sz="2000" b="0" i="1" err="1">
                <a:latin typeface="Arial" panose="020B0604020202020204" pitchFamily="34" charset="0"/>
                <a:cs typeface="Arial" panose="020B0604020202020204" pitchFamily="34" charset="0"/>
              </a:rPr>
              <a:t>đậu</a:t>
            </a:r>
            <a:r>
              <a:rPr lang="en-US" altLang="en-US" sz="2000" b="0" i="1">
                <a:latin typeface="Arial" panose="020B0604020202020204" pitchFamily="34" charset="0"/>
                <a:cs typeface="Arial" panose="020B0604020202020204" pitchFamily="34" charset="0"/>
              </a:rPr>
              <a:t> xe (10m) thì không được xem là chất điểm.</a:t>
            </a:r>
            <a:endParaRPr lang="en-US" altLang="en-US" sz="2000" b="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878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C5094BBC-4AEF-45E2-800C-D9EB80EB9602}"/>
              </a:ext>
            </a:extLst>
          </p:cNvPr>
          <p:cNvGrpSpPr/>
          <p:nvPr/>
        </p:nvGrpSpPr>
        <p:grpSpPr>
          <a:xfrm>
            <a:off x="-29497" y="65599"/>
            <a:ext cx="8603570" cy="541686"/>
            <a:chOff x="74035" y="2231322"/>
            <a:chExt cx="8550262" cy="756153"/>
          </a:xfrm>
        </p:grpSpPr>
        <p:grpSp>
          <p:nvGrpSpPr>
            <p:cNvPr id="5" name="Group 70">
              <a:extLst>
                <a:ext uri="{FF2B5EF4-FFF2-40B4-BE49-F238E27FC236}">
                  <a16:creationId xmlns:a16="http://schemas.microsoft.com/office/drawing/2014/main" xmlns="" id="{22027F8E-E199-4A54-B069-309AC253031F}"/>
                </a:ext>
              </a:extLst>
            </p:cNvPr>
            <p:cNvGrpSpPr>
              <a:grpSpLocks/>
            </p:cNvGrpSpPr>
            <p:nvPr/>
          </p:nvGrpSpPr>
          <p:grpSpPr bwMode="auto">
            <a:xfrm>
              <a:off x="330533" y="2267004"/>
              <a:ext cx="8293764" cy="708275"/>
              <a:chOff x="587624" y="3377549"/>
              <a:chExt cx="4270901" cy="1364238"/>
            </a:xfrm>
          </p:grpSpPr>
          <p:pic>
            <p:nvPicPr>
              <p:cNvPr id="8" name="Picture 8" descr="empty-green-rectangle">
                <a:extLst>
                  <a:ext uri="{FF2B5EF4-FFF2-40B4-BE49-F238E27FC236}">
                    <a16:creationId xmlns:a16="http://schemas.microsoft.com/office/drawing/2014/main" xmlns=""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7624" y="3377549"/>
                <a:ext cx="4270901"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xmlns="" id="{06869E57-2328-4344-AAC1-8990C425C4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xmlns=""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1</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xmlns=""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Một số khái niệm cơ bản trong chuyển động </a:t>
              </a:r>
              <a:endParaRPr lang="en-US" sz="2800" dirty="0">
                <a:cs typeface="Arial" panose="020B0604020202020204" pitchFamily="34" charset="0"/>
              </a:endParaRPr>
            </a:p>
          </p:txBody>
        </p:sp>
      </p:grpSp>
      <p:sp>
        <p:nvSpPr>
          <p:cNvPr id="10" name="Text Box 13">
            <a:extLst>
              <a:ext uri="{FF2B5EF4-FFF2-40B4-BE49-F238E27FC236}">
                <a16:creationId xmlns:a16="http://schemas.microsoft.com/office/drawing/2014/main" xmlns="" id="{8F22D167-171E-49A6-B65A-ABD77CE9C495}"/>
              </a:ext>
            </a:extLst>
          </p:cNvPr>
          <p:cNvSpPr txBox="1">
            <a:spLocks noChangeArrowheads="1"/>
          </p:cNvSpPr>
          <p:nvPr/>
        </p:nvSpPr>
        <p:spPr bwMode="auto">
          <a:xfrm>
            <a:off x="457200" y="689508"/>
            <a:ext cx="1981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b. Vị trí</a:t>
            </a:r>
          </a:p>
        </p:txBody>
      </p:sp>
      <p:pic>
        <p:nvPicPr>
          <p:cNvPr id="15" name="Picture 5" descr="empty-blue-rectangle">
            <a:extLst>
              <a:ext uri="{FF2B5EF4-FFF2-40B4-BE49-F238E27FC236}">
                <a16:creationId xmlns:a16="http://schemas.microsoft.com/office/drawing/2014/main" xmlns=""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0840" y="5592608"/>
            <a:ext cx="11207173" cy="111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xmlns="" id="{DC224933-9386-4EF8-83D5-7F9F847973BE}"/>
              </a:ext>
            </a:extLst>
          </p:cNvPr>
          <p:cNvSpPr txBox="1"/>
          <p:nvPr/>
        </p:nvSpPr>
        <p:spPr>
          <a:xfrm>
            <a:off x="923261" y="5700754"/>
            <a:ext cx="10113335" cy="861774"/>
          </a:xfrm>
          <a:prstGeom prst="rect">
            <a:avLst/>
          </a:prstGeom>
          <a:noFill/>
        </p:spPr>
        <p:txBody>
          <a:bodyPr wrap="square">
            <a:spAutoFit/>
          </a:bodyPr>
          <a:lstStyle/>
          <a:p>
            <a:pPr algn="ctr"/>
            <a:r>
              <a:rPr lang="en-US" sz="2500">
                <a:effectLst/>
                <a:latin typeface="Arial" panose="020B0604020202020204" pitchFamily="34" charset="0"/>
                <a:ea typeface="Times New Roman" panose="02020603050405020304" pitchFamily="18" charset="0"/>
              </a:rPr>
              <a:t>Vật làm gốc, hệ trục toạ độ kết hợp với đồng hồ đo thời gian tạo thành </a:t>
            </a:r>
            <a:r>
              <a:rPr lang="en-US" sz="2500" b="1">
                <a:effectLst/>
                <a:latin typeface="Arial" panose="020B0604020202020204" pitchFamily="34" charset="0"/>
                <a:ea typeface="Times New Roman" panose="02020603050405020304" pitchFamily="18" charset="0"/>
              </a:rPr>
              <a:t>hệ quy chiếu</a:t>
            </a:r>
            <a:r>
              <a:rPr lang="en-US" sz="2500">
                <a:effectLst/>
                <a:latin typeface="Arial" panose="020B0604020202020204" pitchFamily="34" charset="0"/>
                <a:ea typeface="Times New Roman" panose="02020603050405020304" pitchFamily="18" charset="0"/>
              </a:rPr>
              <a:t>. </a:t>
            </a:r>
            <a:endParaRPr lang="en-US" sz="2500" dirty="0">
              <a:solidFill>
                <a:srgbClr val="002060"/>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xmlns="" id="{B678AD8E-E45C-40E1-96EB-1F7A4690FAFD}"/>
              </a:ext>
            </a:extLst>
          </p:cNvPr>
          <p:cNvPicPr>
            <a:picLocks noChangeAspect="1"/>
          </p:cNvPicPr>
          <p:nvPr/>
        </p:nvPicPr>
        <p:blipFill>
          <a:blip r:embed="rId5"/>
          <a:stretch>
            <a:fillRect/>
          </a:stretch>
        </p:blipFill>
        <p:spPr>
          <a:xfrm>
            <a:off x="4843410" y="3093044"/>
            <a:ext cx="5755884" cy="2184642"/>
          </a:xfrm>
          <a:prstGeom prst="rect">
            <a:avLst/>
          </a:prstGeom>
        </p:spPr>
      </p:pic>
      <p:sp>
        <p:nvSpPr>
          <p:cNvPr id="20" name="TextBox 19">
            <a:extLst>
              <a:ext uri="{FF2B5EF4-FFF2-40B4-BE49-F238E27FC236}">
                <a16:creationId xmlns:a16="http://schemas.microsoft.com/office/drawing/2014/main" xmlns="" id="{B09D4BFB-E25C-4A35-B097-85E140FD8A0F}"/>
              </a:ext>
            </a:extLst>
          </p:cNvPr>
          <p:cNvSpPr txBox="1"/>
          <p:nvPr/>
        </p:nvSpPr>
        <p:spPr>
          <a:xfrm>
            <a:off x="725845" y="3604886"/>
            <a:ext cx="3832907" cy="1160959"/>
          </a:xfrm>
          <a:prstGeom prst="rect">
            <a:avLst/>
          </a:prstGeom>
          <a:noFill/>
        </p:spPr>
        <p:txBody>
          <a:bodyPr wrap="square">
            <a:spAutoFit/>
          </a:bodyPr>
          <a:lstStyle/>
          <a:p>
            <a:pPr marL="0" marR="0" algn="ctr">
              <a:lnSpc>
                <a:spcPct val="107000"/>
              </a:lnSpc>
              <a:spcBef>
                <a:spcPts val="0"/>
              </a:spcBef>
              <a:spcAft>
                <a:spcPts val="500"/>
              </a:spcAft>
            </a:pPr>
            <a:r>
              <a:rPr lang="en-US" sz="2200" i="1">
                <a:effectLst/>
                <a:latin typeface="Arial" panose="020B0604020202020204" pitchFamily="34" charset="0"/>
                <a:ea typeface="Times New Roman" panose="02020603050405020304" pitchFamily="18" charset="0"/>
                <a:cs typeface="Times New Roman" panose="02020603050405020304" pitchFamily="18" charset="0"/>
              </a:rPr>
              <a:t>Vị trí của một vật được xác định trên trục toạ độ tại hai thời điểm khác nhau</a:t>
            </a:r>
            <a:endParaRPr lang="en-US" sz="2200" i="1">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14" name="TextBox 13">
            <a:extLst>
              <a:ext uri="{FF2B5EF4-FFF2-40B4-BE49-F238E27FC236}">
                <a16:creationId xmlns:a16="http://schemas.microsoft.com/office/drawing/2014/main" xmlns="" id="{41F6354B-09FE-352D-1D86-4CCF71F3A8E4}"/>
              </a:ext>
            </a:extLst>
          </p:cNvPr>
          <p:cNvSpPr txBox="1"/>
          <p:nvPr/>
        </p:nvSpPr>
        <p:spPr>
          <a:xfrm>
            <a:off x="725845" y="1179651"/>
            <a:ext cx="10843307" cy="477054"/>
          </a:xfrm>
          <a:prstGeom prst="rect">
            <a:avLst/>
          </a:prstGeom>
          <a:noFill/>
        </p:spPr>
        <p:txBody>
          <a:bodyPr wrap="square">
            <a:spAutoFit/>
          </a:bodyPr>
          <a:lstStyle/>
          <a:p>
            <a:pPr marL="342900" indent="-342900">
              <a:buFont typeface="Wingdings" panose="05000000000000000000" pitchFamily="2" charset="2"/>
              <a:buChar char="v"/>
            </a:pPr>
            <a:r>
              <a:rPr lang="en-US" sz="2500">
                <a:effectLst/>
                <a:latin typeface="Arial" panose="020B0604020202020204" pitchFamily="34" charset="0"/>
                <a:ea typeface="Times New Roman" panose="02020603050405020304" pitchFamily="18" charset="0"/>
              </a:rPr>
              <a:t>Để xác định vị trí của vật, ta cần phải chọn một vật khác làm gốc. </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xmlns="" id="{E9FA7551-7BB7-AD6A-0EC6-2F972A88731A}"/>
                  </a:ext>
                </a:extLst>
              </p:cNvPr>
              <p:cNvSpPr txBox="1"/>
              <p:nvPr/>
            </p:nvSpPr>
            <p:spPr>
              <a:xfrm>
                <a:off x="725845" y="1683286"/>
                <a:ext cx="10278853" cy="1293559"/>
              </a:xfrm>
              <a:prstGeom prst="rect">
                <a:avLst/>
              </a:prstGeom>
              <a:noFill/>
            </p:spPr>
            <p:txBody>
              <a:bodyPr wrap="square">
                <a:spAutoFit/>
              </a:bodyPr>
              <a:lstStyle/>
              <a:p>
                <a:pPr marL="342900" indent="-342900">
                  <a:buFont typeface="Wingdings" panose="05000000000000000000" pitchFamily="2" charset="2"/>
                  <a:buChar char="v"/>
                </a:pPr>
                <a:r>
                  <a:rPr lang="en-US" sz="2500">
                    <a:effectLst/>
                    <a:latin typeface="Arial" panose="020B0604020202020204" pitchFamily="34" charset="0"/>
                    <a:ea typeface="Times New Roman" panose="02020603050405020304" pitchFamily="18" charset="0"/>
                  </a:rPr>
                  <a:t>Gắn vào vật này một trục Ox như hình (chuyển động thẳng) hoặc hệ toạ độ Oxy (chuyển động trong mặt phẳng). Khi đó, vị trí của vật có thể được xác định bởi toạ độ x = </a:t>
                </a:r>
                <a14:m>
                  <m:oMath xmlns:m="http://schemas.openxmlformats.org/officeDocument/2006/math">
                    <m:acc>
                      <m:accPr>
                        <m:chr m:val="̅"/>
                        <m:ctrlPr>
                          <a:rPr lang="en-US" sz="2800" i="1">
                            <a:solidFill>
                              <a:srgbClr val="000000"/>
                            </a:solidFill>
                            <a:latin typeface="Cambria Math"/>
                            <a:cs typeface="Arial" panose="020B0604020202020204" pitchFamily="34" charset="0"/>
                          </a:rPr>
                        </m:ctrlPr>
                      </m:accPr>
                      <m:e>
                        <m:r>
                          <a:rPr lang="en-US" sz="2800" b="0" i="1" smtClean="0">
                            <a:solidFill>
                              <a:srgbClr val="000000"/>
                            </a:solidFill>
                            <a:latin typeface="Cambria Math" panose="02040503050406030204" pitchFamily="18" charset="0"/>
                            <a:cs typeface="Arial" panose="020B0604020202020204" pitchFamily="34" charset="0"/>
                          </a:rPr>
                          <m:t>𝑂𝑀</m:t>
                        </m:r>
                      </m:e>
                    </m:acc>
                  </m:oMath>
                </a14:m>
                <a:r>
                  <a:rPr lang="en-US" sz="2500">
                    <a:effectLst/>
                    <a:latin typeface="Arial" panose="020B0604020202020204" pitchFamily="34" charset="0"/>
                    <a:ea typeface="Times New Roman" panose="02020603050405020304" pitchFamily="18" charset="0"/>
                  </a:rPr>
                  <a:t> hoặc (x, y). </a:t>
                </a:r>
              </a:p>
            </p:txBody>
          </p:sp>
        </mc:Choice>
        <mc:Fallback xmlns="">
          <p:sp>
            <p:nvSpPr>
              <p:cNvPr id="16" name="TextBox 15">
                <a:extLst>
                  <a:ext uri="{FF2B5EF4-FFF2-40B4-BE49-F238E27FC236}">
                    <a16:creationId xmlns:a16="http://schemas.microsoft.com/office/drawing/2014/main" id="{E9FA7551-7BB7-AD6A-0EC6-2F972A88731A}"/>
                  </a:ext>
                </a:extLst>
              </p:cNvPr>
              <p:cNvSpPr txBox="1">
                <a:spLocks noRot="1" noChangeAspect="1" noMove="1" noResize="1" noEditPoints="1" noAdjustHandles="1" noChangeArrowheads="1" noChangeShapeType="1" noTextEdit="1"/>
              </p:cNvSpPr>
              <p:nvPr/>
            </p:nvSpPr>
            <p:spPr>
              <a:xfrm>
                <a:off x="725845" y="1683286"/>
                <a:ext cx="10278853" cy="1293559"/>
              </a:xfrm>
              <a:prstGeom prst="rect">
                <a:avLst/>
              </a:prstGeom>
              <a:blipFill>
                <a:blip r:embed="rId6"/>
                <a:stretch>
                  <a:fillRect l="-830" t="-3302" r="-593" b="-9906"/>
                </a:stretch>
              </a:blipFill>
            </p:spPr>
            <p:txBody>
              <a:bodyPr/>
              <a:lstStyle/>
              <a:p>
                <a:r>
                  <a:rPr lang="en-US">
                    <a:noFill/>
                  </a:rPr>
                  <a:t> </a:t>
                </a:r>
              </a:p>
            </p:txBody>
          </p:sp>
        </mc:Fallback>
      </mc:AlternateContent>
    </p:spTree>
    <p:extLst>
      <p:ext uri="{BB962C8B-B14F-4D97-AF65-F5344CB8AC3E}">
        <p14:creationId xmlns:p14="http://schemas.microsoft.com/office/powerpoint/2010/main" val="155984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0"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a16="http://schemas.microsoft.com/office/drawing/2014/main" xmlns="" id="{BDA2758C-0329-4D30-8872-36B928E95685}"/>
              </a:ext>
            </a:extLst>
          </p:cNvPr>
          <p:cNvGrpSpPr/>
          <p:nvPr/>
        </p:nvGrpSpPr>
        <p:grpSpPr>
          <a:xfrm>
            <a:off x="4908936" y="126868"/>
            <a:ext cx="2253864" cy="482732"/>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a16="http://schemas.microsoft.com/office/drawing/2014/main" xmlns="" id="{188EA6C3-A640-4453-B39F-3F453D61351E}"/>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a16="http://schemas.microsoft.com/office/drawing/2014/main" xmlns="" id="{03BA3408-DB66-42B2-8830-0999494F85A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Thảo luận</a:t>
              </a:r>
            </a:p>
          </p:txBody>
        </p:sp>
      </p:grpSp>
      <p:sp>
        <p:nvSpPr>
          <p:cNvPr id="9" name="Text Box 29">
            <a:extLst>
              <a:ext uri="{FF2B5EF4-FFF2-40B4-BE49-F238E27FC236}">
                <a16:creationId xmlns:a16="http://schemas.microsoft.com/office/drawing/2014/main" xmlns="" id="{E5884B72-3AF6-4120-AC30-5E792B50DCE8}"/>
              </a:ext>
            </a:extLst>
          </p:cNvPr>
          <p:cNvSpPr txBox="1">
            <a:spLocks noChangeArrowheads="1"/>
          </p:cNvSpPr>
          <p:nvPr/>
        </p:nvSpPr>
        <p:spPr bwMode="auto">
          <a:xfrm>
            <a:off x="1374976" y="768396"/>
            <a:ext cx="9902624" cy="894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nSpc>
                <a:spcPct val="107000"/>
              </a:lnSpc>
              <a:spcBef>
                <a:spcPts val="0"/>
              </a:spcBef>
              <a:spcAft>
                <a:spcPts val="500"/>
              </a:spcAft>
            </a:pPr>
            <a:r>
              <a:rPr lang="en-US" sz="2500">
                <a:effectLst/>
                <a:latin typeface="Arial" panose="020B0604020202020204" pitchFamily="34" charset="0"/>
                <a:ea typeface="Times New Roman" panose="02020603050405020304" pitchFamily="18" charset="0"/>
                <a:cs typeface="Times New Roman" panose="02020603050405020304" pitchFamily="18" charset="0"/>
              </a:rPr>
              <a:t>Vị trí và toạ độ của một vật có phụ thuộc vào vật làm gốc không? Cho một ví dụ trong thực tiễn để minh họa cho câu trả lời của em.</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10" name="Rectangle: Rounded Corners 9">
            <a:extLst>
              <a:ext uri="{FF2B5EF4-FFF2-40B4-BE49-F238E27FC236}">
                <a16:creationId xmlns:a16="http://schemas.microsoft.com/office/drawing/2014/main" xmlns="" id="{16FD42F1-EC74-4467-8D14-B7A54908411B}"/>
              </a:ext>
            </a:extLst>
          </p:cNvPr>
          <p:cNvSpPr/>
          <p:nvPr/>
        </p:nvSpPr>
        <p:spPr>
          <a:xfrm>
            <a:off x="914400" y="727230"/>
            <a:ext cx="10668000" cy="1025370"/>
          </a:xfrm>
          <a:prstGeom prst="roundRect">
            <a:avLst>
              <a:gd name="adj" fmla="val 8564"/>
            </a:avLst>
          </a:prstGeom>
          <a:noFill/>
          <a:ln cmpd="thickThi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12" name="Picture 11" descr="A picture containing logo&#10;&#10;Description automatically generated">
            <a:extLst>
              <a:ext uri="{FF2B5EF4-FFF2-40B4-BE49-F238E27FC236}">
                <a16:creationId xmlns:a16="http://schemas.microsoft.com/office/drawing/2014/main" xmlns="" id="{049F559C-286C-462F-B9E0-BC76C648442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3824" y="331239"/>
            <a:ext cx="921152" cy="874314"/>
          </a:xfrm>
          <a:prstGeom prst="rect">
            <a:avLst/>
          </a:prstGeom>
        </p:spPr>
      </p:pic>
      <p:pic>
        <p:nvPicPr>
          <p:cNvPr id="36" name="Picture 35" descr="A road with mountains in the background&#10;&#10;Description automatically generated with medium confidence">
            <a:extLst>
              <a:ext uri="{FF2B5EF4-FFF2-40B4-BE49-F238E27FC236}">
                <a16:creationId xmlns:a16="http://schemas.microsoft.com/office/drawing/2014/main" xmlns="" id="{B5BC67AE-B927-4EDA-BA7A-815088266D3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794" r="-725"/>
          <a:stretch/>
        </p:blipFill>
        <p:spPr>
          <a:xfrm>
            <a:off x="800100" y="2004643"/>
            <a:ext cx="10668000" cy="3710358"/>
          </a:xfrm>
          <a:prstGeom prst="rect">
            <a:avLst/>
          </a:prstGeom>
          <a:ln>
            <a:noFill/>
          </a:ln>
          <a:effectLst>
            <a:softEdge rad="112500"/>
          </a:effectLst>
        </p:spPr>
      </p:pic>
      <p:pic>
        <p:nvPicPr>
          <p:cNvPr id="37" name="Content Placeholder 4" descr="A picture containing arrow&#10;&#10;Description automatically generated">
            <a:extLst>
              <a:ext uri="{FF2B5EF4-FFF2-40B4-BE49-F238E27FC236}">
                <a16:creationId xmlns:a16="http://schemas.microsoft.com/office/drawing/2014/main" xmlns="" id="{E0C8C89E-6609-4C1A-8AB0-178635E4F2F8}"/>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4000" b="94857" l="0" r="100000">
                        <a14:foregroundMark x1="51515" y1="4000" x2="51515" y2="4000"/>
                        <a14:foregroundMark x1="49495" y1="46571" x2="49495" y2="46571"/>
                        <a14:foregroundMark x1="51515" y1="36571" x2="51515" y2="36571"/>
                        <a14:foregroundMark x1="50505" y1="41429" x2="50505" y2="41429"/>
                        <a14:foregroundMark x1="45455" y1="60571" x2="45455" y2="60571"/>
                        <a14:foregroundMark x1="47475" y1="80000" x2="47475" y2="80000"/>
                        <a14:foregroundMark x1="48485" y1="94857" x2="48485" y2="94857"/>
                      </a14:backgroundRemoval>
                    </a14:imgEffect>
                  </a14:imgLayer>
                </a14:imgProps>
              </a:ext>
              <a:ext uri="{28A0092B-C50C-407E-A947-70E740481C1C}">
                <a14:useLocalDpi xmlns:a14="http://schemas.microsoft.com/office/drawing/2010/main"/>
              </a:ext>
            </a:extLst>
          </a:blip>
          <a:srcRect b="-1061"/>
          <a:stretch/>
        </p:blipFill>
        <p:spPr>
          <a:xfrm>
            <a:off x="1219200" y="2562481"/>
            <a:ext cx="739655" cy="2224791"/>
          </a:xfrm>
          <a:prstGeom prst="rect">
            <a:avLst/>
          </a:prstGeom>
        </p:spPr>
      </p:pic>
      <p:pic>
        <p:nvPicPr>
          <p:cNvPr id="38" name="Picture 37">
            <a:extLst>
              <a:ext uri="{FF2B5EF4-FFF2-40B4-BE49-F238E27FC236}">
                <a16:creationId xmlns:a16="http://schemas.microsoft.com/office/drawing/2014/main" xmlns="" id="{1D4E60AE-C91D-40A6-82F8-7F8049CB38DE}"/>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ackgroundRemoval t="0" b="100000" l="4048" r="97738">
                        <a14:foregroundMark x1="5952" y1="45625" x2="5952" y2="45625"/>
                        <a14:foregroundMark x1="4048" y1="35313" x2="4048" y2="35313"/>
                        <a14:foregroundMark x1="7738" y1="42813" x2="7738" y2="42813"/>
                        <a14:foregroundMark x1="4524" y1="38438" x2="4524" y2="38438"/>
                        <a14:foregroundMark x1="93452" y1="55000" x2="93452" y2="55000"/>
                        <a14:foregroundMark x1="97857" y1="57813" x2="97857" y2="57813"/>
                        <a14:foregroundMark x1="45476" y1="22500" x2="45476" y2="22500"/>
                        <a14:foregroundMark x1="41548" y1="23438" x2="41548" y2="23438"/>
                        <a14:foregroundMark x1="41905" y1="21250" x2="41905" y2="21250"/>
                      </a14:backgroundRemoval>
                    </a14:imgEffect>
                  </a14:imgLayer>
                </a14:imgProps>
              </a:ext>
              <a:ext uri="{28A0092B-C50C-407E-A947-70E740481C1C}">
                <a14:useLocalDpi xmlns:a14="http://schemas.microsoft.com/office/drawing/2010/main"/>
              </a:ext>
            </a:extLst>
          </a:blip>
          <a:srcRect l="-319" r="-1767"/>
          <a:stretch/>
        </p:blipFill>
        <p:spPr>
          <a:xfrm>
            <a:off x="5257800" y="4204728"/>
            <a:ext cx="2743200" cy="927554"/>
          </a:xfrm>
          <a:prstGeom prst="rect">
            <a:avLst/>
          </a:prstGeom>
        </p:spPr>
      </p:pic>
      <p:pic>
        <p:nvPicPr>
          <p:cNvPr id="39" name="Picture 38" descr="A picture containing lamp&#10;&#10;Description automatically generated">
            <a:extLst>
              <a:ext uri="{FF2B5EF4-FFF2-40B4-BE49-F238E27FC236}">
                <a16:creationId xmlns:a16="http://schemas.microsoft.com/office/drawing/2014/main" xmlns="" id="{149059F6-358E-448C-8F03-324EE9231D86}"/>
              </a:ext>
            </a:extLst>
          </p:cNvPr>
          <p:cNvPicPr>
            <a:picLocks noChangeAspect="1"/>
          </p:cNvPicPr>
          <p:nvPr/>
        </p:nvPicPr>
        <p:blipFill>
          <a:blip r:embed="rId9" cstate="email">
            <a:extLst>
              <a:ext uri="{BEBA8EAE-BF5A-486C-A8C5-ECC9F3942E4B}">
                <a14:imgProps xmlns:a14="http://schemas.microsoft.com/office/drawing/2010/main">
                  <a14:imgLayer r:embed="rId10">
                    <a14:imgEffect>
                      <a14:backgroundRemoval t="4513" b="99477" l="10000" r="90000">
                        <a14:foregroundMark x1="49000" y1="6867" x2="49000" y2="6867"/>
                        <a14:foregroundMark x1="52333" y1="10268" x2="52333" y2="10268"/>
                        <a14:foregroundMark x1="49222" y1="4578" x2="49222" y2="4578"/>
                        <a14:foregroundMark x1="49000" y1="95618" x2="49000" y2="95618"/>
                        <a14:foregroundMark x1="55000" y1="99477" x2="55000" y2="99477"/>
                        <a14:foregroundMark x1="49444" y1="10137" x2="49444" y2="10137"/>
                        <a14:foregroundMark x1="45556" y1="10268" x2="45556" y2="10268"/>
                        <a14:foregroundMark x1="55222" y1="9483" x2="55222" y2="9483"/>
                      </a14:backgroundRemoval>
                    </a14:imgEffect>
                  </a14:imgLayer>
                </a14:imgProps>
              </a:ext>
              <a:ext uri="{28A0092B-C50C-407E-A947-70E740481C1C}">
                <a14:useLocalDpi xmlns:a14="http://schemas.microsoft.com/office/drawing/2010/main"/>
              </a:ext>
            </a:extLst>
          </a:blip>
          <a:stretch>
            <a:fillRect/>
          </a:stretch>
        </p:blipFill>
        <p:spPr>
          <a:xfrm>
            <a:off x="3265448" y="2551690"/>
            <a:ext cx="1268490" cy="2155024"/>
          </a:xfrm>
          <a:prstGeom prst="rect">
            <a:avLst/>
          </a:prstGeom>
        </p:spPr>
      </p:pic>
      <p:cxnSp>
        <p:nvCxnSpPr>
          <p:cNvPr id="44" name="Straight Arrow Connector 43">
            <a:extLst>
              <a:ext uri="{FF2B5EF4-FFF2-40B4-BE49-F238E27FC236}">
                <a16:creationId xmlns:a16="http://schemas.microsoft.com/office/drawing/2014/main" xmlns="" id="{9879AC15-7881-4216-900E-99B3E23FBF95}"/>
              </a:ext>
            </a:extLst>
          </p:cNvPr>
          <p:cNvCxnSpPr>
            <a:cxnSpLocks/>
          </p:cNvCxnSpPr>
          <p:nvPr/>
        </p:nvCxnSpPr>
        <p:spPr>
          <a:xfrm>
            <a:off x="800100" y="5967044"/>
            <a:ext cx="10668000" cy="55626"/>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6670F24D-842B-4847-8190-61CFB954EDA7}"/>
              </a:ext>
            </a:extLst>
          </p:cNvPr>
          <p:cNvCxnSpPr>
            <a:cxnSpLocks/>
          </p:cNvCxnSpPr>
          <p:nvPr/>
        </p:nvCxnSpPr>
        <p:spPr>
          <a:xfrm>
            <a:off x="1524000" y="5486400"/>
            <a:ext cx="0" cy="1065789"/>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D2D2ED55-F2DF-42E9-8184-2A5F7268745D}"/>
              </a:ext>
            </a:extLst>
          </p:cNvPr>
          <p:cNvCxnSpPr>
            <a:cxnSpLocks/>
          </p:cNvCxnSpPr>
          <p:nvPr/>
        </p:nvCxnSpPr>
        <p:spPr>
          <a:xfrm>
            <a:off x="3899693" y="5489775"/>
            <a:ext cx="0" cy="1065789"/>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BDC47088-56B8-4115-9C39-49EA3407C7F7}"/>
              </a:ext>
            </a:extLst>
          </p:cNvPr>
          <p:cNvCxnSpPr>
            <a:cxnSpLocks/>
          </p:cNvCxnSpPr>
          <p:nvPr/>
        </p:nvCxnSpPr>
        <p:spPr>
          <a:xfrm>
            <a:off x="6553200" y="5486400"/>
            <a:ext cx="0" cy="1065789"/>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xmlns="" id="{E8DAB58A-B396-4881-B43A-226915C09B71}"/>
              </a:ext>
            </a:extLst>
          </p:cNvPr>
          <p:cNvCxnSpPr>
            <a:cxnSpLocks/>
          </p:cNvCxnSpPr>
          <p:nvPr/>
        </p:nvCxnSpPr>
        <p:spPr>
          <a:xfrm>
            <a:off x="1524000" y="6552189"/>
            <a:ext cx="49530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xmlns="" id="{FFDD950E-5529-4D40-B183-DD7A2E457D05}"/>
              </a:ext>
            </a:extLst>
          </p:cNvPr>
          <p:cNvCxnSpPr>
            <a:cxnSpLocks/>
          </p:cNvCxnSpPr>
          <p:nvPr/>
        </p:nvCxnSpPr>
        <p:spPr>
          <a:xfrm>
            <a:off x="3899693" y="6227379"/>
            <a:ext cx="265350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xmlns="" id="{7F770806-90A6-44EA-9EA5-BC4E64BF3DAA}"/>
              </a:ext>
            </a:extLst>
          </p:cNvPr>
          <p:cNvSpPr txBox="1"/>
          <p:nvPr/>
        </p:nvSpPr>
        <p:spPr>
          <a:xfrm>
            <a:off x="4849319" y="6217174"/>
            <a:ext cx="1219200" cy="369332"/>
          </a:xfrm>
          <a:prstGeom prst="rect">
            <a:avLst/>
          </a:prstGeom>
          <a:noFill/>
        </p:spPr>
        <p:txBody>
          <a:bodyPr wrap="square">
            <a:spAutoFit/>
          </a:bodyPr>
          <a:lstStyle/>
          <a:p>
            <a:pPr algn="ctr"/>
            <a:r>
              <a:rPr lang="en-US" sz="1800">
                <a:effectLst/>
                <a:latin typeface="Arial" panose="020B0604020202020204" pitchFamily="34" charset="0"/>
                <a:ea typeface="Times New Roman" panose="02020603050405020304" pitchFamily="18" charset="0"/>
                <a:cs typeface="Times New Roman" panose="02020603050405020304" pitchFamily="18" charset="0"/>
              </a:rPr>
              <a:t>2 m</a:t>
            </a:r>
            <a:endParaRPr lang="en-US"/>
          </a:p>
        </p:txBody>
      </p:sp>
      <p:sp>
        <p:nvSpPr>
          <p:cNvPr id="60" name="TextBox 59">
            <a:extLst>
              <a:ext uri="{FF2B5EF4-FFF2-40B4-BE49-F238E27FC236}">
                <a16:creationId xmlns:a16="http://schemas.microsoft.com/office/drawing/2014/main" xmlns="" id="{1FF3B7CB-FFB5-47CF-B443-434535F65BD2}"/>
              </a:ext>
            </a:extLst>
          </p:cNvPr>
          <p:cNvSpPr txBox="1"/>
          <p:nvPr/>
        </p:nvSpPr>
        <p:spPr>
          <a:xfrm>
            <a:off x="3155307" y="6552189"/>
            <a:ext cx="1219200" cy="369332"/>
          </a:xfrm>
          <a:prstGeom prst="rect">
            <a:avLst/>
          </a:prstGeom>
          <a:noFill/>
        </p:spPr>
        <p:txBody>
          <a:bodyPr wrap="square">
            <a:spAutoFit/>
          </a:bodyPr>
          <a:lstStyle/>
          <a:p>
            <a:pPr algn="ctr"/>
            <a:r>
              <a:rPr lang="en-US">
                <a:latin typeface="Arial" panose="020B0604020202020204" pitchFamily="34" charset="0"/>
                <a:ea typeface="Times New Roman" panose="02020603050405020304" pitchFamily="18" charset="0"/>
                <a:cs typeface="Times New Roman" panose="02020603050405020304" pitchFamily="18" charset="0"/>
              </a:rPr>
              <a:t>4</a:t>
            </a:r>
            <a:r>
              <a:rPr lang="en-US" sz="1800">
                <a:effectLst/>
                <a:latin typeface="Arial" panose="020B0604020202020204" pitchFamily="34" charset="0"/>
                <a:ea typeface="Times New Roman" panose="02020603050405020304" pitchFamily="18" charset="0"/>
                <a:cs typeface="Times New Roman" panose="02020603050405020304" pitchFamily="18" charset="0"/>
              </a:rPr>
              <a:t> m</a:t>
            </a:r>
            <a:endParaRPr lang="en-US"/>
          </a:p>
        </p:txBody>
      </p:sp>
    </p:spTree>
    <p:extLst>
      <p:ext uri="{BB962C8B-B14F-4D97-AF65-F5344CB8AC3E}">
        <p14:creationId xmlns:p14="http://schemas.microsoft.com/office/powerpoint/2010/main" val="267205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ed car with a black background&#10;&#10;Description automatically generated with low confidence">
            <a:extLst>
              <a:ext uri="{FF2B5EF4-FFF2-40B4-BE49-F238E27FC236}">
                <a16:creationId xmlns:a16="http://schemas.microsoft.com/office/drawing/2014/main" xmlns="" id="{C382DE3E-42B0-4051-A938-6F5EA4E759D5}"/>
              </a:ext>
            </a:extLst>
          </p:cNvPr>
          <p:cNvPicPr>
            <a:picLocks noChangeAspect="1"/>
          </p:cNvPicPr>
          <p:nvPr/>
        </p:nvPicPr>
        <p:blipFill rotWithShape="1">
          <a:blip r:embed="rId2" cstate="email">
            <a:alphaModFix amt="35000"/>
            <a:extLst>
              <a:ext uri="{BEBA8EAE-BF5A-486C-A8C5-ECC9F3942E4B}">
                <a14:imgProps xmlns:a14="http://schemas.microsoft.com/office/drawing/2010/main">
                  <a14:imgLayer r:embed="rId3">
                    <a14:imgEffect>
                      <a14:backgroundRemoval t="0" b="87712" l="2252" r="100000">
                        <a14:foregroundMark x1="5856" y1="41525" x2="5856" y2="41525"/>
                        <a14:foregroundMark x1="2252" y1="62712" x2="2252" y2="62712"/>
                        <a14:foregroundMark x1="15991" y1="80085" x2="15991" y2="80085"/>
                        <a14:foregroundMark x1="9459" y1="80508" x2="9459" y2="80508"/>
                        <a14:foregroundMark x1="8559" y1="77966" x2="8559" y2="77966"/>
                        <a14:foregroundMark x1="18243" y1="75000" x2="18243" y2="75000"/>
                        <a14:foregroundMark x1="18018" y1="77966" x2="18018" y2="77966"/>
                        <a14:foregroundMark x1="13514" y1="80932" x2="13514" y2="80932"/>
                        <a14:foregroundMark x1="11261" y1="81356" x2="11261" y2="81356"/>
                        <a14:foregroundMark x1="6982" y1="78814" x2="6982" y2="78814"/>
                        <a14:foregroundMark x1="69595" y1="75847" x2="69595" y2="75847"/>
                        <a14:foregroundMark x1="72297" y1="79237" x2="72297" y2="79237"/>
                        <a14:foregroundMark x1="72072" y1="80508" x2="72072" y2="80508"/>
                        <a14:foregroundMark x1="68919" y1="82627" x2="68919" y2="82627"/>
                        <a14:foregroundMark x1="52703" y1="81356" x2="52703" y2="81356"/>
                        <a14:foregroundMark x1="43243" y1="81780" x2="43243" y2="81780"/>
                        <a14:foregroundMark x1="24775" y1="80508" x2="24775" y2="80508"/>
                        <a14:foregroundMark x1="4279" y1="83051" x2="4279" y2="83051"/>
                        <a14:foregroundMark x1="82658" y1="80508" x2="82658" y2="80508"/>
                        <a14:foregroundMark x1="76126" y1="83898" x2="76126" y2="83898"/>
                        <a14:foregroundMark x1="83108" y1="81356" x2="83108" y2="81356"/>
                        <a14:foregroundMark x1="78153" y1="83898" x2="78153" y2="83898"/>
                        <a14:foregroundMark x1="85586" y1="82203" x2="85586" y2="82203"/>
                        <a14:foregroundMark x1="88964" y1="83051" x2="88964" y2="83051"/>
                        <a14:foregroundMark x1="7432" y1="28814" x2="7432" y2="28814"/>
                        <a14:foregroundMark x1="6081" y1="81356" x2="6081" y2="81356"/>
                      </a14:backgroundRemoval>
                    </a14:imgEffect>
                  </a14:imgLayer>
                </a14:imgProps>
              </a:ext>
              <a:ext uri="{28A0092B-C50C-407E-A947-70E740481C1C}">
                <a14:useLocalDpi xmlns:a14="http://schemas.microsoft.com/office/drawing/2010/main"/>
              </a:ext>
            </a:extLst>
          </a:blip>
          <a:srcRect l="-5839"/>
          <a:stretch/>
        </p:blipFill>
        <p:spPr>
          <a:xfrm>
            <a:off x="1548674" y="3084995"/>
            <a:ext cx="1680960" cy="843526"/>
          </a:xfrm>
          <a:prstGeom prst="rect">
            <a:avLst/>
          </a:prstGeom>
        </p:spPr>
      </p:pic>
      <p:cxnSp>
        <p:nvCxnSpPr>
          <p:cNvPr id="5" name="Straight Arrow Connector 4">
            <a:extLst>
              <a:ext uri="{FF2B5EF4-FFF2-40B4-BE49-F238E27FC236}">
                <a16:creationId xmlns:a16="http://schemas.microsoft.com/office/drawing/2014/main" xmlns="" id="{6EC88C19-2A32-4DF8-ADC3-74B7235BB8D0}"/>
              </a:ext>
            </a:extLst>
          </p:cNvPr>
          <p:cNvCxnSpPr>
            <a:cxnSpLocks/>
          </p:cNvCxnSpPr>
          <p:nvPr/>
        </p:nvCxnSpPr>
        <p:spPr>
          <a:xfrm>
            <a:off x="834244" y="4191000"/>
            <a:ext cx="10824355" cy="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descr="A red car with a black background&#10;&#10;Description automatically generated with low confidence">
            <a:extLst>
              <a:ext uri="{FF2B5EF4-FFF2-40B4-BE49-F238E27FC236}">
                <a16:creationId xmlns:a16="http://schemas.microsoft.com/office/drawing/2014/main" xmlns="" id="{23DDC11D-04FC-4AE0-8BD0-92D6327EBCCB}"/>
              </a:ext>
            </a:extLst>
          </p:cNvPr>
          <p:cNvPicPr>
            <a:picLocks noChangeAspect="1"/>
          </p:cNvPicPr>
          <p:nvPr/>
        </p:nvPicPr>
        <p:blipFill rotWithShape="1">
          <a:blip r:embed="rId2" cstate="email">
            <a:alphaModFix amt="61000"/>
            <a:extLst>
              <a:ext uri="{BEBA8EAE-BF5A-486C-A8C5-ECC9F3942E4B}">
                <a14:imgProps xmlns:a14="http://schemas.microsoft.com/office/drawing/2010/main">
                  <a14:imgLayer r:embed="rId3">
                    <a14:imgEffect>
                      <a14:backgroundRemoval t="0" b="87712" l="2252" r="100000">
                        <a14:foregroundMark x1="5856" y1="41525" x2="5856" y2="41525"/>
                        <a14:foregroundMark x1="2252" y1="62712" x2="2252" y2="62712"/>
                        <a14:foregroundMark x1="15991" y1="80085" x2="15991" y2="80085"/>
                        <a14:foregroundMark x1="9459" y1="80508" x2="9459" y2="80508"/>
                        <a14:foregroundMark x1="8559" y1="77966" x2="8559" y2="77966"/>
                        <a14:foregroundMark x1="18243" y1="75000" x2="18243" y2="75000"/>
                        <a14:foregroundMark x1="18018" y1="77966" x2="18018" y2="77966"/>
                        <a14:foregroundMark x1="13514" y1="80932" x2="13514" y2="80932"/>
                        <a14:foregroundMark x1="11261" y1="81356" x2="11261" y2="81356"/>
                        <a14:foregroundMark x1="6982" y1="78814" x2="6982" y2="78814"/>
                        <a14:foregroundMark x1="69595" y1="75847" x2="69595" y2="75847"/>
                        <a14:foregroundMark x1="72297" y1="79237" x2="72297" y2="79237"/>
                        <a14:foregroundMark x1="72072" y1="80508" x2="72072" y2="80508"/>
                        <a14:foregroundMark x1="68919" y1="82627" x2="68919" y2="82627"/>
                        <a14:foregroundMark x1="52703" y1="81356" x2="52703" y2="81356"/>
                        <a14:foregroundMark x1="43243" y1="81780" x2="43243" y2="81780"/>
                        <a14:foregroundMark x1="24775" y1="80508" x2="24775" y2="80508"/>
                        <a14:foregroundMark x1="4279" y1="83051" x2="4279" y2="83051"/>
                        <a14:foregroundMark x1="82658" y1="80508" x2="82658" y2="80508"/>
                        <a14:foregroundMark x1="76126" y1="83898" x2="76126" y2="83898"/>
                        <a14:foregroundMark x1="83108" y1="81356" x2="83108" y2="81356"/>
                        <a14:foregroundMark x1="78153" y1="83898" x2="78153" y2="83898"/>
                        <a14:foregroundMark x1="85586" y1="82203" x2="85586" y2="82203"/>
                        <a14:foregroundMark x1="88964" y1="83051" x2="88964" y2="83051"/>
                        <a14:foregroundMark x1="7432" y1="28814" x2="7432" y2="28814"/>
                        <a14:foregroundMark x1="6081" y1="81356" x2="6081" y2="81356"/>
                      </a14:backgroundRemoval>
                    </a14:imgEffect>
                  </a14:imgLayer>
                </a14:imgProps>
              </a:ext>
              <a:ext uri="{28A0092B-C50C-407E-A947-70E740481C1C}">
                <a14:useLocalDpi xmlns:a14="http://schemas.microsoft.com/office/drawing/2010/main"/>
              </a:ext>
            </a:extLst>
          </a:blip>
          <a:srcRect l="-5839"/>
          <a:stretch/>
        </p:blipFill>
        <p:spPr>
          <a:xfrm>
            <a:off x="3810000" y="3112510"/>
            <a:ext cx="1680960" cy="843526"/>
          </a:xfrm>
          <a:prstGeom prst="rect">
            <a:avLst/>
          </a:prstGeom>
        </p:spPr>
      </p:pic>
      <p:pic>
        <p:nvPicPr>
          <p:cNvPr id="7" name="Picture 6" descr="A red car with a black background&#10;&#10;Description automatically generated with low confidence">
            <a:extLst>
              <a:ext uri="{FF2B5EF4-FFF2-40B4-BE49-F238E27FC236}">
                <a16:creationId xmlns:a16="http://schemas.microsoft.com/office/drawing/2014/main" xmlns="" id="{E6A92595-B88E-4AB6-BEB9-A55C75C1FB58}"/>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0" b="87712" l="2252" r="100000">
                        <a14:foregroundMark x1="5856" y1="41525" x2="5856" y2="41525"/>
                        <a14:foregroundMark x1="2252" y1="62712" x2="2252" y2="62712"/>
                        <a14:foregroundMark x1="15991" y1="80085" x2="15991" y2="80085"/>
                        <a14:foregroundMark x1="9459" y1="80508" x2="9459" y2="80508"/>
                        <a14:foregroundMark x1="8559" y1="77966" x2="8559" y2="77966"/>
                        <a14:foregroundMark x1="18243" y1="75000" x2="18243" y2="75000"/>
                        <a14:foregroundMark x1="18018" y1="77966" x2="18018" y2="77966"/>
                        <a14:foregroundMark x1="13514" y1="80932" x2="13514" y2="80932"/>
                        <a14:foregroundMark x1="11261" y1="81356" x2="11261" y2="81356"/>
                        <a14:foregroundMark x1="6982" y1="78814" x2="6982" y2="78814"/>
                        <a14:foregroundMark x1="69595" y1="75847" x2="69595" y2="75847"/>
                        <a14:foregroundMark x1="72297" y1="79237" x2="72297" y2="79237"/>
                        <a14:foregroundMark x1="72072" y1="80508" x2="72072" y2="80508"/>
                        <a14:foregroundMark x1="68919" y1="82627" x2="68919" y2="82627"/>
                        <a14:foregroundMark x1="52703" y1="81356" x2="52703" y2="81356"/>
                        <a14:foregroundMark x1="43243" y1="81780" x2="43243" y2="81780"/>
                        <a14:foregroundMark x1="24775" y1="80508" x2="24775" y2="80508"/>
                        <a14:foregroundMark x1="4279" y1="83051" x2="4279" y2="83051"/>
                        <a14:foregroundMark x1="82658" y1="80508" x2="82658" y2="80508"/>
                        <a14:foregroundMark x1="76126" y1="83898" x2="76126" y2="83898"/>
                        <a14:foregroundMark x1="83108" y1="81356" x2="83108" y2="81356"/>
                        <a14:foregroundMark x1="78153" y1="83898" x2="78153" y2="83898"/>
                        <a14:foregroundMark x1="85586" y1="82203" x2="85586" y2="82203"/>
                        <a14:foregroundMark x1="88964" y1="83051" x2="88964" y2="83051"/>
                        <a14:foregroundMark x1="7432" y1="28814" x2="7432" y2="28814"/>
                        <a14:foregroundMark x1="6081" y1="81356" x2="6081" y2="81356"/>
                      </a14:backgroundRemoval>
                    </a14:imgEffect>
                  </a14:imgLayer>
                </a14:imgProps>
              </a:ext>
              <a:ext uri="{28A0092B-C50C-407E-A947-70E740481C1C}">
                <a14:useLocalDpi xmlns:a14="http://schemas.microsoft.com/office/drawing/2010/main"/>
              </a:ext>
            </a:extLst>
          </a:blip>
          <a:srcRect l="-5839"/>
          <a:stretch/>
        </p:blipFill>
        <p:spPr>
          <a:xfrm>
            <a:off x="8834641" y="3108966"/>
            <a:ext cx="1680960" cy="843526"/>
          </a:xfrm>
          <a:prstGeom prst="rect">
            <a:avLst/>
          </a:prstGeom>
        </p:spPr>
      </p:pic>
      <p:pic>
        <p:nvPicPr>
          <p:cNvPr id="8" name="Picture 7" descr="A red car with a black background&#10;&#10;Description automatically generated with low confidence">
            <a:extLst>
              <a:ext uri="{FF2B5EF4-FFF2-40B4-BE49-F238E27FC236}">
                <a16:creationId xmlns:a16="http://schemas.microsoft.com/office/drawing/2014/main" xmlns="" id="{B6E182E5-38E1-4B52-BDCB-35C65B5018F0}"/>
              </a:ext>
            </a:extLst>
          </p:cNvPr>
          <p:cNvPicPr>
            <a:picLocks noChangeAspect="1"/>
          </p:cNvPicPr>
          <p:nvPr/>
        </p:nvPicPr>
        <p:blipFill rotWithShape="1">
          <a:blip r:embed="rId2" cstate="email">
            <a:alphaModFix amt="76000"/>
            <a:extLst>
              <a:ext uri="{BEBA8EAE-BF5A-486C-A8C5-ECC9F3942E4B}">
                <a14:imgProps xmlns:a14="http://schemas.microsoft.com/office/drawing/2010/main">
                  <a14:imgLayer r:embed="rId3">
                    <a14:imgEffect>
                      <a14:backgroundRemoval t="0" b="87712" l="2252" r="100000">
                        <a14:foregroundMark x1="5856" y1="41525" x2="5856" y2="41525"/>
                        <a14:foregroundMark x1="2252" y1="62712" x2="2252" y2="62712"/>
                        <a14:foregroundMark x1="15991" y1="80085" x2="15991" y2="80085"/>
                        <a14:foregroundMark x1="9459" y1="80508" x2="9459" y2="80508"/>
                        <a14:foregroundMark x1="8559" y1="77966" x2="8559" y2="77966"/>
                        <a14:foregroundMark x1="18243" y1="75000" x2="18243" y2="75000"/>
                        <a14:foregroundMark x1="18018" y1="77966" x2="18018" y2="77966"/>
                        <a14:foregroundMark x1="13514" y1="80932" x2="13514" y2="80932"/>
                        <a14:foregroundMark x1="11261" y1="81356" x2="11261" y2="81356"/>
                        <a14:foregroundMark x1="6982" y1="78814" x2="6982" y2="78814"/>
                        <a14:foregroundMark x1="69595" y1="75847" x2="69595" y2="75847"/>
                        <a14:foregroundMark x1="72297" y1="79237" x2="72297" y2="79237"/>
                        <a14:foregroundMark x1="72072" y1="80508" x2="72072" y2="80508"/>
                        <a14:foregroundMark x1="68919" y1="82627" x2="68919" y2="82627"/>
                        <a14:foregroundMark x1="52703" y1="81356" x2="52703" y2="81356"/>
                        <a14:foregroundMark x1="43243" y1="81780" x2="43243" y2="81780"/>
                        <a14:foregroundMark x1="24775" y1="80508" x2="24775" y2="80508"/>
                        <a14:foregroundMark x1="4279" y1="83051" x2="4279" y2="83051"/>
                        <a14:foregroundMark x1="82658" y1="80508" x2="82658" y2="80508"/>
                        <a14:foregroundMark x1="76126" y1="83898" x2="76126" y2="83898"/>
                        <a14:foregroundMark x1="83108" y1="81356" x2="83108" y2="81356"/>
                        <a14:foregroundMark x1="78153" y1="83898" x2="78153" y2="83898"/>
                        <a14:foregroundMark x1="85586" y1="82203" x2="85586" y2="82203"/>
                        <a14:foregroundMark x1="88964" y1="83051" x2="88964" y2="83051"/>
                        <a14:foregroundMark x1="7432" y1="28814" x2="7432" y2="28814"/>
                        <a14:foregroundMark x1="6081" y1="81356" x2="6081" y2="81356"/>
                      </a14:backgroundRemoval>
                    </a14:imgEffect>
                  </a14:imgLayer>
                </a14:imgProps>
              </a:ext>
              <a:ext uri="{28A0092B-C50C-407E-A947-70E740481C1C}">
                <a14:useLocalDpi xmlns:a14="http://schemas.microsoft.com/office/drawing/2010/main"/>
              </a:ext>
            </a:extLst>
          </a:blip>
          <a:srcRect l="-5839"/>
          <a:stretch/>
        </p:blipFill>
        <p:spPr>
          <a:xfrm>
            <a:off x="6348845" y="3108966"/>
            <a:ext cx="1680960" cy="843526"/>
          </a:xfrm>
          <a:prstGeom prst="rect">
            <a:avLst/>
          </a:prstGeom>
        </p:spPr>
      </p:pic>
      <p:grpSp>
        <p:nvGrpSpPr>
          <p:cNvPr id="11" name="Group 10">
            <a:extLst>
              <a:ext uri="{FF2B5EF4-FFF2-40B4-BE49-F238E27FC236}">
                <a16:creationId xmlns:a16="http://schemas.microsoft.com/office/drawing/2014/main" xmlns="" id="{A54BE0BE-65A5-4859-A85A-0BA6CE4805DC}"/>
              </a:ext>
            </a:extLst>
          </p:cNvPr>
          <p:cNvGrpSpPr/>
          <p:nvPr/>
        </p:nvGrpSpPr>
        <p:grpSpPr>
          <a:xfrm>
            <a:off x="-29497" y="65599"/>
            <a:ext cx="8603570" cy="541686"/>
            <a:chOff x="74035" y="2231322"/>
            <a:chExt cx="8550262" cy="756153"/>
          </a:xfrm>
        </p:grpSpPr>
        <p:grpSp>
          <p:nvGrpSpPr>
            <p:cNvPr id="12" name="Group 70">
              <a:extLst>
                <a:ext uri="{FF2B5EF4-FFF2-40B4-BE49-F238E27FC236}">
                  <a16:creationId xmlns:a16="http://schemas.microsoft.com/office/drawing/2014/main" xmlns="" id="{BBF51BD0-3B2C-4F1E-BA77-35CFCFC3EDD4}"/>
                </a:ext>
              </a:extLst>
            </p:cNvPr>
            <p:cNvGrpSpPr>
              <a:grpSpLocks/>
            </p:cNvGrpSpPr>
            <p:nvPr/>
          </p:nvGrpSpPr>
          <p:grpSpPr bwMode="auto">
            <a:xfrm>
              <a:off x="330533" y="2267004"/>
              <a:ext cx="8293764" cy="708275"/>
              <a:chOff x="587624" y="3377549"/>
              <a:chExt cx="4270901" cy="1364238"/>
            </a:xfrm>
          </p:grpSpPr>
          <p:pic>
            <p:nvPicPr>
              <p:cNvPr id="15" name="Picture 8" descr="empty-green-rectangle">
                <a:extLst>
                  <a:ext uri="{FF2B5EF4-FFF2-40B4-BE49-F238E27FC236}">
                    <a16:creationId xmlns:a16="http://schemas.microsoft.com/office/drawing/2014/main" xmlns="" id="{B0C0217E-7449-46E8-96D8-5EBB87252B2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7624" y="3377549"/>
                <a:ext cx="4270901"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descr="green-top-faded">
                <a:extLst>
                  <a:ext uri="{FF2B5EF4-FFF2-40B4-BE49-F238E27FC236}">
                    <a16:creationId xmlns:a16="http://schemas.microsoft.com/office/drawing/2014/main" xmlns="" id="{7F93C5A8-7828-4370-B629-BB2AA65F25E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Box 12">
              <a:extLst>
                <a:ext uri="{FF2B5EF4-FFF2-40B4-BE49-F238E27FC236}">
                  <a16:creationId xmlns:a16="http://schemas.microsoft.com/office/drawing/2014/main" xmlns="" id="{26A4331A-2F8A-44BC-8CA9-D8BB761880C9}"/>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1</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4" name="Rectangle 1026060">
              <a:extLst>
                <a:ext uri="{FF2B5EF4-FFF2-40B4-BE49-F238E27FC236}">
                  <a16:creationId xmlns:a16="http://schemas.microsoft.com/office/drawing/2014/main" xmlns="" id="{BB351415-BD3B-48EF-A749-390616624D33}"/>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Một số khái niệm cơ bản trong chuyển động </a:t>
              </a:r>
              <a:endParaRPr lang="en-US" sz="2800" dirty="0">
                <a:cs typeface="Arial" panose="020B0604020202020204" pitchFamily="34" charset="0"/>
              </a:endParaRPr>
            </a:p>
          </p:txBody>
        </p:sp>
      </p:grpSp>
      <p:sp>
        <p:nvSpPr>
          <p:cNvPr id="17" name="Text Box 13">
            <a:extLst>
              <a:ext uri="{FF2B5EF4-FFF2-40B4-BE49-F238E27FC236}">
                <a16:creationId xmlns:a16="http://schemas.microsoft.com/office/drawing/2014/main" xmlns="" id="{02A054EC-D5FC-4350-BEBD-E2484F4555E8}"/>
              </a:ext>
            </a:extLst>
          </p:cNvPr>
          <p:cNvSpPr txBox="1">
            <a:spLocks noChangeArrowheads="1"/>
          </p:cNvSpPr>
          <p:nvPr/>
        </p:nvSpPr>
        <p:spPr bwMode="auto">
          <a:xfrm>
            <a:off x="457200" y="689508"/>
            <a:ext cx="1981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c. Thời điểm</a:t>
            </a:r>
          </a:p>
        </p:txBody>
      </p:sp>
      <p:pic>
        <p:nvPicPr>
          <p:cNvPr id="18" name="Picture 5" descr="empty-blue-rectangle">
            <a:extLst>
              <a:ext uri="{FF2B5EF4-FFF2-40B4-BE49-F238E27FC236}">
                <a16:creationId xmlns:a16="http://schemas.microsoft.com/office/drawing/2014/main" xmlns="" id="{7C63AF00-36C1-460F-BE66-6B095CCA5498}"/>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12341" y="1223964"/>
            <a:ext cx="11658598" cy="1366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xmlns="" id="{5C1FA5E8-EECA-4245-A5D9-7E1B2AD93DBE}"/>
              </a:ext>
            </a:extLst>
          </p:cNvPr>
          <p:cNvSpPr txBox="1"/>
          <p:nvPr/>
        </p:nvSpPr>
        <p:spPr>
          <a:xfrm>
            <a:off x="817280" y="1280604"/>
            <a:ext cx="9458220" cy="477054"/>
          </a:xfrm>
          <a:prstGeom prst="rect">
            <a:avLst/>
          </a:prstGeom>
          <a:noFill/>
        </p:spPr>
        <p:txBody>
          <a:bodyPr wrap="square">
            <a:spAutoFit/>
          </a:bodyPr>
          <a:lstStyle/>
          <a:p>
            <a:r>
              <a:rPr lang="en-US" sz="2500">
                <a:effectLst/>
                <a:latin typeface="Arial" panose="020B0604020202020204" pitchFamily="34" charset="0"/>
                <a:ea typeface="Times New Roman" panose="02020603050405020304" pitchFamily="18" charset="0"/>
              </a:rPr>
              <a:t>Thời gian có thể biểu diễn thành một trục gọi là trục thời gian. </a:t>
            </a:r>
            <a:endParaRPr lang="en-US" sz="2500" dirty="0">
              <a:solidFill>
                <a:srgbClr val="002060"/>
              </a:solidFill>
              <a:latin typeface="Arial" panose="020B0604020202020204" pitchFamily="34" charset="0"/>
              <a:cs typeface="Arial" panose="020B0604020202020204" pitchFamily="34" charset="0"/>
            </a:endParaRPr>
          </a:p>
        </p:txBody>
      </p:sp>
      <p:cxnSp>
        <p:nvCxnSpPr>
          <p:cNvPr id="21" name="Straight Connector 20">
            <a:extLst>
              <a:ext uri="{FF2B5EF4-FFF2-40B4-BE49-F238E27FC236}">
                <a16:creationId xmlns:a16="http://schemas.microsoft.com/office/drawing/2014/main" xmlns="" id="{55EC36BA-61E3-4704-A904-2843F4425FF4}"/>
              </a:ext>
            </a:extLst>
          </p:cNvPr>
          <p:cNvCxnSpPr>
            <a:cxnSpLocks/>
          </p:cNvCxnSpPr>
          <p:nvPr/>
        </p:nvCxnSpPr>
        <p:spPr>
          <a:xfrm>
            <a:off x="2438167" y="3577417"/>
            <a:ext cx="0" cy="75014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xmlns="" id="{854C5BA9-ADA7-468C-A5B9-D7DC1C0D8F58}"/>
              </a:ext>
            </a:extLst>
          </p:cNvPr>
          <p:cNvSpPr/>
          <p:nvPr/>
        </p:nvSpPr>
        <p:spPr>
          <a:xfrm>
            <a:off x="744778" y="4096574"/>
            <a:ext cx="178931" cy="188852"/>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xmlns="" id="{875E3556-2BEB-4821-8AD2-24E96076379E}"/>
              </a:ext>
            </a:extLst>
          </p:cNvPr>
          <p:cNvCxnSpPr>
            <a:cxnSpLocks/>
          </p:cNvCxnSpPr>
          <p:nvPr/>
        </p:nvCxnSpPr>
        <p:spPr>
          <a:xfrm>
            <a:off x="4632527" y="3577418"/>
            <a:ext cx="0" cy="75014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DD2D9001-49E9-4B7F-A836-DD2C813D5E17}"/>
              </a:ext>
            </a:extLst>
          </p:cNvPr>
          <p:cNvCxnSpPr>
            <a:cxnSpLocks/>
          </p:cNvCxnSpPr>
          <p:nvPr/>
        </p:nvCxnSpPr>
        <p:spPr>
          <a:xfrm>
            <a:off x="7162800" y="3641281"/>
            <a:ext cx="0" cy="75014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C0352DE3-5F9E-4C91-92C5-41EA02ED46F6}"/>
              </a:ext>
            </a:extLst>
          </p:cNvPr>
          <p:cNvCxnSpPr>
            <a:cxnSpLocks/>
          </p:cNvCxnSpPr>
          <p:nvPr/>
        </p:nvCxnSpPr>
        <p:spPr>
          <a:xfrm>
            <a:off x="9677400" y="3721501"/>
            <a:ext cx="0" cy="75014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xmlns="" id="{54256777-C69C-4110-96D3-60D97CFD7A17}"/>
              </a:ext>
            </a:extLst>
          </p:cNvPr>
          <p:cNvSpPr txBox="1"/>
          <p:nvPr/>
        </p:nvSpPr>
        <p:spPr>
          <a:xfrm>
            <a:off x="4141536" y="4419600"/>
            <a:ext cx="1017888" cy="477054"/>
          </a:xfrm>
          <a:prstGeom prst="rect">
            <a:avLst/>
          </a:prstGeom>
          <a:noFill/>
        </p:spPr>
        <p:txBody>
          <a:bodyPr wrap="square">
            <a:spAutoFit/>
          </a:bodyPr>
          <a:lstStyle/>
          <a:p>
            <a:pPr algn="ctr"/>
            <a:r>
              <a:rPr lang="en-US" sz="2500">
                <a:latin typeface="Arial" panose="020B0604020202020204" pitchFamily="34" charset="0"/>
                <a:ea typeface="Times New Roman" panose="02020603050405020304" pitchFamily="18" charset="0"/>
                <a:cs typeface="Times New Roman" panose="02020603050405020304" pitchFamily="18" charset="0"/>
              </a:rPr>
              <a:t>2s</a:t>
            </a:r>
            <a:endParaRPr lang="en-US" sz="2500" baseline="-25000"/>
          </a:p>
        </p:txBody>
      </p:sp>
      <p:sp>
        <p:nvSpPr>
          <p:cNvPr id="28" name="TextBox 27">
            <a:extLst>
              <a:ext uri="{FF2B5EF4-FFF2-40B4-BE49-F238E27FC236}">
                <a16:creationId xmlns:a16="http://schemas.microsoft.com/office/drawing/2014/main" xmlns="" id="{60B810D7-390A-4F6A-9AA7-1D17AD416E73}"/>
              </a:ext>
            </a:extLst>
          </p:cNvPr>
          <p:cNvSpPr txBox="1"/>
          <p:nvPr/>
        </p:nvSpPr>
        <p:spPr>
          <a:xfrm>
            <a:off x="338942" y="4425965"/>
            <a:ext cx="1017888" cy="477054"/>
          </a:xfrm>
          <a:prstGeom prst="rect">
            <a:avLst/>
          </a:prstGeom>
          <a:noFill/>
        </p:spPr>
        <p:txBody>
          <a:bodyPr wrap="square">
            <a:spAutoFit/>
          </a:bodyPr>
          <a:lstStyle/>
          <a:p>
            <a:pPr algn="ctr"/>
            <a:r>
              <a:rPr lang="en-US" sz="2500">
                <a:latin typeface="Arial" panose="020B0604020202020204" pitchFamily="34" charset="0"/>
                <a:ea typeface="Times New Roman" panose="02020603050405020304" pitchFamily="18" charset="0"/>
                <a:cs typeface="Times New Roman" panose="02020603050405020304" pitchFamily="18" charset="0"/>
              </a:rPr>
              <a:t>0s</a:t>
            </a:r>
            <a:endParaRPr lang="en-US" sz="2500" baseline="-25000"/>
          </a:p>
        </p:txBody>
      </p:sp>
      <p:sp>
        <p:nvSpPr>
          <p:cNvPr id="29" name="TextBox 28">
            <a:extLst>
              <a:ext uri="{FF2B5EF4-FFF2-40B4-BE49-F238E27FC236}">
                <a16:creationId xmlns:a16="http://schemas.microsoft.com/office/drawing/2014/main" xmlns="" id="{47B10417-61B3-4C56-84EC-78FE68022C31}"/>
              </a:ext>
            </a:extLst>
          </p:cNvPr>
          <p:cNvSpPr txBox="1"/>
          <p:nvPr/>
        </p:nvSpPr>
        <p:spPr>
          <a:xfrm>
            <a:off x="11026824" y="4435036"/>
            <a:ext cx="1017888" cy="477054"/>
          </a:xfrm>
          <a:prstGeom prst="rect">
            <a:avLst/>
          </a:prstGeom>
          <a:noFill/>
        </p:spPr>
        <p:txBody>
          <a:bodyPr wrap="square">
            <a:spAutoFit/>
          </a:bodyPr>
          <a:lstStyle/>
          <a:p>
            <a:pPr algn="ctr"/>
            <a:r>
              <a:rPr lang="en-US" sz="2500">
                <a:latin typeface="Arial" panose="020B0604020202020204" pitchFamily="34" charset="0"/>
                <a:ea typeface="Times New Roman" panose="02020603050405020304" pitchFamily="18" charset="0"/>
                <a:cs typeface="Times New Roman" panose="02020603050405020304" pitchFamily="18" charset="0"/>
              </a:rPr>
              <a:t>t</a:t>
            </a:r>
            <a:endParaRPr lang="en-US" sz="2500" baseline="-25000"/>
          </a:p>
        </p:txBody>
      </p:sp>
      <p:sp>
        <p:nvSpPr>
          <p:cNvPr id="30" name="TextBox 29">
            <a:extLst>
              <a:ext uri="{FF2B5EF4-FFF2-40B4-BE49-F238E27FC236}">
                <a16:creationId xmlns:a16="http://schemas.microsoft.com/office/drawing/2014/main" xmlns="" id="{45E264FE-D29C-44B4-BEF9-D1A89D5BDD56}"/>
              </a:ext>
            </a:extLst>
          </p:cNvPr>
          <p:cNvSpPr txBox="1"/>
          <p:nvPr/>
        </p:nvSpPr>
        <p:spPr>
          <a:xfrm>
            <a:off x="1929223" y="4430668"/>
            <a:ext cx="1017888" cy="477054"/>
          </a:xfrm>
          <a:prstGeom prst="rect">
            <a:avLst/>
          </a:prstGeom>
          <a:noFill/>
        </p:spPr>
        <p:txBody>
          <a:bodyPr wrap="square">
            <a:spAutoFit/>
          </a:bodyPr>
          <a:lstStyle/>
          <a:p>
            <a:pPr algn="ctr"/>
            <a:r>
              <a:rPr lang="en-US" sz="2500">
                <a:latin typeface="Arial" panose="020B0604020202020204" pitchFamily="34" charset="0"/>
                <a:ea typeface="Times New Roman" panose="02020603050405020304" pitchFamily="18" charset="0"/>
                <a:cs typeface="Times New Roman" panose="02020603050405020304" pitchFamily="18" charset="0"/>
              </a:rPr>
              <a:t>1s</a:t>
            </a:r>
            <a:endParaRPr lang="en-US" sz="2500" baseline="-25000"/>
          </a:p>
        </p:txBody>
      </p:sp>
      <p:sp>
        <p:nvSpPr>
          <p:cNvPr id="31" name="TextBox 30">
            <a:extLst>
              <a:ext uri="{FF2B5EF4-FFF2-40B4-BE49-F238E27FC236}">
                <a16:creationId xmlns:a16="http://schemas.microsoft.com/office/drawing/2014/main" xmlns="" id="{10EA35D7-E836-45AB-8CB9-60A8A1E076C2}"/>
              </a:ext>
            </a:extLst>
          </p:cNvPr>
          <p:cNvSpPr txBox="1"/>
          <p:nvPr/>
        </p:nvSpPr>
        <p:spPr>
          <a:xfrm>
            <a:off x="6680381" y="4484807"/>
            <a:ext cx="1017888" cy="477054"/>
          </a:xfrm>
          <a:prstGeom prst="rect">
            <a:avLst/>
          </a:prstGeom>
          <a:noFill/>
        </p:spPr>
        <p:txBody>
          <a:bodyPr wrap="square">
            <a:spAutoFit/>
          </a:bodyPr>
          <a:lstStyle/>
          <a:p>
            <a:pPr algn="ctr"/>
            <a:r>
              <a:rPr lang="en-US" sz="2500">
                <a:latin typeface="Arial" panose="020B0604020202020204" pitchFamily="34" charset="0"/>
                <a:ea typeface="Times New Roman" panose="02020603050405020304" pitchFamily="18" charset="0"/>
                <a:cs typeface="Times New Roman" panose="02020603050405020304" pitchFamily="18" charset="0"/>
              </a:rPr>
              <a:t>3s</a:t>
            </a:r>
            <a:endParaRPr lang="en-US" sz="2500" baseline="-25000"/>
          </a:p>
        </p:txBody>
      </p:sp>
      <p:sp>
        <p:nvSpPr>
          <p:cNvPr id="32" name="TextBox 31">
            <a:extLst>
              <a:ext uri="{FF2B5EF4-FFF2-40B4-BE49-F238E27FC236}">
                <a16:creationId xmlns:a16="http://schemas.microsoft.com/office/drawing/2014/main" xmlns="" id="{FBFE186C-F3D2-47DE-8685-2939F095F25F}"/>
              </a:ext>
            </a:extLst>
          </p:cNvPr>
          <p:cNvSpPr txBox="1"/>
          <p:nvPr/>
        </p:nvSpPr>
        <p:spPr>
          <a:xfrm>
            <a:off x="9166177" y="4547964"/>
            <a:ext cx="1017888" cy="477054"/>
          </a:xfrm>
          <a:prstGeom prst="rect">
            <a:avLst/>
          </a:prstGeom>
          <a:noFill/>
        </p:spPr>
        <p:txBody>
          <a:bodyPr wrap="square">
            <a:spAutoFit/>
          </a:bodyPr>
          <a:lstStyle/>
          <a:p>
            <a:pPr algn="ctr"/>
            <a:r>
              <a:rPr lang="en-US" sz="2500">
                <a:latin typeface="Arial" panose="020B0604020202020204" pitchFamily="34" charset="0"/>
                <a:ea typeface="Times New Roman" panose="02020603050405020304" pitchFamily="18" charset="0"/>
                <a:cs typeface="Times New Roman" panose="02020603050405020304" pitchFamily="18" charset="0"/>
              </a:rPr>
              <a:t>4s</a:t>
            </a:r>
            <a:endParaRPr lang="en-US" sz="2500" baseline="-25000"/>
          </a:p>
        </p:txBody>
      </p:sp>
      <p:sp>
        <p:nvSpPr>
          <p:cNvPr id="33" name="TextBox 32">
            <a:extLst>
              <a:ext uri="{FF2B5EF4-FFF2-40B4-BE49-F238E27FC236}">
                <a16:creationId xmlns:a16="http://schemas.microsoft.com/office/drawing/2014/main" xmlns="" id="{30A1EEBC-4677-F4DD-98BF-1B7DDA68A677}"/>
              </a:ext>
            </a:extLst>
          </p:cNvPr>
          <p:cNvSpPr txBox="1"/>
          <p:nvPr/>
        </p:nvSpPr>
        <p:spPr>
          <a:xfrm>
            <a:off x="834243" y="1733812"/>
            <a:ext cx="9458220" cy="861774"/>
          </a:xfrm>
          <a:prstGeom prst="rect">
            <a:avLst/>
          </a:prstGeom>
          <a:noFill/>
        </p:spPr>
        <p:txBody>
          <a:bodyPr wrap="square">
            <a:spAutoFit/>
          </a:bodyPr>
          <a:lstStyle/>
          <a:p>
            <a:r>
              <a:rPr lang="en-US" sz="2500">
                <a:effectLst/>
                <a:latin typeface="Arial" panose="020B0604020202020204" pitchFamily="34" charset="0"/>
                <a:ea typeface="Times New Roman" panose="02020603050405020304" pitchFamily="18" charset="0"/>
              </a:rPr>
              <a:t>Chọn một điểm nhất định làm gốc thời gian thì mọi điểm khác trên trục thời gian được gọi là thời điểm</a:t>
            </a:r>
            <a:endParaRPr lang="en-US" sz="25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752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28" grpId="0"/>
      <p:bldP spid="29" grpId="0"/>
      <p:bldP spid="30" grpId="0"/>
      <p:bldP spid="31" grpId="0"/>
      <p:bldP spid="32"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C5094BBC-4AEF-45E2-800C-D9EB80EB9602}"/>
              </a:ext>
            </a:extLst>
          </p:cNvPr>
          <p:cNvGrpSpPr/>
          <p:nvPr/>
        </p:nvGrpSpPr>
        <p:grpSpPr>
          <a:xfrm>
            <a:off x="-29497" y="65599"/>
            <a:ext cx="8603570" cy="541686"/>
            <a:chOff x="74035" y="2231322"/>
            <a:chExt cx="8550262" cy="756153"/>
          </a:xfrm>
        </p:grpSpPr>
        <p:grpSp>
          <p:nvGrpSpPr>
            <p:cNvPr id="5" name="Group 70">
              <a:extLst>
                <a:ext uri="{FF2B5EF4-FFF2-40B4-BE49-F238E27FC236}">
                  <a16:creationId xmlns:a16="http://schemas.microsoft.com/office/drawing/2014/main" xmlns="" id="{22027F8E-E199-4A54-B069-309AC253031F}"/>
                </a:ext>
              </a:extLst>
            </p:cNvPr>
            <p:cNvGrpSpPr>
              <a:grpSpLocks/>
            </p:cNvGrpSpPr>
            <p:nvPr/>
          </p:nvGrpSpPr>
          <p:grpSpPr bwMode="auto">
            <a:xfrm>
              <a:off x="330533" y="2267004"/>
              <a:ext cx="8293764" cy="708275"/>
              <a:chOff x="587624" y="3377549"/>
              <a:chExt cx="4270901" cy="1364238"/>
            </a:xfrm>
          </p:grpSpPr>
          <p:pic>
            <p:nvPicPr>
              <p:cNvPr id="8" name="Picture 8" descr="empty-green-rectangle">
                <a:extLst>
                  <a:ext uri="{FF2B5EF4-FFF2-40B4-BE49-F238E27FC236}">
                    <a16:creationId xmlns:a16="http://schemas.microsoft.com/office/drawing/2014/main" xmlns=""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7624" y="3377549"/>
                <a:ext cx="4270901"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xmlns="" id="{06869E57-2328-4344-AAC1-8990C425C4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xmlns=""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1</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xmlns=""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Một số khái niệm cơ bản trong chuyển động </a:t>
              </a:r>
              <a:endParaRPr lang="en-US" sz="2800" dirty="0">
                <a:cs typeface="Arial" panose="020B0604020202020204" pitchFamily="34" charset="0"/>
              </a:endParaRPr>
            </a:p>
          </p:txBody>
        </p:sp>
      </p:grpSp>
      <p:sp>
        <p:nvSpPr>
          <p:cNvPr id="10" name="Text Box 13">
            <a:extLst>
              <a:ext uri="{FF2B5EF4-FFF2-40B4-BE49-F238E27FC236}">
                <a16:creationId xmlns:a16="http://schemas.microsoft.com/office/drawing/2014/main" xmlns="" id="{8F22D167-171E-49A6-B65A-ABD77CE9C495}"/>
              </a:ext>
            </a:extLst>
          </p:cNvPr>
          <p:cNvSpPr txBox="1">
            <a:spLocks noChangeArrowheads="1"/>
          </p:cNvSpPr>
          <p:nvPr/>
        </p:nvSpPr>
        <p:spPr bwMode="auto">
          <a:xfrm>
            <a:off x="457200" y="689508"/>
            <a:ext cx="1981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d. Quỹ đạo</a:t>
            </a:r>
          </a:p>
        </p:txBody>
      </p:sp>
      <p:pic>
        <p:nvPicPr>
          <p:cNvPr id="15" name="Picture 5" descr="empty-blue-rectangle">
            <a:extLst>
              <a:ext uri="{FF2B5EF4-FFF2-40B4-BE49-F238E27FC236}">
                <a16:creationId xmlns:a16="http://schemas.microsoft.com/office/drawing/2014/main" xmlns=""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2541" y="1160454"/>
            <a:ext cx="10862458" cy="1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xmlns="" id="{DC224933-9386-4EF8-83D5-7F9F847973BE}"/>
              </a:ext>
            </a:extLst>
          </p:cNvPr>
          <p:cNvSpPr txBox="1"/>
          <p:nvPr/>
        </p:nvSpPr>
        <p:spPr>
          <a:xfrm>
            <a:off x="1112749" y="1178511"/>
            <a:ext cx="9772650" cy="861774"/>
          </a:xfrm>
          <a:prstGeom prst="rect">
            <a:avLst/>
          </a:prstGeom>
          <a:noFill/>
        </p:spPr>
        <p:txBody>
          <a:bodyPr wrap="square">
            <a:spAutoFit/>
          </a:bodyPr>
          <a:lstStyle/>
          <a:p>
            <a:pPr algn="ctr"/>
            <a:r>
              <a:rPr lang="en-US" sz="2500">
                <a:effectLst/>
                <a:latin typeface="Arial" panose="020B0604020202020204" pitchFamily="34" charset="0"/>
                <a:ea typeface="Times New Roman" panose="02020603050405020304" pitchFamily="18" charset="0"/>
              </a:rPr>
              <a:t>Quỹ đạo là đường nối những vị trí liên tiếp của vật theo thời gian trong quá trình chuyển động.</a:t>
            </a:r>
            <a:endParaRPr lang="en-US" sz="2500" dirty="0">
              <a:solidFill>
                <a:srgbClr val="002060"/>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xmlns="" id="{B2E48869-F88A-474A-B486-D03A955E417D}"/>
              </a:ext>
            </a:extLst>
          </p:cNvPr>
          <p:cNvGrpSpPr/>
          <p:nvPr/>
        </p:nvGrpSpPr>
        <p:grpSpPr>
          <a:xfrm>
            <a:off x="6253786" y="3482088"/>
            <a:ext cx="4597943" cy="3178602"/>
            <a:chOff x="2482353" y="-1075534"/>
            <a:chExt cx="9709627" cy="7946377"/>
          </a:xfrm>
        </p:grpSpPr>
        <p:pic>
          <p:nvPicPr>
            <p:cNvPr id="11" name="Content Placeholder 4" descr="A group of people riding bikes over a bridge&#10;&#10;Description automatically generated with low confidence">
              <a:extLst>
                <a:ext uri="{FF2B5EF4-FFF2-40B4-BE49-F238E27FC236}">
                  <a16:creationId xmlns:a16="http://schemas.microsoft.com/office/drawing/2014/main" xmlns="" id="{6E400DF8-7FDD-4539-9C50-32265ECA82C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482353" y="-1075534"/>
              <a:ext cx="9709627" cy="7946377"/>
            </a:xfrm>
            <a:prstGeom prst="rect">
              <a:avLst/>
            </a:prstGeom>
            <a:ln>
              <a:noFill/>
            </a:ln>
            <a:effectLst>
              <a:softEdge rad="112500"/>
            </a:effectLst>
          </p:spPr>
        </p:pic>
        <p:sp>
          <p:nvSpPr>
            <p:cNvPr id="12" name="Freeform: Shape 11">
              <a:extLst>
                <a:ext uri="{FF2B5EF4-FFF2-40B4-BE49-F238E27FC236}">
                  <a16:creationId xmlns:a16="http://schemas.microsoft.com/office/drawing/2014/main" xmlns="" id="{2F3B67A8-73F7-4B3E-9F59-C8830B19B5F0}"/>
                </a:ext>
              </a:extLst>
            </p:cNvPr>
            <p:cNvSpPr/>
            <p:nvPr/>
          </p:nvSpPr>
          <p:spPr>
            <a:xfrm>
              <a:off x="3412497" y="-467976"/>
              <a:ext cx="8779481" cy="7166728"/>
            </a:xfrm>
            <a:custGeom>
              <a:avLst/>
              <a:gdLst>
                <a:gd name="connsiteX0" fmla="*/ 7395914 w 7395914"/>
                <a:gd name="connsiteY0" fmla="*/ 0 h 6606284"/>
                <a:gd name="connsiteX1" fmla="*/ 5926710 w 7395914"/>
                <a:gd name="connsiteY1" fmla="*/ 421241 h 6606284"/>
                <a:gd name="connsiteX2" fmla="*/ 4488328 w 7395914"/>
                <a:gd name="connsiteY2" fmla="*/ 1243173 h 6606284"/>
                <a:gd name="connsiteX3" fmla="*/ 3039672 w 7395914"/>
                <a:gd name="connsiteY3" fmla="*/ 2578814 h 6606284"/>
                <a:gd name="connsiteX4" fmla="*/ 1704031 w 7395914"/>
                <a:gd name="connsiteY4" fmla="*/ 4171308 h 6606284"/>
                <a:gd name="connsiteX5" fmla="*/ 255375 w 7395914"/>
                <a:gd name="connsiteY5" fmla="*/ 6174769 h 6606284"/>
                <a:gd name="connsiteX6" fmla="*/ 8795 w 7395914"/>
                <a:gd name="connsiteY6" fmla="*/ 6606284 h 6606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5914" h="6606284">
                  <a:moveTo>
                    <a:pt x="7395914" y="0"/>
                  </a:moveTo>
                  <a:cubicBezTo>
                    <a:pt x="6903611" y="107022"/>
                    <a:pt x="6411308" y="214045"/>
                    <a:pt x="5926710" y="421241"/>
                  </a:cubicBezTo>
                  <a:cubicBezTo>
                    <a:pt x="5442112" y="628437"/>
                    <a:pt x="4969501" y="883578"/>
                    <a:pt x="4488328" y="1243173"/>
                  </a:cubicBezTo>
                  <a:cubicBezTo>
                    <a:pt x="4007155" y="1602769"/>
                    <a:pt x="3503722" y="2090791"/>
                    <a:pt x="3039672" y="2578814"/>
                  </a:cubicBezTo>
                  <a:cubicBezTo>
                    <a:pt x="2575622" y="3066837"/>
                    <a:pt x="2168080" y="3571982"/>
                    <a:pt x="1704031" y="4171308"/>
                  </a:cubicBezTo>
                  <a:cubicBezTo>
                    <a:pt x="1239982" y="4770634"/>
                    <a:pt x="537914" y="5768940"/>
                    <a:pt x="255375" y="6174769"/>
                  </a:cubicBezTo>
                  <a:cubicBezTo>
                    <a:pt x="-27164" y="6580598"/>
                    <a:pt x="-9185" y="6593441"/>
                    <a:pt x="8795" y="6606284"/>
                  </a:cubicBezTo>
                </a:path>
              </a:pathLst>
            </a:custGeom>
            <a:noFill/>
            <a:ln w="19050">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xmlns="" id="{F5377331-5D2F-4D78-878A-8FB233901B0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30" t="17553" b="18399"/>
          <a:stretch/>
        </p:blipFill>
        <p:spPr>
          <a:xfrm>
            <a:off x="1219200" y="2440865"/>
            <a:ext cx="9250451" cy="856557"/>
          </a:xfrm>
          <a:prstGeom prst="rect">
            <a:avLst/>
          </a:prstGeom>
        </p:spPr>
      </p:pic>
      <p:pic>
        <p:nvPicPr>
          <p:cNvPr id="16" name="Picture 15" descr="A screenshot of a solar system&#10;&#10;Description automatically generated with low confidence">
            <a:extLst>
              <a:ext uri="{FF2B5EF4-FFF2-40B4-BE49-F238E27FC236}">
                <a16:creationId xmlns:a16="http://schemas.microsoft.com/office/drawing/2014/main" xmlns="" id="{A5C337C4-9052-49A5-A69B-BC21AA97D5E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1300"/>
          <a:stretch/>
        </p:blipFill>
        <p:spPr>
          <a:xfrm>
            <a:off x="838200" y="3492253"/>
            <a:ext cx="4438650" cy="3018282"/>
          </a:xfrm>
          <a:prstGeom prst="rect">
            <a:avLst/>
          </a:prstGeom>
          <a:ln>
            <a:noFill/>
          </a:ln>
          <a:effectLst>
            <a:softEdge rad="112500"/>
          </a:effectLst>
        </p:spPr>
      </p:pic>
      <p:sp>
        <p:nvSpPr>
          <p:cNvPr id="17" name="TextBox 16">
            <a:extLst>
              <a:ext uri="{FF2B5EF4-FFF2-40B4-BE49-F238E27FC236}">
                <a16:creationId xmlns:a16="http://schemas.microsoft.com/office/drawing/2014/main" xmlns="" id="{23C22305-F354-CF99-1B9A-B4EAA59FFD29}"/>
              </a:ext>
            </a:extLst>
          </p:cNvPr>
          <p:cNvSpPr txBox="1"/>
          <p:nvPr/>
        </p:nvSpPr>
        <p:spPr>
          <a:xfrm>
            <a:off x="4575606" y="3112756"/>
            <a:ext cx="2537637" cy="369332"/>
          </a:xfrm>
          <a:prstGeom prst="rect">
            <a:avLst/>
          </a:prstGeom>
          <a:noFill/>
        </p:spPr>
        <p:txBody>
          <a:bodyPr wrap="square">
            <a:spAutoFit/>
          </a:bodyPr>
          <a:lstStyle/>
          <a:p>
            <a:pPr algn="ctr"/>
            <a:r>
              <a:rPr lang="en-US" sz="1800">
                <a:effectLst/>
                <a:latin typeface="Arial" panose="020B0604020202020204" pitchFamily="34" charset="0"/>
                <a:ea typeface="Times New Roman" panose="02020603050405020304" pitchFamily="18" charset="0"/>
              </a:rPr>
              <a:t>Quỹ đạo thẳng</a:t>
            </a:r>
            <a:endParaRPr lang="en-US"/>
          </a:p>
        </p:txBody>
      </p:sp>
      <p:sp>
        <p:nvSpPr>
          <p:cNvPr id="18" name="TextBox 17">
            <a:extLst>
              <a:ext uri="{FF2B5EF4-FFF2-40B4-BE49-F238E27FC236}">
                <a16:creationId xmlns:a16="http://schemas.microsoft.com/office/drawing/2014/main" xmlns="" id="{0552663B-A494-0723-3724-37BA2D6D6A04}"/>
              </a:ext>
            </a:extLst>
          </p:cNvPr>
          <p:cNvSpPr txBox="1"/>
          <p:nvPr/>
        </p:nvSpPr>
        <p:spPr>
          <a:xfrm>
            <a:off x="1687108" y="6496351"/>
            <a:ext cx="2537637" cy="369332"/>
          </a:xfrm>
          <a:prstGeom prst="rect">
            <a:avLst/>
          </a:prstGeom>
          <a:noFill/>
        </p:spPr>
        <p:txBody>
          <a:bodyPr wrap="square">
            <a:spAutoFit/>
          </a:bodyPr>
          <a:lstStyle/>
          <a:p>
            <a:pPr algn="ctr"/>
            <a:r>
              <a:rPr lang="en-US" sz="1800">
                <a:effectLst/>
                <a:latin typeface="Arial" panose="020B0604020202020204" pitchFamily="34" charset="0"/>
                <a:ea typeface="Times New Roman" panose="02020603050405020304" pitchFamily="18" charset="0"/>
              </a:rPr>
              <a:t>Quỹ đạo tròn/elip</a:t>
            </a:r>
            <a:endParaRPr lang="en-US"/>
          </a:p>
        </p:txBody>
      </p:sp>
      <p:sp>
        <p:nvSpPr>
          <p:cNvPr id="19" name="TextBox 18">
            <a:extLst>
              <a:ext uri="{FF2B5EF4-FFF2-40B4-BE49-F238E27FC236}">
                <a16:creationId xmlns:a16="http://schemas.microsoft.com/office/drawing/2014/main" xmlns="" id="{582A81EF-0DCF-6840-F678-168B58C1C917}"/>
              </a:ext>
            </a:extLst>
          </p:cNvPr>
          <p:cNvSpPr txBox="1"/>
          <p:nvPr/>
        </p:nvSpPr>
        <p:spPr>
          <a:xfrm>
            <a:off x="7305253" y="6510535"/>
            <a:ext cx="2537637" cy="369332"/>
          </a:xfrm>
          <a:prstGeom prst="rect">
            <a:avLst/>
          </a:prstGeom>
          <a:noFill/>
        </p:spPr>
        <p:txBody>
          <a:bodyPr wrap="square">
            <a:spAutoFit/>
          </a:bodyPr>
          <a:lstStyle/>
          <a:p>
            <a:pPr algn="ctr"/>
            <a:r>
              <a:rPr lang="en-US" sz="1800">
                <a:effectLst/>
                <a:latin typeface="Arial" panose="020B0604020202020204" pitchFamily="34" charset="0"/>
                <a:ea typeface="Times New Roman" panose="02020603050405020304" pitchFamily="18" charset="0"/>
              </a:rPr>
              <a:t>Quỹ đạo cong</a:t>
            </a:r>
            <a:endParaRPr lang="en-US"/>
          </a:p>
        </p:txBody>
      </p:sp>
    </p:spTree>
    <p:extLst>
      <p:ext uri="{BB962C8B-B14F-4D97-AF65-F5344CB8AC3E}">
        <p14:creationId xmlns:p14="http://schemas.microsoft.com/office/powerpoint/2010/main" val="355412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4E5FFF82-89E7-3B04-35BB-264A716B8DFE}"/>
              </a:ext>
            </a:extLst>
          </p:cNvPr>
          <p:cNvGrpSpPr/>
          <p:nvPr/>
        </p:nvGrpSpPr>
        <p:grpSpPr>
          <a:xfrm>
            <a:off x="-29497" y="65599"/>
            <a:ext cx="8603570" cy="541686"/>
            <a:chOff x="74035" y="2231322"/>
            <a:chExt cx="8550262" cy="756153"/>
          </a:xfrm>
        </p:grpSpPr>
        <p:grpSp>
          <p:nvGrpSpPr>
            <p:cNvPr id="5" name="Group 70">
              <a:extLst>
                <a:ext uri="{FF2B5EF4-FFF2-40B4-BE49-F238E27FC236}">
                  <a16:creationId xmlns:a16="http://schemas.microsoft.com/office/drawing/2014/main" xmlns="" id="{66601D1A-D76F-0001-648A-174036A1372E}"/>
                </a:ext>
              </a:extLst>
            </p:cNvPr>
            <p:cNvGrpSpPr>
              <a:grpSpLocks/>
            </p:cNvGrpSpPr>
            <p:nvPr/>
          </p:nvGrpSpPr>
          <p:grpSpPr bwMode="auto">
            <a:xfrm>
              <a:off x="330533" y="2267004"/>
              <a:ext cx="8293764" cy="708275"/>
              <a:chOff x="587624" y="3377549"/>
              <a:chExt cx="4270901" cy="1364238"/>
            </a:xfrm>
          </p:grpSpPr>
          <p:pic>
            <p:nvPicPr>
              <p:cNvPr id="8" name="Picture 8" descr="empty-green-rectangle">
                <a:extLst>
                  <a:ext uri="{FF2B5EF4-FFF2-40B4-BE49-F238E27FC236}">
                    <a16:creationId xmlns:a16="http://schemas.microsoft.com/office/drawing/2014/main" xmlns="" id="{05FD0E5D-6DA5-CEAC-C8A0-7ACB9EE2B94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7624" y="3377549"/>
                <a:ext cx="4270901"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xmlns="" id="{A43800E1-A892-B991-E7BD-8B1D17C4E0D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xmlns="" id="{F0597ABF-C46B-B8D3-2EF6-787C69148FFE}"/>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1</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xmlns="" id="{72AD801C-BCAC-7B59-A80B-34ACDB36DEDC}"/>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Một số khái niệm cơ bản trong chuyển động </a:t>
              </a:r>
              <a:endParaRPr lang="en-US" sz="2800" dirty="0">
                <a:cs typeface="Arial" panose="020B0604020202020204" pitchFamily="34" charset="0"/>
              </a:endParaRPr>
            </a:p>
          </p:txBody>
        </p:sp>
      </p:grpSp>
      <p:sp>
        <p:nvSpPr>
          <p:cNvPr id="11" name="Text Box 13">
            <a:extLst>
              <a:ext uri="{FF2B5EF4-FFF2-40B4-BE49-F238E27FC236}">
                <a16:creationId xmlns:a16="http://schemas.microsoft.com/office/drawing/2014/main" xmlns="" id="{9D5AC61A-909D-0E98-71FB-48FA492C959C}"/>
              </a:ext>
            </a:extLst>
          </p:cNvPr>
          <p:cNvSpPr txBox="1">
            <a:spLocks noChangeArrowheads="1"/>
          </p:cNvSpPr>
          <p:nvPr/>
        </p:nvSpPr>
        <p:spPr bwMode="auto">
          <a:xfrm>
            <a:off x="1229712" y="656533"/>
            <a:ext cx="3037487"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500" i="1">
                <a:solidFill>
                  <a:srgbClr val="0070C0"/>
                </a:solidFill>
                <a:cs typeface="Arial" panose="020B0604020202020204" pitchFamily="34" charset="0"/>
              </a:rPr>
              <a:t>Tốc độ trung bình</a:t>
            </a:r>
          </a:p>
        </p:txBody>
      </p:sp>
      <p:grpSp>
        <p:nvGrpSpPr>
          <p:cNvPr id="12" name="Group 11">
            <a:extLst>
              <a:ext uri="{FF2B5EF4-FFF2-40B4-BE49-F238E27FC236}">
                <a16:creationId xmlns:a16="http://schemas.microsoft.com/office/drawing/2014/main" xmlns="" id="{7D61A55E-CF8E-F6A1-2AEC-282A8F5D0DC8}"/>
              </a:ext>
            </a:extLst>
          </p:cNvPr>
          <p:cNvGrpSpPr/>
          <p:nvPr/>
        </p:nvGrpSpPr>
        <p:grpSpPr>
          <a:xfrm>
            <a:off x="338942" y="731676"/>
            <a:ext cx="785094" cy="325264"/>
            <a:chOff x="5867400" y="402866"/>
            <a:chExt cx="785094" cy="406303"/>
          </a:xfrm>
        </p:grpSpPr>
        <p:sp>
          <p:nvSpPr>
            <p:cNvPr id="13" name="Arrow: Pentagon 12">
              <a:extLst>
                <a:ext uri="{FF2B5EF4-FFF2-40B4-BE49-F238E27FC236}">
                  <a16:creationId xmlns:a16="http://schemas.microsoft.com/office/drawing/2014/main" xmlns="" id="{1EC799F7-184D-81E7-40EA-75927DC4935F}"/>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Chevron 13">
              <a:extLst>
                <a:ext uri="{FF2B5EF4-FFF2-40B4-BE49-F238E27FC236}">
                  <a16:creationId xmlns:a16="http://schemas.microsoft.com/office/drawing/2014/main" xmlns="" id="{23C9A47D-18A3-4F43-8F56-5DCFDF7C2DBD}"/>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xmlns="" id="{5AD7C12B-22EB-2327-27D8-C7EEF44DEE41}"/>
                  </a:ext>
                </a:extLst>
              </p:cNvPr>
              <p:cNvSpPr txBox="1"/>
              <p:nvPr/>
            </p:nvSpPr>
            <p:spPr>
              <a:xfrm>
                <a:off x="517995" y="1214803"/>
                <a:ext cx="11488879" cy="830997"/>
              </a:xfrm>
              <a:prstGeom prst="rect">
                <a:avLst/>
              </a:prstGeom>
              <a:noFill/>
            </p:spPr>
            <p:txBody>
              <a:bodyPr wrap="square">
                <a:spAutoFit/>
              </a:bodyPr>
              <a:lstStyle/>
              <a:p>
                <a:pPr marL="0" marR="0">
                  <a:spcBef>
                    <a:spcPts val="0"/>
                  </a:spcBef>
                </a:pPr>
                <a:r>
                  <a:rPr lang="en-US" sz="2400">
                    <a:effectLst/>
                    <a:latin typeface="Arial" panose="020B0604020202020204" pitchFamily="34" charset="0"/>
                    <a:ea typeface="Times New Roman" panose="02020603050405020304" pitchFamily="18" charset="0"/>
                    <a:cs typeface="Times New Roman" panose="02020603050405020304" pitchFamily="18" charset="0"/>
                  </a:rPr>
                  <a:t>Đại lượng đặc trưng cho tính chất </a:t>
                </a:r>
                <a:r>
                  <a:rPr lang="en-US" sz="2400" b="1">
                    <a:effectLst/>
                    <a:latin typeface="Arial" panose="020B0604020202020204" pitchFamily="34" charset="0"/>
                    <a:ea typeface="Times New Roman" panose="02020603050405020304" pitchFamily="18" charset="0"/>
                    <a:cs typeface="Times New Roman" panose="02020603050405020304" pitchFamily="18" charset="0"/>
                  </a:rPr>
                  <a:t>nhanh, chậm </a:t>
                </a:r>
                <a:r>
                  <a:rPr lang="en-US" sz="2400">
                    <a:effectLst/>
                    <a:latin typeface="Arial" panose="020B0604020202020204" pitchFamily="34" charset="0"/>
                    <a:ea typeface="Times New Roman" panose="02020603050405020304" pitchFamily="18" charset="0"/>
                    <a:cs typeface="Times New Roman" panose="02020603050405020304" pitchFamily="18" charset="0"/>
                  </a:rPr>
                  <a:t>của chuyển động chính là </a:t>
                </a:r>
                <a:r>
                  <a:rPr lang="en-US" sz="2400" b="1">
                    <a:effectLst/>
                    <a:latin typeface="Arial" panose="020B0604020202020204" pitchFamily="34" charset="0"/>
                    <a:ea typeface="Times New Roman" panose="02020603050405020304" pitchFamily="18" charset="0"/>
                    <a:cs typeface="Times New Roman" panose="02020603050405020304" pitchFamily="18" charset="0"/>
                  </a:rPr>
                  <a:t>tốc độ</a:t>
                </a:r>
                <a:r>
                  <a:rPr lang="en-US" sz="2400">
                    <a:effectLst/>
                    <a:latin typeface="Arial" panose="020B0604020202020204" pitchFamily="34" charset="0"/>
                    <a:ea typeface="Times New Roman" panose="02020603050405020304" pitchFamily="18" charset="0"/>
                    <a:cs typeface="Times New Roman" panose="02020603050405020304" pitchFamily="18" charset="0"/>
                  </a:rPr>
                  <a:t>. </a:t>
                </a:r>
              </a:p>
              <a:p>
                <a:r>
                  <a:rPr lang="en-US" sz="2400">
                    <a:effectLst/>
                    <a:latin typeface="Arial" panose="020B0604020202020204" pitchFamily="34" charset="0"/>
                    <a:ea typeface="Times New Roman" panose="02020603050405020304" pitchFamily="18" charset="0"/>
                    <a:cs typeface="Times New Roman" panose="02020603050405020304" pitchFamily="18" charset="0"/>
                  </a:rPr>
                  <a:t>Nếu trong khoảng thời gian </a:t>
                </a:r>
                <a14:m>
                  <m:oMath xmlns:m="http://schemas.openxmlformats.org/officeDocument/2006/math">
                    <m:r>
                      <a:rPr lang="en-US" sz="2400" b="1" i="1">
                        <a:solidFill>
                          <a:srgbClr val="000000"/>
                        </a:solidFill>
                        <a:latin typeface="Cambria Math" panose="02040503050406030204" pitchFamily="18" charset="0"/>
                        <a:sym typeface="Symbol" panose="05050102010706020507" pitchFamily="18" charset="2"/>
                      </a:rPr>
                      <m:t></m:t>
                    </m:r>
                  </m:oMath>
                </a14:m>
                <a:r>
                  <a:rPr lang="en-US" sz="2400">
                    <a:effectLst/>
                    <a:latin typeface="Arial" panose="020B0604020202020204" pitchFamily="34" charset="0"/>
                    <a:ea typeface="Times New Roman" panose="02020603050405020304" pitchFamily="18" charset="0"/>
                    <a:cs typeface="Times New Roman" panose="02020603050405020304" pitchFamily="18" charset="0"/>
                  </a:rPr>
                  <a:t>t vật di chuyển được một quãng đường s thì:</a:t>
                </a:r>
                <a:endParaRPr lang="en-US" sz="2400">
                  <a:effectLst/>
                  <a:latin typeface="Calibri" panose="020F0502020204030204" pitchFamily="34" charset="0"/>
                  <a:ea typeface="游明朝" panose="02020400000000000000" pitchFamily="18" charset="-128"/>
                  <a:cs typeface="Times New Roman" panose="02020603050405020304" pitchFamily="18" charset="0"/>
                </a:endParaRPr>
              </a:p>
            </p:txBody>
          </p:sp>
        </mc:Choice>
        <mc:Fallback xmlns="">
          <p:sp>
            <p:nvSpPr>
              <p:cNvPr id="16" name="TextBox 15">
                <a:extLst>
                  <a:ext uri="{FF2B5EF4-FFF2-40B4-BE49-F238E27FC236}">
                    <a16:creationId xmlns:a16="http://schemas.microsoft.com/office/drawing/2014/main" id="{5AD7C12B-22EB-2327-27D8-C7EEF44DEE41}"/>
                  </a:ext>
                </a:extLst>
              </p:cNvPr>
              <p:cNvSpPr txBox="1">
                <a:spLocks noRot="1" noChangeAspect="1" noMove="1" noResize="1" noEditPoints="1" noAdjustHandles="1" noChangeArrowheads="1" noChangeShapeType="1" noTextEdit="1"/>
              </p:cNvSpPr>
              <p:nvPr/>
            </p:nvSpPr>
            <p:spPr>
              <a:xfrm>
                <a:off x="517995" y="1214803"/>
                <a:ext cx="11488879" cy="830997"/>
              </a:xfrm>
              <a:prstGeom prst="rect">
                <a:avLst/>
              </a:prstGeom>
              <a:blipFill>
                <a:blip r:embed="rId4"/>
                <a:stretch>
                  <a:fillRect l="-849" t="-5109" r="-424" b="-14599"/>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xmlns="" id="{A912C8EE-2535-C853-C5DE-46EE00CDEAAF}"/>
              </a:ext>
            </a:extLst>
          </p:cNvPr>
          <p:cNvSpPr txBox="1"/>
          <p:nvPr/>
        </p:nvSpPr>
        <p:spPr>
          <a:xfrm>
            <a:off x="5430483" y="4557052"/>
            <a:ext cx="4932717" cy="1785104"/>
          </a:xfrm>
          <a:prstGeom prst="rect">
            <a:avLst/>
          </a:prstGeom>
          <a:noFill/>
        </p:spPr>
        <p:txBody>
          <a:bodyPr wrap="square">
            <a:spAutoFit/>
          </a:bodyPr>
          <a:lstStyle/>
          <a:p>
            <a:pPr marL="0" marR="0">
              <a:spcBef>
                <a:spcPts val="0"/>
              </a:spcBef>
            </a:pPr>
            <a:r>
              <a:rPr lang="en-US" sz="2200" i="1">
                <a:effectLst/>
                <a:latin typeface="Arial" panose="020B0604020202020204" pitchFamily="34" charset="0"/>
                <a:ea typeface="Times New Roman" panose="02020603050405020304" pitchFamily="18" charset="0"/>
                <a:cs typeface="Times New Roman" panose="02020603050405020304" pitchFamily="18" charset="0"/>
              </a:rPr>
              <a:t>Một số đơn vị khác thường dùng là:</a:t>
            </a:r>
          </a:p>
          <a:p>
            <a:pPr marL="800100" lvl="1" indent="-342900">
              <a:buFont typeface="Arial" panose="020B0604020202020204" pitchFamily="34" charset="0"/>
              <a:buChar char="•"/>
            </a:pPr>
            <a:r>
              <a:rPr lang="en-US" sz="2200" i="1">
                <a:effectLst/>
                <a:latin typeface="Arial" panose="020B0604020202020204" pitchFamily="34" charset="0"/>
                <a:ea typeface="Times New Roman" panose="02020603050405020304" pitchFamily="18" charset="0"/>
                <a:cs typeface="Times New Roman" panose="02020603050405020304" pitchFamily="18" charset="0"/>
              </a:rPr>
              <a:t>km/h (kilômét trên giờ)</a:t>
            </a:r>
          </a:p>
          <a:p>
            <a:pPr marL="800100" lvl="1" indent="-342900">
              <a:buFont typeface="Arial" panose="020B0604020202020204" pitchFamily="34" charset="0"/>
              <a:buChar char="•"/>
            </a:pPr>
            <a:r>
              <a:rPr lang="en-US" sz="2200" i="1">
                <a:effectLst/>
                <a:latin typeface="Arial" panose="020B0604020202020204" pitchFamily="34" charset="0"/>
                <a:ea typeface="Times New Roman" panose="02020603050405020304" pitchFamily="18" charset="0"/>
                <a:cs typeface="Times New Roman" panose="02020603050405020304" pitchFamily="18" charset="0"/>
              </a:rPr>
              <a:t>km/s (kilômét trên giây)</a:t>
            </a:r>
          </a:p>
          <a:p>
            <a:pPr marL="800100" lvl="1" indent="-342900">
              <a:buFont typeface="Arial" panose="020B0604020202020204" pitchFamily="34" charset="0"/>
              <a:buChar char="•"/>
            </a:pPr>
            <a:r>
              <a:rPr lang="en-US" sz="2200" i="1">
                <a:effectLst/>
                <a:latin typeface="Arial" panose="020B0604020202020204" pitchFamily="34" charset="0"/>
                <a:ea typeface="Times New Roman" panose="02020603050405020304" pitchFamily="18" charset="0"/>
                <a:cs typeface="Times New Roman" panose="02020603050405020304" pitchFamily="18" charset="0"/>
              </a:rPr>
              <a:t>mi/h (dặm trên giờ)</a:t>
            </a:r>
          </a:p>
          <a:p>
            <a:pPr marL="800100" lvl="1" indent="-342900">
              <a:buFont typeface="Arial" panose="020B0604020202020204" pitchFamily="34" charset="0"/>
              <a:buChar char="•"/>
            </a:pPr>
            <a:r>
              <a:rPr lang="en-US" sz="2200" i="1">
                <a:effectLst/>
                <a:latin typeface="Arial" panose="020B0604020202020204" pitchFamily="34" charset="0"/>
                <a:ea typeface="Times New Roman" panose="02020603050405020304" pitchFamily="18" charset="0"/>
                <a:cs typeface="Times New Roman" panose="02020603050405020304" pitchFamily="18" charset="0"/>
              </a:rPr>
              <a:t>cm/s (xentimét trên giây).</a:t>
            </a:r>
            <a:endParaRPr lang="en-US" sz="2200" i="1">
              <a:effectLst/>
              <a:latin typeface="Calibri" panose="020F0502020204030204" pitchFamily="34" charset="0"/>
              <a:ea typeface="游明朝" panose="02020400000000000000" pitchFamily="18" charset="-128"/>
              <a:cs typeface="Times New Roman" panose="02020603050405020304" pitchFamily="18" charset="0"/>
            </a:endParaRPr>
          </a:p>
        </p:txBody>
      </p:sp>
      <p:pic>
        <p:nvPicPr>
          <p:cNvPr id="20" name="Picture 5" descr="empty-blue-rectangle">
            <a:extLst>
              <a:ext uri="{FF2B5EF4-FFF2-40B4-BE49-F238E27FC236}">
                <a16:creationId xmlns:a16="http://schemas.microsoft.com/office/drawing/2014/main" xmlns="" id="{28A56F93-4B0C-5693-EF94-A3C5FDFB78D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72073" y="2165340"/>
            <a:ext cx="11734801" cy="1274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xmlns="" id="{497D06EA-CA30-2807-AB05-2D42079ED139}"/>
                  </a:ext>
                </a:extLst>
              </p:cNvPr>
              <p:cNvSpPr txBox="1"/>
              <p:nvPr/>
            </p:nvSpPr>
            <p:spPr>
              <a:xfrm>
                <a:off x="834244" y="2355261"/>
                <a:ext cx="11185451" cy="933654"/>
              </a:xfrm>
              <a:prstGeom prst="rect">
                <a:avLst/>
              </a:prstGeom>
              <a:noFill/>
            </p:spPr>
            <p:txBody>
              <a:bodyPr wrap="square">
                <a:spAutoFit/>
              </a:bodyPr>
              <a:lstStyle/>
              <a:p>
                <a:pPr marL="0" marR="0">
                  <a:lnSpc>
                    <a:spcPct val="107000"/>
                  </a:lnSpc>
                  <a:spcBef>
                    <a:spcPts val="0"/>
                  </a:spcBef>
                  <a:spcAft>
                    <a:spcPts val="500"/>
                  </a:spcAft>
                </a:pPr>
                <a:r>
                  <a:rPr lang="en-US" sz="2500">
                    <a:effectLst/>
                    <a:latin typeface="Arial" panose="020B0604020202020204" pitchFamily="34" charset="0"/>
                    <a:ea typeface="Times New Roman" panose="02020603050405020304" pitchFamily="18" charset="0"/>
                    <a:cs typeface="Times New Roman" panose="02020603050405020304" pitchFamily="18" charset="0"/>
                  </a:rPr>
                  <a:t>Tốc độ trung bình của vật (kí hiệu </a:t>
                </a:r>
                <a14:m>
                  <m:oMath xmlns:m="http://schemas.openxmlformats.org/officeDocument/2006/math">
                    <m:sSub>
                      <m:sSubPr>
                        <m:ctrlPr>
                          <a:rPr lang="en-US" sz="2800" b="1" i="1" smtClean="0">
                            <a:solidFill>
                              <a:srgbClr val="000000"/>
                            </a:solidFill>
                            <a:latin typeface="Cambria Math"/>
                          </a:rPr>
                        </m:ctrlPr>
                      </m:sSubPr>
                      <m:e>
                        <m:r>
                          <a:rPr lang="en-US" sz="2800" b="1" i="1">
                            <a:solidFill>
                              <a:srgbClr val="000000"/>
                            </a:solidFill>
                            <a:latin typeface="Cambria Math" panose="02040503050406030204" pitchFamily="18" charset="0"/>
                          </a:rPr>
                          <m:t>𝒗</m:t>
                        </m:r>
                      </m:e>
                      <m:sub>
                        <m:r>
                          <a:rPr lang="en-US" sz="2800" b="1" i="1">
                            <a:solidFill>
                              <a:srgbClr val="000000"/>
                            </a:solidFill>
                            <a:latin typeface="Cambria Math" panose="02040503050406030204" pitchFamily="18" charset="0"/>
                          </a:rPr>
                          <m:t>𝒕𝒃</m:t>
                        </m:r>
                      </m:sub>
                    </m:sSub>
                  </m:oMath>
                </a14:m>
                <a:r>
                  <a:rPr lang="en-US" sz="2500">
                    <a:effectLst/>
                    <a:latin typeface="Arial" panose="020B0604020202020204" pitchFamily="34" charset="0"/>
                    <a:ea typeface="Times New Roman" panose="02020603050405020304" pitchFamily="18" charset="0"/>
                    <a:cs typeface="Times New Roman" panose="02020603050405020304" pitchFamily="18" charset="0"/>
                  </a:rPr>
                  <a:t>) được xác định bằng thương số giữa quãng đường vật đi được và thời gian để vật thực hiện quãng đường đó.</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497D06EA-CA30-2807-AB05-2D42079ED139}"/>
                  </a:ext>
                </a:extLst>
              </p:cNvPr>
              <p:cNvSpPr txBox="1">
                <a:spLocks noRot="1" noChangeAspect="1" noMove="1" noResize="1" noEditPoints="1" noAdjustHandles="1" noChangeArrowheads="1" noChangeShapeType="1" noTextEdit="1"/>
              </p:cNvSpPr>
              <p:nvPr/>
            </p:nvSpPr>
            <p:spPr>
              <a:xfrm>
                <a:off x="834244" y="2355261"/>
                <a:ext cx="11185451" cy="933654"/>
              </a:xfrm>
              <a:prstGeom prst="rect">
                <a:avLst/>
              </a:prstGeom>
              <a:blipFill>
                <a:blip r:embed="rId6"/>
                <a:stretch>
                  <a:fillRect l="-926" t="-1948" b="-12987"/>
                </a:stretch>
              </a:blipFill>
            </p:spPr>
            <p:txBody>
              <a:bodyPr/>
              <a:lstStyle/>
              <a:p>
                <a:r>
                  <a:rPr lang="en-US">
                    <a:noFill/>
                  </a:rPr>
                  <a:t> </a:t>
                </a:r>
              </a:p>
            </p:txBody>
          </p:sp>
        </mc:Fallback>
      </mc:AlternateContent>
      <p:grpSp>
        <p:nvGrpSpPr>
          <p:cNvPr id="23" name="Group 22">
            <a:extLst>
              <a:ext uri="{FF2B5EF4-FFF2-40B4-BE49-F238E27FC236}">
                <a16:creationId xmlns:a16="http://schemas.microsoft.com/office/drawing/2014/main" xmlns="" id="{83CDA6D8-D8DD-84ED-9A6C-4BC980DC98B1}"/>
              </a:ext>
            </a:extLst>
          </p:cNvPr>
          <p:cNvGrpSpPr/>
          <p:nvPr/>
        </p:nvGrpSpPr>
        <p:grpSpPr>
          <a:xfrm>
            <a:off x="2524851" y="3568744"/>
            <a:ext cx="2310296" cy="1225080"/>
            <a:chOff x="8076716" y="3452482"/>
            <a:chExt cx="2310296" cy="1349266"/>
          </a:xfrm>
        </p:grpSpPr>
        <p:pic>
          <p:nvPicPr>
            <p:cNvPr id="24" name="Picture 23" descr="empty-red-rectangle">
              <a:extLst>
                <a:ext uri="{FF2B5EF4-FFF2-40B4-BE49-F238E27FC236}">
                  <a16:creationId xmlns:a16="http://schemas.microsoft.com/office/drawing/2014/main" xmlns="" id="{A23BC0AD-57CC-B925-D178-0FE73AF16F7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076716" y="3452482"/>
              <a:ext cx="2310296" cy="1252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5" name="Object 18">
                  <a:extLst>
                    <a:ext uri="{FF2B5EF4-FFF2-40B4-BE49-F238E27FC236}">
                      <a16:creationId xmlns:a16="http://schemas.microsoft.com/office/drawing/2014/main" xmlns="" id="{4561C75A-6129-DCFE-FD7D-7AE9CD7ECBDC}"/>
                    </a:ext>
                  </a:extLst>
                </p:cNvPr>
                <p:cNvSpPr txBox="1"/>
                <p:nvPr/>
              </p:nvSpPr>
              <p:spPr bwMode="auto">
                <a:xfrm>
                  <a:off x="8567293" y="3641285"/>
                  <a:ext cx="1447800" cy="1160463"/>
                </a:xfrm>
                <a:prstGeom prst="rect">
                  <a:avLst/>
                </a:prstGeom>
                <a:noFill/>
                <a:ln w="9525">
                  <a:noFill/>
                  <a:miter lim="800000"/>
                  <a:headEnd/>
                  <a:tailEnd/>
                </a:ln>
                <a:effectLst/>
              </p:spPr>
              <p:txBody>
                <a:bodyPr>
                  <a:normAutofit fontScale="85000" lnSpcReduction="10000"/>
                </a:bodyPr>
                <a:lstStyle/>
                <a:p>
                  <a:pPr/>
                  <a14:m>
                    <m:oMathPara xmlns:m="http://schemas.openxmlformats.org/officeDocument/2006/math">
                      <m:oMathParaPr>
                        <m:jc m:val="left"/>
                      </m:oMathParaPr>
                      <m:oMath xmlns:m="http://schemas.openxmlformats.org/officeDocument/2006/math">
                        <m:sSub>
                          <m:sSubPr>
                            <m:ctrlPr>
                              <a:rPr lang="en-US" sz="3000" b="1" i="1">
                                <a:solidFill>
                                  <a:srgbClr val="000000"/>
                                </a:solidFill>
                                <a:latin typeface="Cambria Math"/>
                              </a:rPr>
                            </m:ctrlPr>
                          </m:sSubPr>
                          <m:e>
                            <m:r>
                              <a:rPr lang="en-US" sz="3000" b="1" i="1">
                                <a:solidFill>
                                  <a:srgbClr val="000000"/>
                                </a:solidFill>
                                <a:latin typeface="Cambria Math" panose="02040503050406030204" pitchFamily="18" charset="0"/>
                              </a:rPr>
                              <m:t>𝒗</m:t>
                            </m:r>
                          </m:e>
                          <m:sub>
                            <m:r>
                              <a:rPr lang="en-US" sz="3000" b="1" i="1">
                                <a:solidFill>
                                  <a:srgbClr val="000000"/>
                                </a:solidFill>
                                <a:latin typeface="Cambria Math" panose="02040503050406030204" pitchFamily="18" charset="0"/>
                              </a:rPr>
                              <m:t>𝒕𝒃</m:t>
                            </m:r>
                          </m:sub>
                        </m:sSub>
                        <m:r>
                          <a:rPr lang="en-US" sz="3000" b="1" i="1">
                            <a:solidFill>
                              <a:srgbClr val="000000"/>
                            </a:solidFill>
                            <a:latin typeface="Cambria Math" panose="02040503050406030204" pitchFamily="18" charset="0"/>
                          </a:rPr>
                          <m:t>=</m:t>
                        </m:r>
                        <m:f>
                          <m:fPr>
                            <m:ctrlPr>
                              <a:rPr lang="en-US" sz="3000" b="1" i="1">
                                <a:solidFill>
                                  <a:srgbClr val="000000"/>
                                </a:solidFill>
                                <a:latin typeface="Cambria Math"/>
                              </a:rPr>
                            </m:ctrlPr>
                          </m:fPr>
                          <m:num>
                            <m:r>
                              <a:rPr lang="en-US" sz="3000" b="1" i="1">
                                <a:solidFill>
                                  <a:srgbClr val="000000"/>
                                </a:solidFill>
                                <a:latin typeface="Cambria Math" panose="02040503050406030204" pitchFamily="18" charset="0"/>
                              </a:rPr>
                              <m:t>𝒔</m:t>
                            </m:r>
                          </m:num>
                          <m:den>
                            <m:r>
                              <a:rPr lang="en-US" sz="3000" b="1" i="1" smtClean="0">
                                <a:solidFill>
                                  <a:srgbClr val="000000"/>
                                </a:solidFill>
                                <a:latin typeface="Cambria Math" panose="02040503050406030204" pitchFamily="18" charset="0"/>
                                <a:sym typeface="Symbol" panose="05050102010706020507" pitchFamily="18" charset="2"/>
                              </a:rPr>
                              <m:t></m:t>
                            </m:r>
                            <m:r>
                              <a:rPr lang="en-US" sz="3000" b="1" i="1">
                                <a:solidFill>
                                  <a:srgbClr val="000000"/>
                                </a:solidFill>
                                <a:latin typeface="Cambria Math" panose="02040503050406030204" pitchFamily="18" charset="0"/>
                              </a:rPr>
                              <m:t>𝒕</m:t>
                            </m:r>
                          </m:den>
                        </m:f>
                      </m:oMath>
                    </m:oMathPara>
                  </a14:m>
                  <a:endParaRPr lang="en-US" sz="3000" b="1"/>
                </a:p>
              </p:txBody>
            </p:sp>
          </mc:Choice>
          <mc:Fallback xmlns="">
            <p:sp>
              <p:nvSpPr>
                <p:cNvPr id="25" name="Object 18">
                  <a:extLst>
                    <a:ext uri="{FF2B5EF4-FFF2-40B4-BE49-F238E27FC236}">
                      <a16:creationId xmlns:a16="http://schemas.microsoft.com/office/drawing/2014/main" id="{4561C75A-6129-DCFE-FD7D-7AE9CD7ECBDC}"/>
                    </a:ext>
                  </a:extLst>
                </p:cNvPr>
                <p:cNvSpPr txBox="1">
                  <a:spLocks noRot="1" noChangeAspect="1" noMove="1" noResize="1" noEditPoints="1" noAdjustHandles="1" noChangeArrowheads="1" noChangeShapeType="1" noTextEdit="1"/>
                </p:cNvSpPr>
                <p:nvPr/>
              </p:nvSpPr>
              <p:spPr bwMode="auto">
                <a:xfrm>
                  <a:off x="8567293" y="3641285"/>
                  <a:ext cx="1447800" cy="1160463"/>
                </a:xfrm>
                <a:prstGeom prst="rect">
                  <a:avLst/>
                </a:prstGeom>
                <a:blipFill>
                  <a:blip r:embed="rId8"/>
                  <a:stretch>
                    <a:fillRect/>
                  </a:stretch>
                </a:blipFill>
                <a:ln w="9525">
                  <a:noFill/>
                  <a:miter lim="800000"/>
                  <a:headEnd/>
                  <a:tailEnd/>
                </a:ln>
                <a:effectLst/>
              </p:spPr>
              <p:txBody>
                <a:bodyPr/>
                <a:lstStyle/>
                <a:p>
                  <a:r>
                    <a:rPr lang="en-US">
                      <a:noFill/>
                    </a:rPr>
                    <a:t> </a:t>
                  </a:r>
                </a:p>
              </p:txBody>
            </p:sp>
          </mc:Fallback>
        </mc:AlternateContent>
      </p:grpSp>
      <p:sp>
        <p:nvSpPr>
          <p:cNvPr id="19" name="TextBox 18">
            <a:extLst>
              <a:ext uri="{FF2B5EF4-FFF2-40B4-BE49-F238E27FC236}">
                <a16:creationId xmlns:a16="http://schemas.microsoft.com/office/drawing/2014/main" xmlns="" id="{9CA538C0-ED64-9B62-D37F-6520838DCEB0}"/>
              </a:ext>
            </a:extLst>
          </p:cNvPr>
          <p:cNvSpPr txBox="1"/>
          <p:nvPr/>
        </p:nvSpPr>
        <p:spPr>
          <a:xfrm>
            <a:off x="5410200" y="3734602"/>
            <a:ext cx="4648200" cy="769441"/>
          </a:xfrm>
          <a:prstGeom prst="rect">
            <a:avLst/>
          </a:prstGeom>
          <a:noFill/>
        </p:spPr>
        <p:txBody>
          <a:bodyPr wrap="square">
            <a:spAutoFit/>
          </a:bodyPr>
          <a:lstStyle/>
          <a:p>
            <a:pPr marL="0" marR="0">
              <a:spcBef>
                <a:spcPts val="0"/>
              </a:spcBef>
            </a:pPr>
            <a:r>
              <a:rPr lang="en-US" sz="2200" i="1">
                <a:effectLst/>
                <a:latin typeface="Arial" panose="020B0604020202020204" pitchFamily="34" charset="0"/>
                <a:ea typeface="Times New Roman" panose="02020603050405020304" pitchFamily="18" charset="0"/>
                <a:cs typeface="Times New Roman" panose="02020603050405020304" pitchFamily="18" charset="0"/>
              </a:rPr>
              <a:t>Trong hệ SI, đơn vị của tốc độ là:</a:t>
            </a:r>
          </a:p>
          <a:p>
            <a:pPr marL="0" marR="0" algn="ctr">
              <a:spcBef>
                <a:spcPts val="0"/>
              </a:spcBef>
            </a:pPr>
            <a:r>
              <a:rPr lang="en-US" sz="2200" b="1" i="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m/s (mét trên giây). </a:t>
            </a:r>
          </a:p>
        </p:txBody>
      </p:sp>
    </p:spTree>
    <p:extLst>
      <p:ext uri="{BB962C8B-B14F-4D97-AF65-F5344CB8AC3E}">
        <p14:creationId xmlns:p14="http://schemas.microsoft.com/office/powerpoint/2010/main" val="44212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1"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6">
            <a:extLst>
              <a:ext uri="{FF2B5EF4-FFF2-40B4-BE49-F238E27FC236}">
                <a16:creationId xmlns:a16="http://schemas.microsoft.com/office/drawing/2014/main" xmlns="" id="{65B49704-E22E-AA14-08B5-36B3EC2090E0}"/>
              </a:ext>
            </a:extLst>
          </p:cNvPr>
          <p:cNvGrpSpPr/>
          <p:nvPr/>
        </p:nvGrpSpPr>
        <p:grpSpPr>
          <a:xfrm>
            <a:off x="4908936" y="126868"/>
            <a:ext cx="2253864" cy="482732"/>
            <a:chOff x="2193" y="0"/>
            <a:chExt cx="2245706" cy="1239104"/>
          </a:xfrm>
          <a:solidFill>
            <a:srgbClr val="002060"/>
          </a:solidFill>
          <a:scene3d>
            <a:camera prst="orthographicFront"/>
            <a:lightRig rig="threePt" dir="t">
              <a:rot lat="0" lon="0" rev="7500000"/>
            </a:lightRig>
          </a:scene3d>
        </p:grpSpPr>
        <p:sp>
          <p:nvSpPr>
            <p:cNvPr id="5" name="Rounded Rectangle 57">
              <a:extLst>
                <a:ext uri="{FF2B5EF4-FFF2-40B4-BE49-F238E27FC236}">
                  <a16:creationId xmlns:a16="http://schemas.microsoft.com/office/drawing/2014/main" xmlns="" id="{9E155C94-8C46-E3BE-776F-F607096FB889}"/>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Rounded Rectangle 4">
              <a:extLst>
                <a:ext uri="{FF2B5EF4-FFF2-40B4-BE49-F238E27FC236}">
                  <a16:creationId xmlns:a16="http://schemas.microsoft.com/office/drawing/2014/main" xmlns="" id="{843B5629-2610-1BE1-E54D-948F1F9A953E}"/>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Thảo luận</a:t>
              </a:r>
            </a:p>
          </p:txBody>
        </p:sp>
      </p:grpSp>
      <p:sp>
        <p:nvSpPr>
          <p:cNvPr id="8" name="Rectangle: Rounded Corners 7">
            <a:extLst>
              <a:ext uri="{FF2B5EF4-FFF2-40B4-BE49-F238E27FC236}">
                <a16:creationId xmlns:a16="http://schemas.microsoft.com/office/drawing/2014/main" xmlns="" id="{82D70C6C-7226-445C-CB7B-2B5D3D45DDFD}"/>
              </a:ext>
            </a:extLst>
          </p:cNvPr>
          <p:cNvSpPr/>
          <p:nvPr/>
        </p:nvSpPr>
        <p:spPr>
          <a:xfrm>
            <a:off x="685800" y="727229"/>
            <a:ext cx="11277600" cy="1406371"/>
          </a:xfrm>
          <a:prstGeom prst="roundRect">
            <a:avLst>
              <a:gd name="adj" fmla="val 8564"/>
            </a:avLst>
          </a:prstGeom>
          <a:noFill/>
          <a:ln cmpd="thickThi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9" name="Picture 8" descr="A picture containing logo&#10;&#10;Description automatically generated">
            <a:extLst>
              <a:ext uri="{FF2B5EF4-FFF2-40B4-BE49-F238E27FC236}">
                <a16:creationId xmlns:a16="http://schemas.microsoft.com/office/drawing/2014/main" xmlns="" id="{5F924517-F2A1-3B8E-E4B9-33885BE08FF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1847" y="331239"/>
            <a:ext cx="921152" cy="874314"/>
          </a:xfrm>
          <a:prstGeom prst="rect">
            <a:avLst/>
          </a:prstGeom>
        </p:spPr>
      </p:pic>
      <p:sp>
        <p:nvSpPr>
          <p:cNvPr id="11" name="TextBox 10">
            <a:extLst>
              <a:ext uri="{FF2B5EF4-FFF2-40B4-BE49-F238E27FC236}">
                <a16:creationId xmlns:a16="http://schemas.microsoft.com/office/drawing/2014/main" xmlns="" id="{D7E237CD-4C22-F449-86B5-4C26D7A98F1A}"/>
              </a:ext>
            </a:extLst>
          </p:cNvPr>
          <p:cNvSpPr txBox="1"/>
          <p:nvPr/>
        </p:nvSpPr>
        <p:spPr>
          <a:xfrm>
            <a:off x="4114800" y="6522901"/>
            <a:ext cx="8077200" cy="369332"/>
          </a:xfrm>
          <a:prstGeom prst="rect">
            <a:avLst/>
          </a:prstGeom>
          <a:noFill/>
        </p:spPr>
        <p:txBody>
          <a:bodyPr wrap="square">
            <a:spAutoFit/>
          </a:bodyPr>
          <a:lstStyle/>
          <a:p>
            <a:r>
              <a:rPr lang="en-US" sz="1800" i="1">
                <a:effectLst/>
                <a:latin typeface="Arial" panose="020B0604020202020204" pitchFamily="34" charset="0"/>
                <a:ea typeface="Times New Roman" panose="02020603050405020304" pitchFamily="18" charset="0"/>
                <a:cs typeface="Times New Roman" panose="02020603050405020304" pitchFamily="18" charset="0"/>
              </a:rPr>
              <a:t>*Nguồn số liệu: Giải vô địch các môn thể thao dưới nước thế giới năm 2009</a:t>
            </a:r>
            <a:endParaRPr lang="en-US" i="1"/>
          </a:p>
        </p:txBody>
      </p:sp>
      <p:sp>
        <p:nvSpPr>
          <p:cNvPr id="12" name="Text Box 29">
            <a:extLst>
              <a:ext uri="{FF2B5EF4-FFF2-40B4-BE49-F238E27FC236}">
                <a16:creationId xmlns:a16="http://schemas.microsoft.com/office/drawing/2014/main" xmlns="" id="{67B56922-4F40-F7C8-D499-C9CF6D3C6F5D}"/>
              </a:ext>
            </a:extLst>
          </p:cNvPr>
          <p:cNvSpPr txBox="1">
            <a:spLocks noChangeArrowheads="1"/>
          </p:cNvSpPr>
          <p:nvPr/>
        </p:nvSpPr>
        <p:spPr bwMode="auto">
          <a:xfrm>
            <a:off x="1073886" y="801427"/>
            <a:ext cx="10667999" cy="1257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ctr">
              <a:lnSpc>
                <a:spcPct val="107000"/>
              </a:lnSpc>
              <a:spcBef>
                <a:spcPts val="0"/>
              </a:spcBef>
              <a:spcAft>
                <a:spcPts val="500"/>
              </a:spcAft>
            </a:pPr>
            <a:r>
              <a:rPr lang="en-US" sz="24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Một</a:t>
            </a:r>
            <a:r>
              <a:rPr lang="en-US" sz="24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vận</a:t>
            </a:r>
            <a:r>
              <a:rPr lang="en-US" sz="24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động</a:t>
            </a:r>
            <a:r>
              <a:rPr lang="en-US" sz="24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viên</a:t>
            </a:r>
            <a:r>
              <a:rPr lang="en-US" sz="24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bơi</a:t>
            </a:r>
            <a:r>
              <a:rPr lang="en-US" sz="24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lội</a:t>
            </a:r>
            <a:r>
              <a:rPr lang="en-US" sz="24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người</a:t>
            </a:r>
            <a:r>
              <a:rPr lang="en-US" sz="24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Mỹ</a:t>
            </a:r>
            <a:r>
              <a:rPr lang="en-US" sz="24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đã</a:t>
            </a:r>
            <a:r>
              <a:rPr lang="en-US" sz="24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từng</a:t>
            </a:r>
            <a:r>
              <a:rPr lang="en-US" sz="24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lập</a:t>
            </a:r>
            <a:r>
              <a:rPr lang="en-US" sz="24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kỷ</a:t>
            </a:r>
            <a:r>
              <a:rPr lang="en-US" sz="24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lục</a:t>
            </a:r>
            <a:r>
              <a:rPr lang="en-US" sz="24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thế</a:t>
            </a:r>
            <a:r>
              <a:rPr lang="en-US" sz="24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giới</a:t>
            </a:r>
            <a:r>
              <a:rPr lang="en-US" sz="24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ở </a:t>
            </a:r>
            <a:r>
              <a:rPr lang="en-US" sz="24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nội</a:t>
            </a:r>
            <a:r>
              <a:rPr lang="en-US" sz="24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dung </a:t>
            </a:r>
            <a:r>
              <a:rPr lang="en-US" sz="24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bơi</a:t>
            </a:r>
            <a:r>
              <a:rPr lang="en-US" sz="24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bướm</a:t>
            </a:r>
            <a:r>
              <a:rPr lang="en-US" sz="24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100 m </a:t>
            </a:r>
            <a:r>
              <a:rPr lang="en-US" sz="24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và</a:t>
            </a:r>
            <a:r>
              <a:rPr lang="en-US" sz="24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200 m </a:t>
            </a:r>
            <a:r>
              <a:rPr lang="en-US" sz="24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với</a:t>
            </a:r>
            <a:r>
              <a:rPr lang="en-US" sz="24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thời</a:t>
            </a:r>
            <a:r>
              <a:rPr lang="en-US" sz="24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gian</a:t>
            </a:r>
            <a:r>
              <a:rPr lang="en-US" sz="24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lần</a:t>
            </a:r>
            <a:r>
              <a:rPr lang="en-US" sz="24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lượt</a:t>
            </a:r>
            <a:r>
              <a:rPr lang="en-US" sz="24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là</a:t>
            </a:r>
            <a:r>
              <a:rPr lang="en-US" sz="24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49,82s </a:t>
            </a:r>
            <a:r>
              <a:rPr lang="en-US" sz="24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và</a:t>
            </a:r>
            <a:r>
              <a:rPr lang="en-US" sz="24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111,51s.* </a:t>
            </a:r>
            <a:r>
              <a:rPr lang="en-US" sz="24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Hãy</a:t>
            </a:r>
            <a:r>
              <a:rPr lang="en-US" sz="24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lập</a:t>
            </a:r>
            <a:r>
              <a:rPr lang="en-US" sz="24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luận</a:t>
            </a:r>
            <a:r>
              <a:rPr lang="en-US" sz="24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để</a:t>
            </a:r>
            <a:r>
              <a:rPr lang="en-US" sz="24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xác</a:t>
            </a:r>
            <a:r>
              <a:rPr lang="en-US" sz="24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định</a:t>
            </a:r>
            <a:r>
              <a:rPr lang="en-US" sz="24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vận</a:t>
            </a:r>
            <a:r>
              <a:rPr lang="en-US" sz="24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động</a:t>
            </a:r>
            <a:r>
              <a:rPr lang="en-US" sz="24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viên</a:t>
            </a:r>
            <a:r>
              <a:rPr lang="en-US" sz="24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này</a:t>
            </a:r>
            <a:r>
              <a:rPr lang="en-US" sz="24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bơi</a:t>
            </a:r>
            <a:r>
              <a:rPr lang="en-US" sz="24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nhanh</a:t>
            </a:r>
            <a:r>
              <a:rPr lang="en-US" sz="24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hơn</a:t>
            </a:r>
            <a:r>
              <a:rPr lang="en-US" sz="24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trong</a:t>
            </a:r>
            <a:r>
              <a:rPr lang="en-US" sz="24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trường</a:t>
            </a:r>
            <a:r>
              <a:rPr lang="en-US" sz="24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hợp</a:t>
            </a:r>
            <a:r>
              <a:rPr lang="en-US" sz="24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nào</a:t>
            </a:r>
            <a:r>
              <a:rPr lang="en-US" sz="24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2400" dirty="0">
              <a:solidFill>
                <a:srgbClr val="0070C0"/>
              </a:solidFill>
              <a:effectLst/>
              <a:latin typeface="Calibri" panose="020F0502020204030204" pitchFamily="34" charset="0"/>
              <a:ea typeface="游明朝" panose="02020400000000000000" pitchFamily="18" charset="-128"/>
              <a:cs typeface="Times New Roman" panose="02020603050405020304" pitchFamily="18" charset="0"/>
            </a:endParaRPr>
          </a:p>
        </p:txBody>
      </p:sp>
      <p:pic>
        <p:nvPicPr>
          <p:cNvPr id="14" name="Picture 13" descr="A person swimming in a pool&#10;&#10;Description automatically generated with medium confidence">
            <a:extLst>
              <a:ext uri="{FF2B5EF4-FFF2-40B4-BE49-F238E27FC236}">
                <a16:creationId xmlns:a16="http://schemas.microsoft.com/office/drawing/2014/main" xmlns="" id="{DBD7932B-E9A3-F565-8A29-96AFA13D64D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200" r="-778"/>
          <a:stretch/>
        </p:blipFill>
        <p:spPr>
          <a:xfrm>
            <a:off x="1295400" y="2207798"/>
            <a:ext cx="9144000" cy="4296853"/>
          </a:xfrm>
          <a:prstGeom prst="rect">
            <a:avLst/>
          </a:prstGeom>
          <a:ln>
            <a:noFill/>
          </a:ln>
          <a:effectLst>
            <a:softEdge rad="112500"/>
          </a:effectLst>
        </p:spPr>
      </p:pic>
    </p:spTree>
    <p:extLst>
      <p:ext uri="{BB962C8B-B14F-4D97-AF65-F5344CB8AC3E}">
        <p14:creationId xmlns:p14="http://schemas.microsoft.com/office/powerpoint/2010/main" val="19356820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2259</Words>
  <Application>Microsoft Office PowerPoint</Application>
  <PresentationFormat>Custom</PresentationFormat>
  <Paragraphs>224</Paragraphs>
  <Slides>25</Slides>
  <Notes>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created xsi:type="dcterms:W3CDTF">2022-09-19T02:19:53Z</dcterms:created>
  <dcterms:modified xsi:type="dcterms:W3CDTF">2022-09-19T02:20:09Z</dcterms:modified>
</cp:coreProperties>
</file>