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1484" r:id="rId2"/>
    <p:sldId id="1628" r:id="rId3"/>
    <p:sldId id="1494" r:id="rId4"/>
    <p:sldId id="1638" r:id="rId5"/>
    <p:sldId id="1661" r:id="rId6"/>
    <p:sldId id="1641" r:id="rId7"/>
    <p:sldId id="1644" r:id="rId8"/>
    <p:sldId id="1643" r:id="rId9"/>
    <p:sldId id="1645" r:id="rId10"/>
    <p:sldId id="1639" r:id="rId11"/>
    <p:sldId id="1640" r:id="rId12"/>
    <p:sldId id="1642" r:id="rId13"/>
    <p:sldId id="1652" r:id="rId14"/>
    <p:sldId id="1653" r:id="rId15"/>
    <p:sldId id="1649" r:id="rId16"/>
    <p:sldId id="1650" r:id="rId17"/>
    <p:sldId id="1624" r:id="rId18"/>
    <p:sldId id="1634" r:id="rId19"/>
    <p:sldId id="1664" r:id="rId20"/>
    <p:sldId id="1656" r:id="rId21"/>
    <p:sldId id="1358" r:id="rId22"/>
    <p:sldId id="1667" r:id="rId23"/>
    <p:sldId id="1417" r:id="rId24"/>
    <p:sldId id="1662" r:id="rId25"/>
    <p:sldId id="1659" r:id="rId26"/>
    <p:sldId id="1663" r:id="rId27"/>
    <p:sldId id="1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1484"/>
            <p14:sldId id="1628"/>
            <p14:sldId id="1494"/>
            <p14:sldId id="1638"/>
            <p14:sldId id="1661"/>
            <p14:sldId id="1641"/>
            <p14:sldId id="1644"/>
            <p14:sldId id="1643"/>
            <p14:sldId id="1645"/>
            <p14:sldId id="1639"/>
            <p14:sldId id="1640"/>
            <p14:sldId id="1642"/>
            <p14:sldId id="1652"/>
            <p14:sldId id="1653"/>
            <p14:sldId id="1649"/>
            <p14:sldId id="1650"/>
            <p14:sldId id="1624"/>
            <p14:sldId id="1634"/>
            <p14:sldId id="1664"/>
            <p14:sldId id="1656"/>
            <p14:sldId id="1358"/>
            <p14:sldId id="1667"/>
            <p14:sldId id="1417"/>
            <p14:sldId id="1662"/>
            <p14:sldId id="1659"/>
            <p14:sldId id="1663"/>
            <p14:sldId id="1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2366"/>
    <a:srgbClr val="608F3D"/>
    <a:srgbClr val="A2CF49"/>
    <a:srgbClr val="F4DE3A"/>
    <a:srgbClr val="C1F2E6"/>
    <a:srgbClr val="FCB11C"/>
    <a:srgbClr val="F8C92B"/>
    <a:srgbClr val="F6D130"/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19C14-D1D9-45E8-9939-7F31FFC60479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D0FA66-FAAE-47B9-89C0-FD8054E4413E}">
      <dgm:prSet phldrT="[Text]" custT="1"/>
      <dgm:spPr/>
      <dgm:t>
        <a:bodyPr/>
        <a:lstStyle/>
        <a:p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Tìm hiểu về câu lệnh điều kiện IF</a:t>
          </a:r>
        </a:p>
      </dgm:t>
    </dgm:pt>
    <dgm:pt modelId="{E3A0185C-5C62-4B4A-B72F-7EFDB6A3DFB6}" type="par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899B9-5D3B-403E-BBB9-2FF3EDA5F6D9}" type="sib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47AA1-02A7-4322-85AC-229BF8505998}" type="pres">
      <dgm:prSet presAssocID="{E1F19C14-D1D9-45E8-9939-7F31FFC60479}" presName="rootnode" presStyleCnt="0">
        <dgm:presLayoutVars>
          <dgm:chMax/>
          <dgm:chPref/>
          <dgm:dir/>
          <dgm:animLvl val="lvl"/>
        </dgm:presLayoutVars>
      </dgm:prSet>
      <dgm:spPr/>
    </dgm:pt>
    <dgm:pt modelId="{2F43C92C-4715-43A9-BE90-D047897374E3}" type="pres">
      <dgm:prSet presAssocID="{92D0FA66-FAAE-47B9-89C0-FD8054E4413E}" presName="composite" presStyleCnt="0"/>
      <dgm:spPr/>
    </dgm:pt>
    <dgm:pt modelId="{2ABDC1BA-C956-44D4-9E43-47C370D19C4E}" type="pres">
      <dgm:prSet presAssocID="{92D0FA66-FAAE-47B9-89C0-FD8054E4413E}" presName="LShape" presStyleLbl="alignNode1" presStyleIdx="0" presStyleCnt="1"/>
      <dgm:spPr/>
    </dgm:pt>
    <dgm:pt modelId="{C07BE4C6-2C8A-4FA0-94BC-2C2B52FA58ED}" type="pres">
      <dgm:prSet presAssocID="{92D0FA66-FAAE-47B9-89C0-FD8054E4413E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FEF57A04-BDBE-4140-997D-1BEEDA07EBEF}" type="presOf" srcId="{92D0FA66-FAAE-47B9-89C0-FD8054E4413E}" destId="{C07BE4C6-2C8A-4FA0-94BC-2C2B52FA58ED}" srcOrd="0" destOrd="0" presId="urn:microsoft.com/office/officeart/2009/3/layout/StepUpProcess"/>
    <dgm:cxn modelId="{A9F8BCBC-905C-4885-AB45-F2B9171BF74D}" type="presOf" srcId="{E1F19C14-D1D9-45E8-9939-7F31FFC60479}" destId="{CDD47AA1-02A7-4322-85AC-229BF8505998}" srcOrd="0" destOrd="0" presId="urn:microsoft.com/office/officeart/2009/3/layout/StepUpProcess"/>
    <dgm:cxn modelId="{B8A8EFE1-C9AC-4E4C-9CA8-1467F47D9C47}" srcId="{E1F19C14-D1D9-45E8-9939-7F31FFC60479}" destId="{92D0FA66-FAAE-47B9-89C0-FD8054E4413E}" srcOrd="0" destOrd="0" parTransId="{E3A0185C-5C62-4B4A-B72F-7EFDB6A3DFB6}" sibTransId="{AE3899B9-5D3B-403E-BBB9-2FF3EDA5F6D9}"/>
    <dgm:cxn modelId="{E32AD136-23C1-47C2-B4D4-D7F78A8E7D2D}" type="presParOf" srcId="{CDD47AA1-02A7-4322-85AC-229BF8505998}" destId="{2F43C92C-4715-43A9-BE90-D047897374E3}" srcOrd="0" destOrd="0" presId="urn:microsoft.com/office/officeart/2009/3/layout/StepUpProcess"/>
    <dgm:cxn modelId="{092EF8BD-0AB2-46EA-8B6C-8908ACB3D7A3}" type="presParOf" srcId="{2F43C92C-4715-43A9-BE90-D047897374E3}" destId="{2ABDC1BA-C956-44D4-9E43-47C370D19C4E}" srcOrd="0" destOrd="0" presId="urn:microsoft.com/office/officeart/2009/3/layout/StepUpProcess"/>
    <dgm:cxn modelId="{C80C25A2-4BD0-419C-A1B3-E0ABBDBEA327}" type="presParOf" srcId="{2F43C92C-4715-43A9-BE90-D047897374E3}" destId="{C07BE4C6-2C8A-4FA0-94BC-2C2B52FA58E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DC1BA-C956-44D4-9E43-47C370D19C4E}">
      <dsp:nvSpPr>
        <dsp:cNvPr id="0" name=""/>
        <dsp:cNvSpPr/>
      </dsp:nvSpPr>
      <dsp:spPr>
        <a:xfrm rot="5400000">
          <a:off x="3347116" y="-240791"/>
          <a:ext cx="2298895" cy="382530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BE4C6-2C8A-4FA0-94BC-2C2B52FA58ED}">
      <dsp:nvSpPr>
        <dsp:cNvPr id="0" name=""/>
        <dsp:cNvSpPr/>
      </dsp:nvSpPr>
      <dsp:spPr>
        <a:xfrm>
          <a:off x="2963374" y="902151"/>
          <a:ext cx="3453511" cy="3027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Tìm hiểu về câu lệnh điều kiện IF</a:t>
          </a:r>
        </a:p>
      </dsp:txBody>
      <dsp:txXfrm>
        <a:off x="2963374" y="902151"/>
        <a:ext cx="3453511" cy="3027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048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5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8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E61F6A-6C8D-4C12-97EF-999418BDE4E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0CAE1CD-B447-612A-2959-37A979749B35}"/>
              </a:ext>
            </a:extLst>
          </p:cNvPr>
          <p:cNvSpPr/>
          <p:nvPr/>
        </p:nvSpPr>
        <p:spPr>
          <a:xfrm rot="19881494">
            <a:off x="5816119" y="-675705"/>
            <a:ext cx="7738264" cy="8328577"/>
          </a:xfrm>
          <a:custGeom>
            <a:avLst/>
            <a:gdLst>
              <a:gd name="connsiteX0" fmla="*/ 7738264 w 7738264"/>
              <a:gd name="connsiteY0" fmla="*/ 2309765 h 8328577"/>
              <a:gd name="connsiteX1" fmla="*/ 4451007 w 7738264"/>
              <a:gd name="connsiteY1" fmla="*/ 8328577 h 8328577"/>
              <a:gd name="connsiteX2" fmla="*/ 1 w 7738264"/>
              <a:gd name="connsiteY2" fmla="*/ 5897599 h 8328577"/>
              <a:gd name="connsiteX3" fmla="*/ 0 w 7738264"/>
              <a:gd name="connsiteY3" fmla="*/ 0 h 8328577"/>
              <a:gd name="connsiteX4" fmla="*/ 3509194 w 7738264"/>
              <a:gd name="connsiteY4" fmla="*/ 0 h 832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264" h="8328577">
                <a:moveTo>
                  <a:pt x="7738264" y="2309765"/>
                </a:moveTo>
                <a:lnTo>
                  <a:pt x="4451007" y="8328577"/>
                </a:lnTo>
                <a:lnTo>
                  <a:pt x="1" y="5897599"/>
                </a:lnTo>
                <a:lnTo>
                  <a:pt x="0" y="0"/>
                </a:lnTo>
                <a:lnTo>
                  <a:pt x="3509194" y="0"/>
                </a:lnTo>
                <a:close/>
              </a:path>
            </a:pathLst>
          </a:custGeom>
          <a:solidFill>
            <a:srgbClr val="4472C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9078E6-DDCD-8BF8-7BD6-7340FBD659E1}"/>
              </a:ext>
            </a:extLst>
          </p:cNvPr>
          <p:cNvSpPr/>
          <p:nvPr/>
        </p:nvSpPr>
        <p:spPr>
          <a:xfrm rot="19881494">
            <a:off x="3526775" y="-753335"/>
            <a:ext cx="2770345" cy="1513062"/>
          </a:xfrm>
          <a:custGeom>
            <a:avLst/>
            <a:gdLst>
              <a:gd name="connsiteX0" fmla="*/ 0 w 2770345"/>
              <a:gd name="connsiteY0" fmla="*/ 0 h 1513062"/>
              <a:gd name="connsiteX1" fmla="*/ 2770345 w 2770345"/>
              <a:gd name="connsiteY1" fmla="*/ 1513062 h 1513062"/>
              <a:gd name="connsiteX2" fmla="*/ 0 w 2770345"/>
              <a:gd name="connsiteY2" fmla="*/ 1513062 h 15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0345" h="1513062">
                <a:moveTo>
                  <a:pt x="0" y="0"/>
                </a:moveTo>
                <a:lnTo>
                  <a:pt x="2770345" y="1513062"/>
                </a:lnTo>
                <a:lnTo>
                  <a:pt x="0" y="1513062"/>
                </a:lnTo>
                <a:close/>
              </a:path>
            </a:pathLst>
          </a:custGeom>
          <a:solidFill>
            <a:srgbClr val="E05421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AC16C3A-132D-B971-30EC-68CF49DAD8F6}"/>
              </a:ext>
            </a:extLst>
          </p:cNvPr>
          <p:cNvSpPr/>
          <p:nvPr/>
        </p:nvSpPr>
        <p:spPr>
          <a:xfrm>
            <a:off x="-13063" y="-9823"/>
            <a:ext cx="6077874" cy="5883965"/>
          </a:xfrm>
          <a:custGeom>
            <a:avLst/>
            <a:gdLst>
              <a:gd name="connsiteX0" fmla="*/ 0 w 6077874"/>
              <a:gd name="connsiteY0" fmla="*/ 0 h 5883965"/>
              <a:gd name="connsiteX1" fmla="*/ 2846695 w 6077874"/>
              <a:gd name="connsiteY1" fmla="*/ 0 h 5883965"/>
              <a:gd name="connsiteX2" fmla="*/ 6077874 w 6077874"/>
              <a:gd name="connsiteY2" fmla="*/ 5883965 h 5883965"/>
              <a:gd name="connsiteX3" fmla="*/ 0 w 6077874"/>
              <a:gd name="connsiteY3" fmla="*/ 5883965 h 588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7874" h="5883965">
                <a:moveTo>
                  <a:pt x="0" y="0"/>
                </a:moveTo>
                <a:lnTo>
                  <a:pt x="2846695" y="0"/>
                </a:lnTo>
                <a:lnTo>
                  <a:pt x="6077874" y="5883965"/>
                </a:lnTo>
                <a:lnTo>
                  <a:pt x="0" y="5883965"/>
                </a:lnTo>
                <a:close/>
              </a:path>
            </a:pathLst>
          </a:custGeom>
          <a:solidFill>
            <a:srgbClr val="6BC24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05B2333-3F4A-8911-D8E5-D77A02B0AD53}"/>
              </a:ext>
            </a:extLst>
          </p:cNvPr>
          <p:cNvSpPr/>
          <p:nvPr/>
        </p:nvSpPr>
        <p:spPr>
          <a:xfrm>
            <a:off x="-13063" y="5441569"/>
            <a:ext cx="6609099" cy="1416431"/>
          </a:xfrm>
          <a:custGeom>
            <a:avLst/>
            <a:gdLst>
              <a:gd name="connsiteX0" fmla="*/ 0 w 6622161"/>
              <a:gd name="connsiteY0" fmla="*/ 0 h 1416431"/>
              <a:gd name="connsiteX1" fmla="*/ 5844328 w 6622161"/>
              <a:gd name="connsiteY1" fmla="*/ 0 h 1416431"/>
              <a:gd name="connsiteX2" fmla="*/ 6622161 w 6622161"/>
              <a:gd name="connsiteY2" fmla="*/ 1416431 h 1416431"/>
              <a:gd name="connsiteX3" fmla="*/ 0 w 6622161"/>
              <a:gd name="connsiteY3" fmla="*/ 1416431 h 14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161" h="1416431">
                <a:moveTo>
                  <a:pt x="0" y="0"/>
                </a:moveTo>
                <a:lnTo>
                  <a:pt x="5844328" y="0"/>
                </a:lnTo>
                <a:lnTo>
                  <a:pt x="6622161" y="1416431"/>
                </a:lnTo>
                <a:lnTo>
                  <a:pt x="0" y="1416431"/>
                </a:lnTo>
                <a:close/>
              </a:path>
            </a:pathLst>
          </a:custGeom>
          <a:solidFill>
            <a:srgbClr val="CBAC57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4" name="Picture 4" descr="GIẢI BÀI TẬP SGK TIN HỌC LỚP 10 - KẾT NỐI TRI THỨC VỚI CUỘC SỐNG - Blog  Toán Tin">
            <a:extLst>
              <a:ext uri="{FF2B5EF4-FFF2-40B4-BE49-F238E27FC236}">
                <a16:creationId xmlns:a16="http://schemas.microsoft.com/office/drawing/2014/main" id="{A4E10112-785D-B1FC-0ECF-4F8BAACF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645272"/>
            <a:ext cx="2991561" cy="42214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23936-2AA6-664D-9156-351F83BC1414}"/>
              </a:ext>
            </a:extLst>
          </p:cNvPr>
          <p:cNvSpPr txBox="1"/>
          <p:nvPr/>
        </p:nvSpPr>
        <p:spPr>
          <a:xfrm>
            <a:off x="5264025" y="2154109"/>
            <a:ext cx="6892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19:</a:t>
            </a: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IF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544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154680" y="603504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176479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</p:spTree>
    <p:extLst>
      <p:ext uri="{BB962C8B-B14F-4D97-AF65-F5344CB8AC3E}">
        <p14:creationId xmlns:p14="http://schemas.microsoft.com/office/powerpoint/2010/main" val="35365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12071 -1.48148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FA4713-3D8F-5250-4AA3-B0AEE3646624}"/>
              </a:ext>
            </a:extLst>
          </p:cNvPr>
          <p:cNvSpPr/>
          <p:nvPr/>
        </p:nvSpPr>
        <p:spPr>
          <a:xfrm>
            <a:off x="6321748" y="1871596"/>
            <a:ext cx="5531122" cy="313539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230EC58-621B-5C65-B399-97DE11EC4ED2}"/>
              </a:ext>
            </a:extLst>
          </p:cNvPr>
          <p:cNvSpPr/>
          <p:nvPr/>
        </p:nvSpPr>
        <p:spPr>
          <a:xfrm>
            <a:off x="373817" y="1871596"/>
            <a:ext cx="5531122" cy="313539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8B8CA0-94E1-52EF-57FC-9C5A65594896}"/>
              </a:ext>
            </a:extLst>
          </p:cNvPr>
          <p:cNvSpPr/>
          <p:nvPr/>
        </p:nvSpPr>
        <p:spPr>
          <a:xfrm>
            <a:off x="-278036" y="591312"/>
            <a:ext cx="3405284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47345832-1616-6578-5205-900CCBDC8F32}"/>
              </a:ext>
            </a:extLst>
          </p:cNvPr>
          <p:cNvSpPr/>
          <p:nvPr/>
        </p:nvSpPr>
        <p:spPr>
          <a:xfrm>
            <a:off x="1751828" y="2462998"/>
            <a:ext cx="2759102" cy="934272"/>
          </a:xfrm>
          <a:prstGeom prst="diamond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chia hết cho 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1473C8-B43C-49BF-F3C0-33E734DA42C0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3131379" y="2055398"/>
            <a:ext cx="0" cy="407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FCED4D-1F93-A319-8B01-E3972DE45AD4}"/>
              </a:ext>
            </a:extLst>
          </p:cNvPr>
          <p:cNvCxnSpPr>
            <a:cxnSpLocks/>
          </p:cNvCxnSpPr>
          <p:nvPr/>
        </p:nvCxnSpPr>
        <p:spPr>
          <a:xfrm>
            <a:off x="1311495" y="2923592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C6E4AA-4129-185F-A3B4-4F7F7C6D1A1E}"/>
              </a:ext>
            </a:extLst>
          </p:cNvPr>
          <p:cNvCxnSpPr>
            <a:cxnSpLocks/>
          </p:cNvCxnSpPr>
          <p:nvPr/>
        </p:nvCxnSpPr>
        <p:spPr>
          <a:xfrm flipV="1">
            <a:off x="1311495" y="2928151"/>
            <a:ext cx="440333" cy="49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3622B11-6CA2-0845-BC33-C6B83091E378}"/>
              </a:ext>
            </a:extLst>
          </p:cNvPr>
          <p:cNvSpPr/>
          <p:nvPr/>
        </p:nvSpPr>
        <p:spPr>
          <a:xfrm>
            <a:off x="456729" y="3296809"/>
            <a:ext cx="1730045" cy="57512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ra màn hình “a là số chẵn”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98E2830-77F4-35CF-3FFD-38525B88638E}"/>
              </a:ext>
            </a:extLst>
          </p:cNvPr>
          <p:cNvCxnSpPr>
            <a:cxnSpLocks/>
          </p:cNvCxnSpPr>
          <p:nvPr/>
        </p:nvCxnSpPr>
        <p:spPr>
          <a:xfrm>
            <a:off x="3146012" y="4242622"/>
            <a:ext cx="0" cy="500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36A73F-4AAD-74E7-B9D6-67FD7F7362C5}"/>
              </a:ext>
            </a:extLst>
          </p:cNvPr>
          <p:cNvCxnSpPr>
            <a:cxnSpLocks/>
          </p:cNvCxnSpPr>
          <p:nvPr/>
        </p:nvCxnSpPr>
        <p:spPr>
          <a:xfrm>
            <a:off x="1311495" y="4251538"/>
            <a:ext cx="1855629" cy="7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8BDF8A-4E2A-E8AA-EEFB-A98410C3A620}"/>
              </a:ext>
            </a:extLst>
          </p:cNvPr>
          <p:cNvSpPr txBox="1"/>
          <p:nvPr/>
        </p:nvSpPr>
        <p:spPr>
          <a:xfrm>
            <a:off x="1207968" y="2549927"/>
            <a:ext cx="73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7FC2BC-6C5F-DA57-EE23-583CBD54F613}"/>
              </a:ext>
            </a:extLst>
          </p:cNvPr>
          <p:cNvSpPr txBox="1"/>
          <p:nvPr/>
        </p:nvSpPr>
        <p:spPr>
          <a:xfrm>
            <a:off x="4507996" y="2564171"/>
            <a:ext cx="50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7E02D6-63BC-4419-DFBA-3D9BD9F1488B}"/>
              </a:ext>
            </a:extLst>
          </p:cNvPr>
          <p:cNvCxnSpPr>
            <a:cxnSpLocks/>
          </p:cNvCxnSpPr>
          <p:nvPr/>
        </p:nvCxnSpPr>
        <p:spPr>
          <a:xfrm>
            <a:off x="4944212" y="2898896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CDCC1-D4C3-7EC4-B42B-5E1D8D5DDD0A}"/>
              </a:ext>
            </a:extLst>
          </p:cNvPr>
          <p:cNvCxnSpPr>
            <a:cxnSpLocks/>
          </p:cNvCxnSpPr>
          <p:nvPr/>
        </p:nvCxnSpPr>
        <p:spPr>
          <a:xfrm flipV="1">
            <a:off x="4498979" y="2914053"/>
            <a:ext cx="440333" cy="49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885B4A7-6900-D87E-89E7-55109850B7CD}"/>
              </a:ext>
            </a:extLst>
          </p:cNvPr>
          <p:cNvSpPr/>
          <p:nvPr/>
        </p:nvSpPr>
        <p:spPr>
          <a:xfrm>
            <a:off x="4080302" y="3262969"/>
            <a:ext cx="1730043" cy="5651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ra màn hình “a là số lẻ”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1A1085-DD0C-3325-EFD4-13F3693F399B}"/>
              </a:ext>
            </a:extLst>
          </p:cNvPr>
          <p:cNvCxnSpPr>
            <a:cxnSpLocks/>
          </p:cNvCxnSpPr>
          <p:nvPr/>
        </p:nvCxnSpPr>
        <p:spPr>
          <a:xfrm>
            <a:off x="1323934" y="3875439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5A5664-6E0A-0849-15DD-7198E385F663}"/>
              </a:ext>
            </a:extLst>
          </p:cNvPr>
          <p:cNvCxnSpPr>
            <a:cxnSpLocks/>
          </p:cNvCxnSpPr>
          <p:nvPr/>
        </p:nvCxnSpPr>
        <p:spPr>
          <a:xfrm>
            <a:off x="4947322" y="3841224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D7FECD-4C8D-58C1-77CD-6050D66E6637}"/>
              </a:ext>
            </a:extLst>
          </p:cNvPr>
          <p:cNvCxnSpPr>
            <a:cxnSpLocks/>
          </p:cNvCxnSpPr>
          <p:nvPr/>
        </p:nvCxnSpPr>
        <p:spPr>
          <a:xfrm>
            <a:off x="3148768" y="4259002"/>
            <a:ext cx="183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Diamond 52">
            <a:extLst>
              <a:ext uri="{FF2B5EF4-FFF2-40B4-BE49-F238E27FC236}">
                <a16:creationId xmlns:a16="http://schemas.microsoft.com/office/drawing/2014/main" id="{78A59225-7C10-AF83-B40E-CE0C74D2EE2C}"/>
              </a:ext>
            </a:extLst>
          </p:cNvPr>
          <p:cNvSpPr/>
          <p:nvPr/>
        </p:nvSpPr>
        <p:spPr>
          <a:xfrm>
            <a:off x="7699557" y="2421466"/>
            <a:ext cx="2759102" cy="934272"/>
          </a:xfrm>
          <a:prstGeom prst="diamond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AB87C1-3A38-E3E5-B012-252B6400BA8B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9079108" y="2013866"/>
            <a:ext cx="0" cy="407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AD0BC03-0726-3084-9F54-75F9358E008F}"/>
              </a:ext>
            </a:extLst>
          </p:cNvPr>
          <p:cNvCxnSpPr>
            <a:cxnSpLocks/>
          </p:cNvCxnSpPr>
          <p:nvPr/>
        </p:nvCxnSpPr>
        <p:spPr>
          <a:xfrm>
            <a:off x="7259224" y="2882060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C1744AD-BAF5-9693-885B-9C8668660723}"/>
              </a:ext>
            </a:extLst>
          </p:cNvPr>
          <p:cNvCxnSpPr>
            <a:cxnSpLocks/>
          </p:cNvCxnSpPr>
          <p:nvPr/>
        </p:nvCxnSpPr>
        <p:spPr>
          <a:xfrm flipV="1">
            <a:off x="7259224" y="2886619"/>
            <a:ext cx="440333" cy="49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D47149A-55E7-1CD5-C86F-A7BBA28B2C99}"/>
              </a:ext>
            </a:extLst>
          </p:cNvPr>
          <p:cNvSpPr/>
          <p:nvPr/>
        </p:nvSpPr>
        <p:spPr>
          <a:xfrm>
            <a:off x="6404458" y="3255277"/>
            <a:ext cx="1730045" cy="57512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1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7A82B88-0E18-8B4E-54A4-89F04150DD65}"/>
              </a:ext>
            </a:extLst>
          </p:cNvPr>
          <p:cNvCxnSpPr>
            <a:cxnSpLocks/>
          </p:cNvCxnSpPr>
          <p:nvPr/>
        </p:nvCxnSpPr>
        <p:spPr>
          <a:xfrm>
            <a:off x="9093741" y="4201090"/>
            <a:ext cx="0" cy="500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BD73E29-0340-4FE0-5310-C3747D092ADA}"/>
              </a:ext>
            </a:extLst>
          </p:cNvPr>
          <p:cNvCxnSpPr>
            <a:cxnSpLocks/>
          </p:cNvCxnSpPr>
          <p:nvPr/>
        </p:nvCxnSpPr>
        <p:spPr>
          <a:xfrm>
            <a:off x="7259224" y="4210006"/>
            <a:ext cx="1855629" cy="7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0BD6BEB-F513-94E6-7897-14186771AFD1}"/>
              </a:ext>
            </a:extLst>
          </p:cNvPr>
          <p:cNvSpPr txBox="1"/>
          <p:nvPr/>
        </p:nvSpPr>
        <p:spPr>
          <a:xfrm>
            <a:off x="7155697" y="2508395"/>
            <a:ext cx="73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B68998-6BAB-902B-47D4-DD1D2C7B9985}"/>
              </a:ext>
            </a:extLst>
          </p:cNvPr>
          <p:cNvSpPr txBox="1"/>
          <p:nvPr/>
        </p:nvSpPr>
        <p:spPr>
          <a:xfrm>
            <a:off x="10455725" y="2522639"/>
            <a:ext cx="50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6C6E52-6A8C-4C26-8645-FE5C5A43CCFA}"/>
              </a:ext>
            </a:extLst>
          </p:cNvPr>
          <p:cNvCxnSpPr>
            <a:cxnSpLocks/>
          </p:cNvCxnSpPr>
          <p:nvPr/>
        </p:nvCxnSpPr>
        <p:spPr>
          <a:xfrm>
            <a:off x="10891941" y="2857364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A59B62E-2436-DF84-7D2E-BB623AFBADE5}"/>
              </a:ext>
            </a:extLst>
          </p:cNvPr>
          <p:cNvCxnSpPr>
            <a:cxnSpLocks/>
          </p:cNvCxnSpPr>
          <p:nvPr/>
        </p:nvCxnSpPr>
        <p:spPr>
          <a:xfrm flipV="1">
            <a:off x="10446708" y="2872521"/>
            <a:ext cx="440333" cy="49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49A9EBCA-1B67-482C-7B82-F6C35D5F2001}"/>
              </a:ext>
            </a:extLst>
          </p:cNvPr>
          <p:cNvSpPr/>
          <p:nvPr/>
        </p:nvSpPr>
        <p:spPr>
          <a:xfrm>
            <a:off x="10028031" y="3221437"/>
            <a:ext cx="1730043" cy="5651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2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39BE2-269A-1641-BF9A-F45ECFC02D32}"/>
              </a:ext>
            </a:extLst>
          </p:cNvPr>
          <p:cNvCxnSpPr>
            <a:cxnSpLocks/>
          </p:cNvCxnSpPr>
          <p:nvPr/>
        </p:nvCxnSpPr>
        <p:spPr>
          <a:xfrm>
            <a:off x="7271663" y="3833907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DFA6DBC-020E-EA5B-CEDB-451295320D41}"/>
              </a:ext>
            </a:extLst>
          </p:cNvPr>
          <p:cNvCxnSpPr>
            <a:cxnSpLocks/>
          </p:cNvCxnSpPr>
          <p:nvPr/>
        </p:nvCxnSpPr>
        <p:spPr>
          <a:xfrm>
            <a:off x="10895051" y="3799692"/>
            <a:ext cx="0" cy="387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752BDE5-2C6A-C7F7-7244-68F52D76D65B}"/>
              </a:ext>
            </a:extLst>
          </p:cNvPr>
          <p:cNvCxnSpPr>
            <a:cxnSpLocks/>
          </p:cNvCxnSpPr>
          <p:nvPr/>
        </p:nvCxnSpPr>
        <p:spPr>
          <a:xfrm>
            <a:off x="9096497" y="4217470"/>
            <a:ext cx="183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2" grpId="0" animBg="1"/>
      <p:bldP spid="22" grpId="0" animBg="1"/>
      <p:bldP spid="26" grpId="0" animBg="1"/>
      <p:bldP spid="29" grpId="0"/>
      <p:bldP spid="30" grpId="0"/>
      <p:bldP spid="33" grpId="0" animBg="1"/>
      <p:bldP spid="53" grpId="0" animBg="1"/>
      <p:bldP spid="57" grpId="0" animBg="1"/>
      <p:bldP spid="60" grpId="0"/>
      <p:bldP spid="61" grpId="0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F3B2FD-FD2A-49F4-9166-E202397C3CFB}"/>
              </a:ext>
            </a:extLst>
          </p:cNvPr>
          <p:cNvSpPr/>
          <p:nvPr/>
        </p:nvSpPr>
        <p:spPr>
          <a:xfrm>
            <a:off x="-278036" y="591312"/>
            <a:ext cx="4228244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câu lệnh điều kiện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922B19-4FB4-4100-830E-240CF7E81740}"/>
              </a:ext>
            </a:extLst>
          </p:cNvPr>
          <p:cNvSpPr/>
          <p:nvPr/>
        </p:nvSpPr>
        <p:spPr>
          <a:xfrm>
            <a:off x="779169" y="1346073"/>
            <a:ext cx="4507900" cy="6867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dạng thiếu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C6CAA9-7F65-B33A-C785-984F8E7D33C1}"/>
              </a:ext>
            </a:extLst>
          </p:cNvPr>
          <p:cNvSpPr/>
          <p:nvPr/>
        </p:nvSpPr>
        <p:spPr>
          <a:xfrm>
            <a:off x="5799771" y="1346073"/>
            <a:ext cx="5369478" cy="6867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dạng đủ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171DE0-8196-966E-5DA9-7D0F9872FE93}"/>
              </a:ext>
            </a:extLst>
          </p:cNvPr>
          <p:cNvGrpSpPr/>
          <p:nvPr/>
        </p:nvGrpSpPr>
        <p:grpSpPr>
          <a:xfrm>
            <a:off x="748297" y="2420791"/>
            <a:ext cx="4538773" cy="2459437"/>
            <a:chOff x="788934" y="522115"/>
            <a:chExt cx="4538773" cy="24594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61E5B1-548B-4A4C-8417-42CF1F0395E4}"/>
                </a:ext>
              </a:extLst>
            </p:cNvPr>
            <p:cNvSpPr/>
            <p:nvPr/>
          </p:nvSpPr>
          <p:spPr>
            <a:xfrm>
              <a:off x="788934" y="539335"/>
              <a:ext cx="4538773" cy="2441792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A1349538-F43E-3C4A-F221-D1AC24359A57}"/>
                </a:ext>
              </a:extLst>
            </p:cNvPr>
            <p:cNvSpPr/>
            <p:nvPr/>
          </p:nvSpPr>
          <p:spPr>
            <a:xfrm>
              <a:off x="2075901" y="929715"/>
              <a:ext cx="2759102" cy="765491"/>
            </a:xfrm>
            <a:prstGeom prst="diamond">
              <a:avLst/>
            </a:prstGeom>
            <a:solidFill>
              <a:srgbClr val="00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kiện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5C71DA-F682-6B42-2BEA-D4AD907E169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455452" y="522115"/>
              <a:ext cx="0" cy="407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85577E-03D4-2078-AFC0-474BAAF26796}"/>
                </a:ext>
              </a:extLst>
            </p:cNvPr>
            <p:cNvCxnSpPr>
              <a:cxnSpLocks/>
            </p:cNvCxnSpPr>
            <p:nvPr/>
          </p:nvCxnSpPr>
          <p:spPr>
            <a:xfrm>
              <a:off x="1635568" y="1308013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C8867B-7FBB-58D2-225B-15EF9F467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5568" y="1312572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590C1-879A-2FD9-8393-7470CDB881EF}"/>
                </a:ext>
              </a:extLst>
            </p:cNvPr>
            <p:cNvSpPr/>
            <p:nvPr/>
          </p:nvSpPr>
          <p:spPr>
            <a:xfrm>
              <a:off x="984151" y="1699518"/>
              <a:ext cx="1287251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22148D9-E754-8108-77CF-E81A682D3942}"/>
                </a:ext>
              </a:extLst>
            </p:cNvPr>
            <p:cNvCxnSpPr>
              <a:cxnSpLocks/>
            </p:cNvCxnSpPr>
            <p:nvPr/>
          </p:nvCxnSpPr>
          <p:spPr>
            <a:xfrm>
              <a:off x="3455452" y="1695207"/>
              <a:ext cx="0" cy="1286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F76B73-89DC-9A4A-7F02-EF8FC0113F7F}"/>
                </a:ext>
              </a:extLst>
            </p:cNvPr>
            <p:cNvCxnSpPr>
              <a:cxnSpLocks/>
            </p:cNvCxnSpPr>
            <p:nvPr/>
          </p:nvCxnSpPr>
          <p:spPr>
            <a:xfrm>
              <a:off x="1625690" y="2101281"/>
              <a:ext cx="8784" cy="3777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0CC5C1-DC28-CA12-FB5F-8763847E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30083" y="2468299"/>
              <a:ext cx="18253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E28745-D527-D8F7-107C-E77F832726E0}"/>
                </a:ext>
              </a:extLst>
            </p:cNvPr>
            <p:cNvSpPr txBox="1"/>
            <p:nvPr/>
          </p:nvSpPr>
          <p:spPr>
            <a:xfrm>
              <a:off x="1532041" y="934348"/>
              <a:ext cx="739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A43FCF-1EC8-44F6-705C-B0F351945858}"/>
                </a:ext>
              </a:extLst>
            </p:cNvPr>
            <p:cNvSpPr txBox="1"/>
            <p:nvPr/>
          </p:nvSpPr>
          <p:spPr>
            <a:xfrm>
              <a:off x="3461006" y="1947025"/>
              <a:ext cx="502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4AAAF-EAFA-68B1-66D3-BCA27F6C4BB0}"/>
              </a:ext>
            </a:extLst>
          </p:cNvPr>
          <p:cNvGrpSpPr/>
          <p:nvPr/>
        </p:nvGrpSpPr>
        <p:grpSpPr>
          <a:xfrm>
            <a:off x="5843522" y="2420366"/>
            <a:ext cx="5325727" cy="2459437"/>
            <a:chOff x="5964310" y="509675"/>
            <a:chExt cx="5325727" cy="245943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C568660-5CBE-37BA-24B4-1DAFD08D8B13}"/>
                </a:ext>
              </a:extLst>
            </p:cNvPr>
            <p:cNvSpPr/>
            <p:nvPr/>
          </p:nvSpPr>
          <p:spPr>
            <a:xfrm>
              <a:off x="5964310" y="526895"/>
              <a:ext cx="5325727" cy="2441792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2388F849-08B1-F174-0905-6EC0CB4BE7FF}"/>
                </a:ext>
              </a:extLst>
            </p:cNvPr>
            <p:cNvSpPr/>
            <p:nvPr/>
          </p:nvSpPr>
          <p:spPr>
            <a:xfrm>
              <a:off x="7251277" y="917275"/>
              <a:ext cx="2759102" cy="765491"/>
            </a:xfrm>
            <a:prstGeom prst="diamond">
              <a:avLst/>
            </a:prstGeom>
            <a:solidFill>
              <a:srgbClr val="00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kiện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BB8F0FD-35A0-B1AC-4F37-225EDBCD5CC7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8630828" y="509675"/>
              <a:ext cx="0" cy="407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2C1ABC-38D0-42BF-DD68-E63076A20E53}"/>
                </a:ext>
              </a:extLst>
            </p:cNvPr>
            <p:cNvCxnSpPr>
              <a:cxnSpLocks/>
            </p:cNvCxnSpPr>
            <p:nvPr/>
          </p:nvCxnSpPr>
          <p:spPr>
            <a:xfrm>
              <a:off x="6810944" y="1295573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6749C-EE8D-3D0F-2A24-F453F942D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0944" y="1300132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CD2B5D-B5F5-D262-73A5-612B18715C23}"/>
                </a:ext>
              </a:extLst>
            </p:cNvPr>
            <p:cNvSpPr/>
            <p:nvPr/>
          </p:nvSpPr>
          <p:spPr>
            <a:xfrm>
              <a:off x="6118215" y="1687078"/>
              <a:ext cx="1381632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 1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60AE19-36E8-5331-8F03-8DF496FEF6C8}"/>
                </a:ext>
              </a:extLst>
            </p:cNvPr>
            <p:cNvCxnSpPr>
              <a:cxnSpLocks/>
            </p:cNvCxnSpPr>
            <p:nvPr/>
          </p:nvCxnSpPr>
          <p:spPr>
            <a:xfrm>
              <a:off x="8627173" y="2468299"/>
              <a:ext cx="0" cy="5008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4975E2-FA46-3118-3F55-9396C26EB9BB}"/>
                </a:ext>
              </a:extLst>
            </p:cNvPr>
            <p:cNvCxnSpPr>
              <a:cxnSpLocks/>
            </p:cNvCxnSpPr>
            <p:nvPr/>
          </p:nvCxnSpPr>
          <p:spPr>
            <a:xfrm>
              <a:off x="6810944" y="2477215"/>
              <a:ext cx="1855629" cy="7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86536F-5C40-FDD1-CBEE-DD0E717C0FFA}"/>
                </a:ext>
              </a:extLst>
            </p:cNvPr>
            <p:cNvSpPr txBox="1"/>
            <p:nvPr/>
          </p:nvSpPr>
          <p:spPr>
            <a:xfrm>
              <a:off x="6707417" y="921908"/>
              <a:ext cx="739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2C0515-2C81-11BD-36A3-D79868B2C08F}"/>
                </a:ext>
              </a:extLst>
            </p:cNvPr>
            <p:cNvSpPr txBox="1"/>
            <p:nvPr/>
          </p:nvSpPr>
          <p:spPr>
            <a:xfrm>
              <a:off x="10007445" y="936152"/>
              <a:ext cx="502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E9D9A9B-1386-B6C0-FC13-F1D3166679B5}"/>
                </a:ext>
              </a:extLst>
            </p:cNvPr>
            <p:cNvCxnSpPr>
              <a:cxnSpLocks/>
            </p:cNvCxnSpPr>
            <p:nvPr/>
          </p:nvCxnSpPr>
          <p:spPr>
            <a:xfrm>
              <a:off x="10443661" y="1280021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8DBD93-4682-7FB8-C095-F3F407D1B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8428" y="1286034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89F3B7-9794-1740-6FE4-510275CE0555}"/>
                </a:ext>
              </a:extLst>
            </p:cNvPr>
            <p:cNvSpPr/>
            <p:nvPr/>
          </p:nvSpPr>
          <p:spPr>
            <a:xfrm>
              <a:off x="9756856" y="1671526"/>
              <a:ext cx="1381631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 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D3C211-7AE8-F9E0-3D68-33CBB941926A}"/>
                </a:ext>
              </a:extLst>
            </p:cNvPr>
            <p:cNvCxnSpPr>
              <a:cxnSpLocks/>
            </p:cNvCxnSpPr>
            <p:nvPr/>
          </p:nvCxnSpPr>
          <p:spPr>
            <a:xfrm>
              <a:off x="6823383" y="2101116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CA81CF-2845-029B-D9E6-72DFB17F62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46771" y="2066901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B1CCA3-F995-8532-6DBC-54602767E12F}"/>
                </a:ext>
              </a:extLst>
            </p:cNvPr>
            <p:cNvCxnSpPr>
              <a:cxnSpLocks/>
            </p:cNvCxnSpPr>
            <p:nvPr/>
          </p:nvCxnSpPr>
          <p:spPr>
            <a:xfrm>
              <a:off x="8648217" y="2484679"/>
              <a:ext cx="1834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167C17E-E751-C686-6B06-7DE23E40B98C}"/>
              </a:ext>
            </a:extLst>
          </p:cNvPr>
          <p:cNvSpPr/>
          <p:nvPr/>
        </p:nvSpPr>
        <p:spPr>
          <a:xfrm rot="5400000">
            <a:off x="2849059" y="2073729"/>
            <a:ext cx="383809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A92A9BA-7851-A6D1-32BB-6870C56BA566}"/>
              </a:ext>
            </a:extLst>
          </p:cNvPr>
          <p:cNvSpPr/>
          <p:nvPr/>
        </p:nvSpPr>
        <p:spPr>
          <a:xfrm rot="5400000">
            <a:off x="8292604" y="2071039"/>
            <a:ext cx="383811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1BD195-B402-AD06-0E45-F84680304A90}"/>
              </a:ext>
            </a:extLst>
          </p:cNvPr>
          <p:cNvSpPr/>
          <p:nvPr/>
        </p:nvSpPr>
        <p:spPr>
          <a:xfrm>
            <a:off x="779169" y="5253388"/>
            <a:ext cx="4538773" cy="13637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Nếu a chia hết cho 2 thì in ra màn hình “a là số chẵn”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8B39A2C-3BB4-473B-E3B0-AF39C46FF08B}"/>
              </a:ext>
            </a:extLst>
          </p:cNvPr>
          <p:cNvSpPr/>
          <p:nvPr/>
        </p:nvSpPr>
        <p:spPr>
          <a:xfrm>
            <a:off x="5843522" y="5253388"/>
            <a:ext cx="5325727" cy="13637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Nếu a chia hết cho 2 thì in ra màn hình “a là số chẵn”, ngược lại in ra màn hình “a là số lẻ”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D2478877-762A-854E-7B05-55570452BEC0}"/>
              </a:ext>
            </a:extLst>
          </p:cNvPr>
          <p:cNvSpPr/>
          <p:nvPr/>
        </p:nvSpPr>
        <p:spPr>
          <a:xfrm rot="5400000">
            <a:off x="2851500" y="4905874"/>
            <a:ext cx="363235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3EA91851-03B0-3F40-A82A-EFF386DAE9C1}"/>
              </a:ext>
            </a:extLst>
          </p:cNvPr>
          <p:cNvSpPr/>
          <p:nvPr/>
        </p:nvSpPr>
        <p:spPr>
          <a:xfrm rot="5400000">
            <a:off x="8324766" y="4905875"/>
            <a:ext cx="363237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8" grpId="0" animBg="1"/>
      <p:bldP spid="39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F3B2FD-FD2A-49F4-9166-E202397C3CFB}"/>
              </a:ext>
            </a:extLst>
          </p:cNvPr>
          <p:cNvSpPr/>
          <p:nvPr/>
        </p:nvSpPr>
        <p:spPr>
          <a:xfrm>
            <a:off x="-278036" y="591312"/>
            <a:ext cx="453877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của Python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922B19-4FB4-4100-830E-240CF7E81740}"/>
              </a:ext>
            </a:extLst>
          </p:cNvPr>
          <p:cNvSpPr/>
          <p:nvPr/>
        </p:nvSpPr>
        <p:spPr>
          <a:xfrm>
            <a:off x="779169" y="1346073"/>
            <a:ext cx="4507900" cy="6867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dạng thiếu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C6CAA9-7F65-B33A-C785-984F8E7D33C1}"/>
              </a:ext>
            </a:extLst>
          </p:cNvPr>
          <p:cNvSpPr/>
          <p:nvPr/>
        </p:nvSpPr>
        <p:spPr>
          <a:xfrm>
            <a:off x="5799771" y="1346073"/>
            <a:ext cx="5369478" cy="6867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dạng đủ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171DE0-8196-966E-5DA9-7D0F9872FE93}"/>
              </a:ext>
            </a:extLst>
          </p:cNvPr>
          <p:cNvGrpSpPr/>
          <p:nvPr/>
        </p:nvGrpSpPr>
        <p:grpSpPr>
          <a:xfrm>
            <a:off x="748297" y="2420791"/>
            <a:ext cx="4538773" cy="2459437"/>
            <a:chOff x="788934" y="522115"/>
            <a:chExt cx="4538773" cy="24594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61E5B1-548B-4A4C-8417-42CF1F0395E4}"/>
                </a:ext>
              </a:extLst>
            </p:cNvPr>
            <p:cNvSpPr/>
            <p:nvPr/>
          </p:nvSpPr>
          <p:spPr>
            <a:xfrm>
              <a:off x="788934" y="539335"/>
              <a:ext cx="4538773" cy="2441792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A1349538-F43E-3C4A-F221-D1AC24359A57}"/>
                </a:ext>
              </a:extLst>
            </p:cNvPr>
            <p:cNvSpPr/>
            <p:nvPr/>
          </p:nvSpPr>
          <p:spPr>
            <a:xfrm>
              <a:off x="2075901" y="929715"/>
              <a:ext cx="2759102" cy="765491"/>
            </a:xfrm>
            <a:prstGeom prst="diamond">
              <a:avLst/>
            </a:prstGeom>
            <a:solidFill>
              <a:srgbClr val="00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kiện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5C71DA-F682-6B42-2BEA-D4AD907E169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455452" y="522115"/>
              <a:ext cx="0" cy="407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85577E-03D4-2078-AFC0-474BAAF26796}"/>
                </a:ext>
              </a:extLst>
            </p:cNvPr>
            <p:cNvCxnSpPr>
              <a:cxnSpLocks/>
            </p:cNvCxnSpPr>
            <p:nvPr/>
          </p:nvCxnSpPr>
          <p:spPr>
            <a:xfrm>
              <a:off x="1635568" y="1308013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C8867B-7FBB-58D2-225B-15EF9F467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5568" y="1312572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590C1-879A-2FD9-8393-7470CDB881EF}"/>
                </a:ext>
              </a:extLst>
            </p:cNvPr>
            <p:cNvSpPr/>
            <p:nvPr/>
          </p:nvSpPr>
          <p:spPr>
            <a:xfrm>
              <a:off x="984151" y="1699518"/>
              <a:ext cx="1287251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22148D9-E754-8108-77CF-E81A682D3942}"/>
                </a:ext>
              </a:extLst>
            </p:cNvPr>
            <p:cNvCxnSpPr>
              <a:cxnSpLocks/>
            </p:cNvCxnSpPr>
            <p:nvPr/>
          </p:nvCxnSpPr>
          <p:spPr>
            <a:xfrm>
              <a:off x="3455452" y="1695207"/>
              <a:ext cx="0" cy="1286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F76B73-89DC-9A4A-7F02-EF8FC0113F7F}"/>
                </a:ext>
              </a:extLst>
            </p:cNvPr>
            <p:cNvCxnSpPr>
              <a:cxnSpLocks/>
            </p:cNvCxnSpPr>
            <p:nvPr/>
          </p:nvCxnSpPr>
          <p:spPr>
            <a:xfrm>
              <a:off x="1625690" y="2101281"/>
              <a:ext cx="8784" cy="3777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0CC5C1-DC28-CA12-FB5F-8763847E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30083" y="2468299"/>
              <a:ext cx="18253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E28745-D527-D8F7-107C-E77F832726E0}"/>
                </a:ext>
              </a:extLst>
            </p:cNvPr>
            <p:cNvSpPr txBox="1"/>
            <p:nvPr/>
          </p:nvSpPr>
          <p:spPr>
            <a:xfrm>
              <a:off x="1532041" y="934348"/>
              <a:ext cx="739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A43FCF-1EC8-44F6-705C-B0F351945858}"/>
                </a:ext>
              </a:extLst>
            </p:cNvPr>
            <p:cNvSpPr txBox="1"/>
            <p:nvPr/>
          </p:nvSpPr>
          <p:spPr>
            <a:xfrm>
              <a:off x="3461006" y="1947025"/>
              <a:ext cx="502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4AAAF-EAFA-68B1-66D3-BCA27F6C4BB0}"/>
              </a:ext>
            </a:extLst>
          </p:cNvPr>
          <p:cNvGrpSpPr/>
          <p:nvPr/>
        </p:nvGrpSpPr>
        <p:grpSpPr>
          <a:xfrm>
            <a:off x="5843522" y="2420366"/>
            <a:ext cx="5325727" cy="2459437"/>
            <a:chOff x="5964310" y="509675"/>
            <a:chExt cx="5325727" cy="245943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C568660-5CBE-37BA-24B4-1DAFD08D8B13}"/>
                </a:ext>
              </a:extLst>
            </p:cNvPr>
            <p:cNvSpPr/>
            <p:nvPr/>
          </p:nvSpPr>
          <p:spPr>
            <a:xfrm>
              <a:off x="5964310" y="526895"/>
              <a:ext cx="5325727" cy="2441792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2388F849-08B1-F174-0905-6EC0CB4BE7FF}"/>
                </a:ext>
              </a:extLst>
            </p:cNvPr>
            <p:cNvSpPr/>
            <p:nvPr/>
          </p:nvSpPr>
          <p:spPr>
            <a:xfrm>
              <a:off x="7251277" y="917275"/>
              <a:ext cx="2759102" cy="765491"/>
            </a:xfrm>
            <a:prstGeom prst="diamond">
              <a:avLst/>
            </a:prstGeom>
            <a:solidFill>
              <a:srgbClr val="00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kiện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BB8F0FD-35A0-B1AC-4F37-225EDBCD5CC7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8630828" y="509675"/>
              <a:ext cx="0" cy="407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2C1ABC-38D0-42BF-DD68-E63076A20E53}"/>
                </a:ext>
              </a:extLst>
            </p:cNvPr>
            <p:cNvCxnSpPr>
              <a:cxnSpLocks/>
            </p:cNvCxnSpPr>
            <p:nvPr/>
          </p:nvCxnSpPr>
          <p:spPr>
            <a:xfrm>
              <a:off x="6810944" y="1295573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6749C-EE8D-3D0F-2A24-F453F942D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0944" y="1300132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CD2B5D-B5F5-D262-73A5-612B18715C23}"/>
                </a:ext>
              </a:extLst>
            </p:cNvPr>
            <p:cNvSpPr/>
            <p:nvPr/>
          </p:nvSpPr>
          <p:spPr>
            <a:xfrm>
              <a:off x="6118215" y="1687078"/>
              <a:ext cx="1381632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 1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60AE19-36E8-5331-8F03-8DF496FEF6C8}"/>
                </a:ext>
              </a:extLst>
            </p:cNvPr>
            <p:cNvCxnSpPr>
              <a:cxnSpLocks/>
            </p:cNvCxnSpPr>
            <p:nvPr/>
          </p:nvCxnSpPr>
          <p:spPr>
            <a:xfrm>
              <a:off x="8627173" y="2468299"/>
              <a:ext cx="0" cy="5008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4975E2-FA46-3118-3F55-9396C26EB9BB}"/>
                </a:ext>
              </a:extLst>
            </p:cNvPr>
            <p:cNvCxnSpPr>
              <a:cxnSpLocks/>
            </p:cNvCxnSpPr>
            <p:nvPr/>
          </p:nvCxnSpPr>
          <p:spPr>
            <a:xfrm>
              <a:off x="6810944" y="2477215"/>
              <a:ext cx="1855629" cy="74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86536F-5C40-FDD1-CBEE-DD0E717C0FFA}"/>
                </a:ext>
              </a:extLst>
            </p:cNvPr>
            <p:cNvSpPr txBox="1"/>
            <p:nvPr/>
          </p:nvSpPr>
          <p:spPr>
            <a:xfrm>
              <a:off x="6707417" y="921908"/>
              <a:ext cx="739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2C0515-2C81-11BD-36A3-D79868B2C08F}"/>
                </a:ext>
              </a:extLst>
            </p:cNvPr>
            <p:cNvSpPr txBox="1"/>
            <p:nvPr/>
          </p:nvSpPr>
          <p:spPr>
            <a:xfrm>
              <a:off x="10007445" y="936152"/>
              <a:ext cx="502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E9D9A9B-1386-B6C0-FC13-F1D3166679B5}"/>
                </a:ext>
              </a:extLst>
            </p:cNvPr>
            <p:cNvCxnSpPr>
              <a:cxnSpLocks/>
            </p:cNvCxnSpPr>
            <p:nvPr/>
          </p:nvCxnSpPr>
          <p:spPr>
            <a:xfrm>
              <a:off x="10443661" y="1280021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8DBD93-4682-7FB8-C095-F3F407D1B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8428" y="1286034"/>
              <a:ext cx="440333" cy="49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89F3B7-9794-1740-6FE4-510275CE0555}"/>
                </a:ext>
              </a:extLst>
            </p:cNvPr>
            <p:cNvSpPr/>
            <p:nvPr/>
          </p:nvSpPr>
          <p:spPr>
            <a:xfrm>
              <a:off x="9756856" y="1671526"/>
              <a:ext cx="1381631" cy="401763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lệnh 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D3C211-7AE8-F9E0-3D68-33CBB941926A}"/>
                </a:ext>
              </a:extLst>
            </p:cNvPr>
            <p:cNvCxnSpPr>
              <a:cxnSpLocks/>
            </p:cNvCxnSpPr>
            <p:nvPr/>
          </p:nvCxnSpPr>
          <p:spPr>
            <a:xfrm>
              <a:off x="6823383" y="2101116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CA81CF-2845-029B-D9E6-72DFB17F62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46771" y="2066901"/>
              <a:ext cx="0" cy="3871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B1CCA3-F995-8532-6DBC-54602767E12F}"/>
                </a:ext>
              </a:extLst>
            </p:cNvPr>
            <p:cNvCxnSpPr>
              <a:cxnSpLocks/>
            </p:cNvCxnSpPr>
            <p:nvPr/>
          </p:nvCxnSpPr>
          <p:spPr>
            <a:xfrm>
              <a:off x="8648217" y="2484679"/>
              <a:ext cx="1834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167C17E-E751-C686-6B06-7DE23E40B98C}"/>
              </a:ext>
            </a:extLst>
          </p:cNvPr>
          <p:cNvSpPr/>
          <p:nvPr/>
        </p:nvSpPr>
        <p:spPr>
          <a:xfrm rot="5400000">
            <a:off x="2849059" y="2073729"/>
            <a:ext cx="383809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A92A9BA-7851-A6D1-32BB-6870C56BA566}"/>
              </a:ext>
            </a:extLst>
          </p:cNvPr>
          <p:cNvSpPr/>
          <p:nvPr/>
        </p:nvSpPr>
        <p:spPr>
          <a:xfrm rot="5400000">
            <a:off x="8292604" y="2071039"/>
            <a:ext cx="383811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1BD195-B402-AD06-0E45-F84680304A90}"/>
              </a:ext>
            </a:extLst>
          </p:cNvPr>
          <p:cNvSpPr/>
          <p:nvPr/>
        </p:nvSpPr>
        <p:spPr>
          <a:xfrm>
            <a:off x="779169" y="5253388"/>
            <a:ext cx="4538773" cy="13637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lệnh&gt;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8B39A2C-3BB4-473B-E3B0-AF39C46FF08B}"/>
              </a:ext>
            </a:extLst>
          </p:cNvPr>
          <p:cNvSpPr/>
          <p:nvPr/>
        </p:nvSpPr>
        <p:spPr>
          <a:xfrm>
            <a:off x="5843522" y="5253388"/>
            <a:ext cx="5325727" cy="13637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1&gt;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else: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2&gt;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D2478877-762A-854E-7B05-55570452BEC0}"/>
              </a:ext>
            </a:extLst>
          </p:cNvPr>
          <p:cNvSpPr/>
          <p:nvPr/>
        </p:nvSpPr>
        <p:spPr>
          <a:xfrm rot="5400000">
            <a:off x="2851500" y="4905874"/>
            <a:ext cx="363235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3EA91851-03B0-3F40-A82A-EFF386DAE9C1}"/>
              </a:ext>
            </a:extLst>
          </p:cNvPr>
          <p:cNvSpPr/>
          <p:nvPr/>
        </p:nvSpPr>
        <p:spPr>
          <a:xfrm rot="5400000">
            <a:off x="8324766" y="4905875"/>
            <a:ext cx="363237" cy="365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1">
            <a:hlinkClick r:id="" action="ppaction://media"/>
            <a:extLst>
              <a:ext uri="{FF2B5EF4-FFF2-40B4-BE49-F238E27FC236}">
                <a16:creationId xmlns:a16="http://schemas.microsoft.com/office/drawing/2014/main" id="{1FB13921-1317-EB1D-6192-4E4D427B7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F3B2FD-FD2A-49F4-9166-E202397C3CFB}"/>
              </a:ext>
            </a:extLst>
          </p:cNvPr>
          <p:cNvSpPr/>
          <p:nvPr/>
        </p:nvSpPr>
        <p:spPr>
          <a:xfrm>
            <a:off x="-278036" y="591312"/>
            <a:ext cx="453877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 của Python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1BD195-B402-AD06-0E45-F84680304A90}"/>
              </a:ext>
            </a:extLst>
          </p:cNvPr>
          <p:cNvSpPr/>
          <p:nvPr/>
        </p:nvSpPr>
        <p:spPr>
          <a:xfrm>
            <a:off x="464537" y="1654782"/>
            <a:ext cx="3340547" cy="136372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lệnh&gt;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8B39A2C-3BB4-473B-E3B0-AF39C46FF08B}"/>
              </a:ext>
            </a:extLst>
          </p:cNvPr>
          <p:cNvSpPr/>
          <p:nvPr/>
        </p:nvSpPr>
        <p:spPr>
          <a:xfrm>
            <a:off x="464537" y="3305118"/>
            <a:ext cx="3340547" cy="160117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1&gt;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else: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2&gt;</a:t>
            </a:r>
          </a:p>
        </p:txBody>
      </p:sp>
    </p:spTree>
    <p:extLst>
      <p:ext uri="{BB962C8B-B14F-4D97-AF65-F5344CB8AC3E}">
        <p14:creationId xmlns:p14="http://schemas.microsoft.com/office/powerpoint/2010/main" val="1176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37F06-8FB5-5FE6-7AA9-9EA9BDD0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8" y="911020"/>
            <a:ext cx="10858500" cy="2990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BA41C4-A019-2761-5EB9-0E926691C04C}"/>
              </a:ext>
            </a:extLst>
          </p:cNvPr>
          <p:cNvGrpSpPr/>
          <p:nvPr/>
        </p:nvGrpSpPr>
        <p:grpSpPr>
          <a:xfrm>
            <a:off x="487029" y="4206338"/>
            <a:ext cx="11068049" cy="1920142"/>
            <a:chOff x="957503" y="3667047"/>
            <a:chExt cx="10055730" cy="26777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BD1923-065F-E9F7-2F2A-4A83689C0198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AA62DF-F87F-D1F8-1755-FB3DEE87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5864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256CCF-7894-A25D-31FC-A9C067CECDED}"/>
              </a:ext>
            </a:extLst>
          </p:cNvPr>
          <p:cNvSpPr txBox="1"/>
          <p:nvPr/>
        </p:nvSpPr>
        <p:spPr>
          <a:xfrm>
            <a:off x="1368635" y="4405077"/>
            <a:ext cx="86399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câu lệnh điều kiện dạng thiếu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lệnh if có kí tự dấu hai chấm ":"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Lệnh print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viết lùi vào và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5712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301752" y="-3048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DE25-3A77-C011-B282-7CD26FC4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87" y="1657350"/>
            <a:ext cx="6257925" cy="1771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6234CC-E09D-69F0-D2AC-592B7E6C4C7A}"/>
              </a:ext>
            </a:extLst>
          </p:cNvPr>
          <p:cNvGrpSpPr/>
          <p:nvPr/>
        </p:nvGrpSpPr>
        <p:grpSpPr>
          <a:xfrm>
            <a:off x="2276297" y="3766952"/>
            <a:ext cx="6406815" cy="2158359"/>
            <a:chOff x="957503" y="3667047"/>
            <a:chExt cx="10055730" cy="26777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672D4D0-F797-5135-DFE8-901607D84B9D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0ABD00-6FF0-B606-892D-732AB39C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8" cy="5096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390EBD-298A-0BC8-4FEB-03416462711F}"/>
              </a:ext>
            </a:extLst>
          </p:cNvPr>
          <p:cNvSpPr txBox="1"/>
          <p:nvPr/>
        </p:nvSpPr>
        <p:spPr>
          <a:xfrm>
            <a:off x="2821747" y="4077601"/>
            <a:ext cx="56423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chương trình thực hiện công việc: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cầu nhập vào một số nguyên dương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Nếu người dùng nhập vào số nhỏ hơn hoặc bằng 0 thì thông báo “Bạn nhập sai rồi”</a:t>
            </a:r>
          </a:p>
        </p:txBody>
      </p:sp>
    </p:spTree>
    <p:extLst>
      <p:ext uri="{BB962C8B-B14F-4D97-AF65-F5344CB8AC3E}">
        <p14:creationId xmlns:p14="http://schemas.microsoft.com/office/powerpoint/2010/main" val="4373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631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11">
            <a:hlinkClick r:id="" action="ppaction://media"/>
            <a:extLst>
              <a:ext uri="{FF2B5EF4-FFF2-40B4-BE49-F238E27FC236}">
                <a16:creationId xmlns:a16="http://schemas.microsoft.com/office/drawing/2014/main" id="{F56000C0-EF17-91CB-697A-89B5D05EE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10002-4DF8-25B1-8D67-7024D95FB5D0}"/>
              </a:ext>
            </a:extLst>
          </p:cNvPr>
          <p:cNvSpPr/>
          <p:nvPr/>
        </p:nvSpPr>
        <p:spPr>
          <a:xfrm>
            <a:off x="155525" y="1205875"/>
            <a:ext cx="5343524" cy="1950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1.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Viết chương trình nhập số tự nhiên n từ bàn phím. Sau đó thông báo số em đã nhập là số chẵn hay số lẻ phụ thuộc vào n là chẵn hay lẻ.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AA69CC-B644-E7F0-E36B-55308C973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25" y="3377381"/>
            <a:ext cx="53435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10002-4DF8-25B1-8D67-7024D95FB5D0}"/>
              </a:ext>
            </a:extLst>
          </p:cNvPr>
          <p:cNvSpPr/>
          <p:nvPr/>
        </p:nvSpPr>
        <p:spPr>
          <a:xfrm>
            <a:off x="219457" y="698090"/>
            <a:ext cx="5294376" cy="4221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2.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Giả sử giá điện sinh hoạt trong khu vực gia đình em ở được tính lũy kế theo từng tháng như sau (giá tính theo từng kwh điện tiêu thụ):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 – 50kwh: 1.678đ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51 – 100kwh: 1.734đ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&gt;100kwh: 2.014đ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Viết chương trình nhập số điện tiêu thụ trong tháng của gia đình em và tính số tiền điện phải trả.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06FAC-79AD-D4FA-CE71-AB9A4EBDF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7" y="3746090"/>
            <a:ext cx="8493468" cy="3115285"/>
          </a:xfrm>
          <a:prstGeom prst="rect">
            <a:avLst/>
          </a:prstGeom>
        </p:spPr>
      </p:pic>
      <p:pic>
        <p:nvPicPr>
          <p:cNvPr id="5" name="June - Bobby Richards">
            <a:hlinkClick r:id="" action="ppaction://media"/>
            <a:extLst>
              <a:ext uri="{FF2B5EF4-FFF2-40B4-BE49-F238E27FC236}">
                <a16:creationId xmlns:a16="http://schemas.microsoft.com/office/drawing/2014/main" id="{53E6A9A3-2ED1-566E-94D0-D128FFDD3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0106" y="2277172"/>
            <a:ext cx="487363" cy="48736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A97530-3AC3-BBB0-DE5D-CE646D418A2A}"/>
              </a:ext>
            </a:extLst>
          </p:cNvPr>
          <p:cNvSpPr/>
          <p:nvPr/>
        </p:nvSpPr>
        <p:spPr>
          <a:xfrm>
            <a:off x="6914498" y="609600"/>
            <a:ext cx="3340547" cy="160117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1&gt;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else: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2&gt;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04E8E1-2B7C-0EEE-8ECF-1F026C44F4E5}"/>
              </a:ext>
            </a:extLst>
          </p:cNvPr>
          <p:cNvSpPr/>
          <p:nvPr/>
        </p:nvSpPr>
        <p:spPr>
          <a:xfrm>
            <a:off x="7479288" y="1784580"/>
            <a:ext cx="3340547" cy="160117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If   &lt;điều kiện&gt;: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1&gt;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else: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&lt;khối lệnh 2&gt;</a:t>
            </a:r>
          </a:p>
        </p:txBody>
      </p:sp>
    </p:spTree>
    <p:extLst>
      <p:ext uri="{BB962C8B-B14F-4D97-AF65-F5344CB8AC3E}">
        <p14:creationId xmlns:p14="http://schemas.microsoft.com/office/powerpoint/2010/main" val="24485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3F90569-72DC-740A-FD70-B916E67A9251}"/>
              </a:ext>
            </a:extLst>
          </p:cNvPr>
          <p:cNvSpPr/>
          <p:nvPr/>
        </p:nvSpPr>
        <p:spPr>
          <a:xfrm>
            <a:off x="1248581" y="917707"/>
            <a:ext cx="1775534" cy="17755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127F3E-BE43-EF28-A176-C8FE4D86D62A}"/>
              </a:ext>
            </a:extLst>
          </p:cNvPr>
          <p:cNvSpPr/>
          <p:nvPr/>
        </p:nvSpPr>
        <p:spPr>
          <a:xfrm>
            <a:off x="1084238" y="753364"/>
            <a:ext cx="2082447" cy="208244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1F1D6A-64B6-DFBC-7760-3147C646F05C}"/>
              </a:ext>
            </a:extLst>
          </p:cNvPr>
          <p:cNvSpPr/>
          <p:nvPr/>
        </p:nvSpPr>
        <p:spPr>
          <a:xfrm>
            <a:off x="969409" y="627648"/>
            <a:ext cx="2333877" cy="2333877"/>
          </a:xfrm>
          <a:prstGeom prst="ellipse">
            <a:avLst/>
          </a:prstGeom>
          <a:noFill/>
          <a:ln w="38100" cap="rnd">
            <a:solidFill>
              <a:srgbClr val="FFFF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DB5E15-69FB-BBB2-03F9-BA0B221CC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086781"/>
              </p:ext>
            </p:extLst>
          </p:nvPr>
        </p:nvGraphicFramePr>
        <p:xfrm>
          <a:off x="1595602" y="2228296"/>
          <a:ext cx="9000795" cy="445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00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22">
            <a:hlinkClick r:id="" action="ppaction://media"/>
            <a:extLst>
              <a:ext uri="{FF2B5EF4-FFF2-40B4-BE49-F238E27FC236}">
                <a16:creationId xmlns:a16="http://schemas.microsoft.com/office/drawing/2014/main" id="{EC75E999-D844-3D8D-9DFF-7F6E67F1E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10002-4DF8-25B1-8D67-7024D95FB5D0}"/>
              </a:ext>
            </a:extLst>
          </p:cNvPr>
          <p:cNvSpPr/>
          <p:nvPr/>
        </p:nvSpPr>
        <p:spPr>
          <a:xfrm>
            <a:off x="219457" y="698090"/>
            <a:ext cx="5294376" cy="4221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2.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Giả sử giá điện sinh hoạt trong khu vực gia đình em ở được tính lũy kế theo từng tháng như sau (giá tính theo từng kwh điện tiêu thụ):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 – 50kwh: 1.678đ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51 – 100kwh: 1.734đ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&gt;101kwh: 2.014đ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Viết chương trình nhập số điện tiêu thụ trong tháng của gia đình em và tính số tiền điện phải trả.</a:t>
            </a:r>
          </a:p>
        </p:txBody>
      </p:sp>
    </p:spTree>
    <p:extLst>
      <p:ext uri="{BB962C8B-B14F-4D97-AF65-F5344CB8AC3E}">
        <p14:creationId xmlns:p14="http://schemas.microsoft.com/office/powerpoint/2010/main" val="29055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A9C1FE-0AA7-003A-B497-DF44EE4A3061}"/>
              </a:ext>
            </a:extLst>
          </p:cNvPr>
          <p:cNvGrpSpPr/>
          <p:nvPr/>
        </p:nvGrpSpPr>
        <p:grpSpPr>
          <a:xfrm>
            <a:off x="2478024" y="3285924"/>
            <a:ext cx="6184144" cy="2083307"/>
            <a:chOff x="957503" y="3667048"/>
            <a:chExt cx="10055730" cy="26777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C266FC4-BFE9-FA0F-6D9C-C07E02D9B0CD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93101-4E2D-6EC9-8DEB-5F6A5B01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7" cy="38233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9DE9F9-EA67-1EAF-6DAF-78C9D3BDF752}"/>
              </a:ext>
            </a:extLst>
          </p:cNvPr>
          <p:cNvSpPr txBox="1"/>
          <p:nvPr/>
        </p:nvSpPr>
        <p:spPr>
          <a:xfrm>
            <a:off x="2778939" y="3558480"/>
            <a:ext cx="5808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a) x &gt; 0 and x &lt; 10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b) y &lt; 1 and y &gt; 2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c) (z &gt;=0 and z &lt;= 1) or (z &gt;=5 and z &lt;= 10)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5489-A7AC-8449-FF33-1D5E92A6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68" y="1156238"/>
            <a:ext cx="60579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A9C1FE-0AA7-003A-B497-DF44EE4A3061}"/>
              </a:ext>
            </a:extLst>
          </p:cNvPr>
          <p:cNvGrpSpPr/>
          <p:nvPr/>
        </p:nvGrpSpPr>
        <p:grpSpPr>
          <a:xfrm>
            <a:off x="1920240" y="2641979"/>
            <a:ext cx="7179886" cy="3870146"/>
            <a:chOff x="957503" y="3667048"/>
            <a:chExt cx="10055730" cy="26777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C266FC4-BFE9-FA0F-6D9C-C07E02D9B0CD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93101-4E2D-6EC9-8DEB-5F6A5B01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8" cy="2661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568AAB-64FE-B689-E9DE-D8D44DF0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51" y="767537"/>
            <a:ext cx="7000875" cy="169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C87A7-4F80-5894-B8EA-D65909E584D3}"/>
              </a:ext>
            </a:extLst>
          </p:cNvPr>
          <p:cNvSpPr txBox="1"/>
          <p:nvPr/>
        </p:nvSpPr>
        <p:spPr>
          <a:xfrm>
            <a:off x="2269607" y="2898118"/>
            <a:ext cx="67306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chia cho m dư 0 và n chia cho 5 dư khác 0: 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1, 2, 5, 10, 20,… 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1, 2, 3, 4,…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 chia cho 100 dư 0 và m chia cho 400 dư khác 0: 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100, 200, 300, 500,…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chia cho 3 dư 0 hoặc (n chia cho 3 dư khác 0 và n chia 4 dư 0): 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3, 4, 6, 8,…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F951E-A619-20E5-0032-B46E5BC50EF8}"/>
              </a:ext>
            </a:extLst>
          </p:cNvPr>
          <p:cNvGrpSpPr/>
          <p:nvPr/>
        </p:nvGrpSpPr>
        <p:grpSpPr>
          <a:xfrm>
            <a:off x="630397" y="2790319"/>
            <a:ext cx="10748326" cy="3023355"/>
            <a:chOff x="957503" y="3667048"/>
            <a:chExt cx="10055730" cy="26777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59C5BF-FD5B-43AF-0E8F-D667DE04957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E2397-F9B9-15A3-4500-58FC0629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7" cy="35510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2F14F2-0A5D-9F89-6124-70A67E13B876}"/>
              </a:ext>
            </a:extLst>
          </p:cNvPr>
          <p:cNvSpPr txBox="1"/>
          <p:nvPr/>
        </p:nvSpPr>
        <p:spPr>
          <a:xfrm>
            <a:off x="1296061" y="3117266"/>
            <a:ext cx="9283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như sau: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int(input("Nhập khối lượng cam mua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(kg)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:"))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x &lt; 5: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 "Số tiền phải trả là:", x * 12000, "đồng")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else: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 "Số tiền phải trả là:", x * 10000, "đồng")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7F57D-64C6-2919-8CAC-E02B2A87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4" y="1047708"/>
            <a:ext cx="104394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11">
            <a:hlinkClick r:id="" action="ppaction://media"/>
            <a:extLst>
              <a:ext uri="{FF2B5EF4-FFF2-40B4-BE49-F238E27FC236}">
                <a16:creationId xmlns:a16="http://schemas.microsoft.com/office/drawing/2014/main" id="{7018BB11-3798-BAEC-F4E5-2E536E70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428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F951E-A619-20E5-0032-B46E5BC50EF8}"/>
              </a:ext>
            </a:extLst>
          </p:cNvPr>
          <p:cNvGrpSpPr/>
          <p:nvPr/>
        </p:nvGrpSpPr>
        <p:grpSpPr>
          <a:xfrm>
            <a:off x="630397" y="2790319"/>
            <a:ext cx="10748326" cy="3023355"/>
            <a:chOff x="957503" y="3667048"/>
            <a:chExt cx="10055730" cy="26777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59C5BF-FD5B-43AF-0E8F-D667DE04957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E2397-F9B9-15A3-4500-58FC0629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7" cy="33891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2F14F2-0A5D-9F89-6124-70A67E13B876}"/>
              </a:ext>
            </a:extLst>
          </p:cNvPr>
          <p:cNvSpPr txBox="1"/>
          <p:nvPr/>
        </p:nvSpPr>
        <p:spPr>
          <a:xfrm>
            <a:off x="1676406" y="3058596"/>
            <a:ext cx="81954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như sau: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int(input( "Nhập năm: "))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n%400 == 0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(n%4 == 0 and n%100 != 0):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print ("Năm", n, "là năm nhuận")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else:</a:t>
            </a:r>
          </a:p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print("Năm", n, "không phải là năm nhuận")</a:t>
            </a:r>
          </a:p>
          <a:p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F0EA6-5EB9-6DD6-39C8-54345D84E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06" y="1234023"/>
            <a:ext cx="104013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22">
            <a:hlinkClick r:id="" action="ppaction://media"/>
            <a:extLst>
              <a:ext uri="{FF2B5EF4-FFF2-40B4-BE49-F238E27FC236}">
                <a16:creationId xmlns:a16="http://schemas.microsoft.com/office/drawing/2014/main" id="{475C71EC-3064-1131-4311-135D3D037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544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B6211-9FD3-EF68-7269-61DCEAE03A7B}"/>
              </a:ext>
            </a:extLst>
          </p:cNvPr>
          <p:cNvSpPr/>
          <p:nvPr/>
        </p:nvSpPr>
        <p:spPr>
          <a:xfrm>
            <a:off x="2434038" y="1649970"/>
            <a:ext cx="7323925" cy="3558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228D9-7B98-4EBD-A1BE-CF0D6BD45978}"/>
              </a:ext>
            </a:extLst>
          </p:cNvPr>
          <p:cNvSpPr txBox="1"/>
          <p:nvPr/>
        </p:nvSpPr>
        <p:spPr>
          <a:xfrm>
            <a:off x="3733621" y="2967335"/>
            <a:ext cx="472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8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  <a:endParaRPr lang="en-US" sz="5400" spc="8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154680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1764792" y="609600"/>
            <a:ext cx="23781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IF     2</a:t>
            </a:r>
          </a:p>
        </p:txBody>
      </p:sp>
    </p:spTree>
    <p:extLst>
      <p:ext uri="{BB962C8B-B14F-4D97-AF65-F5344CB8AC3E}">
        <p14:creationId xmlns:p14="http://schemas.microsoft.com/office/powerpoint/2010/main" val="46810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3386 -0.0018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25 -3.33333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1">
            <a:hlinkClick r:id="" action="ppaction://media"/>
            <a:extLst>
              <a:ext uri="{FF2B5EF4-FFF2-40B4-BE49-F238E27FC236}">
                <a16:creationId xmlns:a16="http://schemas.microsoft.com/office/drawing/2014/main" id="{5ED08FD7-73B9-A65D-ADBF-706DA8139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AF9B88-5AE2-9009-DF2A-E54D862048ED}"/>
              </a:ext>
            </a:extLst>
          </p:cNvPr>
          <p:cNvSpPr/>
          <p:nvPr/>
        </p:nvSpPr>
        <p:spPr>
          <a:xfrm>
            <a:off x="-278036" y="591312"/>
            <a:ext cx="374431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là gì?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9B97C3-8960-7690-7983-56DF3DF27254}"/>
              </a:ext>
            </a:extLst>
          </p:cNvPr>
          <p:cNvSpPr/>
          <p:nvPr/>
        </p:nvSpPr>
        <p:spPr>
          <a:xfrm>
            <a:off x="447937" y="1776147"/>
            <a:ext cx="4309872" cy="123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là biểu thức chỉ nhận giá trị True (đúng) hoặc False (sai)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98091-3BF0-9136-ED8A-B7C9D032F735}"/>
              </a:ext>
            </a:extLst>
          </p:cNvPr>
          <p:cNvSpPr/>
          <p:nvPr/>
        </p:nvSpPr>
        <p:spPr>
          <a:xfrm>
            <a:off x="447937" y="3176700"/>
            <a:ext cx="4309872" cy="81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 trị biểu thức logic thuộc kiểu bool</a:t>
            </a:r>
          </a:p>
        </p:txBody>
      </p:sp>
    </p:spTree>
    <p:extLst>
      <p:ext uri="{BB962C8B-B14F-4D97-AF65-F5344CB8AC3E}">
        <p14:creationId xmlns:p14="http://schemas.microsoft.com/office/powerpoint/2010/main" val="13009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6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2">
            <a:hlinkClick r:id="" action="ppaction://media"/>
            <a:extLst>
              <a:ext uri="{FF2B5EF4-FFF2-40B4-BE49-F238E27FC236}">
                <a16:creationId xmlns:a16="http://schemas.microsoft.com/office/drawing/2014/main" id="{CE871677-1FD9-C1A5-8774-B9D60C085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AF9B88-5AE2-9009-DF2A-E54D862048ED}"/>
              </a:ext>
            </a:extLst>
          </p:cNvPr>
          <p:cNvSpPr/>
          <p:nvPr/>
        </p:nvSpPr>
        <p:spPr>
          <a:xfrm>
            <a:off x="-278036" y="591312"/>
            <a:ext cx="374431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là gì?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9B97C3-8960-7690-7983-56DF3DF27254}"/>
              </a:ext>
            </a:extLst>
          </p:cNvPr>
          <p:cNvSpPr/>
          <p:nvPr/>
        </p:nvSpPr>
        <p:spPr>
          <a:xfrm>
            <a:off x="447937" y="1776147"/>
            <a:ext cx="4309872" cy="123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là biểu thức chỉ nhận giá trị True (đúng) hoặc False (sai)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98091-3BF0-9136-ED8A-B7C9D032F735}"/>
              </a:ext>
            </a:extLst>
          </p:cNvPr>
          <p:cNvSpPr/>
          <p:nvPr/>
        </p:nvSpPr>
        <p:spPr>
          <a:xfrm>
            <a:off x="447937" y="3176700"/>
            <a:ext cx="4309872" cy="81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 trị biểu thức logic thuộc kiểu bool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0A3543-4DBC-E99D-1F91-1314845E513A}"/>
              </a:ext>
            </a:extLst>
          </p:cNvPr>
          <p:cNvSpPr/>
          <p:nvPr/>
        </p:nvSpPr>
        <p:spPr>
          <a:xfrm>
            <a:off x="447937" y="4153067"/>
            <a:ext cx="4309872" cy="123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biểu thức logic đơn giản: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 sánh số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 sánh xâu kí tự</a:t>
            </a:r>
          </a:p>
        </p:txBody>
      </p:sp>
    </p:spTree>
    <p:extLst>
      <p:ext uri="{BB962C8B-B14F-4D97-AF65-F5344CB8AC3E}">
        <p14:creationId xmlns:p14="http://schemas.microsoft.com/office/powerpoint/2010/main" val="25435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5E7477-BE0E-7CC9-F5FA-9CFC91B104FA}"/>
              </a:ext>
            </a:extLst>
          </p:cNvPr>
          <p:cNvSpPr/>
          <p:nvPr/>
        </p:nvSpPr>
        <p:spPr>
          <a:xfrm>
            <a:off x="-278036" y="591312"/>
            <a:ext cx="571871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phép so sánh trong biểu thức logic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A465EAA-D994-3657-A690-681649B53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181262"/>
              </p:ext>
            </p:extLst>
          </p:nvPr>
        </p:nvGraphicFramePr>
        <p:xfrm>
          <a:off x="359516" y="2503933"/>
          <a:ext cx="492252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291">
                  <a:extLst>
                    <a:ext uri="{9D8B030D-6E8A-4147-A177-3AD203B41FA5}">
                      <a16:colId xmlns:a16="http://schemas.microsoft.com/office/drawing/2014/main" val="3194198850"/>
                    </a:ext>
                  </a:extLst>
                </a:gridCol>
                <a:gridCol w="2715173">
                  <a:extLst>
                    <a:ext uri="{9D8B030D-6E8A-4147-A177-3AD203B41FA5}">
                      <a16:colId xmlns:a16="http://schemas.microsoft.com/office/drawing/2014/main" val="2754799110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6385436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so sánh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6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(a==b)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27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không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(a!=b)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106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(a&gt;b)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6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 hơn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(a&lt;b)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68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 hoặc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(a&gt;=b)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19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 hơn hoặc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(a&lt;=b)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40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7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3">
            <a:hlinkClick r:id="" action="ppaction://media"/>
            <a:extLst>
              <a:ext uri="{FF2B5EF4-FFF2-40B4-BE49-F238E27FC236}">
                <a16:creationId xmlns:a16="http://schemas.microsoft.com/office/drawing/2014/main" id="{E21A66B6-F695-E6AB-8216-E4D123322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5E7477-BE0E-7CC9-F5FA-9CFC91B104FA}"/>
              </a:ext>
            </a:extLst>
          </p:cNvPr>
          <p:cNvSpPr/>
          <p:nvPr/>
        </p:nvSpPr>
        <p:spPr>
          <a:xfrm>
            <a:off x="-278036" y="591312"/>
            <a:ext cx="538953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phép toán trong biểu thức logic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8F68B23C-5150-D2AE-D94F-25787D194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317005"/>
              </p:ext>
            </p:extLst>
          </p:nvPr>
        </p:nvGraphicFramePr>
        <p:xfrm>
          <a:off x="279785" y="1515122"/>
          <a:ext cx="304934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314">
                  <a:extLst>
                    <a:ext uri="{9D8B030D-6E8A-4147-A177-3AD203B41FA5}">
                      <a16:colId xmlns:a16="http://schemas.microsoft.com/office/drawing/2014/main" val="3846127472"/>
                    </a:ext>
                  </a:extLst>
                </a:gridCol>
                <a:gridCol w="866565">
                  <a:extLst>
                    <a:ext uri="{9D8B030D-6E8A-4147-A177-3AD203B41FA5}">
                      <a16:colId xmlns:a16="http://schemas.microsoft.com/office/drawing/2014/main" val="4179818602"/>
                    </a:ext>
                  </a:extLst>
                </a:gridCol>
                <a:gridCol w="1351463">
                  <a:extLst>
                    <a:ext uri="{9D8B030D-6E8A-4147-A177-3AD203B41FA5}">
                      <a16:colId xmlns:a16="http://schemas.microsoft.com/office/drawing/2014/main" val="532546811"/>
                    </a:ext>
                  </a:extLst>
                </a:gridCol>
              </a:tblGrid>
              <a:tr h="36421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toán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540538"/>
                  </a:ext>
                </a:extLst>
              </a:tr>
              <a:tr h="36421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11647"/>
                  </a:ext>
                </a:extLst>
              </a:tr>
              <a:tr h="36421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2073"/>
                  </a:ext>
                </a:extLst>
              </a:tr>
              <a:tr h="36421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619685"/>
                  </a:ext>
                </a:extLst>
              </a:tr>
              <a:tr h="36421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59080"/>
                  </a:ext>
                </a:extLst>
              </a:tr>
              <a:tr h="36421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16097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3F19E152-92AF-B3BA-A504-B232111D2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28221"/>
              </p:ext>
            </p:extLst>
          </p:nvPr>
        </p:nvGraphicFramePr>
        <p:xfrm>
          <a:off x="279785" y="4104003"/>
          <a:ext cx="30604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883">
                  <a:extLst>
                    <a:ext uri="{9D8B030D-6E8A-4147-A177-3AD203B41FA5}">
                      <a16:colId xmlns:a16="http://schemas.microsoft.com/office/drawing/2014/main" val="3846127472"/>
                    </a:ext>
                  </a:extLst>
                </a:gridCol>
                <a:gridCol w="887767">
                  <a:extLst>
                    <a:ext uri="{9D8B030D-6E8A-4147-A177-3AD203B41FA5}">
                      <a16:colId xmlns:a16="http://schemas.microsoft.com/office/drawing/2014/main" val="4179818602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53254681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toán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761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1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2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61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5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16097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EB94B696-E973-5F98-A76E-24361BFB1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33822"/>
              </p:ext>
            </p:extLst>
          </p:nvPr>
        </p:nvGraphicFramePr>
        <p:xfrm>
          <a:off x="3540977" y="3311523"/>
          <a:ext cx="1830013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347">
                  <a:extLst>
                    <a:ext uri="{9D8B030D-6E8A-4147-A177-3AD203B41FA5}">
                      <a16:colId xmlns:a16="http://schemas.microsoft.com/office/drawing/2014/main" val="3846127472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4179818602"/>
                    </a:ext>
                  </a:extLst>
                </a:gridCol>
              </a:tblGrid>
              <a:tr h="14080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toán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835115"/>
                  </a:ext>
                </a:extLst>
              </a:tr>
              <a:tr h="16737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1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2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619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6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2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4272A-CDE4-CBF8-991A-91DFBF86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172130"/>
            <a:ext cx="10877550" cy="18859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3155B7-C829-2969-9DE7-EF649AFACEC3}"/>
              </a:ext>
            </a:extLst>
          </p:cNvPr>
          <p:cNvGrpSpPr/>
          <p:nvPr/>
        </p:nvGrpSpPr>
        <p:grpSpPr>
          <a:xfrm>
            <a:off x="466726" y="3429000"/>
            <a:ext cx="11068049" cy="1309798"/>
            <a:chOff x="957503" y="3667047"/>
            <a:chExt cx="10055730" cy="26777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692FDB4-9914-3225-F3B9-22F0C52E5B6A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46BDF1-4A80-366D-260E-8E981C91C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70206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590E3B-4263-FA4A-3406-09C644C24CC2}"/>
              </a:ext>
            </a:extLst>
          </p:cNvPr>
          <p:cNvSpPr txBox="1"/>
          <p:nvPr/>
        </p:nvSpPr>
        <p:spPr>
          <a:xfrm>
            <a:off x="1279505" y="3862957"/>
            <a:ext cx="8639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B, C, D.</a:t>
            </a:r>
          </a:p>
        </p:txBody>
      </p:sp>
    </p:spTree>
    <p:extLst>
      <p:ext uri="{BB962C8B-B14F-4D97-AF65-F5344CB8AC3E}">
        <p14:creationId xmlns:p14="http://schemas.microsoft.com/office/powerpoint/2010/main" val="21457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">
            <a:hlinkClick r:id="" action="ppaction://media"/>
            <a:extLst>
              <a:ext uri="{FF2B5EF4-FFF2-40B4-BE49-F238E27FC236}">
                <a16:creationId xmlns:a16="http://schemas.microsoft.com/office/drawing/2014/main" id="{36AEFD88-BF53-85F9-E017-9EB03D2B5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01752" y="0"/>
            <a:ext cx="376803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LOGIC    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2A281-5EB3-3DE8-DA9C-60C65307E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17" y="3429000"/>
            <a:ext cx="7515225" cy="962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E8F2B5-15A7-30DF-9210-821A9FB5095E}"/>
              </a:ext>
            </a:extLst>
          </p:cNvPr>
          <p:cNvGrpSpPr/>
          <p:nvPr/>
        </p:nvGrpSpPr>
        <p:grpSpPr>
          <a:xfrm>
            <a:off x="90881" y="4745361"/>
            <a:ext cx="7623862" cy="1309798"/>
            <a:chOff x="957503" y="3667047"/>
            <a:chExt cx="10055730" cy="26777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2CB8E98-B0CA-DE5C-86D5-1B4CA571F687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AE033A-97CE-D62B-762A-DFC29113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61767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B8DFDE-4FC8-A4AB-0C4D-B32AA7E7093B}"/>
              </a:ext>
            </a:extLst>
          </p:cNvPr>
          <p:cNvSpPr txBox="1"/>
          <p:nvPr/>
        </p:nvSpPr>
        <p:spPr>
          <a:xfrm>
            <a:off x="832823" y="4917064"/>
            <a:ext cx="4686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</a:p>
          <a:p>
            <a:pPr marL="457200" indent="-457200" algn="just"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31785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21004</TotalTime>
  <Words>1138</Words>
  <Application>Microsoft Office PowerPoint</Application>
  <PresentationFormat>Widescreen</PresentationFormat>
  <Paragraphs>207</Paragraphs>
  <Slides>27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Corbel</vt:lpstr>
      <vt:lpstr>Impact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333</cp:revision>
  <dcterms:created xsi:type="dcterms:W3CDTF">2021-03-03T03:20:18Z</dcterms:created>
  <dcterms:modified xsi:type="dcterms:W3CDTF">2022-09-19T14:51:31Z</dcterms:modified>
</cp:coreProperties>
</file>