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8"/>
  </p:notesMasterIdLst>
  <p:sldIdLst>
    <p:sldId id="349" r:id="rId2"/>
    <p:sldId id="350" r:id="rId3"/>
    <p:sldId id="356" r:id="rId4"/>
    <p:sldId id="357" r:id="rId5"/>
    <p:sldId id="358" r:id="rId6"/>
    <p:sldId id="359" r:id="rId7"/>
    <p:sldId id="380" r:id="rId8"/>
    <p:sldId id="361" r:id="rId9"/>
    <p:sldId id="362" r:id="rId10"/>
    <p:sldId id="381" r:id="rId11"/>
    <p:sldId id="382" r:id="rId12"/>
    <p:sldId id="384" r:id="rId13"/>
    <p:sldId id="383" r:id="rId14"/>
    <p:sldId id="385" r:id="rId15"/>
    <p:sldId id="387" r:id="rId16"/>
    <p:sldId id="389" r:id="rId17"/>
    <p:sldId id="386" r:id="rId18"/>
    <p:sldId id="378" r:id="rId19"/>
    <p:sldId id="375" r:id="rId20"/>
    <p:sldId id="390" r:id="rId21"/>
    <p:sldId id="392" r:id="rId22"/>
    <p:sldId id="365" r:id="rId23"/>
    <p:sldId id="379" r:id="rId24"/>
    <p:sldId id="391" r:id="rId25"/>
    <p:sldId id="344" r:id="rId26"/>
    <p:sldId id="371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38A3B2"/>
    <a:srgbClr val="969696"/>
    <a:srgbClr val="808080"/>
    <a:srgbClr val="000000"/>
    <a:srgbClr val="1C1C1C"/>
    <a:srgbClr val="5F5F5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86" autoAdjust="0"/>
  </p:normalViewPr>
  <p:slideViewPr>
    <p:cSldViewPr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5252143482064741"/>
          <c:y val="1.85042405551272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S"/>
        </a:p>
      </c:txPr>
    </c:title>
    <c:autoTitleDeleted val="0"/>
    <c:plotArea>
      <c:layout>
        <c:manualLayout>
          <c:layoutTarget val="inner"/>
          <c:xMode val="edge"/>
          <c:yMode val="edge"/>
          <c:x val="0.20634776902887139"/>
          <c:y val="0.15969062463953765"/>
          <c:w val="0.59019531933508307"/>
          <c:h val="0.6552669698091901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7E-4521-A31E-1C0CEDC8DF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7E-4521-A31E-1C0CEDC8DF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7E-4521-A31E-1C0CEDC8DF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7E-4521-A31E-1C0CEDC8DF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A7E-4521-A31E-1C0CEDC8DF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A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 Châu Á</c:v>
                </c:pt>
                <c:pt idx="1">
                  <c:v> Châu Âu</c:v>
                </c:pt>
                <c:pt idx="2">
                  <c:v> Châu Mỹ</c:v>
                </c:pt>
                <c:pt idx="3">
                  <c:v> Châu Phi</c:v>
                </c:pt>
                <c:pt idx="4">
                  <c:v> Châu Đại Dương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0.59940000000000004</c:v>
                </c:pt>
                <c:pt idx="1">
                  <c:v>0.13750000000000001</c:v>
                </c:pt>
                <c:pt idx="2">
                  <c:v>0.161</c:v>
                </c:pt>
                <c:pt idx="3">
                  <c:v>8.3599999999999994E-2</c:v>
                </c:pt>
                <c:pt idx="4">
                  <c:v>1.83E-2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C-46E1-9370-976D3428CEF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A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</a:p>
        </c:rich>
      </c:tx>
      <c:layout>
        <c:manualLayout>
          <c:xMode val="edge"/>
          <c:yMode val="edge"/>
          <c:x val="0.41356862745098033"/>
          <c:y val="3.6652420002485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Năm 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2D-49E9-84F1-D03C756255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2D-49E9-84F1-D03C756255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2D-49E9-84F1-D03C756255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2D-49E9-84F1-D03C756255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62D-49E9-84F1-D03C756255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A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Châu Á</c:v>
                </c:pt>
                <c:pt idx="1">
                  <c:v>Châu Âu</c:v>
                </c:pt>
                <c:pt idx="2">
                  <c:v>Châu Mỹ</c:v>
                </c:pt>
                <c:pt idx="3">
                  <c:v>Châu Phi</c:v>
                </c:pt>
                <c:pt idx="4">
                  <c:v>Châu Đại Dương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0.63700000000000001</c:v>
                </c:pt>
                <c:pt idx="1">
                  <c:v>9.5000000000000001E-2</c:v>
                </c:pt>
                <c:pt idx="2">
                  <c:v>0.14130000000000001</c:v>
                </c:pt>
                <c:pt idx="3">
                  <c:v>0.115</c:v>
                </c:pt>
                <c:pt idx="4">
                  <c:v>1.1599999999999999E-2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2D-49E9-84F1-D03C756255B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91351337207266"/>
          <c:w val="1"/>
          <c:h val="0.120864866279273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A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397F39F-7E50-4906-AD40-A4CEA94B0C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7B21-A918-4283-AB34-75370496C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235"/>
          <p:cNvSpPr txBox="1">
            <a:spLocks noChangeArrowheads="1"/>
          </p:cNvSpPr>
          <p:nvPr userDrawn="1"/>
        </p:nvSpPr>
        <p:spPr bwMode="gray">
          <a:xfrm>
            <a:off x="10566400" y="1295400"/>
            <a:ext cx="146473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/>
              <a:t>LOGO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" y="6627168"/>
            <a:ext cx="18261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http://dichvudanhvanban.com</a:t>
            </a:r>
          </a:p>
        </p:txBody>
      </p:sp>
    </p:spTree>
    <p:extLst>
      <p:ext uri="{BB962C8B-B14F-4D97-AF65-F5344CB8AC3E}">
        <p14:creationId xmlns:p14="http://schemas.microsoft.com/office/powerpoint/2010/main" val="392600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C2BA-2453-4947-8D22-24DB61853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0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4E9C-F579-4426-9878-3B512EB54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45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81401" y="0"/>
            <a:ext cx="7814853" cy="6868522"/>
          </a:xfrm>
          <a:custGeom>
            <a:avLst/>
            <a:gdLst>
              <a:gd name="connsiteX0" fmla="*/ 0 w 7814853"/>
              <a:gd name="connsiteY0" fmla="*/ 0 h 6868522"/>
              <a:gd name="connsiteX1" fmla="*/ 7814853 w 7814853"/>
              <a:gd name="connsiteY1" fmla="*/ 0 h 6868522"/>
              <a:gd name="connsiteX2" fmla="*/ 7814853 w 7814853"/>
              <a:gd name="connsiteY2" fmla="*/ 6868522 h 6868522"/>
              <a:gd name="connsiteX3" fmla="*/ 4047943 w 7814853"/>
              <a:gd name="connsiteY3" fmla="*/ 6868522 h 6868522"/>
              <a:gd name="connsiteX4" fmla="*/ 2297383 w 7814853"/>
              <a:gd name="connsiteY4" fmla="*/ 3363323 h 6868522"/>
              <a:gd name="connsiteX5" fmla="*/ 1746929 w 7814853"/>
              <a:gd name="connsiteY5" fmla="*/ 3271883 h 6868522"/>
              <a:gd name="connsiteX6" fmla="*/ 0 w 7814853"/>
              <a:gd name="connsiteY6" fmla="*/ 247777 h 68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853" h="6868522">
                <a:moveTo>
                  <a:pt x="0" y="0"/>
                </a:moveTo>
                <a:lnTo>
                  <a:pt x="7814853" y="0"/>
                </a:lnTo>
                <a:lnTo>
                  <a:pt x="7814853" y="6868522"/>
                </a:lnTo>
                <a:lnTo>
                  <a:pt x="4047943" y="6868522"/>
                </a:lnTo>
                <a:lnTo>
                  <a:pt x="2297383" y="3363323"/>
                </a:lnTo>
                <a:lnTo>
                  <a:pt x="1746929" y="3271883"/>
                </a:lnTo>
                <a:lnTo>
                  <a:pt x="0" y="247777"/>
                </a:lnTo>
                <a:close/>
              </a:path>
            </a:pathLst>
          </a:custGeom>
          <a:solidFill>
            <a:srgbClr val="E6E6E6"/>
          </a:solidFill>
        </p:spPr>
        <p:txBody>
          <a:bodyPr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599E62-DA47-4B5C-BE61-42171C39CB36}" type="datetimeFigureOut">
              <a:rPr lang="en-US"/>
              <a:pPr>
                <a:defRPr/>
              </a:pPr>
              <a:t>2/1/2023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6476F2-E9C5-4882-9BA2-F5F14F819F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22F-C108-4DA2-87F7-6EA5C262C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5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98C3-7201-449F-9B20-FD38A0854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5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83A9-85D8-4888-A92D-132BBEB138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8C71-3761-40A5-9A50-0367EE83C7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2BA3-5507-4FE6-BC98-19B6B916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5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5695-16FD-40C8-BE2B-1B0F80DA85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5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CA71-0BD9-4B20-A5CA-F7C754F35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9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C25A-A336-4F98-BD65-EF85F4BC1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7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AB9AA-5CD9-4C12-B4E9-6DAF3A419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2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6.wdp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6.png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7.png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7362" y="1030547"/>
            <a:ext cx="6624638" cy="83099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GAME TRANH TÀI </a:t>
            </a:r>
            <a:endParaRPr lang="vi-VN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1" y="1904998"/>
            <a:ext cx="6324600" cy="3722420"/>
            <a:chOff x="533398" y="1535379"/>
            <a:chExt cx="5410199" cy="3722420"/>
          </a:xfrm>
        </p:grpSpPr>
        <p:grpSp>
          <p:nvGrpSpPr>
            <p:cNvPr id="11" name="Group 10"/>
            <p:cNvGrpSpPr/>
            <p:nvPr/>
          </p:nvGrpSpPr>
          <p:grpSpPr>
            <a:xfrm>
              <a:off x="533398" y="1535379"/>
              <a:ext cx="5410199" cy="3722420"/>
              <a:chOff x="505504" y="1268445"/>
              <a:chExt cx="5285695" cy="4173363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505504" y="1656418"/>
                <a:ext cx="5285695" cy="37853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842849" y="1268445"/>
                <a:ext cx="2611006" cy="854312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LUẬT CHƠI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85799" y="2397977"/>
              <a:ext cx="5105399" cy="2554545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marL="457200" indent="-457200" algn="just" eaLnBrk="1" hangingPunct="1">
                <a:spcBef>
                  <a:spcPts val="600"/>
                </a:spcBef>
                <a:buFont typeface="Wingdings" panose="05000000000000000000" pitchFamily="2" charset="2"/>
                <a:buChar char="v"/>
                <a:defRPr/>
              </a:pP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57200" indent="-457200" algn="just" eaLnBrk="1" hangingPunct="1">
                <a:spcBef>
                  <a:spcPts val="600"/>
                </a:spcBef>
                <a:buFont typeface="Wingdings" panose="05000000000000000000" pitchFamily="2" charset="2"/>
                <a:buChar char="v"/>
                <a:defRPr/>
              </a:pP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57200" indent="-457200" algn="just" eaLnBrk="1" hangingPunct="1">
                <a:spcBef>
                  <a:spcPts val="600"/>
                </a:spcBef>
                <a:buFont typeface="Wingdings" panose="05000000000000000000" pitchFamily="2" charset="2"/>
                <a:buChar char="v"/>
                <a:defRPr/>
              </a:pP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10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/1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57200" indent="-457200" algn="just" eaLnBrk="1" hangingPunct="1">
                <a:spcBef>
                  <a:spcPts val="600"/>
                </a:spcBef>
                <a:buFont typeface="Wingdings" panose="05000000000000000000" pitchFamily="2" charset="2"/>
                <a:buChar char="v"/>
                <a:defRPr/>
              </a:pP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57200" indent="-457200" algn="just" eaLnBrk="1" hangingPunct="1">
                <a:spcBef>
                  <a:spcPts val="600"/>
                </a:spcBef>
                <a:buFont typeface="Wingdings" panose="05000000000000000000" pitchFamily="2" charset="2"/>
                <a:buChar char="v"/>
                <a:defRPr/>
              </a:pP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1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30/1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407090"/>
            <a:ext cx="5257800" cy="31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0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066FBD-E30D-5EB3-4CC5-4BDD26758449}"/>
              </a:ext>
            </a:extLst>
          </p:cNvPr>
          <p:cNvSpPr txBox="1"/>
          <p:nvPr/>
        </p:nvSpPr>
        <p:spPr>
          <a:xfrm>
            <a:off x="152400" y="304800"/>
            <a:ext cx="1173479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ĐỌC BẢN ĐỒ PHÂN BỐ NGÀNH NÔNG NGHIỆP THẾ GIỚI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4856F9-B93F-7D47-3914-56FBDFE9107A}"/>
              </a:ext>
            </a:extLst>
          </p:cNvPr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3BF11B-24D8-8B07-4CFB-6B0E6F18EFFB}"/>
              </a:ext>
            </a:extLst>
          </p:cNvPr>
          <p:cNvSpPr/>
          <p:nvPr/>
        </p:nvSpPr>
        <p:spPr>
          <a:xfrm>
            <a:off x="152400" y="1524000"/>
            <a:ext cx="6629400" cy="5029200"/>
          </a:xfrm>
          <a:prstGeom prst="roundRect">
            <a:avLst>
              <a:gd name="adj" fmla="val 3711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EC88BA-22BE-AE92-3E2F-243C9D0BCD6D}"/>
              </a:ext>
            </a:extLst>
          </p:cNvPr>
          <p:cNvSpPr/>
          <p:nvPr/>
        </p:nvSpPr>
        <p:spPr>
          <a:xfrm>
            <a:off x="1066800" y="1295400"/>
            <a:ext cx="4953000" cy="5582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GIAO NHIỆM VỤ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A82624-195E-F1CE-1F70-619C4108459D}"/>
              </a:ext>
            </a:extLst>
          </p:cNvPr>
          <p:cNvSpPr txBox="1"/>
          <p:nvPr/>
        </p:nvSpPr>
        <p:spPr>
          <a:xfrm>
            <a:off x="304802" y="2057400"/>
            <a:ext cx="632459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HS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ựa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26.1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26.2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NHIỆM VỤ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b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THỨC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A5ED4B4D-57B7-DD25-15DE-A70A3E473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1066802"/>
            <a:ext cx="4800599" cy="274320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60073D6D-075C-9167-DDE8-059DD7FC1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394" y="3962403"/>
            <a:ext cx="4808804" cy="2819397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2AED9A-346E-19F1-CA9F-71D396D8BB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874" r="4001" b="17021"/>
          <a:stretch/>
        </p:blipFill>
        <p:spPr>
          <a:xfrm>
            <a:off x="4356043" y="4572001"/>
            <a:ext cx="2002554" cy="142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22E3C6C-3EE1-FA79-D840-BFC6D8353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7212876" y="184591"/>
            <a:ext cx="4735284" cy="26764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D0E436-B445-E95E-3F8C-F866E7C9299A}"/>
              </a:ext>
            </a:extLst>
          </p:cNvPr>
          <p:cNvSpPr txBox="1"/>
          <p:nvPr/>
        </p:nvSpPr>
        <p:spPr>
          <a:xfrm>
            <a:off x="0" y="177225"/>
            <a:ext cx="1211579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ĐỌC BẢN ĐỒ PHÂN BỐ NGÀNH NÔNG NGHIỆP THẾ GIỚI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5EC85D-5FFF-C165-A80B-EE193BBE9BC9}"/>
              </a:ext>
            </a:extLst>
          </p:cNvPr>
          <p:cNvCxnSpPr/>
          <p:nvPr/>
        </p:nvCxnSpPr>
        <p:spPr>
          <a:xfrm>
            <a:off x="0" y="762000"/>
            <a:ext cx="1219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DE32AFCA-F2A5-2F0F-2373-958E98F72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29017"/>
            <a:ext cx="6019801" cy="3719183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4B00C2B0-ECCC-6A43-F93D-CED0B19F6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91727"/>
            <a:ext cx="6096000" cy="3766273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A8C0A9-2F54-AAD9-53DA-1E8B129EC6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468"/>
          <a:stretch/>
        </p:blipFill>
        <p:spPr>
          <a:xfrm>
            <a:off x="228599" y="4722282"/>
            <a:ext cx="1832325" cy="19710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342A7B-B8E2-E903-C412-3D400159F3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468"/>
          <a:stretch/>
        </p:blipFill>
        <p:spPr>
          <a:xfrm>
            <a:off x="1952041" y="4748675"/>
            <a:ext cx="1832325" cy="19710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14E428-80B5-DCDD-BA97-76CCD355D4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468"/>
          <a:stretch/>
        </p:blipFill>
        <p:spPr>
          <a:xfrm>
            <a:off x="3837255" y="4748675"/>
            <a:ext cx="1832325" cy="197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7268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CEE613-B2CD-2F8C-8710-4D5DF5357B42}"/>
              </a:ext>
            </a:extLst>
          </p:cNvPr>
          <p:cNvSpPr txBox="1"/>
          <p:nvPr/>
        </p:nvSpPr>
        <p:spPr>
          <a:xfrm>
            <a:off x="76200" y="152400"/>
            <a:ext cx="11963400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ĐỌC BẢN ĐỒ PHÂN BỐ NGÀNH NÔNG NGHIỆP THẾ GIỚI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BFB2D4-CC66-BB6A-B038-21E736D7CFC3}"/>
              </a:ext>
            </a:extLst>
          </p:cNvPr>
          <p:cNvCxnSpPr/>
          <p:nvPr/>
        </p:nvCxnSpPr>
        <p:spPr>
          <a:xfrm>
            <a:off x="0" y="838200"/>
            <a:ext cx="1219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77CD50BA-4598-0139-B282-F36C3D5D44D8}"/>
              </a:ext>
            </a:extLst>
          </p:cNvPr>
          <p:cNvGrpSpPr/>
          <p:nvPr/>
        </p:nvGrpSpPr>
        <p:grpSpPr>
          <a:xfrm>
            <a:off x="7467600" y="983566"/>
            <a:ext cx="4495800" cy="2641598"/>
            <a:chOff x="7467600" y="983566"/>
            <a:chExt cx="3962397" cy="264159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318443F-DEA1-DECE-5BCC-ECF7379F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7600" y="983566"/>
              <a:ext cx="3962397" cy="2641598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BA9472-E456-7238-B691-25D692A88477}"/>
                </a:ext>
              </a:extLst>
            </p:cNvPr>
            <p:cNvSpPr txBox="1"/>
            <p:nvPr/>
          </p:nvSpPr>
          <p:spPr>
            <a:xfrm>
              <a:off x="10287000" y="10668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2060"/>
                  </a:solidFill>
                  <a:latin typeface="#9Slide03 Oswald" panose="00000500000000000000" pitchFamily="2" charset="0"/>
                </a:rPr>
                <a:t>LÚA MÌ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46DC05A-2027-5A2D-987E-1BADA550F334}"/>
              </a:ext>
            </a:extLst>
          </p:cNvPr>
          <p:cNvGrpSpPr/>
          <p:nvPr/>
        </p:nvGrpSpPr>
        <p:grpSpPr>
          <a:xfrm>
            <a:off x="7467600" y="3893233"/>
            <a:ext cx="4495800" cy="2641598"/>
            <a:chOff x="7467600" y="3893233"/>
            <a:chExt cx="3962400" cy="26415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0EC3FC-2F9D-723D-0C7C-85F2C859C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3893233"/>
              <a:ext cx="3962397" cy="2641598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BE097F-5992-9D71-D8BE-409005662078}"/>
                </a:ext>
              </a:extLst>
            </p:cNvPr>
            <p:cNvSpPr txBox="1"/>
            <p:nvPr/>
          </p:nvSpPr>
          <p:spPr>
            <a:xfrm>
              <a:off x="10363200" y="39624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#9Slide03 Oswald" panose="00000500000000000000" pitchFamily="2" charset="0"/>
                </a:rPr>
                <a:t>LÚA GẠO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8842F72-AA3C-FA27-F464-B69C51DF6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8" y="5015130"/>
            <a:ext cx="1792069" cy="17920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86BAE9-60AB-7E02-FFB7-AAE98E069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216" y="5029200"/>
            <a:ext cx="1792069" cy="17920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247177-6F26-3360-1E72-58A822ABE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408" y="5029200"/>
            <a:ext cx="1792069" cy="1792069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938C9CE-3A47-F11E-72A9-677709B8E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233277"/>
              </p:ext>
            </p:extLst>
          </p:nvPr>
        </p:nvGraphicFramePr>
        <p:xfrm>
          <a:off x="76200" y="1371599"/>
          <a:ext cx="7304946" cy="3988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3454">
                  <a:extLst>
                    <a:ext uri="{9D8B030D-6E8A-4147-A177-3AD203B41FA5}">
                      <a16:colId xmlns:a16="http://schemas.microsoft.com/office/drawing/2014/main" val="2512921895"/>
                    </a:ext>
                  </a:extLst>
                </a:gridCol>
                <a:gridCol w="2533507">
                  <a:extLst>
                    <a:ext uri="{9D8B030D-6E8A-4147-A177-3AD203B41FA5}">
                      <a16:colId xmlns:a16="http://schemas.microsoft.com/office/drawing/2014/main" val="1497599106"/>
                    </a:ext>
                  </a:extLst>
                </a:gridCol>
                <a:gridCol w="2997985">
                  <a:extLst>
                    <a:ext uri="{9D8B030D-6E8A-4147-A177-3AD203B41FA5}">
                      <a16:colId xmlns:a16="http://schemas.microsoft.com/office/drawing/2014/main" val="1159928168"/>
                    </a:ext>
                  </a:extLst>
                </a:gridCol>
              </a:tblGrid>
              <a:tr h="55549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7" marR="34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7" marR="34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342144"/>
                  </a:ext>
                </a:extLst>
              </a:tr>
              <a:tr h="555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7" marR="34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7" marR="34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554700"/>
                  </a:ext>
                </a:extLst>
              </a:tr>
              <a:tr h="28772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7" marR="34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7" marR="34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24044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741EC47-D1A1-E606-8DC1-062579786E2E}"/>
              </a:ext>
            </a:extLst>
          </p:cNvPr>
          <p:cNvSpPr txBox="1"/>
          <p:nvPr/>
        </p:nvSpPr>
        <p:spPr>
          <a:xfrm>
            <a:off x="1925890" y="2514600"/>
            <a:ext cx="2514599" cy="190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LB Nga,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Canada…</a:t>
            </a:r>
            <a:endParaRPr lang="en-US" sz="2800" b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CF4D40-7D3E-006D-1F8E-00A0DEF42E43}"/>
              </a:ext>
            </a:extLst>
          </p:cNvPr>
          <p:cNvSpPr txBox="1"/>
          <p:nvPr/>
        </p:nvSpPr>
        <p:spPr>
          <a:xfrm>
            <a:off x="4457698" y="2532443"/>
            <a:ext cx="2781302" cy="2366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In –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xi – a,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la –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đét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Lan…</a:t>
            </a:r>
            <a:endParaRPr lang="en-US" sz="2800" b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03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EB7A9909-CD1E-7039-7DBB-F271DBDC40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445" t="15077" r="3332" b="16666"/>
          <a:stretch/>
        </p:blipFill>
        <p:spPr>
          <a:xfrm>
            <a:off x="3629544" y="4400402"/>
            <a:ext cx="3429000" cy="23813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6C148D8-7BCE-8337-AD70-F796C9530A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445" t="15077" r="3332" b="16666"/>
          <a:stretch/>
        </p:blipFill>
        <p:spPr>
          <a:xfrm>
            <a:off x="229852" y="4363619"/>
            <a:ext cx="3429000" cy="2381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CEE613-B2CD-2F8C-8710-4D5DF5357B42}"/>
              </a:ext>
            </a:extLst>
          </p:cNvPr>
          <p:cNvSpPr txBox="1"/>
          <p:nvPr/>
        </p:nvSpPr>
        <p:spPr>
          <a:xfrm>
            <a:off x="76200" y="177225"/>
            <a:ext cx="12192000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ĐỌC BẢN ĐỒ PHÂN BỐ NGÀNH NÔNG NGHIỆP THẾ GIỚI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BFB2D4-CC66-BB6A-B038-21E736D7CFC3}"/>
              </a:ext>
            </a:extLst>
          </p:cNvPr>
          <p:cNvCxnSpPr/>
          <p:nvPr/>
        </p:nvCxnSpPr>
        <p:spPr>
          <a:xfrm>
            <a:off x="0" y="762000"/>
            <a:ext cx="1219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7E8149-787D-FC31-7CEA-F3BD73A98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02460"/>
              </p:ext>
            </p:extLst>
          </p:nvPr>
        </p:nvGraphicFramePr>
        <p:xfrm>
          <a:off x="138372" y="1235500"/>
          <a:ext cx="6982343" cy="4267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512921895"/>
                    </a:ext>
                  </a:extLst>
                </a:gridCol>
                <a:gridCol w="2757228">
                  <a:extLst>
                    <a:ext uri="{9D8B030D-6E8A-4147-A177-3AD203B41FA5}">
                      <a16:colId xmlns:a16="http://schemas.microsoft.com/office/drawing/2014/main" val="2305650357"/>
                    </a:ext>
                  </a:extLst>
                </a:gridCol>
                <a:gridCol w="2624915">
                  <a:extLst>
                    <a:ext uri="{9D8B030D-6E8A-4147-A177-3AD203B41FA5}">
                      <a16:colId xmlns:a16="http://schemas.microsoft.com/office/drawing/2014/main" val="1570175076"/>
                    </a:ext>
                  </a:extLst>
                </a:gridCol>
              </a:tblGrid>
              <a:tr h="59434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7" marR="34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7" marR="34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342144"/>
                  </a:ext>
                </a:extLst>
              </a:tr>
              <a:tr h="594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7" marR="34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7" marR="34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554700"/>
                  </a:ext>
                </a:extLst>
              </a:tr>
              <a:tr h="30785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7" marR="34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87" marR="34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24044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9133933-9FED-8618-2276-63F3BB2374BF}"/>
              </a:ext>
            </a:extLst>
          </p:cNvPr>
          <p:cNvSpPr txBox="1"/>
          <p:nvPr/>
        </p:nvSpPr>
        <p:spPr>
          <a:xfrm>
            <a:off x="1752600" y="2571645"/>
            <a:ext cx="2695058" cy="2376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Bra -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EU (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hen 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C76EEA-2B3D-1E53-F573-F3B85E18B5AB}"/>
              </a:ext>
            </a:extLst>
          </p:cNvPr>
          <p:cNvSpPr txBox="1"/>
          <p:nvPr/>
        </p:nvSpPr>
        <p:spPr>
          <a:xfrm>
            <a:off x="4495801" y="2575361"/>
            <a:ext cx="2624914" cy="2377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, Bra –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CHLB </a:t>
            </a:r>
            <a:r>
              <a:rPr lang="en-US" sz="28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F788646-1AF8-5798-3ABC-B03746E447E3}"/>
              </a:ext>
            </a:extLst>
          </p:cNvPr>
          <p:cNvGrpSpPr/>
          <p:nvPr/>
        </p:nvGrpSpPr>
        <p:grpSpPr>
          <a:xfrm>
            <a:off x="7260773" y="990600"/>
            <a:ext cx="4626427" cy="2634172"/>
            <a:chOff x="7260773" y="990600"/>
            <a:chExt cx="4626427" cy="263417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017F806-5D9D-E35E-ACA4-741313A80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0773" y="1033973"/>
              <a:ext cx="4626427" cy="2590799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8558D2-2F07-4030-9879-C4F586651391}"/>
                </a:ext>
              </a:extLst>
            </p:cNvPr>
            <p:cNvSpPr txBox="1"/>
            <p:nvPr/>
          </p:nvSpPr>
          <p:spPr>
            <a:xfrm>
              <a:off x="9601200" y="990600"/>
              <a:ext cx="2285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#9Slide03 Oswald" panose="00000500000000000000" pitchFamily="2" charset="0"/>
                </a:rPr>
                <a:t>CHĂN NUÔI BÒ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486622-0747-5FCE-EB42-B2927CFC6DF5}"/>
              </a:ext>
            </a:extLst>
          </p:cNvPr>
          <p:cNvGrpSpPr/>
          <p:nvPr/>
        </p:nvGrpSpPr>
        <p:grpSpPr>
          <a:xfrm>
            <a:off x="7260772" y="3962400"/>
            <a:ext cx="4626427" cy="2617963"/>
            <a:chOff x="7260772" y="3962400"/>
            <a:chExt cx="4626427" cy="261796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8096234-29EC-526E-A286-3A5B07F21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0772" y="3989563"/>
              <a:ext cx="4626427" cy="25908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B9BB4D-95C4-F7F4-5A05-1B984A0A2003}"/>
                </a:ext>
              </a:extLst>
            </p:cNvPr>
            <p:cNvSpPr txBox="1"/>
            <p:nvPr/>
          </p:nvSpPr>
          <p:spPr>
            <a:xfrm>
              <a:off x="9601200" y="3962400"/>
              <a:ext cx="2285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#9Slide03 Oswald" panose="00000500000000000000" pitchFamily="2" charset="0"/>
                </a:rPr>
                <a:t>CHĂN NUÔI LỢN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196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A4F19C-86C3-CC56-1012-7ACA4819B6E7}"/>
              </a:ext>
            </a:extLst>
          </p:cNvPr>
          <p:cNvSpPr txBox="1"/>
          <p:nvPr/>
        </p:nvSpPr>
        <p:spPr>
          <a:xfrm>
            <a:off x="1197017" y="177225"/>
            <a:ext cx="3298783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VẼ BIỂU ĐỒ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2F9654-BC44-BACA-5AB5-E6BA979147D6}"/>
              </a:ext>
            </a:extLst>
          </p:cNvPr>
          <p:cNvCxnSpPr/>
          <p:nvPr/>
        </p:nvCxnSpPr>
        <p:spPr>
          <a:xfrm>
            <a:off x="0" y="838200"/>
            <a:ext cx="1219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A54A08C-C000-4AD2-CB19-D6827E9D3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374405"/>
              </p:ext>
            </p:extLst>
          </p:nvPr>
        </p:nvGraphicFramePr>
        <p:xfrm>
          <a:off x="1447800" y="2200350"/>
          <a:ext cx="9533115" cy="3127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7705">
                  <a:extLst>
                    <a:ext uri="{9D8B030D-6E8A-4147-A177-3AD203B41FA5}">
                      <a16:colId xmlns:a16="http://schemas.microsoft.com/office/drawing/2014/main" val="790133981"/>
                    </a:ext>
                  </a:extLst>
                </a:gridCol>
                <a:gridCol w="3177705">
                  <a:extLst>
                    <a:ext uri="{9D8B030D-6E8A-4147-A177-3AD203B41FA5}">
                      <a16:colId xmlns:a16="http://schemas.microsoft.com/office/drawing/2014/main" val="1889929589"/>
                    </a:ext>
                  </a:extLst>
                </a:gridCol>
                <a:gridCol w="3177705">
                  <a:extLst>
                    <a:ext uri="{9D8B030D-6E8A-4147-A177-3AD203B41FA5}">
                      <a16:colId xmlns:a16="http://schemas.microsoft.com/office/drawing/2014/main" val="640560924"/>
                    </a:ext>
                  </a:extLst>
                </a:gridCol>
              </a:tblGrid>
              <a:tr h="45254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271302"/>
                  </a:ext>
                </a:extLst>
              </a:tr>
              <a:tr h="46360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1217,8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2236,9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410787"/>
                  </a:ext>
                </a:extLst>
              </a:tr>
              <a:tr h="45254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845170"/>
                  </a:ext>
                </a:extLst>
              </a:tr>
              <a:tr h="45254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965397"/>
                  </a:ext>
                </a:extLst>
              </a:tr>
              <a:tr h="45254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887541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7756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742A6200-5FED-1B1B-3B34-2A2B94D66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084" y="953608"/>
            <a:ext cx="1075231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28.2. GIÁ TRỊ SẢN XUẤT NÔNG NGHIỆP, LÂM NGHIỆP, THUỶ SẢN PHÂN THEO CHÂU LỤC, NĂM 2000 VÀ 2019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7BA2251-6E51-ED61-1C5F-04D408FC5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778913"/>
            <a:ext cx="267511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USD)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31FDC3-74DD-D6D2-7E9B-26F29A3BD056}"/>
              </a:ext>
            </a:extLst>
          </p:cNvPr>
          <p:cNvSpPr txBox="1"/>
          <p:nvPr/>
        </p:nvSpPr>
        <p:spPr>
          <a:xfrm>
            <a:off x="381000" y="5334000"/>
            <a:ext cx="11353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CẦU: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2019. </a:t>
            </a:r>
          </a:p>
          <a:p>
            <a:pPr lvl="0"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2.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6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3688BED-4ABD-F695-CE71-F3CF5A87E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74" r="4001" b="17021"/>
          <a:stretch/>
        </p:blipFill>
        <p:spPr>
          <a:xfrm>
            <a:off x="3773409" y="4918008"/>
            <a:ext cx="2551191" cy="1809866"/>
          </a:xfrm>
          <a:prstGeom prst="rect">
            <a:avLst/>
          </a:prstGeom>
        </p:spPr>
      </p:pic>
      <p:pic>
        <p:nvPicPr>
          <p:cNvPr id="1027" name="Picture 3" descr="Green Leaf Wheat PNG Image and PSD File For Free Download - Lovepik |  401361034">
            <a:extLst>
              <a:ext uri="{FF2B5EF4-FFF2-40B4-BE49-F238E27FC236}">
                <a16:creationId xmlns:a16="http://schemas.microsoft.com/office/drawing/2014/main" id="{76C43699-B312-111D-2575-67D5D7283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39" t="8004" r="9054" b="7685"/>
          <a:stretch/>
        </p:blipFill>
        <p:spPr bwMode="auto">
          <a:xfrm>
            <a:off x="8206" y="5335080"/>
            <a:ext cx="1214272" cy="152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Green Leaf Wheat PNG Image and PSD File For Free Download - Lovepik |  401361034">
            <a:extLst>
              <a:ext uri="{FF2B5EF4-FFF2-40B4-BE49-F238E27FC236}">
                <a16:creationId xmlns:a16="http://schemas.microsoft.com/office/drawing/2014/main" id="{B3F391F2-F2EE-8DA3-B8C6-4DDA0D51F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39" t="8004" r="9054" b="7685"/>
          <a:stretch/>
        </p:blipFill>
        <p:spPr bwMode="auto">
          <a:xfrm>
            <a:off x="1229672" y="5343174"/>
            <a:ext cx="1214272" cy="152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een Leaf Wheat PNG Image and PSD File For Free Download - Lovepik |  401361034">
            <a:extLst>
              <a:ext uri="{FF2B5EF4-FFF2-40B4-BE49-F238E27FC236}">
                <a16:creationId xmlns:a16="http://schemas.microsoft.com/office/drawing/2014/main" id="{313DF1B4-13BF-8D81-B5D6-6ADB7C3E4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39" t="8004" r="9054" b="7685"/>
          <a:stretch/>
        </p:blipFill>
        <p:spPr bwMode="auto">
          <a:xfrm>
            <a:off x="2586599" y="5257799"/>
            <a:ext cx="1214272" cy="152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174E22-7B81-23D0-3682-638A93ADB53A}"/>
              </a:ext>
            </a:extLst>
          </p:cNvPr>
          <p:cNvSpPr txBox="1"/>
          <p:nvPr/>
        </p:nvSpPr>
        <p:spPr>
          <a:xfrm>
            <a:off x="228601" y="76200"/>
            <a:ext cx="388619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VẼ BIỂU ĐỒ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FA9D195-7D7D-9B5B-7C84-828FF281DF07}"/>
              </a:ext>
            </a:extLst>
          </p:cNvPr>
          <p:cNvCxnSpPr/>
          <p:nvPr/>
        </p:nvCxnSpPr>
        <p:spPr>
          <a:xfrm>
            <a:off x="0" y="660975"/>
            <a:ext cx="1219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7">
            <a:extLst>
              <a:ext uri="{FF2B5EF4-FFF2-40B4-BE49-F238E27FC236}">
                <a16:creationId xmlns:a16="http://schemas.microsoft.com/office/drawing/2014/main" id="{73B70B8A-CF1D-529C-823D-FDB5F2E0C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145688"/>
              </p:ext>
            </p:extLst>
          </p:nvPr>
        </p:nvGraphicFramePr>
        <p:xfrm>
          <a:off x="152400" y="2286000"/>
          <a:ext cx="6540540" cy="3127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79013398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89929589"/>
                    </a:ext>
                  </a:extLst>
                </a:gridCol>
                <a:gridCol w="1739940">
                  <a:extLst>
                    <a:ext uri="{9D8B030D-6E8A-4147-A177-3AD203B41FA5}">
                      <a16:colId xmlns:a16="http://schemas.microsoft.com/office/drawing/2014/main" val="640560924"/>
                    </a:ext>
                  </a:extLst>
                </a:gridCol>
              </a:tblGrid>
              <a:tr h="452546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271302"/>
                  </a:ext>
                </a:extLst>
              </a:tr>
              <a:tr h="46360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1217,8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2236,9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410787"/>
                  </a:ext>
                </a:extLst>
              </a:tr>
              <a:tr h="452546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Âu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845170"/>
                  </a:ext>
                </a:extLst>
              </a:tr>
              <a:tr h="452546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Mỹ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965397"/>
                  </a:ext>
                </a:extLst>
              </a:tr>
              <a:tr h="452546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Phi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887541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Đại Dương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7756"/>
                  </a:ext>
                </a:extLst>
              </a:tr>
            </a:tbl>
          </a:graphicData>
        </a:graphic>
      </p:graphicFrame>
      <p:sp>
        <p:nvSpPr>
          <p:cNvPr id="25" name="Rectangle 1">
            <a:extLst>
              <a:ext uri="{FF2B5EF4-FFF2-40B4-BE49-F238E27FC236}">
                <a16:creationId xmlns:a16="http://schemas.microsoft.com/office/drawing/2014/main" id="{7DB15D28-4E1F-1DEF-D364-D0E5732E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45123"/>
            <a:ext cx="638813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28.2. GIÁ TRỊ SẢN XUẤT NÔNG NGHIỆP, LÂM NGHIỆP, THUỶ SẢN PHÂN THEO CHÂU LỤC, NĂM 2000 VÀ 2019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F521D586-8578-7096-6834-ED30A7E8A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855113"/>
            <a:ext cx="253344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USD)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11A41CA-C541-F376-E76F-FC6BB03CA619}"/>
              </a:ext>
            </a:extLst>
          </p:cNvPr>
          <p:cNvGrpSpPr/>
          <p:nvPr/>
        </p:nvGrpSpPr>
        <p:grpSpPr>
          <a:xfrm>
            <a:off x="6999516" y="863768"/>
            <a:ext cx="4887684" cy="5841832"/>
            <a:chOff x="9395788" y="846812"/>
            <a:chExt cx="4887684" cy="58418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5A29A20-72C4-21DC-94AA-BBBD1541F648}"/>
                </a:ext>
              </a:extLst>
            </p:cNvPr>
            <p:cNvSpPr/>
            <p:nvPr/>
          </p:nvSpPr>
          <p:spPr>
            <a:xfrm>
              <a:off x="9395788" y="1088327"/>
              <a:ext cx="4887684" cy="56003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16">
              <a:extLst>
                <a:ext uri="{FF2B5EF4-FFF2-40B4-BE49-F238E27FC236}">
                  <a16:creationId xmlns:a16="http://schemas.microsoft.com/office/drawing/2014/main" id="{2CB10D98-AE10-FEDC-8E2A-19A1A4199D2B}"/>
                </a:ext>
              </a:extLst>
            </p:cNvPr>
            <p:cNvSpPr/>
            <p:nvPr/>
          </p:nvSpPr>
          <p:spPr>
            <a:xfrm>
              <a:off x="10554113" y="846812"/>
              <a:ext cx="2814959" cy="507832"/>
            </a:xfrm>
            <a:prstGeom prst="roundRect">
              <a:avLst>
                <a:gd name="adj" fmla="val 30518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 CẦU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43B6D6B-0056-E17A-AF58-99F56A2DC423}"/>
              </a:ext>
            </a:extLst>
          </p:cNvPr>
          <p:cNvSpPr txBox="1"/>
          <p:nvPr/>
        </p:nvSpPr>
        <p:spPr>
          <a:xfrm>
            <a:off x="7148353" y="1953061"/>
            <a:ext cx="4566138" cy="4171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 DUNG: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2000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2019.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 GIAN: 15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42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3" b="89924" l="11601" r="897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29810" y="1312202"/>
            <a:ext cx="5013973" cy="61191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544790" y="1519770"/>
            <a:ext cx="8463883" cy="3408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1909450"/>
            <a:ext cx="7121976" cy="57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20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vi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200" y="2522446"/>
            <a:ext cx="7660973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20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qui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vi-V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0284" y="3135442"/>
            <a:ext cx="8672312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20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khoa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thẩm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05201" y="3764311"/>
            <a:ext cx="8503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BĐ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</a:t>
            </a:r>
            <a:endParaRPr lang="vi-V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5199" y="4353580"/>
            <a:ext cx="4796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7CE6E5-5A6B-4F1C-2A41-C6AA17789894}"/>
              </a:ext>
            </a:extLst>
          </p:cNvPr>
          <p:cNvSpPr/>
          <p:nvPr/>
        </p:nvSpPr>
        <p:spPr>
          <a:xfrm>
            <a:off x="5283591" y="1206226"/>
            <a:ext cx="5232009" cy="58888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4A39F3-9799-2777-9403-C0CF66415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844" y="5160309"/>
            <a:ext cx="1587494" cy="15874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2B5CD9-BA4A-0303-0EE4-9F7B422F2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368" y="5270506"/>
            <a:ext cx="2000169" cy="14981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358725-9B78-502E-CE34-A8B362C3FC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35" t="6004" r="14030" b="21850"/>
          <a:stretch/>
        </p:blipFill>
        <p:spPr>
          <a:xfrm>
            <a:off x="8050669" y="5161212"/>
            <a:ext cx="1456437" cy="14981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74B69D-ED81-857E-9AD4-CA5A60F08C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4868" y="5227862"/>
            <a:ext cx="2117728" cy="14523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ACC17F-354D-DC6C-2F8B-BA6CDD0B6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359" y="5051313"/>
            <a:ext cx="1711062" cy="17110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839757-48D6-33CB-39F8-354196884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906" y="5114792"/>
            <a:ext cx="2000169" cy="16330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97EB43-B03A-77E2-1B8F-BA76819863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35" t="6004" r="14030" b="21850"/>
          <a:stretch/>
        </p:blipFill>
        <p:spPr>
          <a:xfrm>
            <a:off x="8023392" y="5161211"/>
            <a:ext cx="1806407" cy="163301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AF5039-60AB-C4DF-B891-A89C5AF22E5E}"/>
              </a:ext>
            </a:extLst>
          </p:cNvPr>
          <p:cNvSpPr txBox="1"/>
          <p:nvPr/>
        </p:nvSpPr>
        <p:spPr>
          <a:xfrm>
            <a:off x="304801" y="76200"/>
            <a:ext cx="4800600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VẼ BIỂU ĐỒ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EC1B439-C84E-7570-D825-EB23B91AE358}"/>
              </a:ext>
            </a:extLst>
          </p:cNvPr>
          <p:cNvCxnSpPr/>
          <p:nvPr/>
        </p:nvCxnSpPr>
        <p:spPr>
          <a:xfrm>
            <a:off x="0" y="660975"/>
            <a:ext cx="1219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25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F93D55-1520-D42A-1348-28C4A48B87EA}"/>
              </a:ext>
            </a:extLst>
          </p:cNvPr>
          <p:cNvSpPr txBox="1"/>
          <p:nvPr/>
        </p:nvSpPr>
        <p:spPr>
          <a:xfrm>
            <a:off x="3751393" y="76200"/>
            <a:ext cx="4021007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VẼ BIỂU ĐỒ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082A7B-A7C9-B89C-8064-26C3C470430C}"/>
              </a:ext>
            </a:extLst>
          </p:cNvPr>
          <p:cNvCxnSpPr>
            <a:cxnSpLocks/>
          </p:cNvCxnSpPr>
          <p:nvPr/>
        </p:nvCxnSpPr>
        <p:spPr>
          <a:xfrm>
            <a:off x="3352800" y="660975"/>
            <a:ext cx="88392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2F07B4C3-9066-D3CC-B0FA-203A7C245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318158"/>
              </p:ext>
            </p:extLst>
          </p:nvPr>
        </p:nvGraphicFramePr>
        <p:xfrm>
          <a:off x="3962400" y="1855369"/>
          <a:ext cx="7811310" cy="2762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770">
                  <a:extLst>
                    <a:ext uri="{9D8B030D-6E8A-4147-A177-3AD203B41FA5}">
                      <a16:colId xmlns:a16="http://schemas.microsoft.com/office/drawing/2014/main" val="790133981"/>
                    </a:ext>
                  </a:extLst>
                </a:gridCol>
                <a:gridCol w="2603770">
                  <a:extLst>
                    <a:ext uri="{9D8B030D-6E8A-4147-A177-3AD203B41FA5}">
                      <a16:colId xmlns:a16="http://schemas.microsoft.com/office/drawing/2014/main" val="1889929589"/>
                    </a:ext>
                  </a:extLst>
                </a:gridCol>
                <a:gridCol w="2603770">
                  <a:extLst>
                    <a:ext uri="{9D8B030D-6E8A-4147-A177-3AD203B41FA5}">
                      <a16:colId xmlns:a16="http://schemas.microsoft.com/office/drawing/2014/main" val="640560924"/>
                    </a:ext>
                  </a:extLst>
                </a:gridCol>
              </a:tblGrid>
              <a:tr h="41733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271302"/>
                  </a:ext>
                </a:extLst>
              </a:tr>
              <a:tr h="4173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1217,8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2236,9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410787"/>
                  </a:ext>
                </a:extLst>
              </a:tr>
              <a:tr h="41733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Âu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845170"/>
                  </a:ext>
                </a:extLst>
              </a:tr>
              <a:tr h="41733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Mỹ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965397"/>
                  </a:ext>
                </a:extLst>
              </a:tr>
              <a:tr h="41733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Phi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887541"/>
                  </a:ext>
                </a:extLst>
              </a:tr>
              <a:tr h="4765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7756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014DD3CD-22FD-76BD-2820-BB3F85573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402" y="762000"/>
            <a:ext cx="83784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28.2. GIÁ TRỊ SẢN XUẤT NÔNG NGHIỆP, LÂM NGHIỆP, THUỶ SẢN PHÂN THEO CHÂU LỤC, NĂM 2000 VÀ 2019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FD98D63-32E0-B338-B0D8-A45390A22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8890" y="1439870"/>
            <a:ext cx="253224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USD)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43EE69-649E-C4E3-F127-0490EC8BF7EC}"/>
              </a:ext>
            </a:extLst>
          </p:cNvPr>
          <p:cNvSpPr txBox="1"/>
          <p:nvPr/>
        </p:nvSpPr>
        <p:spPr>
          <a:xfrm>
            <a:off x="0" y="4419576"/>
            <a:ext cx="342492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NHANH TAY BẤM MÁY…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F040E-FEFC-9A81-4A68-727DB6C8D698}"/>
              </a:ext>
            </a:extLst>
          </p:cNvPr>
          <p:cNvSpPr txBox="1"/>
          <p:nvPr/>
        </p:nvSpPr>
        <p:spPr>
          <a:xfrm>
            <a:off x="1721903" y="245910"/>
            <a:ext cx="1638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THỜI GIAN</a:t>
            </a:r>
            <a:r>
              <a:rPr lang="en-US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: </a:t>
            </a:r>
          </a:p>
          <a:p>
            <a:pPr algn="ctr"/>
            <a:r>
              <a:rPr lang="en-US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2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phút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C5ED96-F852-E8FD-7A3E-84E3EF5F0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43000"/>
            <a:ext cx="1384044" cy="12732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69EE8E-B4E9-BAD8-6441-0489647AAC52}"/>
              </a:ext>
            </a:extLst>
          </p:cNvPr>
          <p:cNvSpPr txBox="1"/>
          <p:nvPr/>
        </p:nvSpPr>
        <p:spPr>
          <a:xfrm>
            <a:off x="1327872" y="1371600"/>
            <a:ext cx="1912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HOẠT ĐỘNG: 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Cá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nhân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1CCB1C-EA93-AE04-76FB-8E12807FE8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51" t="5505" r="2765" b="6407"/>
          <a:stretch/>
        </p:blipFill>
        <p:spPr>
          <a:xfrm>
            <a:off x="76200" y="2743200"/>
            <a:ext cx="1315892" cy="1315892"/>
          </a:xfrm>
          <a:prstGeom prst="ellipse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EA17D5-28DE-6BD2-9135-013C045EB4C1}"/>
              </a:ext>
            </a:extLst>
          </p:cNvPr>
          <p:cNvSpPr txBox="1"/>
          <p:nvPr/>
        </p:nvSpPr>
        <p:spPr>
          <a:xfrm>
            <a:off x="1327872" y="3042522"/>
            <a:ext cx="210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PHƯƠNG TIỆN: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Máy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tính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97EC59-2357-0F16-B2CC-0E39FB975E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47" y="5096383"/>
            <a:ext cx="3237553" cy="1454119"/>
          </a:xfrm>
          <a:prstGeom prst="rect">
            <a:avLst/>
          </a:prstGeom>
        </p:spPr>
      </p:pic>
      <p:sp>
        <p:nvSpPr>
          <p:cNvPr id="16" name="Rounded Rectangle 125">
            <a:extLst>
              <a:ext uri="{FF2B5EF4-FFF2-40B4-BE49-F238E27FC236}">
                <a16:creationId xmlns:a16="http://schemas.microsoft.com/office/drawing/2014/main" id="{7EA207F5-F3F1-CC65-C630-C4372249421F}"/>
              </a:ext>
            </a:extLst>
          </p:cNvPr>
          <p:cNvSpPr/>
          <p:nvPr/>
        </p:nvSpPr>
        <p:spPr>
          <a:xfrm>
            <a:off x="258911" y="228600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00:00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7EC59F-D4D3-3317-1DA1-96F8B0B9DC82}"/>
              </a:ext>
            </a:extLst>
          </p:cNvPr>
          <p:cNvCxnSpPr>
            <a:cxnSpLocks/>
          </p:cNvCxnSpPr>
          <p:nvPr/>
        </p:nvCxnSpPr>
        <p:spPr>
          <a:xfrm>
            <a:off x="3387635" y="76199"/>
            <a:ext cx="37290" cy="671770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59FE8B45-F175-D580-9D22-9E0C40D0AA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861" y="4763893"/>
            <a:ext cx="6400800" cy="90384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1ED7B47-2AE4-3962-5FE1-097D288CB350}"/>
              </a:ext>
            </a:extLst>
          </p:cNvPr>
          <p:cNvSpPr/>
          <p:nvPr/>
        </p:nvSpPr>
        <p:spPr>
          <a:xfrm>
            <a:off x="3570783" y="5791200"/>
            <a:ext cx="8505969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90170" algn="ctr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trọng giá trị sản xuất nông nghiệp, lâm nghiệp, thuỷ sản của thế giới năm 2000 và 2019</a:t>
            </a:r>
            <a:endParaRPr lang="vi-VN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1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4" grpId="0"/>
      <p:bldP spid="16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40140C3-096D-A9B6-9B07-D917594F8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9753600" y="775155"/>
            <a:ext cx="2438400" cy="18813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39967D-4B41-E57F-6721-69C068A8E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0753" y="4886945"/>
            <a:ext cx="1985963" cy="1963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9E7273-3B97-0B3B-38AC-D003F8ABB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28" y="5237868"/>
            <a:ext cx="1965372" cy="1591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420E6D-023F-203B-142A-54566FD11E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468"/>
          <a:stretch/>
        </p:blipFill>
        <p:spPr>
          <a:xfrm>
            <a:off x="3170339" y="5266106"/>
            <a:ext cx="1832325" cy="1591893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847C598-6396-629C-B6B9-D7C77CF58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270387"/>
              </p:ext>
            </p:extLst>
          </p:nvPr>
        </p:nvGraphicFramePr>
        <p:xfrm>
          <a:off x="228600" y="2202559"/>
          <a:ext cx="8954502" cy="303531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84517">
                  <a:extLst>
                    <a:ext uri="{9D8B030D-6E8A-4147-A177-3AD203B41FA5}">
                      <a16:colId xmlns:a16="http://schemas.microsoft.com/office/drawing/2014/main" val="3098046226"/>
                    </a:ext>
                  </a:extLst>
                </a:gridCol>
                <a:gridCol w="2984517">
                  <a:extLst>
                    <a:ext uri="{9D8B030D-6E8A-4147-A177-3AD203B41FA5}">
                      <a16:colId xmlns:a16="http://schemas.microsoft.com/office/drawing/2014/main" val="1368847707"/>
                    </a:ext>
                  </a:extLst>
                </a:gridCol>
                <a:gridCol w="2985468">
                  <a:extLst>
                    <a:ext uri="{9D8B030D-6E8A-4147-A177-3AD203B41FA5}">
                      <a16:colId xmlns:a16="http://schemas.microsoft.com/office/drawing/2014/main" val="386291384"/>
                    </a:ext>
                  </a:extLst>
                </a:gridCol>
              </a:tblGrid>
              <a:tr h="50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635795"/>
                  </a:ext>
                </a:extLst>
              </a:tr>
              <a:tr h="50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Á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59,94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63,70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867616"/>
                  </a:ext>
                </a:extLst>
              </a:tr>
              <a:tr h="50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13,75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9,50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828566"/>
                  </a:ext>
                </a:extLst>
              </a:tr>
              <a:tr h="50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Phi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16,10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14,13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897520"/>
                  </a:ext>
                </a:extLst>
              </a:tr>
              <a:tr h="50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Mĩ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11,50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372039"/>
                  </a:ext>
                </a:extLst>
              </a:tr>
              <a:tr h="50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Đại Dương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1,83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1,26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255364"/>
                  </a:ext>
                </a:extLst>
              </a:tr>
            </a:tbl>
          </a:graphicData>
        </a:graphic>
      </p:graphicFrame>
      <p:sp>
        <p:nvSpPr>
          <p:cNvPr id="16" name="Rectangle 1">
            <a:extLst>
              <a:ext uri="{FF2B5EF4-FFF2-40B4-BE49-F238E27FC236}">
                <a16:creationId xmlns:a16="http://schemas.microsoft.com/office/drawing/2014/main" id="{C2653493-17C7-DEBE-E84C-E1C586867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75156"/>
            <a:ext cx="10058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BẢNG. CƠ CẤU 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 TRỊ SẢN XUẤT NÔNG NGHIỆP, LÂM NGHIỆP, THUỶ SẢN CỦA THẾ GIỚI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 2000 VÀ 2019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(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%)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77251B-BBAB-7385-264A-0EF9D717D5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4874" r="4001" b="17021"/>
          <a:stretch/>
        </p:blipFill>
        <p:spPr>
          <a:xfrm>
            <a:off x="8534400" y="3781424"/>
            <a:ext cx="3657601" cy="30272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F85DD1-CA27-D665-AFFD-3AA30F9481F1}"/>
              </a:ext>
            </a:extLst>
          </p:cNvPr>
          <p:cNvSpPr txBox="1"/>
          <p:nvPr/>
        </p:nvSpPr>
        <p:spPr>
          <a:xfrm>
            <a:off x="1143001" y="76200"/>
            <a:ext cx="3429000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VẼ BIỂU ĐỒ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712E53-A780-55E0-0CD7-816BD409F461}"/>
              </a:ext>
            </a:extLst>
          </p:cNvPr>
          <p:cNvCxnSpPr/>
          <p:nvPr/>
        </p:nvCxnSpPr>
        <p:spPr>
          <a:xfrm>
            <a:off x="0" y="660975"/>
            <a:ext cx="1219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6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3" b="89924" l="11601" r="897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399" y="533400"/>
            <a:ext cx="3048000" cy="54121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276600" y="1066800"/>
            <a:ext cx="8839200" cy="5019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7CE6E5-5A6B-4F1C-2A41-C6AA17789894}"/>
              </a:ext>
            </a:extLst>
          </p:cNvPr>
          <p:cNvSpPr/>
          <p:nvPr/>
        </p:nvSpPr>
        <p:spPr>
          <a:xfrm>
            <a:off x="5283591" y="782713"/>
            <a:ext cx="5765409" cy="58888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4D2E88-2A7E-6E82-ABB0-323F275995E3}"/>
              </a:ext>
            </a:extLst>
          </p:cNvPr>
          <p:cNvSpPr txBox="1"/>
          <p:nvPr/>
        </p:nvSpPr>
        <p:spPr>
          <a:xfrm>
            <a:off x="3352800" y="1600200"/>
            <a:ext cx="8686800" cy="3040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giá trị của năm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vi-VN" sz="2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ứng với hình tròn có diện tích </a:t>
            </a:r>
            <a:r>
              <a:rPr lang="vi-VN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b="1" baseline="-250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và bán kính </a:t>
            </a:r>
            <a:r>
              <a:rPr lang="vi-VN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800" b="1" baseline="-250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vi-VN" sz="280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Cho R</a:t>
            </a:r>
            <a:r>
              <a:rPr lang="vi-VN" sz="2800" baseline="-2500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vi-VN" sz="280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= 1 đvbk</a:t>
            </a:r>
            <a:r>
              <a:rPr lang="en-US" sz="280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( cm )</a:t>
            </a:r>
            <a:endParaRPr lang="en-US" sz="28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giá trị của năm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sz="2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ứng với hình tròn có </a:t>
            </a:r>
            <a:r>
              <a:rPr lang="vi-VN" sz="2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diện tích </a:t>
            </a:r>
            <a:r>
              <a:rPr lang="vi-VN" sz="2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b="1" baseline="-250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và bán kính </a:t>
            </a:r>
            <a:r>
              <a:rPr lang="vi-VN" sz="2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800" b="1" baseline="-250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vi-VN" sz="2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Công thức tính tương quan bán kính của hình tròn qua các năm như sau:</a:t>
            </a:r>
            <a:endParaRPr lang="en-US" sz="28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3AFBB23-9DEA-54A4-F736-5D706B5E6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55265"/>
            <a:ext cx="4343400" cy="13835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321FAF-FF9B-9906-BF26-4DBF5E99A3BB}"/>
              </a:ext>
            </a:extLst>
          </p:cNvPr>
          <p:cNvSpPr txBox="1"/>
          <p:nvPr/>
        </p:nvSpPr>
        <p:spPr>
          <a:xfrm>
            <a:off x="685801" y="76200"/>
            <a:ext cx="3657600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VẼ BIỂU ĐỒ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02FC11-806B-100F-42B7-35FEA11D4ACA}"/>
              </a:ext>
            </a:extLst>
          </p:cNvPr>
          <p:cNvCxnSpPr/>
          <p:nvPr/>
        </p:nvCxnSpPr>
        <p:spPr>
          <a:xfrm>
            <a:off x="0" y="660975"/>
            <a:ext cx="1219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1976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-Point Star 2">
            <a:hlinkClick r:id="rId2" action="ppaction://hlinksldjump"/>
          </p:cNvPr>
          <p:cNvSpPr/>
          <p:nvPr/>
        </p:nvSpPr>
        <p:spPr>
          <a:xfrm>
            <a:off x="1991544" y="373405"/>
            <a:ext cx="3383210" cy="2836471"/>
          </a:xfrm>
          <a:prstGeom prst="star8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  <a:cs typeface="Times New Roman" pitchFamily="18" charset="0"/>
              </a:rPr>
              <a:t>GÓI 1</a:t>
            </a:r>
          </a:p>
        </p:txBody>
      </p:sp>
      <p:sp>
        <p:nvSpPr>
          <p:cNvPr id="5" name="8-Point Star 4">
            <a:hlinkClick r:id="rId3" action="ppaction://hlinksldjump"/>
          </p:cNvPr>
          <p:cNvSpPr/>
          <p:nvPr/>
        </p:nvSpPr>
        <p:spPr>
          <a:xfrm>
            <a:off x="1775520" y="3573017"/>
            <a:ext cx="3425364" cy="3011671"/>
          </a:xfrm>
          <a:prstGeom prst="star8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  <a:cs typeface="Times New Roman" pitchFamily="18" charset="0"/>
              </a:rPr>
              <a:t>GÓI 2</a:t>
            </a:r>
            <a:endParaRPr lang="en-US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Bold" panose="020B0606020202050201" pitchFamily="34" charset="0"/>
              <a:cs typeface="Times New Roman" pitchFamily="18" charset="0"/>
            </a:endParaRPr>
          </a:p>
        </p:txBody>
      </p:sp>
      <p:sp>
        <p:nvSpPr>
          <p:cNvPr id="7" name="8-Point Star 6">
            <a:hlinkClick r:id="rId4" action="ppaction://hlinksldjump"/>
          </p:cNvPr>
          <p:cNvSpPr/>
          <p:nvPr/>
        </p:nvSpPr>
        <p:spPr>
          <a:xfrm>
            <a:off x="7240095" y="3861048"/>
            <a:ext cx="3323115" cy="2820284"/>
          </a:xfrm>
          <a:prstGeom prst="star8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  <a:cs typeface="Times New Roman" pitchFamily="18" charset="0"/>
              </a:rPr>
              <a:t>GÓI 4</a:t>
            </a:r>
          </a:p>
        </p:txBody>
      </p:sp>
      <p:sp>
        <p:nvSpPr>
          <p:cNvPr id="9" name="8-Point Star 8">
            <a:hlinkClick r:id="rId5" action="ppaction://hlinksldjump"/>
          </p:cNvPr>
          <p:cNvSpPr/>
          <p:nvPr/>
        </p:nvSpPr>
        <p:spPr>
          <a:xfrm>
            <a:off x="7032104" y="301115"/>
            <a:ext cx="3411290" cy="2908760"/>
          </a:xfrm>
          <a:prstGeom prst="star8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  <a:cs typeface="Times New Roman" pitchFamily="18" charset="0"/>
              </a:rPr>
              <a:t>GÓI 3</a:t>
            </a:r>
          </a:p>
        </p:txBody>
      </p:sp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10776745" y="5445126"/>
            <a:ext cx="1152525" cy="113982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746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3" b="89924" l="11601" r="897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2382" y="1198020"/>
            <a:ext cx="5013973" cy="61191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223238" y="1295401"/>
            <a:ext cx="7620000" cy="52577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7CE6E5-5A6B-4F1C-2A41-C6AA17789894}"/>
              </a:ext>
            </a:extLst>
          </p:cNvPr>
          <p:cNvSpPr/>
          <p:nvPr/>
        </p:nvSpPr>
        <p:spPr>
          <a:xfrm>
            <a:off x="5295314" y="973215"/>
            <a:ext cx="5765409" cy="58888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FB02C6-4564-F064-5699-E6026BA65268}"/>
              </a:ext>
            </a:extLst>
          </p:cNvPr>
          <p:cNvSpPr txBox="1"/>
          <p:nvPr/>
        </p:nvSpPr>
        <p:spPr>
          <a:xfrm>
            <a:off x="4431323" y="1684219"/>
            <a:ext cx="7227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 algn="just">
              <a:buFont typeface="Wingdings" panose="05000000000000000000" pitchFamily="2" charset="2"/>
              <a:buChar char="v"/>
            </a:pPr>
            <a:r>
              <a:rPr lang="vi-VN" sz="2800" dirty="0">
                <a:solidFill>
                  <a:srgbClr val="002060"/>
                </a:solidFill>
                <a:latin typeface="+mj-lt"/>
              </a:rPr>
              <a:t>Vẽ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2 hình tròn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có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kích thước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lớn nhỏ khác nhau để thể hiện </a:t>
            </a:r>
            <a:r>
              <a:rPr lang="vi-VN" sz="2800" u="sng" dirty="0">
                <a:solidFill>
                  <a:srgbClr val="002060"/>
                </a:solidFill>
                <a:latin typeface="+mj-lt"/>
              </a:rPr>
              <a:t>quy mô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sản lượng lương thực của thế giới năm 2000 và năm 2019.</a:t>
            </a:r>
            <a:endParaRPr lang="en-US" sz="2800" b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55A43C-E4D7-B5E2-2581-A914DD12272B}"/>
              </a:ext>
            </a:extLst>
          </p:cNvPr>
          <p:cNvSpPr txBox="1"/>
          <p:nvPr/>
        </p:nvSpPr>
        <p:spPr>
          <a:xfrm>
            <a:off x="4419600" y="3124200"/>
            <a:ext cx="7227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vi-VN" sz="2800" dirty="0">
                <a:solidFill>
                  <a:srgbClr val="002060"/>
                </a:solidFill>
                <a:latin typeface="+mj-lt"/>
              </a:rPr>
              <a:t>Trên mỗi hình tròn, lấy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12h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làm chuẩn, vẽ theo chiều kim đồng hồ.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8D4CD-EC67-6719-C1CA-518ABED0DFBD}"/>
              </a:ext>
            </a:extLst>
          </p:cNvPr>
          <p:cNvSpPr txBox="1"/>
          <p:nvPr/>
        </p:nvSpPr>
        <p:spPr>
          <a:xfrm>
            <a:off x="4411394" y="4048780"/>
            <a:ext cx="1575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19A637-CC06-34AB-6972-F3E42AEDEB9F}"/>
              </a:ext>
            </a:extLst>
          </p:cNvPr>
          <p:cNvSpPr txBox="1"/>
          <p:nvPr/>
        </p:nvSpPr>
        <p:spPr>
          <a:xfrm>
            <a:off x="4420772" y="4608493"/>
            <a:ext cx="7137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002060"/>
                </a:solidFill>
                <a:latin typeface="+mj-lt"/>
              </a:rPr>
              <a:t>Tên biểu đồ đầy đủ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3 yếu tố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thể hiện: Cái gì, khi nào, ở đâu.</a:t>
            </a:r>
            <a:endParaRPr lang="en-US" sz="2800" b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9D3FBC-463B-16B2-A7F7-2EC57160865D}"/>
              </a:ext>
            </a:extLst>
          </p:cNvPr>
          <p:cNvSpPr txBox="1"/>
          <p:nvPr/>
        </p:nvSpPr>
        <p:spPr>
          <a:xfrm>
            <a:off x="4411394" y="5516943"/>
            <a:ext cx="7235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002060"/>
                </a:solidFill>
                <a:latin typeface="+mj-lt"/>
              </a:rPr>
              <a:t>Chú ý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tỉ lệ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chính xác, ghi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số liệu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vào biểu đồ,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chú thích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rõ ràng.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48D1D5-F7BC-0947-4626-7D3112CC6321}"/>
              </a:ext>
            </a:extLst>
          </p:cNvPr>
          <p:cNvSpPr txBox="1"/>
          <p:nvPr/>
        </p:nvSpPr>
        <p:spPr>
          <a:xfrm>
            <a:off x="152401" y="76200"/>
            <a:ext cx="5142914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VẼ BIỂU ĐỒ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56178-B0E9-C7BB-A809-E8FB1801ABA2}"/>
              </a:ext>
            </a:extLst>
          </p:cNvPr>
          <p:cNvCxnSpPr/>
          <p:nvPr/>
        </p:nvCxnSpPr>
        <p:spPr>
          <a:xfrm>
            <a:off x="0" y="660975"/>
            <a:ext cx="1219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29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704A-420F-8B66-F118-1A4535C60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546725"/>
            <a:ext cx="11887200" cy="93027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ĐỒ THỂ HIỆN QUY MÔ VÀ CƠ CẤU GIÁ TRỊ SẢN XUẤT NÔNG NGHIỆP, LÂM NGHIỆP, THUỶ SẢN PHÂN THEO CHÂU LỤC, NĂM 2000 VÀ 2019</a:t>
            </a:r>
            <a:endParaRPr lang="en-A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AD5F420-D8A8-BB77-EF97-146A1DD81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46669"/>
              </p:ext>
            </p:extLst>
          </p:nvPr>
        </p:nvGraphicFramePr>
        <p:xfrm>
          <a:off x="990600" y="835025"/>
          <a:ext cx="4572000" cy="411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BBD19795-DA80-5401-F5B4-2A3F508072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585075"/>
              </p:ext>
            </p:extLst>
          </p:nvPr>
        </p:nvGraphicFramePr>
        <p:xfrm>
          <a:off x="4876800" y="212726"/>
          <a:ext cx="6477000" cy="5197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0690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09" y="1137985"/>
            <a:ext cx="2533227" cy="3657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88" l="111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930638">
            <a:off x="10758330" y="1076989"/>
            <a:ext cx="1495636" cy="10635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8E1D12-61A1-18DA-0A24-12CAED63CB0D}"/>
              </a:ext>
            </a:extLst>
          </p:cNvPr>
          <p:cNvSpPr/>
          <p:nvPr/>
        </p:nvSpPr>
        <p:spPr>
          <a:xfrm>
            <a:off x="2565884" y="1332131"/>
            <a:ext cx="7943893" cy="52577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BF8057-1017-63FF-4537-654A3BBA53E3}"/>
              </a:ext>
            </a:extLst>
          </p:cNvPr>
          <p:cNvSpPr/>
          <p:nvPr/>
        </p:nvSpPr>
        <p:spPr>
          <a:xfrm>
            <a:off x="3672507" y="1019884"/>
            <a:ext cx="5765409" cy="58888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Oswald Bold" panose="00000800000000000000" pitchFamily="2" charset="0"/>
              </a:rPr>
              <a:t>Vẽ biểu đồ tròn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326CB8-9471-C111-425F-CDEC94E8B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2399" y="5224975"/>
            <a:ext cx="1612907" cy="16129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C4423F-B9E5-C664-2C98-C45B56170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88" l="111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930638">
            <a:off x="10837348" y="2441971"/>
            <a:ext cx="1495636" cy="10635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405BDB-6BD6-6E48-FAA8-3F26885C3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88" l="111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617" y="5211039"/>
            <a:ext cx="1976447" cy="14054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D3774B-9630-DA25-492F-71C8D26205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54" y="1802917"/>
            <a:ext cx="7266281" cy="453162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9B6D29-6C4A-B5B9-DEC2-D97CB02F07C1}"/>
              </a:ext>
            </a:extLst>
          </p:cNvPr>
          <p:cNvSpPr txBox="1"/>
          <p:nvPr/>
        </p:nvSpPr>
        <p:spPr>
          <a:xfrm>
            <a:off x="1872761" y="76200"/>
            <a:ext cx="8446477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B050"/>
                </a:solidFill>
                <a:latin typeface="#9Slide03 Bebas Neue Bold" panose="020B0606020202050201" pitchFamily="34" charset="0"/>
              </a:rPr>
              <a:t>2. VẼ BIỂU ĐỒ</a:t>
            </a:r>
            <a:endParaRPr lang="en-US" sz="3200" dirty="0">
              <a:solidFill>
                <a:srgbClr val="00B050"/>
              </a:solidFill>
              <a:latin typeface="#9Slide03 Bebas Neue Bold" panose="020B0606020202050201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272F7F-A337-C736-B92E-EA7D72368B16}"/>
              </a:ext>
            </a:extLst>
          </p:cNvPr>
          <p:cNvCxnSpPr/>
          <p:nvPr/>
        </p:nvCxnSpPr>
        <p:spPr>
          <a:xfrm>
            <a:off x="23306" y="660975"/>
            <a:ext cx="1219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85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A883D0-5304-46F5-353A-C2014ACF5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8458199" y="4102877"/>
            <a:ext cx="3733798" cy="26764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6F422A7-1FCB-E6C1-685A-DED02C5E5314}"/>
              </a:ext>
            </a:extLst>
          </p:cNvPr>
          <p:cNvSpPr/>
          <p:nvPr/>
        </p:nvSpPr>
        <p:spPr>
          <a:xfrm>
            <a:off x="130277" y="1371601"/>
            <a:ext cx="8858681" cy="548639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02ECC-2003-199F-C7FE-4BBA7C03D6AD}"/>
              </a:ext>
            </a:extLst>
          </p:cNvPr>
          <p:cNvSpPr txBox="1"/>
          <p:nvPr/>
        </p:nvSpPr>
        <p:spPr>
          <a:xfrm>
            <a:off x="130277" y="1870384"/>
            <a:ext cx="8858681" cy="3702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trọng giá trị sản xuất nông nghiệp, lâm nghiệp, thuỷ sản phân theo châu lục, năm 2000 và 2019 </a:t>
            </a:r>
            <a:r>
              <a:rPr lang="vi-VN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đều</a:t>
            </a:r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3550" algn="just"/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Năm </a:t>
            </a:r>
            <a:r>
              <a:rPr lang="vi-VN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chiếm tỉ trọng </a:t>
            </a:r>
            <a:r>
              <a:rPr lang="vi-VN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nhất là Châu Á </a:t>
            </a:r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5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</a:t>
            </a:r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%; sau đó là Châu Mỹ 1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6,10 </a:t>
            </a:r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13,75 %;</a:t>
            </a:r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hâu Phi 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8,36 </a:t>
            </a:r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thấp nhất là châu Đại Dương 1,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 </a:t>
            </a:r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Năm </a:t>
            </a:r>
            <a:r>
              <a:rPr lang="vi-VN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chiếm tỉ trọng </a:t>
            </a:r>
            <a:r>
              <a:rPr lang="vi-VN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nhất vẫn là châu Á 63,7</a:t>
            </a:r>
            <a:r>
              <a:rPr 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0 %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đó là Châu Mỹ 14,1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và châu Phi 11,5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thấp nhất là châu Đại Dương 1,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en-US" sz="2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A7598-DAEE-6AD4-2BB7-001E52AC7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9232" y="1219200"/>
            <a:ext cx="2942491" cy="3124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79EBED-9FC9-C9F7-0F3F-E77061C4854F}"/>
              </a:ext>
            </a:extLst>
          </p:cNvPr>
          <p:cNvSpPr txBox="1"/>
          <p:nvPr/>
        </p:nvSpPr>
        <p:spPr>
          <a:xfrm>
            <a:off x="0" y="76200"/>
            <a:ext cx="12191997" cy="95410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NHẬN XÉT TỈ TRỌNG GIÁ TRỊ SẢN XUẤT NÔNG NGHIỆP, LÂM NGHIỆP, THỦY SẢN PHÂN THEO CHÂU LỤC NĂM 2000 VÀ 2019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632B4-B13D-9A63-23DF-9FFA7CD137E9}"/>
              </a:ext>
            </a:extLst>
          </p:cNvPr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518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A883D0-5304-46F5-353A-C2014ACF5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8458200" y="4211621"/>
            <a:ext cx="3733800" cy="26764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6F422A7-1FCB-E6C1-685A-DED02C5E5314}"/>
              </a:ext>
            </a:extLst>
          </p:cNvPr>
          <p:cNvSpPr/>
          <p:nvPr/>
        </p:nvSpPr>
        <p:spPr>
          <a:xfrm>
            <a:off x="152400" y="1846186"/>
            <a:ext cx="8534399" cy="455461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02ECC-2003-199F-C7FE-4BBA7C03D6AD}"/>
              </a:ext>
            </a:extLst>
          </p:cNvPr>
          <p:cNvSpPr txBox="1"/>
          <p:nvPr/>
        </p:nvSpPr>
        <p:spPr>
          <a:xfrm>
            <a:off x="228599" y="2454057"/>
            <a:ext cx="822960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Tỉ trọng giá trị sản xuất nông nghiệp, lâm nghiệp, thuỷ sản phân theo châu lục có </a:t>
            </a:r>
            <a:r>
              <a:rPr lang="vi-VN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thay đổi</a:t>
            </a:r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+ </a:t>
            </a:r>
            <a:r>
              <a:rPr lang="vi-VN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tỉ trọng giá trị sản xuất nông nghiệp, lâm nghiệp, thuỷ sản của Châu Âu, Châu Mỹ, Ch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và Châu Đại Dương. 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+ </a:t>
            </a:r>
            <a:r>
              <a:rPr lang="vi-VN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vi-VN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tỉ trọng giá trị sản xuất nông nghiệp, lâm nghiệp, thuỷ sản của Châu Á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A7598-DAEE-6AD4-2BB7-001E52AC7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67800" y="1088732"/>
            <a:ext cx="2819400" cy="33308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79EBED-9FC9-C9F7-0F3F-E77061C4854F}"/>
              </a:ext>
            </a:extLst>
          </p:cNvPr>
          <p:cNvSpPr txBox="1"/>
          <p:nvPr/>
        </p:nvSpPr>
        <p:spPr>
          <a:xfrm>
            <a:off x="0" y="76199"/>
            <a:ext cx="12115799" cy="95410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NHẬN XÉT TỈ TRỌNG GIÁ TRỊ SẢN XUẤT NÔNG NGHIỆP, LÂM NGHIỆP, THỦY SẢN PHÂN THEO CHÂU LỤC NĂM 2000 VÀ 2019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632B4-B13D-9A63-23DF-9FFA7CD137E9}"/>
              </a:ext>
            </a:extLst>
          </p:cNvPr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52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9" y="0"/>
            <a:ext cx="1216731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1416" y="152400"/>
            <a:ext cx="10058400" cy="1219200"/>
          </a:xfrm>
          <a:prstGeom prst="rect">
            <a:avLst/>
          </a:prstGeom>
          <a:solidFill>
            <a:schemeClr val="accent6">
              <a:lumMod val="7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THÁCH THỨC CHO EM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371600"/>
            <a:ext cx="7162800" cy="22098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61125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" y="0"/>
            <a:ext cx="12179122" cy="688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Point Star 3">
            <a:hlinkClick r:id="rId2" action="ppaction://hlinksldjump"/>
          </p:cNvPr>
          <p:cNvSpPr/>
          <p:nvPr/>
        </p:nvSpPr>
        <p:spPr>
          <a:xfrm>
            <a:off x="99840" y="194544"/>
            <a:ext cx="2664792" cy="2345044"/>
          </a:xfrm>
          <a:prstGeom prst="star8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GÓI 1</a:t>
            </a:r>
          </a:p>
        </p:txBody>
      </p:sp>
      <p:pic>
        <p:nvPicPr>
          <p:cNvPr id="5" name="Picture 6" descr="Digit 9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944" y="5681834"/>
            <a:ext cx="2133600" cy="104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114800"/>
            <a:ext cx="3196318" cy="2735943"/>
          </a:xfrm>
          <a:prstGeom prst="rect">
            <a:avLst/>
          </a:prstGeom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851944" y="-76200"/>
            <a:ext cx="8723312" cy="2586038"/>
            <a:chOff x="2576652" y="466617"/>
            <a:chExt cx="7848872" cy="2035696"/>
          </a:xfrm>
        </p:grpSpPr>
        <p:sp>
          <p:nvSpPr>
            <p:cNvPr id="13" name="Horizontal Scroll 12"/>
            <p:cNvSpPr/>
            <p:nvPr/>
          </p:nvSpPr>
          <p:spPr>
            <a:xfrm>
              <a:off x="2576652" y="466617"/>
              <a:ext cx="7848872" cy="2035696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05133" y="875256"/>
              <a:ext cx="6867585" cy="12356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nông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nghiệp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endParaRPr lang="vi-V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06144" y="3124200"/>
            <a:ext cx="6371544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858978" y="-147633"/>
            <a:ext cx="8723312" cy="3045439"/>
            <a:chOff x="2576652" y="-1512850"/>
            <a:chExt cx="7848872" cy="2073206"/>
          </a:xfrm>
        </p:grpSpPr>
        <p:sp>
          <p:nvSpPr>
            <p:cNvPr id="17" name="Horizontal Scroll 16"/>
            <p:cNvSpPr/>
            <p:nvPr/>
          </p:nvSpPr>
          <p:spPr>
            <a:xfrm>
              <a:off x="2576652" y="-1512850"/>
              <a:ext cx="7848872" cy="2035696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50898" y="-1256727"/>
              <a:ext cx="7574626" cy="1817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defRPr/>
              </a:pP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lương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hậu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đới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747235" y="3117022"/>
            <a:ext cx="6311900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837596" y="-202733"/>
            <a:ext cx="8723312" cy="2938754"/>
            <a:chOff x="2576652" y="-3503549"/>
            <a:chExt cx="7848872" cy="4323178"/>
          </a:xfrm>
        </p:grpSpPr>
        <p:sp>
          <p:nvSpPr>
            <p:cNvPr id="21" name="Horizontal Scroll 20"/>
            <p:cNvSpPr/>
            <p:nvPr/>
          </p:nvSpPr>
          <p:spPr>
            <a:xfrm>
              <a:off x="2576652" y="-3503549"/>
              <a:ext cx="7848872" cy="4323178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50898" y="-2308532"/>
              <a:ext cx="7574626" cy="23091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defRPr/>
              </a:pP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thâm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canh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nông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nghiệp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endParaRPr lang="vi-V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53416" y="2832713"/>
            <a:ext cx="6405719" cy="230832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9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igit 9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944" y="5557838"/>
            <a:ext cx="21336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88" l="111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094479"/>
            <a:ext cx="3886200" cy="2763520"/>
          </a:xfrm>
          <a:prstGeom prst="rect">
            <a:avLst/>
          </a:prstGeom>
        </p:spPr>
      </p:pic>
      <p:sp>
        <p:nvSpPr>
          <p:cNvPr id="7" name="8-Point Star 6">
            <a:hlinkClick r:id="rId5" action="ppaction://hlinksldjump"/>
          </p:cNvPr>
          <p:cNvSpPr/>
          <p:nvPr/>
        </p:nvSpPr>
        <p:spPr>
          <a:xfrm>
            <a:off x="-96688" y="116632"/>
            <a:ext cx="2616845" cy="2448272"/>
          </a:xfrm>
          <a:prstGeom prst="star8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  <a:cs typeface="Times New Roman" pitchFamily="18" charset="0"/>
              </a:rPr>
              <a:t>GÓI 2</a:t>
            </a:r>
            <a:endParaRPr lang="en-US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Bold" panose="020B0606020202050201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3460171"/>
            <a:ext cx="6311900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Ấn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Độ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712244" y="615979"/>
            <a:ext cx="8723312" cy="2586038"/>
            <a:chOff x="2576652" y="466617"/>
            <a:chExt cx="7848872" cy="2035696"/>
          </a:xfrm>
        </p:grpSpPr>
        <p:sp>
          <p:nvSpPr>
            <p:cNvPr id="17" name="Horizontal Scroll 16"/>
            <p:cNvSpPr/>
            <p:nvPr/>
          </p:nvSpPr>
          <p:spPr>
            <a:xfrm>
              <a:off x="2576652" y="466617"/>
              <a:ext cx="7848872" cy="2035696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5133" y="875256"/>
              <a:ext cx="6867585" cy="12356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1" hangingPunct="1">
                <a:defRPr/>
              </a:pP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Tư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liệu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sản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xuất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chủ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yếu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và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không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thể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thay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thế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trong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nông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nghiệp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là</a:t>
              </a:r>
              <a:endParaRPr lang="vi-V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350657" y="3460171"/>
            <a:ext cx="6311900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Đất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trồng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712244" y="645677"/>
            <a:ext cx="8723312" cy="2586038"/>
            <a:chOff x="2576652" y="466617"/>
            <a:chExt cx="7848872" cy="2035696"/>
          </a:xfrm>
        </p:grpSpPr>
        <p:sp>
          <p:nvSpPr>
            <p:cNvPr id="21" name="Horizontal Scroll 20"/>
            <p:cNvSpPr/>
            <p:nvPr/>
          </p:nvSpPr>
          <p:spPr>
            <a:xfrm>
              <a:off x="2576652" y="466617"/>
              <a:ext cx="7848872" cy="2035696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21515" y="875256"/>
              <a:ext cx="7251203" cy="12356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defRPr/>
              </a:pP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Ưa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khí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hậu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nóng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ẩm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,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ngập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nước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,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đất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phù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sa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là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đặc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điểm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sinh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thái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của</a:t>
              </a:r>
              <a:endParaRPr lang="vi-V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357914" y="3447460"/>
            <a:ext cx="6311900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Lúa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gạo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706688" y="632966"/>
            <a:ext cx="8723312" cy="2586038"/>
            <a:chOff x="2576652" y="466617"/>
            <a:chExt cx="7848872" cy="2035696"/>
          </a:xfrm>
        </p:grpSpPr>
        <p:sp>
          <p:nvSpPr>
            <p:cNvPr id="25" name="Horizontal Scroll 24"/>
            <p:cNvSpPr/>
            <p:nvPr/>
          </p:nvSpPr>
          <p:spPr>
            <a:xfrm>
              <a:off x="2576652" y="466617"/>
              <a:ext cx="7848872" cy="2035696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21515" y="875256"/>
              <a:ext cx="7251203" cy="12356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defRPr/>
              </a:pP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Cây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trồng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và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vật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nuôi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sinh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trưởng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và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phát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triển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theo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quy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luật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nào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?</a:t>
              </a:r>
              <a:endParaRPr lang="vi-V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336143" y="3443068"/>
            <a:ext cx="6311900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Quy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luật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sinh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học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2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3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igit 9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944" y="5557838"/>
            <a:ext cx="21336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" y="3374570"/>
            <a:ext cx="3483429" cy="3483429"/>
          </a:xfrm>
          <a:prstGeom prst="rect">
            <a:avLst/>
          </a:prstGeom>
        </p:spPr>
      </p:pic>
      <p:sp>
        <p:nvSpPr>
          <p:cNvPr id="7" name="8-Point Star 6">
            <a:hlinkClick r:id="rId4" action="ppaction://hlinksldjump"/>
          </p:cNvPr>
          <p:cNvSpPr/>
          <p:nvPr/>
        </p:nvSpPr>
        <p:spPr>
          <a:xfrm>
            <a:off x="50155" y="102564"/>
            <a:ext cx="2616845" cy="2448272"/>
          </a:xfrm>
          <a:prstGeom prst="star8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  <a:cs typeface="Times New Roman" pitchFamily="18" charset="0"/>
              </a:rPr>
              <a:t>GÓI 3</a:t>
            </a:r>
            <a:endParaRPr lang="en-US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Bold" panose="020B0606020202050201" pitchFamily="34" charset="0"/>
              <a:cs typeface="Times New Roman" pitchFamily="18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723131" y="640754"/>
            <a:ext cx="8723312" cy="2586038"/>
            <a:chOff x="2576652" y="466617"/>
            <a:chExt cx="7848872" cy="2035696"/>
          </a:xfrm>
        </p:grpSpPr>
        <p:sp>
          <p:nvSpPr>
            <p:cNvPr id="13" name="Horizontal Scroll 12"/>
            <p:cNvSpPr/>
            <p:nvPr/>
          </p:nvSpPr>
          <p:spPr>
            <a:xfrm>
              <a:off x="2576652" y="466617"/>
              <a:ext cx="7848872" cy="2035696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05133" y="875256"/>
              <a:ext cx="6867585" cy="12356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1" hangingPunct="1">
                <a:defRPr/>
              </a:pP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Sản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xuất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nông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nghiệp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chủ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yếu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phụ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thuộc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vào</a:t>
              </a:r>
              <a:endParaRPr lang="vi-V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028255" y="3256020"/>
            <a:ext cx="6311900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Điều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kiện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tự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nhiên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723131" y="651678"/>
            <a:ext cx="8723312" cy="2586038"/>
            <a:chOff x="2576652" y="466617"/>
            <a:chExt cx="7848872" cy="2035696"/>
          </a:xfrm>
        </p:grpSpPr>
        <p:sp>
          <p:nvSpPr>
            <p:cNvPr id="17" name="Horizontal Scroll 16"/>
            <p:cNvSpPr/>
            <p:nvPr/>
          </p:nvSpPr>
          <p:spPr>
            <a:xfrm>
              <a:off x="2576652" y="466617"/>
              <a:ext cx="7848872" cy="2035696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5133" y="875256"/>
              <a:ext cx="6867585" cy="12356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1" hangingPunct="1">
                <a:defRPr/>
              </a:pP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Phân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bố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được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ở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miền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nhiệt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đới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,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cận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nhiệt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và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ôn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đới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nóng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là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endParaRPr lang="vi-V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028255" y="3258669"/>
            <a:ext cx="6311900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Cây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ngô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3594100" y="1430959"/>
            <a:ext cx="76327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vi-VN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741274" y="649905"/>
            <a:ext cx="8723312" cy="2586039"/>
            <a:chOff x="2439529" y="364693"/>
            <a:chExt cx="7848872" cy="2035696"/>
          </a:xfrm>
        </p:grpSpPr>
        <p:sp>
          <p:nvSpPr>
            <p:cNvPr id="25" name="Horizontal Scroll 24"/>
            <p:cNvSpPr/>
            <p:nvPr/>
          </p:nvSpPr>
          <p:spPr>
            <a:xfrm>
              <a:off x="2439529" y="364693"/>
              <a:ext cx="7848872" cy="2035696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45899" y="681805"/>
              <a:ext cx="7336090" cy="15263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defRPr/>
              </a:pP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Trong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nông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nghiệp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,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thời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gian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sản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xuất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dài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hơn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thời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gian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lao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động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để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tạo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ra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sản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phẩm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,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đây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là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nguyên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nhân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gây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ra</a:t>
              </a:r>
              <a:endParaRPr lang="vi-V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028255" y="3245983"/>
            <a:ext cx="6311900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Tính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mùa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vụ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igit 9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791200"/>
            <a:ext cx="2133600" cy="92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3222" r="962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400" y="2972933"/>
            <a:ext cx="3892324" cy="3892324"/>
          </a:xfrm>
          <a:prstGeom prst="rect">
            <a:avLst/>
          </a:prstGeom>
        </p:spPr>
      </p:pic>
      <p:sp>
        <p:nvSpPr>
          <p:cNvPr id="6" name="8-Point Star 5">
            <a:hlinkClick r:id="rId5" action="ppaction://hlinksldjump"/>
          </p:cNvPr>
          <p:cNvSpPr/>
          <p:nvPr/>
        </p:nvSpPr>
        <p:spPr>
          <a:xfrm>
            <a:off x="50155" y="116632"/>
            <a:ext cx="2616845" cy="2448272"/>
          </a:xfrm>
          <a:prstGeom prst="star8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  <a:cs typeface="Times New Roman" pitchFamily="18" charset="0"/>
              </a:rPr>
              <a:t>GÓI 4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02856" y="921657"/>
            <a:ext cx="8716054" cy="2583543"/>
            <a:chOff x="2583181" y="466617"/>
            <a:chExt cx="7842342" cy="2033731"/>
          </a:xfrm>
        </p:grpSpPr>
        <p:sp>
          <p:nvSpPr>
            <p:cNvPr id="12" name="Horizontal Scroll 11"/>
            <p:cNvSpPr/>
            <p:nvPr/>
          </p:nvSpPr>
          <p:spPr>
            <a:xfrm>
              <a:off x="2583181" y="466617"/>
              <a:ext cx="7842342" cy="2033731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93706" y="776372"/>
              <a:ext cx="6993281" cy="15263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defRPr/>
              </a:pP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Phát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triển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các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vùng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chuyên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môn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hoá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nông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nghiệp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và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đẩy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mạnh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CN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chế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biến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là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biểu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hiện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của</a:t>
              </a:r>
              <a:endParaRPr lang="vi-V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35976" y="3653996"/>
            <a:ext cx="6832296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Nền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nông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nghiệp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SX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hàng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hoá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895598" y="919161"/>
            <a:ext cx="8723312" cy="2586039"/>
            <a:chOff x="2576652" y="466617"/>
            <a:chExt cx="7848872" cy="2035696"/>
          </a:xfrm>
        </p:grpSpPr>
        <p:sp>
          <p:nvSpPr>
            <p:cNvPr id="20" name="Horizontal Scroll 19"/>
            <p:cNvSpPr/>
            <p:nvPr/>
          </p:nvSpPr>
          <p:spPr>
            <a:xfrm>
              <a:off x="2576652" y="466617"/>
              <a:ext cx="7848872" cy="2035696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93706" y="776372"/>
              <a:ext cx="6993281" cy="15263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defRPr/>
              </a:pP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Ưa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nhiệt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,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ẩm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,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không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chịu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được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gió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bão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,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thích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hợp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đất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ba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dan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là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điểm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sinh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thái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của</a:t>
              </a:r>
              <a:endParaRPr lang="vi-V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210576" y="3662926"/>
            <a:ext cx="6850442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Cây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cao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su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895598" y="903807"/>
            <a:ext cx="8723312" cy="2586039"/>
            <a:chOff x="2439529" y="364693"/>
            <a:chExt cx="7848872" cy="2035696"/>
          </a:xfrm>
        </p:grpSpPr>
        <p:sp>
          <p:nvSpPr>
            <p:cNvPr id="24" name="Horizontal Scroll 23"/>
            <p:cNvSpPr/>
            <p:nvPr/>
          </p:nvSpPr>
          <p:spPr>
            <a:xfrm>
              <a:off x="2439529" y="364693"/>
              <a:ext cx="7848872" cy="2035696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45899" y="866442"/>
              <a:ext cx="7336090" cy="10417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defRPr/>
              </a:pP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Cây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trồng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và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vật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nuôi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chỉ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tồn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tại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và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phát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triển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khi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có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đủ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5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yếu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tố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cơ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bản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nào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?</a:t>
              </a:r>
              <a:endParaRPr lang="vi-V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140198" y="3482876"/>
            <a:ext cx="6953474" cy="230832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Nhiệt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độ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,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nước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,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ánh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sáng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,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không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khí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,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dinh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dưỡng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0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CBAF59-9D36-EA26-FB20-87A059549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" y="-3629"/>
            <a:ext cx="12184743" cy="6861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69E03E-2357-5B7C-48E8-8047BB65BC69}"/>
              </a:ext>
            </a:extLst>
          </p:cNvPr>
          <p:cNvSpPr txBox="1"/>
          <p:nvPr/>
        </p:nvSpPr>
        <p:spPr>
          <a:xfrm>
            <a:off x="609600" y="576586"/>
            <a:ext cx="11163300" cy="470898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28. 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HÀNH: </a:t>
            </a:r>
          </a:p>
          <a:p>
            <a:pPr algn="ctr"/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SỰ PHÁT TRIỂN VÀ PHÂN BỐ NGÀNH NÔNG NGHIỆP, LÂM NGHIỆP VÀ THUỶ SẢN</a:t>
            </a:r>
          </a:p>
        </p:txBody>
      </p:sp>
    </p:spTree>
    <p:extLst>
      <p:ext uri="{BB962C8B-B14F-4D97-AF65-F5344CB8AC3E}">
        <p14:creationId xmlns:p14="http://schemas.microsoft.com/office/powerpoint/2010/main" val="43050922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0"/>
          <p:cNvSpPr>
            <a:spLocks noChangeArrowheads="1"/>
          </p:cNvSpPr>
          <p:nvPr/>
        </p:nvSpPr>
        <p:spPr bwMode="ltGray">
          <a:xfrm>
            <a:off x="3368725" y="838200"/>
            <a:ext cx="1285577" cy="1210983"/>
          </a:xfrm>
          <a:prstGeom prst="diamond">
            <a:avLst/>
          </a:prstGeom>
          <a:solidFill>
            <a:srgbClr val="05A6F0"/>
          </a:solidFill>
          <a:ln w="9525">
            <a:miter lim="800000"/>
            <a:headEnd/>
            <a:tailEnd/>
          </a:ln>
          <a:scene3d>
            <a:camera prst="legacyPerspectiveBottom">
              <a:rot lat="20999997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rgbClr val="05A6F0"/>
            </a:contourClr>
          </a:sp3d>
        </p:spPr>
        <p:txBody>
          <a:bodyPr wrap="none" anchor="ctr">
            <a:flatTx/>
          </a:bodyPr>
          <a:lstStyle/>
          <a:p>
            <a:endParaRPr lang="en-US" altLang="en-US"/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5802609" y="838200"/>
            <a:ext cx="1283991" cy="1210983"/>
          </a:xfrm>
          <a:prstGeom prst="diamond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AutoShape 63"/>
          <p:cNvSpPr>
            <a:spLocks noChangeArrowheads="1"/>
          </p:cNvSpPr>
          <p:nvPr/>
        </p:nvSpPr>
        <p:spPr bwMode="gray">
          <a:xfrm>
            <a:off x="10055102" y="853877"/>
            <a:ext cx="1283991" cy="1210983"/>
          </a:xfrm>
          <a:prstGeom prst="diamond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PerspectiveBottom">
              <a:rot lat="20999997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rgbClr val="FFFF00"/>
            </a:contourClr>
          </a:sp3d>
        </p:spPr>
        <p:txBody>
          <a:bodyPr wrap="none" anchor="ctr">
            <a:flatTx/>
          </a:bodyPr>
          <a:lstStyle/>
          <a:p>
            <a:endParaRPr lang="en-US" altLang="en-US"/>
          </a:p>
        </p:txBody>
      </p:sp>
      <p:cxnSp>
        <p:nvCxnSpPr>
          <p:cNvPr id="10" name="AutoShape 64"/>
          <p:cNvCxnSpPr>
            <a:cxnSpLocks noChangeShapeType="1"/>
            <a:endCxn id="7" idx="1"/>
          </p:cNvCxnSpPr>
          <p:nvPr/>
        </p:nvCxnSpPr>
        <p:spPr bwMode="gray">
          <a:xfrm>
            <a:off x="4654301" y="1442104"/>
            <a:ext cx="1148308" cy="1588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66"/>
          <p:cNvCxnSpPr>
            <a:cxnSpLocks noChangeShapeType="1"/>
          </p:cNvCxnSpPr>
          <p:nvPr/>
        </p:nvCxnSpPr>
        <p:spPr bwMode="gray">
          <a:xfrm flipV="1">
            <a:off x="8917130" y="1472859"/>
            <a:ext cx="1095121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67"/>
          <p:cNvSpPr txBox="1">
            <a:spLocks noChangeArrowheads="1"/>
          </p:cNvSpPr>
          <p:nvPr/>
        </p:nvSpPr>
        <p:spPr bwMode="gray">
          <a:xfrm>
            <a:off x="3511566" y="1233201"/>
            <a:ext cx="999894" cy="58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199">
                <a:solidFill>
                  <a:srgbClr val="002060"/>
                </a:solidFill>
                <a:latin typeface="#9Slide03 Oswald Bold" panose="00000800000000000000" pitchFamily="2" charset="0"/>
              </a:rPr>
              <a:t>01</a:t>
            </a:r>
          </a:p>
        </p:txBody>
      </p:sp>
      <p:sp>
        <p:nvSpPr>
          <p:cNvPr id="14" name="Text Box 68"/>
          <p:cNvSpPr txBox="1">
            <a:spLocks noChangeArrowheads="1"/>
          </p:cNvSpPr>
          <p:nvPr/>
        </p:nvSpPr>
        <p:spPr bwMode="gray">
          <a:xfrm>
            <a:off x="5947303" y="1149278"/>
            <a:ext cx="998306" cy="5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199">
                <a:solidFill>
                  <a:srgbClr val="002060"/>
                </a:solidFill>
                <a:latin typeface="#9Slide03 Oswald Bold" panose="00000800000000000000" pitchFamily="2" charset="0"/>
              </a:rPr>
              <a:t>02</a:t>
            </a:r>
          </a:p>
        </p:txBody>
      </p:sp>
      <p:sp>
        <p:nvSpPr>
          <p:cNvPr id="16" name="Text Box 70"/>
          <p:cNvSpPr txBox="1">
            <a:spLocks noChangeArrowheads="1"/>
          </p:cNvSpPr>
          <p:nvPr/>
        </p:nvSpPr>
        <p:spPr bwMode="gray">
          <a:xfrm>
            <a:off x="10164615" y="1193523"/>
            <a:ext cx="999894" cy="58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199">
                <a:solidFill>
                  <a:srgbClr val="002060"/>
                </a:solidFill>
                <a:latin typeface="#9Slide03 Oswald Bold" panose="00000800000000000000" pitchFamily="2" charset="0"/>
              </a:rPr>
              <a:t>04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817033" y="2158500"/>
            <a:ext cx="1765367" cy="317426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7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0" y="2156913"/>
            <a:ext cx="2756851" cy="472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2855868" y="2156914"/>
            <a:ext cx="2227821" cy="317585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26.1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26.2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51925" y="2133600"/>
            <a:ext cx="1939475" cy="315680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-23190" y="14285"/>
            <a:ext cx="12044750" cy="1441116"/>
            <a:chOff x="-25474" y="14855"/>
            <a:chExt cx="12047613" cy="1440161"/>
          </a:xfrm>
        </p:grpSpPr>
        <p:sp>
          <p:nvSpPr>
            <p:cNvPr id="25" name="TextBox 24"/>
            <p:cNvSpPr txBox="1"/>
            <p:nvPr/>
          </p:nvSpPr>
          <p:spPr>
            <a:xfrm>
              <a:off x="3732409" y="29129"/>
              <a:ext cx="7164503" cy="854342"/>
            </a:xfrm>
            <a:prstGeom prst="rect">
              <a:avLst/>
            </a:prstGeom>
            <a:noFill/>
          </p:spPr>
          <p:txBody>
            <a:bodyPr wrap="square" lIns="115121" tIns="57560" rIns="115121" bIns="57560">
              <a:spAutoFit/>
            </a:bodyPr>
            <a:lstStyle/>
            <a:p>
              <a:pPr algn="ctr" eaLnBrk="1" hangingPunct="1">
                <a:defRPr/>
              </a:pPr>
              <a:r>
                <a:rPr lang="en-US" sz="4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 TIÊU BÀI HỌC</a:t>
              </a:r>
              <a:endParaRPr lang="vi-VN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74" y="809481"/>
              <a:ext cx="12022213" cy="8089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pic>
          <p:nvPicPr>
            <p:cNvPr id="9242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8" t="1160" r="5865" b="3938"/>
            <a:stretch>
              <a:fillRect/>
            </a:stretch>
          </p:blipFill>
          <p:spPr bwMode="auto">
            <a:xfrm>
              <a:off x="-25474" y="14855"/>
              <a:ext cx="2664296" cy="144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7067484" y="840458"/>
            <a:ext cx="2381313" cy="4489427"/>
            <a:chOff x="6968552" y="843262"/>
            <a:chExt cx="2382300" cy="4491404"/>
          </a:xfrm>
        </p:grpSpPr>
        <p:sp>
          <p:nvSpPr>
            <p:cNvPr id="9235" name="AutoShape 62"/>
            <p:cNvSpPr>
              <a:spLocks noChangeArrowheads="1"/>
            </p:cNvSpPr>
            <p:nvPr/>
          </p:nvSpPr>
          <p:spPr bwMode="gray">
            <a:xfrm>
              <a:off x="7887390" y="843262"/>
              <a:ext cx="1284575" cy="1212239"/>
            </a:xfrm>
            <a:prstGeom prst="diamond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PerspectiveBottom">
                <a:rot lat="20999997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folHlink"/>
              </a:extrusionClr>
              <a:contourClr>
                <a:srgbClr val="FF0000"/>
              </a:contour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US" altLang="en-US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endParaRPr>
            </a:p>
          </p:txBody>
        </p:sp>
        <p:cxnSp>
          <p:nvCxnSpPr>
            <p:cNvPr id="9236" name="AutoShape 65"/>
            <p:cNvCxnSpPr>
              <a:cxnSpLocks noChangeShapeType="1"/>
              <a:endCxn id="9235" idx="1"/>
            </p:cNvCxnSpPr>
            <p:nvPr/>
          </p:nvCxnSpPr>
          <p:spPr bwMode="gray">
            <a:xfrm>
              <a:off x="6968552" y="1449382"/>
              <a:ext cx="918838" cy="0"/>
            </a:xfrm>
            <a:prstGeom prst="straightConnector1">
              <a:avLst/>
            </a:prstGeom>
            <a:noFill/>
            <a:ln w="12700">
              <a:solidFill>
                <a:srgbClr val="333333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7" name="Text Box 69"/>
            <p:cNvSpPr txBox="1">
              <a:spLocks noChangeArrowheads="1"/>
            </p:cNvSpPr>
            <p:nvPr/>
          </p:nvSpPr>
          <p:spPr bwMode="gray">
            <a:xfrm>
              <a:off x="8013489" y="1181257"/>
              <a:ext cx="999114" cy="585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03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756292" y="2159003"/>
              <a:ext cx="1594560" cy="317566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nông</a:t>
              </a: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nghiệp</a:t>
              </a: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lầm</a:t>
              </a: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nghiệp</a:t>
              </a: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thuỷ</a:t>
              </a: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412" y="5430260"/>
            <a:ext cx="1376362" cy="1376362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028" y="5364802"/>
            <a:ext cx="1463289" cy="1463289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7936" y="5448300"/>
            <a:ext cx="1358322" cy="1358322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1271" y="5364802"/>
            <a:ext cx="1463289" cy="1463289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43928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3" grpId="0"/>
      <p:bldP spid="14" grpId="0"/>
      <p:bldP spid="16" grpId="0"/>
      <p:bldP spid="32" grpId="0" animBg="1"/>
      <p:bldP spid="35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7200" y="121503"/>
            <a:ext cx="7772400" cy="10156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048000" cy="6850743"/>
          </a:xfrm>
          <a:prstGeom prst="rect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19800" y="4071954"/>
            <a:ext cx="6019800" cy="728646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203515" y="1981203"/>
            <a:ext cx="6912286" cy="1600244"/>
            <a:chOff x="6400799" y="2024352"/>
            <a:chExt cx="5855596" cy="779000"/>
          </a:xfrm>
        </p:grpSpPr>
        <p:grpSp>
          <p:nvGrpSpPr>
            <p:cNvPr id="5" name="Group 4"/>
            <p:cNvGrpSpPr/>
            <p:nvPr/>
          </p:nvGrpSpPr>
          <p:grpSpPr>
            <a:xfrm>
              <a:off x="6400799" y="2024352"/>
              <a:ext cx="5855596" cy="762000"/>
              <a:chOff x="6400799" y="2024352"/>
              <a:chExt cx="5855596" cy="7620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6792684" y="2024352"/>
                <a:ext cx="5463711" cy="762000"/>
              </a:xfrm>
              <a:prstGeom prst="roundRect">
                <a:avLst/>
              </a:prstGeom>
              <a:solidFill>
                <a:srgbClr val="00B05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6400799" y="2024352"/>
                <a:ext cx="695698" cy="762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chemeClr val="accent6">
                        <a:lumMod val="50000"/>
                      </a:schemeClr>
                    </a:solidFill>
                    <a:latin typeface="#9Slide03 Bebas Neue Bold" panose="020B0606020202050201" pitchFamily="34" charset="0"/>
                  </a:rPr>
                  <a:t>I.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399856" y="2129135"/>
              <a:ext cx="4856538" cy="6742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BẢN ĐỒ PHÂN BỐ NGÀNH NÔNG NGHIỆP THẾ GIỚI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03514" y="4071954"/>
            <a:ext cx="6226485" cy="1262046"/>
            <a:chOff x="6330019" y="4056595"/>
            <a:chExt cx="4715299" cy="1040487"/>
          </a:xfrm>
        </p:grpSpPr>
        <p:sp>
          <p:nvSpPr>
            <p:cNvPr id="13" name="Oval 12"/>
            <p:cNvSpPr/>
            <p:nvPr/>
          </p:nvSpPr>
          <p:spPr>
            <a:xfrm>
              <a:off x="6330019" y="4056595"/>
              <a:ext cx="791289" cy="663551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>
                      <a:lumMod val="50000"/>
                    </a:schemeClr>
                  </a:solidFill>
                  <a:latin typeface="#9Slide03 Bebas Neue Bold" panose="020B0606020202050201" pitchFamily="34" charset="0"/>
                </a:rPr>
                <a:t>II.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97909" y="4142975"/>
              <a:ext cx="3847409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 BIỂU ĐỒ VÀ NHẬN XÉT</a:t>
              </a: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5878284" y="1193802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67400" y="1346202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59620FD-61DD-C1C4-047A-C57C493B5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0200"/>
            <a:ext cx="5051114" cy="5250543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08026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</TotalTime>
  <Words>1643</Words>
  <Application>Microsoft Office PowerPoint</Application>
  <PresentationFormat>Widescreen</PresentationFormat>
  <Paragraphs>230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#9Slide03 Bebas Neue Bold</vt:lpstr>
      <vt:lpstr>#9Slide03 Oswald</vt:lpstr>
      <vt:lpstr>#9Slide03 Oswald Bold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BIỂU ĐỒ THỂ HIỆN QUY MÔ VÀ CƠ CẤU GIÁ TRỊ SẢN XUẤT NÔNG NGHIỆP, LÂM NGHIỆP, THUỶ SẢN PHÂN THEO CHÂU LỤC, NĂM 2000 VÀ 2019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Admin</dc:creator>
  <cp:lastModifiedBy>Nguyen Thi Thao</cp:lastModifiedBy>
  <cp:revision>85</cp:revision>
  <dcterms:created xsi:type="dcterms:W3CDTF">2021-08-27T10:30:53Z</dcterms:created>
  <dcterms:modified xsi:type="dcterms:W3CDTF">2023-02-01T04:59:13Z</dcterms:modified>
</cp:coreProperties>
</file>