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9" r:id="rId2"/>
    <p:sldId id="256" r:id="rId3"/>
    <p:sldId id="257" r:id="rId4"/>
    <p:sldId id="258"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3" r:id="rId35"/>
    <p:sldId id="294" r:id="rId36"/>
    <p:sldId id="296" r:id="rId37"/>
    <p:sldId id="295" r:id="rId38"/>
    <p:sldId id="297" r:id="rId39"/>
    <p:sldId id="298" r:id="rId40"/>
    <p:sldId id="299" r:id="rId41"/>
    <p:sldId id="301" r:id="rId42"/>
    <p:sldId id="300" r:id="rId43"/>
    <p:sldId id="302" r:id="rId44"/>
    <p:sldId id="303" r:id="rId45"/>
    <p:sldId id="304" r:id="rId46"/>
    <p:sldId id="305" r:id="rId47"/>
    <p:sldId id="306" r:id="rId48"/>
    <p:sldId id="307" r:id="rId49"/>
    <p:sldId id="308" r:id="rId50"/>
    <p:sldId id="31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70" d="100"/>
          <a:sy n="70" d="100"/>
        </p:scale>
        <p:origin x="-61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21/03/2023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21/03/2023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21/03/2023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21/03/2023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aodansinh.mediacdn.vn/2020/5/25/base64-15903942317291877270879-1590396576378-159039657637916807719.p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baodansinh.mediacdn.vn/2020/5/25/1-1590332782483334964470-1590381695419360138525-1590396568075-1590396568075998523561.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baodansinh.mediacdn.vn/2020/5/25/base64-1590394173820386719172-1590396570357-1590396570358237679117.p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alphaModFix amt="98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SỞ GIÁO DỤC VÀ ĐÀO TẠO TPHCM</a:t>
            </a:r>
            <a:br>
              <a:rPr lang="en-US" sz="36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br>
            <a:r>
              <a:rPr lang="en-US" sz="36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TRƯỜNG THPT BÀ ĐIỂM</a:t>
            </a:r>
          </a:p>
        </p:txBody>
      </p:sp>
      <p:sp>
        <p:nvSpPr>
          <p:cNvPr id="3" name="Content Placeholder 2"/>
          <p:cNvSpPr>
            <a:spLocks noGrp="1"/>
          </p:cNvSpPr>
          <p:nvPr>
            <p:ph idx="1"/>
          </p:nvPr>
        </p:nvSpPr>
        <p:spPr/>
        <p:txBody>
          <a:bodyPr>
            <a:scene3d>
              <a:camera prst="orthographicFront"/>
              <a:lightRig rig="threePt" dir="t"/>
            </a:scene3d>
          </a:bodyPr>
          <a:lstStyle/>
          <a:p>
            <a:pPr marL="0" indent="0" algn="ctr">
              <a:buNone/>
            </a:pPr>
            <a:r>
              <a:rPr lang="en-US" sz="6000" u="sng">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charset="0"/>
                <a:cs typeface="Times New Roman" panose="02020603050405020304" charset="0"/>
              </a:rPr>
              <a:t>CHUYÊN ĐỀ</a:t>
            </a:r>
          </a:p>
          <a:p>
            <a:pPr marL="0" indent="0" algn="ctr">
              <a:buNone/>
            </a:pPr>
            <a:r>
              <a:rPr lang="en-US" sz="600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charset="0"/>
                <a:cs typeface="Times New Roman" panose="02020603050405020304" charset="0"/>
              </a:rPr>
              <a:t>PHỔ CẬP BƠI AN TOÀN VÀ PHÒNG CHỐNG ĐUỐI NƯỚC NĂM HỌC </a:t>
            </a:r>
            <a:r>
              <a:rPr lang="en-US" sz="6000" smtClean="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charset="0"/>
                <a:cs typeface="Times New Roman" panose="02020603050405020304" charset="0"/>
              </a:rPr>
              <a:t>2022-2023</a:t>
            </a:r>
            <a:endParaRPr lang="en-US" sz="600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charset="0"/>
              <a:cs typeface="Times New Roman" panose="02020603050405020304" charset="0"/>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5680"/>
            <a:ext cx="10515600" cy="5181600"/>
          </a:xfrm>
        </p:spPr>
        <p:txBody>
          <a:bodyPr>
            <a:noAutofit/>
          </a:bodyPr>
          <a:lstStyle/>
          <a:p>
            <a:pPr marL="0" indent="0" algn="just">
              <a:buNone/>
            </a:pPr>
            <a:r>
              <a:rPr lang="en-US" sz="5400">
                <a:latin typeface="Times New Roman" panose="02020603050405020304" charset="0"/>
                <a:cs typeface="Times New Roman" panose="02020603050405020304" charset="0"/>
              </a:rPr>
              <a:t>Chiều 9-7-2019, tại thôn Tam Đa (xã Minh Hòa - huyện Kinh Môn - Hải Dương) 3 em nhỏ bị đuối nước ở khu vực cống Cừ. Nạn nhân còn rất nhỏ tuổi, 1 bé sinh năm 2011, 1 bé sinh năm 2012 và 1 bé sinh năm 2013.</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a:latin typeface="Times New Roman" panose="02020603050405020304" charset="0"/>
                <a:cs typeface="Times New Roman" panose="02020603050405020304" charset="0"/>
              </a:rPr>
              <a:t>Khu vực cống Cừ nơi xảy ra vụ việc đau lòng</a:t>
            </a:r>
          </a:p>
        </p:txBody>
      </p:sp>
      <p:pic>
        <p:nvPicPr>
          <p:cNvPr id="16" name="Picture 16" descr="Những vụ trẻ em đuối nước thương tâm: Nhiều trường hợp là anh chị em trong 1 gia đình - Ảnh 4.">
            <a:hlinkClick r:id="rId2" tooltip="&quot;Khu vực cống Cừ nơi xảy ra vụ việc đau lòng.&quo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130" y="1457960"/>
            <a:ext cx="12221210" cy="5426710"/>
          </a:xfrm>
          <a:prstGeom prst="rect">
            <a:avLst/>
          </a:prstGeom>
          <a:noFill/>
          <a:ln>
            <a:noFill/>
          </a:ln>
        </p:spPr>
      </p:pic>
    </p:spTree>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975" y="330200"/>
            <a:ext cx="11466830" cy="6269355"/>
          </a:xfrm>
        </p:spPr>
        <p:txBody>
          <a:bodyPr>
            <a:noAutofit/>
          </a:bodyPr>
          <a:lstStyle/>
          <a:p>
            <a:pPr marL="0" indent="0" algn="just">
              <a:buNone/>
            </a:pPr>
            <a:r>
              <a:rPr lang="en-US" sz="4000" b="1">
                <a:gradFill>
                  <a:gsLst>
                    <a:gs pos="0">
                      <a:srgbClr val="E30000"/>
                    </a:gs>
                    <a:gs pos="100000">
                      <a:srgbClr val="760303"/>
                    </a:gs>
                  </a:gsLst>
                  <a:lin scaled="0"/>
                </a:gradFill>
                <a:latin typeface="Times New Roman" panose="02020603050405020304" charset="0"/>
                <a:cs typeface="Times New Roman" panose="02020603050405020304" charset="0"/>
              </a:rPr>
              <a:t>Trưa 30-5-2019, 1 nhóm học sinh lớp 8, Trường THCS Trung Thành (huyện Yên Thành - Nghệ An), sau khi ăn liên hoan cuối năm học đã đến đập Trại Xanh (xã Bắc Thành) để dã ngoại. Không may, có 1 bạn nữ bị trượt chân xuống hố nước sâu kêu cứu. Lần lượt các em trên bờ di chuyển xuống kéo bạn nữ lên. Vậy nhưng, những cánh tay cứu bạn lần lượt bị chìm xuống hố sâu. Vụ việc đã khiến 7 em bị đuối nước, trong đó có 5 em tử vong (4 nữ và 1 nam) và 2 em may mắn được cứu sống.</a:t>
            </a:r>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solidFill>
                  <a:srgbClr val="FF0000"/>
                </a:solidFill>
                <a:latin typeface="Times New Roman" panose="02020603050405020304" charset="0"/>
                <a:cs typeface="Times New Roman" panose="02020603050405020304" charset="0"/>
              </a:rPr>
              <a:t>Cái chết đau lòng của 5 học sinh xấu số dưới đập Trại Xanh. Nỗi đau là lời cảnh tỉnh</a:t>
            </a:r>
          </a:p>
        </p:txBody>
      </p:sp>
      <p:sp>
        <p:nvSpPr>
          <p:cNvPr id="3" name="Content Placeholder 2"/>
          <p:cNvSpPr>
            <a:spLocks noGrp="1"/>
          </p:cNvSpPr>
          <p:nvPr>
            <p:ph idx="1"/>
          </p:nvPr>
        </p:nvSpPr>
        <p:spPr/>
        <p:txBody>
          <a:bodyPr>
            <a:noAutofit/>
          </a:bodyPr>
          <a:lstStyle/>
          <a:p>
            <a:pPr marL="457200" lvl="1" indent="0" algn="just">
              <a:buNone/>
            </a:pPr>
            <a:r>
              <a:rPr lang="en-US" sz="4800">
                <a:latin typeface="Times New Roman" panose="02020603050405020304" charset="0"/>
                <a:cs typeface="Times New Roman" panose="02020603050405020304" charset="0"/>
              </a:rPr>
              <a:t>- Với môi trường nhiều sông nước như ở Việt Nam và thời tiết nắng nóng đặc thù thì việc hạn chế trẻ em bơi lội là điều khá khó khăn.</a:t>
            </a:r>
          </a:p>
          <a:p>
            <a:pPr marL="0" indent="0" algn="just">
              <a:buNone/>
            </a:pPr>
            <a:r>
              <a:rPr lang="en-US" sz="4800">
                <a:latin typeface="Times New Roman" panose="02020603050405020304" charset="0"/>
                <a:cs typeface="Times New Roman" panose="02020603050405020304" charset="0"/>
              </a:rPr>
              <a:t>- Chính vì vậy, các chuyên gia cho rằng dạy bơi, học bơi là giải pháp tốt nhất để giảm thiểu tình trạng đuối nước ở trẻ em.</a:t>
            </a:r>
          </a:p>
        </p:txBody>
      </p:sp>
    </p:spTree>
  </p:cSld>
  <p:clrMapOvr>
    <a:masterClrMapping/>
  </p:clrMapOvr>
  <p:transition>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6590"/>
            <a:ext cx="10515600" cy="5520690"/>
          </a:xfrm>
        </p:spPr>
        <p:txBody>
          <a:bodyPr>
            <a:noAutofit/>
          </a:bodyPr>
          <a:lstStyle/>
          <a:p>
            <a:pPr marL="0" indent="0" algn="just">
              <a:buNone/>
            </a:pPr>
            <a:r>
              <a:rPr lang="en-US" sz="4800">
                <a:latin typeface="Times New Roman" panose="02020603050405020304" charset="0"/>
                <a:cs typeface="Times New Roman" panose="02020603050405020304" charset="0"/>
              </a:rPr>
              <a:t>-Theo Bộ Lao động - Thương binh và Xã hội, chỉ khoảng 30% học sinh tiểu học và THCS ở Việt Nam biết bơi. Việc dạy bơi cho trẻ gặp nhiều khó khăn do thiếu giáo viên dạy bơi và thiếu bể bơi, đặt biệt là ở những vùng khó khăn.</a:t>
            </a:r>
          </a:p>
          <a:p>
            <a:pPr marL="0" indent="0" algn="just">
              <a:buNone/>
            </a:pPr>
            <a:r>
              <a:rPr lang="en-US" sz="4800">
                <a:latin typeface="Times New Roman" panose="02020603050405020304" charset="0"/>
                <a:cs typeface="Times New Roman" panose="02020603050405020304" charset="0"/>
              </a:rPr>
              <a:t>-Theo Bộ GD&amp;ĐT, trong tổng số 15.000 trường tiểu học trên cả nước, hiện mới có khoảng 700 trường có bể bơi.</a:t>
            </a:r>
          </a:p>
        </p:txBody>
      </p:sp>
    </p:spTree>
  </p:cSld>
  <p:clrMapOvr>
    <a:masterClrMapping/>
  </p:clrMapOvr>
  <p:transition>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i="1">
                <a:solidFill>
                  <a:srgbClr val="FF0000"/>
                </a:solidFill>
                <a:latin typeface="Times New Roman" panose="02020603050405020304" charset="0"/>
                <a:cs typeface="Times New Roman" panose="02020603050405020304" charset="0"/>
              </a:rPr>
              <a:t>Chính vì vậy:</a:t>
            </a:r>
          </a:p>
        </p:txBody>
      </p:sp>
      <p:sp>
        <p:nvSpPr>
          <p:cNvPr id="3" name="Content Placeholder 2"/>
          <p:cNvSpPr>
            <a:spLocks noGrp="1"/>
          </p:cNvSpPr>
          <p:nvPr>
            <p:ph idx="1"/>
          </p:nvPr>
        </p:nvSpPr>
        <p:spPr>
          <a:xfrm>
            <a:off x="457835" y="1581150"/>
            <a:ext cx="11426825" cy="4921885"/>
          </a:xfrm>
        </p:spPr>
        <p:txBody>
          <a:bodyPr>
            <a:normAutofit/>
          </a:bodyPr>
          <a:lstStyle/>
          <a:p>
            <a:pPr algn="just"/>
            <a:r>
              <a:rPr lang="en-US" sz="6000" b="1" smtClean="0">
                <a:solidFill>
                  <a:schemeClr val="bg1"/>
                </a:solidFill>
                <a:latin typeface="Times New Roman" panose="02020603050405020304" charset="0"/>
                <a:cs typeface="Times New Roman" panose="02020603050405020304" charset="0"/>
              </a:rPr>
              <a:t>Trường </a:t>
            </a:r>
            <a:r>
              <a:rPr lang="en-US" sz="6000" b="1">
                <a:solidFill>
                  <a:schemeClr val="bg1"/>
                </a:solidFill>
                <a:latin typeface="Times New Roman" panose="02020603050405020304" charset="0"/>
                <a:cs typeface="Times New Roman" panose="02020603050405020304" charset="0"/>
              </a:rPr>
              <a:t>THPT Bà Điểm thực hiện Phổ cập bơi an toàn và phòng chống đuối nước năm học </a:t>
            </a:r>
            <a:r>
              <a:rPr lang="en-US" sz="6000" b="1" smtClean="0">
                <a:solidFill>
                  <a:schemeClr val="bg1"/>
                </a:solidFill>
                <a:latin typeface="Times New Roman" panose="02020603050405020304" charset="0"/>
                <a:cs typeface="Times New Roman" panose="02020603050405020304" charset="0"/>
              </a:rPr>
              <a:t>2022 </a:t>
            </a:r>
            <a:r>
              <a:rPr lang="en-US" sz="6000" b="1">
                <a:solidFill>
                  <a:schemeClr val="bg1"/>
                </a:solidFill>
                <a:latin typeface="Times New Roman" panose="02020603050405020304" charset="0"/>
                <a:cs typeface="Times New Roman" panose="02020603050405020304" charset="0"/>
              </a:rPr>
              <a:t>- </a:t>
            </a:r>
            <a:r>
              <a:rPr lang="en-US" sz="6000" b="1" smtClean="0">
                <a:solidFill>
                  <a:schemeClr val="bg1"/>
                </a:solidFill>
                <a:latin typeface="Times New Roman" panose="02020603050405020304" charset="0"/>
                <a:cs typeface="Times New Roman" panose="02020603050405020304" charset="0"/>
              </a:rPr>
              <a:t>2023 </a:t>
            </a:r>
            <a:r>
              <a:rPr lang="en-US" sz="6000" b="1">
                <a:solidFill>
                  <a:schemeClr val="bg1"/>
                </a:solidFill>
                <a:latin typeface="Times New Roman" panose="02020603050405020304" charset="0"/>
                <a:cs typeface="Times New Roman" panose="02020603050405020304" charset="0"/>
              </a:rPr>
              <a:t>dành cho học sinh khối </a:t>
            </a:r>
            <a:r>
              <a:rPr lang="en-US" sz="6000" b="1" smtClean="0">
                <a:solidFill>
                  <a:schemeClr val="bg1"/>
                </a:solidFill>
                <a:latin typeface="Times New Roman" panose="02020603050405020304" charset="0"/>
                <a:cs typeface="Times New Roman" panose="02020603050405020304" charset="0"/>
              </a:rPr>
              <a:t>10 và khối 11.</a:t>
            </a:r>
            <a:r>
              <a:rPr lang="en-US" sz="6000" smtClean="0">
                <a:latin typeface="Times New Roman" panose="02020603050405020304" charset="0"/>
                <a:cs typeface="Times New Roman" panose="02020603050405020304" charset="0"/>
              </a:rPr>
              <a:t> </a:t>
            </a:r>
            <a:r>
              <a:rPr lang="en-US" smtClean="0"/>
              <a:t> </a:t>
            </a:r>
            <a:endParaRPr lang="en-US"/>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215"/>
            <a:ext cx="10515600" cy="1325563"/>
          </a:xfrm>
        </p:spPr>
        <p:txBody>
          <a:bodyPr/>
          <a:lstStyle/>
          <a:p>
            <a:r>
              <a:rPr lang="en-US" sz="4000" b="1">
                <a:solidFill>
                  <a:srgbClr val="FF0000"/>
                </a:solidFill>
                <a:latin typeface="Times New Roman" panose="02020603050405020304" charset="0"/>
                <a:cs typeface="Times New Roman" panose="02020603050405020304" charset="0"/>
              </a:rPr>
              <a:t>I. MỤC ĐÍCH, YÊU CẦU</a:t>
            </a:r>
          </a:p>
        </p:txBody>
      </p:sp>
      <p:sp>
        <p:nvSpPr>
          <p:cNvPr id="3" name="Content Placeholder 2"/>
          <p:cNvSpPr>
            <a:spLocks noGrp="1"/>
          </p:cNvSpPr>
          <p:nvPr>
            <p:ph idx="1"/>
          </p:nvPr>
        </p:nvSpPr>
        <p:spPr>
          <a:xfrm>
            <a:off x="838200" y="1068705"/>
            <a:ext cx="10515600" cy="5565775"/>
          </a:xfrm>
        </p:spPr>
        <p:txBody>
          <a:bodyPr>
            <a:noAutofit/>
          </a:bodyPr>
          <a:lstStyle/>
          <a:p>
            <a:pPr marL="0" indent="0" algn="just">
              <a:buNone/>
            </a:pPr>
            <a:r>
              <a:rPr lang="en-US" sz="4000">
                <a:latin typeface="Times New Roman" panose="02020603050405020304" charset="0"/>
                <a:cs typeface="Times New Roman" panose="02020603050405020304" charset="0"/>
              </a:rPr>
              <a:t>- </a:t>
            </a:r>
            <a:r>
              <a:rPr lang="en-US" sz="4400">
                <a:latin typeface="Times New Roman" panose="02020603050405020304" charset="0"/>
                <a:cs typeface="Times New Roman" panose="02020603050405020304" charset="0"/>
              </a:rPr>
              <a:t>Dạy kỹ thuật Bơi Ếch.</a:t>
            </a:r>
          </a:p>
          <a:p>
            <a:pPr algn="just">
              <a:buFontTx/>
              <a:buChar char="-"/>
            </a:pPr>
            <a:r>
              <a:rPr lang="en-US" sz="4400" smtClean="0">
                <a:latin typeface="Times New Roman" panose="02020603050405020304" charset="0"/>
                <a:cs typeface="Times New Roman" panose="02020603050405020304" charset="0"/>
              </a:rPr>
              <a:t>Hướng </a:t>
            </a:r>
            <a:r>
              <a:rPr lang="en-US" sz="4400">
                <a:latin typeface="Times New Roman" panose="02020603050405020304" charset="0"/>
                <a:cs typeface="Times New Roman" panose="02020603050405020304" charset="0"/>
              </a:rPr>
              <a:t>dẫn những biện pháp an toàn khi bơi.   </a:t>
            </a:r>
            <a:endParaRPr lang="en-US" sz="4400" smtClean="0">
              <a:latin typeface="Times New Roman" panose="02020603050405020304" charset="0"/>
              <a:cs typeface="Times New Roman" panose="02020603050405020304" charset="0"/>
            </a:endParaRPr>
          </a:p>
          <a:p>
            <a:pPr marL="0" indent="0" algn="just">
              <a:buNone/>
            </a:pPr>
            <a:r>
              <a:rPr lang="en-US" sz="4400" smtClean="0">
                <a:latin typeface="Times New Roman" panose="02020603050405020304" charset="0"/>
                <a:cs typeface="Times New Roman" panose="02020603050405020304" charset="0"/>
              </a:rPr>
              <a:t>- </a:t>
            </a:r>
            <a:r>
              <a:rPr lang="en-US" sz="4400">
                <a:latin typeface="Times New Roman" panose="02020603050405020304" charset="0"/>
                <a:cs typeface="Times New Roman" panose="02020603050405020304" charset="0"/>
              </a:rPr>
              <a:t>Nguyên nhân và cách phòng chống đuối nước.</a:t>
            </a:r>
          </a:p>
          <a:p>
            <a:pPr marL="0" indent="0" algn="just">
              <a:buNone/>
            </a:pPr>
            <a:r>
              <a:rPr lang="en-US" sz="4400">
                <a:latin typeface="Times New Roman" panose="02020603050405020304" charset="0"/>
                <a:cs typeface="Times New Roman" panose="02020603050405020304" charset="0"/>
              </a:rPr>
              <a:t>- Học sinh biết vận dụng kiến thức bài học để đảm bảo an toàn khi đi bơi, biết cách phòng chống đuối nước và cách xử trí khi xảy ra đuối nước.</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rgbClr val="FF0000"/>
                </a:solidFill>
                <a:latin typeface="Times New Roman" panose="02020603050405020304" charset="0"/>
                <a:cs typeface="Times New Roman" panose="02020603050405020304" charset="0"/>
              </a:rPr>
              <a:t>II. KIẾN THỨC BƠI AN TOÀN VÀ PHÒNG CHỐNG ĐUỐI NƯỚ</a:t>
            </a:r>
            <a:r>
              <a:rPr lang="en-US">
                <a:solidFill>
                  <a:srgbClr val="FF0000"/>
                </a:solidFill>
              </a:rPr>
              <a:t>C</a:t>
            </a:r>
          </a:p>
        </p:txBody>
      </p:sp>
      <p:sp>
        <p:nvSpPr>
          <p:cNvPr id="3" name="Content Placeholder 2"/>
          <p:cNvSpPr>
            <a:spLocks noGrp="1"/>
          </p:cNvSpPr>
          <p:nvPr>
            <p:ph idx="1"/>
          </p:nvPr>
        </p:nvSpPr>
        <p:spPr/>
        <p:txBody>
          <a:bodyPr/>
          <a:lstStyle/>
          <a:p>
            <a:pPr marL="0" indent="0" algn="just">
              <a:buNone/>
            </a:pPr>
            <a:r>
              <a:rPr lang="en-US" sz="4500">
                <a:latin typeface="Times New Roman" panose="02020603050405020304" charset="0"/>
                <a:cs typeface="Times New Roman" panose="02020603050405020304" charset="0"/>
              </a:rPr>
              <a:t>- Những người biết bơi, thậm chí bơi giỏi vẫn có thể bị chết đuối nếu chúng ta không chú ý đến những biện pháp an toàn khi bơi.</a:t>
            </a:r>
          </a:p>
          <a:p>
            <a:pPr marL="0" indent="0" algn="just">
              <a:buNone/>
            </a:pPr>
            <a:r>
              <a:rPr lang="en-US" sz="4500">
                <a:latin typeface="Times New Roman" panose="02020603050405020304" charset="0"/>
                <a:cs typeface="Times New Roman" panose="02020603050405020304" charset="0"/>
              </a:rPr>
              <a:t>- Chúng ta cần làm gì để đảm bảo an toàn khi đi tắm biển; bơi ở ao, hồ, sông, suối; bơi ở hồ bơi?</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latin typeface="Times New Roman" panose="02020603050405020304" charset="0"/>
                <a:cs typeface="Times New Roman" panose="02020603050405020304" charset="0"/>
              </a:rPr>
              <a:t>1. Biện pháp bơi an toàn</a:t>
            </a:r>
          </a:p>
        </p:txBody>
      </p:sp>
      <p:sp>
        <p:nvSpPr>
          <p:cNvPr id="3" name="Content Placeholder 2"/>
          <p:cNvSpPr>
            <a:spLocks noGrp="1"/>
          </p:cNvSpPr>
          <p:nvPr>
            <p:ph idx="1"/>
          </p:nvPr>
        </p:nvSpPr>
        <p:spPr>
          <a:xfrm>
            <a:off x="838200" y="1482090"/>
            <a:ext cx="10515600" cy="4695190"/>
          </a:xfrm>
        </p:spPr>
        <p:txBody>
          <a:bodyPr>
            <a:noAutofit/>
          </a:bodyPr>
          <a:lstStyle/>
          <a:p>
            <a:pPr marL="0" indent="0">
              <a:buNone/>
            </a:pPr>
            <a:r>
              <a:rPr lang="en-US" sz="4500">
                <a:latin typeface="Times New Roman" panose="02020603050405020304" charset="0"/>
                <a:cs typeface="Times New Roman" panose="02020603050405020304" charset="0"/>
              </a:rPr>
              <a:t>- Không biết bơi thì tuyệt đối không đi bơi một mình.</a:t>
            </a:r>
          </a:p>
          <a:p>
            <a:pPr marL="0" indent="0">
              <a:buNone/>
            </a:pPr>
            <a:r>
              <a:rPr lang="en-US" sz="4500">
                <a:latin typeface="Times New Roman" panose="02020603050405020304" charset="0"/>
                <a:cs typeface="Times New Roman" panose="02020603050405020304" charset="0"/>
              </a:rPr>
              <a:t>- Những người mắc bệnh tim; bệnh hen phế quản; bệnh đường hô hấp mãn tính: Viêm mũi dị ứng, viêm mũi xuất huyết, viêm xoang mãn tính; viêm da dị ứng … thì không nên đi bơi, sẽ gây nguy hiểm và làm cho bệnh có thể nặng hơn.</a:t>
            </a:r>
          </a:p>
          <a:p>
            <a:pPr marL="0" indent="0">
              <a:buNone/>
            </a:pPr>
            <a:endParaRPr lang="en-US" sz="4500">
              <a:latin typeface="Times New Roman" panose="02020603050405020304" charset="0"/>
              <a:cs typeface="Times New Roman" panose="02020603050405020304" charset="0"/>
            </a:endParaRPr>
          </a:p>
        </p:txBody>
      </p:sp>
    </p:spTree>
  </p:cSld>
  <p:clrMapOvr>
    <a:masterClrMapping/>
  </p:clrMapOvr>
  <p:transition>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FFF00"/>
                </a:solidFill>
                <a:latin typeface="Times New Roman" panose="02020603050405020304" charset="0"/>
                <a:cs typeface="Times New Roman" panose="02020603050405020304" charset="0"/>
              </a:rPr>
              <a:t>1. Biện pháp bơi an toàn</a:t>
            </a:r>
          </a:p>
        </p:txBody>
      </p:sp>
      <p:sp>
        <p:nvSpPr>
          <p:cNvPr id="3" name="Content Placeholder 2"/>
          <p:cNvSpPr>
            <a:spLocks noGrp="1"/>
          </p:cNvSpPr>
          <p:nvPr>
            <p:ph idx="1"/>
          </p:nvPr>
        </p:nvSpPr>
        <p:spPr/>
        <p:txBody>
          <a:bodyPr>
            <a:noAutofit/>
          </a:bodyPr>
          <a:lstStyle/>
          <a:p>
            <a:pPr marL="0" indent="0" algn="just">
              <a:buNone/>
            </a:pPr>
            <a:r>
              <a:rPr lang="en-US" sz="4600">
                <a:latin typeface="Times New Roman" panose="02020603050405020304" charset="0"/>
                <a:cs typeface="Times New Roman" panose="02020603050405020304" charset="0"/>
              </a:rPr>
              <a:t>- Khởi động kỹ trước khi bơi.</a:t>
            </a:r>
          </a:p>
          <a:p>
            <a:pPr marL="0" indent="0" algn="just">
              <a:buNone/>
            </a:pPr>
            <a:r>
              <a:rPr lang="en-US" sz="4600">
                <a:latin typeface="Times New Roman" panose="02020603050405020304" charset="0"/>
                <a:cs typeface="Times New Roman" panose="02020603050405020304" charset="0"/>
              </a:rPr>
              <a:t>- Không xuống nước khi vừa đi ngoài nắng vào hoặc khi người có nhiều mồ hôi.</a:t>
            </a:r>
          </a:p>
          <a:p>
            <a:pPr marL="0" indent="0" algn="just">
              <a:buNone/>
            </a:pPr>
            <a:r>
              <a:rPr lang="en-US" sz="4600">
                <a:latin typeface="Times New Roman" panose="02020603050405020304" charset="0"/>
                <a:cs typeface="Times New Roman" panose="02020603050405020304" charset="0"/>
              </a:rPr>
              <a:t>- Không ăn no trước khi bơi.</a:t>
            </a:r>
          </a:p>
          <a:p>
            <a:pPr marL="0" indent="0" algn="just">
              <a:buNone/>
            </a:pPr>
            <a:r>
              <a:rPr lang="en-US" sz="4600">
                <a:latin typeface="Times New Roman" panose="02020603050405020304" charset="0"/>
                <a:cs typeface="Times New Roman" panose="02020603050405020304" charset="0"/>
              </a:rPr>
              <a:t>- Khi đi tắm biển: Không bơi ra khu vực có biển báo nguy hiểm, nước sâu, nước xoáy.</a:t>
            </a:r>
          </a:p>
        </p:txBody>
      </p:sp>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2730"/>
            <a:ext cx="9144000" cy="1243965"/>
          </a:xfrm>
        </p:spPr>
        <p:txBody>
          <a:bodyPr/>
          <a:lstStyle/>
          <a:p>
            <a:r>
              <a:rPr lang="en-US" b="1" dirty="0">
                <a:solidFill>
                  <a:srgbClr val="FF0000"/>
                </a:solidFill>
                <a:latin typeface="Times New Roman" panose="02020603050405020304" charset="0"/>
                <a:cs typeface="Times New Roman" panose="02020603050405020304" charset="0"/>
              </a:rPr>
              <a:t>Đặc điểm địa lý Việt Nam</a:t>
            </a:r>
          </a:p>
        </p:txBody>
      </p:sp>
      <p:sp>
        <p:nvSpPr>
          <p:cNvPr id="3" name="Subtitle 2"/>
          <p:cNvSpPr>
            <a:spLocks noGrp="1"/>
          </p:cNvSpPr>
          <p:nvPr>
            <p:ph type="subTitle" idx="1"/>
          </p:nvPr>
        </p:nvSpPr>
        <p:spPr>
          <a:xfrm>
            <a:off x="545465" y="1496695"/>
            <a:ext cx="10612120" cy="4947285"/>
          </a:xfrm>
        </p:spPr>
        <p:txBody>
          <a:bodyPr>
            <a:noAutofit/>
          </a:bodyPr>
          <a:lstStyle/>
          <a:p>
            <a:endParaRPr lang="en-US" sz="4500" b="1">
              <a:solidFill>
                <a:schemeClr val="tx1"/>
              </a:solidFill>
              <a:latin typeface="Times New Roman" panose="02020603050405020304" charset="0"/>
              <a:cs typeface="Times New Roman" panose="02020603050405020304" charset="0"/>
            </a:endParaRPr>
          </a:p>
          <a:p>
            <a:r>
              <a:rPr lang="en-US" sz="4500" b="1">
                <a:solidFill>
                  <a:schemeClr val="bg1"/>
                </a:solidFill>
                <a:latin typeface="Times New Roman" panose="02020603050405020304" charset="0"/>
                <a:cs typeface="Times New Roman" panose="02020603050405020304" charset="0"/>
              </a:rPr>
              <a:t>- Có 3.260 km đường bờ biển (chưa kể hơn 2.000 đảo lớn nhỏ).</a:t>
            </a:r>
          </a:p>
          <a:p>
            <a:r>
              <a:rPr lang="en-US" sz="4500" b="1">
                <a:solidFill>
                  <a:schemeClr val="bg1"/>
                </a:solidFill>
                <a:latin typeface="Times New Roman" panose="02020603050405020304" charset="0"/>
                <a:cs typeface="Times New Roman" panose="02020603050405020304" charset="0"/>
              </a:rPr>
              <a:t>- Có 2.360 con sông (mật độ 0.6 km/1 km2) với tổng chiều dài 41.000 km.</a:t>
            </a:r>
          </a:p>
          <a:p>
            <a:r>
              <a:rPr lang="en-US" sz="4500" b="1">
                <a:solidFill>
                  <a:schemeClr val="bg1"/>
                </a:solidFill>
                <a:latin typeface="Times New Roman" panose="02020603050405020304" charset="0"/>
                <a:cs typeface="Times New Roman" panose="02020603050405020304" charset="0"/>
              </a:rPr>
              <a:t>- Nằm trong khu vực nhiệt đới gió mùa, nhiệt độ trung bình 21 - 27oC</a:t>
            </a:r>
            <a:r>
              <a:rPr lang="en-US" sz="4500">
                <a:solidFill>
                  <a:schemeClr val="bg1"/>
                </a:solidFill>
                <a:latin typeface="Times New Roman" panose="02020603050405020304" charset="0"/>
                <a:cs typeface="Times New Roman" panose="02020603050405020304" charset="0"/>
              </a:rPr>
              <a:t>.</a:t>
            </a:r>
          </a:p>
          <a:p>
            <a:endParaRPr lang="en-US" sz="4500">
              <a:solidFill>
                <a:schemeClr val="bg1"/>
              </a:solidFill>
              <a:latin typeface="Times New Roman" panose="02020603050405020304" charset="0"/>
              <a:cs typeface="Times New Roman" panose="02020603050405020304" charset="0"/>
            </a:endParaRPr>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495" y="440055"/>
            <a:ext cx="10515600" cy="1221740"/>
          </a:xfrm>
        </p:spPr>
        <p:txBody>
          <a:bodyPr>
            <a:normAutofit fontScale="90000"/>
          </a:bodyPr>
          <a:lstStyle/>
          <a:p>
            <a:r>
              <a:rPr lang="en-US" b="1">
                <a:solidFill>
                  <a:srgbClr val="FFFF00"/>
                </a:solidFill>
                <a:latin typeface="Times New Roman" panose="02020603050405020304" charset="0"/>
                <a:cs typeface="Times New Roman" panose="02020603050405020304" charset="0"/>
                <a:sym typeface="+mn-ea"/>
              </a:rPr>
              <a:t>1. Biện pháp bơi an toàn</a:t>
            </a:r>
            <a:r>
              <a:rPr lang="en-US" b="1">
                <a:solidFill>
                  <a:srgbClr val="FFFF00"/>
                </a:solidFill>
                <a:latin typeface="Times New Roman" panose="02020603050405020304" charset="0"/>
                <a:cs typeface="Times New Roman" panose="02020603050405020304" charset="0"/>
              </a:rPr>
              <a:t/>
            </a:r>
            <a:br>
              <a:rPr lang="en-US" b="1">
                <a:solidFill>
                  <a:srgbClr val="FFFF00"/>
                </a:solidFill>
                <a:latin typeface="Times New Roman" panose="02020603050405020304" charset="0"/>
                <a:cs typeface="Times New Roman" panose="02020603050405020304" charset="0"/>
              </a:rPr>
            </a:br>
            <a:endParaRPr lang="en-US"/>
          </a:p>
        </p:txBody>
      </p:sp>
      <p:sp>
        <p:nvSpPr>
          <p:cNvPr id="3" name="Content Placeholder 2"/>
          <p:cNvSpPr>
            <a:spLocks noGrp="1"/>
          </p:cNvSpPr>
          <p:nvPr>
            <p:ph idx="1"/>
          </p:nvPr>
        </p:nvSpPr>
        <p:spPr>
          <a:xfrm>
            <a:off x="838200" y="1362075"/>
            <a:ext cx="10515600" cy="4815205"/>
          </a:xfrm>
        </p:spPr>
        <p:txBody>
          <a:bodyPr>
            <a:noAutofit/>
          </a:bodyPr>
          <a:lstStyle/>
          <a:p>
            <a:pPr marL="0" indent="0" algn="just">
              <a:buNone/>
            </a:pPr>
            <a:r>
              <a:rPr lang="en-US" sz="4000">
                <a:latin typeface="Times New Roman" panose="02020603050405020304" charset="0"/>
                <a:cs typeface="Times New Roman" panose="02020603050405020304" charset="0"/>
              </a:rPr>
              <a:t>- Khi bơi ở ao, hồ, sông, suối: Không bơi 1 mình, không bơi ở nơi nước sâu, nước xoáy, nước chảy xiết, không nhảy cấm đầu xuống nước.</a:t>
            </a:r>
          </a:p>
          <a:p>
            <a:pPr marL="0" indent="0" algn="just">
              <a:buNone/>
            </a:pPr>
            <a:r>
              <a:rPr lang="en-US" sz="4000">
                <a:latin typeface="Times New Roman" panose="02020603050405020304" charset="0"/>
                <a:cs typeface="Times New Roman" panose="02020603050405020304" charset="0"/>
              </a:rPr>
              <a:t>- Khi bơi ở hồ bơi: Tuyệt đối tuân thủ quy định của hồ bơi.</a:t>
            </a:r>
          </a:p>
          <a:p>
            <a:pPr marL="0" indent="0" algn="just">
              <a:buNone/>
            </a:pPr>
            <a:r>
              <a:rPr lang="en-US" sz="4000">
                <a:latin typeface="Times New Roman" panose="02020603050405020304" charset="0"/>
                <a:cs typeface="Times New Roman" panose="02020603050405020304" charset="0"/>
              </a:rPr>
              <a:t>- Mỗi năm nước ta xảy ra khoảng 1.500 trường hợp trẻ em tử vong do đuối nước. Vì vậy, phòng chống đuối nước là việc làm vô cùng quan trọng và cấp thiết.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title"/>
          </p:nvPr>
        </p:nvSpPr>
        <p:spPr/>
        <p:txBody>
          <a:bodyPr/>
          <a:lstStyle/>
          <a:p>
            <a:r>
              <a:rPr lang="en-US" b="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2. Phòng chống đuối nước</a:t>
            </a:r>
          </a:p>
        </p:txBody>
      </p:sp>
      <p:sp useBgFill="1">
        <p:nvSpPr>
          <p:cNvPr id="3" name="Content Placeholder 2"/>
          <p:cNvSpPr>
            <a:spLocks noGrp="1"/>
          </p:cNvSpPr>
          <p:nvPr>
            <p:ph idx="1"/>
          </p:nvPr>
        </p:nvSpPr>
        <p:spPr/>
        <p:txBody>
          <a:bodyPr/>
          <a:lstStyle/>
          <a:p>
            <a:pPr marL="0" indent="0" algn="just">
              <a:buNone/>
            </a:pPr>
            <a:r>
              <a:rPr lang="en-US" sz="6000">
                <a:ln w="22225">
                  <a:solidFill>
                    <a:schemeClr val="accent2"/>
                  </a:solidFill>
                  <a:prstDash val="solid"/>
                </a:ln>
                <a:solidFill>
                  <a:schemeClr val="accent2">
                    <a:lumMod val="40000"/>
                    <a:lumOff val="60000"/>
                  </a:schemeClr>
                </a:solidFill>
                <a:effectLst/>
                <a:latin typeface="Times New Roman" panose="02020603050405020304" charset="0"/>
                <a:cs typeface="Times New Roman" panose="02020603050405020304" charset="0"/>
              </a:rPr>
              <a:t> </a:t>
            </a:r>
            <a:r>
              <a:rPr lang="en-US" sz="8000" b="1">
                <a:ln w="22225">
                  <a:solidFill>
                    <a:schemeClr val="accent2"/>
                  </a:solidFill>
                  <a:prstDash val="solid"/>
                </a:ln>
                <a:solidFill>
                  <a:schemeClr val="accent2">
                    <a:lumMod val="40000"/>
                    <a:lumOff val="60000"/>
                  </a:schemeClr>
                </a:solidFill>
                <a:effectLst/>
                <a:latin typeface="Times New Roman" panose="02020603050405020304" charset="0"/>
                <a:cs typeface="Times New Roman" panose="02020603050405020304" charset="0"/>
              </a:rPr>
              <a:t>=&gt; Đuối nước là gì???</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F0000"/>
                </a:solidFill>
                <a:latin typeface="Times New Roman" panose="02020603050405020304" charset="0"/>
                <a:cs typeface="Times New Roman" panose="02020603050405020304" charset="0"/>
              </a:rPr>
              <a:t>2.1. Khái niệm đuối nước</a:t>
            </a:r>
          </a:p>
        </p:txBody>
      </p:sp>
      <p:sp>
        <p:nvSpPr>
          <p:cNvPr id="3" name="Content Placeholder 2"/>
          <p:cNvSpPr>
            <a:spLocks noGrp="1"/>
          </p:cNvSpPr>
          <p:nvPr>
            <p:ph idx="1"/>
          </p:nvPr>
        </p:nvSpPr>
        <p:spPr>
          <a:xfrm>
            <a:off x="838200" y="1554480"/>
            <a:ext cx="10515600" cy="4622800"/>
          </a:xfrm>
        </p:spPr>
        <p:txBody>
          <a:bodyPr>
            <a:normAutofit lnSpcReduction="10000"/>
          </a:bodyPr>
          <a:lstStyle/>
          <a:p>
            <a:pPr marL="0" indent="0" algn="just">
              <a:buNone/>
            </a:pPr>
            <a:r>
              <a:rPr lang="en-US" sz="5400">
                <a:latin typeface="Times New Roman" panose="02020603050405020304" charset="0"/>
                <a:cs typeface="Times New Roman" panose="02020603050405020304" charset="0"/>
              </a:rPr>
              <a:t>- Đuối nước (chết đuối) là những trường hợp tử vong vì ngạt nước do cơ thể hoặc mặt nạn nhân bị chìm trong nước.</a:t>
            </a:r>
          </a:p>
          <a:p>
            <a:pPr marL="0" indent="0" algn="just">
              <a:buNone/>
            </a:pPr>
            <a:r>
              <a:rPr lang="en-US" sz="5400" b="1">
                <a:solidFill>
                  <a:srgbClr val="C00000"/>
                </a:solidFill>
                <a:latin typeface="Times New Roman" panose="02020603050405020304" charset="0"/>
                <a:cs typeface="Times New Roman" panose="02020603050405020304" charset="0"/>
              </a:rPr>
              <a:t>- Nguyên nhân nào gây ra đuối nước?</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F0000"/>
                </a:solidFill>
                <a:latin typeface="Times New Roman" panose="02020603050405020304" charset="0"/>
                <a:cs typeface="Times New Roman" panose="02020603050405020304" charset="0"/>
              </a:rPr>
              <a:t>2.2. Nguyên nhân gây đuối nước</a:t>
            </a:r>
          </a:p>
        </p:txBody>
      </p:sp>
      <p:sp>
        <p:nvSpPr>
          <p:cNvPr id="3" name="Content Placeholder 2"/>
          <p:cNvSpPr>
            <a:spLocks noGrp="1"/>
          </p:cNvSpPr>
          <p:nvPr>
            <p:ph idx="1"/>
          </p:nvPr>
        </p:nvSpPr>
        <p:spPr/>
        <p:txBody>
          <a:bodyPr/>
          <a:lstStyle/>
          <a:p>
            <a:pPr marL="0" indent="0">
              <a:buNone/>
            </a:pPr>
            <a:r>
              <a:rPr lang="en-US" sz="4500">
                <a:latin typeface="Times New Roman" panose="02020603050405020304" charset="0"/>
                <a:cs typeface="Times New Roman" panose="02020603050405020304" charset="0"/>
              </a:rPr>
              <a:t>- Tình trạng sức khỏe không tốt.</a:t>
            </a:r>
          </a:p>
          <a:p>
            <a:pPr marL="0" indent="0">
              <a:buNone/>
            </a:pPr>
            <a:r>
              <a:rPr lang="en-US" sz="4500">
                <a:latin typeface="Times New Roman" panose="02020603050405020304" charset="0"/>
                <a:cs typeface="Times New Roman" panose="02020603050405020304" charset="0"/>
              </a:rPr>
              <a:t>- Do chủ quan, cứ nghĩ mình biết bơi thì sẽ không bao giờ bị chết đuối.</a:t>
            </a:r>
          </a:p>
          <a:p>
            <a:pPr marL="0" indent="0">
              <a:buNone/>
            </a:pPr>
            <a:r>
              <a:rPr lang="en-US" sz="4500">
                <a:latin typeface="Times New Roman" panose="02020603050405020304" charset="0"/>
                <a:cs typeface="Times New Roman" panose="02020603050405020304" charset="0"/>
              </a:rPr>
              <a:t>- Chỉ được dạy cho biết bơi chứ không được trang bị kỹ năng đảm bảo an toàn và kỹ năng xử lý tình huống khi bơi.</a:t>
            </a:r>
          </a:p>
        </p:txBody>
      </p:sp>
    </p:spTree>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FF0000"/>
                </a:solidFill>
                <a:latin typeface="Times New Roman" panose="02020603050405020304" charset="0"/>
                <a:cs typeface="Times New Roman" panose="02020603050405020304" charset="0"/>
                <a:sym typeface="+mn-ea"/>
              </a:rPr>
              <a:t>2.2. Nguyên nhân gây đuối nước</a:t>
            </a:r>
            <a:r>
              <a:rPr lang="en-US" b="1">
                <a:solidFill>
                  <a:srgbClr val="FF0000"/>
                </a:solidFill>
                <a:latin typeface="Times New Roman" panose="02020603050405020304" charset="0"/>
                <a:cs typeface="Times New Roman" panose="02020603050405020304" charset="0"/>
              </a:rPr>
              <a:t/>
            </a:r>
            <a:br>
              <a:rPr lang="en-US" b="1">
                <a:solidFill>
                  <a:srgbClr val="FF0000"/>
                </a:solidFill>
                <a:latin typeface="Times New Roman" panose="02020603050405020304" charset="0"/>
                <a:cs typeface="Times New Roman" panose="02020603050405020304" charset="0"/>
              </a:rPr>
            </a:br>
            <a:endParaRPr lang="en-US"/>
          </a:p>
        </p:txBody>
      </p:sp>
      <p:sp>
        <p:nvSpPr>
          <p:cNvPr id="3" name="Content Placeholder 2"/>
          <p:cNvSpPr>
            <a:spLocks noGrp="1"/>
          </p:cNvSpPr>
          <p:nvPr>
            <p:ph idx="1"/>
          </p:nvPr>
        </p:nvSpPr>
        <p:spPr>
          <a:xfrm>
            <a:off x="838200" y="1356995"/>
            <a:ext cx="10515600" cy="4820285"/>
          </a:xfrm>
        </p:spPr>
        <p:txBody>
          <a:bodyPr/>
          <a:lstStyle/>
          <a:p>
            <a:pPr marL="0" indent="0" algn="just">
              <a:buNone/>
            </a:pPr>
            <a:r>
              <a:rPr lang="en-US" sz="4800">
                <a:latin typeface="Times New Roman" panose="02020603050405020304" charset="0"/>
                <a:cs typeface="Times New Roman" panose="02020603050405020304" charset="0"/>
              </a:rPr>
              <a:t>- Không biết cách sơ cấp cứu.</a:t>
            </a:r>
          </a:p>
          <a:p>
            <a:pPr marL="0" indent="0" algn="just">
              <a:buNone/>
            </a:pPr>
            <a:r>
              <a:rPr lang="en-US" sz="4800">
                <a:latin typeface="Times New Roman" panose="02020603050405020304" charset="0"/>
                <a:cs typeface="Times New Roman" panose="02020603050405020304" charset="0"/>
              </a:rPr>
              <a:t>- Ở nông thôn, trẻ em chơi đùa gần ao, hồ, sông, suối mà không có sự giám sát của người lớn.</a:t>
            </a:r>
          </a:p>
          <a:p>
            <a:pPr marL="0" indent="0" algn="just">
              <a:buNone/>
            </a:pPr>
            <a:r>
              <a:rPr lang="en-US" sz="4800">
                <a:latin typeface="Times New Roman" panose="02020603050405020304" charset="0"/>
                <a:cs typeface="Times New Roman" panose="02020603050405020304" charset="0"/>
              </a:rPr>
              <a:t>Làm thế nào để phòng chống đuối nước?</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n w="22225">
                  <a:solidFill>
                    <a:schemeClr val="accent2"/>
                  </a:solidFill>
                  <a:prstDash val="solid"/>
                </a:ln>
                <a:solidFill>
                  <a:schemeClr val="accent2">
                    <a:lumMod val="40000"/>
                    <a:lumOff val="60000"/>
                  </a:schemeClr>
                </a:solidFill>
                <a:effectLst/>
                <a:latin typeface="Times New Roman" panose="02020603050405020304" charset="0"/>
                <a:cs typeface="Times New Roman" panose="02020603050405020304" charset="0"/>
              </a:rPr>
              <a:t>2.3. Biện pháp phòng chống đuối nước</a:t>
            </a:r>
          </a:p>
        </p:txBody>
      </p:sp>
      <p:sp>
        <p:nvSpPr>
          <p:cNvPr id="3" name="Content Placeholder 2"/>
          <p:cNvSpPr>
            <a:spLocks noGrp="1"/>
          </p:cNvSpPr>
          <p:nvPr>
            <p:ph idx="1"/>
          </p:nvPr>
        </p:nvSpPr>
        <p:spPr>
          <a:xfrm>
            <a:off x="1109980" y="1896745"/>
            <a:ext cx="10515600" cy="4351338"/>
          </a:xfrm>
        </p:spPr>
        <p:txBody>
          <a:bodyPr>
            <a:noAutofit/>
          </a:bodyPr>
          <a:lstStyle/>
          <a:p>
            <a:pPr marL="0" indent="0" algn="just">
              <a:buNone/>
            </a:pPr>
            <a:r>
              <a:rPr lang="en-US" sz="4800" b="1">
                <a:solidFill>
                  <a:srgbClr val="002060"/>
                </a:solidFill>
                <a:latin typeface="Times New Roman" panose="02020603050405020304" charset="0"/>
                <a:cs typeface="Times New Roman" panose="02020603050405020304" charset="0"/>
              </a:rPr>
              <a:t>- Đi học bơi.</a:t>
            </a:r>
          </a:p>
          <a:p>
            <a:pPr marL="0" indent="0" algn="just">
              <a:buNone/>
            </a:pPr>
            <a:r>
              <a:rPr lang="en-US" sz="4800" b="1">
                <a:solidFill>
                  <a:srgbClr val="002060"/>
                </a:solidFill>
                <a:latin typeface="Times New Roman" panose="02020603050405020304" charset="0"/>
                <a:cs typeface="Times New Roman" panose="02020603050405020304" charset="0"/>
              </a:rPr>
              <a:t>- Trang bị kỹ năng đảm bảo an toàn và xử lý tình huống khi bơi như: Khởi động kỹ trước khi xuống nước, cách xử lý khi bị chuột rút, gặp vùng nước xoáy, nước chảy xiết, cách sơ cứu khi gặp người đuối nước</a:t>
            </a:r>
            <a:r>
              <a:rPr lang="en-US" sz="4800">
                <a:solidFill>
                  <a:srgbClr val="002060"/>
                </a:solidFill>
                <a:latin typeface="Times New Roman" panose="02020603050405020304" charset="0"/>
                <a:cs typeface="Times New Roman" panose="02020603050405020304" charset="0"/>
              </a:rPr>
              <a:t>.</a:t>
            </a:r>
          </a:p>
          <a:p>
            <a:pPr marL="0" indent="0" algn="just">
              <a:buNone/>
            </a:pPr>
            <a:r>
              <a:rPr lang="en-US" sz="4400">
                <a:solidFill>
                  <a:schemeClr val="bg1"/>
                </a:solidFill>
                <a:latin typeface="Times New Roman" panose="02020603050405020304" charset="0"/>
                <a:cs typeface="Times New Roman" panose="02020603050405020304" charset="0"/>
              </a:rPr>
              <a:t>   	</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cs typeface="Times New Roman" panose="02020603050405020304" charset="0"/>
                <a:sym typeface="+mn-ea"/>
              </a:rPr>
              <a:t>2.3. Biện pháp phòng chống đuối nước</a:t>
            </a:r>
            <a:r>
              <a:rPr lang="en-US" b="1">
                <a:ln/>
                <a:solidFill>
                  <a:schemeClr val="accent4"/>
                </a:solidFill>
                <a:effectLst/>
                <a:latin typeface="Times New Roman" panose="02020603050405020304" charset="0"/>
                <a:cs typeface="Times New Roman" panose="02020603050405020304" charset="0"/>
              </a:rPr>
              <a:t/>
            </a:r>
            <a:br>
              <a:rPr lang="en-US" b="1">
                <a:ln/>
                <a:solidFill>
                  <a:schemeClr val="accent4"/>
                </a:solidFill>
                <a:effectLst/>
                <a:latin typeface="Times New Roman" panose="02020603050405020304" charset="0"/>
                <a:cs typeface="Times New Roman" panose="02020603050405020304" charset="0"/>
              </a:rPr>
            </a:br>
            <a:endParaRPr lang="en-US" b="1">
              <a:ln/>
              <a:solidFill>
                <a:schemeClr val="accent4"/>
              </a:solidFill>
              <a:effectLst/>
              <a:latin typeface="Times New Roman" panose="02020603050405020304" charset="0"/>
              <a:cs typeface="Times New Roman" panose="02020603050405020304"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sz="4500" b="1">
                <a:solidFill>
                  <a:schemeClr val="tx1"/>
                </a:solidFill>
                <a:latin typeface="Times New Roman" panose="02020603050405020304" charset="0"/>
                <a:cs typeface="Times New Roman" panose="02020603050405020304" charset="0"/>
              </a:rPr>
              <a:t>- Không bơi ở chổ có biển báo nguy hiểm, nước xoáy, nước chảy xiết, không nhảy cấm đầu xuống nước.</a:t>
            </a:r>
          </a:p>
          <a:p>
            <a:pPr marL="0" indent="0" algn="just">
              <a:buNone/>
            </a:pPr>
            <a:r>
              <a:rPr lang="en-US" sz="4500" b="1">
                <a:solidFill>
                  <a:schemeClr val="tx1"/>
                </a:solidFill>
                <a:latin typeface="Times New Roman" panose="02020603050405020304" charset="0"/>
                <a:cs typeface="Times New Roman" panose="02020603050405020304" charset="0"/>
              </a:rPr>
              <a:t>- Mặc áo phao khi đi tàu, thuyền, phà.</a:t>
            </a:r>
          </a:p>
          <a:p>
            <a:pPr marL="0" indent="0" algn="just">
              <a:buNone/>
            </a:pPr>
            <a:r>
              <a:rPr lang="en-US" sz="4500" b="1">
                <a:solidFill>
                  <a:schemeClr val="tx1"/>
                </a:solidFill>
                <a:latin typeface="Times New Roman" panose="02020603050405020304" charset="0"/>
                <a:cs typeface="Times New Roman" panose="02020603050405020304" charset="0"/>
              </a:rPr>
              <a:t>- Không để trẻ nhỏ chơi đùa gần ao, hồ, sông, suối mà không có người lớn giám sát</a:t>
            </a:r>
            <a:r>
              <a:rPr lang="en-US" sz="4500" b="1">
                <a:solidFill>
                  <a:srgbClr val="FF0000"/>
                </a:solidFill>
                <a:latin typeface="Times New Roman" panose="02020603050405020304" charset="0"/>
                <a:cs typeface="Times New Roman" panose="02020603050405020304" charset="0"/>
              </a:rPr>
              <a:t>.</a:t>
            </a: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r>
              <a:rPr lang="en-US">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charset="0"/>
                <a:cs typeface="Times New Roman" panose="02020603050405020304" charset="0"/>
              </a:rPr>
              <a:t>Một số biển báo, cờ báo hiệu cần biết:</a:t>
            </a:r>
          </a:p>
        </p:txBody>
      </p:sp>
      <p:sp>
        <p:nvSpPr>
          <p:cNvPr id="5" name="Content Placeholder 4"/>
          <p:cNvSpPr>
            <a:spLocks noGrp="1"/>
          </p:cNvSpPr>
          <p:nvPr>
            <p:ph idx="1"/>
          </p:nvPr>
        </p:nvSpPr>
        <p:spPr>
          <a:xfrm>
            <a:off x="838200" y="1825625"/>
            <a:ext cx="10515600" cy="3280410"/>
          </a:xfrm>
        </p:spPr>
        <p:txBody>
          <a:bodyPr/>
          <a:lstStyle/>
          <a:p>
            <a:pPr marL="0" indent="0" algn="ctr">
              <a:buNone/>
            </a:pPr>
            <a:r>
              <a:rPr lang="en-US" sz="5400" b="1">
                <a:solidFill>
                  <a:srgbClr val="FF0000"/>
                </a:solidFill>
                <a:latin typeface="Times New Roman" panose="02020603050405020304" charset="0"/>
                <a:cs typeface="Times New Roman" panose="02020603050405020304" charset="0"/>
              </a:rPr>
              <a:t>Cờ đen là cảnh báo nơi có vùng xoáy nước</a:t>
            </a:r>
          </a:p>
        </p:txBody>
      </p:sp>
    </p:spTree>
  </p:cSld>
  <p:clrMapOvr>
    <a:masterClrMapping/>
  </p:clrMapOvr>
  <p:transition>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charset="0"/>
                <a:cs typeface="Times New Roman" panose="02020603050405020304" charset="0"/>
                <a:sym typeface="+mn-ea"/>
              </a:rPr>
              <a:t>Một số biển báo, cờ báo hiệu cần biết:</a:t>
            </a:r>
            <a:endParaRPr lang="en-US"/>
          </a:p>
        </p:txBody>
      </p:sp>
      <p:sp>
        <p:nvSpPr>
          <p:cNvPr id="5" name="Content Placeholder 4"/>
          <p:cNvSpPr>
            <a:spLocks noGrp="1"/>
          </p:cNvSpPr>
          <p:nvPr>
            <p:ph idx="1"/>
          </p:nvPr>
        </p:nvSpPr>
        <p:spPr>
          <a:xfrm>
            <a:off x="838200" y="1840230"/>
            <a:ext cx="6972300" cy="4351655"/>
          </a:xfrm>
        </p:spPr>
        <p:txBody>
          <a:bodyPr/>
          <a:lstStyle/>
          <a:p>
            <a:pPr marL="0" indent="0">
              <a:buNone/>
            </a:pPr>
            <a:r>
              <a:rPr lang="en-US" sz="5400" b="1">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charset="0"/>
                <a:cs typeface="Times New Roman" panose="02020603050405020304" charset="0"/>
              </a:rPr>
              <a:t>Một lá cờ đỏ cho biết rằng có dòng chảy nguy hiểm, sóng cao hoặc cả hai</a:t>
            </a:r>
          </a:p>
        </p:txBody>
      </p:sp>
    </p:spTree>
  </p:cSld>
  <p:clrMapOvr>
    <a:masterClrMapping/>
  </p:clrMapOvr>
  <p:transition>
    <p:checke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charset="0"/>
                <a:cs typeface="Times New Roman" panose="02020603050405020304" charset="0"/>
                <a:sym typeface="+mn-ea"/>
              </a:rPr>
              <a:t>Một số biển báo, cờ báo hiệu cần biết:</a:t>
            </a:r>
            <a:r>
              <a:rPr lang="en-US"/>
              <a:t/>
            </a:r>
            <a:br>
              <a:rPr lang="en-US"/>
            </a:br>
            <a:endParaRPr lang="en-US"/>
          </a:p>
        </p:txBody>
      </p:sp>
      <p:sp>
        <p:nvSpPr>
          <p:cNvPr id="4" name="Content Placeholder 3"/>
          <p:cNvSpPr>
            <a:spLocks noGrp="1"/>
          </p:cNvSpPr>
          <p:nvPr>
            <p:ph idx="1"/>
          </p:nvPr>
        </p:nvSpPr>
        <p:spPr>
          <a:xfrm>
            <a:off x="581025" y="1825625"/>
            <a:ext cx="5772150" cy="4351655"/>
          </a:xfrm>
        </p:spPr>
        <p:txBody>
          <a:bodyPr>
            <a:noAutofit/>
            <a:scene3d>
              <a:camera prst="orthographicFront"/>
              <a:lightRig rig="soft" dir="t">
                <a:rot lat="0" lon="0" rev="15600000"/>
              </a:lightRig>
            </a:scene3d>
            <a:sp3d extrusionH="57150" prstMaterial="softEdge">
              <a:bevelT w="25400" h="38100"/>
            </a:sp3d>
          </a:bodyPr>
          <a:lstStyle/>
          <a:p>
            <a:pPr marL="0" indent="0">
              <a:buNone/>
            </a:pPr>
            <a:r>
              <a:rPr lang="en-US" sz="5400" b="1">
                <a:ln/>
                <a:solidFill>
                  <a:schemeClr val="accent4"/>
                </a:solidFill>
                <a:effectLst/>
                <a:latin typeface="Times New Roman" panose="02020603050405020304" charset="0"/>
                <a:cs typeface="Times New Roman" panose="02020603050405020304" charset="0"/>
              </a:rPr>
              <a:t>Hai lá cờ đỏ cho biết những người bơi lội bị cấm xuống nước</a:t>
            </a:r>
          </a:p>
          <a:p>
            <a:pPr marL="0" indent="0">
              <a:buNone/>
            </a:pPr>
            <a:r>
              <a:rPr lang="en-US" sz="5400" b="1">
                <a:ln/>
                <a:solidFill>
                  <a:schemeClr val="accent4"/>
                </a:solidFill>
                <a:effectLst/>
                <a:latin typeface="Times New Roman" panose="02020603050405020304" charset="0"/>
                <a:cs typeface="Times New Roman" panose="02020603050405020304" charset="0"/>
              </a:rPr>
              <a:t>vì các điều kiện nguy hiểm</a:t>
            </a:r>
          </a:p>
        </p:txBody>
      </p:sp>
    </p:spTree>
  </p:cSld>
  <p:clrMapOvr>
    <a:masterClrMapping/>
  </p:clrMapOvr>
  <p:transition>
    <p:checke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a:solidFill>
                  <a:srgbClr val="FF0000"/>
                </a:solidFill>
                <a:latin typeface="Times New Roman" panose="02020603050405020304" charset="0"/>
                <a:cs typeface="Times New Roman" panose="02020603050405020304" charset="0"/>
              </a:rPr>
              <a:t>Đặc điểm địa lý Việt Nam:</a:t>
            </a:r>
          </a:p>
        </p:txBody>
      </p:sp>
      <p:sp>
        <p:nvSpPr>
          <p:cNvPr id="3" name="Content Placeholder 2"/>
          <p:cNvSpPr>
            <a:spLocks noGrp="1"/>
          </p:cNvSpPr>
          <p:nvPr>
            <p:ph idx="1"/>
          </p:nvPr>
        </p:nvSpPr>
        <p:spPr/>
        <p:txBody>
          <a:bodyPr>
            <a:noAutofit/>
          </a:bodyPr>
          <a:lstStyle/>
          <a:p>
            <a:pPr marL="0" indent="0">
              <a:buNone/>
            </a:pPr>
            <a:r>
              <a:rPr lang="en-US" sz="6000">
                <a:latin typeface="Times New Roman" panose="02020603050405020304" charset="0"/>
                <a:cs typeface="Times New Roman" panose="02020603050405020304" charset="0"/>
              </a:rPr>
              <a:t>- Mỗi năm chịu ảnh hưởng hoặc hứng chịu trực tiếp khoảng 10 - 15 cơn bão.</a:t>
            </a:r>
          </a:p>
          <a:p>
            <a:pPr marL="0" indent="0">
              <a:buNone/>
            </a:pPr>
            <a:r>
              <a:rPr lang="en-US" sz="6000">
                <a:latin typeface="Times New Roman" panose="02020603050405020304" charset="0"/>
                <a:cs typeface="Times New Roman" panose="02020603050405020304" charset="0"/>
              </a:rPr>
              <a:t>- Đồng bằng sông Cửu Long có mùa nước lũ từ tháng 8 - 10 AL.</a:t>
            </a:r>
          </a:p>
        </p:txBody>
      </p:sp>
    </p:spTree>
  </p:cSld>
  <p:clrMapOvr>
    <a:masterClrMapping/>
  </p:clrMapOvr>
  <p:transition>
    <p:wheel spokes="8"/>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charset="0"/>
                <a:cs typeface="Times New Roman" panose="02020603050405020304" charset="0"/>
                <a:sym typeface="+mn-ea"/>
              </a:rPr>
              <a:t>Một số biển báo, cờ báo hiệu cần biết:</a:t>
            </a:r>
            <a:r>
              <a:rPr lang="en-US">
                <a:sym typeface="+mn-ea"/>
              </a:rPr>
              <a:t/>
            </a:r>
            <a:br>
              <a:rPr lang="en-US">
                <a:sym typeface="+mn-ea"/>
              </a:rPr>
            </a:br>
            <a:endParaRPr lang="en-US"/>
          </a:p>
        </p:txBody>
      </p:sp>
      <p:sp>
        <p:nvSpPr>
          <p:cNvPr id="4" name="Content Placeholder 3"/>
          <p:cNvSpPr>
            <a:spLocks noGrp="1"/>
          </p:cNvSpPr>
          <p:nvPr>
            <p:ph idx="1"/>
          </p:nvPr>
        </p:nvSpPr>
        <p:spPr>
          <a:xfrm>
            <a:off x="5624195" y="1340485"/>
            <a:ext cx="6158230" cy="5321935"/>
          </a:xfrm>
        </p:spPr>
        <p:txBody>
          <a:bodyPr/>
          <a:lstStyle/>
          <a:p>
            <a:pPr marL="0" indent="0">
              <a:buNone/>
            </a:pPr>
            <a:r>
              <a:rPr lang="en-US" sz="4800" b="1">
                <a:ln w="22225">
                  <a:solidFill>
                    <a:schemeClr val="accent2"/>
                  </a:solidFill>
                  <a:prstDash val="solid"/>
                </a:ln>
                <a:solidFill>
                  <a:schemeClr val="accent2">
                    <a:lumMod val="40000"/>
                    <a:lumOff val="60000"/>
                  </a:schemeClr>
                </a:solidFill>
                <a:effectLst/>
                <a:latin typeface="Times New Roman" panose="02020603050405020304" charset="0"/>
                <a:cs typeface="Times New Roman" panose="02020603050405020304" charset="0"/>
              </a:rPr>
              <a:t>Cờ vàng có nghĩa là có khả năng xảy ra sóng lớn và các dòng chảy nguy hiểm hoặc dòng chảy ngầm</a:t>
            </a:r>
          </a:p>
        </p:txBody>
      </p:sp>
    </p:spTree>
  </p:cSld>
  <p:clrMapOvr>
    <a:masterClrMapping/>
  </p:clrMapOvr>
  <p:transition>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14. Nam hoc 2020-2021\14. Pho cap boi va phong chong duoi nuoc 2020-2021\11221469_784224988365027_7767409710391163410_n.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 y="76200"/>
            <a:ext cx="6090920" cy="6702425"/>
          </a:xfrm>
          <a:prstGeom prst="rect">
            <a:avLst/>
          </a:prstGeom>
          <a:noFill/>
          <a:ln>
            <a:noFill/>
          </a:ln>
        </p:spPr>
      </p:pic>
      <p:pic>
        <p:nvPicPr>
          <p:cNvPr id="6" name="Picture 6" descr="D:\14. Nam hoc 2020-2021\14. Pho cap boi va phong chong duoi nuoc 2020-2021\Bien-bao-be-boi-8-mi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9670" y="76200"/>
            <a:ext cx="5880100" cy="6702425"/>
          </a:xfrm>
          <a:prstGeom prst="rect">
            <a:avLst/>
          </a:prstGeom>
          <a:noFill/>
          <a:ln>
            <a:noFill/>
          </a:ln>
        </p:spPr>
      </p:pic>
    </p:spTree>
  </p:cSld>
  <p:clrMapOvr>
    <a:masterClrMapping/>
  </p:clrMapOvr>
  <p:transition>
    <p:wheel spokes="8"/>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14. Nam hoc 2020-2021\14. Pho cap boi va phong chong duoi nuoc 2020-2021\Bien-bao-be-boi-9-min.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160" y="240030"/>
            <a:ext cx="6119495" cy="6580505"/>
          </a:xfrm>
          <a:prstGeom prst="rect">
            <a:avLst/>
          </a:prstGeom>
          <a:noFill/>
          <a:ln>
            <a:noFill/>
          </a:ln>
        </p:spPr>
      </p:pic>
      <p:pic>
        <p:nvPicPr>
          <p:cNvPr id="8" name="Picture 8" descr="D:\14. Nam hoc 2020-2021\14. Pho cap boi va phong chong duoi nuoc 2020-2021\Bien-bao-be-boi-10-mi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29655" y="240030"/>
            <a:ext cx="6010275" cy="6580505"/>
          </a:xfrm>
          <a:prstGeom prst="rect">
            <a:avLst/>
          </a:prstGeom>
          <a:noFill/>
          <a:ln>
            <a:noFill/>
          </a:ln>
        </p:spPr>
      </p:pic>
    </p:spTree>
  </p:cSld>
  <p:clrMapOvr>
    <a:masterClrMapping/>
  </p:clrMapOvr>
  <p:transition>
    <p:wheel spokes="8"/>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wheel spokes="8"/>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ln/>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Khi bản thân bị đuối nước ta phải làm gì?</a:t>
            </a:r>
            <a:br>
              <a:rPr lang="en-US" b="1">
                <a:ln/>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br>
            <a:r>
              <a:rPr lang="en-US" b="1">
                <a:ln/>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Khi gặp người khác bị đuối nước ta phải làm gì?</a:t>
            </a:r>
          </a:p>
        </p:txBody>
      </p:sp>
      <p:pic>
        <p:nvPicPr>
          <p:cNvPr id="5" name="Content Placeholder 4" descr="677056501-h-1591093685546-15910936862971189625466-33-0-673-1024-crop-15910948235561649914988"/>
          <p:cNvPicPr>
            <a:picLocks noGrp="1" noChangeAspect="1"/>
          </p:cNvPicPr>
          <p:nvPr>
            <p:ph sz="half" idx="1"/>
          </p:nvPr>
        </p:nvPicPr>
        <p:blipFill>
          <a:blip r:embed="rId2"/>
          <a:stretch>
            <a:fillRect/>
          </a:stretch>
        </p:blipFill>
        <p:spPr>
          <a:xfrm>
            <a:off x="17145" y="1788795"/>
            <a:ext cx="6155055" cy="4969510"/>
          </a:xfrm>
          <a:prstGeom prst="rect">
            <a:avLst/>
          </a:prstGeom>
        </p:spPr>
      </p:pic>
      <p:pic>
        <p:nvPicPr>
          <p:cNvPr id="6" name="Content Placeholder 5" descr="cam-nang-cuu-ho-mytour-1 (1)"/>
          <p:cNvPicPr>
            <a:picLocks noGrp="1" noChangeAspect="1"/>
          </p:cNvPicPr>
          <p:nvPr>
            <p:ph sz="half" idx="2"/>
          </p:nvPr>
        </p:nvPicPr>
        <p:blipFill>
          <a:blip r:embed="rId3"/>
          <a:stretch>
            <a:fillRect/>
          </a:stretch>
        </p:blipFill>
        <p:spPr>
          <a:xfrm>
            <a:off x="6321425" y="1788795"/>
            <a:ext cx="5763895" cy="496951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5845"/>
          </a:xfrm>
        </p:spPr>
        <p:txBody>
          <a:bodyPr/>
          <a:lstStyle/>
          <a:p>
            <a:r>
              <a:rPr lang="en-US" b="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2.4. Biện pháp xử trí đuối nước</a:t>
            </a:r>
          </a:p>
        </p:txBody>
      </p:sp>
      <p:sp>
        <p:nvSpPr>
          <p:cNvPr id="3" name="Content Placeholder 2"/>
          <p:cNvSpPr>
            <a:spLocks noGrp="1"/>
          </p:cNvSpPr>
          <p:nvPr>
            <p:ph sz="half" idx="1"/>
          </p:nvPr>
        </p:nvSpPr>
        <p:spPr>
          <a:xfrm>
            <a:off x="374650" y="1825625"/>
            <a:ext cx="10685145" cy="4988560"/>
          </a:xfrm>
        </p:spPr>
        <p:txBody>
          <a:bodyPr>
            <a:normAutofit fontScale="70000"/>
          </a:bodyPr>
          <a:lstStyle/>
          <a:p>
            <a:pPr marL="0" indent="0">
              <a:buNone/>
            </a:pPr>
            <a:r>
              <a:rPr lang="en-US" sz="6600" b="1" u="sng">
                <a:ln w="22225">
                  <a:solidFill>
                    <a:schemeClr val="accent2"/>
                  </a:solidFill>
                  <a:prstDash val="solid"/>
                </a:ln>
                <a:solidFill>
                  <a:schemeClr val="bg1"/>
                </a:solidFill>
                <a:effectLst/>
                <a:latin typeface="Times New Roman" panose="02020603050405020304" charset="0"/>
                <a:cs typeface="Times New Roman" panose="02020603050405020304" charset="0"/>
              </a:rPr>
              <a:t>a. Khi bản thân bị đuối nước</a:t>
            </a:r>
            <a:endParaRPr lang="en-US" sz="6600" b="1">
              <a:ln/>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marL="0" indent="0">
              <a:buNone/>
            </a:pPr>
            <a:r>
              <a:rPr lang="en-US" sz="6600" b="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Do không biết bơi, bị chuột rút, gặp nước xoáy, nước chảy xiết</a:t>
            </a:r>
          </a:p>
          <a:p>
            <a:pPr marL="0" indent="0">
              <a:buNone/>
            </a:pPr>
            <a:r>
              <a:rPr lang="en-US" sz="6600" b="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 Cố gắng giữ bình tỉnh.</a:t>
            </a:r>
          </a:p>
          <a:p>
            <a:pPr marL="0" indent="0">
              <a:buNone/>
            </a:pPr>
            <a:r>
              <a:rPr lang="en-US" sz="6600" b="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 Tìm mọi cách ngoi lên khỏi mặt nước để kêu cứu.</a:t>
            </a:r>
            <a:endParaRPr lang="en-US" sz="660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marL="0" indent="0">
              <a:buNone/>
            </a:pPr>
            <a:r>
              <a:rPr lang="en-US">
                <a:solidFill>
                  <a:srgbClr val="FF0000"/>
                </a:solidFill>
                <a:latin typeface="Times New Roman" panose="02020603050405020304" charset="0"/>
                <a:cs typeface="Times New Roman" panose="02020603050405020304" charset="0"/>
              </a:rPr>
              <a:t>    	</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F0000"/>
                </a:solidFill>
                <a:latin typeface="Times New Roman" panose="02020603050405020304" charset="0"/>
                <a:cs typeface="Times New Roman" panose="02020603050405020304" charset="0"/>
              </a:rPr>
              <a:t>- Dùng kỹ thuật “Bơi tự cứu”:</a:t>
            </a:r>
          </a:p>
        </p:txBody>
      </p:sp>
      <p:sp>
        <p:nvSpPr>
          <p:cNvPr id="3" name="Content Placeholder 2"/>
          <p:cNvSpPr>
            <a:spLocks noGrp="1"/>
          </p:cNvSpPr>
          <p:nvPr>
            <p:ph sz="half" idx="1"/>
          </p:nvPr>
        </p:nvSpPr>
        <p:spPr>
          <a:xfrm>
            <a:off x="838200" y="1825625"/>
            <a:ext cx="10515600" cy="4351655"/>
          </a:xfrm>
        </p:spPr>
        <p:txBody>
          <a:bodyPr>
            <a:normAutofit lnSpcReduction="20000"/>
          </a:bodyPr>
          <a:lstStyle/>
          <a:p>
            <a:pPr marL="0" indent="0" algn="just">
              <a:buNone/>
            </a:pPr>
            <a:r>
              <a:rPr lang="en-US" sz="4400">
                <a:latin typeface="Times New Roman" panose="02020603050405020304" charset="0"/>
                <a:cs typeface="Times New Roman" panose="02020603050405020304" charset="0"/>
                <a:sym typeface="+mn-ea"/>
              </a:rPr>
              <a:t>+ Bình tĩnh, nhắm mắt, ngậm miệng, nín thở (có thể lấy tay bịt mũi) để phổi không bị sặc nước, trở thành cái phao cứu sinh đẩy người nổi dần lên.</a:t>
            </a:r>
            <a:endParaRPr lang="en-US" sz="4400">
              <a:latin typeface="Times New Roman" panose="02020603050405020304" charset="0"/>
              <a:cs typeface="Times New Roman" panose="02020603050405020304" charset="0"/>
            </a:endParaRPr>
          </a:p>
          <a:p>
            <a:pPr marL="0" indent="0" algn="just">
              <a:buNone/>
            </a:pPr>
            <a:r>
              <a:rPr lang="en-US" sz="4400">
                <a:latin typeface="Times New Roman" panose="02020603050405020304" charset="0"/>
                <a:cs typeface="Times New Roman" panose="02020603050405020304" charset="0"/>
                <a:sym typeface="+mn-ea"/>
              </a:rPr>
              <a:t>     	+ Tiếp tục thả lỏng người để nước đẩy lên sát mặt nước trở về tư thế bập bênh bán an toàn, đầu nổi sát mặt nước, chân ở phía nước sâu.</a:t>
            </a:r>
            <a:endParaRPr lang="en-US" sz="4400">
              <a:latin typeface="Times New Roman" panose="02020603050405020304" charset="0"/>
              <a:cs typeface="Times New Roman" panose="02020603050405020304" charset="0"/>
            </a:endParaRPr>
          </a:p>
          <a:p>
            <a:endParaRPr lang="en-US" sz="4400">
              <a:latin typeface="Times New Roman" panose="02020603050405020304" charset="0"/>
              <a:cs typeface="Times New Roman" panose="02020603050405020304" charset="0"/>
            </a:endParaRPr>
          </a:p>
        </p:txBody>
      </p:sp>
    </p:spTree>
  </p:cSld>
  <p:clrMapOvr>
    <a:masterClrMapping/>
  </p:clrMapOvr>
  <p:transition>
    <p:comb/>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640080"/>
            <a:ext cx="10516235" cy="5537200"/>
          </a:xfrm>
        </p:spPr>
        <p:txBody>
          <a:bodyPr>
            <a:noAutofit/>
          </a:bodyPr>
          <a:lstStyle/>
          <a:p>
            <a:pPr marL="0" indent="0" algn="just">
              <a:buNone/>
            </a:pPr>
            <a:r>
              <a:rPr lang="en-US" sz="4400">
                <a:latin typeface="Times New Roman" panose="02020603050405020304" charset="0"/>
                <a:cs typeface="Times New Roman" panose="02020603050405020304" charset="0"/>
              </a:rPr>
              <a:t>+ Dùng tay hoặc chân làm mái chèo, quạt nước đẩy đầu nhô khỏi mặt nước hoặc cũng có thể quạt nước xiên, đẩy người bơi đi dễ dàng bởi trong nước người trở nên nhẹ hơn so với trên cạn.</a:t>
            </a:r>
          </a:p>
          <a:p>
            <a:pPr marL="0" indent="0" algn="just">
              <a:buNone/>
            </a:pPr>
            <a:r>
              <a:rPr lang="en-US" sz="4400">
                <a:latin typeface="Times New Roman" panose="02020603050405020304" charset="0"/>
                <a:cs typeface="Times New Roman" panose="02020603050405020304" charset="0"/>
              </a:rPr>
              <a:t>     	+ Khi chuyển động lên xuống, tới trước, hãy nhớ trên mặt nước, há miệng to hít vào nhanh và sâu, dưới mặt nước, ngậm miệng, thở ra từ từ bằng mũi hoặc bằng miệng.</a:t>
            </a:r>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2650"/>
          </a:xfrm>
        </p:spPr>
        <p:txBody>
          <a:bodyPr/>
          <a:lstStyle/>
          <a:p>
            <a:r>
              <a:rPr lang="en-US" b="1">
                <a:ln/>
                <a:solidFill>
                  <a:srgbClr val="C0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b. Khi gặp người khác bị đuối nước</a:t>
            </a:r>
          </a:p>
        </p:txBody>
      </p:sp>
      <p:sp>
        <p:nvSpPr>
          <p:cNvPr id="100" name="Text Box 99"/>
          <p:cNvSpPr txBox="1"/>
          <p:nvPr/>
        </p:nvSpPr>
        <p:spPr>
          <a:xfrm>
            <a:off x="541655" y="1524000"/>
            <a:ext cx="11151235" cy="3784600"/>
          </a:xfrm>
          <a:prstGeom prst="rect">
            <a:avLst/>
          </a:prstGeom>
          <a:noFill/>
          <a:ln w="9525">
            <a:noFill/>
          </a:ln>
        </p:spPr>
        <p:txBody>
          <a:bodyPr wrap="square">
            <a:spAutoFit/>
          </a:bodyPr>
          <a:lstStyle/>
          <a:p>
            <a:pPr indent="0" algn="just"/>
            <a:r>
              <a:rPr lang="en-US" sz="4800" b="1">
                <a:solidFill>
                  <a:srgbClr val="2B2B2B"/>
                </a:solidFill>
                <a:latin typeface="Times New Roman" panose="02020603050405020304" charset="0"/>
              </a:rPr>
              <a:t>- Khô</a:t>
            </a:r>
            <a:r>
              <a:rPr lang="en-US" sz="4800" b="1">
                <a:latin typeface="Times New Roman" panose="02020603050405020304" charset="0"/>
              </a:rPr>
              <a:t>ng biết bơi thì tuyệt đối không nhảy xuống nước để cứu người đuối nước.</a:t>
            </a:r>
          </a:p>
          <a:p>
            <a:pPr indent="0" algn="just"/>
            <a:r>
              <a:rPr lang="en-US" sz="4800" b="1">
                <a:latin typeface="Times New Roman" panose="02020603050405020304" charset="0"/>
              </a:rPr>
              <a:t>    	- Hô hoán để tìm người trợ giúp.</a:t>
            </a:r>
          </a:p>
          <a:p>
            <a:pPr indent="0" algn="just"/>
            <a:r>
              <a:rPr lang="en-US" sz="4800" b="1">
                <a:latin typeface="Times New Roman" panose="02020603050405020304" charset="0"/>
              </a:rPr>
              <a:t>   	- Dùng cây, dây, phao, can nhựa … để cứu nạn nhân.</a:t>
            </a:r>
            <a:endParaRPr lang="en-US" sz="4800" b="1"/>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5910" y="297815"/>
            <a:ext cx="11609070" cy="6336030"/>
          </a:xfrm>
        </p:spPr>
        <p:txBody>
          <a:bodyPr>
            <a:noAutofit/>
          </a:bodyPr>
          <a:lstStyle/>
          <a:p>
            <a:pPr marL="0" indent="0" algn="just">
              <a:buNone/>
            </a:pPr>
            <a:r>
              <a:rPr lang="en-US" sz="4000">
                <a:latin typeface="Times New Roman" panose="02020603050405020304" charset="0"/>
                <a:cs typeface="Times New Roman" panose="02020603050405020304" charset="0"/>
              </a:rPr>
              <a:t>- Người biết bơi thì có thể nhảy xuống để cứu, nhưng hãy nhớ đây là biện pháp cuối cùng khi không còn biện pháp nào khác:</a:t>
            </a:r>
          </a:p>
          <a:p>
            <a:pPr marL="0" indent="0" algn="just">
              <a:buNone/>
            </a:pPr>
            <a:r>
              <a:rPr lang="en-US" sz="4000">
                <a:latin typeface="Times New Roman" panose="02020603050405020304" charset="0"/>
                <a:cs typeface="Times New Roman" panose="02020603050405020304" charset="0"/>
              </a:rPr>
              <a:t>     	+ Nếu nạn nhân còn tỉnh, tuyệt đối không được tiếp cận phía trước mặt nạn nhân. Tìm cách tiếp cận phía sau, dùng tay nắm tóc hoặc choàng qua nách, ôm chéo trên ngực để nạn nhân nằm ngửa, mũi nổi trên mặt nước rồi kéo nạn nhân vào bờ.</a:t>
            </a:r>
          </a:p>
          <a:p>
            <a:pPr marL="0" indent="0" algn="just">
              <a:buNone/>
            </a:pPr>
            <a:r>
              <a:rPr lang="en-US" sz="4000">
                <a:latin typeface="Times New Roman" panose="02020603050405020304" charset="0"/>
                <a:cs typeface="Times New Roman" panose="02020603050405020304" charset="0"/>
              </a:rPr>
              <a:t>     	+ Nếu nạn nhân bất tỉnh, nâng đầu nạn nhân lên khỏi mặt nước rồi bơi ngửa kéo nạn nhân vào bờ.</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6815"/>
            <a:ext cx="10515600" cy="4650105"/>
          </a:xfrm>
        </p:spPr>
        <p:txBody>
          <a:bodyPr>
            <a:noAutofit/>
          </a:bodyPr>
          <a:lstStyle/>
          <a:p>
            <a:pPr marL="0" indent="0" algn="ctr">
              <a:buNone/>
            </a:pPr>
            <a:r>
              <a:rPr lang="en-US" sz="6000">
                <a:ln w="12700" cmpd="sng">
                  <a:solidFill>
                    <a:schemeClr val="accent4"/>
                  </a:solidFill>
                  <a:prstDash val="solid"/>
                </a:ln>
                <a:solidFill>
                  <a:schemeClr val="tx1"/>
                </a:solidFill>
                <a:effectLst/>
                <a:latin typeface="Times New Roman" panose="02020603050405020304" charset="0"/>
                <a:cs typeface="Times New Roman" panose="02020603050405020304" charset="0"/>
              </a:rPr>
              <a:t>Mỗi năm có khoảng 2000 trẻ em bị đuối nước ở Việt Nam, trở thành nguyên nhân gây tử vong hàng đầu ở trẻ, cao nhất Đông Nam Á, gấp 10 lần các nước phát triển.</a:t>
            </a:r>
          </a:p>
        </p:txBody>
      </p:sp>
    </p:spTree>
  </p:cSld>
  <p:clrMapOvr>
    <a:masterClrMapping/>
  </p:clrMapOvr>
  <p:transition>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79705"/>
            <a:ext cx="10515600" cy="1126490"/>
          </a:xfrm>
        </p:spPr>
        <p:txBody>
          <a:bodyPr/>
          <a:lstStyle/>
          <a:p>
            <a:r>
              <a:rPr lang="en-US"/>
              <a:t>	</a:t>
            </a:r>
            <a:r>
              <a:rPr lang="en-US" b="1">
                <a:solidFill>
                  <a:srgbClr val="FF0000"/>
                </a:solidFill>
                <a:latin typeface="Times New Roman" panose="02020603050405020304" charset="0"/>
                <a:cs typeface="Times New Roman" panose="02020603050405020304" charset="0"/>
              </a:rPr>
              <a:t>c. Cách xử trí khi nạn nhân bất tỉnh</a:t>
            </a:r>
          </a:p>
        </p:txBody>
      </p:sp>
      <p:sp>
        <p:nvSpPr>
          <p:cNvPr id="3" name="Content Placeholder 2"/>
          <p:cNvSpPr>
            <a:spLocks noGrp="1"/>
          </p:cNvSpPr>
          <p:nvPr>
            <p:ph sz="half" idx="1"/>
          </p:nvPr>
        </p:nvSpPr>
        <p:spPr>
          <a:xfrm>
            <a:off x="295910" y="1032510"/>
            <a:ext cx="11629390" cy="5749925"/>
          </a:xfrm>
        </p:spPr>
        <p:txBody>
          <a:bodyPr>
            <a:noAutofit/>
          </a:bodyPr>
          <a:lstStyle/>
          <a:p>
            <a:pPr marL="0" indent="0" algn="just">
              <a:buNone/>
            </a:pPr>
            <a:r>
              <a:rPr lang="en-US" sz="4000">
                <a:latin typeface="Times New Roman" panose="02020603050405020304" charset="0"/>
                <a:cs typeface="Times New Roman" panose="02020603050405020304" charset="0"/>
              </a:rPr>
              <a:t>Khi đưa nạn nhân vào bờ, phải tiến  hành ngay:</a:t>
            </a:r>
          </a:p>
          <a:p>
            <a:pPr marL="0" indent="0" algn="just">
              <a:buNone/>
            </a:pPr>
            <a:r>
              <a:rPr lang="en-US" sz="4000">
                <a:latin typeface="Times New Roman" panose="02020603050405020304" charset="0"/>
                <a:cs typeface="Times New Roman" panose="02020603050405020304" charset="0"/>
              </a:rPr>
              <a:t>    	- Đưa nạn nhân đến nơi thông thoáng.</a:t>
            </a:r>
          </a:p>
          <a:p>
            <a:pPr marL="0" indent="0" algn="just">
              <a:buNone/>
            </a:pPr>
            <a:r>
              <a:rPr lang="en-US" sz="4000">
                <a:latin typeface="Times New Roman" panose="02020603050405020304" charset="0"/>
                <a:cs typeface="Times New Roman" panose="02020603050405020304" charset="0"/>
              </a:rPr>
              <a:t>    	- Lau khô, ủ ấm.</a:t>
            </a:r>
          </a:p>
          <a:p>
            <a:pPr marL="0" indent="0" algn="just">
              <a:buNone/>
            </a:pPr>
            <a:r>
              <a:rPr lang="en-US" sz="4000">
                <a:latin typeface="Times New Roman" panose="02020603050405020304" charset="0"/>
                <a:cs typeface="Times New Roman" panose="02020603050405020304" charset="0"/>
              </a:rPr>
              <a:t>    	- Kiểm tra tim, phổi.</a:t>
            </a:r>
          </a:p>
          <a:p>
            <a:pPr marL="0" indent="0">
              <a:buNone/>
            </a:pPr>
            <a:r>
              <a:rPr lang="en-US" sz="4000">
                <a:latin typeface="Times New Roman" panose="02020603050405020304" charset="0"/>
                <a:cs typeface="Times New Roman" panose="02020603050405020304" charset="0"/>
              </a:rPr>
              <a:t>    	</a:t>
            </a:r>
            <a:r>
              <a:rPr lang="en-US" sz="4000" b="1" i="1" u="sng">
                <a:solidFill>
                  <a:srgbClr val="C00000"/>
                </a:solidFill>
                <a:latin typeface="Times New Roman" panose="02020603050405020304" charset="0"/>
                <a:cs typeface="Times New Roman" panose="02020603050405020304" charset="0"/>
              </a:rPr>
              <a:t>Với trẻ lớn và người lớn:</a:t>
            </a:r>
            <a:endParaRPr lang="en-US" sz="4000" b="1" u="sng">
              <a:solidFill>
                <a:srgbClr val="C00000"/>
              </a:solidFill>
              <a:latin typeface="Times New Roman" panose="02020603050405020304" charset="0"/>
              <a:cs typeface="Times New Roman" panose="02020603050405020304" charset="0"/>
            </a:endParaRPr>
          </a:p>
          <a:p>
            <a:pPr marL="0" indent="0">
              <a:buNone/>
            </a:pPr>
            <a:r>
              <a:rPr lang="en-US" sz="4000">
                <a:latin typeface="Times New Roman" panose="02020603050405020304" charset="0"/>
                <a:cs typeface="Times New Roman" panose="02020603050405020304" charset="0"/>
              </a:rPr>
              <a:t>Dùng hai tay chồng lên nhau đặt ngay vào vị trí một nửa dưới xương ức và ấn tim với tần số ép khoảng 100 lần/1 phút và hà hơi thổi ngạt với phương pháp miệng thổi miệng cho nạn nhân.</a:t>
            </a:r>
          </a:p>
        </p:txBody>
      </p:sp>
    </p:spTree>
  </p:cSld>
  <p:clrMapOvr>
    <a:masterClrMapping/>
  </p:clrMapOvr>
  <p:transition>
    <p:wheel spokes="8"/>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2755" y="497840"/>
            <a:ext cx="11524615" cy="6235700"/>
          </a:xfrm>
        </p:spPr>
        <p:txBody>
          <a:bodyPr>
            <a:noAutofit/>
          </a:bodyPr>
          <a:lstStyle/>
          <a:p>
            <a:pPr marL="0" indent="0" algn="just">
              <a:buNone/>
            </a:pPr>
            <a:r>
              <a:rPr lang="en-US" sz="4400">
                <a:latin typeface="Times New Roman" panose="02020603050405020304" charset="0"/>
                <a:cs typeface="Times New Roman" panose="02020603050405020304" charset="0"/>
              </a:rPr>
              <a:t>- Nếu chỉ có một người tiến hành sơ cấp cứu, thì ấn tim ngoài lồng ngực 15 - 30 nhịp, sau đó hà hơi thổi ngạt 2 lần và tiếp tục lặp lại việc ấn tim ngoài lồng ngực với chu kỳ 15 - 30 lần ấn tim, 2 lần hà hơi thổi ngạt.</a:t>
            </a:r>
          </a:p>
          <a:p>
            <a:pPr marL="0" indent="0" algn="just">
              <a:buNone/>
            </a:pPr>
            <a:r>
              <a:rPr lang="en-US" sz="4400">
                <a:latin typeface="Times New Roman" panose="02020603050405020304" charset="0"/>
                <a:cs typeface="Times New Roman" panose="02020603050405020304" charset="0"/>
              </a:rPr>
              <a:t>- Nếu có hai người cấp cứu thì một người ấn tim ngoài lồng ngực, một người hà hơi thổi ngạt, kiên trì thực hiện cho đến khi nạn nhân hồi tỉnh trở lại hoặc cho đến khi nạn nhân được đưa đến cơ sở y tế gần nhất.</a:t>
            </a:r>
          </a:p>
        </p:txBody>
      </p:sp>
    </p:spTree>
  </p:cSld>
  <p:clrMapOvr>
    <a:masterClrMapping/>
  </p:clrMapOvr>
  <p:transition>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435"/>
            <a:ext cx="10515600" cy="667385"/>
          </a:xfrm>
        </p:spPr>
        <p:txBody>
          <a:bodyPr>
            <a:normAutofit fontScale="90000"/>
          </a:bodyPr>
          <a:lstStyle/>
          <a:p>
            <a:r>
              <a:rPr lang="en-US" b="1">
                <a:ln w="22225">
                  <a:solidFill>
                    <a:schemeClr val="accent2"/>
                  </a:solidFill>
                  <a:prstDash val="solid"/>
                </a:ln>
                <a:solidFill>
                  <a:srgbClr val="FF0000"/>
                </a:solidFill>
                <a:effectLst/>
                <a:latin typeface="Times New Roman" panose="02020603050405020304" charset="0"/>
                <a:cs typeface="Times New Roman" panose="02020603050405020304" charset="0"/>
              </a:rPr>
              <a:t>Với trẻ nhỏ</a:t>
            </a:r>
          </a:p>
        </p:txBody>
      </p:sp>
      <p:sp>
        <p:nvSpPr>
          <p:cNvPr id="3" name="Content Placeholder 2"/>
          <p:cNvSpPr>
            <a:spLocks noGrp="1"/>
          </p:cNvSpPr>
          <p:nvPr>
            <p:ph sz="half" idx="1"/>
          </p:nvPr>
        </p:nvSpPr>
        <p:spPr>
          <a:xfrm>
            <a:off x="138430" y="629285"/>
            <a:ext cx="12037695" cy="5142230"/>
          </a:xfrm>
        </p:spPr>
        <p:txBody>
          <a:bodyPr>
            <a:noAutofit/>
          </a:bodyPr>
          <a:lstStyle/>
          <a:p>
            <a:pPr marL="0" indent="0" algn="just">
              <a:buNone/>
            </a:pPr>
            <a:r>
              <a:rPr lang="en-US" sz="4000">
                <a:latin typeface="Times New Roman" panose="02020603050405020304" charset="0"/>
                <a:cs typeface="Times New Roman" panose="02020603050405020304" charset="0"/>
              </a:rPr>
              <a:t>- Đối với trẻ dưới 1 tuổi: Dùng 2 ngón tay cái ấn ở vị trí giữa và dưới đường nối hai đầu vú 1 đốt ngón tay (tức khoảng bằng bề ngang một ngón tay).</a:t>
            </a:r>
          </a:p>
          <a:p>
            <a:pPr marL="0" indent="0" algn="just">
              <a:buNone/>
            </a:pPr>
            <a:r>
              <a:rPr lang="en-US" sz="4000">
                <a:latin typeface="Times New Roman" panose="02020603050405020304" charset="0"/>
                <a:cs typeface="Times New Roman" panose="02020603050405020304" charset="0"/>
              </a:rPr>
              <a:t>- Đối với trẻ 1 - 8 tuổi: Dùng 1 bàn tay hoặc 2 bàn tay đặt chồng lên nhau ấn vào phía trên mỏm ức 2 đốt ngón tay. Phối hợp ấn tim và thổi ngạt theo tỷ lệ 5/1 (đối với trẻ dưới 8 tuổi) hoặc 15/2 (đối với trẻ trên 8 tuổi).</a:t>
            </a:r>
          </a:p>
          <a:p>
            <a:pPr marL="0" indent="0" algn="just">
              <a:buNone/>
            </a:pPr>
            <a:r>
              <a:rPr lang="en-US" sz="4000">
                <a:latin typeface="Times New Roman" panose="02020603050405020304" charset="0"/>
                <a:cs typeface="Times New Roman" panose="02020603050405020304" charset="0"/>
              </a:rPr>
              <a:t>- Kiên trì thực hiện các động tác cấp cứu này cho đến khi nạn nhân tự thở lại được hoặc có sự giúp đỡ của nhân viên y tế. Việc cấp cứu này đôi khi phải mất hàng giờ hoặc lâu hơn.</a:t>
            </a:r>
          </a:p>
        </p:txBody>
      </p:sp>
    </p:spTree>
  </p:cSld>
  <p:clrMapOvr>
    <a:masterClrMapping/>
  </p:clrMapOvr>
  <p:transition>
    <p:split orient="vert"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225425"/>
            <a:ext cx="11558270" cy="5666105"/>
          </a:xfrm>
        </p:spPr>
        <p:txBody>
          <a:bodyPr>
            <a:noAutofit/>
          </a:bodyPr>
          <a:lstStyle/>
          <a:p>
            <a:pPr marL="0" indent="0">
              <a:buNone/>
            </a:pPr>
            <a:endParaRPr lang="en-US" sz="4000">
              <a:latin typeface="Times New Roman" panose="02020603050405020304" charset="0"/>
              <a:cs typeface="Times New Roman" panose="02020603050405020304" charset="0"/>
            </a:endParaRPr>
          </a:p>
          <a:p>
            <a:pPr marL="0" indent="0" algn="just">
              <a:buNone/>
            </a:pPr>
            <a:r>
              <a:rPr lang="en-US" sz="4800">
                <a:latin typeface="Times New Roman" panose="02020603050405020304" charset="0"/>
                <a:cs typeface="Times New Roman" panose="02020603050405020304" charset="0"/>
              </a:rPr>
              <a:t>- Nếu sơ cứu có kết quả, nạn nhân thở lại, cử động giãy giụa, hay nạn nhân vẫn còn mê nhưng đã có mạch và nhịp thở thì gọi xe cấp cứu hay dùng mọi phương tiện sẵn có chuyển nạn nhân đến cơ sở y tế có trang bị hồi sức cấp cứu. Quá trình vận chuyển vẫn phải tiếp tục cấp cứu và đắp giữ ấm cho nạn nhân.</a:t>
            </a:r>
          </a:p>
          <a:p>
            <a:pPr marL="0" indent="0" algn="just">
              <a:buNone/>
            </a:pPr>
            <a:endParaRPr lang="en-US" sz="4800">
              <a:latin typeface="Times New Roman" panose="02020603050405020304" charset="0"/>
              <a:cs typeface="Times New Roman" panose="02020603050405020304" charset="0"/>
            </a:endParaRPr>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4175" y="682625"/>
            <a:ext cx="11581130" cy="5652135"/>
          </a:xfrm>
        </p:spPr>
        <p:txBody>
          <a:bodyPr>
            <a:noAutofit/>
          </a:bodyPr>
          <a:lstStyle/>
          <a:p>
            <a:pPr marL="0" indent="0" algn="just">
              <a:buNone/>
            </a:pPr>
            <a:r>
              <a:rPr lang="en-US" sz="5400">
                <a:latin typeface="Times New Roman" panose="02020603050405020304" charset="0"/>
                <a:cs typeface="Times New Roman" panose="02020603050405020304" charset="0"/>
              </a:rPr>
              <a:t>- Khi tỉnh lại, nạn nhân sẽ nôn ra nước, nên phải để nạn nhân ở tư thế an toàn, đầu nằm nghiêng, kê gối dưới hai vai, nới rộng quần áo, phòng cho nạn nhân không bị ngạt trở lại vì sặc chất nôn. Chỉ bỏ cuộc khi đã hô hấp nhân tạo và ép tim được 2 tiếng mà không thấy nạn nhân phục hồi.</a:t>
            </a:r>
          </a:p>
        </p:txBody>
      </p:sp>
    </p:spTree>
  </p:cSld>
  <p:clrMapOvr>
    <a:masterClrMapping/>
  </p:clrMapOvr>
  <p:transition>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solidFill>
                  <a:srgbClr val="FF0000"/>
                </a:solidFill>
                <a:latin typeface="Times New Roman" panose="02020603050405020304" charset="0"/>
                <a:cs typeface="Times New Roman" panose="02020603050405020304" charset="0"/>
              </a:rPr>
              <a:t>Những việc cần chú ý trong quá trình cấp cứu đuối nước:</a:t>
            </a:r>
          </a:p>
        </p:txBody>
      </p:sp>
      <p:sp>
        <p:nvSpPr>
          <p:cNvPr id="3" name="Content Placeholder 2"/>
          <p:cNvSpPr>
            <a:spLocks noGrp="1"/>
          </p:cNvSpPr>
          <p:nvPr>
            <p:ph sz="half" idx="1"/>
          </p:nvPr>
        </p:nvSpPr>
        <p:spPr>
          <a:xfrm>
            <a:off x="838200" y="1825625"/>
            <a:ext cx="10767695" cy="4351655"/>
          </a:xfrm>
        </p:spPr>
        <p:txBody>
          <a:bodyPr>
            <a:noAutofit/>
          </a:bodyPr>
          <a:lstStyle/>
          <a:p>
            <a:pPr marL="0" indent="0" algn="just">
              <a:buNone/>
            </a:pPr>
            <a:r>
              <a:rPr lang="en-US" sz="5400">
                <a:latin typeface="Times New Roman" panose="02020603050405020304" charset="0"/>
                <a:cs typeface="Times New Roman" panose="02020603050405020304" charset="0"/>
              </a:rPr>
              <a:t>- Không được chậm trễ trong cấp cứu người bị đuối nước, thay vì tìm cách gọi xe cấp cứu, tìm cho được và đầy đủ các phương tiện cấp cứu . v.v... thì phải bằng mọi cách và khả năng hiểu biết cấp cứu nạn nhân ngay</a:t>
            </a:r>
          </a:p>
          <a:p>
            <a:pPr marL="0" indent="0" algn="just">
              <a:buNone/>
            </a:pPr>
            <a:endParaRPr lang="en-US" sz="5400">
              <a:latin typeface="Times New Roman" panose="02020603050405020304" charset="0"/>
              <a:cs typeface="Times New Roman" panose="02020603050405020304" charset="0"/>
            </a:endParaRPr>
          </a:p>
        </p:txBody>
      </p:sp>
    </p:spTree>
  </p:cSld>
  <p:clrMapOvr>
    <a:masterClrMapping/>
  </p:clrMapOvr>
  <p:transition>
    <p:blinds/>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4515"/>
            <a:ext cx="10515600" cy="590550"/>
          </a:xfrm>
        </p:spPr>
        <p:txBody>
          <a:bodyPr>
            <a:normAutofit fontScale="90000"/>
          </a:bodyPr>
          <a:lstStyle/>
          <a:p>
            <a:r>
              <a:rPr lang="en-US" b="1">
                <a:solidFill>
                  <a:srgbClr val="FF0000"/>
                </a:solidFill>
                <a:latin typeface="Times New Roman" panose="02020603050405020304" charset="0"/>
                <a:cs typeface="Times New Roman" panose="02020603050405020304" charset="0"/>
                <a:sym typeface="+mn-ea"/>
              </a:rPr>
              <a:t>Những việc cần chú ý trong quá trình cấp cứu đuối nước:</a:t>
            </a:r>
            <a:r>
              <a:rPr lang="en-US" b="1">
                <a:solidFill>
                  <a:srgbClr val="FF0000"/>
                </a:solidFill>
                <a:latin typeface="Times New Roman" panose="02020603050405020304" charset="0"/>
                <a:cs typeface="Times New Roman" panose="02020603050405020304" charset="0"/>
              </a:rPr>
              <a:t/>
            </a:r>
            <a:br>
              <a:rPr lang="en-US" b="1">
                <a:solidFill>
                  <a:srgbClr val="FF0000"/>
                </a:solidFill>
                <a:latin typeface="Times New Roman" panose="02020603050405020304" charset="0"/>
                <a:cs typeface="Times New Roman" panose="02020603050405020304" charset="0"/>
              </a:rPr>
            </a:br>
            <a:endParaRPr lang="en-US"/>
          </a:p>
        </p:txBody>
      </p:sp>
      <p:sp>
        <p:nvSpPr>
          <p:cNvPr id="3" name="Content Placeholder 2"/>
          <p:cNvSpPr>
            <a:spLocks noGrp="1"/>
          </p:cNvSpPr>
          <p:nvPr>
            <p:ph sz="half" idx="1"/>
          </p:nvPr>
        </p:nvSpPr>
        <p:spPr>
          <a:xfrm>
            <a:off x="838200" y="1154430"/>
            <a:ext cx="10695940" cy="4679950"/>
          </a:xfrm>
        </p:spPr>
        <p:txBody>
          <a:bodyPr>
            <a:noAutofit/>
          </a:bodyPr>
          <a:lstStyle/>
          <a:p>
            <a:pPr marL="0" indent="0" algn="just">
              <a:buNone/>
            </a:pPr>
            <a:r>
              <a:rPr lang="en-US" sz="4000">
                <a:latin typeface="Times New Roman" panose="02020603050405020304" charset="0"/>
                <a:cs typeface="Times New Roman" panose="02020603050405020304" charset="0"/>
              </a:rPr>
              <a:t>- Không nên cố tìm cách cho nước trong phổi nạn nhân chảy hết ra ngoài bằng cách xốc nước (vác nạn nhân chạy vòng vòng cho nước chảy ra) vì như thế sẽ bỏ lỡ thời gian vàng cho việc làm hồi sức cấp cứu tim phổi mà chỉ cần chậm trễ 4 phút thôi là não có nguy cơ bị chết! Trong quá trình hồi sức cấp cứu tim phổi, nước trong phổi sẽ tự động thoát ra ngoài. Nếu là nước sông, hồ thì nước sẽ thấm vào hệ tuần hoàn rất nhanh do hiện tượng thẩm thấu (nước sông có nồng độ loãng hơn máu).</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755015"/>
            <a:ext cx="10810240" cy="5764530"/>
          </a:xfrm>
        </p:spPr>
        <p:txBody>
          <a:bodyPr>
            <a:noAutofit/>
          </a:bodyPr>
          <a:lstStyle/>
          <a:p>
            <a:pPr marL="0" indent="0" algn="just">
              <a:buNone/>
            </a:pPr>
            <a:r>
              <a:rPr lang="en-US" sz="4800">
                <a:latin typeface="Times New Roman" panose="02020603050405020304" charset="0"/>
                <a:cs typeface="Times New Roman" panose="02020603050405020304" charset="0"/>
              </a:rPr>
              <a:t>- Khi làm xoa bóp tim ngoài lồng ngực, cần chú ý không quá mạnh vì có thể làm gãy xương sườn nạn nhân, nhất là trẻ nhỏ.</a:t>
            </a:r>
          </a:p>
          <a:p>
            <a:pPr marL="0" indent="0" algn="just">
              <a:buNone/>
            </a:pPr>
            <a:r>
              <a:rPr lang="en-US" sz="4800">
                <a:latin typeface="Times New Roman" panose="02020603050405020304" charset="0"/>
                <a:cs typeface="Times New Roman" panose="02020603050405020304" charset="0"/>
              </a:rPr>
              <a:t>Với ngạt nước, sơ cứu tại chỗ đúng kỹ thuật là những yếu tố quan trọng nhất, quyết định đến sự sống còn và khả năng bị di chứng não của người bị nạn.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US"/>
          </a:p>
        </p:txBody>
      </p:sp>
    </p:spTree>
  </p:cSld>
  <p:clrMapOvr>
    <a:masterClrMapping/>
  </p:clrMapOvr>
  <p:transition>
    <p:wheel spokes="8"/>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00685" y="1283335"/>
            <a:ext cx="11725275" cy="4893945"/>
          </a:xfrm>
        </p:spPr>
        <p:txBody>
          <a:bodyPr/>
          <a:lstStyle/>
          <a:p>
            <a:pPr marL="0" indent="0">
              <a:buNone/>
            </a:pPr>
            <a:r>
              <a:rPr lang="en-US" sz="6000" b="1">
                <a:ln w="22225">
                  <a:solidFill>
                    <a:schemeClr val="accent2"/>
                  </a:solidFill>
                  <a:prstDash val="solid"/>
                </a:ln>
                <a:solidFill>
                  <a:srgbClr val="FF0000"/>
                </a:solidFill>
                <a:effectLst/>
                <a:latin typeface="Times New Roman" panose="02020603050405020304" charset="0"/>
                <a:cs typeface="Times New Roman" panose="02020603050405020304" charset="0"/>
              </a:rPr>
              <a:t>Các em cần nhớ những kiến thức được trang bị hôm nay để chúng ta được an toàn khi đi bơi và biết cách xử trí khi xảy ra đuối nước.</a:t>
            </a:r>
          </a:p>
        </p:txBody>
      </p:sp>
    </p:spTree>
  </p:cSld>
  <p:clrMapOvr>
    <a:masterClrMapping/>
  </p:clrMapOvr>
  <p:transition>
    <p:blind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615" y="365125"/>
            <a:ext cx="11005185" cy="1325880"/>
          </a:xfrm>
        </p:spPr>
        <p:txBody>
          <a:bodyPr>
            <a:noAutofit/>
          </a:bodyPr>
          <a:lstStyle/>
          <a:p>
            <a:pPr algn="just"/>
            <a:r>
              <a:rPr lang="en-US" sz="4800">
                <a:solidFill>
                  <a:srgbClr val="FF0000"/>
                </a:solidFill>
                <a:latin typeface="Times New Roman" panose="02020603050405020304" charset="0"/>
                <a:cs typeface="Times New Roman" panose="02020603050405020304" charset="0"/>
              </a:rPr>
              <a:t>Một số vụ đuối nước thương tâm gần đây:</a:t>
            </a:r>
          </a:p>
        </p:txBody>
      </p:sp>
      <p:sp>
        <p:nvSpPr>
          <p:cNvPr id="3" name="Content Placeholder 2"/>
          <p:cNvSpPr>
            <a:spLocks noGrp="1"/>
          </p:cNvSpPr>
          <p:nvPr>
            <p:ph idx="1"/>
          </p:nvPr>
        </p:nvSpPr>
        <p:spPr/>
        <p:txBody>
          <a:bodyPr>
            <a:normAutofit fontScale="90000" lnSpcReduction="20000"/>
          </a:bodyPr>
          <a:lstStyle/>
          <a:p>
            <a:pPr marL="0" indent="0" algn="just">
              <a:buNone/>
            </a:pPr>
            <a:r>
              <a:rPr lang="en-US" sz="6000">
                <a:latin typeface="Times New Roman" panose="02020603050405020304" charset="0"/>
                <a:cs typeface="Times New Roman" panose="02020603050405020304" charset="0"/>
              </a:rPr>
              <a:t>Tối 24-5-2020, tại huyện Quỳnh Lưu - Nghệ An, phát hiện một vụ đuối nước khiến hai em nhỏ là hai chị em ruột tử vong. Sau khi đi học về, hai chị em P. và T. rủ nhau xuống ao nhà ông nội tắm mát thì không may bị đuối nước.</a:t>
            </a:r>
            <a:endParaRPr lang="en-US"/>
          </a:p>
        </p:txBody>
      </p:sp>
    </p:spTree>
  </p:cSld>
  <p:clrMapOvr>
    <a:masterClrMapping/>
  </p:clrMapOvr>
  <p:transition>
    <p:wheel spokes="8"/>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pPr algn="ctr"/>
            <a:r>
              <a:rPr lang="en-US" sz="7200" b="1">
                <a:ln/>
                <a:solidFill>
                  <a:srgbClr val="FF0000"/>
                </a:solidFill>
                <a:effectLst/>
                <a:latin typeface="Times New Roman" panose="02020603050405020304" charset="0"/>
                <a:cs typeface="Times New Roman" panose="02020603050405020304" charset="0"/>
              </a:rPr>
              <a:t>THE END!!!</a:t>
            </a:r>
          </a:p>
        </p:txBody>
      </p:sp>
      <p:pic>
        <p:nvPicPr>
          <p:cNvPr id="5" name="Content Placeholder 4" descr="THE END"/>
          <p:cNvPicPr>
            <a:picLocks noGrp="1" noChangeAspect="1"/>
          </p:cNvPicPr>
          <p:nvPr>
            <p:ph sz="half" idx="1"/>
          </p:nvPr>
        </p:nvPicPr>
        <p:blipFill>
          <a:blip r:embed="rId2"/>
          <a:stretch>
            <a:fillRect/>
          </a:stretch>
        </p:blipFill>
        <p:spPr>
          <a:xfrm>
            <a:off x="-14605" y="1691640"/>
            <a:ext cx="6186805" cy="5229860"/>
          </a:xfrm>
          <a:prstGeom prst="rect">
            <a:avLst/>
          </a:prstGeom>
        </p:spPr>
      </p:pic>
      <p:pic>
        <p:nvPicPr>
          <p:cNvPr id="6" name="Content Placeholder 5" descr="THE ENDDD"/>
          <p:cNvPicPr>
            <a:picLocks noGrp="1" noChangeAspect="1"/>
          </p:cNvPicPr>
          <p:nvPr>
            <p:ph sz="half" idx="2"/>
          </p:nvPr>
        </p:nvPicPr>
        <p:blipFill>
          <a:blip r:embed="rId3"/>
          <a:stretch>
            <a:fillRect/>
          </a:stretch>
        </p:blipFill>
        <p:spPr>
          <a:xfrm>
            <a:off x="6172200" y="1691005"/>
            <a:ext cx="6038215" cy="5230495"/>
          </a:xfrm>
          <a:prstGeom prst="rect">
            <a:avLst/>
          </a:prstGeom>
        </p:spPr>
      </p:pic>
    </p:spTree>
  </p:cSld>
  <p:clrMapOvr>
    <a:masterClrMapping/>
  </p:clrMapOvr>
  <p:transition>
    <p:split orient="vert"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015"/>
            <a:ext cx="10515600" cy="1476375"/>
          </a:xfrm>
        </p:spPr>
        <p:txBody>
          <a:bodyPr/>
          <a:lstStyle/>
          <a:p>
            <a:pPr algn="ctr"/>
            <a:r>
              <a:rPr lang="en-US" sz="4800" b="1">
                <a:latin typeface="Times New Roman" panose="02020603050405020304" charset="0"/>
                <a:cs typeface="Times New Roman" panose="02020603050405020304" charset="0"/>
              </a:rPr>
              <a:t>Ao cá nơi phát hiện thi thể 2 em nhỏ</a:t>
            </a:r>
          </a:p>
        </p:txBody>
      </p:sp>
      <p:pic>
        <p:nvPicPr>
          <p:cNvPr id="9" name="Picture 9" descr="Những vụ trẻ em đuối nước thương tâm: Nhiều trường hợp là anh chị em trong 1 gia đình - Ảnh 1.">
            <a:hlinkClick r:id="rId2" tooltip="&quot;Ao cá nơi phát hiện thi thể hai em nhỏ.&quo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7470" y="1365250"/>
            <a:ext cx="12034520" cy="5396230"/>
          </a:xfrm>
          <a:prstGeom prst="rect">
            <a:avLst/>
          </a:prstGeom>
          <a:noFill/>
          <a:ln>
            <a:noFill/>
          </a:ln>
        </p:spPr>
      </p:pic>
    </p:spTree>
  </p:cSld>
  <p:clrMapOvr>
    <a:masterClrMapping/>
  </p:clrMapOvr>
  <p:transition>
    <p:cover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3625"/>
            <a:ext cx="10515600" cy="5113655"/>
          </a:xfrm>
        </p:spPr>
        <p:txBody>
          <a:bodyPr/>
          <a:lstStyle/>
          <a:p>
            <a:pPr marL="0" indent="0" algn="just">
              <a:buNone/>
            </a:pPr>
            <a:r>
              <a:rPr lang="en-US" sz="5000">
                <a:latin typeface="Times New Roman" panose="02020603050405020304" charset="0"/>
                <a:cs typeface="Times New Roman" panose="02020603050405020304" charset="0"/>
              </a:rPr>
              <a:t>Ngày 29-4-2020, một nhóm học sinh gồm 4 em từ TP.Biên Hòa đến một nhánh của lòng hồ Trị An, ấp 2, xã Hiếu Liêm, huyện Vĩnh Cửu để câu cá. 2 em N.H.N (SN 2003) và N.A.K (SN 2004) rủ nhau xuống tắm và bị đuối nước.</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a:latin typeface="Times New Roman" panose="02020603050405020304" charset="0"/>
                <a:cs typeface="Times New Roman" panose="02020603050405020304" charset="0"/>
              </a:rPr>
              <a:t>Vụ đuối nước tại Vĩnh Cửu, Đồng Nai</a:t>
            </a:r>
            <a:br>
              <a:rPr lang="en-US" b="1">
                <a:latin typeface="Times New Roman" panose="02020603050405020304" charset="0"/>
                <a:cs typeface="Times New Roman" panose="02020603050405020304" charset="0"/>
              </a:rPr>
            </a:br>
            <a:r>
              <a:rPr lang="en-US" b="1">
                <a:latin typeface="Times New Roman" panose="02020603050405020304" charset="0"/>
                <a:cs typeface="Times New Roman" panose="02020603050405020304" charset="0"/>
              </a:rPr>
              <a:t>	</a:t>
            </a:r>
          </a:p>
        </p:txBody>
      </p:sp>
      <p:pic>
        <p:nvPicPr>
          <p:cNvPr id="19" name="Picture 19" descr="http://image.congan.com.vn/thumbnail/CATP-480-2020-5-4/2020-05-0415-21-23_529_317_88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 y="1269365"/>
            <a:ext cx="12266295" cy="5628640"/>
          </a:xfrm>
          <a:prstGeom prst="rect">
            <a:avLst/>
          </a:prstGeom>
          <a:noFill/>
          <a:ln>
            <a:noFill/>
          </a:ln>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650"/>
            <a:ext cx="10515600" cy="1855470"/>
          </a:xfrm>
        </p:spPr>
        <p:txBody>
          <a:bodyPr>
            <a:normAutofit fontScale="90000"/>
          </a:bodyPr>
          <a:lstStyle/>
          <a:p>
            <a:pPr algn="ctr"/>
            <a:r>
              <a:rPr lang="en-US"/>
              <a:t/>
            </a:r>
            <a:br>
              <a:rPr lang="en-US"/>
            </a:br>
            <a:r>
              <a:rPr lang="en-US" b="1">
                <a:latin typeface="Times New Roman" panose="02020603050405020304" charset="0"/>
                <a:cs typeface="Times New Roman" panose="02020603050405020304" charset="0"/>
              </a:rPr>
              <a:t>Tối ngày 14-10-2019 tại một hồ nước ở xã Lại Yên - huyện Hoài Đức - Hà Nội, 2 bé gái tử vong do lật thuyền khi chơi đạp vịt.</a:t>
            </a:r>
          </a:p>
        </p:txBody>
      </p:sp>
      <p:pic>
        <p:nvPicPr>
          <p:cNvPr id="15" name="Picture 15" descr="Những vụ trẻ em đuối nước thương tâm: Nhiều trường hợp là anh chị em trong 1 gia đình - Ảnh 2.">
            <a:hlinkClick r:id="rId2" tooltip="&quot;Chiếc thuyền đạp vịt nghi bị lật.&quo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815" y="2302510"/>
            <a:ext cx="12265025" cy="4552315"/>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2419</Words>
  <Application>Microsoft Office PowerPoint</Application>
  <PresentationFormat>Custom</PresentationFormat>
  <Paragraphs>121</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SỞ GIÁO DỤC VÀ ĐÀO TẠO TPHCM TRƯỜNG THPT BÀ ĐIỂM</vt:lpstr>
      <vt:lpstr>Đặc điểm địa lý Việt Nam</vt:lpstr>
      <vt:lpstr>Đặc điểm địa lý Việt Nam:</vt:lpstr>
      <vt:lpstr>PowerPoint Presentation</vt:lpstr>
      <vt:lpstr>Một số vụ đuối nước thương tâm gần đây:</vt:lpstr>
      <vt:lpstr>Ao cá nơi phát hiện thi thể 2 em nhỏ</vt:lpstr>
      <vt:lpstr>PowerPoint Presentation</vt:lpstr>
      <vt:lpstr>Vụ đuối nước tại Vĩnh Cửu, Đồng Nai  </vt:lpstr>
      <vt:lpstr> Tối ngày 14-10-2019 tại một hồ nước ở xã Lại Yên - huyện Hoài Đức - Hà Nội, 2 bé gái tử vong do lật thuyền khi chơi đạp vịt.</vt:lpstr>
      <vt:lpstr>PowerPoint Presentation</vt:lpstr>
      <vt:lpstr>Khu vực cống Cừ nơi xảy ra vụ việc đau lòng</vt:lpstr>
      <vt:lpstr>PowerPoint Presentation</vt:lpstr>
      <vt:lpstr>Cái chết đau lòng của 5 học sinh xấu số dưới đập Trại Xanh. Nỗi đau là lời cảnh tỉnh</vt:lpstr>
      <vt:lpstr>PowerPoint Presentation</vt:lpstr>
      <vt:lpstr>Chính vì vậy:</vt:lpstr>
      <vt:lpstr>I. MỤC ĐÍCH, YÊU CẦU</vt:lpstr>
      <vt:lpstr>II. KIẾN THỨC BƠI AN TOÀN VÀ PHÒNG CHỐNG ĐUỐI NƯỚC</vt:lpstr>
      <vt:lpstr>1. Biện pháp bơi an toàn</vt:lpstr>
      <vt:lpstr>1. Biện pháp bơi an toàn</vt:lpstr>
      <vt:lpstr>1. Biện pháp bơi an toàn </vt:lpstr>
      <vt:lpstr>2. Phòng chống đuối nước</vt:lpstr>
      <vt:lpstr>2.1. Khái niệm đuối nước</vt:lpstr>
      <vt:lpstr>2.2. Nguyên nhân gây đuối nước</vt:lpstr>
      <vt:lpstr>2.2. Nguyên nhân gây đuối nước </vt:lpstr>
      <vt:lpstr>2.3. Biện pháp phòng chống đuối nước</vt:lpstr>
      <vt:lpstr>2.3. Biện pháp phòng chống đuối nước </vt:lpstr>
      <vt:lpstr>Một số biển báo, cờ báo hiệu cần biết:</vt:lpstr>
      <vt:lpstr>Một số biển báo, cờ báo hiệu cần biết:</vt:lpstr>
      <vt:lpstr>Một số biển báo, cờ báo hiệu cần biết: </vt:lpstr>
      <vt:lpstr>Một số biển báo, cờ báo hiệu cần biết: </vt:lpstr>
      <vt:lpstr>PowerPoint Presentation</vt:lpstr>
      <vt:lpstr>PowerPoint Presentation</vt:lpstr>
      <vt:lpstr>PowerPoint Presentation</vt:lpstr>
      <vt:lpstr>Khi bản thân bị đuối nước ta phải làm gì? Khi gặp người khác bị đuối nước ta phải làm gì?</vt:lpstr>
      <vt:lpstr>2.4. Biện pháp xử trí đuối nước</vt:lpstr>
      <vt:lpstr>- Dùng kỹ thuật “Bơi tự cứu”:</vt:lpstr>
      <vt:lpstr>PowerPoint Presentation</vt:lpstr>
      <vt:lpstr>b. Khi gặp người khác bị đuối nước</vt:lpstr>
      <vt:lpstr>PowerPoint Presentation</vt:lpstr>
      <vt:lpstr> c. Cách xử trí khi nạn nhân bất tỉnh</vt:lpstr>
      <vt:lpstr>PowerPoint Presentation</vt:lpstr>
      <vt:lpstr>Với trẻ nhỏ</vt:lpstr>
      <vt:lpstr>PowerPoint Presentation</vt:lpstr>
      <vt:lpstr>PowerPoint Presentation</vt:lpstr>
      <vt:lpstr>Những việc cần chú ý trong quá trình cấp cứu đuối nước:</vt:lpstr>
      <vt:lpstr>Những việc cần chú ý trong quá trình cấp cứu đuối nước: </vt:lpstr>
      <vt:lpstr>PowerPoint Presentation</vt:lpstr>
      <vt:lpstr>PowerPoint Presentation</vt:lpstr>
      <vt:lpstr>PowerPoint Presentation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SỞ GIÁO DỤC VÀ ĐÀO TẠO TPHCM TRƯỜNG THPT BÀ ĐIỂM</dc:title>
  <dc:creator>Hoang Giang</dc:creator>
  <cp:lastModifiedBy>WIN7X86</cp:lastModifiedBy>
  <cp:revision>9</cp:revision>
  <dcterms:created xsi:type="dcterms:W3CDTF">2020-12-16T10:27:00Z</dcterms:created>
  <dcterms:modified xsi:type="dcterms:W3CDTF">2023-03-21T00:10:48Z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