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notesMasterIdLst>
    <p:notesMasterId r:id="rId15"/>
  </p:notesMasterIdLst>
  <p:sldIdLst>
    <p:sldId id="256" r:id="rId2"/>
    <p:sldId id="272" r:id="rId3"/>
    <p:sldId id="308" r:id="rId4"/>
    <p:sldId id="309" r:id="rId5"/>
    <p:sldId id="312" r:id="rId6"/>
    <p:sldId id="311" r:id="rId7"/>
    <p:sldId id="313" r:id="rId8"/>
    <p:sldId id="317" r:id="rId9"/>
    <p:sldId id="320" r:id="rId10"/>
    <p:sldId id="314" r:id="rId11"/>
    <p:sldId id="315" r:id="rId12"/>
    <p:sldId id="321" r:id="rId13"/>
    <p:sldId id="32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Ngoc Thien" initials="LNT" lastIdx="1" clrIdx="0">
    <p:extLst>
      <p:ext uri="{19B8F6BF-5375-455C-9EA6-DF929625EA0E}">
        <p15:presenceInfo xmlns:p15="http://schemas.microsoft.com/office/powerpoint/2012/main" xmlns="" userId="Le Ngoc Th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82B9-406D-4D49-BCA8-B09621C1699B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1E764-B5D1-4A07-A059-7C6D0FBD9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1E764-B5D1-4A07-A059-7C6D0FBD9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9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0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6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3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0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9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1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86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2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59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4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7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47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9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5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93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78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41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26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0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7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36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3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1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6C3D7EF-B72A-4718-84EE-4BB952BF5B9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548072D-B85B-4A5B-AC33-D326D9ED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102" r:id="rId3"/>
    <p:sldLayoutId id="2147484095" r:id="rId4"/>
    <p:sldLayoutId id="2147484092" r:id="rId5"/>
    <p:sldLayoutId id="2147484069" r:id="rId6"/>
    <p:sldLayoutId id="2147484070" r:id="rId7"/>
    <p:sldLayoutId id="2147484071" r:id="rId8"/>
    <p:sldLayoutId id="2147484097" r:id="rId9"/>
    <p:sldLayoutId id="2147484096" r:id="rId10"/>
    <p:sldLayoutId id="2147484085" r:id="rId11"/>
    <p:sldLayoutId id="2147484084" r:id="rId12"/>
    <p:sldLayoutId id="2147484072" r:id="rId13"/>
    <p:sldLayoutId id="2147484103" r:id="rId14"/>
    <p:sldLayoutId id="2147484101" r:id="rId15"/>
    <p:sldLayoutId id="2147484100" r:id="rId16"/>
    <p:sldLayoutId id="2147484099" r:id="rId17"/>
    <p:sldLayoutId id="2147484098" r:id="rId18"/>
    <p:sldLayoutId id="2147484094" r:id="rId19"/>
    <p:sldLayoutId id="2147484093" r:id="rId20"/>
    <p:sldLayoutId id="2147484091" r:id="rId21"/>
    <p:sldLayoutId id="2147484090" r:id="rId22"/>
    <p:sldLayoutId id="2147484089" r:id="rId23"/>
    <p:sldLayoutId id="2147484088" r:id="rId24"/>
    <p:sldLayoutId id="2147484087" r:id="rId25"/>
    <p:sldLayoutId id="2147484086" r:id="rId26"/>
    <p:sldLayoutId id="2147484073" r:id="rId27"/>
    <p:sldLayoutId id="2147484074" r:id="rId28"/>
    <p:sldLayoutId id="2147484075" r:id="rId29"/>
    <p:sldLayoutId id="2147484076" r:id="rId30"/>
    <p:sldLayoutId id="2147484077" r:id="rId31"/>
    <p:sldLayoutId id="2147484078" r:id="rId32"/>
    <p:sldLayoutId id="2147484079" r:id="rId33"/>
    <p:sldLayoutId id="2147484080" r:id="rId34"/>
    <p:sldLayoutId id="2147484081" r:id="rId35"/>
    <p:sldLayoutId id="2147484082" r:id="rId36"/>
    <p:sldLayoutId id="2147484083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5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6.png"/><Relationship Id="rId7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7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84.png"/><Relationship Id="rId7" Type="http://schemas.openxmlformats.org/officeDocument/2006/relationships/image" Target="../media/image73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0.png"/><Relationship Id="rId5" Type="http://schemas.openxmlformats.org/officeDocument/2006/relationships/image" Target="../media/image800.png"/><Relationship Id="rId10" Type="http://schemas.openxmlformats.org/officeDocument/2006/relationships/image" Target="../media/image760.png"/><Relationship Id="rId9" Type="http://schemas.openxmlformats.org/officeDocument/2006/relationships/image" Target="../media/image7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hyperlink" Target="https://openclipart.org/detail/17056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D1F9B-E80D-4E16-B05A-E3821D8D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221" y="1600380"/>
            <a:ext cx="9354807" cy="2387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đề Phương trình.</a:t>
            </a:r>
            <a:r>
              <a:rPr lang="en-US" sz="6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6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Hệ phương trình.</a:t>
            </a:r>
            <a:endParaRPr lang="en-US" sz="6600" i="1" cap="none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2776DB-0CFB-4171-BB83-970D8DB30FB6}"/>
              </a:ext>
            </a:extLst>
          </p:cNvPr>
          <p:cNvSpPr txBox="1"/>
          <p:nvPr/>
        </p:nvSpPr>
        <p:spPr>
          <a:xfrm>
            <a:off x="5375162" y="1415714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Đại số 10</a:t>
            </a:r>
          </a:p>
        </p:txBody>
      </p:sp>
    </p:spTree>
    <p:extLst>
      <p:ext uri="{BB962C8B-B14F-4D97-AF65-F5344CB8AC3E}">
        <p14:creationId xmlns:p14="http://schemas.microsoft.com/office/powerpoint/2010/main" val="371219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>
                <a:solidFill>
                  <a:srgbClr val="FFC000"/>
                </a:solidFill>
              </a:rPr>
              <a:t>2. Phương trình chứa dấu giá trị tuyệt đối.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A51F59-D931-41DF-89BA-5898D6049F53}"/>
              </a:ext>
            </a:extLst>
          </p:cNvPr>
          <p:cNvSpPr txBox="1"/>
          <p:nvPr/>
        </p:nvSpPr>
        <p:spPr>
          <a:xfrm>
            <a:off x="1012723" y="1681316"/>
            <a:ext cx="320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BT. Giải các phương trình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2374151-D3F0-4FDC-A809-991B63E8C99C}"/>
                  </a:ext>
                </a:extLst>
              </p:cNvPr>
              <p:cNvSpPr txBox="1"/>
              <p:nvPr/>
            </p:nvSpPr>
            <p:spPr>
              <a:xfrm>
                <a:off x="-580102" y="217604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374151-D3F0-4FDC-A809-991B63E8C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0102" y="2176046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DACC597-93A5-4AA3-9FDA-9AE0BCB51BE9}"/>
                  </a:ext>
                </a:extLst>
              </p:cNvPr>
              <p:cNvSpPr txBox="1"/>
              <p:nvPr/>
            </p:nvSpPr>
            <p:spPr>
              <a:xfrm>
                <a:off x="5436436" y="176465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r>
                  <a:rPr lang="en-US"/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ACC597-93A5-4AA3-9FDA-9AE0BCB5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436" y="1764654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5E3E3C-FBA8-47F8-B17B-26B0A76B9653}"/>
              </a:ext>
            </a:extLst>
          </p:cNvPr>
          <p:cNvSpPr txBox="1"/>
          <p:nvPr/>
        </p:nvSpPr>
        <p:spPr>
          <a:xfrm>
            <a:off x="-1012723" y="2611553"/>
            <a:ext cx="6799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A77B101-19D0-4418-9928-6018FCC80B73}"/>
                  </a:ext>
                </a:extLst>
              </p:cNvPr>
              <p:cNvSpPr txBox="1"/>
              <p:nvPr/>
            </p:nvSpPr>
            <p:spPr>
              <a:xfrm>
                <a:off x="776746" y="295900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</m:oMath>
                </a14:m>
                <a:r>
                  <a:rPr lang="en-US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77B101-19D0-4418-9928-6018FCC80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46" y="2959000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B5C30E4-C5A3-4F6C-87BD-39833F579866}"/>
                  </a:ext>
                </a:extLst>
              </p:cNvPr>
              <p:cNvSpPr txBox="1"/>
              <p:nvPr/>
            </p:nvSpPr>
            <p:spPr>
              <a:xfrm>
                <a:off x="1012721" y="3482570"/>
                <a:ext cx="3716593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+6=−(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−9)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5C30E4-C5A3-4F6C-87BD-39833F579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21" y="3482570"/>
                <a:ext cx="3716593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9E1C7A9-9B5B-4D95-84F5-CD73377B34E7}"/>
                  </a:ext>
                </a:extLst>
              </p:cNvPr>
              <p:cNvSpPr txBox="1"/>
              <p:nvPr/>
            </p:nvSpPr>
            <p:spPr>
              <a:xfrm>
                <a:off x="1012721" y="4267861"/>
                <a:ext cx="3716593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E1C7A9-9B5B-4D95-84F5-CD73377B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21" y="4267861"/>
                <a:ext cx="3716593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BA0F2DC-5FF4-4BBA-B9E8-F7F58B50417C}"/>
                  </a:ext>
                </a:extLst>
              </p:cNvPr>
              <p:cNvSpPr txBox="1"/>
              <p:nvPr/>
            </p:nvSpPr>
            <p:spPr>
              <a:xfrm>
                <a:off x="1012721" y="5059276"/>
                <a:ext cx="3716593" cy="1405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A0F2DC-5FF4-4BBA-B9E8-F7F58B504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21" y="5059276"/>
                <a:ext cx="3716593" cy="14051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B77D128-5C4B-4EB7-9D26-5946974EB7A9}"/>
                  </a:ext>
                </a:extLst>
              </p:cNvPr>
              <p:cNvSpPr txBox="1"/>
              <p:nvPr/>
            </p:nvSpPr>
            <p:spPr>
              <a:xfrm>
                <a:off x="2703870" y="5761872"/>
                <a:ext cx="2241753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77D128-5C4B-4EB7-9D26-5946974E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870" y="5761872"/>
                <a:ext cx="2241753" cy="658898"/>
              </a:xfrm>
              <a:prstGeom prst="rect">
                <a:avLst/>
              </a:prstGeom>
              <a:blipFill>
                <a:blip r:embed="rId8"/>
                <a:stretch>
                  <a:fillRect l="-2452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616A130-F341-4388-A170-8FE94D1D8528}"/>
                  </a:ext>
                </a:extLst>
              </p:cNvPr>
              <p:cNvSpPr txBox="1"/>
              <p:nvPr/>
            </p:nvSpPr>
            <p:spPr>
              <a:xfrm>
                <a:off x="5515898" y="2250902"/>
                <a:ext cx="3716593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+5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+6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+6=−(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+6)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16A130-F341-4388-A170-8FE94D1D8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98" y="2250902"/>
                <a:ext cx="3716593" cy="9727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21C83A5-0C4B-4210-B826-2A396F03166C}"/>
                  </a:ext>
                </a:extLst>
              </p:cNvPr>
              <p:cNvSpPr txBox="1"/>
              <p:nvPr/>
            </p:nvSpPr>
            <p:spPr>
              <a:xfrm>
                <a:off x="5524466" y="3390064"/>
                <a:ext cx="3716593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−4=0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1C83A5-0C4B-4210-B826-2A396F031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66" y="3390064"/>
                <a:ext cx="3716593" cy="9727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F56E89F-FA84-4214-BE33-5EE1E54197B2}"/>
                  </a:ext>
                </a:extLst>
              </p:cNvPr>
              <p:cNvSpPr txBox="1"/>
              <p:nvPr/>
            </p:nvSpPr>
            <p:spPr>
              <a:xfrm>
                <a:off x="5561469" y="4933665"/>
                <a:ext cx="1678262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56E89F-FA84-4214-BE33-5EE1E5419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469" y="4933665"/>
                <a:ext cx="1678262" cy="9727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6A2283D-74A8-4C9D-AEE4-3760DFD9F580}"/>
                  </a:ext>
                </a:extLst>
              </p:cNvPr>
              <p:cNvSpPr txBox="1"/>
              <p:nvPr/>
            </p:nvSpPr>
            <p:spPr>
              <a:xfrm>
                <a:off x="5388081" y="5928422"/>
                <a:ext cx="2241753" cy="458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A2283D-74A8-4C9D-AEE4-3760DFD9F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081" y="5928422"/>
                <a:ext cx="2241753" cy="458523"/>
              </a:xfrm>
              <a:prstGeom prst="rect">
                <a:avLst/>
              </a:prstGeom>
              <a:blipFill>
                <a:blip r:embed="rId12"/>
                <a:stretch>
                  <a:fillRect l="-244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9699558-5322-4294-BCE4-A35E061C42E9}"/>
              </a:ext>
            </a:extLst>
          </p:cNvPr>
          <p:cNvSpPr txBox="1"/>
          <p:nvPr/>
        </p:nvSpPr>
        <p:spPr>
          <a:xfrm>
            <a:off x="8041125" y="3965097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(vô nghiệm)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CF79975-B471-401C-AF60-83D81A8513A7}"/>
              </a:ext>
            </a:extLst>
          </p:cNvPr>
          <p:cNvCxnSpPr>
            <a:cxnSpLocks/>
          </p:cNvCxnSpPr>
          <p:nvPr/>
        </p:nvCxnSpPr>
        <p:spPr>
          <a:xfrm>
            <a:off x="5259856" y="2087549"/>
            <a:ext cx="0" cy="450999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7600DF7-59AE-413A-8237-78AB88AA9577}"/>
                  </a:ext>
                </a:extLst>
              </p:cNvPr>
              <p:cNvSpPr txBox="1"/>
              <p:nvPr/>
            </p:nvSpPr>
            <p:spPr>
              <a:xfrm>
                <a:off x="7413119" y="5223263"/>
                <a:ext cx="468016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rgbClr val="FFFF00"/>
                    </a:solidFill>
                  </a:rPr>
                  <a:t>Nhận xét: </a:t>
                </a:r>
              </a:p>
              <a:p>
                <a:pPr indent="285750">
                  <a:buFontTx/>
                  <a:buChar char="-"/>
                </a:pPr>
                <a:r>
                  <a:rPr lang="en-US" sz="2000">
                    <a:solidFill>
                      <a:srgbClr val="FFFF00"/>
                    </a:solidFill>
                  </a:rPr>
                  <a:t>Đối với 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>
                    <a:solidFill>
                      <a:srgbClr val="FFFF00"/>
                    </a:solidFill>
                  </a:rPr>
                  <a:t>, ta không cần có điều kiện vì cả hai vế đều không âm.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600DF7-59AE-413A-8237-78AB88AA9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19" y="5223263"/>
                <a:ext cx="4680161" cy="1015663"/>
              </a:xfrm>
              <a:prstGeom prst="rect">
                <a:avLst/>
              </a:prstGeom>
              <a:blipFill>
                <a:blip r:embed="rId13"/>
                <a:stretch>
                  <a:fillRect l="-1432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8B4856B7-B9EF-46A3-A09D-4BB5389DF513}"/>
                  </a:ext>
                </a:extLst>
              </p:cNvPr>
              <p:cNvSpPr txBox="1"/>
              <p:nvPr/>
            </p:nvSpPr>
            <p:spPr>
              <a:xfrm>
                <a:off x="5627103" y="4529226"/>
                <a:ext cx="1439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4856B7-B9EF-46A3-A09D-4BB5389DF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103" y="4529226"/>
                <a:ext cx="1439240" cy="276999"/>
              </a:xfrm>
              <a:prstGeom prst="rect">
                <a:avLst/>
              </a:prstGeom>
              <a:blipFill>
                <a:blip r:embed="rId14"/>
                <a:stretch>
                  <a:fillRect l="-2119" t="-2222" r="-339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987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C000"/>
                </a:solidFill>
              </a:rPr>
              <a:t>3. Phương trình chứa ẩn ở mẫu.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7DA4DED-55DD-4FAF-8E79-E64EFBC23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352" y="2143350"/>
                <a:ext cx="10353762" cy="4118553"/>
              </a:xfrm>
              <a:ln w="19050">
                <a:solidFill>
                  <a:srgbClr val="FFFF00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 Tìm tập xác định (hoặc điều kiện xác định).</a:t>
                </a:r>
              </a:p>
              <a:p>
                <a:pPr>
                  <a:lnSpc>
                    <a:spcPct val="170000"/>
                  </a:lnSpc>
                </a:pPr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2: Qui đồng hai vế của phương trình.</a:t>
                </a:r>
              </a:p>
              <a:p>
                <a:pPr>
                  <a:lnSpc>
                    <a:spcPct val="170000"/>
                  </a:lnSpc>
                </a:pPr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3: Bỏ mẫu</a:t>
                </a:r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(dùng dấu “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thay cho dấu “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”).</a:t>
                </a:r>
              </a:p>
              <a:p>
                <a:pPr>
                  <a:lnSpc>
                    <a:spcPct val="170000"/>
                  </a:lnSpc>
                </a:pPr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Bước 4: Giải và đối chiếu với ĐK.</a:t>
                </a:r>
              </a:p>
              <a:p>
                <a:pPr>
                  <a:lnSpc>
                    <a:spcPct val="170000"/>
                  </a:lnSpc>
                </a:pPr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Bước 5: Kết luận.</a:t>
                </a:r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DA4DED-55DD-4FAF-8E79-E64EFBC23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352" y="2143350"/>
                <a:ext cx="10353762" cy="4118553"/>
              </a:xfr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B7DFC1-754B-4F6E-9B3E-A337F8E54959}"/>
              </a:ext>
            </a:extLst>
          </p:cNvPr>
          <p:cNvSpPr txBox="1"/>
          <p:nvPr/>
        </p:nvSpPr>
        <p:spPr>
          <a:xfrm>
            <a:off x="924443" y="1580050"/>
            <a:ext cx="884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 đã được biết cách giải những phương trình chứa ẩn ở mẫu trong chương trình lớp 8. </a:t>
            </a:r>
          </a:p>
        </p:txBody>
      </p:sp>
    </p:spTree>
    <p:extLst>
      <p:ext uri="{BB962C8B-B14F-4D97-AF65-F5344CB8AC3E}">
        <p14:creationId xmlns:p14="http://schemas.microsoft.com/office/powerpoint/2010/main" val="3111605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C000"/>
                </a:solidFill>
              </a:rPr>
              <a:t>3. Phương trình chứa ẩn ở mẫu.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3650EB2-C769-47DA-84D6-347DBE8AF38F}"/>
                  </a:ext>
                </a:extLst>
              </p:cNvPr>
              <p:cNvSpPr txBox="1"/>
              <p:nvPr/>
            </p:nvSpPr>
            <p:spPr>
              <a:xfrm>
                <a:off x="935823" y="1484385"/>
                <a:ext cx="3741858" cy="1295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BT. Giải các phương trình sau: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(1)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650EB2-C769-47DA-84D6-347DBE8AF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23" y="1484385"/>
                <a:ext cx="3741858" cy="1295355"/>
              </a:xfrm>
              <a:prstGeom prst="rect">
                <a:avLst/>
              </a:prstGeom>
              <a:blipFill>
                <a:blip r:embed="rId2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08C83200-CBEA-4C8C-AA8A-FCFD7BF43F74}"/>
                  </a:ext>
                </a:extLst>
              </p:cNvPr>
              <p:cNvSpPr txBox="1"/>
              <p:nvPr/>
            </p:nvSpPr>
            <p:spPr>
              <a:xfrm>
                <a:off x="1128830" y="3191761"/>
                <a:ext cx="5906617" cy="872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−2) 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−3)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C83200-CBEA-4C8C-AA8A-FCFD7BF43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30" y="3191761"/>
                <a:ext cx="5906617" cy="872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F5B01A4-08DF-468A-A662-FA51A9434CBF}"/>
                  </a:ext>
                </a:extLst>
              </p:cNvPr>
              <p:cNvSpPr txBox="1"/>
              <p:nvPr/>
            </p:nvSpPr>
            <p:spPr>
              <a:xfrm>
                <a:off x="1545113" y="4127226"/>
                <a:ext cx="36290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B01A4-08DF-468A-A662-FA51A9434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13" y="4127226"/>
                <a:ext cx="3629070" cy="553998"/>
              </a:xfrm>
              <a:prstGeom prst="rect">
                <a:avLst/>
              </a:prstGeom>
              <a:blipFill>
                <a:blip r:embed="rId4"/>
                <a:stretch>
                  <a:fillRect l="-1846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3BF1CC7-F822-4884-90C5-D3DE5DFA2194}"/>
                  </a:ext>
                </a:extLst>
              </p:cNvPr>
              <p:cNvSpPr txBox="1"/>
              <p:nvPr/>
            </p:nvSpPr>
            <p:spPr>
              <a:xfrm>
                <a:off x="1526759" y="4719151"/>
                <a:ext cx="14545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F1CC7-F822-4884-90C5-D3DE5DFA2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59" y="4719151"/>
                <a:ext cx="1454501" cy="276999"/>
              </a:xfrm>
              <a:prstGeom prst="rect">
                <a:avLst/>
              </a:prstGeom>
              <a:blipFill>
                <a:blip r:embed="rId5"/>
                <a:stretch>
                  <a:fillRect l="-2092" r="-334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68E5913-FF5E-4C19-BE78-1BD711EAA029}"/>
                  </a:ext>
                </a:extLst>
              </p:cNvPr>
              <p:cNvSpPr txBox="1"/>
              <p:nvPr/>
            </p:nvSpPr>
            <p:spPr>
              <a:xfrm>
                <a:off x="1526759" y="5114820"/>
                <a:ext cx="1731115" cy="1073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E5913-FF5E-4C19-BE78-1BD711EAA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59" y="5114820"/>
                <a:ext cx="1731115" cy="10733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804FA84-1C6C-45B8-9A61-4B2415045990}"/>
                  </a:ext>
                </a:extLst>
              </p:cNvPr>
              <p:cNvSpPr txBox="1"/>
              <p:nvPr/>
            </p:nvSpPr>
            <p:spPr>
              <a:xfrm>
                <a:off x="1526759" y="5789877"/>
                <a:ext cx="2241753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04FA84-1C6C-45B8-9A61-4B2415045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59" y="5789877"/>
                <a:ext cx="2241753" cy="658898"/>
              </a:xfrm>
              <a:prstGeom prst="rect">
                <a:avLst/>
              </a:prstGeom>
              <a:blipFill>
                <a:blip r:embed="rId7"/>
                <a:stretch>
                  <a:fillRect l="-2174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6326E13-72C5-4933-B22F-29F273C543E1}"/>
                  </a:ext>
                </a:extLst>
              </p:cNvPr>
              <p:cNvSpPr txBox="1"/>
              <p:nvPr/>
            </p:nvSpPr>
            <p:spPr>
              <a:xfrm>
                <a:off x="5042690" y="1888266"/>
                <a:ext cx="3847656" cy="1175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ĐKXĐ: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−3≠0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−2≠0</m:t>
                            </m:r>
                          </m:e>
                        </m:eqAr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≠−2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326E13-72C5-4933-B22F-29F273C5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90" y="1888266"/>
                <a:ext cx="3847656" cy="1175386"/>
              </a:xfrm>
              <a:prstGeom prst="rect">
                <a:avLst/>
              </a:prstGeom>
              <a:blipFill>
                <a:blip r:embed="rId8"/>
                <a:stretch>
                  <a:fillRect l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1C24B22-D454-4330-BF0A-49D4684F5739}"/>
                  </a:ext>
                </a:extLst>
              </p:cNvPr>
              <p:cNvSpPr txBox="1"/>
              <p:nvPr/>
            </p:nvSpPr>
            <p:spPr>
              <a:xfrm>
                <a:off x="5042690" y="5114820"/>
                <a:ext cx="69949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rgbClr val="FFFF00"/>
                    </a:solidFill>
                  </a:rPr>
                  <a:t>Nhận xét: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>
                    <a:solidFill>
                      <a:srgbClr val="FFFF00"/>
                    </a:solidFill>
                  </a:rPr>
                  <a:t>Sau khi qui đồng, ta sử dụng đúng kí hiệu 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>
                    <a:solidFill>
                      <a:srgbClr val="FFFF00"/>
                    </a:solidFill>
                  </a:rPr>
                  <a:t>” khi bỏ mẫu.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>
                    <a:solidFill>
                      <a:srgbClr val="FFFF00"/>
                    </a:solidFill>
                  </a:rPr>
                  <a:t>Nhớ so sánh với điều kiện trước khi kết luận.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C24B22-D454-4330-BF0A-49D4684F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90" y="5114820"/>
                <a:ext cx="6994981" cy="1015663"/>
              </a:xfrm>
              <a:prstGeom prst="rect">
                <a:avLst/>
              </a:prstGeom>
              <a:blipFill>
                <a:blip r:embed="rId9"/>
                <a:stretch>
                  <a:fillRect l="-958" t="-2994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867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C000"/>
                </a:solidFill>
              </a:rPr>
              <a:t>3. Phương trình chứa ẩn ở mẫu.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3650EB2-C769-47DA-84D6-347DBE8AF38F}"/>
                  </a:ext>
                </a:extLst>
              </p:cNvPr>
              <p:cNvSpPr txBox="1"/>
              <p:nvPr/>
            </p:nvSpPr>
            <p:spPr>
              <a:xfrm>
                <a:off x="935823" y="1484385"/>
                <a:ext cx="4825360" cy="135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BT. Giải các phương trình sau: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 1+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650EB2-C769-47DA-84D6-347DBE8AF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23" y="1484385"/>
                <a:ext cx="4825360" cy="1355692"/>
              </a:xfrm>
              <a:prstGeom prst="rect">
                <a:avLst/>
              </a:prstGeom>
              <a:blipFill>
                <a:blip r:embed="rId2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08C83200-CBEA-4C8C-AA8A-FCFD7BF43F74}"/>
                  </a:ext>
                </a:extLst>
              </p:cNvPr>
              <p:cNvSpPr txBox="1"/>
              <p:nvPr/>
            </p:nvSpPr>
            <p:spPr>
              <a:xfrm>
                <a:off x="913795" y="3815254"/>
                <a:ext cx="7991868" cy="853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C83200-CBEA-4C8C-AA8A-FCFD7BF43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5" y="3815254"/>
                <a:ext cx="7991868" cy="853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F5B01A4-08DF-468A-A662-FA51A9434CBF}"/>
                  </a:ext>
                </a:extLst>
              </p:cNvPr>
              <p:cNvSpPr txBox="1"/>
              <p:nvPr/>
            </p:nvSpPr>
            <p:spPr>
              <a:xfrm>
                <a:off x="1277589" y="4683049"/>
                <a:ext cx="52157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B01A4-08DF-468A-A662-FA51A9434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589" y="4683049"/>
                <a:ext cx="521578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3BF1CC7-F822-4884-90C5-D3DE5DFA2194}"/>
                  </a:ext>
                </a:extLst>
              </p:cNvPr>
              <p:cNvSpPr txBox="1"/>
              <p:nvPr/>
            </p:nvSpPr>
            <p:spPr>
              <a:xfrm>
                <a:off x="1277589" y="5298653"/>
                <a:ext cx="51883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−20+50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F1CC7-F822-4884-90C5-D3DE5DFA2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589" y="5298653"/>
                <a:ext cx="5188343" cy="553998"/>
              </a:xfrm>
              <a:prstGeom prst="rect">
                <a:avLst/>
              </a:prstGeom>
              <a:blipFill>
                <a:blip r:embed="rId6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68E5913-FF5E-4C19-BE78-1BD711EAA029}"/>
                  </a:ext>
                </a:extLst>
              </p:cNvPr>
              <p:cNvSpPr txBox="1"/>
              <p:nvPr/>
            </p:nvSpPr>
            <p:spPr>
              <a:xfrm>
                <a:off x="1503078" y="5885409"/>
                <a:ext cx="21018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−30=0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E5913-FF5E-4C19-BE78-1BD711EAA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078" y="5885409"/>
                <a:ext cx="2101857" cy="553998"/>
              </a:xfrm>
              <a:prstGeom prst="rect">
                <a:avLst/>
              </a:prstGeom>
              <a:blipFill>
                <a:blip r:embed="rId7"/>
                <a:stretch>
                  <a:fillRect l="-1453" t="-1099" r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72B1931-DA1B-43E6-BD15-D3FF1FC77310}"/>
                  </a:ext>
                </a:extLst>
              </p:cNvPr>
              <p:cNvSpPr txBox="1"/>
              <p:nvPr/>
            </p:nvSpPr>
            <p:spPr>
              <a:xfrm>
                <a:off x="3119619" y="5725999"/>
                <a:ext cx="2780701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=10    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=−3   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2B1931-DA1B-43E6-BD15-D3FF1FC77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619" y="5725999"/>
                <a:ext cx="2780701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804FA84-1C6C-45B8-9A61-4B2415045990}"/>
                  </a:ext>
                </a:extLst>
              </p:cNvPr>
              <p:cNvSpPr txBox="1"/>
              <p:nvPr/>
            </p:nvSpPr>
            <p:spPr>
              <a:xfrm>
                <a:off x="5992154" y="5885409"/>
                <a:ext cx="2241753" cy="458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04FA84-1C6C-45B8-9A61-4B2415045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154" y="5885409"/>
                <a:ext cx="2241753" cy="458523"/>
              </a:xfrm>
              <a:prstGeom prst="rect">
                <a:avLst/>
              </a:prstGeom>
              <a:blipFill>
                <a:blip r:embed="rId9"/>
                <a:stretch>
                  <a:fillRect l="-2446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6326E13-72C5-4933-B22F-29F273C543E1}"/>
                  </a:ext>
                </a:extLst>
              </p:cNvPr>
              <p:cNvSpPr txBox="1"/>
              <p:nvPr/>
            </p:nvSpPr>
            <p:spPr>
              <a:xfrm>
                <a:off x="1503078" y="2828675"/>
                <a:ext cx="3237618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ĐKXĐ: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−2≠0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+3≠0</m:t>
                            </m:r>
                          </m:e>
                        </m:eqAr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≠−3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326E13-72C5-4933-B22F-29F273C54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078" y="2828675"/>
                <a:ext cx="3237618" cy="811761"/>
              </a:xfrm>
              <a:prstGeom prst="rect">
                <a:avLst/>
              </a:prstGeom>
              <a:blipFill>
                <a:blip r:embed="rId10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452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26CA2-C673-4D70-9F90-71232AB5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Nội dung bài học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0AACAF-E838-4873-9B5A-1ACF06B40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 Đại cương về phương trình.</a:t>
            </a:r>
          </a:p>
          <a:p>
            <a:pPr>
              <a:lnSpc>
                <a:spcPct val="150000"/>
              </a:lnSpc>
            </a:pPr>
            <a:r>
              <a:rPr lang="en-US" sz="4000"/>
              <a:t> Phương trình có giá trị tuyệt đối.</a:t>
            </a:r>
          </a:p>
          <a:p>
            <a:pPr>
              <a:lnSpc>
                <a:spcPct val="150000"/>
              </a:lnSpc>
            </a:pPr>
            <a:r>
              <a:rPr lang="en-US" sz="4000"/>
              <a:t> Phương trình chứa ẩn ở mẫu.</a:t>
            </a:r>
          </a:p>
        </p:txBody>
      </p:sp>
    </p:spTree>
    <p:extLst>
      <p:ext uri="{BB962C8B-B14F-4D97-AF65-F5344CB8AC3E}">
        <p14:creationId xmlns:p14="http://schemas.microsoft.com/office/powerpoint/2010/main" val="384167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4800">
                <a:solidFill>
                  <a:srgbClr val="FFC000"/>
                </a:solidFill>
              </a:rPr>
              <a:t>1. Đại cương về phương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7DA4DED-55DD-4FAF-8E79-E64EFBC23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375" y="1203120"/>
                <a:ext cx="11415250" cy="528975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schemeClr val="tx1"/>
                    </a:solidFill>
                  </a:rPr>
                  <a:t>Phương trình một ẩn: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>
                    <a:solidFill>
                      <a:schemeClr val="tx1"/>
                    </a:solidFill>
                  </a:rPr>
                  <a:t>Phương trình một ẩn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</a:rPr>
                  <a:t> là mệnh đề chứa biến có dạng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>
                    <a:solidFill>
                      <a:schemeClr val="tx1"/>
                    </a:solidFill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</a:rPr>
                  <a:t> là các biểu thức có cùng biến số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</a:rPr>
                  <a:t>. Trong đó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>
                    <a:solidFill>
                      <a:schemeClr val="tx1"/>
                    </a:solidFill>
                  </a:rPr>
                  <a:t> là vế trái,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>
                    <a:solidFill>
                      <a:schemeClr val="tx1"/>
                    </a:solidFill>
                  </a:rPr>
                  <a:t> là vế phải.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>
                    <a:solidFill>
                      <a:schemeClr val="tx1"/>
                    </a:solidFill>
                  </a:rPr>
                  <a:t>Số thực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là một nghiệm của phương trình nếu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. Giải phương trình là đi tìm tập hợp tất cả các nghiệm của phương trình – gọi là tập nghiệm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schemeClr val="tx1"/>
                    </a:solidFill>
                  </a:rPr>
                  <a:t>Điều kiện xác định (ĐKXĐ) của phương trình là điều kiện để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có nghĩa.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schemeClr val="tx1"/>
                    </a:solidFill>
                  </a:rPr>
                  <a:t>Với hai phương 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</a:t>
                </a:r>
                <a:r>
                  <a:rPr lang="en-US" sz="2400">
                    <a:solidFill>
                      <a:srgbClr val="FFC000"/>
                    </a:solidFill>
                  </a:rPr>
                  <a:t>(1) </a:t>
                </a:r>
                <a:r>
                  <a:rPr lang="en-US" sz="2400">
                    <a:solidFill>
                      <a:schemeClr val="tx1"/>
                    </a:solidFill>
                  </a:rPr>
                  <a:t>có tập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</a:t>
                </a:r>
                <a:r>
                  <a:rPr lang="en-US" sz="2400">
                    <a:solidFill>
                      <a:srgbClr val="FFC000"/>
                    </a:solidFill>
                  </a:rPr>
                  <a:t>(2) </a:t>
                </a:r>
                <a:r>
                  <a:rPr lang="en-US" sz="2400">
                    <a:solidFill>
                      <a:schemeClr val="tx1"/>
                    </a:solidFill>
                  </a:rPr>
                  <a:t>có tập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rgbClr val="FFC000"/>
                    </a:solidFill>
                  </a:rPr>
                  <a:t>, </a:t>
                </a:r>
                <a:r>
                  <a:rPr lang="en-US" sz="2400">
                    <a:solidFill>
                      <a:schemeClr val="tx1"/>
                    </a:solidFill>
                  </a:rPr>
                  <a:t>khi đó phương trình (2) được gọi là </a:t>
                </a:r>
                <a:r>
                  <a:rPr lang="en-US" sz="2400">
                    <a:solidFill>
                      <a:srgbClr val="FFC000"/>
                    </a:solidFill>
                  </a:rPr>
                  <a:t>phương trình hệ quả </a:t>
                </a:r>
                <a:r>
                  <a:rPr lang="en-US" sz="2400">
                    <a:solidFill>
                      <a:schemeClr val="tx1"/>
                    </a:solidFill>
                  </a:rPr>
                  <a:t>của (1)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Kí hiệu:</a:t>
                </a:r>
              </a:p>
              <a:p>
                <a:pPr marL="369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solidFill>
                      <a:schemeClr val="tx1"/>
                    </a:solidFill>
                  </a:rPr>
                  <a:t>Hai phương trình được gọi là </a:t>
                </a:r>
                <a:r>
                  <a:rPr lang="en-US" sz="2400">
                    <a:solidFill>
                      <a:srgbClr val="FFC000"/>
                    </a:solidFill>
                  </a:rPr>
                  <a:t>tương đương </a:t>
                </a:r>
                <a:r>
                  <a:rPr lang="en-US" sz="2400">
                    <a:solidFill>
                      <a:schemeClr val="tx1"/>
                    </a:solidFill>
                  </a:rPr>
                  <a:t>nếu chúng có </a:t>
                </a:r>
                <a:r>
                  <a:rPr lang="en-US" sz="2400">
                    <a:solidFill>
                      <a:srgbClr val="FFC000"/>
                    </a:solidFill>
                  </a:rPr>
                  <a:t>cùng tập nghiệm</a:t>
                </a:r>
                <a:r>
                  <a:rPr lang="en-US" sz="240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DA4DED-55DD-4FAF-8E79-E64EFBC23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375" y="1203120"/>
                <a:ext cx="11415250" cy="5289755"/>
              </a:xfrm>
              <a:blipFill>
                <a:blip r:embed="rId2"/>
                <a:stretch>
                  <a:fillRect l="-641" r="-694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586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>
                <a:solidFill>
                  <a:srgbClr val="FFC000"/>
                </a:solidFill>
              </a:rPr>
              <a:t>1. Đại cương về phương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7DA4DED-55DD-4FAF-8E79-E64EFBC23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575136"/>
                <a:ext cx="10353762" cy="5071469"/>
              </a:xfrm>
              <a:ln>
                <a:solidFill>
                  <a:srgbClr val="FFFF00"/>
                </a:solidFill>
              </a:ln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z="2400">
                    <a:solidFill>
                      <a:srgbClr val="FFC000"/>
                    </a:solidFill>
                  </a:rPr>
                  <a:t>Định lí: </a:t>
                </a:r>
              </a:p>
              <a:p>
                <a:pPr marL="36900" indent="0"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Cho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ta có thể thực hiện những phép biến đổi sao cho không làm thay đổi ĐKXĐ của phương trình như sau: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pPr marL="36900" indent="0">
                  <a:buNone/>
                </a:pPr>
                <a:r>
                  <a:rPr lang="en-US" sz="2400">
                    <a:solidFill>
                      <a:srgbClr val="FFC000"/>
                    </a:solidFill>
                  </a:rPr>
                  <a:t>Chú ý: </a:t>
                </a:r>
              </a:p>
              <a:p>
                <a:pPr marL="36900" indent="0"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- Khi muốn thực hiện một phép biến đổi tương tương, ta phải luôn chú ý không được thay đổi ĐKXĐ và tập nghiệm ban đầu.</a:t>
                </a:r>
              </a:p>
              <a:p>
                <a:pPr marL="36900" indent="0"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- Phân biệt: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DA4DED-55DD-4FAF-8E79-E64EFBC23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575136"/>
                <a:ext cx="10353762" cy="5071469"/>
              </a:xfrm>
              <a:blipFill>
                <a:blip r:embed="rId2"/>
                <a:stretch>
                  <a:fillRect l="-765" t="-1559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xmlns="" id="{E81FE85C-B558-474D-9F8E-A8DA3A4E91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838077"/>
                  </p:ext>
                </p:extLst>
              </p:nvPr>
            </p:nvGraphicFramePr>
            <p:xfrm>
              <a:off x="2693828" y="5713790"/>
              <a:ext cx="8573729" cy="9141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2682">
                      <a:extLst>
                        <a:ext uri="{9D8B030D-6E8A-4147-A177-3AD203B41FA5}">
                          <a16:colId xmlns:a16="http://schemas.microsoft.com/office/drawing/2014/main" xmlns="" val="55848323"/>
                        </a:ext>
                      </a:extLst>
                    </a:gridCol>
                    <a:gridCol w="4311047">
                      <a:extLst>
                        <a:ext uri="{9D8B030D-6E8A-4147-A177-3AD203B41FA5}">
                          <a16:colId xmlns:a16="http://schemas.microsoft.com/office/drawing/2014/main" xmlns="" val="2628658605"/>
                        </a:ext>
                      </a:extLst>
                    </a:gridCol>
                  </a:tblGrid>
                  <a:tr h="6378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n-US"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vi-VN"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sz="1600">
                              <a:sym typeface="Wingdings" panose="05000000000000000000" pitchFamily="2" charset="2"/>
                            </a:rPr>
                            <a:t>lấy</a:t>
                          </a:r>
                          <a:r>
                            <a:rPr lang="en-US" sz="1600" baseline="0"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sz="1600" baseline="0">
                              <a:solidFill>
                                <a:srgbClr val="FFFF00"/>
                              </a:solidFill>
                              <a:sym typeface="Wingdings" panose="05000000000000000000" pitchFamily="2" charset="2"/>
                            </a:rPr>
                            <a:t>giao</a:t>
                          </a:r>
                          <a:r>
                            <a:rPr lang="en-US" sz="1600" baseline="0">
                              <a:sym typeface="Wingdings" panose="05000000000000000000" pitchFamily="2" charset="2"/>
                            </a:rPr>
                            <a:t> của hai tập nghiệm.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 smtClean="0"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n-US"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vi-VN"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sz="1600">
                              <a:sym typeface="Wingdings" panose="05000000000000000000" pitchFamily="2" charset="2"/>
                            </a:rPr>
                            <a:t>lấy</a:t>
                          </a:r>
                          <a:r>
                            <a:rPr lang="en-US" sz="1600" baseline="0"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sz="1600" baseline="0">
                              <a:solidFill>
                                <a:srgbClr val="FFFF00"/>
                              </a:solidFill>
                              <a:sym typeface="Wingdings" panose="05000000000000000000" pitchFamily="2" charset="2"/>
                            </a:rPr>
                            <a:t>hợp</a:t>
                          </a:r>
                          <a:r>
                            <a:rPr lang="en-US" sz="1600" baseline="0">
                              <a:sym typeface="Wingdings" panose="05000000000000000000" pitchFamily="2" charset="2"/>
                            </a:rPr>
                            <a:t> của hai tập nghiệm.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247878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81FE85C-B558-474D-9F8E-A8DA3A4E91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838077"/>
                  </p:ext>
                </p:extLst>
              </p:nvPr>
            </p:nvGraphicFramePr>
            <p:xfrm>
              <a:off x="2693828" y="5713790"/>
              <a:ext cx="8573729" cy="9328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2682">
                      <a:extLst>
                        <a:ext uri="{9D8B030D-6E8A-4147-A177-3AD203B41FA5}">
                          <a16:colId xmlns:a16="http://schemas.microsoft.com/office/drawing/2014/main" val="55848323"/>
                        </a:ext>
                      </a:extLst>
                    </a:gridCol>
                    <a:gridCol w="4311047">
                      <a:extLst>
                        <a:ext uri="{9D8B030D-6E8A-4147-A177-3AD203B41FA5}">
                          <a16:colId xmlns:a16="http://schemas.microsoft.com/office/drawing/2014/main" val="2628658605"/>
                        </a:ext>
                      </a:extLst>
                    </a:gridCol>
                  </a:tblGrid>
                  <a:tr h="932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3" t="-649" r="-101429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011" t="-649" r="-282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7878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3872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B3772-DF21-4719-9C75-28144081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Quan sát các bước giải phương trình sau và tìm ra lỗi sai (nếu có)?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4DCEDAF-89FA-473E-97C5-E3DFF49EBC42}"/>
              </a:ext>
            </a:extLst>
          </p:cNvPr>
          <p:cNvCxnSpPr>
            <a:cxnSpLocks/>
          </p:cNvCxnSpPr>
          <p:nvPr/>
        </p:nvCxnSpPr>
        <p:spPr>
          <a:xfrm>
            <a:off x="8024230" y="1477511"/>
            <a:ext cx="0" cy="52779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F5B3F97-32EC-48B7-8CAB-D63006B7CC47}"/>
              </a:ext>
            </a:extLst>
          </p:cNvPr>
          <p:cNvCxnSpPr>
            <a:cxnSpLocks/>
          </p:cNvCxnSpPr>
          <p:nvPr/>
        </p:nvCxnSpPr>
        <p:spPr>
          <a:xfrm>
            <a:off x="3863120" y="1429121"/>
            <a:ext cx="0" cy="52779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40AE65F-310F-4B6F-BFA0-79146DEE989E}"/>
                  </a:ext>
                </a:extLst>
              </p:cNvPr>
              <p:cNvSpPr txBox="1"/>
              <p:nvPr/>
            </p:nvSpPr>
            <p:spPr>
              <a:xfrm>
                <a:off x="938598" y="1290622"/>
                <a:ext cx="23711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=13−4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(1)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0AE65F-310F-4B6F-BFA0-79146DEE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98" y="1290622"/>
                <a:ext cx="2371162" cy="276999"/>
              </a:xfrm>
              <a:prstGeom prst="rect">
                <a:avLst/>
              </a:prstGeom>
              <a:blipFill>
                <a:blip r:embed="rId3"/>
                <a:stretch>
                  <a:fillRect t="-28889" r="-514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727364C-4067-4932-A148-7D50B3D157C5}"/>
                  </a:ext>
                </a:extLst>
              </p:cNvPr>
              <p:cNvSpPr txBox="1"/>
              <p:nvPr/>
            </p:nvSpPr>
            <p:spPr>
              <a:xfrm>
                <a:off x="481303" y="2184007"/>
                <a:ext cx="3020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+4=13−4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27364C-4067-4932-A148-7D50B3D15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03" y="2184007"/>
                <a:ext cx="3020955" cy="276999"/>
              </a:xfrm>
              <a:prstGeom prst="rect">
                <a:avLst/>
              </a:prstGeom>
              <a:blipFill>
                <a:blip r:embed="rId4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39466BA-515F-49B7-AD1B-CD66765803F0}"/>
                  </a:ext>
                </a:extLst>
              </p:cNvPr>
              <p:cNvSpPr txBox="1"/>
              <p:nvPr/>
            </p:nvSpPr>
            <p:spPr>
              <a:xfrm>
                <a:off x="647664" y="2593119"/>
                <a:ext cx="3040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+4−13+4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9466BA-515F-49B7-AD1B-CD6676580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4" y="2593119"/>
                <a:ext cx="3040191" cy="276999"/>
              </a:xfrm>
              <a:prstGeom prst="rect">
                <a:avLst/>
              </a:prstGeom>
              <a:blipFill>
                <a:blip r:embed="rId5"/>
                <a:stretch>
                  <a:fillRect l="-2204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6925D09-68A5-4805-B86F-C686DDF74991}"/>
                  </a:ext>
                </a:extLst>
              </p:cNvPr>
              <p:cNvSpPr txBox="1"/>
              <p:nvPr/>
            </p:nvSpPr>
            <p:spPr>
              <a:xfrm>
                <a:off x="647664" y="3032974"/>
                <a:ext cx="3040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+4−13+4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25D09-68A5-4805-B86F-C686DDF74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4" y="3032974"/>
                <a:ext cx="3040191" cy="276999"/>
              </a:xfrm>
              <a:prstGeom prst="rect">
                <a:avLst/>
              </a:prstGeom>
              <a:blipFill>
                <a:blip r:embed="rId6"/>
                <a:stretch>
                  <a:fillRect l="-2204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DC95109-71C1-4DE1-9C4A-89F633191961}"/>
                  </a:ext>
                </a:extLst>
              </p:cNvPr>
              <p:cNvSpPr txBox="1"/>
              <p:nvPr/>
            </p:nvSpPr>
            <p:spPr>
              <a:xfrm>
                <a:off x="647664" y="3430002"/>
                <a:ext cx="1439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C95109-71C1-4DE1-9C4A-89F633191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4" y="3430002"/>
                <a:ext cx="1439240" cy="276999"/>
              </a:xfrm>
              <a:prstGeom prst="rect">
                <a:avLst/>
              </a:prstGeom>
              <a:blipFill>
                <a:blip r:embed="rId7"/>
                <a:stretch>
                  <a:fillRect l="-4661" t="-2222" r="-84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88E0431-9EED-427A-AFE8-EAB10F1A1432}"/>
                  </a:ext>
                </a:extLst>
              </p:cNvPr>
              <p:cNvSpPr txBox="1"/>
              <p:nvPr/>
            </p:nvSpPr>
            <p:spPr>
              <a:xfrm>
                <a:off x="647664" y="3809842"/>
                <a:ext cx="1184042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8E0431-9EED-427A-AFE8-EAB10F1A1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4" y="3809842"/>
                <a:ext cx="1184042" cy="616387"/>
              </a:xfrm>
              <a:prstGeom prst="rect">
                <a:avLst/>
              </a:prstGeom>
              <a:blipFill>
                <a:blip r:embed="rId8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3752634-7ECA-40A8-95D5-E3A0FAD818A3}"/>
                  </a:ext>
                </a:extLst>
              </p:cNvPr>
              <p:cNvSpPr txBox="1"/>
              <p:nvPr/>
            </p:nvSpPr>
            <p:spPr>
              <a:xfrm>
                <a:off x="675107" y="4529071"/>
                <a:ext cx="1810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752634-7ECA-40A8-95D5-E3A0FAD81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7" y="4529071"/>
                <a:ext cx="1810624" cy="369332"/>
              </a:xfrm>
              <a:prstGeom prst="rect">
                <a:avLst/>
              </a:prstGeom>
              <a:blipFill>
                <a:blip r:embed="rId9"/>
                <a:stretch>
                  <a:fillRect l="-303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B481F7E-C079-44B7-9AB0-8C6A925D26AE}"/>
                  </a:ext>
                </a:extLst>
              </p:cNvPr>
              <p:cNvSpPr txBox="1"/>
              <p:nvPr/>
            </p:nvSpPr>
            <p:spPr>
              <a:xfrm>
                <a:off x="938598" y="1651819"/>
                <a:ext cx="142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481F7E-C079-44B7-9AB0-8C6A925D2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98" y="1651819"/>
                <a:ext cx="1425711" cy="369332"/>
              </a:xfrm>
              <a:prstGeom prst="rect">
                <a:avLst/>
              </a:prstGeom>
              <a:blipFill>
                <a:blip r:embed="rId10"/>
                <a:stretch>
                  <a:fillRect l="-384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D777675-4011-4017-BB59-F177B2C0DB80}"/>
                  </a:ext>
                </a:extLst>
              </p:cNvPr>
              <p:cNvSpPr txBox="1"/>
              <p:nvPr/>
            </p:nvSpPr>
            <p:spPr>
              <a:xfrm>
                <a:off x="4513443" y="1082239"/>
                <a:ext cx="2671309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(2)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777675-4011-4017-BB59-F177B2C0D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443" y="1082239"/>
                <a:ext cx="2671309" cy="5695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ED9351E-42BB-40E8-9461-2E13C1D4BECF}"/>
                  </a:ext>
                </a:extLst>
              </p:cNvPr>
              <p:cNvSpPr txBox="1"/>
              <p:nvPr/>
            </p:nvSpPr>
            <p:spPr>
              <a:xfrm>
                <a:off x="4225952" y="1888706"/>
                <a:ext cx="3506344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D9351E-42BB-40E8-9461-2E13C1D4B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952" y="1888706"/>
                <a:ext cx="3506344" cy="6049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B146A4C-F64E-4FC3-A2CC-C3B5AE75C2A7}"/>
                  </a:ext>
                </a:extLst>
              </p:cNvPr>
              <p:cNvSpPr txBox="1"/>
              <p:nvPr/>
            </p:nvSpPr>
            <p:spPr>
              <a:xfrm>
                <a:off x="4225952" y="2675299"/>
                <a:ext cx="21652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146A4C-F64E-4FC3-A2CC-C3B5AE75C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952" y="2675299"/>
                <a:ext cx="2165208" cy="276999"/>
              </a:xfrm>
              <a:prstGeom prst="rect">
                <a:avLst/>
              </a:prstGeom>
              <a:blipFill>
                <a:blip r:embed="rId13"/>
                <a:stretch>
                  <a:fillRect l="-3099" t="-2222" r="-28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1D7948F-2B40-4E2A-A5F7-1EDD53AFC6E0}"/>
                  </a:ext>
                </a:extLst>
              </p:cNvPr>
              <p:cNvSpPr txBox="1"/>
              <p:nvPr/>
            </p:nvSpPr>
            <p:spPr>
              <a:xfrm>
                <a:off x="4262189" y="3097590"/>
                <a:ext cx="1973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D7948F-2B40-4E2A-A5F7-1EDD53AFC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189" y="3097590"/>
                <a:ext cx="1973617" cy="276999"/>
              </a:xfrm>
              <a:prstGeom prst="rect">
                <a:avLst/>
              </a:prstGeom>
              <a:blipFill>
                <a:blip r:embed="rId14"/>
                <a:stretch>
                  <a:fillRect l="-3395" t="-2174" r="-30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926ABA8-C634-4773-A5B7-A6335C923618}"/>
                  </a:ext>
                </a:extLst>
              </p:cNvPr>
              <p:cNvSpPr txBox="1"/>
              <p:nvPr/>
            </p:nvSpPr>
            <p:spPr>
              <a:xfrm>
                <a:off x="4258908" y="3500099"/>
                <a:ext cx="1010918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26ABA8-C634-4773-A5B7-A6335C923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08" y="3500099"/>
                <a:ext cx="1010918" cy="616387"/>
              </a:xfrm>
              <a:prstGeom prst="rect">
                <a:avLst/>
              </a:prstGeom>
              <a:blipFill>
                <a:blip r:embed="rId1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9E7FCA9-D58C-4E89-859B-AF639FAF610A}"/>
                  </a:ext>
                </a:extLst>
              </p:cNvPr>
              <p:cNvSpPr txBox="1"/>
              <p:nvPr/>
            </p:nvSpPr>
            <p:spPr>
              <a:xfrm>
                <a:off x="5658299" y="3652918"/>
                <a:ext cx="1637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E7FCA9-D58C-4E89-859B-AF639FAF6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299" y="3652918"/>
                <a:ext cx="1637500" cy="369332"/>
              </a:xfrm>
              <a:prstGeom prst="rect">
                <a:avLst/>
              </a:prstGeom>
              <a:blipFill>
                <a:blip r:embed="rId16"/>
                <a:stretch>
                  <a:fillRect l="-29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EF4C8D40-78E9-4AB3-B5E4-F16B1B076E58}"/>
                  </a:ext>
                </a:extLst>
              </p:cNvPr>
              <p:cNvSpPr txBox="1"/>
              <p:nvPr/>
            </p:nvSpPr>
            <p:spPr>
              <a:xfrm>
                <a:off x="8807250" y="1290622"/>
                <a:ext cx="16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   (3)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4C8D40-78E9-4AB3-B5E4-F16B1B076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50" y="1290622"/>
                <a:ext cx="1643848" cy="276999"/>
              </a:xfrm>
              <a:prstGeom prst="rect">
                <a:avLst/>
              </a:prstGeom>
              <a:blipFill>
                <a:blip r:embed="rId17"/>
                <a:stretch>
                  <a:fillRect t="-2222" r="-483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03910D9-9A48-460F-99E5-D1D88650E0EF}"/>
                  </a:ext>
                </a:extLst>
              </p:cNvPr>
              <p:cNvSpPr txBox="1"/>
              <p:nvPr/>
            </p:nvSpPr>
            <p:spPr>
              <a:xfrm>
                <a:off x="8777133" y="1715692"/>
                <a:ext cx="142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3910D9-9A48-460F-99E5-D1D88650E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133" y="1715692"/>
                <a:ext cx="1425711" cy="369332"/>
              </a:xfrm>
              <a:prstGeom prst="rect">
                <a:avLst/>
              </a:prstGeom>
              <a:blipFill>
                <a:blip r:embed="rId18"/>
                <a:stretch>
                  <a:fillRect l="-38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D8D7A9A-B917-4243-910A-52CE1EAA0DEF}"/>
                  </a:ext>
                </a:extLst>
              </p:cNvPr>
              <p:cNvSpPr txBox="1"/>
              <p:nvPr/>
            </p:nvSpPr>
            <p:spPr>
              <a:xfrm>
                <a:off x="8557599" y="2190595"/>
                <a:ext cx="17102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−2=5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8D7A9A-B917-4243-910A-52CE1EAA0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599" y="2190595"/>
                <a:ext cx="1710212" cy="276999"/>
              </a:xfrm>
              <a:prstGeom prst="rect">
                <a:avLst/>
              </a:prstGeom>
              <a:blipFill>
                <a:blip r:embed="rId19"/>
                <a:stretch>
                  <a:fillRect r="-321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7EB927B-4F6E-48E0-88EA-C93751D4996E}"/>
                  </a:ext>
                </a:extLst>
              </p:cNvPr>
              <p:cNvSpPr txBox="1"/>
              <p:nvPr/>
            </p:nvSpPr>
            <p:spPr>
              <a:xfrm>
                <a:off x="8968321" y="2655436"/>
                <a:ext cx="9223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EB927B-4F6E-48E0-88EA-C93751D49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21" y="2655436"/>
                <a:ext cx="922304" cy="276999"/>
              </a:xfrm>
              <a:prstGeom prst="rect">
                <a:avLst/>
              </a:prstGeom>
              <a:blipFill>
                <a:blip r:embed="rId20"/>
                <a:stretch>
                  <a:fillRect l="-7285" r="-198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8EB7CB3A-E164-4BD4-91AD-E5F7D4A3E8A0}"/>
                  </a:ext>
                </a:extLst>
              </p:cNvPr>
              <p:cNvSpPr txBox="1"/>
              <p:nvPr/>
            </p:nvSpPr>
            <p:spPr>
              <a:xfrm>
                <a:off x="8857311" y="3024212"/>
                <a:ext cx="1409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B7CB3A-E164-4BD4-91AD-E5F7D4A3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311" y="3024212"/>
                <a:ext cx="1409873" cy="369332"/>
              </a:xfrm>
              <a:prstGeom prst="rect">
                <a:avLst/>
              </a:prstGeom>
              <a:blipFill>
                <a:blip r:embed="rId21"/>
                <a:stretch>
                  <a:fillRect l="-389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xmlns="" id="{E951644D-53D6-45AD-853F-699FA09164FB}"/>
              </a:ext>
            </a:extLst>
          </p:cNvPr>
          <p:cNvSpPr/>
          <p:nvPr/>
        </p:nvSpPr>
        <p:spPr>
          <a:xfrm>
            <a:off x="8457914" y="2085025"/>
            <a:ext cx="2115044" cy="55022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D857862E-CF89-4B21-8E7A-FAEC51DEB92E}"/>
              </a:ext>
            </a:extLst>
          </p:cNvPr>
          <p:cNvSpPr/>
          <p:nvPr/>
        </p:nvSpPr>
        <p:spPr>
          <a:xfrm>
            <a:off x="4017165" y="2538684"/>
            <a:ext cx="2747211" cy="55890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2890EE9-6E9D-494B-99FA-913AFFD5F28C}"/>
                  </a:ext>
                </a:extLst>
              </p:cNvPr>
              <p:cNvSpPr txBox="1"/>
              <p:nvPr/>
            </p:nvSpPr>
            <p:spPr>
              <a:xfrm>
                <a:off x="3863120" y="4671815"/>
                <a:ext cx="4126148" cy="1525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XĐ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</a:t>
                </a:r>
                <a:r>
                  <a:rPr lang="vi-V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ì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890EE9-6E9D-494B-99FA-913AFFD5F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120" y="4671815"/>
                <a:ext cx="4126148" cy="1525418"/>
              </a:xfrm>
              <a:prstGeom prst="rect">
                <a:avLst/>
              </a:prstGeom>
              <a:blipFill>
                <a:blip r:embed="rId22"/>
                <a:stretch>
                  <a:fillRect l="-886" r="-591" b="-3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CC704B6-F3E5-4578-BB37-8CC6FBEE552E}"/>
                  </a:ext>
                </a:extLst>
              </p:cNvPr>
              <p:cNvSpPr txBox="1"/>
              <p:nvPr/>
            </p:nvSpPr>
            <p:spPr>
              <a:xfrm>
                <a:off x="8236885" y="4220035"/>
                <a:ext cx="3796826" cy="1894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thấy phương trình </a:t>
                </a:r>
                <a:r>
                  <a:rPr lang="en-US" sz="16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en-US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hai nghiệm là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Nhưng đáp án chỉ còn một nghiệm.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 vậy, khi </a:t>
                </a:r>
                <a:r>
                  <a:rPr lang="en-US" sz="16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 dấu giá trị tuyệt đối</a:t>
                </a:r>
                <a:r>
                  <a:rPr lang="en-US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đã làm </a:t>
                </a:r>
                <a:r>
                  <a:rPr lang="en-US" sz="16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đổi tập nghiệm </a:t>
                </a:r>
                <a:r>
                  <a:rPr lang="en-US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phương trình, vì thế không được dùng dấu “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C704B6-F3E5-4578-BB37-8CC6FBEE5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885" y="4220035"/>
                <a:ext cx="3796826" cy="1894749"/>
              </a:xfrm>
              <a:prstGeom prst="rect">
                <a:avLst/>
              </a:prstGeom>
              <a:blipFill>
                <a:blip r:embed="rId23"/>
                <a:stretch>
                  <a:fillRect l="-803" b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65A837-D77C-4CBA-A016-51C1761BA82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5"/>
              </a:ext>
            </a:extLst>
          </a:blip>
          <a:stretch>
            <a:fillRect/>
          </a:stretch>
        </p:blipFill>
        <p:spPr>
          <a:xfrm>
            <a:off x="2447154" y="4168343"/>
            <a:ext cx="994833" cy="746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B31016A-147E-4E3B-B893-5E244C47A153}"/>
                  </a:ext>
                </a:extLst>
              </p:cNvPr>
              <p:cNvSpPr txBox="1"/>
              <p:nvPr/>
            </p:nvSpPr>
            <p:spPr>
              <a:xfrm>
                <a:off x="285078" y="5046413"/>
                <a:ext cx="3488530" cy="1380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không dùng cách trình bày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như lớp 9, thay vào đó ta sẽ dùng ngoặc vuông để trình bày các nghiệm của phương trình.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31016A-147E-4E3B-B893-5E244C47A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8" y="5046413"/>
                <a:ext cx="3488530" cy="1380250"/>
              </a:xfrm>
              <a:prstGeom prst="rect">
                <a:avLst/>
              </a:prstGeom>
              <a:blipFill>
                <a:blip r:embed="rId26"/>
                <a:stretch>
                  <a:fillRect l="-1049" r="-699"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490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" grpId="0" animBg="1"/>
      <p:bldP spid="29" grpId="0" animBg="1"/>
      <p:bldP spid="4" grpId="0"/>
      <p:bldP spid="3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>
                <a:solidFill>
                  <a:srgbClr val="FFC000"/>
                </a:solidFill>
              </a:rPr>
              <a:t>2. Phương trình chứa dấu giá trị tuyệt đối.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7DA4DED-55DD-4FAF-8E79-E64EFBC23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6890"/>
                <a:ext cx="10724534" cy="1875258"/>
              </a:xfrm>
            </p:spPr>
            <p:txBody>
              <a:bodyPr>
                <a:normAutofit fontScale="62500" lnSpcReduction="20000"/>
              </a:bodyPr>
              <a:lstStyle/>
              <a:p>
                <a:pPr marL="36900" indent="0">
                  <a:lnSpc>
                    <a:spcPct val="160000"/>
                  </a:lnSpc>
                  <a:buNone/>
                </a:pPr>
                <a:r>
                  <a:rPr lang="en-US">
                    <a:solidFill>
                      <a:schemeClr val="tx1"/>
                    </a:solidFill>
                  </a:rPr>
                  <a:t>Đối với phương trình chứa ẩn ở mẫu và phương trình có dấu giá trị tuyệt đối, ta cần có cách giải đặc biệt.</a:t>
                </a:r>
              </a:p>
              <a:p>
                <a:pPr marL="36900" indent="0">
                  <a:lnSpc>
                    <a:spcPct val="120000"/>
                  </a:lnSpc>
                  <a:buNone/>
                </a:pPr>
                <a:r>
                  <a:rPr lang="en-US">
                    <a:solidFill>
                      <a:schemeClr val="tx1"/>
                    </a:solidFill>
                  </a:rPr>
                  <a:t>Nhắc lại: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. Em hãy quan sát các ví dụ sau và tìm ra công thức giải phương trình có dấu giá trị tuyệt đối.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DA4DED-55DD-4FAF-8E79-E64EFBC23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6890"/>
                <a:ext cx="10724534" cy="1875258"/>
              </a:xfrm>
              <a:blipFill>
                <a:blip r:embed="rId2"/>
                <a:stretch>
                  <a:fillRect l="-171" r="-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A427FA4-0AEE-4B2F-9016-0BE421020AEF}"/>
                  </a:ext>
                </a:extLst>
              </p:cNvPr>
              <p:cNvSpPr txBox="1"/>
              <p:nvPr/>
            </p:nvSpPr>
            <p:spPr>
              <a:xfrm>
                <a:off x="8395273" y="3354322"/>
                <a:ext cx="3119124" cy="1202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𝑽𝑫</m:t>
                      </m:r>
                      <m:r>
                        <a:rPr lang="en-US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b="0"/>
              </a:p>
              <a:p>
                <a:pPr>
                  <a:lnSpc>
                    <a:spcPct val="150000"/>
                  </a:lnSpc>
                </a:pPr>
                <a:r>
                  <a:rPr lang="en-US"/>
                  <a:t>(vô lý 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/>
                  <a:t> phải là số không âm)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/>
                  <a:t>	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427FA4-0AEE-4B2F-9016-0BE421020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273" y="3354322"/>
                <a:ext cx="3119124" cy="1202830"/>
              </a:xfrm>
              <a:prstGeom prst="rect">
                <a:avLst/>
              </a:prstGeom>
              <a:blipFill>
                <a:blip r:embed="rId3"/>
                <a:stretch>
                  <a:fillRect l="-4492" r="-17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E7A0DA1-041E-40C9-9488-AF3CA78AFD26}"/>
                  </a:ext>
                </a:extLst>
              </p:cNvPr>
              <p:cNvSpPr txBox="1"/>
              <p:nvPr/>
            </p:nvSpPr>
            <p:spPr>
              <a:xfrm>
                <a:off x="3124452" y="5454897"/>
                <a:ext cx="8249225" cy="87966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Như vậy, đối với phương trình có 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. Ta cần </a:t>
                </a:r>
                <a:r>
                  <a:rPr lang="en-US">
                    <a:solidFill>
                      <a:srgbClr val="FFFF00"/>
                    </a:solidFill>
                  </a:rPr>
                  <a:t>điều kiện là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/>
              </a:p>
              <a:p>
                <a:pPr>
                  <a:lnSpc>
                    <a:spcPct val="150000"/>
                  </a:lnSpc>
                </a:pPr>
                <a:r>
                  <a:rPr lang="en-US"/>
                  <a:t>Khi đó, ta có thể giải theo cách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>
                    <a:solidFill>
                      <a:srgbClr val="FFFF00"/>
                    </a:solidFill>
                  </a:rPr>
                  <a:t> hoặc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>
                    <a:solidFill>
                      <a:srgbClr val="FFFF00"/>
                    </a:solidFill>
                  </a:rPr>
                  <a:t> </a:t>
                </a:r>
                <a:r>
                  <a:rPr lang="en-US"/>
                  <a:t>mà không cần điều kiện của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7A0DA1-041E-40C9-9488-AF3CA78AF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52" y="5454897"/>
                <a:ext cx="8249225" cy="879664"/>
              </a:xfrm>
              <a:prstGeom prst="rect">
                <a:avLst/>
              </a:prstGeom>
              <a:blipFill>
                <a:blip r:embed="rId4"/>
                <a:stretch>
                  <a:fillRect l="-590" b="-9589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E498862-D959-4129-99D1-D57DD360B084}"/>
                  </a:ext>
                </a:extLst>
              </p:cNvPr>
              <p:cNvSpPr txBox="1"/>
              <p:nvPr/>
            </p:nvSpPr>
            <p:spPr>
              <a:xfrm>
                <a:off x="934068" y="3354322"/>
                <a:ext cx="6015045" cy="1938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𝑽𝑫</m:t>
                      </m:r>
                      <m:r>
                        <a:rPr lang="en-US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="0"/>
              </a:p>
              <a:p>
                <a:r>
                  <a:rPr lang="en-US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b="0"/>
                  <a:t>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−2≥0⇔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b="0"/>
                  <a:t>, ta có: 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−2=5</m:t>
                    </m:r>
                  </m:oMath>
                </a14:m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>
                    <a:ea typeface="Cambria Math" panose="02040503050406030204" pitchFamily="18" charset="0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b="0"/>
                  <a:t> (nhận)</a:t>
                </a: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b="0"/>
                  <a:t>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−2&lt;0⇔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b="0"/>
                  <a:t>, ta có: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>
                    <a:ea typeface="Cambria Math" panose="02040503050406030204" pitchFamily="18" charset="0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−2=−5</m:t>
                    </m:r>
                  </m:oMath>
                </a14:m>
                <a:endParaRPr lang="en-US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>
                    <a:ea typeface="Cambria Math" panose="02040503050406030204" pitchFamily="18" charset="0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/>
                  <a:t> (nhận)</a:t>
                </a:r>
              </a:p>
              <a:p>
                <a:r>
                  <a:rPr lang="en-US"/>
                  <a:t>	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−3;7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498862-D959-4129-99D1-D57DD360B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68" y="3354322"/>
                <a:ext cx="6015045" cy="1938992"/>
              </a:xfrm>
              <a:prstGeom prst="rect">
                <a:avLst/>
              </a:prstGeom>
              <a:blipFill>
                <a:blip r:embed="rId5"/>
                <a:stretch>
                  <a:fillRect l="-2330" r="-253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5D27633D-6583-4917-875B-64682FEE71A5}"/>
              </a:ext>
            </a:extLst>
          </p:cNvPr>
          <p:cNvSpPr/>
          <p:nvPr/>
        </p:nvSpPr>
        <p:spPr>
          <a:xfrm>
            <a:off x="6260924" y="3638274"/>
            <a:ext cx="167362" cy="22740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B3628395-F41B-4BED-BA27-D3102775588C}"/>
              </a:ext>
            </a:extLst>
          </p:cNvPr>
          <p:cNvSpPr/>
          <p:nvPr/>
        </p:nvSpPr>
        <p:spPr>
          <a:xfrm>
            <a:off x="6406270" y="4467094"/>
            <a:ext cx="167362" cy="22740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D343081A-B82A-4E5F-A294-8F7049F9C780}"/>
              </a:ext>
            </a:extLst>
          </p:cNvPr>
          <p:cNvSpPr/>
          <p:nvPr/>
        </p:nvSpPr>
        <p:spPr>
          <a:xfrm>
            <a:off x="6626941" y="4467094"/>
            <a:ext cx="167362" cy="22740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05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>
                <a:solidFill>
                  <a:srgbClr val="FFC000"/>
                </a:solidFill>
              </a:rPr>
              <a:t>2. Phương trình chứa dấu giá trị tuyệt đối.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C2AE85-F168-4CF3-BEF4-C5D40569560B}"/>
              </a:ext>
            </a:extLst>
          </p:cNvPr>
          <p:cNvSpPr/>
          <p:nvPr/>
        </p:nvSpPr>
        <p:spPr>
          <a:xfrm>
            <a:off x="996040" y="2143432"/>
            <a:ext cx="4891162" cy="41688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5B74CB-700F-4143-98A2-BEE1973B94E0}"/>
              </a:ext>
            </a:extLst>
          </p:cNvPr>
          <p:cNvSpPr/>
          <p:nvPr/>
        </p:nvSpPr>
        <p:spPr>
          <a:xfrm>
            <a:off x="6272843" y="2143431"/>
            <a:ext cx="4891162" cy="41688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3F064DE-F3B7-400A-ABAD-AFC54585E492}"/>
                  </a:ext>
                </a:extLst>
              </p:cNvPr>
              <p:cNvSpPr txBox="1"/>
              <p:nvPr/>
            </p:nvSpPr>
            <p:spPr>
              <a:xfrm>
                <a:off x="393621" y="3065841"/>
                <a:ext cx="6096000" cy="2987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6900" indent="0">
                  <a:buNone/>
                </a:pP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)=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4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4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GB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4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F064DE-F3B7-400A-ABAD-AFC54585E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1" y="3065841"/>
                <a:ext cx="6096000" cy="2987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6117B84-7325-444C-A6B3-0ACCDF74989D}"/>
                  </a:ext>
                </a:extLst>
              </p:cNvPr>
              <p:cNvSpPr txBox="1"/>
              <p:nvPr/>
            </p:nvSpPr>
            <p:spPr>
              <a:xfrm>
                <a:off x="1221715" y="2305748"/>
                <a:ext cx="4697443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/>
                  <a:t>Dạng 1: </a:t>
                </a:r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/>
              </a:p>
              <a:p>
                <a:endParaRPr lang="en-US" sz="4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117B84-7325-444C-A6B3-0ACCDF749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15" y="2305748"/>
                <a:ext cx="4697443" cy="1692771"/>
              </a:xfrm>
              <a:prstGeom prst="rect">
                <a:avLst/>
              </a:prstGeom>
              <a:blipFill>
                <a:blip r:embed="rId3"/>
                <a:stretch>
                  <a:fillRect l="-1946" t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639E239-02DE-4141-89D2-8272E32F97DC}"/>
                  </a:ext>
                </a:extLst>
              </p:cNvPr>
              <p:cNvSpPr txBox="1"/>
              <p:nvPr/>
            </p:nvSpPr>
            <p:spPr>
              <a:xfrm>
                <a:off x="6387378" y="2396425"/>
                <a:ext cx="4582907" cy="3131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6900" indent="0">
                  <a:buNone/>
                </a:pPr>
                <a:r>
                  <a:rPr lang="en-US" sz="2400" dirty="0"/>
                  <a:t>Dạng 2: 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i="1" dirty="0">
                  <a:latin typeface="Cambria Math" panose="02040503050406030204" pitchFamily="18" charset="0"/>
                </a:endParaRPr>
              </a:p>
              <a:p>
                <a:pPr marL="369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39E239-02DE-4141-89D2-8272E32F9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378" y="2396425"/>
                <a:ext cx="4582907" cy="3131948"/>
              </a:xfrm>
              <a:prstGeom prst="rect">
                <a:avLst/>
              </a:prstGeom>
              <a:blipFill>
                <a:blip r:embed="rId4"/>
                <a:stretch>
                  <a:fillRect l="-1330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51116E-AFFA-45A5-9EE1-588EFB3834EA}"/>
              </a:ext>
            </a:extLst>
          </p:cNvPr>
          <p:cNvSpPr txBox="1"/>
          <p:nvPr/>
        </p:nvSpPr>
        <p:spPr>
          <a:xfrm>
            <a:off x="1320037" y="1551804"/>
            <a:ext cx="305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 có các công thức như sau:</a:t>
            </a:r>
          </a:p>
        </p:txBody>
      </p:sp>
    </p:spTree>
    <p:extLst>
      <p:ext uri="{BB962C8B-B14F-4D97-AF65-F5344CB8AC3E}">
        <p14:creationId xmlns:p14="http://schemas.microsoft.com/office/powerpoint/2010/main" val="2236362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>
                <a:solidFill>
                  <a:srgbClr val="FFC000"/>
                </a:solidFill>
              </a:rPr>
              <a:t>2. Phương trình chứa dấu giá trị tuyệt đối.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A51F59-D931-41DF-89BA-5898D6049F53}"/>
              </a:ext>
            </a:extLst>
          </p:cNvPr>
          <p:cNvSpPr txBox="1"/>
          <p:nvPr/>
        </p:nvSpPr>
        <p:spPr>
          <a:xfrm>
            <a:off x="984498" y="1458438"/>
            <a:ext cx="399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BT. Giải các phương trình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2374151-D3F0-4FDC-A809-991B63E8C99C}"/>
                  </a:ext>
                </a:extLst>
              </p:cNvPr>
              <p:cNvSpPr txBox="1"/>
              <p:nvPr/>
            </p:nvSpPr>
            <p:spPr>
              <a:xfrm>
                <a:off x="-648928" y="366497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374151-D3F0-4FDC-A809-991B63E8C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8928" y="3664974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03EE66F-367D-4503-81C9-EDA195616E79}"/>
                  </a:ext>
                </a:extLst>
              </p:cNvPr>
              <p:cNvSpPr txBox="1"/>
              <p:nvPr/>
            </p:nvSpPr>
            <p:spPr>
              <a:xfrm>
                <a:off x="-934064" y="215191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3EE66F-367D-4503-81C9-EDA19561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4064" y="2151914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7064FE5-D92C-41EF-A5D3-B9728E0D843C}"/>
                  </a:ext>
                </a:extLst>
              </p:cNvPr>
              <p:cNvSpPr txBox="1"/>
              <p:nvPr/>
            </p:nvSpPr>
            <p:spPr>
              <a:xfrm>
                <a:off x="-1018046" y="290844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64FE5-D92C-41EF-A5D3-B9728E0D8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8046" y="2908444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DACC597-93A5-4AA3-9FDA-9AE0BCB51BE9}"/>
                  </a:ext>
                </a:extLst>
              </p:cNvPr>
              <p:cNvSpPr txBox="1"/>
              <p:nvPr/>
            </p:nvSpPr>
            <p:spPr>
              <a:xfrm>
                <a:off x="-123309" y="442150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ACC597-93A5-4AA3-9FDA-9AE0BCB5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309" y="4421504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B7BDCDC-17E9-4C0B-8736-E76398DE2105}"/>
                  </a:ext>
                </a:extLst>
              </p:cNvPr>
              <p:cNvSpPr txBox="1"/>
              <p:nvPr/>
            </p:nvSpPr>
            <p:spPr>
              <a:xfrm>
                <a:off x="5245515" y="2086682"/>
                <a:ext cx="4886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7BDCDC-17E9-4C0B-8736-E76398DE2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15" y="2086682"/>
                <a:ext cx="488642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42AACDA-B57C-4F2D-BB4F-93567C65C3EC}"/>
                  </a:ext>
                </a:extLst>
              </p:cNvPr>
              <p:cNvSpPr txBox="1"/>
              <p:nvPr/>
            </p:nvSpPr>
            <p:spPr>
              <a:xfrm>
                <a:off x="5178586" y="2649613"/>
                <a:ext cx="2945166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+2=2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+2=−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2AACDA-B57C-4F2D-BB4F-93567C65C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86" y="2649613"/>
                <a:ext cx="2945166" cy="9766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B342912-1840-4B24-85E1-1DDEB83C4294}"/>
                  </a:ext>
                </a:extLst>
              </p:cNvPr>
              <p:cNvSpPr txBox="1"/>
              <p:nvPr/>
            </p:nvSpPr>
            <p:spPr>
              <a:xfrm>
                <a:off x="5245515" y="3214757"/>
                <a:ext cx="2434296" cy="2380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=−5 (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=1/5 (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a:fld id="{F35F1E86-E078-4222-91F8-59C46A8A4665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342912-1840-4B24-85E1-1DDEB83C4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15" y="3214757"/>
                <a:ext cx="2434296" cy="23806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F50C6E-FE75-4914-A88F-AF056C4F908A}"/>
              </a:ext>
            </a:extLst>
          </p:cNvPr>
          <p:cNvSpPr txBox="1"/>
          <p:nvPr/>
        </p:nvSpPr>
        <p:spPr>
          <a:xfrm>
            <a:off x="5405701" y="5769739"/>
            <a:ext cx="2969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6D7985-8D64-4594-9C3C-178636292B91}"/>
              </a:ext>
            </a:extLst>
          </p:cNvPr>
          <p:cNvSpPr txBox="1"/>
          <p:nvPr/>
        </p:nvSpPr>
        <p:spPr>
          <a:xfrm>
            <a:off x="4038808" y="1571185"/>
            <a:ext cx="5325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FBCCC1B-43B6-43DA-9623-833D079899C1}"/>
                  </a:ext>
                </a:extLst>
              </p:cNvPr>
              <p:cNvSpPr txBox="1"/>
              <p:nvPr/>
            </p:nvSpPr>
            <p:spPr>
              <a:xfrm>
                <a:off x="8785531" y="1627900"/>
                <a:ext cx="3136490" cy="414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 ra, ta còn có thể giải theo cách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−3≥0⇔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+2=2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+2=−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ậ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𝑙𝑜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BCCC1B-43B6-43DA-9623-833D07989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531" y="1627900"/>
                <a:ext cx="3136490" cy="4141839"/>
              </a:xfrm>
              <a:prstGeom prst="rect">
                <a:avLst/>
              </a:prstGeom>
              <a:blipFill>
                <a:blip r:embed="rId10"/>
                <a:stretch>
                  <a:fillRect l="-1553" r="-2524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D2AE49F-22D2-4CF4-A6AA-B8E8B5ED29C5}"/>
                  </a:ext>
                </a:extLst>
              </p:cNvPr>
              <p:cNvSpPr txBox="1"/>
              <p:nvPr/>
            </p:nvSpPr>
            <p:spPr>
              <a:xfrm>
                <a:off x="1012723" y="4994787"/>
                <a:ext cx="38542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rgbClr val="FFFF00"/>
                    </a:solidFill>
                  </a:rPr>
                  <a:t>Nhận xét: </a:t>
                </a:r>
              </a:p>
              <a:p>
                <a:pPr indent="285750">
                  <a:buFontTx/>
                  <a:buChar char="-"/>
                </a:pPr>
                <a:r>
                  <a:rPr lang="en-US" sz="1600">
                    <a:solidFill>
                      <a:srgbClr val="FFFF00"/>
                    </a:solidFill>
                  </a:rPr>
                  <a:t>Cách thứ hai có vẻ ngắn gọn và dễ hiểu hơn, nhưng nhớ rằng ở bước bỏ dấu trị tuyệt đối ta phải dùng kí hiệu “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>
                    <a:solidFill>
                      <a:srgbClr val="FFFF00"/>
                    </a:solidFill>
                  </a:rPr>
                  <a:t>”.</a:t>
                </a:r>
              </a:p>
              <a:p>
                <a:pPr indent="285750">
                  <a:buFontTx/>
                  <a:buChar char="-"/>
                </a:pPr>
                <a:r>
                  <a:rPr lang="en-US" sz="1600">
                    <a:solidFill>
                      <a:srgbClr val="FFFF00"/>
                    </a:solidFill>
                  </a:rPr>
                  <a:t>Nhớ so sánh với điều kiện trước khi kết luận.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2AE49F-22D2-4CF4-A6AA-B8E8B5ED2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23" y="4994787"/>
                <a:ext cx="3854248" cy="1569660"/>
              </a:xfrm>
              <a:prstGeom prst="rect">
                <a:avLst/>
              </a:prstGeom>
              <a:blipFill>
                <a:blip r:embed="rId11"/>
                <a:stretch>
                  <a:fillRect l="-791" t="-1550" r="-475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07B602D-5B14-4EA2-8008-A57A7ADF8314}"/>
              </a:ext>
            </a:extLst>
          </p:cNvPr>
          <p:cNvCxnSpPr>
            <a:cxnSpLocks/>
          </p:cNvCxnSpPr>
          <p:nvPr/>
        </p:nvCxnSpPr>
        <p:spPr>
          <a:xfrm flipV="1">
            <a:off x="5111635" y="1848679"/>
            <a:ext cx="0" cy="5036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80FAA54-49AD-43D6-99C7-1D3B11271AB0}"/>
              </a:ext>
            </a:extLst>
          </p:cNvPr>
          <p:cNvCxnSpPr>
            <a:cxnSpLocks/>
          </p:cNvCxnSpPr>
          <p:nvPr/>
        </p:nvCxnSpPr>
        <p:spPr>
          <a:xfrm flipV="1">
            <a:off x="8425730" y="1821744"/>
            <a:ext cx="0" cy="5036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62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>
                <a:solidFill>
                  <a:srgbClr val="FFC000"/>
                </a:solidFill>
              </a:rPr>
              <a:t>2. Phương trình chứa dấu giá trị tuyệt đối.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A51F59-D931-41DF-89BA-5898D6049F53}"/>
              </a:ext>
            </a:extLst>
          </p:cNvPr>
          <p:cNvSpPr txBox="1"/>
          <p:nvPr/>
        </p:nvSpPr>
        <p:spPr>
          <a:xfrm>
            <a:off x="1012723" y="1681316"/>
            <a:ext cx="320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BT. Giải các phương trình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7064FE5-D92C-41EF-A5D3-B9728E0D843C}"/>
                  </a:ext>
                </a:extLst>
              </p:cNvPr>
              <p:cNvSpPr txBox="1"/>
              <p:nvPr/>
            </p:nvSpPr>
            <p:spPr>
              <a:xfrm>
                <a:off x="-992638" y="223797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64FE5-D92C-41EF-A5D3-B9728E0D8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2638" y="2237976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6D7985-8D64-4594-9C3C-178636292B91}"/>
              </a:ext>
            </a:extLst>
          </p:cNvPr>
          <p:cNvSpPr txBox="1"/>
          <p:nvPr/>
        </p:nvSpPr>
        <p:spPr>
          <a:xfrm>
            <a:off x="-1312794" y="2697443"/>
            <a:ext cx="6799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FECB3CD-B365-450F-A822-CF3225124547}"/>
                  </a:ext>
                </a:extLst>
              </p:cNvPr>
              <p:cNvSpPr txBox="1"/>
              <p:nvPr/>
            </p:nvSpPr>
            <p:spPr>
              <a:xfrm>
                <a:off x="-710082" y="311006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ECB3CD-B365-450F-A822-CF3225124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0082" y="3110067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26AF7CA-393C-48E4-B80C-B37277F77227}"/>
                  </a:ext>
                </a:extLst>
              </p:cNvPr>
              <p:cNvSpPr txBox="1"/>
              <p:nvPr/>
            </p:nvSpPr>
            <p:spPr>
              <a:xfrm>
                <a:off x="1012723" y="3582393"/>
                <a:ext cx="2871831" cy="1340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6AF7CA-393C-48E4-B80C-B37277F77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23" y="3582393"/>
                <a:ext cx="2871831" cy="1340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8E4022C-C8BD-49A3-AF7E-ED7A42E45BA0}"/>
                  </a:ext>
                </a:extLst>
              </p:cNvPr>
              <p:cNvSpPr txBox="1"/>
              <p:nvPr/>
            </p:nvSpPr>
            <p:spPr>
              <a:xfrm>
                <a:off x="1024826" y="5055766"/>
                <a:ext cx="2434296" cy="120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=0      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E4022C-C8BD-49A3-AF7E-ED7A42E45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6" y="5055766"/>
                <a:ext cx="2434296" cy="120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387AA7E4-C74B-461B-8842-5529F29C67FB}"/>
                  </a:ext>
                </a:extLst>
              </p:cNvPr>
              <p:cNvSpPr txBox="1"/>
              <p:nvPr/>
            </p:nvSpPr>
            <p:spPr>
              <a:xfrm>
                <a:off x="4269064" y="3227353"/>
                <a:ext cx="2434296" cy="1671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=−2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7AA7E4-C74B-461B-8842-5529F29C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064" y="3227353"/>
                <a:ext cx="2434296" cy="1671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85BB3AE-2961-42B3-A0AF-F5E8B3A61FDB}"/>
                  </a:ext>
                </a:extLst>
              </p:cNvPr>
              <p:cNvSpPr txBox="1"/>
              <p:nvPr/>
            </p:nvSpPr>
            <p:spPr>
              <a:xfrm>
                <a:off x="7153782" y="3118581"/>
                <a:ext cx="2871831" cy="810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5BB3AE-2961-42B3-A0AF-F5E8B3A61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82" y="3118581"/>
                <a:ext cx="2871831" cy="810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A1E7E3B-E566-4F48-9D3F-0B2BB7F7DC18}"/>
                  </a:ext>
                </a:extLst>
              </p:cNvPr>
              <p:cNvSpPr txBox="1"/>
              <p:nvPr/>
            </p:nvSpPr>
            <p:spPr>
              <a:xfrm>
                <a:off x="7153782" y="4088006"/>
                <a:ext cx="2434296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−2=0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1E7E3B-E566-4F48-9D3F-0B2BB7F7D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82" y="4088006"/>
                <a:ext cx="2434296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3550F45-E052-4548-9BAF-D8C01C71A31C}"/>
                  </a:ext>
                </a:extLst>
              </p:cNvPr>
              <p:cNvSpPr txBox="1"/>
              <p:nvPr/>
            </p:nvSpPr>
            <p:spPr>
              <a:xfrm>
                <a:off x="7056696" y="4955416"/>
                <a:ext cx="2434296" cy="1259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=−2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550F45-E052-4548-9BAF-D8C01C71A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696" y="4955416"/>
                <a:ext cx="2434296" cy="12598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B8D3D97-C0B3-4A09-B745-59FA3CA3CA08}"/>
                  </a:ext>
                </a:extLst>
              </p:cNvPr>
              <p:cNvSpPr txBox="1"/>
              <p:nvPr/>
            </p:nvSpPr>
            <p:spPr>
              <a:xfrm>
                <a:off x="7219119" y="2659487"/>
                <a:ext cx="25756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8D3D97-C0B3-4A09-B745-59FA3CA3C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119" y="2659487"/>
                <a:ext cx="25756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EE8EDE3-B770-4DD9-9492-92C7CA8F6CAB}"/>
                  </a:ext>
                </a:extLst>
              </p:cNvPr>
              <p:cNvSpPr txBox="1"/>
              <p:nvPr/>
            </p:nvSpPr>
            <p:spPr>
              <a:xfrm>
                <a:off x="7155210" y="1723865"/>
                <a:ext cx="3327814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2: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E8EDE3-B770-4DD9-9492-92C7CA8F6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210" y="1723865"/>
                <a:ext cx="3327814" cy="873572"/>
              </a:xfrm>
              <a:prstGeom prst="rect">
                <a:avLst/>
              </a:prstGeom>
              <a:blipFill>
                <a:blip r:embed="rId11"/>
                <a:stretch>
                  <a:fillRect l="-1648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2FD65D5-0A86-40A2-B8D1-16EFF07A2AA1}"/>
                  </a:ext>
                </a:extLst>
              </p:cNvPr>
              <p:cNvSpPr txBox="1"/>
              <p:nvPr/>
            </p:nvSpPr>
            <p:spPr>
              <a:xfrm>
                <a:off x="4365335" y="6015585"/>
                <a:ext cx="2241753" cy="458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−2;0;1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FD65D5-0A86-40A2-B8D1-16EFF07A2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35" y="6015585"/>
                <a:ext cx="2241753" cy="458523"/>
              </a:xfrm>
              <a:prstGeom prst="rect">
                <a:avLst/>
              </a:prstGeom>
              <a:blipFill>
                <a:blip r:embed="rId12"/>
                <a:stretch>
                  <a:fillRect l="-217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13D5897-9199-4E77-B525-B50058A71C0E}"/>
              </a:ext>
            </a:extLst>
          </p:cNvPr>
          <p:cNvCxnSpPr/>
          <p:nvPr/>
        </p:nvCxnSpPr>
        <p:spPr>
          <a:xfrm>
            <a:off x="4001729" y="3582393"/>
            <a:ext cx="0" cy="30874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62F47AD-37DA-405E-985F-B4B8EEB928C5}"/>
              </a:ext>
            </a:extLst>
          </p:cNvPr>
          <p:cNvCxnSpPr/>
          <p:nvPr/>
        </p:nvCxnSpPr>
        <p:spPr>
          <a:xfrm>
            <a:off x="6961239" y="2050648"/>
            <a:ext cx="0" cy="445830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3CC457A-2D4B-46BE-9260-5A272DDC0B33}"/>
                  </a:ext>
                </a:extLst>
              </p:cNvPr>
              <p:cNvSpPr txBox="1"/>
              <p:nvPr/>
            </p:nvSpPr>
            <p:spPr>
              <a:xfrm>
                <a:off x="9412759" y="5702127"/>
                <a:ext cx="2241753" cy="458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−2;0;1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CC457A-2D4B-46BE-9260-5A272DDC0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759" y="5702127"/>
                <a:ext cx="2241753" cy="458523"/>
              </a:xfrm>
              <a:prstGeom prst="rect">
                <a:avLst/>
              </a:prstGeom>
              <a:blipFill>
                <a:blip r:embed="rId13"/>
                <a:stretch>
                  <a:fillRect l="-217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5DD5B73-B16C-45F2-BDBD-25E751A0E94B}"/>
                  </a:ext>
                </a:extLst>
              </p:cNvPr>
              <p:cNvSpPr txBox="1"/>
              <p:nvPr/>
            </p:nvSpPr>
            <p:spPr>
              <a:xfrm>
                <a:off x="4607265" y="4955416"/>
                <a:ext cx="1189685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DD5B73-B16C-45F2-BDBD-25E751A0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65" y="4955416"/>
                <a:ext cx="1189685" cy="8803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383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13" grpId="0"/>
      <p:bldP spid="14" grpId="0"/>
      <p:bldP spid="15" grpId="0"/>
      <p:bldP spid="20" grpId="0"/>
      <p:bldP spid="22" grpId="0"/>
      <p:bldP spid="23" grpId="0"/>
      <p:bldP spid="2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97323986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2334</TotalTime>
  <Words>2555</Words>
  <Application>Microsoft Office PowerPoint</Application>
  <PresentationFormat>Custom</PresentationFormat>
  <Paragraphs>160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Depth</vt:lpstr>
      <vt:lpstr>Chủ đề Phương trình.  Hệ phương trình.</vt:lpstr>
      <vt:lpstr>Nội dung bài học</vt:lpstr>
      <vt:lpstr>1. Đại cương về phương trình</vt:lpstr>
      <vt:lpstr>1. Đại cương về phương trình</vt:lpstr>
      <vt:lpstr>Ví dụ: Quan sát các bước giải phương trình sau và tìm ra lỗi sai (nếu có)?</vt:lpstr>
      <vt:lpstr>2. Phương trình chứa dấu giá trị tuyệt đối.</vt:lpstr>
      <vt:lpstr>2. Phương trình chứa dấu giá trị tuyệt đối.</vt:lpstr>
      <vt:lpstr>2. Phương trình chứa dấu giá trị tuyệt đối.</vt:lpstr>
      <vt:lpstr>2. Phương trình chứa dấu giá trị tuyệt đối.</vt:lpstr>
      <vt:lpstr>2. Phương trình chứa dấu giá trị tuyệt đối.</vt:lpstr>
      <vt:lpstr>3. Phương trình chứa ẩn ở mẫu.</vt:lpstr>
      <vt:lpstr>3. Phương trình chứa ẩn ở mẫu.</vt:lpstr>
      <vt:lpstr>3. Phương trình chứa ẩn ở mẫu.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Hàm số</dc:title>
  <dc:creator>Lee Thien</dc:creator>
  <cp:lastModifiedBy>Windows User</cp:lastModifiedBy>
  <cp:revision>53</cp:revision>
  <cp:lastPrinted>2021-10-28T10:07:46Z</cp:lastPrinted>
  <dcterms:created xsi:type="dcterms:W3CDTF">2021-09-28T13:49:59Z</dcterms:created>
  <dcterms:modified xsi:type="dcterms:W3CDTF">2022-08-01T03:39:57Z</dcterms:modified>
</cp:coreProperties>
</file>