
<file path=[Content_Types].xml><?xml version="1.0" encoding="utf-8"?>
<Types xmlns="http://schemas.openxmlformats.org/package/2006/content-types">
  <Default Extension="png" ContentType="image/png"/>
  <Default Extension="gif" ContentType="image/gi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50" r:id="rId3"/>
    <p:sldMasterId id="2147483662" r:id="rId4"/>
    <p:sldMasterId id="2147483674" r:id="rId5"/>
    <p:sldMasterId id="2147483686" r:id="rId6"/>
    <p:sldMasterId id="2147483688" r:id="rId7"/>
  </p:sldMasterIdLst>
  <p:notesMasterIdLst>
    <p:notesMasterId r:id="rId9"/>
  </p:notesMasterIdLst>
  <p:sldIdLst>
    <p:sldId id="256" r:id="rId8"/>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948030-07AE-4079-9310-A254D1ECA2D0}" styleName="Table_0">
    <a:wholeTbl>
      <a:tcTxStyle>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Style>
        <a:tcBdr/>
        <a:fill>
          <a:solidFill>
            <a:srgbClr val="CFD7E7"/>
          </a:solidFill>
        </a:fill>
      </a:tcStyle>
    </a:band1H>
    <a:band2H>
      <a:tcStyle>
        <a:tcBdr/>
      </a:tcStyle>
    </a:band2H>
    <a:band1V>
      <a:tcStyle>
        <a:tcBdr/>
        <a:fill>
          <a:solidFill>
            <a:srgbClr val="CFD7E7"/>
          </a:solidFill>
        </a:fill>
      </a:tcStyle>
    </a:band1V>
    <a:band2V>
      <a:tcStyle>
        <a:tcBdr/>
      </a:tcStyle>
    </a:band2V>
    <a:lastCol>
      <a:tcTxStyle b="on">
        <a:schemeClr val="lt1"/>
      </a:tcTxStyle>
      <a:tcStyle>
        <a:tcBdr/>
        <a:fill>
          <a:solidFill>
            <a:schemeClr val="accent1"/>
          </a:solidFill>
        </a:fill>
      </a:tcStyle>
    </a:lastCol>
    <a:firstCol>
      <a:tcTxStyle b="on">
        <a:schemeClr val="lt1"/>
      </a:tcTxStyle>
      <a:tcStyle>
        <a:tcBdr/>
        <a:fill>
          <a:solidFill>
            <a:schemeClr val="accent1"/>
          </a:solidFill>
        </a:fill>
      </a:tcStyle>
    </a:firstCol>
    <a:lastRow>
      <a:tcTxStyle b="on">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 styleId="{23E61EB7-56EA-4A59-818D-B22FC798509C}" styleName="Table_1">
    <a:wholeTbl>
      <a:tcTxStyle>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2"/>
        <p:cNvGrpSpPr/>
        <p:nvPr/>
      </p:nvGrpSpPr>
      <p:grpSpPr>
        <a:xfrm>
          <a:off x="0" y="0"/>
          <a:ext cx="0" cy="0"/>
          <a:chOff x="0" y="0"/>
          <a:chExt cx="0" cy="0"/>
        </a:xfrm>
      </p:grpSpPr>
      <p:sp>
        <p:nvSpPr>
          <p:cNvPr id="253" name="Google Shape;25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54" name="Google Shape;2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0"/>
        <p:cNvGrpSpPr/>
        <p:nvPr/>
      </p:nvGrpSpPr>
      <p:grpSpPr>
        <a:xfrm>
          <a:off x="0" y="0"/>
          <a:ext cx="0" cy="0"/>
          <a:chOff x="0" y="0"/>
          <a:chExt cx="0" cy="0"/>
        </a:xfrm>
      </p:grpSpPr>
      <p:sp>
        <p:nvSpPr>
          <p:cNvPr id="401" name="Google Shape;40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02" name="Google Shape;4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0"/>
        <p:cNvGrpSpPr/>
        <p:nvPr/>
      </p:nvGrpSpPr>
      <p:grpSpPr>
        <a:xfrm>
          <a:off x="0" y="0"/>
          <a:ext cx="0" cy="0"/>
          <a:chOff x="0" y="0"/>
          <a:chExt cx="0" cy="0"/>
        </a:xfrm>
      </p:grpSpPr>
      <p:sp>
        <p:nvSpPr>
          <p:cNvPr id="411" name="Google Shape;41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12" name="Google Shape;4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1"/>
        <p:cNvGrpSpPr/>
        <p:nvPr/>
      </p:nvGrpSpPr>
      <p:grpSpPr>
        <a:xfrm>
          <a:off x="0" y="0"/>
          <a:ext cx="0" cy="0"/>
          <a:chOff x="0" y="0"/>
          <a:chExt cx="0" cy="0"/>
        </a:xfrm>
      </p:grpSpPr>
      <p:sp>
        <p:nvSpPr>
          <p:cNvPr id="422" name="Google Shape;42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23" name="Google Shape;4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0"/>
        <p:cNvGrpSpPr/>
        <p:nvPr/>
      </p:nvGrpSpPr>
      <p:grpSpPr>
        <a:xfrm>
          <a:off x="0" y="0"/>
          <a:ext cx="0" cy="0"/>
          <a:chOff x="0" y="0"/>
          <a:chExt cx="0" cy="0"/>
        </a:xfrm>
      </p:grpSpPr>
      <p:sp>
        <p:nvSpPr>
          <p:cNvPr id="431" name="Google Shape;43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32" name="Google Shape;4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5"/>
        <p:cNvGrpSpPr/>
        <p:nvPr/>
      </p:nvGrpSpPr>
      <p:grpSpPr>
        <a:xfrm>
          <a:off x="0" y="0"/>
          <a:ext cx="0" cy="0"/>
          <a:chOff x="0" y="0"/>
          <a:chExt cx="0" cy="0"/>
        </a:xfrm>
      </p:grpSpPr>
      <p:sp>
        <p:nvSpPr>
          <p:cNvPr id="446" name="Google Shape;4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48" name="Google Shape;44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2"/>
        <p:cNvGrpSpPr/>
        <p:nvPr/>
      </p:nvGrpSpPr>
      <p:grpSpPr>
        <a:xfrm>
          <a:off x="0" y="0"/>
          <a:ext cx="0" cy="0"/>
          <a:chOff x="0" y="0"/>
          <a:chExt cx="0" cy="0"/>
        </a:xfrm>
      </p:grpSpPr>
      <p:sp>
        <p:nvSpPr>
          <p:cNvPr id="453" name="Google Shape;45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54" name="Google Shape;4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63" name="Google Shape;4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3"/>
        <p:cNvGrpSpPr/>
        <p:nvPr/>
      </p:nvGrpSpPr>
      <p:grpSpPr>
        <a:xfrm>
          <a:off x="0" y="0"/>
          <a:ext cx="0" cy="0"/>
          <a:chOff x="0" y="0"/>
          <a:chExt cx="0" cy="0"/>
        </a:xfrm>
      </p:grpSpPr>
      <p:sp>
        <p:nvSpPr>
          <p:cNvPr id="474" name="Google Shape;47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75" name="Google Shape;47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0"/>
        <p:cNvGrpSpPr/>
        <p:nvPr/>
      </p:nvGrpSpPr>
      <p:grpSpPr>
        <a:xfrm>
          <a:off x="0" y="0"/>
          <a:ext cx="0" cy="0"/>
          <a:chOff x="0" y="0"/>
          <a:chExt cx="0" cy="0"/>
        </a:xfrm>
      </p:grpSpPr>
      <p:sp>
        <p:nvSpPr>
          <p:cNvPr id="481" name="Google Shape;48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82" name="Google Shape;4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8"/>
        <p:cNvGrpSpPr/>
        <p:nvPr/>
      </p:nvGrpSpPr>
      <p:grpSpPr>
        <a:xfrm>
          <a:off x="0" y="0"/>
          <a:ext cx="0" cy="0"/>
          <a:chOff x="0" y="0"/>
          <a:chExt cx="0" cy="0"/>
        </a:xfrm>
      </p:grpSpPr>
      <p:sp>
        <p:nvSpPr>
          <p:cNvPr id="489" name="Google Shape;4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90" name="Google Shape;4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1"/>
        <p:cNvGrpSpPr/>
        <p:nvPr/>
      </p:nvGrpSpPr>
      <p:grpSpPr>
        <a:xfrm>
          <a:off x="0" y="0"/>
          <a:ext cx="0" cy="0"/>
          <a:chOff x="0" y="0"/>
          <a:chExt cx="0" cy="0"/>
        </a:xfrm>
      </p:grpSpPr>
      <p:sp>
        <p:nvSpPr>
          <p:cNvPr id="262" name="Google Shape;26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3" name="Google Shape;2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98" name="Google Shape;4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4"/>
        <p:cNvGrpSpPr/>
        <p:nvPr/>
      </p:nvGrpSpPr>
      <p:grpSpPr>
        <a:xfrm>
          <a:off x="0" y="0"/>
          <a:ext cx="0" cy="0"/>
          <a:chOff x="0" y="0"/>
          <a:chExt cx="0" cy="0"/>
        </a:xfrm>
      </p:grpSpPr>
      <p:sp>
        <p:nvSpPr>
          <p:cNvPr id="505" name="Google Shape;50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06" name="Google Shape;5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2"/>
        <p:cNvGrpSpPr/>
        <p:nvPr/>
      </p:nvGrpSpPr>
      <p:grpSpPr>
        <a:xfrm>
          <a:off x="0" y="0"/>
          <a:ext cx="0" cy="0"/>
          <a:chOff x="0" y="0"/>
          <a:chExt cx="0" cy="0"/>
        </a:xfrm>
      </p:grpSpPr>
      <p:sp>
        <p:nvSpPr>
          <p:cNvPr id="513" name="Google Shape;51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14" name="Google Shape;5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1"/>
        <p:cNvGrpSpPr/>
        <p:nvPr/>
      </p:nvGrpSpPr>
      <p:grpSpPr>
        <a:xfrm>
          <a:off x="0" y="0"/>
          <a:ext cx="0" cy="0"/>
          <a:chOff x="0" y="0"/>
          <a:chExt cx="0" cy="0"/>
        </a:xfrm>
      </p:grpSpPr>
      <p:sp>
        <p:nvSpPr>
          <p:cNvPr id="522" name="Google Shape;5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23" name="Google Shape;5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9"/>
        <p:cNvGrpSpPr/>
        <p:nvPr/>
      </p:nvGrpSpPr>
      <p:grpSpPr>
        <a:xfrm>
          <a:off x="0" y="0"/>
          <a:ext cx="0" cy="0"/>
          <a:chOff x="0" y="0"/>
          <a:chExt cx="0" cy="0"/>
        </a:xfrm>
      </p:grpSpPr>
      <p:sp>
        <p:nvSpPr>
          <p:cNvPr id="530" name="Google Shape;53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31" name="Google Shape;5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9"/>
        <p:cNvGrpSpPr/>
        <p:nvPr/>
      </p:nvGrpSpPr>
      <p:grpSpPr>
        <a:xfrm>
          <a:off x="0" y="0"/>
          <a:ext cx="0" cy="0"/>
          <a:chOff x="0" y="0"/>
          <a:chExt cx="0" cy="0"/>
        </a:xfrm>
      </p:grpSpPr>
      <p:sp>
        <p:nvSpPr>
          <p:cNvPr id="540" name="Google Shape;54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41" name="Google Shape;54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7"/>
        <p:cNvGrpSpPr/>
        <p:nvPr/>
      </p:nvGrpSpPr>
      <p:grpSpPr>
        <a:xfrm>
          <a:off x="0" y="0"/>
          <a:ext cx="0" cy="0"/>
          <a:chOff x="0" y="0"/>
          <a:chExt cx="0" cy="0"/>
        </a:xfrm>
      </p:grpSpPr>
      <p:sp>
        <p:nvSpPr>
          <p:cNvPr id="548" name="Google Shape;54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49" name="Google Shape;54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5"/>
        <p:cNvGrpSpPr/>
        <p:nvPr/>
      </p:nvGrpSpPr>
      <p:grpSpPr>
        <a:xfrm>
          <a:off x="0" y="0"/>
          <a:ext cx="0" cy="0"/>
          <a:chOff x="0" y="0"/>
          <a:chExt cx="0" cy="0"/>
        </a:xfrm>
      </p:grpSpPr>
      <p:sp>
        <p:nvSpPr>
          <p:cNvPr id="556" name="Google Shape;55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57" name="Google Shape;55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4"/>
        <p:cNvGrpSpPr/>
        <p:nvPr/>
      </p:nvGrpSpPr>
      <p:grpSpPr>
        <a:xfrm>
          <a:off x="0" y="0"/>
          <a:ext cx="0" cy="0"/>
          <a:chOff x="0" y="0"/>
          <a:chExt cx="0" cy="0"/>
        </a:xfrm>
      </p:grpSpPr>
      <p:sp>
        <p:nvSpPr>
          <p:cNvPr id="565" name="Google Shape;56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6" name="Google Shape;5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72"/>
        <p:cNvGrpSpPr/>
        <p:nvPr/>
      </p:nvGrpSpPr>
      <p:grpSpPr>
        <a:xfrm>
          <a:off x="0" y="0"/>
          <a:ext cx="0" cy="0"/>
          <a:chOff x="0" y="0"/>
          <a:chExt cx="0" cy="0"/>
        </a:xfrm>
      </p:grpSpPr>
      <p:sp>
        <p:nvSpPr>
          <p:cNvPr id="573" name="Google Shape;57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74" name="Google Shape;57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4" name="Google Shape;2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80"/>
        <p:cNvGrpSpPr/>
        <p:nvPr/>
      </p:nvGrpSpPr>
      <p:grpSpPr>
        <a:xfrm>
          <a:off x="0" y="0"/>
          <a:ext cx="0" cy="0"/>
          <a:chOff x="0" y="0"/>
          <a:chExt cx="0" cy="0"/>
        </a:xfrm>
      </p:grpSpPr>
      <p:sp>
        <p:nvSpPr>
          <p:cNvPr id="581" name="Google Shape;58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82" name="Google Shape;58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2"/>
        <p:cNvGrpSpPr/>
        <p:nvPr/>
      </p:nvGrpSpPr>
      <p:grpSpPr>
        <a:xfrm>
          <a:off x="0" y="0"/>
          <a:ext cx="0" cy="0"/>
          <a:chOff x="0" y="0"/>
          <a:chExt cx="0" cy="0"/>
        </a:xfrm>
      </p:grpSpPr>
      <p:sp>
        <p:nvSpPr>
          <p:cNvPr id="303" name="Google Shape;3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04" name="Google Shape;3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2"/>
        <p:cNvGrpSpPr/>
        <p:nvPr/>
      </p:nvGrpSpPr>
      <p:grpSpPr>
        <a:xfrm>
          <a:off x="0" y="0"/>
          <a:ext cx="0" cy="0"/>
          <a:chOff x="0" y="0"/>
          <a:chExt cx="0" cy="0"/>
        </a:xfrm>
      </p:grpSpPr>
      <p:sp>
        <p:nvSpPr>
          <p:cNvPr id="323" name="Google Shape;32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4" name="Google Shape;3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2"/>
        <p:cNvGrpSpPr/>
        <p:nvPr/>
      </p:nvGrpSpPr>
      <p:grpSpPr>
        <a:xfrm>
          <a:off x="0" y="0"/>
          <a:ext cx="0" cy="0"/>
          <a:chOff x="0" y="0"/>
          <a:chExt cx="0" cy="0"/>
        </a:xfrm>
      </p:grpSpPr>
      <p:sp>
        <p:nvSpPr>
          <p:cNvPr id="343" name="Google Shape;34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44" name="Google Shape;3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2"/>
        <p:cNvGrpSpPr/>
        <p:nvPr/>
      </p:nvGrpSpPr>
      <p:grpSpPr>
        <a:xfrm>
          <a:off x="0" y="0"/>
          <a:ext cx="0" cy="0"/>
          <a:chOff x="0" y="0"/>
          <a:chExt cx="0" cy="0"/>
        </a:xfrm>
      </p:grpSpPr>
      <p:sp>
        <p:nvSpPr>
          <p:cNvPr id="363" name="Google Shape;36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64" name="Google Shape;3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2"/>
        <p:cNvGrpSpPr/>
        <p:nvPr/>
      </p:nvGrpSpPr>
      <p:grpSpPr>
        <a:xfrm>
          <a:off x="0" y="0"/>
          <a:ext cx="0" cy="0"/>
          <a:chOff x="0" y="0"/>
          <a:chExt cx="0" cy="0"/>
        </a:xfrm>
      </p:grpSpPr>
      <p:sp>
        <p:nvSpPr>
          <p:cNvPr id="383" name="Google Shape;38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84" name="Google Shape;3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8"/>
        <p:cNvGrpSpPr/>
        <p:nvPr/>
      </p:nvGrpSpPr>
      <p:grpSpPr>
        <a:xfrm>
          <a:off x="0" y="0"/>
          <a:ext cx="0" cy="0"/>
          <a:chOff x="0" y="0"/>
          <a:chExt cx="0" cy="0"/>
        </a:xfrm>
      </p:grpSpPr>
      <p:sp>
        <p:nvSpPr>
          <p:cNvPr id="389" name="Google Shape;38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90" name="Google Shape;3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609600" y="6245249"/>
            <a:ext cx="2844800" cy="476251"/>
          </a:xfrm>
          <a:prstGeom prst="rect">
            <a:avLst/>
          </a:prstGeom>
          <a:noFill/>
          <a:ln>
            <a:noFill/>
          </a:ln>
        </p:spPr>
        <p:txBody>
          <a:bodyPr spcFirstLastPara="1" wrap="square" lIns="45675" tIns="22825" rIns="45675" bIns="22825"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32"/>
          <p:cNvSpPr txBox="1">
            <a:spLocks noGrp="1"/>
          </p:cNvSpPr>
          <p:nvPr>
            <p:ph type="ftr" idx="11"/>
          </p:nvPr>
        </p:nvSpPr>
        <p:spPr>
          <a:xfrm>
            <a:off x="4165600" y="6245249"/>
            <a:ext cx="3860800" cy="476251"/>
          </a:xfrm>
          <a:prstGeom prst="rect">
            <a:avLst/>
          </a:prstGeom>
          <a:noFill/>
          <a:ln>
            <a:noFill/>
          </a:ln>
        </p:spPr>
        <p:txBody>
          <a:bodyPr spcFirstLastPara="1" wrap="square" lIns="45675" tIns="22825" rIns="45675" bIns="22825"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32"/>
          <p:cNvSpPr txBox="1">
            <a:spLocks noGrp="1"/>
          </p:cNvSpPr>
          <p:nvPr>
            <p:ph type="sldNum" idx="12"/>
          </p:nvPr>
        </p:nvSpPr>
        <p:spPr>
          <a:xfrm>
            <a:off x="8737600" y="6245249"/>
            <a:ext cx="2844800" cy="476251"/>
          </a:xfrm>
          <a:prstGeom prst="rect">
            <a:avLst/>
          </a:prstGeom>
          <a:noFill/>
          <a:ln>
            <a:noFill/>
          </a:ln>
        </p:spPr>
        <p:txBody>
          <a:bodyPr spcFirstLastPara="1" wrap="square" lIns="45675" tIns="22825" rIns="45675" bIns="22825" anchor="t" anchorCtr="0">
            <a:noAutofit/>
          </a:bodyPr>
          <a:lstStyle>
            <a:lvl1pPr marL="0" marR="0" lvl="0"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21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71"/>
        <p:cNvGrpSpPr/>
        <p:nvPr/>
      </p:nvGrpSpPr>
      <p:grpSpPr>
        <a:xfrm>
          <a:off x="0" y="0"/>
          <a:ext cx="0" cy="0"/>
          <a:chOff x="0" y="0"/>
          <a:chExt cx="0" cy="0"/>
        </a:xfrm>
      </p:grpSpPr>
      <p:sp>
        <p:nvSpPr>
          <p:cNvPr id="72" name="Google Shape;7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9"/>
          <p:cNvSpPr>
            <a:spLocks noGrp="1"/>
          </p:cNvSpPr>
          <p:nvPr>
            <p:ph type="pic" idx="2"/>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4" name="Google Shape;74;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5" name="Google Shape;75;p49"/>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9"/>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1" name="Google Shape;81;p50"/>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0"/>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0"/>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84"/>
        <p:cNvGrpSpPr/>
        <p:nvPr/>
      </p:nvGrpSpPr>
      <p:grpSpPr>
        <a:xfrm>
          <a:off x="0" y="0"/>
          <a:ext cx="0" cy="0"/>
          <a:chOff x="0" y="0"/>
          <a:chExt cx="0" cy="0"/>
        </a:xfrm>
      </p:grpSpPr>
      <p:sp>
        <p:nvSpPr>
          <p:cNvPr id="85" name="Google Shape;85;p51"/>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51"/>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7" name="Google Shape;87;p5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showMasterSp="0" matchingName="Title and Content">
  <p:cSld name="OBJECT">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6"/>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99" name="Google Shape;99;p36"/>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6"/>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6"/>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showMasterSp="0" matchingName="Two Content">
  <p:cSld name="TWO_OBJECTS">
    <p:spTree>
      <p:nvGrpSpPr>
        <p:cNvPr id="1" name="Shape 102"/>
        <p:cNvGrpSpPr/>
        <p:nvPr/>
      </p:nvGrpSpPr>
      <p:grpSpPr>
        <a:xfrm>
          <a:off x="0" y="0"/>
          <a:ext cx="0" cy="0"/>
          <a:chOff x="0" y="0"/>
          <a:chExt cx="0" cy="0"/>
        </a:xfrm>
      </p:grpSpPr>
      <p:sp>
        <p:nvSpPr>
          <p:cNvPr id="103" name="Google Shape;103;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9"/>
          <p:cNvSpPr txBox="1">
            <a:spLocks noGrp="1"/>
          </p:cNvSpPr>
          <p:nvPr>
            <p:ph type="body" idx="1"/>
          </p:nvPr>
        </p:nvSpPr>
        <p:spPr>
          <a:xfrm>
            <a:off x="609600" y="1600206"/>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105" name="Google Shape;105;p39"/>
          <p:cNvSpPr txBox="1">
            <a:spLocks noGrp="1"/>
          </p:cNvSpPr>
          <p:nvPr>
            <p:ph type="body" idx="2"/>
          </p:nvPr>
        </p:nvSpPr>
        <p:spPr>
          <a:xfrm>
            <a:off x="6197600" y="1600206"/>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106" name="Google Shape;106;p39"/>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9"/>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9"/>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spTree>
      <p:nvGrpSpPr>
        <p:cNvPr id="1" name="Shape 109"/>
        <p:cNvGrpSpPr/>
        <p:nvPr/>
      </p:nvGrpSpPr>
      <p:grpSpPr>
        <a:xfrm>
          <a:off x="0" y="0"/>
          <a:ext cx="0" cy="0"/>
          <a:chOff x="0" y="0"/>
          <a:chExt cx="0" cy="0"/>
        </a:xfrm>
      </p:grpSpPr>
      <p:sp>
        <p:nvSpPr>
          <p:cNvPr id="110" name="Google Shape;110;p40"/>
          <p:cNvSpPr txBox="1">
            <a:spLocks noGrp="1"/>
          </p:cNvSpPr>
          <p:nvPr>
            <p:ph type="ctrTitle"/>
          </p:nvPr>
        </p:nvSpPr>
        <p:spPr>
          <a:xfrm>
            <a:off x="914400" y="213043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12" name="Google Shape;112;p40"/>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0"/>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0"/>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 name="Shape 115"/>
        <p:cNvGrpSpPr/>
        <p:nvPr/>
      </p:nvGrpSpPr>
      <p:grpSpPr>
        <a:xfrm>
          <a:off x="0" y="0"/>
          <a:ext cx="0" cy="0"/>
          <a:chOff x="0" y="0"/>
          <a:chExt cx="0" cy="0"/>
        </a:xfrm>
      </p:grpSpPr>
      <p:sp>
        <p:nvSpPr>
          <p:cNvPr id="116" name="Google Shape;116;p41"/>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1"/>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1"/>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showMasterSp="0" matchingName="Section Header">
  <p:cSld name="SECTION_HEADER">
    <p:spTree>
      <p:nvGrpSpPr>
        <p:cNvPr id="1" name="Shape 119"/>
        <p:cNvGrpSpPr/>
        <p:nvPr/>
      </p:nvGrpSpPr>
      <p:grpSpPr>
        <a:xfrm>
          <a:off x="0" y="0"/>
          <a:ext cx="0" cy="0"/>
          <a:chOff x="0" y="0"/>
          <a:chExt cx="0" cy="0"/>
        </a:xfrm>
      </p:grpSpPr>
      <p:sp>
        <p:nvSpPr>
          <p:cNvPr id="120" name="Google Shape;120;p52"/>
          <p:cNvSpPr txBox="1">
            <a:spLocks noGrp="1"/>
          </p:cNvSpPr>
          <p:nvPr>
            <p:ph type="title"/>
          </p:nvPr>
        </p:nvSpPr>
        <p:spPr>
          <a:xfrm>
            <a:off x="963084" y="440691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5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122" name="Google Shape;122;p52"/>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2"/>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2"/>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showMasterSp="0" matchingName="Comparison">
  <p:cSld name="TWO_OBJECTS_WITH_TEXT">
    <p:spTree>
      <p:nvGrpSpPr>
        <p:cNvPr id="1" name="Shape 125"/>
        <p:cNvGrpSpPr/>
        <p:nvPr/>
      </p:nvGrpSpPr>
      <p:grpSpPr>
        <a:xfrm>
          <a:off x="0" y="0"/>
          <a:ext cx="0" cy="0"/>
          <a:chOff x="0" y="0"/>
          <a:chExt cx="0" cy="0"/>
        </a:xfrm>
      </p:grpSpPr>
      <p:sp>
        <p:nvSpPr>
          <p:cNvPr id="126" name="Google Shape;126;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5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128" name="Google Shape;128;p5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129" name="Google Shape;129;p53"/>
          <p:cNvSpPr txBox="1">
            <a:spLocks noGrp="1"/>
          </p:cNvSpPr>
          <p:nvPr>
            <p:ph type="body" idx="3"/>
          </p:nvPr>
        </p:nvSpPr>
        <p:spPr>
          <a:xfrm>
            <a:off x="6193374"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130" name="Google Shape;130;p53"/>
          <p:cNvSpPr txBox="1">
            <a:spLocks noGrp="1"/>
          </p:cNvSpPr>
          <p:nvPr>
            <p:ph type="body" idx="4"/>
          </p:nvPr>
        </p:nvSpPr>
        <p:spPr>
          <a:xfrm>
            <a:off x="6193374"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131" name="Google Shape;131;p53"/>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3"/>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3"/>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showMasterSp="0" matchingName="Title Only">
  <p:cSld name="TITLE_ONLY">
    <p:spTree>
      <p:nvGrpSpPr>
        <p:cNvPr id="1" name="Shape 134"/>
        <p:cNvGrpSpPr/>
        <p:nvPr/>
      </p:nvGrpSpPr>
      <p:grpSpPr>
        <a:xfrm>
          <a:off x="0" y="0"/>
          <a:ext cx="0" cy="0"/>
          <a:chOff x="0" y="0"/>
          <a:chExt cx="0" cy="0"/>
        </a:xfrm>
      </p:grpSpPr>
      <p:sp>
        <p:nvSpPr>
          <p:cNvPr id="135" name="Google Shape;135;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54"/>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4"/>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4"/>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1"/>
        <p:cNvGrpSpPr/>
        <p:nvPr/>
      </p:nvGrpSpPr>
      <p:grpSpPr>
        <a:xfrm>
          <a:off x="0" y="0"/>
          <a:ext cx="0" cy="0"/>
          <a:chOff x="0" y="0"/>
          <a:chExt cx="0" cy="0"/>
        </a:xfrm>
      </p:grpSpPr>
      <p:sp>
        <p:nvSpPr>
          <p:cNvPr id="22" name="Google Shape;22;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4"/>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4"/>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4"/>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showMasterSp="0" matchingName="Content with Caption">
  <p:cSld name="OBJECT_WITH_CAPTION_TEXT">
    <p:spTree>
      <p:nvGrpSpPr>
        <p:cNvPr id="1" name="Shape 139"/>
        <p:cNvGrpSpPr/>
        <p:nvPr/>
      </p:nvGrpSpPr>
      <p:grpSpPr>
        <a:xfrm>
          <a:off x="0" y="0"/>
          <a:ext cx="0" cy="0"/>
          <a:chOff x="0" y="0"/>
          <a:chExt cx="0" cy="0"/>
        </a:xfrm>
      </p:grpSpPr>
      <p:sp>
        <p:nvSpPr>
          <p:cNvPr id="140" name="Google Shape;140;p55"/>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55"/>
          <p:cNvSpPr txBox="1">
            <a:spLocks noGrp="1"/>
          </p:cNvSpPr>
          <p:nvPr>
            <p:ph type="body" idx="1"/>
          </p:nvPr>
        </p:nvSpPr>
        <p:spPr>
          <a:xfrm>
            <a:off x="4766733" y="27306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142" name="Google Shape;142;p55"/>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143" name="Google Shape;143;p55"/>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5"/>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5"/>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showMasterSp="0" matchingName="Picture with Caption">
  <p:cSld name="PICTURE_WITH_CAPTION_TEXT">
    <p:spTree>
      <p:nvGrpSpPr>
        <p:cNvPr id="1" name="Shape 146"/>
        <p:cNvGrpSpPr/>
        <p:nvPr/>
      </p:nvGrpSpPr>
      <p:grpSpPr>
        <a:xfrm>
          <a:off x="0" y="0"/>
          <a:ext cx="0" cy="0"/>
          <a:chOff x="0" y="0"/>
          <a:chExt cx="0" cy="0"/>
        </a:xfrm>
      </p:grpSpPr>
      <p:sp>
        <p:nvSpPr>
          <p:cNvPr id="147" name="Google Shape;147;p5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5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9" name="Google Shape;149;p5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150" name="Google Shape;150;p56"/>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6"/>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6"/>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showMasterSp="0" matchingName="Title and Vertical Text">
  <p:cSld name="VERTICAL_TEXT">
    <p:spTree>
      <p:nvGrpSpPr>
        <p:cNvPr id="1" name="Shape 153"/>
        <p:cNvGrpSpPr/>
        <p:nvPr/>
      </p:nvGrpSpPr>
      <p:grpSpPr>
        <a:xfrm>
          <a:off x="0" y="0"/>
          <a:ext cx="0" cy="0"/>
          <a:chOff x="0" y="0"/>
          <a:chExt cx="0" cy="0"/>
        </a:xfrm>
      </p:grpSpPr>
      <p:sp>
        <p:nvSpPr>
          <p:cNvPr id="154" name="Google Shape;154;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7"/>
          <p:cNvSpPr txBox="1">
            <a:spLocks noGrp="1"/>
          </p:cNvSpPr>
          <p:nvPr>
            <p:ph type="body" idx="1"/>
          </p:nvPr>
        </p:nvSpPr>
        <p:spPr>
          <a:xfrm rot="5400000">
            <a:off x="3833019" y="-1623212"/>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56" name="Google Shape;156;p57"/>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7"/>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7"/>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showMasterSp="0" matchingName="Vertical Title and Text">
  <p:cSld name="VERTICAL_TITLE_AND_VERTICAL_TEXT">
    <p:spTree>
      <p:nvGrpSpPr>
        <p:cNvPr id="1" name="Shape 159"/>
        <p:cNvGrpSpPr/>
        <p:nvPr/>
      </p:nvGrpSpPr>
      <p:grpSpPr>
        <a:xfrm>
          <a:off x="0" y="0"/>
          <a:ext cx="0" cy="0"/>
          <a:chOff x="0" y="0"/>
          <a:chExt cx="0" cy="0"/>
        </a:xfrm>
      </p:grpSpPr>
      <p:sp>
        <p:nvSpPr>
          <p:cNvPr id="160" name="Google Shape;160;p58"/>
          <p:cNvSpPr txBox="1">
            <a:spLocks noGrp="1"/>
          </p:cNvSpPr>
          <p:nvPr>
            <p:ph type="title"/>
          </p:nvPr>
        </p:nvSpPr>
        <p:spPr>
          <a:xfrm rot="5400000">
            <a:off x="7285037" y="182881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58"/>
          <p:cNvSpPr txBox="1">
            <a:spLocks noGrp="1"/>
          </p:cNvSpPr>
          <p:nvPr>
            <p:ph type="body" idx="1"/>
          </p:nvPr>
        </p:nvSpPr>
        <p:spPr>
          <a:xfrm rot="5400000">
            <a:off x="1697037" y="-81278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62" name="Google Shape;162;p58"/>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8"/>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8"/>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showMasterSp="0" matchingName="Two Content">
  <p:cSld name="TWO_OBJECTS">
    <p:spTree>
      <p:nvGrpSpPr>
        <p:cNvPr id="1" name="Shape 171"/>
        <p:cNvGrpSpPr/>
        <p:nvPr/>
      </p:nvGrpSpPr>
      <p:grpSpPr>
        <a:xfrm>
          <a:off x="0" y="0"/>
          <a:ext cx="0" cy="0"/>
          <a:chOff x="0" y="0"/>
          <a:chExt cx="0" cy="0"/>
        </a:xfrm>
      </p:grpSpPr>
      <p:sp>
        <p:nvSpPr>
          <p:cNvPr id="172" name="Google Shape;172;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38"/>
          <p:cNvSpPr txBox="1">
            <a:spLocks noGrp="1"/>
          </p:cNvSpPr>
          <p:nvPr>
            <p:ph type="body" idx="1"/>
          </p:nvPr>
        </p:nvSpPr>
        <p:spPr>
          <a:xfrm>
            <a:off x="609600" y="1600206"/>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174" name="Google Shape;174;p38"/>
          <p:cNvSpPr txBox="1">
            <a:spLocks noGrp="1"/>
          </p:cNvSpPr>
          <p:nvPr>
            <p:ph type="body" idx="2"/>
          </p:nvPr>
        </p:nvSpPr>
        <p:spPr>
          <a:xfrm>
            <a:off x="6197600" y="1600206"/>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175" name="Google Shape;175;p38"/>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8"/>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8"/>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spTree>
      <p:nvGrpSpPr>
        <p:cNvPr id="1" name="Shape 178"/>
        <p:cNvGrpSpPr/>
        <p:nvPr/>
      </p:nvGrpSpPr>
      <p:grpSpPr>
        <a:xfrm>
          <a:off x="0" y="0"/>
          <a:ext cx="0" cy="0"/>
          <a:chOff x="0" y="0"/>
          <a:chExt cx="0" cy="0"/>
        </a:xfrm>
      </p:grpSpPr>
      <p:sp>
        <p:nvSpPr>
          <p:cNvPr id="179" name="Google Shape;179;p59"/>
          <p:cNvSpPr txBox="1">
            <a:spLocks noGrp="1"/>
          </p:cNvSpPr>
          <p:nvPr>
            <p:ph type="ctrTitle"/>
          </p:nvPr>
        </p:nvSpPr>
        <p:spPr>
          <a:xfrm>
            <a:off x="914400" y="2130432"/>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5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1" name="Google Shape;181;p59"/>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59"/>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9"/>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showMasterSp="0" matchingName="Title and Content">
  <p:cSld name="OBJECT">
    <p:spTree>
      <p:nvGrpSpPr>
        <p:cNvPr id="1" name="Shape 184"/>
        <p:cNvGrpSpPr/>
        <p:nvPr/>
      </p:nvGrpSpPr>
      <p:grpSpPr>
        <a:xfrm>
          <a:off x="0" y="0"/>
          <a:ext cx="0" cy="0"/>
          <a:chOff x="0" y="0"/>
          <a:chExt cx="0" cy="0"/>
        </a:xfrm>
      </p:grpSpPr>
      <p:sp>
        <p:nvSpPr>
          <p:cNvPr id="185" name="Google Shape;185;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60"/>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87" name="Google Shape;187;p60"/>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60"/>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60"/>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showMasterSp="0" matchingName="Section Header">
  <p:cSld name="SECTION_HEADER">
    <p:spTree>
      <p:nvGrpSpPr>
        <p:cNvPr id="1" name="Shape 190"/>
        <p:cNvGrpSpPr/>
        <p:nvPr/>
      </p:nvGrpSpPr>
      <p:grpSpPr>
        <a:xfrm>
          <a:off x="0" y="0"/>
          <a:ext cx="0" cy="0"/>
          <a:chOff x="0" y="0"/>
          <a:chExt cx="0" cy="0"/>
        </a:xfrm>
      </p:grpSpPr>
      <p:sp>
        <p:nvSpPr>
          <p:cNvPr id="191" name="Google Shape;191;p61"/>
          <p:cNvSpPr txBox="1">
            <a:spLocks noGrp="1"/>
          </p:cNvSpPr>
          <p:nvPr>
            <p:ph type="title"/>
          </p:nvPr>
        </p:nvSpPr>
        <p:spPr>
          <a:xfrm>
            <a:off x="963084" y="4406907"/>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6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193" name="Google Shape;193;p61"/>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61"/>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61"/>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showMasterSp="0" matchingName="Comparison">
  <p:cSld name="TWO_OBJECTS_WITH_TEXT">
    <p:spTree>
      <p:nvGrpSpPr>
        <p:cNvPr id="1" name="Shape 196"/>
        <p:cNvGrpSpPr/>
        <p:nvPr/>
      </p:nvGrpSpPr>
      <p:grpSpPr>
        <a:xfrm>
          <a:off x="0" y="0"/>
          <a:ext cx="0" cy="0"/>
          <a:chOff x="0" y="0"/>
          <a:chExt cx="0" cy="0"/>
        </a:xfrm>
      </p:grpSpPr>
      <p:sp>
        <p:nvSpPr>
          <p:cNvPr id="197" name="Google Shape;197;p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6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199" name="Google Shape;199;p6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200" name="Google Shape;200;p62"/>
          <p:cNvSpPr txBox="1">
            <a:spLocks noGrp="1"/>
          </p:cNvSpPr>
          <p:nvPr>
            <p:ph type="body" idx="3"/>
          </p:nvPr>
        </p:nvSpPr>
        <p:spPr>
          <a:xfrm>
            <a:off x="6193372"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201" name="Google Shape;201;p62"/>
          <p:cNvSpPr txBox="1">
            <a:spLocks noGrp="1"/>
          </p:cNvSpPr>
          <p:nvPr>
            <p:ph type="body" idx="4"/>
          </p:nvPr>
        </p:nvSpPr>
        <p:spPr>
          <a:xfrm>
            <a:off x="6193372"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202" name="Google Shape;202;p62"/>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62"/>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62"/>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showMasterSp="0" matchingName="Title Only">
  <p:cSld name="TITLE_ONLY">
    <p:spTree>
      <p:nvGrpSpPr>
        <p:cNvPr id="1" name="Shape 205"/>
        <p:cNvGrpSpPr/>
        <p:nvPr/>
      </p:nvGrpSpPr>
      <p:grpSpPr>
        <a:xfrm>
          <a:off x="0" y="0"/>
          <a:ext cx="0" cy="0"/>
          <a:chOff x="0" y="0"/>
          <a:chExt cx="0" cy="0"/>
        </a:xfrm>
      </p:grpSpPr>
      <p:sp>
        <p:nvSpPr>
          <p:cNvPr id="206" name="Google Shape;206;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63"/>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63"/>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63"/>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0" name="Google Shape;30;p4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 name="Shape 210"/>
        <p:cNvGrpSpPr/>
        <p:nvPr/>
      </p:nvGrpSpPr>
      <p:grpSpPr>
        <a:xfrm>
          <a:off x="0" y="0"/>
          <a:ext cx="0" cy="0"/>
          <a:chOff x="0" y="0"/>
          <a:chExt cx="0" cy="0"/>
        </a:xfrm>
      </p:grpSpPr>
      <p:sp>
        <p:nvSpPr>
          <p:cNvPr id="211" name="Google Shape;211;p64"/>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64"/>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64"/>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showMasterSp="0" matchingName="Content with Caption">
  <p:cSld name="OBJECT_WITH_CAPTION_TEXT">
    <p:spTree>
      <p:nvGrpSpPr>
        <p:cNvPr id="1" name="Shape 214"/>
        <p:cNvGrpSpPr/>
        <p:nvPr/>
      </p:nvGrpSpPr>
      <p:grpSpPr>
        <a:xfrm>
          <a:off x="0" y="0"/>
          <a:ext cx="0" cy="0"/>
          <a:chOff x="0" y="0"/>
          <a:chExt cx="0" cy="0"/>
        </a:xfrm>
      </p:grpSpPr>
      <p:sp>
        <p:nvSpPr>
          <p:cNvPr id="215" name="Google Shape;215;p65"/>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65"/>
          <p:cNvSpPr txBox="1">
            <a:spLocks noGrp="1"/>
          </p:cNvSpPr>
          <p:nvPr>
            <p:ph type="body" idx="1"/>
          </p:nvPr>
        </p:nvSpPr>
        <p:spPr>
          <a:xfrm>
            <a:off x="4766733" y="273057"/>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217" name="Google Shape;217;p65"/>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218" name="Google Shape;218;p65"/>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65"/>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65"/>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showMasterSp="0" matchingName="Picture with Caption">
  <p:cSld name="PICTURE_WITH_CAPTION_TEXT">
    <p:spTree>
      <p:nvGrpSpPr>
        <p:cNvPr id="1" name="Shape 221"/>
        <p:cNvGrpSpPr/>
        <p:nvPr/>
      </p:nvGrpSpPr>
      <p:grpSpPr>
        <a:xfrm>
          <a:off x="0" y="0"/>
          <a:ext cx="0" cy="0"/>
          <a:chOff x="0" y="0"/>
          <a:chExt cx="0" cy="0"/>
        </a:xfrm>
      </p:grpSpPr>
      <p:sp>
        <p:nvSpPr>
          <p:cNvPr id="222" name="Google Shape;222;p6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6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24" name="Google Shape;224;p6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225" name="Google Shape;225;p66"/>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66"/>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66"/>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showMasterSp="0" matchingName="Title and Vertical Text">
  <p:cSld name="VERTICAL_TEXT">
    <p:spTree>
      <p:nvGrpSpPr>
        <p:cNvPr id="1" name="Shape 228"/>
        <p:cNvGrpSpPr/>
        <p:nvPr/>
      </p:nvGrpSpPr>
      <p:grpSpPr>
        <a:xfrm>
          <a:off x="0" y="0"/>
          <a:ext cx="0" cy="0"/>
          <a:chOff x="0" y="0"/>
          <a:chExt cx="0" cy="0"/>
        </a:xfrm>
      </p:grpSpPr>
      <p:sp>
        <p:nvSpPr>
          <p:cNvPr id="229" name="Google Shape;229;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67"/>
          <p:cNvSpPr txBox="1">
            <a:spLocks noGrp="1"/>
          </p:cNvSpPr>
          <p:nvPr>
            <p:ph type="body" idx="1"/>
          </p:nvPr>
        </p:nvSpPr>
        <p:spPr>
          <a:xfrm rot="5400000">
            <a:off x="3833019" y="-1623212"/>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31" name="Google Shape;231;p67"/>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67"/>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67"/>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showMasterSp="0" matchingName="Vertical Title and Text">
  <p:cSld name="VERTICAL_TITLE_AND_VERTICAL_TEXT">
    <p:spTree>
      <p:nvGrpSpPr>
        <p:cNvPr id="1" name="Shape 234"/>
        <p:cNvGrpSpPr/>
        <p:nvPr/>
      </p:nvGrpSpPr>
      <p:grpSpPr>
        <a:xfrm>
          <a:off x="0" y="0"/>
          <a:ext cx="0" cy="0"/>
          <a:chOff x="0" y="0"/>
          <a:chExt cx="0" cy="0"/>
        </a:xfrm>
      </p:grpSpPr>
      <p:sp>
        <p:nvSpPr>
          <p:cNvPr id="235" name="Google Shape;235;p68"/>
          <p:cNvSpPr txBox="1">
            <a:spLocks noGrp="1"/>
          </p:cNvSpPr>
          <p:nvPr>
            <p:ph type="title"/>
          </p:nvPr>
        </p:nvSpPr>
        <p:spPr>
          <a:xfrm rot="5400000">
            <a:off x="7285037" y="1828808"/>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68"/>
          <p:cNvSpPr txBox="1">
            <a:spLocks noGrp="1"/>
          </p:cNvSpPr>
          <p:nvPr>
            <p:ph type="body" idx="1"/>
          </p:nvPr>
        </p:nvSpPr>
        <p:spPr>
          <a:xfrm rot="5400000">
            <a:off x="1697037" y="-812793"/>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37" name="Google Shape;237;p68"/>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68"/>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68"/>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 name="Shape 242"/>
        <p:cNvGrpSpPr/>
        <p:nvPr/>
      </p:nvGrpSpPr>
      <p:grpSpPr>
        <a:xfrm>
          <a:off x="0" y="0"/>
          <a:ext cx="0" cy="0"/>
          <a:chOff x="0" y="0"/>
          <a:chExt cx="0" cy="0"/>
        </a:xfrm>
      </p:grpSpPr>
      <p:sp>
        <p:nvSpPr>
          <p:cNvPr id="243" name="Google Shape;243;p70"/>
          <p:cNvSpPr txBox="1">
            <a:spLocks noGrp="1"/>
          </p:cNvSpPr>
          <p:nvPr>
            <p:ph type="dt" idx="10"/>
          </p:nvPr>
        </p:nvSpPr>
        <p:spPr>
          <a:xfrm>
            <a:off x="609600" y="6245243"/>
            <a:ext cx="2844800" cy="476251"/>
          </a:xfrm>
          <a:prstGeom prst="rect">
            <a:avLst/>
          </a:prstGeom>
          <a:noFill/>
          <a:ln>
            <a:noFill/>
          </a:ln>
        </p:spPr>
        <p:txBody>
          <a:bodyPr spcFirstLastPara="1" wrap="square" lIns="38325" tIns="19150" rIns="38325" bIns="19150" anchor="t" anchorCtr="0">
            <a:noAutofit/>
          </a:bodyPr>
          <a:lstStyle>
            <a:lvl1pPr marR="0" lvl="0" algn="l" rtl="0">
              <a:spcBef>
                <a:spcPts val="0"/>
              </a:spcBef>
              <a:spcAft>
                <a:spcPts val="0"/>
              </a:spcAft>
              <a:buSzPts val="1400"/>
              <a:buNone/>
              <a:defRPr sz="19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44" name="Google Shape;244;p70"/>
          <p:cNvSpPr txBox="1">
            <a:spLocks noGrp="1"/>
          </p:cNvSpPr>
          <p:nvPr>
            <p:ph type="ftr" idx="11"/>
          </p:nvPr>
        </p:nvSpPr>
        <p:spPr>
          <a:xfrm>
            <a:off x="4165600" y="6245243"/>
            <a:ext cx="3860800" cy="476251"/>
          </a:xfrm>
          <a:prstGeom prst="rect">
            <a:avLst/>
          </a:prstGeom>
          <a:noFill/>
          <a:ln>
            <a:noFill/>
          </a:ln>
        </p:spPr>
        <p:txBody>
          <a:bodyPr spcFirstLastPara="1" wrap="square" lIns="38325" tIns="19150" rIns="38325" bIns="19150" anchor="t" anchorCtr="0">
            <a:noAutofit/>
          </a:bodyPr>
          <a:lstStyle>
            <a:lvl1pPr marR="0" lvl="0" algn="l" rtl="0">
              <a:spcBef>
                <a:spcPts val="0"/>
              </a:spcBef>
              <a:spcAft>
                <a:spcPts val="0"/>
              </a:spcAft>
              <a:buSzPts val="1400"/>
              <a:buNone/>
              <a:defRPr sz="19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45" name="Google Shape;245;p70"/>
          <p:cNvSpPr txBox="1">
            <a:spLocks noGrp="1"/>
          </p:cNvSpPr>
          <p:nvPr>
            <p:ph type="sldNum" idx="12"/>
          </p:nvPr>
        </p:nvSpPr>
        <p:spPr>
          <a:xfrm>
            <a:off x="8737600" y="6245243"/>
            <a:ext cx="2844800" cy="476251"/>
          </a:xfrm>
          <a:prstGeom prst="rect">
            <a:avLst/>
          </a:prstGeom>
          <a:noFill/>
          <a:ln>
            <a:noFill/>
          </a:ln>
        </p:spPr>
        <p:txBody>
          <a:bodyPr spcFirstLastPara="1" wrap="square" lIns="38325" tIns="19150" rIns="38325" bIns="19150" anchor="t" anchorCtr="0">
            <a:noAutofit/>
          </a:bodyPr>
          <a:lstStyle>
            <a:lvl1pPr marL="0" marR="0" lvl="0"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9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 name="Shape 248"/>
        <p:cNvGrpSpPr/>
        <p:nvPr/>
      </p:nvGrpSpPr>
      <p:grpSpPr>
        <a:xfrm>
          <a:off x="0" y="0"/>
          <a:ext cx="0" cy="0"/>
          <a:chOff x="0" y="0"/>
          <a:chExt cx="0" cy="0"/>
        </a:xfrm>
      </p:grpSpPr>
      <p:sp>
        <p:nvSpPr>
          <p:cNvPr id="249" name="Google Shape;249;p72"/>
          <p:cNvSpPr txBox="1">
            <a:spLocks noGrp="1"/>
          </p:cNvSpPr>
          <p:nvPr>
            <p:ph type="dt" idx="10"/>
          </p:nvPr>
        </p:nvSpPr>
        <p:spPr>
          <a:xfrm>
            <a:off x="609600" y="6245225"/>
            <a:ext cx="2844800" cy="476250"/>
          </a:xfrm>
          <a:prstGeom prst="rect">
            <a:avLst/>
          </a:prstGeom>
          <a:noFill/>
          <a:ln>
            <a:noFill/>
          </a:ln>
        </p:spPr>
        <p:txBody>
          <a:bodyPr spcFirstLastPara="1" wrap="square" lIns="38375" tIns="19175" rIns="38375" bIns="19175" anchor="t" anchorCtr="0">
            <a:noAutofit/>
          </a:bodyPr>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50" name="Google Shape;250;p72"/>
          <p:cNvSpPr txBox="1">
            <a:spLocks noGrp="1"/>
          </p:cNvSpPr>
          <p:nvPr>
            <p:ph type="ftr" idx="11"/>
          </p:nvPr>
        </p:nvSpPr>
        <p:spPr>
          <a:xfrm>
            <a:off x="4165600" y="6245225"/>
            <a:ext cx="3860800" cy="476250"/>
          </a:xfrm>
          <a:prstGeom prst="rect">
            <a:avLst/>
          </a:prstGeom>
          <a:noFill/>
          <a:ln>
            <a:noFill/>
          </a:ln>
        </p:spPr>
        <p:txBody>
          <a:bodyPr spcFirstLastPara="1" wrap="square" lIns="38375" tIns="19175" rIns="38375" bIns="19175" anchor="t" anchorCtr="0">
            <a:noAutofit/>
          </a:bodyPr>
          <a:lstStyle>
            <a:lvl1pPr marR="0" lvl="0" algn="l" rtl="0">
              <a:spcBef>
                <a:spcPts val="0"/>
              </a:spcBef>
              <a:spcAft>
                <a:spcPts val="0"/>
              </a:spcAft>
              <a:buSzPts val="1400"/>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51" name="Google Shape;251;p72"/>
          <p:cNvSpPr txBox="1">
            <a:spLocks noGrp="1"/>
          </p:cNvSpPr>
          <p:nvPr>
            <p:ph type="sldNum" idx="12"/>
          </p:nvPr>
        </p:nvSpPr>
        <p:spPr>
          <a:xfrm>
            <a:off x="8737600" y="6245225"/>
            <a:ext cx="2844800" cy="476250"/>
          </a:xfrm>
          <a:prstGeom prst="rect">
            <a:avLst/>
          </a:prstGeom>
          <a:noFill/>
          <a:ln>
            <a:noFill/>
          </a:ln>
        </p:spPr>
        <p:txBody>
          <a:bodyPr spcFirstLastPara="1" wrap="square" lIns="38375" tIns="19175" rIns="38375" bIns="19175" anchor="t" anchorCtr="0">
            <a:noAutofit/>
          </a:bodyPr>
          <a:lstStyle>
            <a:lvl1pPr marL="0" marR="0" lvl="0"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spcAft>
                <a:spcPts val="0"/>
              </a:spcAft>
              <a:buNone/>
              <a:defRPr sz="1800">
                <a:solidFill>
                  <a:srgbClr val="000000"/>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831851" y="170975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3"/>
          <p:cNvSpPr txBox="1">
            <a:spLocks noGrp="1"/>
          </p:cNvSpPr>
          <p:nvPr>
            <p:ph type="body" idx="1"/>
          </p:nvPr>
        </p:nvSpPr>
        <p:spPr>
          <a:xfrm>
            <a:off x="831851" y="458947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43"/>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3"/>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3"/>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9"/>
        <p:cNvGrpSpPr/>
        <p:nvPr/>
      </p:nvGrpSpPr>
      <p:grpSpPr>
        <a:xfrm>
          <a:off x="0" y="0"/>
          <a:ext cx="0" cy="0"/>
          <a:chOff x="0" y="0"/>
          <a:chExt cx="0" cy="0"/>
        </a:xfrm>
      </p:grpSpPr>
      <p:sp>
        <p:nvSpPr>
          <p:cNvPr id="40" name="Google Shape;40;p4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3" name="Google Shape;43;p44"/>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4"/>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4"/>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6"/>
        <p:cNvGrpSpPr/>
        <p:nvPr/>
      </p:nvGrpSpPr>
      <p:grpSpPr>
        <a:xfrm>
          <a:off x="0" y="0"/>
          <a:ext cx="0" cy="0"/>
          <a:chOff x="0" y="0"/>
          <a:chExt cx="0" cy="0"/>
        </a:xfrm>
      </p:grpSpPr>
      <p:sp>
        <p:nvSpPr>
          <p:cNvPr id="47" name="Google Shape;47;p45"/>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9" name="Google Shape;49;p4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0" name="Google Shape;50;p45"/>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1" name="Google Shape;51;p45"/>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2" name="Google Shape;52;p4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5"/>
        <p:cNvGrpSpPr/>
        <p:nvPr/>
      </p:nvGrpSpPr>
      <p:grpSpPr>
        <a:xfrm>
          <a:off x="0" y="0"/>
          <a:ext cx="0" cy="0"/>
          <a:chOff x="0" y="0"/>
          <a:chExt cx="0" cy="0"/>
        </a:xfrm>
      </p:grpSpPr>
      <p:sp>
        <p:nvSpPr>
          <p:cNvPr id="56" name="Google Shape;56;p4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6"/>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6"/>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60"/>
        <p:cNvGrpSpPr/>
        <p:nvPr/>
      </p:nvGrpSpPr>
      <p:grpSpPr>
        <a:xfrm>
          <a:off x="0" y="0"/>
          <a:ext cx="0" cy="0"/>
          <a:chOff x="0" y="0"/>
          <a:chExt cx="0" cy="0"/>
        </a:xfrm>
      </p:grpSpPr>
      <p:sp>
        <p:nvSpPr>
          <p:cNvPr id="61" name="Google Shape;61;p4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64"/>
        <p:cNvGrpSpPr/>
        <p:nvPr/>
      </p:nvGrpSpPr>
      <p:grpSpPr>
        <a:xfrm>
          <a:off x="0" y="0"/>
          <a:ext cx="0" cy="0"/>
          <a:chOff x="0" y="0"/>
          <a:chExt cx="0" cy="0"/>
        </a:xfrm>
      </p:grpSpPr>
      <p:sp>
        <p:nvSpPr>
          <p:cNvPr id="65" name="Google Shape;65;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8"/>
          <p:cNvSpPr txBox="1">
            <a:spLocks noGrp="1"/>
          </p:cNvSpPr>
          <p:nvPr>
            <p:ph type="body" idx="1"/>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67" name="Google Shape;67;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8" name="Google Shape;68;p48"/>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8"/>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8"/>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2" Type="http://schemas.openxmlformats.org/officeDocument/2006/relationships/theme" Target="../theme/theme2.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3.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4.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alpha val="62745"/>
          </a:schemeClr>
        </a:solidFill>
        <a:effectLst/>
      </p:bgPr>
    </p:bg>
    <p:spTree>
      <p:nvGrpSpPr>
        <p:cNvPr id="1" name="Shape 9"/>
        <p:cNvGrpSpPr/>
        <p:nvPr/>
      </p:nvGrpSpPr>
      <p:grpSpPr>
        <a:xfrm>
          <a:off x="0" y="0"/>
          <a:ext cx="0" cy="0"/>
          <a:chOff x="0" y="0"/>
          <a:chExt cx="0" cy="0"/>
        </a:xfrm>
      </p:grpSpPr>
      <p:sp>
        <p:nvSpPr>
          <p:cNvPr id="10" name="Google Shape;10;p31"/>
          <p:cNvSpPr/>
          <p:nvPr/>
        </p:nvSpPr>
        <p:spPr>
          <a:xfrm>
            <a:off x="0" y="0"/>
            <a:ext cx="12192000" cy="6858000"/>
          </a:xfrm>
          <a:prstGeom prst="rect">
            <a:avLst/>
          </a:prstGeom>
          <a:noFill/>
          <a:ln>
            <a:noFill/>
          </a:ln>
        </p:spPr>
        <p:txBody>
          <a:bodyPr spcFirstLastPara="1" wrap="square" lIns="45675" tIns="22825" rIns="45675" bIns="22825" anchor="ctr" anchorCtr="0">
            <a:noAutofit/>
          </a:bodyPr>
          <a:lstStyle/>
          <a:p>
            <a:pPr marL="0" marR="0" lvl="0" indent="0" algn="ctr" rtl="0">
              <a:spcBef>
                <a:spcPts val="0"/>
              </a:spcBef>
              <a:spcAft>
                <a:spcPts val="0"/>
              </a:spcAft>
              <a:buNone/>
            </a:pPr>
            <a:endParaRPr sz="21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8" name="Google Shape;18;p33"/>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9" name="Google Shape;19;p33"/>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0" name="Google Shape;20;p33"/>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35"/>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3" name="Google Shape;93;p35"/>
          <p:cNvSpPr txBox="1">
            <a:spLocks noGrp="1"/>
          </p:cNvSpPr>
          <p:nvPr>
            <p:ph type="dt" idx="10"/>
          </p:nvPr>
        </p:nvSpPr>
        <p:spPr>
          <a:xfrm>
            <a:off x="609600" y="635636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4" name="Google Shape;94;p35"/>
          <p:cNvSpPr txBox="1">
            <a:spLocks noGrp="1"/>
          </p:cNvSpPr>
          <p:nvPr>
            <p:ph type="ftr" idx="11"/>
          </p:nvPr>
        </p:nvSpPr>
        <p:spPr>
          <a:xfrm>
            <a:off x="4165600" y="635636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5" name="Google Shape;95;p35"/>
          <p:cNvSpPr txBox="1">
            <a:spLocks noGrp="1"/>
          </p:cNvSpPr>
          <p:nvPr>
            <p:ph type="sldNum" idx="12"/>
          </p:nvPr>
        </p:nvSpPr>
        <p:spPr>
          <a:xfrm>
            <a:off x="8737600" y="635636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7" name="Google Shape;167;p37"/>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68" name="Google Shape;168;p37"/>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69" name="Google Shape;169;p37"/>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70" name="Google Shape;170;p37"/>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alpha val="25490"/>
          </a:schemeClr>
        </a:solidFill>
        <a:effectLst/>
      </p:bgPr>
    </p:bg>
    <p:spTree>
      <p:nvGrpSpPr>
        <p:cNvPr id="1" name="Shape 240"/>
        <p:cNvGrpSpPr/>
        <p:nvPr/>
      </p:nvGrpSpPr>
      <p:grpSpPr>
        <a:xfrm>
          <a:off x="0" y="0"/>
          <a:ext cx="0" cy="0"/>
          <a:chOff x="0" y="0"/>
          <a:chExt cx="0" cy="0"/>
        </a:xfrm>
      </p:grpSpPr>
      <p:sp>
        <p:nvSpPr>
          <p:cNvPr id="241" name="Google Shape;241;p69"/>
          <p:cNvSpPr/>
          <p:nvPr/>
        </p:nvSpPr>
        <p:spPr>
          <a:xfrm>
            <a:off x="0" y="0"/>
            <a:ext cx="12192000" cy="6858000"/>
          </a:xfrm>
          <a:prstGeom prst="rect">
            <a:avLst/>
          </a:prstGeom>
          <a:noFill/>
          <a:ln>
            <a:noFill/>
          </a:ln>
        </p:spPr>
        <p:txBody>
          <a:bodyPr spcFirstLastPara="1" wrap="square" lIns="38325" tIns="19150" rIns="38325" bIns="19150" anchor="ctr" anchorCtr="0">
            <a:noAutofit/>
          </a:bodyPr>
          <a:lstStyle/>
          <a:p>
            <a:pPr marL="0" marR="0" lvl="0" indent="0" algn="ctr" rtl="0">
              <a:spcBef>
                <a:spcPts val="0"/>
              </a:spcBef>
              <a:spcAft>
                <a:spcPts val="0"/>
              </a:spcAft>
              <a:buNone/>
            </a:pPr>
            <a:endParaRPr sz="1900">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alpha val="25490"/>
          </a:schemeClr>
        </a:solidFill>
        <a:effectLst/>
      </p:bgPr>
    </p:bg>
    <p:spTree>
      <p:nvGrpSpPr>
        <p:cNvPr id="1" name="Shape 246"/>
        <p:cNvGrpSpPr/>
        <p:nvPr/>
      </p:nvGrpSpPr>
      <p:grpSpPr>
        <a:xfrm>
          <a:off x="0" y="0"/>
          <a:ext cx="0" cy="0"/>
          <a:chOff x="0" y="0"/>
          <a:chExt cx="0" cy="0"/>
        </a:xfrm>
      </p:grpSpPr>
      <p:sp>
        <p:nvSpPr>
          <p:cNvPr id="247" name="Google Shape;247;p71"/>
          <p:cNvSpPr/>
          <p:nvPr/>
        </p:nvSpPr>
        <p:spPr>
          <a:xfrm>
            <a:off x="0" y="0"/>
            <a:ext cx="12192000" cy="6858000"/>
          </a:xfrm>
          <a:prstGeom prst="rect">
            <a:avLst/>
          </a:prstGeom>
          <a:noFill/>
          <a:ln>
            <a:noFill/>
          </a:ln>
        </p:spPr>
        <p:txBody>
          <a:bodyPr spcFirstLastPara="1" wrap="square" lIns="38375" tIns="19175" rIns="38375" bIns="19175"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openxmlformats.org/officeDocument/2006/relationships/image" Target="../media/image27.jpeg"/><Relationship Id="rId1" Type="http://schemas.openxmlformats.org/officeDocument/2006/relationships/image" Target="../media/image26.GIF"/></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4.xml"/><Relationship Id="rId2" Type="http://schemas.openxmlformats.org/officeDocument/2006/relationships/image" Target="../media/image28.png"/><Relationship Id="rId1"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image" Target="../media/image26.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9" Type="http://schemas.openxmlformats.org/officeDocument/2006/relationships/slide" Target="slide5.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slide" Target="slide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slide" Target="slide3.xml"/><Relationship Id="rId21" Type="http://schemas.openxmlformats.org/officeDocument/2006/relationships/notesSlide" Target="../notesSlides/notesSlide2.xml"/><Relationship Id="rId20" Type="http://schemas.openxmlformats.org/officeDocument/2006/relationships/slideLayout" Target="../slideLayouts/slideLayout2.xml"/><Relationship Id="rId2" Type="http://schemas.openxmlformats.org/officeDocument/2006/relationships/image" Target="../media/image3.jpeg"/><Relationship Id="rId19" Type="http://schemas.openxmlformats.org/officeDocument/2006/relationships/slide" Target="slide8.xml"/><Relationship Id="rId18" Type="http://schemas.openxmlformats.org/officeDocument/2006/relationships/image" Target="../media/image14.GIF"/><Relationship Id="rId17" Type="http://schemas.openxmlformats.org/officeDocument/2006/relationships/image" Target="../media/image13.png"/><Relationship Id="rId16" Type="http://schemas.openxmlformats.org/officeDocument/2006/relationships/image" Target="../media/image12.png"/><Relationship Id="rId15" Type="http://schemas.openxmlformats.org/officeDocument/2006/relationships/slide" Target="slide7.xml"/><Relationship Id="rId14" Type="http://schemas.openxmlformats.org/officeDocument/2006/relationships/image" Target="../media/image11.png"/><Relationship Id="rId13" Type="http://schemas.openxmlformats.org/officeDocument/2006/relationships/image" Target="../media/image10.png"/><Relationship Id="rId12" Type="http://schemas.openxmlformats.org/officeDocument/2006/relationships/slide" Target="slide6.xml"/><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4.xml"/><Relationship Id="rId2" Type="http://schemas.openxmlformats.org/officeDocument/2006/relationships/image" Target="../media/image34.png"/><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9" Type="http://schemas.openxmlformats.org/officeDocument/2006/relationships/image" Target="../media/image20.GIF"/><Relationship Id="rId8" Type="http://schemas.openxmlformats.org/officeDocument/2006/relationships/image" Target="../media/image19.GIF"/><Relationship Id="rId7" Type="http://schemas.openxmlformats.org/officeDocument/2006/relationships/image" Target="../media/image18.GIF"/><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6.GIF"/><Relationship Id="rId14" Type="http://schemas.openxmlformats.org/officeDocument/2006/relationships/notesSlide" Target="../notesSlides/notesSlide3.xml"/><Relationship Id="rId13" Type="http://schemas.openxmlformats.org/officeDocument/2006/relationships/slideLayout" Target="../slideLayouts/slideLayout2.xml"/><Relationship Id="rId12" Type="http://schemas.openxmlformats.org/officeDocument/2006/relationships/image" Target="../media/image23.GIF"/><Relationship Id="rId11" Type="http://schemas.openxmlformats.org/officeDocument/2006/relationships/image" Target="../media/image22.GIF"/><Relationship Id="rId10" Type="http://schemas.openxmlformats.org/officeDocument/2006/relationships/image" Target="../media/image21.GIF"/><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9" Type="http://schemas.openxmlformats.org/officeDocument/2006/relationships/image" Target="../media/image20.GIF"/><Relationship Id="rId8" Type="http://schemas.openxmlformats.org/officeDocument/2006/relationships/image" Target="../media/image19.GIF"/><Relationship Id="rId7" Type="http://schemas.openxmlformats.org/officeDocument/2006/relationships/image" Target="../media/image18.GIF"/><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6.GIF"/><Relationship Id="rId14" Type="http://schemas.openxmlformats.org/officeDocument/2006/relationships/notesSlide" Target="../notesSlides/notesSlide4.xml"/><Relationship Id="rId13" Type="http://schemas.openxmlformats.org/officeDocument/2006/relationships/slideLayout" Target="../slideLayouts/slideLayout2.xml"/><Relationship Id="rId12" Type="http://schemas.openxmlformats.org/officeDocument/2006/relationships/image" Target="../media/image23.GIF"/><Relationship Id="rId11" Type="http://schemas.openxmlformats.org/officeDocument/2006/relationships/image" Target="../media/image22.GIF"/><Relationship Id="rId10" Type="http://schemas.openxmlformats.org/officeDocument/2006/relationships/image" Target="../media/image21.GIF"/><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9" Type="http://schemas.openxmlformats.org/officeDocument/2006/relationships/image" Target="../media/image20.GIF"/><Relationship Id="rId8" Type="http://schemas.openxmlformats.org/officeDocument/2006/relationships/image" Target="../media/image19.GIF"/><Relationship Id="rId7" Type="http://schemas.openxmlformats.org/officeDocument/2006/relationships/image" Target="../media/image18.GIF"/><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6.GIF"/><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image" Target="../media/image23.GIF"/><Relationship Id="rId11" Type="http://schemas.openxmlformats.org/officeDocument/2006/relationships/image" Target="../media/image22.GIF"/><Relationship Id="rId10" Type="http://schemas.openxmlformats.org/officeDocument/2006/relationships/image" Target="../media/image21.GIF"/><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9" Type="http://schemas.openxmlformats.org/officeDocument/2006/relationships/image" Target="../media/image20.GIF"/><Relationship Id="rId8" Type="http://schemas.openxmlformats.org/officeDocument/2006/relationships/image" Target="../media/image19.GIF"/><Relationship Id="rId7" Type="http://schemas.openxmlformats.org/officeDocument/2006/relationships/image" Target="../media/image18.GIF"/><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16.GIF"/><Relationship Id="rId14" Type="http://schemas.openxmlformats.org/officeDocument/2006/relationships/notesSlide" Target="../notesSlides/notesSlide6.xml"/><Relationship Id="rId13" Type="http://schemas.openxmlformats.org/officeDocument/2006/relationships/slideLayout" Target="../slideLayouts/slideLayout2.xml"/><Relationship Id="rId12" Type="http://schemas.openxmlformats.org/officeDocument/2006/relationships/image" Target="../media/image23.GIF"/><Relationship Id="rId11" Type="http://schemas.openxmlformats.org/officeDocument/2006/relationships/image" Target="../media/image22.GIF"/><Relationship Id="rId10" Type="http://schemas.openxmlformats.org/officeDocument/2006/relationships/image" Target="../media/image21.GIF"/><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9" Type="http://schemas.openxmlformats.org/officeDocument/2006/relationships/image" Target="../media/image20.GIF"/><Relationship Id="rId8" Type="http://schemas.openxmlformats.org/officeDocument/2006/relationships/image" Target="../media/image19.GIF"/><Relationship Id="rId7" Type="http://schemas.openxmlformats.org/officeDocument/2006/relationships/image" Target="../media/image18.GIF"/><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6.GIF"/><Relationship Id="rId14" Type="http://schemas.openxmlformats.org/officeDocument/2006/relationships/notesSlide" Target="../notesSlides/notesSlide7.xml"/><Relationship Id="rId13" Type="http://schemas.openxmlformats.org/officeDocument/2006/relationships/slideLayout" Target="../slideLayouts/slideLayout2.xml"/><Relationship Id="rId12" Type="http://schemas.openxmlformats.org/officeDocument/2006/relationships/image" Target="../media/image23.GIF"/><Relationship Id="rId11" Type="http://schemas.openxmlformats.org/officeDocument/2006/relationships/image" Target="../media/image22.GIF"/><Relationship Id="rId10" Type="http://schemas.openxmlformats.org/officeDocument/2006/relationships/image" Target="../media/image21.GIF"/><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alpha val="62745"/>
          </a:schemeClr>
        </a:solidFill>
        <a:effectLst/>
      </p:bgPr>
    </p:bg>
    <p:spTree>
      <p:nvGrpSpPr>
        <p:cNvPr id="1" name="Shape 255"/>
        <p:cNvGrpSpPr/>
        <p:nvPr/>
      </p:nvGrpSpPr>
      <p:grpSpPr>
        <a:xfrm>
          <a:off x="0" y="0"/>
          <a:ext cx="0" cy="0"/>
          <a:chOff x="0" y="0"/>
          <a:chExt cx="0" cy="0"/>
        </a:xfrm>
      </p:grpSpPr>
      <p:sp>
        <p:nvSpPr>
          <p:cNvPr id="256" name="Google Shape;256;p1"/>
          <p:cNvSpPr/>
          <p:nvPr/>
        </p:nvSpPr>
        <p:spPr>
          <a:xfrm>
            <a:off x="3808682" y="6358437"/>
            <a:ext cx="3058511" cy="49958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7" name="Google Shape;257;p1"/>
          <p:cNvSpPr/>
          <p:nvPr/>
        </p:nvSpPr>
        <p:spPr>
          <a:xfrm>
            <a:off x="5817497" y="1"/>
            <a:ext cx="3058511" cy="49958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258" name="Google Shape;258;p1" descr="Rose Corner Decoration PNG Clip Art | Flower art, Flower border png, Flower  clipart images"/>
          <p:cNvPicPr preferRelativeResize="0"/>
          <p:nvPr/>
        </p:nvPicPr>
        <p:blipFill rotWithShape="1">
          <a:blip r:embed="rId1"/>
          <a:srcRect/>
          <a:stretch>
            <a:fillRect/>
          </a:stretch>
        </p:blipFill>
        <p:spPr>
          <a:xfrm>
            <a:off x="23647" y="1461259"/>
            <a:ext cx="5446988" cy="5383439"/>
          </a:xfrm>
          <a:prstGeom prst="rect">
            <a:avLst/>
          </a:prstGeom>
          <a:noFill/>
          <a:ln>
            <a:noFill/>
          </a:ln>
        </p:spPr>
      </p:pic>
      <p:pic>
        <p:nvPicPr>
          <p:cNvPr id="259" name="Google Shape;259;p1" descr="Rose Corner Decoration PNG Clip Art | Flower art, Flower border png, Flower  clipart images"/>
          <p:cNvPicPr preferRelativeResize="0"/>
          <p:nvPr/>
        </p:nvPicPr>
        <p:blipFill rotWithShape="1">
          <a:blip r:embed="rId1"/>
          <a:srcRect/>
          <a:stretch>
            <a:fillRect/>
          </a:stretch>
        </p:blipFill>
        <p:spPr>
          <a:xfrm rot="10800000">
            <a:off x="6825109" y="-38593"/>
            <a:ext cx="5366891" cy="5304276"/>
          </a:xfrm>
          <a:prstGeom prst="rect">
            <a:avLst/>
          </a:prstGeom>
          <a:noFill/>
          <a:ln>
            <a:noFill/>
          </a:ln>
        </p:spPr>
      </p:pic>
      <p:sp>
        <p:nvSpPr>
          <p:cNvPr id="260" name="Google Shape;260;p1"/>
          <p:cNvSpPr txBox="1"/>
          <p:nvPr/>
        </p:nvSpPr>
        <p:spPr>
          <a:xfrm>
            <a:off x="-525552" y="2054784"/>
            <a:ext cx="12903201" cy="29718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7200" b="1" i="0" u="none" strike="noStrike" cap="none">
                <a:solidFill>
                  <a:srgbClr val="C0504D"/>
                </a:solidFill>
                <a:latin typeface="Arial" panose="020B0604020202020204"/>
                <a:ea typeface="Arial" panose="020B0604020202020204"/>
                <a:cs typeface="Arial" panose="020B0604020202020204"/>
                <a:sym typeface="Arial" panose="020B0604020202020204"/>
              </a:rPr>
              <a:t>Kính chào quý thầy cô </a:t>
            </a:r>
            <a:endParaRPr lang="en-US" sz="7200" b="1" i="0" u="none" strike="noStrike" cap="none">
              <a:solidFill>
                <a:srgbClr val="C0504D"/>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None/>
            </a:pPr>
            <a:r>
              <a:rPr lang="en-US" sz="7200" b="1" i="0" u="none" strike="noStrike" cap="none">
                <a:solidFill>
                  <a:srgbClr val="C0504D"/>
                </a:solidFill>
                <a:latin typeface="Arial" panose="020B0604020202020204"/>
                <a:ea typeface="Arial" panose="020B0604020202020204"/>
                <a:cs typeface="Arial" panose="020B0604020202020204"/>
                <a:sym typeface="Arial" panose="020B0604020202020204"/>
              </a:rPr>
              <a:t>và các em!</a:t>
            </a:r>
            <a:endParaRPr lang="en-US" sz="7200" b="1" i="0" u="none" strike="noStrike" cap="none">
              <a:solidFill>
                <a:srgbClr val="C0504D"/>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03"/>
        <p:cNvGrpSpPr/>
        <p:nvPr/>
      </p:nvGrpSpPr>
      <p:grpSpPr>
        <a:xfrm>
          <a:off x="0" y="0"/>
          <a:ext cx="0" cy="0"/>
          <a:chOff x="0" y="0"/>
          <a:chExt cx="0" cy="0"/>
        </a:xfrm>
      </p:grpSpPr>
      <p:sp>
        <p:nvSpPr>
          <p:cNvPr id="404" name="Google Shape;404;p10"/>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5" name="Google Shape;405;p10"/>
          <p:cNvSpPr txBox="1"/>
          <p:nvPr/>
        </p:nvSpPr>
        <p:spPr>
          <a:xfrm>
            <a:off x="189192" y="381004"/>
            <a:ext cx="3011208" cy="954107"/>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974806"/>
              </a:buClr>
              <a:buSzPts val="2800"/>
              <a:buFont typeface="Times New Roman" panose="02020603050405020304"/>
              <a:buAutoNum type="romanUcPeriod"/>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Khái niệm văn học dân gian</a:t>
            </a:r>
            <a:endParaRPr sz="28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406" name="Google Shape;406;p10" descr="cau hoi"/>
          <p:cNvPicPr preferRelativeResize="0"/>
          <p:nvPr/>
        </p:nvPicPr>
        <p:blipFill rotWithShape="1">
          <a:blip r:embed="rId1"/>
          <a:srcRect/>
          <a:stretch>
            <a:fillRect/>
          </a:stretch>
        </p:blipFill>
        <p:spPr>
          <a:xfrm>
            <a:off x="4267200" y="512374"/>
            <a:ext cx="812800" cy="1143000"/>
          </a:xfrm>
          <a:prstGeom prst="rect">
            <a:avLst/>
          </a:prstGeom>
          <a:noFill/>
          <a:ln>
            <a:noFill/>
          </a:ln>
        </p:spPr>
      </p:pic>
      <p:sp>
        <p:nvSpPr>
          <p:cNvPr id="407" name="Google Shape;407;p10"/>
          <p:cNvSpPr txBox="1"/>
          <p:nvPr/>
        </p:nvSpPr>
        <p:spPr>
          <a:xfrm>
            <a:off x="5311336" y="381004"/>
            <a:ext cx="6400800"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a:solidFill>
                  <a:srgbClr val="1F497D"/>
                </a:solidFill>
                <a:latin typeface="Times New Roman" panose="02020603050405020304"/>
                <a:ea typeface="Times New Roman" panose="02020603050405020304"/>
                <a:cs typeface="Times New Roman" panose="02020603050405020304"/>
                <a:sym typeface="Times New Roman" panose="02020603050405020304"/>
              </a:rPr>
              <a:t>Dựa vào sách giáo khoa và những hiểu biết của mình, em hãy trả lời câu hỏi: Văn học dân gian là gì?</a:t>
            </a:r>
            <a:endParaRPr lang="en-US" sz="2800" b="1" i="1">
              <a:solidFill>
                <a:srgbClr val="1F497D"/>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08" name="Google Shape;408;p10"/>
          <p:cNvSpPr txBox="1"/>
          <p:nvPr/>
        </p:nvSpPr>
        <p:spPr>
          <a:xfrm>
            <a:off x="4156372" y="2657604"/>
            <a:ext cx="7315200"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a:solidFill>
                  <a:srgbClr val="25212A"/>
                </a:solidFill>
                <a:latin typeface="Times New Roman" panose="02020603050405020304"/>
                <a:ea typeface="Times New Roman" panose="02020603050405020304"/>
                <a:cs typeface="Times New Roman" panose="02020603050405020304"/>
                <a:sym typeface="Times New Roman" panose="02020603050405020304"/>
              </a:rPr>
              <a:t>- Là sáng tác tập thể của nhân dân lao động được truyền miệng từ đời này sang đời khác, thể hiện tiếng nói tình cảm chung của cộng đồng.</a:t>
            </a:r>
            <a:endParaRPr sz="3600" i="1">
              <a:solidFill>
                <a:srgbClr val="25212A"/>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409" name="Google Shape;409;p10" descr="Vector hoa sen Việt Nam ~ MrPixelVn - Chia sẻ Đồ họa vector pixel miễn phí"/>
          <p:cNvPicPr preferRelativeResize="0"/>
          <p:nvPr/>
        </p:nvPicPr>
        <p:blipFill rotWithShape="1">
          <a:blip r:embed="rId2"/>
          <a:srcRect/>
          <a:stretch>
            <a:fillRect/>
          </a:stretch>
        </p:blipFill>
        <p:spPr>
          <a:xfrm>
            <a:off x="1018070" y="5596757"/>
            <a:ext cx="1926259" cy="12612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fade">
                                      <p:cBhvr>
                                        <p:cTn id="17" dur="500"/>
                                        <p:tgtEl>
                                          <p:spTgt spid="4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fade">
                                      <p:cBhvr>
                                        <p:cTn id="22"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13"/>
        <p:cNvGrpSpPr/>
        <p:nvPr/>
      </p:nvGrpSpPr>
      <p:grpSpPr>
        <a:xfrm>
          <a:off x="0" y="0"/>
          <a:ext cx="0" cy="0"/>
          <a:chOff x="0" y="0"/>
          <a:chExt cx="0" cy="0"/>
        </a:xfrm>
      </p:grpSpPr>
      <p:pic>
        <p:nvPicPr>
          <p:cNvPr id="414" name="Google Shape;414;p11" descr="cau hoi"/>
          <p:cNvPicPr preferRelativeResize="0"/>
          <p:nvPr/>
        </p:nvPicPr>
        <p:blipFill rotWithShape="1">
          <a:blip r:embed="rId1"/>
          <a:srcRect/>
          <a:stretch>
            <a:fillRect/>
          </a:stretch>
        </p:blipFill>
        <p:spPr>
          <a:xfrm>
            <a:off x="4155080" y="457200"/>
            <a:ext cx="812800" cy="1143000"/>
          </a:xfrm>
          <a:prstGeom prst="rect">
            <a:avLst/>
          </a:prstGeom>
          <a:noFill/>
          <a:ln>
            <a:noFill/>
          </a:ln>
        </p:spPr>
      </p:pic>
      <p:sp>
        <p:nvSpPr>
          <p:cNvPr id="415" name="Google Shape;415;p11"/>
          <p:cNvSpPr txBox="1"/>
          <p:nvPr/>
        </p:nvSpPr>
        <p:spPr>
          <a:xfrm>
            <a:off x="69587" y="304807"/>
            <a:ext cx="3335767"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II- Những đặc trưng cơ bản của VHGD</a:t>
            </a:r>
            <a:endPar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16" name="Google Shape;416;p11"/>
          <p:cNvSpPr txBox="1"/>
          <p:nvPr/>
        </p:nvSpPr>
        <p:spPr>
          <a:xfrm>
            <a:off x="5165579" y="462541"/>
            <a:ext cx="66025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a:solidFill>
                  <a:srgbClr val="1F497D"/>
                </a:solidFill>
                <a:latin typeface="Times New Roman" panose="02020603050405020304"/>
                <a:ea typeface="Times New Roman" panose="02020603050405020304"/>
                <a:cs typeface="Times New Roman" panose="02020603050405020304"/>
                <a:sym typeface="Times New Roman" panose="02020603050405020304"/>
              </a:rPr>
              <a:t>Với ba đặc trưng cơ bản của văn học dân gian: 4 nhóm: 3 nhóm tìm hiểu 3 đặc trưng (5 p), rồi cử đại diện trình bày</a:t>
            </a:r>
            <a:r>
              <a:rPr lang="en-US" sz="2400" i="1">
                <a:solidFill>
                  <a:srgbClr val="1F497D"/>
                </a:solidFill>
                <a:latin typeface="Times New Roman" panose="02020603050405020304"/>
                <a:ea typeface="Times New Roman" panose="02020603050405020304"/>
                <a:cs typeface="Times New Roman" panose="02020603050405020304"/>
                <a:sym typeface="Times New Roman" panose="02020603050405020304"/>
              </a:rPr>
              <a:t>, </a:t>
            </a:r>
            <a:r>
              <a:rPr lang="en-US" sz="2400" b="1" i="1">
                <a:solidFill>
                  <a:srgbClr val="1F497D"/>
                </a:solidFill>
                <a:latin typeface="Times New Roman" panose="02020603050405020304"/>
                <a:ea typeface="Times New Roman" panose="02020603050405020304"/>
                <a:cs typeface="Times New Roman" panose="02020603050405020304"/>
                <a:sym typeface="Times New Roman" panose="02020603050405020304"/>
              </a:rPr>
              <a:t>1 nhóm nhận xét, bổ sung?</a:t>
            </a:r>
            <a:endParaRPr sz="2400" b="1" i="1">
              <a:solidFill>
                <a:srgbClr val="1F497D"/>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17" name="Google Shape;417;p11"/>
          <p:cNvSpPr txBox="1"/>
          <p:nvPr/>
        </p:nvSpPr>
        <p:spPr>
          <a:xfrm>
            <a:off x="69587" y="2335390"/>
            <a:ext cx="4064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74806"/>
                </a:solidFill>
                <a:latin typeface="Times New Roman" panose="02020603050405020304"/>
                <a:ea typeface="Times New Roman" panose="02020603050405020304"/>
                <a:cs typeface="Times New Roman" panose="02020603050405020304"/>
                <a:sym typeface="Times New Roman" panose="02020603050405020304"/>
              </a:rPr>
              <a:t>1- Tính truyền miệng </a:t>
            </a:r>
            <a:endParaRPr lang="en-US" sz="24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18" name="Google Shape;418;p11"/>
          <p:cNvSpPr txBox="1"/>
          <p:nvPr/>
        </p:nvSpPr>
        <p:spPr>
          <a:xfrm>
            <a:off x="3846783" y="1655822"/>
            <a:ext cx="8047424" cy="52629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Văn học dân gian là những tác phẩm nghệ thuật ngôn từ (Được xây dựng bằng chất liệu ngôn từ nghệ thuật, giàu sắc thái biểu cảm)</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Văn học dân gian tồn tại và lưu hành bằng phương thức truyền miệng</a:t>
            </a:r>
            <a:endPar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 Truyền miệng: </a:t>
            </a: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Lưu truyền từ người này sang người khác, từ vùng này sang vùng khác (theo không gian) từ đời trước đến đời sau (theo thời gian) bằng lời nói hoặc bằng trình diễn chứ không phải bằng chữ viết.</a:t>
            </a:r>
            <a:endPar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Quá trình truyền miệng được thực hiện qua </a:t>
            </a: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diễn xướng dân gian: nói, kể, hát, diễn…</a:t>
            </a:r>
            <a:endPar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Truyền miệng dẫn tới</a:t>
            </a: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 tính dị bản</a:t>
            </a:r>
            <a:endPar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19" name="Google Shape;419;p11"/>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420" name="Google Shape;420;p11" descr="Watercolor Wedding Flowers PNG Photo Vec #261872 - PNG Images - PNGio"/>
          <p:cNvPicPr preferRelativeResize="0"/>
          <p:nvPr/>
        </p:nvPicPr>
        <p:blipFill rotWithShape="1">
          <a:blip r:embed="rId2"/>
          <a:srcRect/>
          <a:stretch>
            <a:fillRect/>
          </a:stretch>
        </p:blipFill>
        <p:spPr>
          <a:xfrm>
            <a:off x="522254" y="4287311"/>
            <a:ext cx="2430431" cy="25706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500"/>
                                        <p:tgtEl>
                                          <p:spTgt spid="4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7"/>
                                        </p:tgtEl>
                                        <p:attrNameLst>
                                          <p:attrName>style.visibility</p:attrName>
                                        </p:attrNameLst>
                                      </p:cBhvr>
                                      <p:to>
                                        <p:strVal val="visible"/>
                                      </p:to>
                                    </p:set>
                                    <p:animEffect transition="in" filter="fade">
                                      <p:cBhvr>
                                        <p:cTn id="12" dur="500"/>
                                        <p:tgtEl>
                                          <p:spTgt spid="4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4"/>
                                        </p:tgtEl>
                                        <p:attrNameLst>
                                          <p:attrName>style.visibility</p:attrName>
                                        </p:attrNameLst>
                                      </p:cBhvr>
                                      <p:to>
                                        <p:strVal val="visible"/>
                                      </p:to>
                                    </p:set>
                                    <p:animEffect transition="in" filter="fade">
                                      <p:cBhvr>
                                        <p:cTn id="17" dur="500"/>
                                        <p:tgtEl>
                                          <p:spTgt spid="4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6"/>
                                        </p:tgtEl>
                                        <p:attrNameLst>
                                          <p:attrName>style.visibility</p:attrName>
                                        </p:attrNameLst>
                                      </p:cBhvr>
                                      <p:to>
                                        <p:strVal val="visible"/>
                                      </p:to>
                                    </p:set>
                                    <p:animEffect transition="in" filter="fade">
                                      <p:cBhvr>
                                        <p:cTn id="22" dur="2000"/>
                                        <p:tgtEl>
                                          <p:spTgt spid="4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18">
                                            <p:txEl>
                                              <p:pRg st="1" end="1"/>
                                            </p:txEl>
                                          </p:spTgt>
                                        </p:tgtEl>
                                        <p:attrNameLst>
                                          <p:attrName>style.visibility</p:attrName>
                                        </p:attrNameLst>
                                      </p:cBhvr>
                                      <p:to>
                                        <p:strVal val="visible"/>
                                      </p:to>
                                    </p:set>
                                    <p:animEffect transition="in" filter="box(in)">
                                      <p:cBhvr>
                                        <p:cTn id="27" dur="2000"/>
                                        <p:tgtEl>
                                          <p:spTgt spid="418">
                                            <p:txEl>
                                              <p:pRg st="1" end="1"/>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418">
                                            <p:txEl>
                                              <p:pRg st="2" end="2"/>
                                            </p:txEl>
                                          </p:spTgt>
                                        </p:tgtEl>
                                        <p:attrNameLst>
                                          <p:attrName>style.visibility</p:attrName>
                                        </p:attrNameLst>
                                      </p:cBhvr>
                                      <p:to>
                                        <p:strVal val="visible"/>
                                      </p:to>
                                    </p:set>
                                    <p:animEffect transition="in" filter="box(in)">
                                      <p:cBhvr>
                                        <p:cTn id="30" dur="2000"/>
                                        <p:tgtEl>
                                          <p:spTgt spid="418">
                                            <p:txEl>
                                              <p:pRg st="2" end="2"/>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418">
                                            <p:txEl>
                                              <p:pRg st="3" end="3"/>
                                            </p:txEl>
                                          </p:spTgt>
                                        </p:tgtEl>
                                        <p:attrNameLst>
                                          <p:attrName>style.visibility</p:attrName>
                                        </p:attrNameLst>
                                      </p:cBhvr>
                                      <p:to>
                                        <p:strVal val="visible"/>
                                      </p:to>
                                    </p:set>
                                    <p:animEffect transition="in" filter="box(in)">
                                      <p:cBhvr>
                                        <p:cTn id="33" dur="2000"/>
                                        <p:tgtEl>
                                          <p:spTgt spid="418">
                                            <p:txEl>
                                              <p:pRg st="3" end="3"/>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418">
                                            <p:txEl>
                                              <p:pRg st="4" end="4"/>
                                            </p:txEl>
                                          </p:spTgt>
                                        </p:tgtEl>
                                        <p:attrNameLst>
                                          <p:attrName>style.visibility</p:attrName>
                                        </p:attrNameLst>
                                      </p:cBhvr>
                                      <p:to>
                                        <p:strVal val="visible"/>
                                      </p:to>
                                    </p:set>
                                    <p:animEffect transition="in" filter="box(in)">
                                      <p:cBhvr>
                                        <p:cTn id="36" dur="2000"/>
                                        <p:tgtEl>
                                          <p:spTgt spid="418">
                                            <p:txEl>
                                              <p:pRg st="4" end="4"/>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418">
                                            <p:txEl>
                                              <p:pRg st="5" end="5"/>
                                            </p:txEl>
                                          </p:spTgt>
                                        </p:tgtEl>
                                        <p:attrNameLst>
                                          <p:attrName>style.visibility</p:attrName>
                                        </p:attrNameLst>
                                      </p:cBhvr>
                                      <p:to>
                                        <p:strVal val="visible"/>
                                      </p:to>
                                    </p:set>
                                    <p:animEffect transition="in" filter="box(in)">
                                      <p:cBhvr>
                                        <p:cTn id="39" dur="2000"/>
                                        <p:tgtEl>
                                          <p:spTgt spid="4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24"/>
        <p:cNvGrpSpPr/>
        <p:nvPr/>
      </p:nvGrpSpPr>
      <p:grpSpPr>
        <a:xfrm>
          <a:off x="0" y="0"/>
          <a:ext cx="0" cy="0"/>
          <a:chOff x="0" y="0"/>
          <a:chExt cx="0" cy="0"/>
        </a:xfrm>
      </p:grpSpPr>
      <p:sp>
        <p:nvSpPr>
          <p:cNvPr id="425" name="Google Shape;425;p12"/>
          <p:cNvSpPr txBox="1"/>
          <p:nvPr/>
        </p:nvSpPr>
        <p:spPr>
          <a:xfrm>
            <a:off x="-25009" y="2335390"/>
            <a:ext cx="4064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74806"/>
                </a:solidFill>
                <a:latin typeface="Times New Roman" panose="02020603050405020304"/>
                <a:ea typeface="Times New Roman" panose="02020603050405020304"/>
                <a:cs typeface="Times New Roman" panose="02020603050405020304"/>
                <a:sym typeface="Times New Roman" panose="02020603050405020304"/>
              </a:rPr>
              <a:t>1- Tính truyền miệng </a:t>
            </a:r>
            <a:endParaRPr lang="en-US" sz="24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26" name="Google Shape;426;p12"/>
          <p:cNvSpPr txBox="1"/>
          <p:nvPr/>
        </p:nvSpPr>
        <p:spPr>
          <a:xfrm>
            <a:off x="4025464" y="952162"/>
            <a:ext cx="8306189" cy="32932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VD :      </a:t>
            </a:r>
            <a:endParaRPr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 Gió đưa cành trúc la đà</a:t>
            </a:r>
            <a:endPar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Tiếng chuông Trấn Vũ canh gà Thọ Xương”. </a:t>
            </a:r>
            <a:endParaRPr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r>
              <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(Hà Nội)</a:t>
            </a:r>
            <a:endParaRPr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“Gió đưa cành trúc la đà</a:t>
            </a:r>
            <a:endParaRPr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Tiếng chuông Thiên Mụ canh gà Thọ Xương”. </a:t>
            </a:r>
            <a:endParaRPr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r>
              <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(Huế)</a:t>
            </a:r>
            <a:endParaRPr lang="en-US" sz="26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27" name="Google Shape;427;p12"/>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28" name="Google Shape;428;p12"/>
          <p:cNvSpPr txBox="1"/>
          <p:nvPr/>
        </p:nvSpPr>
        <p:spPr>
          <a:xfrm>
            <a:off x="69587" y="304807"/>
            <a:ext cx="3335767"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II- Những đặc trưng cơ bản của VHGD</a:t>
            </a:r>
            <a:endPar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429" name="Google Shape;429;p12" descr="C:\Users\HP\Desktop\thao giang 10\hinhanh\truc_10.jpg"/>
          <p:cNvPicPr preferRelativeResize="0"/>
          <p:nvPr/>
        </p:nvPicPr>
        <p:blipFill rotWithShape="1">
          <a:blip r:embed="rId1"/>
          <a:srcRect/>
          <a:stretch>
            <a:fillRect/>
          </a:stretch>
        </p:blipFill>
        <p:spPr>
          <a:xfrm>
            <a:off x="854500" y="2797055"/>
            <a:ext cx="1765939" cy="40609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animEffect transition="in" filter="fade">
                                      <p:cBhvr>
                                        <p:cTn id="7" dur="2000"/>
                                        <p:tgtEl>
                                          <p:spTgt spid="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1" end="1"/>
                                            </p:txEl>
                                          </p:spTgt>
                                        </p:tgtEl>
                                        <p:attrNameLst>
                                          <p:attrName>style.visibility</p:attrName>
                                        </p:attrNameLst>
                                      </p:cBhvr>
                                      <p:to>
                                        <p:strVal val="visible"/>
                                      </p:to>
                                    </p:set>
                                    <p:animEffect transition="in" filter="fade">
                                      <p:cBhvr>
                                        <p:cTn id="12" dur="2000"/>
                                        <p:tgtEl>
                                          <p:spTgt spid="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6">
                                            <p:txEl>
                                              <p:pRg st="2" end="2"/>
                                            </p:txEl>
                                          </p:spTgt>
                                        </p:tgtEl>
                                        <p:attrNameLst>
                                          <p:attrName>style.visibility</p:attrName>
                                        </p:attrNameLst>
                                      </p:cBhvr>
                                      <p:to>
                                        <p:strVal val="visible"/>
                                      </p:to>
                                    </p:set>
                                    <p:animEffect transition="in" filter="fade">
                                      <p:cBhvr>
                                        <p:cTn id="17" dur="2000"/>
                                        <p:tgtEl>
                                          <p:spTgt spid="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6">
                                            <p:txEl>
                                              <p:pRg st="3" end="3"/>
                                            </p:txEl>
                                          </p:spTgt>
                                        </p:tgtEl>
                                        <p:attrNameLst>
                                          <p:attrName>style.visibility</p:attrName>
                                        </p:attrNameLst>
                                      </p:cBhvr>
                                      <p:to>
                                        <p:strVal val="visible"/>
                                      </p:to>
                                    </p:set>
                                    <p:animEffect transition="in" filter="fade">
                                      <p:cBhvr>
                                        <p:cTn id="22" dur="2000"/>
                                        <p:tgtEl>
                                          <p:spTgt spid="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6">
                                            <p:txEl>
                                              <p:pRg st="4" end="4"/>
                                            </p:txEl>
                                          </p:spTgt>
                                        </p:tgtEl>
                                        <p:attrNameLst>
                                          <p:attrName>style.visibility</p:attrName>
                                        </p:attrNameLst>
                                      </p:cBhvr>
                                      <p:to>
                                        <p:strVal val="visible"/>
                                      </p:to>
                                    </p:set>
                                    <p:animEffect transition="in" filter="fade">
                                      <p:cBhvr>
                                        <p:cTn id="27" dur="2000"/>
                                        <p:tgtEl>
                                          <p:spTgt spid="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6">
                                            <p:txEl>
                                              <p:pRg st="5" end="5"/>
                                            </p:txEl>
                                          </p:spTgt>
                                        </p:tgtEl>
                                        <p:attrNameLst>
                                          <p:attrName>style.visibility</p:attrName>
                                        </p:attrNameLst>
                                      </p:cBhvr>
                                      <p:to>
                                        <p:strVal val="visible"/>
                                      </p:to>
                                    </p:set>
                                    <p:animEffect transition="in" filter="fade">
                                      <p:cBhvr>
                                        <p:cTn id="32" dur="2000"/>
                                        <p:tgtEl>
                                          <p:spTgt spid="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6">
                                            <p:txEl>
                                              <p:pRg st="6" end="6"/>
                                            </p:txEl>
                                          </p:spTgt>
                                        </p:tgtEl>
                                        <p:attrNameLst>
                                          <p:attrName>style.visibility</p:attrName>
                                        </p:attrNameLst>
                                      </p:cBhvr>
                                      <p:to>
                                        <p:strVal val="visible"/>
                                      </p:to>
                                    </p:set>
                                    <p:animEffect transition="in" filter="fade">
                                      <p:cBhvr>
                                        <p:cTn id="37" dur="2000"/>
                                        <p:tgtEl>
                                          <p:spTgt spid="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6">
                                            <p:txEl>
                                              <p:pRg st="7" end="7"/>
                                            </p:txEl>
                                          </p:spTgt>
                                        </p:tgtEl>
                                        <p:attrNameLst>
                                          <p:attrName>style.visibility</p:attrName>
                                        </p:attrNameLst>
                                      </p:cBhvr>
                                      <p:to>
                                        <p:strVal val="visible"/>
                                      </p:to>
                                    </p:set>
                                    <p:animEffect transition="in" filter="fade">
                                      <p:cBhvr>
                                        <p:cTn id="42" dur="2000"/>
                                        <p:tgtEl>
                                          <p:spTgt spid="4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33"/>
        <p:cNvGrpSpPr/>
        <p:nvPr/>
      </p:nvGrpSpPr>
      <p:grpSpPr>
        <a:xfrm>
          <a:off x="0" y="0"/>
          <a:ext cx="0" cy="0"/>
          <a:chOff x="0" y="0"/>
          <a:chExt cx="0" cy="0"/>
        </a:xfrm>
      </p:grpSpPr>
      <p:sp>
        <p:nvSpPr>
          <p:cNvPr id="434" name="Google Shape;434;p13"/>
          <p:cNvSpPr txBox="1"/>
          <p:nvPr/>
        </p:nvSpPr>
        <p:spPr>
          <a:xfrm>
            <a:off x="3799490" y="619764"/>
            <a:ext cx="8087710" cy="130753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 Tập thể: gồm nhiều người, nghĩa rộng là cả cộng đồng.</a:t>
            </a:r>
            <a:endPar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35" name="Google Shape;435;p13"/>
          <p:cNvSpPr/>
          <p:nvPr/>
        </p:nvSpPr>
        <p:spPr>
          <a:xfrm>
            <a:off x="4470400" y="3210772"/>
            <a:ext cx="4368800" cy="1056428"/>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1">
                <a:solidFill>
                  <a:srgbClr val="000000"/>
                </a:solidFill>
                <a:latin typeface="Calibri" panose="020F0502020204030204"/>
                <a:ea typeface="Calibri" panose="020F0502020204030204"/>
                <a:cs typeface="Calibri" panose="020F0502020204030204"/>
                <a:sym typeface="Calibri" panose="020F0502020204030204"/>
              </a:rPr>
              <a:t>M</a:t>
            </a:r>
            <a:r>
              <a:rPr lang="en-US" sz="2800" b="1" i="1">
                <a:solidFill>
                  <a:srgbClr val="000000"/>
                </a:solidFill>
                <a:latin typeface="Times New Roman" panose="02020603050405020304"/>
                <a:ea typeface="Times New Roman" panose="02020603050405020304"/>
                <a:cs typeface="Times New Roman" panose="02020603050405020304"/>
                <a:sym typeface="Times New Roman" panose="02020603050405020304"/>
              </a:rPr>
              <a:t>ột người khởi xướng, tác phẩm hình thành</a:t>
            </a:r>
            <a:endParaRPr sz="2800" b="1" i="1">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6" name="Google Shape;436;p13"/>
          <p:cNvSpPr/>
          <p:nvPr/>
        </p:nvSpPr>
        <p:spPr>
          <a:xfrm>
            <a:off x="4470400" y="5257225"/>
            <a:ext cx="4368800" cy="1056428"/>
          </a:xfrm>
          <a:prstGeom prst="roundRect">
            <a:avLst>
              <a:gd name="adj" fmla="val 16667"/>
            </a:avLst>
          </a:prstGeom>
          <a:solidFill>
            <a:srgbClr val="F2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1">
                <a:solidFill>
                  <a:srgbClr val="000000"/>
                </a:solidFill>
                <a:latin typeface="Times New Roman" panose="02020603050405020304"/>
                <a:ea typeface="Times New Roman" panose="02020603050405020304"/>
                <a:cs typeface="Times New Roman" panose="02020603050405020304"/>
                <a:sym typeface="Times New Roman" panose="02020603050405020304"/>
              </a:rPr>
              <a:t>Tập thể tiếp nhận, bổ sung, sửa chữa</a:t>
            </a:r>
            <a:endParaRPr sz="2800" b="1"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37" name="Google Shape;437;p13"/>
          <p:cNvSpPr/>
          <p:nvPr/>
        </p:nvSpPr>
        <p:spPr>
          <a:xfrm>
            <a:off x="6299205" y="4419312"/>
            <a:ext cx="406401" cy="685800"/>
          </a:xfrm>
          <a:prstGeom prst="downArrow">
            <a:avLst>
              <a:gd name="adj1" fmla="val 50000"/>
              <a:gd name="adj2" fmla="val 50000"/>
            </a:avLst>
          </a:prstGeom>
          <a:solidFill>
            <a:srgbClr val="7F7F7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38" name="Google Shape;438;p13"/>
          <p:cNvSpPr/>
          <p:nvPr/>
        </p:nvSpPr>
        <p:spPr>
          <a:xfrm>
            <a:off x="8839206" y="5237305"/>
            <a:ext cx="2536879" cy="534263"/>
          </a:xfrm>
          <a:prstGeom prst="bentUpArrow">
            <a:avLst>
              <a:gd name="adj1" fmla="val 25000"/>
              <a:gd name="adj2" fmla="val 25000"/>
              <a:gd name="adj3" fmla="val 25000"/>
            </a:avLst>
          </a:prstGeom>
          <a:solidFill>
            <a:srgbClr val="7F7F7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39" name="Google Shape;439;p13"/>
          <p:cNvSpPr/>
          <p:nvPr/>
        </p:nvSpPr>
        <p:spPr>
          <a:xfrm>
            <a:off x="10464800" y="3210772"/>
            <a:ext cx="1422400" cy="2026524"/>
          </a:xfrm>
          <a:prstGeom prst="roundRect">
            <a:avLst>
              <a:gd name="adj" fmla="val 16667"/>
            </a:avLst>
          </a:prstGeom>
          <a:solidFill>
            <a:srgbClr val="FDE9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1">
                <a:solidFill>
                  <a:srgbClr val="000000"/>
                </a:solidFill>
                <a:latin typeface="Times New Roman" panose="02020603050405020304"/>
                <a:ea typeface="Times New Roman" panose="02020603050405020304"/>
                <a:cs typeface="Times New Roman" panose="02020603050405020304"/>
                <a:sym typeface="Times New Roman" panose="02020603050405020304"/>
              </a:rPr>
              <a:t>Tài sản chung</a:t>
            </a:r>
            <a:endParaRPr sz="2400" b="1" i="1">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0" name="Google Shape;440;p13"/>
          <p:cNvSpPr txBox="1"/>
          <p:nvPr/>
        </p:nvSpPr>
        <p:spPr>
          <a:xfrm>
            <a:off x="3867896" y="2092576"/>
            <a:ext cx="6197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 Quá trình sáng tác</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41" name="Google Shape;441;p13"/>
          <p:cNvSpPr txBox="1"/>
          <p:nvPr/>
        </p:nvSpPr>
        <p:spPr>
          <a:xfrm>
            <a:off x="164183" y="2335390"/>
            <a:ext cx="4064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74806"/>
                </a:solidFill>
                <a:latin typeface="Times New Roman" panose="02020603050405020304"/>
                <a:ea typeface="Times New Roman" panose="02020603050405020304"/>
                <a:cs typeface="Times New Roman" panose="02020603050405020304"/>
                <a:sym typeface="Times New Roman" panose="02020603050405020304"/>
              </a:rPr>
              <a:t>2 - Tính tập thể </a:t>
            </a:r>
            <a:endParaRPr sz="24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42" name="Google Shape;442;p13"/>
          <p:cNvSpPr txBox="1"/>
          <p:nvPr/>
        </p:nvSpPr>
        <p:spPr>
          <a:xfrm>
            <a:off x="69587" y="304807"/>
            <a:ext cx="3335767"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II- Những đặc trưng cơ bản của VHGD</a:t>
            </a:r>
            <a:endPar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43" name="Google Shape;443;p13"/>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444" name="Google Shape;444;p13" descr="Gốc đa xưa"/>
          <p:cNvPicPr preferRelativeResize="0"/>
          <p:nvPr/>
        </p:nvPicPr>
        <p:blipFill rotWithShape="1">
          <a:blip r:embed="rId1"/>
          <a:srcRect/>
          <a:stretch>
            <a:fillRect/>
          </a:stretch>
        </p:blipFill>
        <p:spPr>
          <a:xfrm>
            <a:off x="101119" y="3441862"/>
            <a:ext cx="3335767" cy="24712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
                                        <p:tgtEl>
                                          <p:spTgt spid="4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4"/>
                                        </p:tgtEl>
                                        <p:attrNameLst>
                                          <p:attrName>style.visibility</p:attrName>
                                        </p:attrNameLst>
                                      </p:cBhvr>
                                      <p:to>
                                        <p:strVal val="visible"/>
                                      </p:to>
                                    </p:set>
                                    <p:animEffect transition="in" filter="fade">
                                      <p:cBhvr>
                                        <p:cTn id="12" dur="2000"/>
                                        <p:tgtEl>
                                          <p:spTgt spid="4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
                                        </p:tgtEl>
                                        <p:attrNameLst>
                                          <p:attrName>style.visibility</p:attrName>
                                        </p:attrNameLst>
                                      </p:cBhvr>
                                      <p:to>
                                        <p:strVal val="visible"/>
                                      </p:to>
                                    </p:set>
                                    <p:animEffect transition="in" filter="fade">
                                      <p:cBhvr>
                                        <p:cTn id="17" dur="2000"/>
                                        <p:tgtEl>
                                          <p:spTgt spid="4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5"/>
                                        </p:tgtEl>
                                        <p:attrNameLst>
                                          <p:attrName>style.visibility</p:attrName>
                                        </p:attrNameLst>
                                      </p:cBhvr>
                                      <p:to>
                                        <p:strVal val="visible"/>
                                      </p:to>
                                    </p:set>
                                    <p:animEffect transition="in" filter="fade">
                                      <p:cBhvr>
                                        <p:cTn id="22" dur="2000"/>
                                        <p:tgtEl>
                                          <p:spTgt spid="4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2000"/>
                                        <p:tgtEl>
                                          <p:spTgt spid="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6"/>
                                        </p:tgtEl>
                                        <p:attrNameLst>
                                          <p:attrName>style.visibility</p:attrName>
                                        </p:attrNameLst>
                                      </p:cBhvr>
                                      <p:to>
                                        <p:strVal val="visible"/>
                                      </p:to>
                                    </p:set>
                                    <p:animEffect transition="in" filter="fade">
                                      <p:cBhvr>
                                        <p:cTn id="32" dur="2000"/>
                                        <p:tgtEl>
                                          <p:spTgt spid="4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8"/>
                                        </p:tgtEl>
                                        <p:attrNameLst>
                                          <p:attrName>style.visibility</p:attrName>
                                        </p:attrNameLst>
                                      </p:cBhvr>
                                      <p:to>
                                        <p:strVal val="visible"/>
                                      </p:to>
                                    </p:set>
                                    <p:animEffect transition="in" filter="fade">
                                      <p:cBhvr>
                                        <p:cTn id="37" dur="2000"/>
                                        <p:tgtEl>
                                          <p:spTgt spid="4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9"/>
                                        </p:tgtEl>
                                        <p:attrNameLst>
                                          <p:attrName>style.visibility</p:attrName>
                                        </p:attrNameLst>
                                      </p:cBhvr>
                                      <p:to>
                                        <p:strVal val="visible"/>
                                      </p:to>
                                    </p:set>
                                    <p:animEffect transition="in" filter="fade">
                                      <p:cBhvr>
                                        <p:cTn id="42" dur="2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49"/>
        <p:cNvGrpSpPr/>
        <p:nvPr/>
      </p:nvGrpSpPr>
      <p:grpSpPr>
        <a:xfrm>
          <a:off x="0" y="0"/>
          <a:ext cx="0" cy="0"/>
          <a:chOff x="0" y="0"/>
          <a:chExt cx="0" cy="0"/>
        </a:xfrm>
      </p:grpSpPr>
      <p:pic>
        <p:nvPicPr>
          <p:cNvPr id="450" name="Google Shape;450;p14"/>
          <p:cNvPicPr preferRelativeResize="0"/>
          <p:nvPr/>
        </p:nvPicPr>
        <p:blipFill rotWithShape="1">
          <a:blip r:embed="rId1"/>
          <a:srcRect/>
          <a:stretch>
            <a:fillRect/>
          </a:stretch>
        </p:blipFill>
        <p:spPr>
          <a:xfrm>
            <a:off x="0" y="0"/>
            <a:ext cx="12192000" cy="6019800"/>
          </a:xfrm>
          <a:prstGeom prst="rect">
            <a:avLst/>
          </a:prstGeom>
          <a:noFill/>
          <a:ln>
            <a:noFill/>
          </a:ln>
        </p:spPr>
      </p:pic>
      <p:sp>
        <p:nvSpPr>
          <p:cNvPr id="451" name="Google Shape;451;p14"/>
          <p:cNvSpPr/>
          <p:nvPr/>
        </p:nvSpPr>
        <p:spPr>
          <a:xfrm>
            <a:off x="0" y="6019800"/>
            <a:ext cx="12192000" cy="838200"/>
          </a:xfrm>
          <a:prstGeom prst="rect">
            <a:avLst/>
          </a:prstGeom>
          <a:solidFill>
            <a:srgbClr val="97480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panose="02020603050405020304"/>
                <a:ea typeface="Times New Roman" panose="02020603050405020304"/>
                <a:cs typeface="Times New Roman" panose="02020603050405020304"/>
                <a:sym typeface="Times New Roman" panose="02020603050405020304"/>
              </a:rPr>
              <a:t>TÍNH TẬP THỂ CỦA VĂN HỌC DÂN GIAN</a:t>
            </a:r>
            <a:endParaRPr lang="en-US" sz="2400" b="1">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55"/>
        <p:cNvGrpSpPr/>
        <p:nvPr/>
      </p:nvGrpSpPr>
      <p:grpSpPr>
        <a:xfrm>
          <a:off x="0" y="0"/>
          <a:ext cx="0" cy="0"/>
          <a:chOff x="0" y="0"/>
          <a:chExt cx="0" cy="0"/>
        </a:xfrm>
      </p:grpSpPr>
      <p:sp>
        <p:nvSpPr>
          <p:cNvPr id="456" name="Google Shape;456;p15"/>
          <p:cNvSpPr txBox="1"/>
          <p:nvPr/>
        </p:nvSpPr>
        <p:spPr>
          <a:xfrm>
            <a:off x="101119" y="2335390"/>
            <a:ext cx="4064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74806"/>
                </a:solidFill>
                <a:latin typeface="Times New Roman" panose="02020603050405020304"/>
                <a:ea typeface="Times New Roman" panose="02020603050405020304"/>
                <a:cs typeface="Times New Roman" panose="02020603050405020304"/>
                <a:sym typeface="Times New Roman" panose="02020603050405020304"/>
              </a:rPr>
              <a:t>3 - Tính thực hành </a:t>
            </a:r>
            <a:endParaRPr sz="24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57" name="Google Shape;457;p15"/>
          <p:cNvSpPr txBox="1"/>
          <p:nvPr/>
        </p:nvSpPr>
        <p:spPr>
          <a:xfrm>
            <a:off x="3799490" y="123253"/>
            <a:ext cx="8189313" cy="674030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Văn học dân gian gắn bó và phục vụ trực tiếp cho các sinh hoạt khác nhau trong đời sống cộng đồng </a:t>
            </a:r>
            <a:endPar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Sinh hoạt cộng đồng: những sinh hoạt chung của nhiều người như lao động tập thể, vui chơi ca hát tập thể, hội hè... </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Trong những sinh hoạt này, tác phẩm văn học dân gian thường đóng vai trò phối hợp hoạt động, tạo nhịp điệu cho hoạt động (những bài hò: hò chèo thuyền, hò đánh cá,...).</a:t>
            </a:r>
            <a:endPar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Những sáng tác dân gian phục vụ trực tiếp cho từng ngành nghề: Bài ca nghề nghiệp</a:t>
            </a:r>
            <a:endPar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Bài ca nghi lễ</a:t>
            </a:r>
            <a:endPar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VHDG gợi cảm hứng cho nhiều cuộc đời  dù ở đâu, làm gì (giãi bày, giải trí)</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58" name="Google Shape;458;p15"/>
          <p:cNvSpPr txBox="1"/>
          <p:nvPr/>
        </p:nvSpPr>
        <p:spPr>
          <a:xfrm>
            <a:off x="22289" y="304807"/>
            <a:ext cx="3446126"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II- Những đặc trưng cơ bản của VHGD</a:t>
            </a:r>
            <a:endPar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59" name="Google Shape;459;p15"/>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460" name="Google Shape;460;p15" descr="Sở Giáo Dục Và Đào Tạo Vĩnh Phúc"/>
          <p:cNvPicPr preferRelativeResize="0"/>
          <p:nvPr/>
        </p:nvPicPr>
        <p:blipFill rotWithShape="1">
          <a:blip r:embed="rId1"/>
          <a:srcRect/>
          <a:stretch>
            <a:fillRect/>
          </a:stretch>
        </p:blipFill>
        <p:spPr>
          <a:xfrm>
            <a:off x="-1634" y="3493406"/>
            <a:ext cx="3485815" cy="1635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xEl>
                                              <p:pRg st="0" end="0"/>
                                            </p:txEl>
                                          </p:spTgt>
                                        </p:tgtEl>
                                        <p:attrNameLst>
                                          <p:attrName>style.visibility</p:attrName>
                                        </p:attrNameLst>
                                      </p:cBhvr>
                                      <p:to>
                                        <p:strVal val="visible"/>
                                      </p:to>
                                    </p:set>
                                    <p:animEffect transition="in" filter="fade">
                                      <p:cBhvr>
                                        <p:cTn id="12" dur="2000"/>
                                        <p:tgtEl>
                                          <p:spTgt spid="4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7">
                                            <p:txEl>
                                              <p:pRg st="1" end="1"/>
                                            </p:txEl>
                                          </p:spTgt>
                                        </p:tgtEl>
                                        <p:attrNameLst>
                                          <p:attrName>style.visibility</p:attrName>
                                        </p:attrNameLst>
                                      </p:cBhvr>
                                      <p:to>
                                        <p:strVal val="visible"/>
                                      </p:to>
                                    </p:set>
                                    <p:animEffect transition="in" filter="fade">
                                      <p:cBhvr>
                                        <p:cTn id="17" dur="2000"/>
                                        <p:tgtEl>
                                          <p:spTgt spid="45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7">
                                            <p:txEl>
                                              <p:pRg st="2" end="2"/>
                                            </p:txEl>
                                          </p:spTgt>
                                        </p:tgtEl>
                                        <p:attrNameLst>
                                          <p:attrName>style.visibility</p:attrName>
                                        </p:attrNameLst>
                                      </p:cBhvr>
                                      <p:to>
                                        <p:strVal val="visible"/>
                                      </p:to>
                                    </p:set>
                                    <p:animEffect transition="in" filter="fade">
                                      <p:cBhvr>
                                        <p:cTn id="22" dur="2000"/>
                                        <p:tgtEl>
                                          <p:spTgt spid="45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7">
                                            <p:txEl>
                                              <p:pRg st="3" end="3"/>
                                            </p:txEl>
                                          </p:spTgt>
                                        </p:tgtEl>
                                        <p:attrNameLst>
                                          <p:attrName>style.visibility</p:attrName>
                                        </p:attrNameLst>
                                      </p:cBhvr>
                                      <p:to>
                                        <p:strVal val="visible"/>
                                      </p:to>
                                    </p:set>
                                    <p:animEffect transition="in" filter="fade">
                                      <p:cBhvr>
                                        <p:cTn id="27" dur="2000"/>
                                        <p:tgtEl>
                                          <p:spTgt spid="45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7">
                                            <p:txEl>
                                              <p:pRg st="4" end="4"/>
                                            </p:txEl>
                                          </p:spTgt>
                                        </p:tgtEl>
                                        <p:attrNameLst>
                                          <p:attrName>style.visibility</p:attrName>
                                        </p:attrNameLst>
                                      </p:cBhvr>
                                      <p:to>
                                        <p:strVal val="visible"/>
                                      </p:to>
                                    </p:set>
                                    <p:animEffect transition="in" filter="fade">
                                      <p:cBhvr>
                                        <p:cTn id="32" dur="2000"/>
                                        <p:tgtEl>
                                          <p:spTgt spid="45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7">
                                            <p:txEl>
                                              <p:pRg st="5" end="5"/>
                                            </p:txEl>
                                          </p:spTgt>
                                        </p:tgtEl>
                                        <p:attrNameLst>
                                          <p:attrName>style.visibility</p:attrName>
                                        </p:attrNameLst>
                                      </p:cBhvr>
                                      <p:to>
                                        <p:strVal val="visible"/>
                                      </p:to>
                                    </p:set>
                                    <p:animEffect transition="in" filter="fade">
                                      <p:cBhvr>
                                        <p:cTn id="37" dur="2000"/>
                                        <p:tgtEl>
                                          <p:spTgt spid="4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64"/>
        <p:cNvGrpSpPr/>
        <p:nvPr/>
      </p:nvGrpSpPr>
      <p:grpSpPr>
        <a:xfrm>
          <a:off x="0" y="0"/>
          <a:ext cx="0" cy="0"/>
          <a:chOff x="0" y="0"/>
          <a:chExt cx="0" cy="0"/>
        </a:xfrm>
      </p:grpSpPr>
      <p:sp>
        <p:nvSpPr>
          <p:cNvPr id="465" name="Google Shape;465;p16"/>
          <p:cNvSpPr txBox="1"/>
          <p:nvPr/>
        </p:nvSpPr>
        <p:spPr>
          <a:xfrm>
            <a:off x="148898" y="304807"/>
            <a:ext cx="3240690"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III- Hệ thống thể loại của VHDG Việt Nam</a:t>
            </a:r>
            <a:endPar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466" name="Google Shape;466;p16" descr="cau hoi"/>
          <p:cNvPicPr preferRelativeResize="0"/>
          <p:nvPr/>
        </p:nvPicPr>
        <p:blipFill rotWithShape="1">
          <a:blip r:embed="rId1"/>
          <a:srcRect/>
          <a:stretch>
            <a:fillRect/>
          </a:stretch>
        </p:blipFill>
        <p:spPr>
          <a:xfrm>
            <a:off x="3981654" y="381000"/>
            <a:ext cx="812800" cy="1143000"/>
          </a:xfrm>
          <a:prstGeom prst="rect">
            <a:avLst/>
          </a:prstGeom>
          <a:noFill/>
          <a:ln>
            <a:noFill/>
          </a:ln>
        </p:spPr>
      </p:pic>
      <p:sp>
        <p:nvSpPr>
          <p:cNvPr id="467" name="Google Shape;467;p16"/>
          <p:cNvSpPr txBox="1"/>
          <p:nvPr/>
        </p:nvSpPr>
        <p:spPr>
          <a:xfrm>
            <a:off x="4981887" y="311718"/>
            <a:ext cx="6717743"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a:solidFill>
                  <a:srgbClr val="1F497D"/>
                </a:solidFill>
                <a:latin typeface="Times New Roman" panose="02020603050405020304"/>
                <a:ea typeface="Times New Roman" panose="02020603050405020304"/>
                <a:cs typeface="Times New Roman" panose="02020603050405020304"/>
                <a:sym typeface="Times New Roman" panose="02020603050405020304"/>
              </a:rPr>
              <a:t>Chia lớp thành bốn nhóm, mỗi nhóm tìm hiểu 3 thể loại của văn học dân gian theo bảng mẫu cho sẵn (10p). Sau 10 phút các nhóm cử đại diện trình bày?</a:t>
            </a:r>
            <a:endParaRPr sz="2400" b="1" i="1">
              <a:solidFill>
                <a:srgbClr val="1F497D"/>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68" name="Google Shape;468;p16"/>
          <p:cNvSpPr/>
          <p:nvPr/>
        </p:nvSpPr>
        <p:spPr>
          <a:xfrm>
            <a:off x="4951828" y="1980731"/>
            <a:ext cx="6705600" cy="973550"/>
          </a:xfrm>
          <a:prstGeom prst="rect">
            <a:avLst/>
          </a:prstGeom>
          <a:solidFill>
            <a:schemeClr val="lt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200" b="1">
                <a:solidFill>
                  <a:srgbClr val="000000"/>
                </a:solidFill>
                <a:latin typeface="Times New Roman" panose="02020603050405020304"/>
                <a:ea typeface="Times New Roman" panose="02020603050405020304"/>
                <a:cs typeface="Times New Roman" panose="02020603050405020304"/>
                <a:sym typeface="Times New Roman" panose="02020603050405020304"/>
              </a:rPr>
              <a:t>Nhóm 1: Thần thoại, sử thi, truyền thuyết</a:t>
            </a:r>
            <a:endParaRPr sz="2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69" name="Google Shape;469;p16"/>
          <p:cNvSpPr/>
          <p:nvPr/>
        </p:nvSpPr>
        <p:spPr>
          <a:xfrm>
            <a:off x="4978265" y="3200400"/>
            <a:ext cx="6705600" cy="973550"/>
          </a:xfrm>
          <a:prstGeom prst="rect">
            <a:avLst/>
          </a:prstGeom>
          <a:solidFill>
            <a:srgbClr val="FBD4B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200" b="1">
                <a:solidFill>
                  <a:srgbClr val="000000"/>
                </a:solidFill>
                <a:latin typeface="Times New Roman" panose="02020603050405020304"/>
                <a:ea typeface="Times New Roman" panose="02020603050405020304"/>
                <a:cs typeface="Times New Roman" panose="02020603050405020304"/>
                <a:sym typeface="Times New Roman" panose="02020603050405020304"/>
              </a:rPr>
              <a:t>Nhóm 2: Truyện cổ tích, truyện ngụ ngôn, truyện cười</a:t>
            </a:r>
            <a:endParaRPr sz="2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70" name="Google Shape;470;p16"/>
          <p:cNvSpPr/>
          <p:nvPr/>
        </p:nvSpPr>
        <p:spPr>
          <a:xfrm>
            <a:off x="4978265" y="4456292"/>
            <a:ext cx="6705600" cy="973550"/>
          </a:xfrm>
          <a:prstGeom prst="rect">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200" b="1">
                <a:solidFill>
                  <a:srgbClr val="000000"/>
                </a:solidFill>
                <a:latin typeface="Times New Roman" panose="02020603050405020304"/>
                <a:ea typeface="Times New Roman" panose="02020603050405020304"/>
                <a:cs typeface="Times New Roman" panose="02020603050405020304"/>
                <a:sym typeface="Times New Roman" panose="02020603050405020304"/>
              </a:rPr>
              <a:t>Nhóm 3: Tục ngữ, câu đố, ca dao</a:t>
            </a:r>
            <a:endParaRPr sz="2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71" name="Google Shape;471;p16"/>
          <p:cNvSpPr/>
          <p:nvPr/>
        </p:nvSpPr>
        <p:spPr>
          <a:xfrm>
            <a:off x="4978265" y="5683710"/>
            <a:ext cx="6705600" cy="97355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200" b="1">
                <a:solidFill>
                  <a:srgbClr val="000000"/>
                </a:solidFill>
                <a:latin typeface="Times New Roman" panose="02020603050405020304"/>
                <a:ea typeface="Times New Roman" panose="02020603050405020304"/>
                <a:cs typeface="Times New Roman" panose="02020603050405020304"/>
                <a:sym typeface="Times New Roman" panose="02020603050405020304"/>
              </a:rPr>
              <a:t>Nhóm 4: Vè, truyện thơ, sân khấu dân gian</a:t>
            </a:r>
            <a:endParaRPr sz="2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72" name="Google Shape;472;p16"/>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6"/>
                                        </p:tgtEl>
                                        <p:attrNameLst>
                                          <p:attrName>style.visibility</p:attrName>
                                        </p:attrNameLst>
                                      </p:cBhvr>
                                      <p:to>
                                        <p:strVal val="visible"/>
                                      </p:to>
                                    </p:set>
                                    <p:animEffect transition="in" filter="fade">
                                      <p:cBhvr>
                                        <p:cTn id="12" dur="500"/>
                                        <p:tgtEl>
                                          <p:spTgt spid="4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7"/>
                                        </p:tgtEl>
                                        <p:attrNameLst>
                                          <p:attrName>style.visibility</p:attrName>
                                        </p:attrNameLst>
                                      </p:cBhvr>
                                      <p:to>
                                        <p:strVal val="visible"/>
                                      </p:to>
                                    </p:set>
                                    <p:animEffect transition="in" filter="fade">
                                      <p:cBhvr>
                                        <p:cTn id="17" dur="2000"/>
                                        <p:tgtEl>
                                          <p:spTgt spid="4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8"/>
                                        </p:tgtEl>
                                        <p:attrNameLst>
                                          <p:attrName>style.visibility</p:attrName>
                                        </p:attrNameLst>
                                      </p:cBhvr>
                                      <p:to>
                                        <p:strVal val="visible"/>
                                      </p:to>
                                    </p:set>
                                    <p:animEffect transition="in" filter="fade">
                                      <p:cBhvr>
                                        <p:cTn id="22" dur="2000"/>
                                        <p:tgtEl>
                                          <p:spTgt spid="4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9"/>
                                        </p:tgtEl>
                                        <p:attrNameLst>
                                          <p:attrName>style.visibility</p:attrName>
                                        </p:attrNameLst>
                                      </p:cBhvr>
                                      <p:to>
                                        <p:strVal val="visible"/>
                                      </p:to>
                                    </p:set>
                                    <p:animEffect transition="in" filter="fade">
                                      <p:cBhvr>
                                        <p:cTn id="27" dur="2000"/>
                                        <p:tgtEl>
                                          <p:spTgt spid="4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0"/>
                                        </p:tgtEl>
                                        <p:attrNameLst>
                                          <p:attrName>style.visibility</p:attrName>
                                        </p:attrNameLst>
                                      </p:cBhvr>
                                      <p:to>
                                        <p:strVal val="visible"/>
                                      </p:to>
                                    </p:set>
                                    <p:animEffect transition="in" filter="fade">
                                      <p:cBhvr>
                                        <p:cTn id="32" dur="500"/>
                                        <p:tgtEl>
                                          <p:spTgt spid="47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1"/>
                                        </p:tgtEl>
                                        <p:attrNameLst>
                                          <p:attrName>style.visibility</p:attrName>
                                        </p:attrNameLst>
                                      </p:cBhvr>
                                      <p:to>
                                        <p:strVal val="visible"/>
                                      </p:to>
                                    </p:set>
                                    <p:animEffect transition="in" filter="fade">
                                      <p:cBhvr>
                                        <p:cTn id="3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76"/>
        <p:cNvGrpSpPr/>
        <p:nvPr/>
      </p:nvGrpSpPr>
      <p:grpSpPr>
        <a:xfrm>
          <a:off x="0" y="0"/>
          <a:ext cx="0" cy="0"/>
          <a:chOff x="0" y="0"/>
          <a:chExt cx="0" cy="0"/>
        </a:xfrm>
      </p:grpSpPr>
      <p:graphicFrame>
        <p:nvGraphicFramePr>
          <p:cNvPr id="477" name="Google Shape;477;p17"/>
          <p:cNvGraphicFramePr/>
          <p:nvPr/>
        </p:nvGraphicFramePr>
        <p:xfrm>
          <a:off x="2032000" y="1397000"/>
          <a:ext cx="8127975" cy="3000000"/>
        </p:xfrm>
        <a:graphic>
          <a:graphicData uri="http://schemas.openxmlformats.org/drawingml/2006/table">
            <a:tbl>
              <a:tblPr firstRow="1" bandRow="1">
                <a:noFill/>
                <a:tableStyleId>{69948030-07AE-4079-9310-A254D1ECA2D0}</a:tableStyleId>
              </a:tblPr>
              <a:tblGrid>
                <a:gridCol w="2709325"/>
                <a:gridCol w="2709325"/>
                <a:gridCol w="2709325"/>
              </a:tblGrid>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bl>
          </a:graphicData>
        </a:graphic>
      </p:graphicFrame>
      <p:sp>
        <p:nvSpPr>
          <p:cNvPr id="478" name="Google Shape;478;p17"/>
          <p:cNvSpPr/>
          <p:nvPr/>
        </p:nvSpPr>
        <p:spPr>
          <a:xfrm>
            <a:off x="2183105" y="3025909"/>
            <a:ext cx="12756334"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sz="1800">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479" name="Google Shape;479;p17"/>
          <p:cNvGraphicFramePr/>
          <p:nvPr/>
        </p:nvGraphicFramePr>
        <p:xfrm>
          <a:off x="-1" y="0"/>
          <a:ext cx="12192000" cy="6858000"/>
        </p:xfrm>
        <a:graphic>
          <a:graphicData uri="http://schemas.openxmlformats.org/drawingml/2006/table">
            <a:tbl>
              <a:tblPr firstRow="1" bandRow="1">
                <a:noFill/>
                <a:tableStyleId>{23E61EB7-56EA-4A59-818D-B22FC798509C}</a:tableStyleId>
              </a:tblPr>
              <a:tblGrid>
                <a:gridCol w="2540000"/>
                <a:gridCol w="2032000"/>
                <a:gridCol w="7620000"/>
              </a:tblGrid>
              <a:tr h="1336325">
                <a:tc>
                  <a:txBody>
                    <a:bodyPr/>
                    <a:lstStyle/>
                    <a:p>
                      <a:pPr marL="0" marR="0" lvl="0" indent="0" algn="ctr" rtl="0">
                        <a:spcBef>
                          <a:spcPts val="0"/>
                        </a:spcBef>
                        <a:spcAft>
                          <a:spcPts val="0"/>
                        </a:spcAft>
                        <a:buNone/>
                      </a:pPr>
                      <a:endParaRPr sz="2400" b="1" i="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r>
                        <a:rPr lang="en-US" sz="2400" b="1" i="1">
                          <a:solidFill>
                            <a:schemeClr val="lt1"/>
                          </a:solidFill>
                          <a:latin typeface="Times New Roman" panose="02020603050405020304"/>
                          <a:ea typeface="Times New Roman" panose="02020603050405020304"/>
                          <a:cs typeface="Times New Roman" panose="02020603050405020304"/>
                          <a:sym typeface="Times New Roman" panose="02020603050405020304"/>
                        </a:rPr>
                        <a:t>THỂ LOẠI</a:t>
                      </a:r>
                      <a:endParaRPr sz="2400" b="1" i="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gridSpan="2">
                  <a:txBody>
                    <a:bodyPr/>
                    <a:lstStyle/>
                    <a:p>
                      <a:pPr marL="0" marR="0" lvl="0" indent="0" algn="ctr" rtl="0">
                        <a:spcBef>
                          <a:spcPts val="0"/>
                        </a:spcBef>
                        <a:spcAft>
                          <a:spcPts val="0"/>
                        </a:spcAft>
                        <a:buNone/>
                      </a:pPr>
                      <a:endParaRPr sz="2400" b="1" i="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r>
                        <a:rPr lang="en-US" sz="2400" b="1" i="1">
                          <a:solidFill>
                            <a:schemeClr val="lt1"/>
                          </a:solidFill>
                          <a:latin typeface="Times New Roman" panose="02020603050405020304"/>
                          <a:ea typeface="Times New Roman" panose="02020603050405020304"/>
                          <a:cs typeface="Times New Roman" panose="02020603050405020304"/>
                          <a:sym typeface="Times New Roman" panose="02020603050405020304"/>
                        </a:rPr>
                        <a:t>ĐẶC ĐIỂM</a:t>
                      </a:r>
                      <a:endParaRPr sz="2400" b="1" i="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hMerge="1">
                  <a:tcPr/>
                </a:tc>
              </a:tr>
              <a:tr h="1763225">
                <a:tc rowSpan="3">
                  <a:txBody>
                    <a:bodyPr/>
                    <a:lstStyle/>
                    <a:p>
                      <a:pPr marL="0" marR="0" lvl="0" indent="0" algn="ctr" rtl="0">
                        <a:spcBef>
                          <a:spcPts val="0"/>
                        </a:spcBef>
                        <a:spcAft>
                          <a:spcPts val="0"/>
                        </a:spcAft>
                        <a:buNone/>
                      </a:pPr>
                      <a:endParaRPr sz="2000" b="1" i="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EF3"/>
                    </a:solidFill>
                  </a:tcPr>
                </a:tc>
                <a:tc>
                  <a:txBody>
                    <a:bodyPr/>
                    <a:lstStyle/>
                    <a:p>
                      <a:pPr marL="0" marR="0" lvl="0" indent="0" algn="just" rtl="0">
                        <a:spcBef>
                          <a:spcPts val="0"/>
                        </a:spcBef>
                        <a:spcAft>
                          <a:spcPts val="0"/>
                        </a:spcAft>
                        <a:buNone/>
                      </a:pPr>
                      <a:r>
                        <a:rPr lang="en-US" sz="2400" b="1" i="1">
                          <a:latin typeface="Times New Roman" panose="02020603050405020304"/>
                          <a:ea typeface="Times New Roman" panose="02020603050405020304"/>
                          <a:cs typeface="Times New Roman" panose="02020603050405020304"/>
                          <a:sym typeface="Times New Roman" panose="02020603050405020304"/>
                        </a:rPr>
                        <a:t>Hình thức</a:t>
                      </a:r>
                      <a:endParaRPr sz="2400" b="1" i="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endParaRPr sz="2000" b="1" i="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tr>
              <a:tr h="1879225">
                <a:tc vMerge="1">
                  <a:tcPr/>
                </a:tc>
                <a:tc>
                  <a:txBody>
                    <a:bodyPr/>
                    <a:lstStyle/>
                    <a:p>
                      <a:pPr marL="0" marR="0" lvl="0" indent="0" algn="just" rtl="0">
                        <a:spcBef>
                          <a:spcPts val="0"/>
                        </a:spcBef>
                        <a:spcAft>
                          <a:spcPts val="0"/>
                        </a:spcAft>
                        <a:buNone/>
                      </a:pPr>
                      <a:r>
                        <a:rPr lang="en-US" sz="2400" b="1" i="1">
                          <a:latin typeface="Times New Roman" panose="02020603050405020304"/>
                          <a:ea typeface="Times New Roman" panose="02020603050405020304"/>
                          <a:cs typeface="Times New Roman" panose="02020603050405020304"/>
                          <a:sym typeface="Times New Roman" panose="02020603050405020304"/>
                        </a:rPr>
                        <a:t>Nội dung</a:t>
                      </a:r>
                      <a:endParaRPr sz="2400" b="1" i="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F1DD"/>
                    </a:solidFill>
                  </a:tcPr>
                </a:tc>
                <a:tc>
                  <a:txBody>
                    <a:bodyPr/>
                    <a:lstStyle/>
                    <a:p>
                      <a:pPr marL="0" marR="0" lvl="0" indent="0" algn="ctr" rtl="0">
                        <a:spcBef>
                          <a:spcPts val="0"/>
                        </a:spcBef>
                        <a:spcAft>
                          <a:spcPts val="0"/>
                        </a:spcAft>
                        <a:buNone/>
                      </a:pPr>
                      <a:endParaRPr sz="2000" b="1" i="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F1DD"/>
                    </a:solidFill>
                  </a:tcPr>
                </a:tc>
              </a:tr>
              <a:tr h="1879225">
                <a:tc vMerge="1">
                  <a:tcPr/>
                </a:tc>
                <a:tc>
                  <a:txBody>
                    <a:bodyPr/>
                    <a:lstStyle/>
                    <a:p>
                      <a:pPr marL="0" marR="0" lvl="0" indent="0" algn="just" rtl="0">
                        <a:spcBef>
                          <a:spcPts val="0"/>
                        </a:spcBef>
                        <a:spcAft>
                          <a:spcPts val="0"/>
                        </a:spcAft>
                        <a:buNone/>
                      </a:pPr>
                      <a:r>
                        <a:rPr lang="en-US" sz="2400" b="1" i="1">
                          <a:latin typeface="Times New Roman" panose="02020603050405020304"/>
                          <a:ea typeface="Times New Roman" panose="02020603050405020304"/>
                          <a:cs typeface="Times New Roman" panose="02020603050405020304"/>
                          <a:sym typeface="Times New Roman" panose="02020603050405020304"/>
                        </a:rPr>
                        <a:t>Ví dụ</a:t>
                      </a:r>
                      <a:endParaRPr sz="2400" b="1" i="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EF3"/>
                    </a:solidFill>
                  </a:tcPr>
                </a:tc>
                <a:tc>
                  <a:txBody>
                    <a:bodyPr/>
                    <a:lstStyle/>
                    <a:p>
                      <a:pPr marL="0" marR="0" lvl="0" indent="0" algn="ctr" rtl="0">
                        <a:spcBef>
                          <a:spcPts val="0"/>
                        </a:spcBef>
                        <a:spcAft>
                          <a:spcPts val="0"/>
                        </a:spcAft>
                        <a:buNone/>
                      </a:pPr>
                      <a:endParaRPr sz="2000" b="1" i="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EF3"/>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83"/>
        <p:cNvGrpSpPr/>
        <p:nvPr/>
      </p:nvGrpSpPr>
      <p:grpSpPr>
        <a:xfrm>
          <a:off x="0" y="0"/>
          <a:ext cx="0" cy="0"/>
          <a:chOff x="0" y="0"/>
          <a:chExt cx="0" cy="0"/>
        </a:xfrm>
      </p:grpSpPr>
      <p:graphicFrame>
        <p:nvGraphicFramePr>
          <p:cNvPr id="484" name="Google Shape;484;p18"/>
          <p:cNvGraphicFramePr/>
          <p:nvPr/>
        </p:nvGraphicFramePr>
        <p:xfrm>
          <a:off x="2032000" y="1397000"/>
          <a:ext cx="8127975" cy="3000000"/>
        </p:xfrm>
        <a:graphic>
          <a:graphicData uri="http://schemas.openxmlformats.org/drawingml/2006/table">
            <a:tbl>
              <a:tblPr firstRow="1" bandRow="1">
                <a:noFill/>
                <a:tableStyleId>{69948030-07AE-4079-9310-A254D1ECA2D0}</a:tableStyleId>
              </a:tblPr>
              <a:tblGrid>
                <a:gridCol w="2709325"/>
                <a:gridCol w="2709325"/>
                <a:gridCol w="2709325"/>
              </a:tblGrid>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bl>
          </a:graphicData>
        </a:graphic>
      </p:graphicFrame>
      <p:graphicFrame>
        <p:nvGraphicFramePr>
          <p:cNvPr id="485" name="Google Shape;485;p18"/>
          <p:cNvGraphicFramePr/>
          <p:nvPr/>
        </p:nvGraphicFramePr>
        <p:xfrm>
          <a:off x="6" y="0"/>
          <a:ext cx="12192000" cy="3000000"/>
        </p:xfrm>
        <a:graphic>
          <a:graphicData uri="http://schemas.openxmlformats.org/drawingml/2006/table">
            <a:tbl>
              <a:tblPr firstRow="1" bandRow="1">
                <a:noFill/>
                <a:tableStyleId>{69948030-07AE-4079-9310-A254D1ECA2D0}</a:tableStyleId>
              </a:tblPr>
              <a:tblGrid>
                <a:gridCol w="1786750"/>
                <a:gridCol w="2102075"/>
                <a:gridCol w="8303175"/>
              </a:tblGrid>
              <a:tr h="634050">
                <a:tc>
                  <a:txBody>
                    <a:bodyPr/>
                    <a:lstStyle/>
                    <a:p>
                      <a:pPr marL="0" marR="0" lvl="0" indent="0" algn="l" rtl="0">
                        <a:spcBef>
                          <a:spcPts val="0"/>
                        </a:spcBef>
                        <a:spcAft>
                          <a:spcPts val="0"/>
                        </a:spcAft>
                        <a:buNone/>
                      </a:pPr>
                      <a:r>
                        <a:rPr lang="en-US" sz="2000">
                          <a:latin typeface="Times New Roman" panose="02020603050405020304"/>
                          <a:ea typeface="Times New Roman" panose="02020603050405020304"/>
                          <a:cs typeface="Times New Roman" panose="02020603050405020304"/>
                          <a:sym typeface="Times New Roman" panose="02020603050405020304"/>
                        </a:rPr>
                        <a:t>Thể loại </a:t>
                      </a:r>
                      <a:endParaRPr sz="20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gridSpan="2">
                  <a:txBody>
                    <a:bodyPr/>
                    <a:lstStyle/>
                    <a:p>
                      <a:pPr marL="0" marR="0" lvl="0" indent="0" algn="ctr" rtl="0">
                        <a:spcBef>
                          <a:spcPts val="0"/>
                        </a:spcBef>
                        <a:spcAft>
                          <a:spcPts val="0"/>
                        </a:spcAft>
                        <a:buNone/>
                      </a:pPr>
                      <a:r>
                        <a:rPr lang="en-US" sz="2000">
                          <a:latin typeface="Times New Roman" panose="02020603050405020304"/>
                          <a:ea typeface="Times New Roman" panose="02020603050405020304"/>
                          <a:cs typeface="Times New Roman" panose="02020603050405020304"/>
                          <a:sym typeface="Times New Roman" panose="02020603050405020304"/>
                        </a:rPr>
                        <a:t>Đặc điểm</a:t>
                      </a:r>
                      <a:endParaRPr sz="20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hMerge="1">
                  <a:tcPr/>
                </a:tc>
              </a:tr>
              <a:tr h="508950">
                <a:tc rowSpan="3">
                  <a:txBody>
                    <a:bodyPr/>
                    <a:lstStyle/>
                    <a:p>
                      <a:pPr marL="0" marR="0" lvl="0" indent="0" algn="l" rtl="0">
                        <a:spcBef>
                          <a:spcPts val="0"/>
                        </a:spcBef>
                        <a:spcAft>
                          <a:spcPts val="0"/>
                        </a:spcAft>
                        <a:buNone/>
                      </a:pPr>
                      <a:r>
                        <a:rPr lang="en-US" sz="2000" b="1">
                          <a:latin typeface="Times New Roman" panose="02020603050405020304"/>
                          <a:ea typeface="Times New Roman" panose="02020603050405020304"/>
                          <a:cs typeface="Times New Roman" panose="02020603050405020304"/>
                          <a:sym typeface="Times New Roman" panose="02020603050405020304"/>
                        </a:rPr>
                        <a:t>Thần thoại </a:t>
                      </a:r>
                      <a:endParaRPr lang="en-US" sz="20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Hình thức</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Văn xuôi tự sự dân gian</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64625">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Kể lại sự tích các vị thần sáng tạo thế giới tự nhiên và văn hóa, phản ánh nhận thức của con người thời cổ đại về nguồn gốc thế giới và đời sống con người</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63405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Thần trụ trời, Thần Mặt trăng, Mặt trời</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graphicFrame>
        <p:nvGraphicFramePr>
          <p:cNvPr id="486" name="Google Shape;486;p18"/>
          <p:cNvGraphicFramePr/>
          <p:nvPr/>
        </p:nvGraphicFramePr>
        <p:xfrm>
          <a:off x="0" y="2514599"/>
          <a:ext cx="12192000" cy="3000000"/>
        </p:xfrm>
        <a:graphic>
          <a:graphicData uri="http://schemas.openxmlformats.org/drawingml/2006/table">
            <a:tbl>
              <a:tblPr firstRow="1" bandRow="1">
                <a:noFill/>
                <a:tableStyleId>{69948030-07AE-4079-9310-A254D1ECA2D0}</a:tableStyleId>
              </a:tblPr>
              <a:tblGrid>
                <a:gridCol w="1813025"/>
                <a:gridCol w="2047775"/>
                <a:gridCol w="8331200"/>
              </a:tblGrid>
              <a:tr h="736600">
                <a:tc rowSpan="3">
                  <a:txBody>
                    <a:bodyPr/>
                    <a:lstStyle/>
                    <a:p>
                      <a:pPr marL="0" marR="0" lvl="0" indent="0" algn="l" rtl="0">
                        <a:spcBef>
                          <a:spcPts val="0"/>
                        </a:spcBef>
                        <a:spcAft>
                          <a:spcPts val="0"/>
                        </a:spcAft>
                        <a:buNone/>
                      </a:pPr>
                      <a:r>
                        <a:rPr lang="en-US" sz="2000">
                          <a:solidFill>
                            <a:schemeClr val="lt1"/>
                          </a:solidFill>
                          <a:latin typeface="Times New Roman" panose="02020603050405020304"/>
                          <a:ea typeface="Times New Roman" panose="02020603050405020304"/>
                          <a:cs typeface="Times New Roman" panose="02020603050405020304"/>
                          <a:sym typeface="Times New Roman" panose="02020603050405020304"/>
                        </a:rPr>
                        <a:t>Sử thi</a:t>
                      </a:r>
                      <a:endParaRPr sz="20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Hình thức</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Văn  vần hoặc văn xuôi, hoặc kết hợp cả hai</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366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Kể về chiến công của những người anh hung và những sự kiện lớn có liên quan đến vận mệnh của cộng đồng thời cổ đại</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366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Đăm Săn, Xinh Nhã, Khinh Dú</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graphicFrame>
        <p:nvGraphicFramePr>
          <p:cNvPr id="487" name="Google Shape;487;p18"/>
          <p:cNvGraphicFramePr/>
          <p:nvPr/>
        </p:nvGraphicFramePr>
        <p:xfrm>
          <a:off x="5" y="4751070"/>
          <a:ext cx="12192000" cy="3000000"/>
        </p:xfrm>
        <a:graphic>
          <a:graphicData uri="http://schemas.openxmlformats.org/drawingml/2006/table">
            <a:tbl>
              <a:tblPr firstRow="1" bandRow="1">
                <a:noFill/>
                <a:tableStyleId>{69948030-07AE-4079-9310-A254D1ECA2D0}</a:tableStyleId>
              </a:tblPr>
              <a:tblGrid>
                <a:gridCol w="1797275"/>
                <a:gridCol w="1993525"/>
                <a:gridCol w="8401200"/>
              </a:tblGrid>
              <a:tr h="702300">
                <a:tc rowSpan="3">
                  <a:txBody>
                    <a:bodyPr/>
                    <a:lstStyle/>
                    <a:p>
                      <a:pPr marL="0" marR="0" lvl="0" indent="0" algn="l" rtl="0">
                        <a:spcBef>
                          <a:spcPts val="0"/>
                        </a:spcBef>
                        <a:spcAft>
                          <a:spcPts val="0"/>
                        </a:spcAft>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Truyền thuyết</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Hình thức</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Văn xuôi tự sự</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r>
              <a:tr h="7023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Kể lại các sự kiện, các nhân vật lịch sử theo quan điểm nhìn nhận của nhân dân</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023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Thánh Gióng, Truyện An Dương Vương và Mị Châu – Trọng Thủy</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2000"/>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6"/>
                                        </p:tgtEl>
                                        <p:attrNameLst>
                                          <p:attrName>style.visibility</p:attrName>
                                        </p:attrNameLst>
                                      </p:cBhvr>
                                      <p:to>
                                        <p:strVal val="visible"/>
                                      </p:to>
                                    </p:set>
                                    <p:animEffect transition="in" filter="fade">
                                      <p:cBhvr>
                                        <p:cTn id="12" dur="2000"/>
                                        <p:tgtEl>
                                          <p:spTgt spid="4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7"/>
                                        </p:tgtEl>
                                        <p:attrNameLst>
                                          <p:attrName>style.visibility</p:attrName>
                                        </p:attrNameLst>
                                      </p:cBhvr>
                                      <p:to>
                                        <p:strVal val="visible"/>
                                      </p:to>
                                    </p:set>
                                    <p:animEffect transition="in" filter="fade">
                                      <p:cBhvr>
                                        <p:cTn id="17" dur="20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91"/>
        <p:cNvGrpSpPr/>
        <p:nvPr/>
      </p:nvGrpSpPr>
      <p:grpSpPr>
        <a:xfrm>
          <a:off x="0" y="0"/>
          <a:ext cx="0" cy="0"/>
          <a:chOff x="0" y="0"/>
          <a:chExt cx="0" cy="0"/>
        </a:xfrm>
      </p:grpSpPr>
      <p:graphicFrame>
        <p:nvGraphicFramePr>
          <p:cNvPr id="492" name="Google Shape;492;p19"/>
          <p:cNvGraphicFramePr/>
          <p:nvPr/>
        </p:nvGraphicFramePr>
        <p:xfrm>
          <a:off x="2032000" y="1397000"/>
          <a:ext cx="8127975" cy="3000000"/>
        </p:xfrm>
        <a:graphic>
          <a:graphicData uri="http://schemas.openxmlformats.org/drawingml/2006/table">
            <a:tbl>
              <a:tblPr firstRow="1" bandRow="1">
                <a:noFill/>
                <a:tableStyleId>{69948030-07AE-4079-9310-A254D1ECA2D0}</a:tableStyleId>
              </a:tblPr>
              <a:tblGrid>
                <a:gridCol w="2709325"/>
                <a:gridCol w="2709325"/>
                <a:gridCol w="2709325"/>
              </a:tblGrid>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bl>
          </a:graphicData>
        </a:graphic>
      </p:graphicFrame>
      <p:graphicFrame>
        <p:nvGraphicFramePr>
          <p:cNvPr id="493" name="Google Shape;493;p19"/>
          <p:cNvGraphicFramePr/>
          <p:nvPr/>
        </p:nvGraphicFramePr>
        <p:xfrm>
          <a:off x="6" y="0"/>
          <a:ext cx="12192000" cy="3000000"/>
        </p:xfrm>
        <a:graphic>
          <a:graphicData uri="http://schemas.openxmlformats.org/drawingml/2006/table">
            <a:tbl>
              <a:tblPr firstRow="1" bandRow="1">
                <a:noFill/>
                <a:tableStyleId>{69948030-07AE-4079-9310-A254D1ECA2D0}</a:tableStyleId>
              </a:tblPr>
              <a:tblGrid>
                <a:gridCol w="1828800"/>
                <a:gridCol w="2060025"/>
                <a:gridCol w="8303175"/>
              </a:tblGrid>
              <a:tr h="592375">
                <a:tc>
                  <a:txBody>
                    <a:bodyPr/>
                    <a:lstStyle/>
                    <a:p>
                      <a:pPr marL="0" marR="0" lvl="0" indent="0" algn="l" rtl="0">
                        <a:spcBef>
                          <a:spcPts val="0"/>
                        </a:spcBef>
                        <a:spcAft>
                          <a:spcPts val="0"/>
                        </a:spcAft>
                        <a:buNone/>
                      </a:pPr>
                      <a:r>
                        <a:rPr lang="en-US" sz="2000">
                          <a:latin typeface="Times New Roman" panose="02020603050405020304"/>
                          <a:ea typeface="Times New Roman" panose="02020603050405020304"/>
                          <a:cs typeface="Times New Roman" panose="02020603050405020304"/>
                          <a:sym typeface="Times New Roman" panose="02020603050405020304"/>
                        </a:rPr>
                        <a:t>Thể loại </a:t>
                      </a:r>
                      <a:endParaRPr sz="20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gridSpan="2">
                  <a:txBody>
                    <a:bodyPr/>
                    <a:lstStyle/>
                    <a:p>
                      <a:pPr marL="0" marR="0" lvl="0" indent="0" algn="ctr" rtl="0">
                        <a:spcBef>
                          <a:spcPts val="0"/>
                        </a:spcBef>
                        <a:spcAft>
                          <a:spcPts val="0"/>
                        </a:spcAft>
                        <a:buNone/>
                      </a:pPr>
                      <a:r>
                        <a:rPr lang="en-US" sz="2000">
                          <a:latin typeface="Times New Roman" panose="02020603050405020304"/>
                          <a:ea typeface="Times New Roman" panose="02020603050405020304"/>
                          <a:cs typeface="Times New Roman" panose="02020603050405020304"/>
                          <a:sym typeface="Times New Roman" panose="02020603050405020304"/>
                        </a:rPr>
                        <a:t>Đặc điểm</a:t>
                      </a:r>
                      <a:endParaRPr sz="20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hMerge="1">
                  <a:tcPr/>
                </a:tc>
              </a:tr>
              <a:tr h="475500">
                <a:tc rowSpan="3">
                  <a:txBody>
                    <a:bodyPr/>
                    <a:lstStyle/>
                    <a:p>
                      <a:pPr marL="0" marR="0" lvl="0" indent="0" algn="l" rtl="0">
                        <a:spcBef>
                          <a:spcPts val="0"/>
                        </a:spcBef>
                        <a:spcAft>
                          <a:spcPts val="0"/>
                        </a:spcAft>
                        <a:buNone/>
                      </a:pPr>
                      <a:r>
                        <a:rPr lang="en-US" sz="2000" b="1">
                          <a:latin typeface="Times New Roman" panose="02020603050405020304"/>
                          <a:ea typeface="Times New Roman" panose="02020603050405020304"/>
                          <a:cs typeface="Times New Roman" panose="02020603050405020304"/>
                          <a:sym typeface="Times New Roman" panose="02020603050405020304"/>
                        </a:rPr>
                        <a:t>Cổ tích</a:t>
                      </a:r>
                      <a:endParaRPr sz="20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Hình thức</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Văn xuôi tự sự </a:t>
                      </a:r>
                      <a:endParaRPr lang="en-US"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854325">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Kể về số phận của những con người bình thường, thấp cổ bé họng trong xã hội qua đó thể hiện quan niệm và ước mơ của nhân dân về hạnh phúc và công lí</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592375">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Tấm Cám, Sọ dừa</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graphicFrame>
        <p:nvGraphicFramePr>
          <p:cNvPr id="494" name="Google Shape;494;p19"/>
          <p:cNvGraphicFramePr/>
          <p:nvPr/>
        </p:nvGraphicFramePr>
        <p:xfrm>
          <a:off x="0" y="2514599"/>
          <a:ext cx="12192000" cy="3000000"/>
        </p:xfrm>
        <a:graphic>
          <a:graphicData uri="http://schemas.openxmlformats.org/drawingml/2006/table">
            <a:tbl>
              <a:tblPr firstRow="1" bandRow="1">
                <a:noFill/>
                <a:tableStyleId>{69948030-07AE-4079-9310-A254D1ECA2D0}</a:tableStyleId>
              </a:tblPr>
              <a:tblGrid>
                <a:gridCol w="1828800"/>
                <a:gridCol w="2032000"/>
                <a:gridCol w="8331200"/>
              </a:tblGrid>
              <a:tr h="736600">
                <a:tc rowSpan="3">
                  <a:txBody>
                    <a:bodyPr/>
                    <a:lstStyle/>
                    <a:p>
                      <a:pPr marL="0" marR="0" lvl="0" indent="0" algn="l" rtl="0">
                        <a:spcBef>
                          <a:spcPts val="0"/>
                        </a:spcBef>
                        <a:spcAft>
                          <a:spcPts val="0"/>
                        </a:spcAft>
                        <a:buNone/>
                      </a:pPr>
                      <a:r>
                        <a:rPr lang="en-US" sz="2000">
                          <a:solidFill>
                            <a:schemeClr val="lt1"/>
                          </a:solidFill>
                          <a:latin typeface="Times New Roman" panose="02020603050405020304"/>
                          <a:ea typeface="Times New Roman" panose="02020603050405020304"/>
                          <a:cs typeface="Times New Roman" panose="02020603050405020304"/>
                          <a:sym typeface="Times New Roman" panose="02020603050405020304"/>
                        </a:rPr>
                        <a:t>Truyện ngụ ngôn</a:t>
                      </a:r>
                      <a:endParaRPr sz="20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Hình thức</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Văn xuôi tự sự</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366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Kể lại các câu chuyện trong đó nhân vật chủ yếu là động vật và đồ vật nhằm nêu lên những kinh nghiệm sống, bài học luân lí, triết lí nhân sinh.</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366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Ếch ngồi đáy giếng, Khỉ mượn oai cọp</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graphicFrame>
        <p:nvGraphicFramePr>
          <p:cNvPr id="495" name="Google Shape;495;p19"/>
          <p:cNvGraphicFramePr/>
          <p:nvPr/>
        </p:nvGraphicFramePr>
        <p:xfrm>
          <a:off x="5" y="4751070"/>
          <a:ext cx="12192000" cy="3000000"/>
        </p:xfrm>
        <a:graphic>
          <a:graphicData uri="http://schemas.openxmlformats.org/drawingml/2006/table">
            <a:tbl>
              <a:tblPr firstRow="1" bandRow="1">
                <a:noFill/>
                <a:tableStyleId>{69948030-07AE-4079-9310-A254D1ECA2D0}</a:tableStyleId>
              </a:tblPr>
              <a:tblGrid>
                <a:gridCol w="1828800"/>
                <a:gridCol w="1962000"/>
                <a:gridCol w="8401200"/>
              </a:tblGrid>
              <a:tr h="702300">
                <a:tc rowSpan="3">
                  <a:txBody>
                    <a:bodyPr/>
                    <a:lstStyle/>
                    <a:p>
                      <a:pPr marL="0" marR="0" lvl="0" indent="0" algn="l" rtl="0">
                        <a:spcBef>
                          <a:spcPts val="0"/>
                        </a:spcBef>
                        <a:spcAft>
                          <a:spcPts val="0"/>
                        </a:spcAft>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Truyện cười</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Hình thức</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Văn xuôi tự sự</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r>
              <a:tr h="702300">
                <a:tc vMerge="1">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Nội dung</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Kể lại các sự việc, các hiện tượng gây cười nhằm mục đích giải trí hoặc phê phán xã hội</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02300">
                <a:tc vMerge="1">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Ví dụ</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Tam đại con gà, Đẽo cày giữa đường</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2000"/>
                                        <p:tgtEl>
                                          <p:spTgt spid="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4"/>
                                        </p:tgtEl>
                                        <p:attrNameLst>
                                          <p:attrName>style.visibility</p:attrName>
                                        </p:attrNameLst>
                                      </p:cBhvr>
                                      <p:to>
                                        <p:strVal val="visible"/>
                                      </p:to>
                                    </p:set>
                                    <p:animEffect transition="in" filter="fade">
                                      <p:cBhvr>
                                        <p:cTn id="12" dur="2000"/>
                                        <p:tgtEl>
                                          <p:spTgt spid="4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5"/>
                                        </p:tgtEl>
                                        <p:attrNameLst>
                                          <p:attrName>style.visibility</p:attrName>
                                        </p:attrNameLst>
                                      </p:cBhvr>
                                      <p:to>
                                        <p:strVal val="visible"/>
                                      </p:to>
                                    </p:set>
                                    <p:animEffect transition="in" filter="fade">
                                      <p:cBhvr>
                                        <p:cTn id="17" dur="2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alphaModFix amt="40000"/>
          </a:blip>
          <a:stretch>
            <a:fillRect/>
          </a:stretch>
        </a:blipFill>
        <a:effectLst/>
      </p:bgPr>
    </p:bg>
    <p:spTree>
      <p:nvGrpSpPr>
        <p:cNvPr id="1" name="Shape 264"/>
        <p:cNvGrpSpPr/>
        <p:nvPr/>
      </p:nvGrpSpPr>
      <p:grpSpPr>
        <a:xfrm>
          <a:off x="0" y="0"/>
          <a:ext cx="0" cy="0"/>
          <a:chOff x="0" y="0"/>
          <a:chExt cx="0" cy="0"/>
        </a:xfrm>
      </p:grpSpPr>
      <p:sp>
        <p:nvSpPr>
          <p:cNvPr id="265" name="Google Shape;265;p2"/>
          <p:cNvSpPr/>
          <p:nvPr/>
        </p:nvSpPr>
        <p:spPr>
          <a:xfrm>
            <a:off x="0" y="3429004"/>
            <a:ext cx="12192000" cy="1141745"/>
          </a:xfrm>
          <a:prstGeom prst="rect">
            <a:avLst/>
          </a:prstGeom>
          <a:blipFill rotWithShape="1">
            <a:blip r:embed="rId2"/>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266" name="Google Shape;266;p2">
            <a:hlinkClick r:id="rId3" action="ppaction://hlinksldjump"/>
          </p:cNvPr>
          <p:cNvPicPr preferRelativeResize="0"/>
          <p:nvPr/>
        </p:nvPicPr>
        <p:blipFill rotWithShape="1">
          <a:blip r:embed="rId4"/>
          <a:srcRect/>
          <a:stretch>
            <a:fillRect/>
          </a:stretch>
        </p:blipFill>
        <p:spPr>
          <a:xfrm>
            <a:off x="454657" y="2371208"/>
            <a:ext cx="1969179" cy="1743607"/>
          </a:xfrm>
          <a:prstGeom prst="rect">
            <a:avLst/>
          </a:prstGeom>
          <a:noFill/>
          <a:ln>
            <a:noFill/>
          </a:ln>
        </p:spPr>
      </p:pic>
      <p:pic>
        <p:nvPicPr>
          <p:cNvPr id="267" name="Google Shape;267;p2"/>
          <p:cNvPicPr preferRelativeResize="0"/>
          <p:nvPr/>
        </p:nvPicPr>
        <p:blipFill rotWithShape="1">
          <a:blip r:embed="rId5"/>
          <a:srcRect/>
          <a:stretch>
            <a:fillRect/>
          </a:stretch>
        </p:blipFill>
        <p:spPr>
          <a:xfrm>
            <a:off x="408933" y="1816488"/>
            <a:ext cx="2060627" cy="1383912"/>
          </a:xfrm>
          <a:prstGeom prst="rect">
            <a:avLst/>
          </a:prstGeom>
          <a:noFill/>
          <a:ln>
            <a:noFill/>
          </a:ln>
        </p:spPr>
      </p:pic>
      <p:pic>
        <p:nvPicPr>
          <p:cNvPr id="268" name="Google Shape;268;p2">
            <a:hlinkClick r:id="rId6" action="ppaction://hlinksldjump"/>
          </p:cNvPr>
          <p:cNvPicPr preferRelativeResize="0"/>
          <p:nvPr/>
        </p:nvPicPr>
        <p:blipFill rotWithShape="1">
          <a:blip r:embed="rId7"/>
          <a:srcRect/>
          <a:stretch>
            <a:fillRect/>
          </a:stretch>
        </p:blipFill>
        <p:spPr>
          <a:xfrm>
            <a:off x="2733401" y="2371208"/>
            <a:ext cx="1969179" cy="1743607"/>
          </a:xfrm>
          <a:prstGeom prst="rect">
            <a:avLst/>
          </a:prstGeom>
          <a:noFill/>
          <a:ln>
            <a:noFill/>
          </a:ln>
        </p:spPr>
      </p:pic>
      <p:pic>
        <p:nvPicPr>
          <p:cNvPr id="269" name="Google Shape;269;p2"/>
          <p:cNvPicPr preferRelativeResize="0"/>
          <p:nvPr/>
        </p:nvPicPr>
        <p:blipFill rotWithShape="1">
          <a:blip r:embed="rId8"/>
          <a:srcRect/>
          <a:stretch>
            <a:fillRect/>
          </a:stretch>
        </p:blipFill>
        <p:spPr>
          <a:xfrm>
            <a:off x="2687677" y="1816488"/>
            <a:ext cx="2060627" cy="1383912"/>
          </a:xfrm>
          <a:prstGeom prst="rect">
            <a:avLst/>
          </a:prstGeom>
          <a:noFill/>
          <a:ln>
            <a:noFill/>
          </a:ln>
        </p:spPr>
      </p:pic>
      <p:pic>
        <p:nvPicPr>
          <p:cNvPr id="270" name="Google Shape;270;p2">
            <a:hlinkClick r:id="rId9" action="ppaction://hlinksldjump"/>
          </p:cNvPr>
          <p:cNvPicPr preferRelativeResize="0"/>
          <p:nvPr/>
        </p:nvPicPr>
        <p:blipFill rotWithShape="1">
          <a:blip r:embed="rId10"/>
          <a:srcRect/>
          <a:stretch>
            <a:fillRect/>
          </a:stretch>
        </p:blipFill>
        <p:spPr>
          <a:xfrm>
            <a:off x="5012141" y="2371208"/>
            <a:ext cx="1969179" cy="1743607"/>
          </a:xfrm>
          <a:prstGeom prst="rect">
            <a:avLst/>
          </a:prstGeom>
          <a:noFill/>
          <a:ln>
            <a:noFill/>
          </a:ln>
        </p:spPr>
      </p:pic>
      <p:pic>
        <p:nvPicPr>
          <p:cNvPr id="271" name="Google Shape;271;p2"/>
          <p:cNvPicPr preferRelativeResize="0"/>
          <p:nvPr/>
        </p:nvPicPr>
        <p:blipFill rotWithShape="1">
          <a:blip r:embed="rId11"/>
          <a:srcRect/>
          <a:stretch>
            <a:fillRect/>
          </a:stretch>
        </p:blipFill>
        <p:spPr>
          <a:xfrm>
            <a:off x="4966417" y="1828800"/>
            <a:ext cx="2060627" cy="1383912"/>
          </a:xfrm>
          <a:prstGeom prst="rect">
            <a:avLst/>
          </a:prstGeom>
          <a:noFill/>
          <a:ln>
            <a:noFill/>
          </a:ln>
        </p:spPr>
      </p:pic>
      <p:pic>
        <p:nvPicPr>
          <p:cNvPr id="272" name="Google Shape;272;p2">
            <a:hlinkClick r:id="rId12" action="ppaction://hlinksldjump"/>
          </p:cNvPr>
          <p:cNvPicPr preferRelativeResize="0"/>
          <p:nvPr/>
        </p:nvPicPr>
        <p:blipFill rotWithShape="1">
          <a:blip r:embed="rId13"/>
          <a:srcRect/>
          <a:stretch>
            <a:fillRect/>
          </a:stretch>
        </p:blipFill>
        <p:spPr>
          <a:xfrm>
            <a:off x="7336606" y="2371208"/>
            <a:ext cx="1969179" cy="1743607"/>
          </a:xfrm>
          <a:prstGeom prst="rect">
            <a:avLst/>
          </a:prstGeom>
          <a:noFill/>
          <a:ln>
            <a:noFill/>
          </a:ln>
        </p:spPr>
      </p:pic>
      <p:pic>
        <p:nvPicPr>
          <p:cNvPr id="273" name="Google Shape;273;p2"/>
          <p:cNvPicPr preferRelativeResize="0"/>
          <p:nvPr/>
        </p:nvPicPr>
        <p:blipFill rotWithShape="1">
          <a:blip r:embed="rId14"/>
          <a:srcRect/>
          <a:stretch>
            <a:fillRect/>
          </a:stretch>
        </p:blipFill>
        <p:spPr>
          <a:xfrm>
            <a:off x="7290881" y="1816488"/>
            <a:ext cx="2060627" cy="1383912"/>
          </a:xfrm>
          <a:prstGeom prst="rect">
            <a:avLst/>
          </a:prstGeom>
          <a:noFill/>
          <a:ln>
            <a:noFill/>
          </a:ln>
        </p:spPr>
      </p:pic>
      <p:pic>
        <p:nvPicPr>
          <p:cNvPr id="274" name="Google Shape;274;p2">
            <a:hlinkClick r:id="rId15" action="ppaction://hlinksldjump"/>
          </p:cNvPr>
          <p:cNvPicPr preferRelativeResize="0"/>
          <p:nvPr/>
        </p:nvPicPr>
        <p:blipFill rotWithShape="1">
          <a:blip r:embed="rId16"/>
          <a:srcRect/>
          <a:stretch>
            <a:fillRect/>
          </a:stretch>
        </p:blipFill>
        <p:spPr>
          <a:xfrm>
            <a:off x="9569625" y="2295008"/>
            <a:ext cx="1969179" cy="1743607"/>
          </a:xfrm>
          <a:prstGeom prst="rect">
            <a:avLst/>
          </a:prstGeom>
          <a:noFill/>
          <a:ln>
            <a:noFill/>
          </a:ln>
        </p:spPr>
      </p:pic>
      <p:pic>
        <p:nvPicPr>
          <p:cNvPr id="275" name="Google Shape;275;p2"/>
          <p:cNvPicPr preferRelativeResize="0"/>
          <p:nvPr/>
        </p:nvPicPr>
        <p:blipFill rotWithShape="1">
          <a:blip r:embed="rId17"/>
          <a:srcRect/>
          <a:stretch>
            <a:fillRect/>
          </a:stretch>
        </p:blipFill>
        <p:spPr>
          <a:xfrm>
            <a:off x="9523901" y="1828800"/>
            <a:ext cx="2060627" cy="1383912"/>
          </a:xfrm>
          <a:prstGeom prst="rect">
            <a:avLst/>
          </a:prstGeom>
          <a:noFill/>
          <a:ln>
            <a:noFill/>
          </a:ln>
        </p:spPr>
      </p:pic>
      <p:pic>
        <p:nvPicPr>
          <p:cNvPr id="276" name="Google Shape;276;p2"/>
          <p:cNvPicPr preferRelativeResize="0"/>
          <p:nvPr/>
        </p:nvPicPr>
        <p:blipFill rotWithShape="1">
          <a:blip r:embed="rId18"/>
          <a:srcRect/>
          <a:stretch>
            <a:fillRect/>
          </a:stretch>
        </p:blipFill>
        <p:spPr>
          <a:xfrm>
            <a:off x="12" y="6308783"/>
            <a:ext cx="6095999" cy="334819"/>
          </a:xfrm>
          <a:prstGeom prst="rect">
            <a:avLst/>
          </a:prstGeom>
          <a:noFill/>
          <a:ln>
            <a:noFill/>
          </a:ln>
        </p:spPr>
      </p:pic>
      <p:pic>
        <p:nvPicPr>
          <p:cNvPr id="277" name="Google Shape;277;p2"/>
          <p:cNvPicPr preferRelativeResize="0"/>
          <p:nvPr/>
        </p:nvPicPr>
        <p:blipFill rotWithShape="1">
          <a:blip r:embed="rId18"/>
          <a:srcRect/>
          <a:stretch>
            <a:fillRect/>
          </a:stretch>
        </p:blipFill>
        <p:spPr>
          <a:xfrm>
            <a:off x="6096013" y="6308783"/>
            <a:ext cx="6095999" cy="334819"/>
          </a:xfrm>
          <a:prstGeom prst="rect">
            <a:avLst/>
          </a:prstGeom>
          <a:noFill/>
          <a:ln>
            <a:noFill/>
          </a:ln>
        </p:spPr>
      </p:pic>
      <p:pic>
        <p:nvPicPr>
          <p:cNvPr id="278" name="Google Shape;278;p2"/>
          <p:cNvPicPr preferRelativeResize="0"/>
          <p:nvPr/>
        </p:nvPicPr>
        <p:blipFill rotWithShape="1">
          <a:blip r:embed="rId18"/>
          <a:srcRect/>
          <a:stretch>
            <a:fillRect/>
          </a:stretch>
        </p:blipFill>
        <p:spPr>
          <a:xfrm>
            <a:off x="12" y="15"/>
            <a:ext cx="6095999" cy="334819"/>
          </a:xfrm>
          <a:prstGeom prst="rect">
            <a:avLst/>
          </a:prstGeom>
          <a:noFill/>
          <a:ln>
            <a:noFill/>
          </a:ln>
        </p:spPr>
      </p:pic>
      <p:pic>
        <p:nvPicPr>
          <p:cNvPr id="279" name="Google Shape;279;p2"/>
          <p:cNvPicPr preferRelativeResize="0"/>
          <p:nvPr/>
        </p:nvPicPr>
        <p:blipFill rotWithShape="1">
          <a:blip r:embed="rId18"/>
          <a:srcRect/>
          <a:stretch>
            <a:fillRect/>
          </a:stretch>
        </p:blipFill>
        <p:spPr>
          <a:xfrm>
            <a:off x="6096013" y="15"/>
            <a:ext cx="6095999" cy="334819"/>
          </a:xfrm>
          <a:prstGeom prst="rect">
            <a:avLst/>
          </a:prstGeom>
          <a:noFill/>
          <a:ln>
            <a:noFill/>
          </a:ln>
        </p:spPr>
      </p:pic>
      <p:sp>
        <p:nvSpPr>
          <p:cNvPr id="280" name="Google Shape;280;p2">
            <a:hlinkClick r:id="rId19" action="ppaction://hlinksldjump"/>
          </p:cNvPr>
          <p:cNvSpPr/>
          <p:nvPr/>
        </p:nvSpPr>
        <p:spPr>
          <a:xfrm>
            <a:off x="11398691" y="6114928"/>
            <a:ext cx="649068" cy="649068"/>
          </a:xfrm>
          <a:prstGeom prst="flowChartSummingJunction">
            <a:avLst/>
          </a:prstGeom>
          <a:solidFill>
            <a:srgbClr val="FF0000"/>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1" name="Google Shape;281;p2"/>
          <p:cNvSpPr/>
          <p:nvPr/>
        </p:nvSpPr>
        <p:spPr>
          <a:xfrm>
            <a:off x="2757587" y="5144884"/>
            <a:ext cx="66768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00"/>
                </a:solidFill>
                <a:latin typeface="Tahoma" panose="020B0604030504040204"/>
                <a:ea typeface="Tahoma" panose="020B0604030504040204"/>
                <a:cs typeface="Tahoma" panose="020B0604030504040204"/>
                <a:sym typeface="Tahoma" panose="020B0604030504040204"/>
              </a:rPr>
              <a:t>TRÒ CHƠI HỘP QUÀ BÍ MẬT</a:t>
            </a:r>
            <a:endParaRPr lang="en-US" sz="3600" b="1" i="0" u="none" strike="noStrike" cap="none">
              <a:solidFill>
                <a:srgbClr val="FFFF00"/>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6"/>
                                        </p:tgtEl>
                                      </p:cBhvr>
                                    </p:animEffect>
                                    <p:set>
                                      <p:cBhvr>
                                        <p:cTn id="7" dur="1" fill="hold">
                                          <p:stCondLst>
                                            <p:cond delay="500"/>
                                          </p:stCondLst>
                                        </p:cTn>
                                        <p:tgtEl>
                                          <p:spTgt spid="26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67"/>
                                        </p:tgtEl>
                                      </p:cBhvr>
                                    </p:animEffect>
                                    <p:set>
                                      <p:cBhvr>
                                        <p:cTn id="10" dur="1" fill="hold">
                                          <p:stCondLst>
                                            <p:cond delay="500"/>
                                          </p:stCondLst>
                                        </p:cTn>
                                        <p:tgtEl>
                                          <p:spTgt spid="26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68"/>
                                        </p:tgtEl>
                                      </p:cBhvr>
                                    </p:animEffect>
                                    <p:set>
                                      <p:cBhvr>
                                        <p:cTn id="15" dur="1" fill="hold">
                                          <p:stCondLst>
                                            <p:cond delay="500"/>
                                          </p:stCondLst>
                                        </p:cTn>
                                        <p:tgtEl>
                                          <p:spTgt spid="26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69"/>
                                        </p:tgtEl>
                                      </p:cBhvr>
                                    </p:animEffect>
                                    <p:set>
                                      <p:cBhvr>
                                        <p:cTn id="18" dur="1" fill="hold">
                                          <p:stCondLst>
                                            <p:cond delay="500"/>
                                          </p:stCondLst>
                                        </p:cTn>
                                        <p:tgtEl>
                                          <p:spTgt spid="2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70"/>
                                        </p:tgtEl>
                                      </p:cBhvr>
                                    </p:animEffect>
                                    <p:set>
                                      <p:cBhvr>
                                        <p:cTn id="23" dur="1" fill="hold">
                                          <p:stCondLst>
                                            <p:cond delay="500"/>
                                          </p:stCondLst>
                                        </p:cTn>
                                        <p:tgtEl>
                                          <p:spTgt spid="27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71"/>
                                        </p:tgtEl>
                                      </p:cBhvr>
                                    </p:animEffect>
                                    <p:set>
                                      <p:cBhvr>
                                        <p:cTn id="26" dur="1" fill="hold">
                                          <p:stCondLst>
                                            <p:cond delay="500"/>
                                          </p:stCondLst>
                                        </p:cTn>
                                        <p:tgtEl>
                                          <p:spTgt spid="27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72"/>
                                        </p:tgtEl>
                                      </p:cBhvr>
                                    </p:animEffect>
                                    <p:set>
                                      <p:cBhvr>
                                        <p:cTn id="31" dur="1" fill="hold">
                                          <p:stCondLst>
                                            <p:cond delay="500"/>
                                          </p:stCondLst>
                                        </p:cTn>
                                        <p:tgtEl>
                                          <p:spTgt spid="27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73"/>
                                        </p:tgtEl>
                                      </p:cBhvr>
                                    </p:animEffect>
                                    <p:set>
                                      <p:cBhvr>
                                        <p:cTn id="34" dur="1" fill="hold">
                                          <p:stCondLst>
                                            <p:cond delay="500"/>
                                          </p:stCondLst>
                                        </p:cTn>
                                        <p:tgtEl>
                                          <p:spTgt spid="27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74"/>
                                        </p:tgtEl>
                                      </p:cBhvr>
                                    </p:animEffect>
                                    <p:set>
                                      <p:cBhvr>
                                        <p:cTn id="39" dur="1" fill="hold">
                                          <p:stCondLst>
                                            <p:cond delay="500"/>
                                          </p:stCondLst>
                                        </p:cTn>
                                        <p:tgtEl>
                                          <p:spTgt spid="27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75"/>
                                        </p:tgtEl>
                                      </p:cBhvr>
                                    </p:animEffect>
                                    <p:set>
                                      <p:cBhvr>
                                        <p:cTn id="42" dur="1" fill="hold">
                                          <p:stCondLst>
                                            <p:cond delay="500"/>
                                          </p:stCondLst>
                                        </p:cTn>
                                        <p:tgtEl>
                                          <p:spTgt spid="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99"/>
        <p:cNvGrpSpPr/>
        <p:nvPr/>
      </p:nvGrpSpPr>
      <p:grpSpPr>
        <a:xfrm>
          <a:off x="0" y="0"/>
          <a:ext cx="0" cy="0"/>
          <a:chOff x="0" y="0"/>
          <a:chExt cx="0" cy="0"/>
        </a:xfrm>
      </p:grpSpPr>
      <p:graphicFrame>
        <p:nvGraphicFramePr>
          <p:cNvPr id="500" name="Google Shape;500;p20"/>
          <p:cNvGraphicFramePr/>
          <p:nvPr/>
        </p:nvGraphicFramePr>
        <p:xfrm>
          <a:off x="2032000" y="1397000"/>
          <a:ext cx="8127975" cy="3000000"/>
        </p:xfrm>
        <a:graphic>
          <a:graphicData uri="http://schemas.openxmlformats.org/drawingml/2006/table">
            <a:tbl>
              <a:tblPr firstRow="1" bandRow="1">
                <a:noFill/>
                <a:tableStyleId>{69948030-07AE-4079-9310-A254D1ECA2D0}</a:tableStyleId>
              </a:tblPr>
              <a:tblGrid>
                <a:gridCol w="2709325"/>
                <a:gridCol w="2709325"/>
                <a:gridCol w="2709325"/>
              </a:tblGrid>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bl>
          </a:graphicData>
        </a:graphic>
      </p:graphicFrame>
      <p:graphicFrame>
        <p:nvGraphicFramePr>
          <p:cNvPr id="501" name="Google Shape;501;p20"/>
          <p:cNvGraphicFramePr/>
          <p:nvPr/>
        </p:nvGraphicFramePr>
        <p:xfrm>
          <a:off x="6" y="9"/>
          <a:ext cx="12192000" cy="3000000"/>
        </p:xfrm>
        <a:graphic>
          <a:graphicData uri="http://schemas.openxmlformats.org/drawingml/2006/table">
            <a:tbl>
              <a:tblPr firstRow="1" bandRow="1">
                <a:noFill/>
                <a:tableStyleId>{69948030-07AE-4079-9310-A254D1ECA2D0}</a:tableStyleId>
              </a:tblPr>
              <a:tblGrid>
                <a:gridCol w="1828800"/>
                <a:gridCol w="2060025"/>
                <a:gridCol w="8303175"/>
              </a:tblGrid>
              <a:tr h="592375">
                <a:tc>
                  <a:txBody>
                    <a:bodyPr/>
                    <a:lstStyle/>
                    <a:p>
                      <a:pPr marL="0" marR="0" lvl="0" indent="0" algn="l" rtl="0">
                        <a:spcBef>
                          <a:spcPts val="0"/>
                        </a:spcBef>
                        <a:spcAft>
                          <a:spcPts val="0"/>
                        </a:spcAft>
                        <a:buNone/>
                      </a:pPr>
                      <a:r>
                        <a:rPr lang="en-US" sz="2000">
                          <a:latin typeface="Times New Roman" panose="02020603050405020304"/>
                          <a:ea typeface="Times New Roman" panose="02020603050405020304"/>
                          <a:cs typeface="Times New Roman" panose="02020603050405020304"/>
                          <a:sym typeface="Times New Roman" panose="02020603050405020304"/>
                        </a:rPr>
                        <a:t>Thể loại </a:t>
                      </a:r>
                      <a:endParaRPr sz="20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gridSpan="2">
                  <a:txBody>
                    <a:bodyPr/>
                    <a:lstStyle/>
                    <a:p>
                      <a:pPr marL="0" marR="0" lvl="0" indent="0" algn="ctr" rtl="0">
                        <a:spcBef>
                          <a:spcPts val="0"/>
                        </a:spcBef>
                        <a:spcAft>
                          <a:spcPts val="0"/>
                        </a:spcAft>
                        <a:buNone/>
                      </a:pPr>
                      <a:r>
                        <a:rPr lang="en-US" sz="2000">
                          <a:latin typeface="Times New Roman" panose="02020603050405020304"/>
                          <a:ea typeface="Times New Roman" panose="02020603050405020304"/>
                          <a:cs typeface="Times New Roman" panose="02020603050405020304"/>
                          <a:sym typeface="Times New Roman" panose="02020603050405020304"/>
                        </a:rPr>
                        <a:t>Đặc điểm</a:t>
                      </a:r>
                      <a:endParaRPr sz="20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hMerge="1">
                  <a:tcPr/>
                </a:tc>
              </a:tr>
              <a:tr h="475500">
                <a:tc rowSpan="3">
                  <a:txBody>
                    <a:bodyPr/>
                    <a:lstStyle/>
                    <a:p>
                      <a:pPr marL="0" marR="0" lvl="0" indent="0" algn="l" rtl="0">
                        <a:spcBef>
                          <a:spcPts val="0"/>
                        </a:spcBef>
                        <a:spcAft>
                          <a:spcPts val="0"/>
                        </a:spcAft>
                        <a:buNone/>
                      </a:pPr>
                      <a:r>
                        <a:rPr lang="en-US" sz="2000" b="1">
                          <a:latin typeface="Times New Roman" panose="02020603050405020304"/>
                          <a:ea typeface="Times New Roman" panose="02020603050405020304"/>
                          <a:cs typeface="Times New Roman" panose="02020603050405020304"/>
                          <a:sym typeface="Times New Roman" panose="02020603050405020304"/>
                        </a:rPr>
                        <a:t>Tục ngữ</a:t>
                      </a:r>
                      <a:endParaRPr sz="20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Hình thức</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Lời nói dân gian có tính nghệ thuật</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854325">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Đúc kết kinh nghiệm của nhân dân về thế giới tự nhiên, về lao động sản xuất, về phép ứng xử của con người trong cuộc sống </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592375">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Gần mực thì đen, gần đèn thì sang; </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graphicFrame>
        <p:nvGraphicFramePr>
          <p:cNvPr id="502" name="Google Shape;502;p20"/>
          <p:cNvGraphicFramePr/>
          <p:nvPr/>
        </p:nvGraphicFramePr>
        <p:xfrm>
          <a:off x="0" y="2514599"/>
          <a:ext cx="12192000" cy="3000000"/>
        </p:xfrm>
        <a:graphic>
          <a:graphicData uri="http://schemas.openxmlformats.org/drawingml/2006/table">
            <a:tbl>
              <a:tblPr firstRow="1" bandRow="1">
                <a:noFill/>
                <a:tableStyleId>{69948030-07AE-4079-9310-A254D1ECA2D0}</a:tableStyleId>
              </a:tblPr>
              <a:tblGrid>
                <a:gridCol w="1828800"/>
                <a:gridCol w="2032000"/>
                <a:gridCol w="8331200"/>
              </a:tblGrid>
              <a:tr h="736600">
                <a:tc rowSpan="3">
                  <a:txBody>
                    <a:bodyPr/>
                    <a:lstStyle/>
                    <a:p>
                      <a:pPr marL="0" marR="0" lvl="0" indent="0" algn="l" rtl="0">
                        <a:spcBef>
                          <a:spcPts val="0"/>
                        </a:spcBef>
                        <a:spcAft>
                          <a:spcPts val="0"/>
                        </a:spcAft>
                        <a:buNone/>
                      </a:pPr>
                      <a:r>
                        <a:rPr lang="en-US" sz="2000">
                          <a:solidFill>
                            <a:schemeClr val="lt1"/>
                          </a:solidFill>
                          <a:latin typeface="Times New Roman" panose="02020603050405020304"/>
                          <a:ea typeface="Times New Roman" panose="02020603050405020304"/>
                          <a:cs typeface="Times New Roman" panose="02020603050405020304"/>
                          <a:sym typeface="Times New Roman" panose="02020603050405020304"/>
                        </a:rPr>
                        <a:t>Câu đố</a:t>
                      </a:r>
                      <a:endParaRPr sz="20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Hình thức</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Văn vần hoặc câu nói có vần</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879375">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Mô tả sự vật bằng những hình ảnh, hình tượng khác lạ để người nghe tìm lời giải nhằm mục đích giải trí, rèn luyện tư duy và cung cấp những tri thức thông thường về đ/sống</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366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Câu cong queo, quả còng quèo, cây khó trèo, quả khó ăn</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graphicFrame>
        <p:nvGraphicFramePr>
          <p:cNvPr id="503" name="Google Shape;503;p20"/>
          <p:cNvGraphicFramePr/>
          <p:nvPr/>
        </p:nvGraphicFramePr>
        <p:xfrm>
          <a:off x="5" y="4902198"/>
          <a:ext cx="12192000" cy="3000000"/>
        </p:xfrm>
        <a:graphic>
          <a:graphicData uri="http://schemas.openxmlformats.org/drawingml/2006/table">
            <a:tbl>
              <a:tblPr firstRow="1" bandRow="1">
                <a:noFill/>
                <a:tableStyleId>{69948030-07AE-4079-9310-A254D1ECA2D0}</a:tableStyleId>
              </a:tblPr>
              <a:tblGrid>
                <a:gridCol w="1828800"/>
                <a:gridCol w="1962000"/>
                <a:gridCol w="8401200"/>
              </a:tblGrid>
              <a:tr h="651925">
                <a:tc rowSpan="3">
                  <a:txBody>
                    <a:bodyPr/>
                    <a:lstStyle/>
                    <a:p>
                      <a:pPr marL="0" marR="0" lvl="0" indent="0" algn="l" rtl="0">
                        <a:spcBef>
                          <a:spcPts val="0"/>
                        </a:spcBef>
                        <a:spcAft>
                          <a:spcPts val="0"/>
                        </a:spcAft>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Ca dao dân ca</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Hình thức</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Thơ trữ tình hoặc kết hợp lời thơ với giai điệu</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r>
              <a:tr h="651925">
                <a:tc vMerge="1">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Nội dung</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Diễn tả thế giới nội tâm của con người</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651925">
                <a:tc vMerge="1">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Ví dụ</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Thân em như tấm lụa đào/ Phất phơ giữa chợ biết vào tay ai</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2000"/>
                                        <p:tgtEl>
                                          <p:spTgt spid="5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2"/>
                                        </p:tgtEl>
                                        <p:attrNameLst>
                                          <p:attrName>style.visibility</p:attrName>
                                        </p:attrNameLst>
                                      </p:cBhvr>
                                      <p:to>
                                        <p:strVal val="visible"/>
                                      </p:to>
                                    </p:set>
                                    <p:animEffect transition="in" filter="fade">
                                      <p:cBhvr>
                                        <p:cTn id="12" dur="2000"/>
                                        <p:tgtEl>
                                          <p:spTgt spid="5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3"/>
                                        </p:tgtEl>
                                        <p:attrNameLst>
                                          <p:attrName>style.visibility</p:attrName>
                                        </p:attrNameLst>
                                      </p:cBhvr>
                                      <p:to>
                                        <p:strVal val="visible"/>
                                      </p:to>
                                    </p:set>
                                    <p:animEffect transition="in" filter="fade">
                                      <p:cBhvr>
                                        <p:cTn id="17" dur="20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07"/>
        <p:cNvGrpSpPr/>
        <p:nvPr/>
      </p:nvGrpSpPr>
      <p:grpSpPr>
        <a:xfrm>
          <a:off x="0" y="0"/>
          <a:ext cx="0" cy="0"/>
          <a:chOff x="0" y="0"/>
          <a:chExt cx="0" cy="0"/>
        </a:xfrm>
      </p:grpSpPr>
      <p:graphicFrame>
        <p:nvGraphicFramePr>
          <p:cNvPr id="508" name="Google Shape;508;p21"/>
          <p:cNvGraphicFramePr/>
          <p:nvPr/>
        </p:nvGraphicFramePr>
        <p:xfrm>
          <a:off x="2032000" y="1397000"/>
          <a:ext cx="8127975" cy="3000000"/>
        </p:xfrm>
        <a:graphic>
          <a:graphicData uri="http://schemas.openxmlformats.org/drawingml/2006/table">
            <a:tbl>
              <a:tblPr firstRow="1" bandRow="1">
                <a:noFill/>
                <a:tableStyleId>{69948030-07AE-4079-9310-A254D1ECA2D0}</a:tableStyleId>
              </a:tblPr>
              <a:tblGrid>
                <a:gridCol w="2709325"/>
                <a:gridCol w="2709325"/>
                <a:gridCol w="2709325"/>
              </a:tblGrid>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r h="370850">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c>
                  <a:txBody>
                    <a:bodyPr/>
                    <a:lstStyle/>
                    <a:p>
                      <a:pPr marL="0" marR="0" lvl="0" indent="0" algn="l" rtl="0">
                        <a:spcBef>
                          <a:spcPts val="0"/>
                        </a:spcBef>
                        <a:spcAft>
                          <a:spcPts val="0"/>
                        </a:spcAft>
                        <a:buNone/>
                      </a:pPr>
                      <a:endParaRPr sz="1800"/>
                    </a:p>
                  </a:txBody>
                  <a:tcPr marL="121925" marR="121925" marT="45725" marB="45725">
                    <a:solidFill>
                      <a:schemeClr val="lt1"/>
                    </a:solidFill>
                  </a:tcPr>
                </a:tc>
              </a:tr>
            </a:tbl>
          </a:graphicData>
        </a:graphic>
      </p:graphicFrame>
      <p:graphicFrame>
        <p:nvGraphicFramePr>
          <p:cNvPr id="509" name="Google Shape;509;p21"/>
          <p:cNvGraphicFramePr/>
          <p:nvPr/>
        </p:nvGraphicFramePr>
        <p:xfrm>
          <a:off x="6" y="9"/>
          <a:ext cx="12192000" cy="3000000"/>
        </p:xfrm>
        <a:graphic>
          <a:graphicData uri="http://schemas.openxmlformats.org/drawingml/2006/table">
            <a:tbl>
              <a:tblPr firstRow="1" bandRow="1">
                <a:noFill/>
                <a:tableStyleId>{69948030-07AE-4079-9310-A254D1ECA2D0}</a:tableStyleId>
              </a:tblPr>
              <a:tblGrid>
                <a:gridCol w="1786750"/>
                <a:gridCol w="2102075"/>
                <a:gridCol w="8303175"/>
              </a:tblGrid>
              <a:tr h="592375">
                <a:tc>
                  <a:txBody>
                    <a:bodyPr/>
                    <a:lstStyle/>
                    <a:p>
                      <a:pPr marL="0" marR="0" lvl="0" indent="0" algn="l" rtl="0">
                        <a:spcBef>
                          <a:spcPts val="0"/>
                        </a:spcBef>
                        <a:spcAft>
                          <a:spcPts val="0"/>
                        </a:spcAft>
                        <a:buNone/>
                      </a:pPr>
                      <a:r>
                        <a:rPr lang="en-US" sz="2000">
                          <a:latin typeface="Times New Roman" panose="02020603050405020304"/>
                          <a:ea typeface="Times New Roman" panose="02020603050405020304"/>
                          <a:cs typeface="Times New Roman" panose="02020603050405020304"/>
                          <a:sym typeface="Times New Roman" panose="02020603050405020304"/>
                        </a:rPr>
                        <a:t>Thể loại </a:t>
                      </a:r>
                      <a:endParaRPr sz="20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gridSpan="2">
                  <a:txBody>
                    <a:bodyPr/>
                    <a:lstStyle/>
                    <a:p>
                      <a:pPr marL="0" marR="0" lvl="0" indent="0" algn="ctr" rtl="0">
                        <a:spcBef>
                          <a:spcPts val="0"/>
                        </a:spcBef>
                        <a:spcAft>
                          <a:spcPts val="0"/>
                        </a:spcAft>
                        <a:buNone/>
                      </a:pPr>
                      <a:r>
                        <a:rPr lang="en-US" sz="2000">
                          <a:latin typeface="Times New Roman" panose="02020603050405020304"/>
                          <a:ea typeface="Times New Roman" panose="02020603050405020304"/>
                          <a:cs typeface="Times New Roman" panose="02020603050405020304"/>
                          <a:sym typeface="Times New Roman" panose="02020603050405020304"/>
                        </a:rPr>
                        <a:t>Đặc điểm</a:t>
                      </a:r>
                      <a:endParaRPr sz="20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hMerge="1">
                  <a:tcPr/>
                </a:tc>
              </a:tr>
              <a:tr h="475500">
                <a:tc rowSpan="3">
                  <a:txBody>
                    <a:bodyPr/>
                    <a:lstStyle/>
                    <a:p>
                      <a:pPr marL="0" marR="0" lvl="0" indent="0" algn="l" rtl="0">
                        <a:spcBef>
                          <a:spcPts val="0"/>
                        </a:spcBef>
                        <a:spcAft>
                          <a:spcPts val="0"/>
                        </a:spcAft>
                        <a:buNone/>
                      </a:pPr>
                      <a:r>
                        <a:rPr lang="en-US" sz="2000" b="1">
                          <a:latin typeface="Times New Roman" panose="02020603050405020304"/>
                          <a:ea typeface="Times New Roman" panose="02020603050405020304"/>
                          <a:cs typeface="Times New Roman" panose="02020603050405020304"/>
                          <a:sym typeface="Times New Roman" panose="02020603050405020304"/>
                        </a:rPr>
                        <a:t>Vè</a:t>
                      </a:r>
                      <a:endParaRPr sz="20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Hình thức</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Văn vần</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854325">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Kể về các sự kiện diễn ra trong đời sống xã hội nhằm thông báo và bình luận</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592375">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Vè đi ở, Vè chàng Lía</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graphicFrame>
        <p:nvGraphicFramePr>
          <p:cNvPr id="510" name="Google Shape;510;p21"/>
          <p:cNvGraphicFramePr/>
          <p:nvPr/>
        </p:nvGraphicFramePr>
        <p:xfrm>
          <a:off x="0" y="2514599"/>
          <a:ext cx="12192000" cy="3000000"/>
        </p:xfrm>
        <a:graphic>
          <a:graphicData uri="http://schemas.openxmlformats.org/drawingml/2006/table">
            <a:tbl>
              <a:tblPr firstRow="1" bandRow="1">
                <a:noFill/>
                <a:tableStyleId>{69948030-07AE-4079-9310-A254D1ECA2D0}</a:tableStyleId>
              </a:tblPr>
              <a:tblGrid>
                <a:gridCol w="1828800"/>
                <a:gridCol w="2032000"/>
                <a:gridCol w="8331200"/>
              </a:tblGrid>
              <a:tr h="736600">
                <a:tc rowSpan="3">
                  <a:txBody>
                    <a:bodyPr/>
                    <a:lstStyle/>
                    <a:p>
                      <a:pPr marL="0" marR="0" lvl="0" indent="0" algn="l" rtl="0">
                        <a:spcBef>
                          <a:spcPts val="0"/>
                        </a:spcBef>
                        <a:spcAft>
                          <a:spcPts val="0"/>
                        </a:spcAft>
                        <a:buNone/>
                      </a:pPr>
                      <a:r>
                        <a:rPr lang="en-US" sz="2000">
                          <a:solidFill>
                            <a:schemeClr val="lt1"/>
                          </a:solidFill>
                          <a:latin typeface="Times New Roman" panose="02020603050405020304"/>
                          <a:ea typeface="Times New Roman" panose="02020603050405020304"/>
                          <a:cs typeface="Times New Roman" panose="02020603050405020304"/>
                          <a:sym typeface="Times New Roman" panose="02020603050405020304"/>
                        </a:rPr>
                        <a:t>Truyện thơ</a:t>
                      </a:r>
                      <a:endParaRPr sz="20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Hình thức</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Văn vần</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366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Nội dung</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Kết hợp tính tự sự  và chất trữ tình để diễn tả tâm trạng và suy nghĩ của con ngừơi khi hạnh phúc lứa đối và sự công bằng xã hội bị tước đoạt. </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736600">
                <a:tc vMerge="1">
                  <a:tcPr/>
                </a:tc>
                <a:tc>
                  <a:txBody>
                    <a:bodyPr/>
                    <a:lstStyle/>
                    <a:p>
                      <a:pPr marL="0" marR="0" lvl="0" indent="0" algn="l" rtl="0">
                        <a:spcBef>
                          <a:spcPts val="0"/>
                        </a:spcBef>
                        <a:spcAft>
                          <a:spcPts val="0"/>
                        </a:spcAft>
                        <a:buNone/>
                      </a:pPr>
                      <a:r>
                        <a:rPr lang="en-US" sz="1800" b="1">
                          <a:latin typeface="Times New Roman" panose="02020603050405020304"/>
                          <a:ea typeface="Times New Roman" panose="02020603050405020304"/>
                          <a:cs typeface="Times New Roman" panose="02020603050405020304"/>
                          <a:sym typeface="Times New Roman" panose="02020603050405020304"/>
                        </a:rPr>
                        <a:t>Ví dụ</a:t>
                      </a:r>
                      <a:endParaRPr sz="1800" b="1">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latin typeface="Times New Roman" panose="02020603050405020304"/>
                          <a:ea typeface="Times New Roman" panose="02020603050405020304"/>
                          <a:cs typeface="Times New Roman" panose="02020603050405020304"/>
                          <a:sym typeface="Times New Roman" panose="02020603050405020304"/>
                        </a:rPr>
                        <a:t>Tống Trân – Cúc Hoa, Tiễn dặn người yêu</a:t>
                      </a:r>
                      <a:endParaRPr sz="1800">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graphicFrame>
        <p:nvGraphicFramePr>
          <p:cNvPr id="511" name="Google Shape;511;p21"/>
          <p:cNvGraphicFramePr/>
          <p:nvPr/>
        </p:nvGraphicFramePr>
        <p:xfrm>
          <a:off x="5" y="4902198"/>
          <a:ext cx="12192000" cy="3000000"/>
        </p:xfrm>
        <a:graphic>
          <a:graphicData uri="http://schemas.openxmlformats.org/drawingml/2006/table">
            <a:tbl>
              <a:tblPr firstRow="1" bandRow="1">
                <a:noFill/>
                <a:tableStyleId>{69948030-07AE-4079-9310-A254D1ECA2D0}</a:tableStyleId>
              </a:tblPr>
              <a:tblGrid>
                <a:gridCol w="1741725"/>
                <a:gridCol w="2049075"/>
                <a:gridCol w="8401200"/>
              </a:tblGrid>
              <a:tr h="651925">
                <a:tc rowSpan="3">
                  <a:txBody>
                    <a:bodyPr/>
                    <a:lstStyle/>
                    <a:p>
                      <a:pPr marL="0" marR="0" lvl="0" indent="0" algn="l" rtl="0">
                        <a:spcBef>
                          <a:spcPts val="0"/>
                        </a:spcBef>
                        <a:spcAft>
                          <a:spcPts val="0"/>
                        </a:spcAft>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Sân khấu dân gian</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Hình thức</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c>
                  <a:txBody>
                    <a:bodyPr/>
                    <a:lstStyle/>
                    <a:p>
                      <a:pPr marL="0" marR="0" lvl="0" indent="0" algn="l" rtl="0">
                        <a:spcBef>
                          <a:spcPts val="0"/>
                        </a:spcBef>
                        <a:spcAft>
                          <a:spcPts val="0"/>
                        </a:spcAft>
                        <a:buNone/>
                      </a:pPr>
                      <a:r>
                        <a:rPr lang="en-US" sz="1800" b="0">
                          <a:solidFill>
                            <a:schemeClr val="dk1"/>
                          </a:solidFill>
                          <a:latin typeface="Times New Roman" panose="02020603050405020304"/>
                          <a:ea typeface="Times New Roman" panose="02020603050405020304"/>
                          <a:cs typeface="Times New Roman" panose="02020603050405020304"/>
                          <a:sym typeface="Times New Roman" panose="02020603050405020304"/>
                        </a:rPr>
                        <a:t>Kết hợp ca kịch và trò diễn có tích truyện, kết hợp kịch bản với diễn xuất</a:t>
                      </a:r>
                      <a:endParaRPr sz="1800" b="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solidFill>
                      <a:srgbClr val="C5D8F1"/>
                    </a:solidFill>
                  </a:tcPr>
                </a:tc>
              </a:tr>
              <a:tr h="651925">
                <a:tc vMerge="1">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Nội dung</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Kết hợp yếu tố trữ tình và trào lộng ca ngợi những  tấm gương đạo đức và phê phán, đả kích mặt trái của xã hội. </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r h="651925">
                <a:tc vMerge="1">
                  <a:tcPr/>
                </a:tc>
                <a:tc>
                  <a:txBody>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Ví dụ</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c>
                  <a:txBody>
                    <a:bodyPr/>
                    <a:lstStyle/>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Nghêu sò ốc hến, Thị Mầu, ….</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121925" marR="121925" marT="45725" marB="457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0"/>
                                        </p:tgtEl>
                                        <p:attrNameLst>
                                          <p:attrName>style.visibility</p:attrName>
                                        </p:attrNameLst>
                                      </p:cBhvr>
                                      <p:to>
                                        <p:strVal val="visible"/>
                                      </p:to>
                                    </p:set>
                                    <p:animEffect transition="in" filter="fade">
                                      <p:cBhvr>
                                        <p:cTn id="12" dur="500"/>
                                        <p:tgtEl>
                                          <p:spTgt spid="5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1"/>
                                        </p:tgtEl>
                                        <p:attrNameLst>
                                          <p:attrName>style.visibility</p:attrName>
                                        </p:attrNameLst>
                                      </p:cBhvr>
                                      <p:to>
                                        <p:strVal val="visible"/>
                                      </p:to>
                                    </p:set>
                                    <p:animEffect transition="in" filter="fade">
                                      <p:cBhvr>
                                        <p:cTn id="17" dur="5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15"/>
        <p:cNvGrpSpPr/>
        <p:nvPr/>
      </p:nvGrpSpPr>
      <p:grpSpPr>
        <a:xfrm>
          <a:off x="0" y="0"/>
          <a:ext cx="0" cy="0"/>
          <a:chOff x="0" y="0"/>
          <a:chExt cx="0" cy="0"/>
        </a:xfrm>
      </p:grpSpPr>
      <p:sp>
        <p:nvSpPr>
          <p:cNvPr id="516" name="Google Shape;516;p22"/>
          <p:cNvSpPr/>
          <p:nvPr/>
        </p:nvSpPr>
        <p:spPr>
          <a:xfrm>
            <a:off x="4876800" y="989425"/>
            <a:ext cx="6705600" cy="1143469"/>
          </a:xfrm>
          <a:prstGeom prst="rect">
            <a:avLst/>
          </a:prstGeom>
          <a:solidFill>
            <a:srgbClr val="97480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panose="02020603050405020304"/>
                <a:ea typeface="Times New Roman" panose="02020603050405020304"/>
                <a:cs typeface="Times New Roman" panose="02020603050405020304"/>
                <a:sym typeface="Times New Roman" panose="02020603050405020304"/>
              </a:rPr>
              <a:t>1: VHDG là kho tri thức vô cùng phong phú về đ/s của dân tộc </a:t>
            </a:r>
            <a:endParaRPr lang="en-US" sz="2400" b="1">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17" name="Google Shape;517;p22"/>
          <p:cNvSpPr/>
          <p:nvPr/>
        </p:nvSpPr>
        <p:spPr>
          <a:xfrm>
            <a:off x="4864987" y="2764186"/>
            <a:ext cx="6705600" cy="1170042"/>
          </a:xfrm>
          <a:prstGeom prst="rect">
            <a:avLst/>
          </a:prstGeom>
          <a:solidFill>
            <a:srgbClr val="97480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panose="02020603050405020304"/>
                <a:ea typeface="Times New Roman" panose="02020603050405020304"/>
                <a:cs typeface="Times New Roman" panose="02020603050405020304"/>
                <a:sym typeface="Times New Roman" panose="02020603050405020304"/>
              </a:rPr>
              <a:t>2: VHDG có giá trị giáo dục sâu sắc</a:t>
            </a:r>
            <a:endParaRPr sz="2400" b="1">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18" name="Google Shape;518;p22"/>
          <p:cNvSpPr/>
          <p:nvPr/>
        </p:nvSpPr>
        <p:spPr>
          <a:xfrm>
            <a:off x="4876800" y="4636721"/>
            <a:ext cx="6705600" cy="1461921"/>
          </a:xfrm>
          <a:prstGeom prst="rect">
            <a:avLst/>
          </a:prstGeom>
          <a:solidFill>
            <a:srgbClr val="97480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panose="02020603050405020304"/>
                <a:ea typeface="Times New Roman" panose="02020603050405020304"/>
                <a:cs typeface="Times New Roman" panose="02020603050405020304"/>
                <a:sym typeface="Times New Roman" panose="02020603050405020304"/>
              </a:rPr>
              <a:t>3: Văn học dân gian có giá trị thẩm mĩ to lớn góp phần quan trọng tạo nên bản sắc riêng cho nền văn học dân tộc.</a:t>
            </a:r>
            <a:endParaRPr lang="en-US" sz="2400" b="1">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19" name="Google Shape;519;p22"/>
          <p:cNvSpPr txBox="1"/>
          <p:nvPr/>
        </p:nvSpPr>
        <p:spPr>
          <a:xfrm>
            <a:off x="208566" y="381009"/>
            <a:ext cx="3181023"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IV.</a:t>
            </a:r>
            <a:r>
              <a:rPr lang="en-US" sz="2800" b="1">
                <a:solidFill>
                  <a:srgbClr val="974806"/>
                </a:solidFill>
                <a:latin typeface="Calibri" panose="020F0502020204030204"/>
                <a:ea typeface="Calibri" panose="020F0502020204030204"/>
                <a:cs typeface="Calibri" panose="020F0502020204030204"/>
                <a:sym typeface="Calibri" panose="020F0502020204030204"/>
              </a:rPr>
              <a:t> </a:t>
            </a: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Những giá trị cơ bản của VHDG</a:t>
            </a:r>
            <a:endParaRPr sz="2800" b="1">
              <a:solidFill>
                <a:srgbClr val="974806"/>
              </a:solidFill>
              <a:latin typeface="Calibri" panose="020F0502020204030204"/>
              <a:ea typeface="Calibri" panose="020F0502020204030204"/>
              <a:cs typeface="Calibri" panose="020F0502020204030204"/>
              <a:sym typeface="Calibri" panose="020F0502020204030204"/>
            </a:endParaRPr>
          </a:p>
        </p:txBody>
      </p:sp>
      <p:sp>
        <p:nvSpPr>
          <p:cNvPr id="520" name="Google Shape;520;p22"/>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20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7"/>
                                        </p:tgtEl>
                                        <p:attrNameLst>
                                          <p:attrName>style.visibility</p:attrName>
                                        </p:attrNameLst>
                                      </p:cBhvr>
                                      <p:to>
                                        <p:strVal val="visible"/>
                                      </p:to>
                                    </p:set>
                                    <p:animEffect transition="in" filter="fade">
                                      <p:cBhvr>
                                        <p:cTn id="12" dur="2000"/>
                                        <p:tgtEl>
                                          <p:spTgt spid="5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8"/>
                                        </p:tgtEl>
                                        <p:attrNameLst>
                                          <p:attrName>style.visibility</p:attrName>
                                        </p:attrNameLst>
                                      </p:cBhvr>
                                      <p:to>
                                        <p:strVal val="visible"/>
                                      </p:to>
                                    </p:set>
                                    <p:animEffect transition="in" filter="fade">
                                      <p:cBhvr>
                                        <p:cTn id="17" dur="20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sp>
        <p:nvSpPr>
          <p:cNvPr id="525" name="Google Shape;525;p23"/>
          <p:cNvSpPr txBox="1"/>
          <p:nvPr/>
        </p:nvSpPr>
        <p:spPr>
          <a:xfrm>
            <a:off x="203200" y="1905004"/>
            <a:ext cx="313909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1. VHDG là kho tri thức vô cùng phong phú về đời sống của dân tộc </a:t>
            </a:r>
            <a:endParaRPr lang="en-US" sz="24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26" name="Google Shape;526;p23"/>
          <p:cNvSpPr txBox="1"/>
          <p:nvPr/>
        </p:nvSpPr>
        <p:spPr>
          <a:xfrm>
            <a:off x="3799490" y="375829"/>
            <a:ext cx="8189313" cy="612475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Times New Roman" panose="02020603050405020304"/>
              <a:buChar char="-"/>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Văn học dân gian cung cấp tri thức về tự nhiên, xã hội, con người theo nhận thức của nhân dân , là những kinh nghiệm mà nhân dân đã đúc kết từ c/s. </a:t>
            </a:r>
            <a:endPar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800" i="1">
                <a:solidFill>
                  <a:schemeClr val="dk1"/>
                </a:solidFill>
                <a:latin typeface="Times New Roman" panose="02020603050405020304"/>
                <a:ea typeface="Times New Roman" panose="02020603050405020304"/>
                <a:cs typeface="Times New Roman" panose="02020603050405020304"/>
                <a:sym typeface="Times New Roman" panose="02020603050405020304"/>
              </a:rPr>
              <a:t>VD: Tục ngữ: cung cấp kinh nghiệm</a:t>
            </a:r>
            <a:endParaRPr lang="en-US" sz="28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800" i="1">
                <a:solidFill>
                  <a:schemeClr val="dk1"/>
                </a:solidFill>
                <a:latin typeface="Times New Roman" panose="02020603050405020304"/>
                <a:ea typeface="Times New Roman" panose="02020603050405020304"/>
                <a:cs typeface="Times New Roman" panose="02020603050405020304"/>
                <a:sym typeface="Times New Roman" panose="02020603050405020304"/>
              </a:rPr>
              <a:t>        TCT Trầu cau: cho biết về tục ăn trầu</a:t>
            </a:r>
            <a:endParaRPr sz="28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just" rtl="0">
              <a:spcBef>
                <a:spcPts val="0"/>
              </a:spcBef>
              <a:spcAft>
                <a:spcPts val="0"/>
              </a:spcAft>
              <a:buClr>
                <a:schemeClr val="dk1"/>
              </a:buClr>
              <a:buSzPts val="2800"/>
              <a:buFont typeface="Times New Roman" panose="02020603050405020304"/>
              <a:buChar char="-"/>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Văn học dân gian của các dân tộc thiểu số cung cấp tri thức về đời sống đồng bào các dân tộc đó.</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800" i="1">
                <a:solidFill>
                  <a:schemeClr val="dk1"/>
                </a:solidFill>
                <a:latin typeface="Times New Roman" panose="02020603050405020304"/>
                <a:ea typeface="Times New Roman" panose="02020603050405020304"/>
                <a:cs typeface="Times New Roman" panose="02020603050405020304"/>
                <a:sym typeface="Times New Roman" panose="02020603050405020304"/>
              </a:rPr>
              <a:t>VD: Sử thi Đăm San: tục nối dây</a:t>
            </a:r>
            <a:endParaRPr lang="en-US" sz="28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2800" i="1">
                <a:solidFill>
                  <a:schemeClr val="dk1"/>
                </a:solidFill>
                <a:latin typeface="Times New Roman" panose="02020603050405020304"/>
                <a:ea typeface="Times New Roman" panose="02020603050405020304"/>
                <a:cs typeface="Times New Roman" panose="02020603050405020304"/>
                <a:sym typeface="Times New Roman" panose="02020603050405020304"/>
              </a:rPr>
              <a:t>       Truyện thơ Tiễn dặn người yêu: Tục ở rể</a:t>
            </a:r>
            <a:endParaRPr sz="28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just" rtl="0">
              <a:spcBef>
                <a:spcPts val="0"/>
              </a:spcBef>
              <a:spcAft>
                <a:spcPts val="0"/>
              </a:spcAft>
              <a:buClr>
                <a:schemeClr val="dk1"/>
              </a:buClr>
              <a:buSzPts val="2800"/>
              <a:buFont typeface="Times New Roman" panose="02020603050405020304"/>
              <a:buChar char="-"/>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Trí thức ấy lại được trình bày bằng ngôn từ của nhân dân, nó vô cùng sinh động, hấp dân người nghe.</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27" name="Google Shape;527;p23"/>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28" name="Google Shape;528;p23"/>
          <p:cNvSpPr txBox="1"/>
          <p:nvPr/>
        </p:nvSpPr>
        <p:spPr>
          <a:xfrm>
            <a:off x="208566" y="381009"/>
            <a:ext cx="3181023"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IV.</a:t>
            </a:r>
            <a:r>
              <a:rPr lang="en-US" sz="2800" b="1">
                <a:solidFill>
                  <a:srgbClr val="974806"/>
                </a:solidFill>
                <a:latin typeface="Calibri" panose="020F0502020204030204"/>
                <a:ea typeface="Calibri" panose="020F0502020204030204"/>
                <a:cs typeface="Calibri" panose="020F0502020204030204"/>
                <a:sym typeface="Calibri" panose="020F0502020204030204"/>
              </a:rPr>
              <a:t> </a:t>
            </a: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Những giá trị cơ bản của VHDG</a:t>
            </a:r>
            <a:endParaRPr sz="2800" b="1">
              <a:solidFill>
                <a:srgbClr val="974806"/>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20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6">
                                            <p:txEl>
                                              <p:pRg st="0" end="0"/>
                                            </p:txEl>
                                          </p:spTgt>
                                        </p:tgtEl>
                                        <p:attrNameLst>
                                          <p:attrName>style.visibility</p:attrName>
                                        </p:attrNameLst>
                                      </p:cBhvr>
                                      <p:to>
                                        <p:strVal val="visible"/>
                                      </p:to>
                                    </p:set>
                                    <p:animEffect transition="in" filter="fade">
                                      <p:cBhvr>
                                        <p:cTn id="12" dur="2000"/>
                                        <p:tgtEl>
                                          <p:spTgt spid="5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6">
                                            <p:txEl>
                                              <p:pRg st="1" end="1"/>
                                            </p:txEl>
                                          </p:spTgt>
                                        </p:tgtEl>
                                        <p:attrNameLst>
                                          <p:attrName>style.visibility</p:attrName>
                                        </p:attrNameLst>
                                      </p:cBhvr>
                                      <p:to>
                                        <p:strVal val="visible"/>
                                      </p:to>
                                    </p:set>
                                    <p:animEffect transition="in" filter="fade">
                                      <p:cBhvr>
                                        <p:cTn id="17" dur="2000"/>
                                        <p:tgtEl>
                                          <p:spTgt spid="5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6">
                                            <p:txEl>
                                              <p:pRg st="2" end="2"/>
                                            </p:txEl>
                                          </p:spTgt>
                                        </p:tgtEl>
                                        <p:attrNameLst>
                                          <p:attrName>style.visibility</p:attrName>
                                        </p:attrNameLst>
                                      </p:cBhvr>
                                      <p:to>
                                        <p:strVal val="visible"/>
                                      </p:to>
                                    </p:set>
                                    <p:animEffect transition="in" filter="fade">
                                      <p:cBhvr>
                                        <p:cTn id="22" dur="2000"/>
                                        <p:tgtEl>
                                          <p:spTgt spid="5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6">
                                            <p:txEl>
                                              <p:pRg st="3" end="3"/>
                                            </p:txEl>
                                          </p:spTgt>
                                        </p:tgtEl>
                                        <p:attrNameLst>
                                          <p:attrName>style.visibility</p:attrName>
                                        </p:attrNameLst>
                                      </p:cBhvr>
                                      <p:to>
                                        <p:strVal val="visible"/>
                                      </p:to>
                                    </p:set>
                                    <p:animEffect transition="in" filter="fade">
                                      <p:cBhvr>
                                        <p:cTn id="27" dur="2000"/>
                                        <p:tgtEl>
                                          <p:spTgt spid="5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6">
                                            <p:txEl>
                                              <p:pRg st="4" end="4"/>
                                            </p:txEl>
                                          </p:spTgt>
                                        </p:tgtEl>
                                        <p:attrNameLst>
                                          <p:attrName>style.visibility</p:attrName>
                                        </p:attrNameLst>
                                      </p:cBhvr>
                                      <p:to>
                                        <p:strVal val="visible"/>
                                      </p:to>
                                    </p:set>
                                    <p:animEffect transition="in" filter="fade">
                                      <p:cBhvr>
                                        <p:cTn id="32" dur="2000"/>
                                        <p:tgtEl>
                                          <p:spTgt spid="5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6">
                                            <p:txEl>
                                              <p:pRg st="5" end="5"/>
                                            </p:txEl>
                                          </p:spTgt>
                                        </p:tgtEl>
                                        <p:attrNameLst>
                                          <p:attrName>style.visibility</p:attrName>
                                        </p:attrNameLst>
                                      </p:cBhvr>
                                      <p:to>
                                        <p:strVal val="visible"/>
                                      </p:to>
                                    </p:set>
                                    <p:animEffect transition="in" filter="fade">
                                      <p:cBhvr>
                                        <p:cTn id="37" dur="2000"/>
                                        <p:tgtEl>
                                          <p:spTgt spid="52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6">
                                            <p:txEl>
                                              <p:pRg st="6" end="6"/>
                                            </p:txEl>
                                          </p:spTgt>
                                        </p:tgtEl>
                                        <p:attrNameLst>
                                          <p:attrName>style.visibility</p:attrName>
                                        </p:attrNameLst>
                                      </p:cBhvr>
                                      <p:to>
                                        <p:strVal val="visible"/>
                                      </p:to>
                                    </p:set>
                                    <p:animEffect transition="in" filter="fade">
                                      <p:cBhvr>
                                        <p:cTn id="42" dur="2000"/>
                                        <p:tgtEl>
                                          <p:spTgt spid="52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6">
                                            <p:txEl>
                                              <p:pRg st="7" end="7"/>
                                            </p:txEl>
                                          </p:spTgt>
                                        </p:tgtEl>
                                        <p:attrNameLst>
                                          <p:attrName>style.visibility</p:attrName>
                                        </p:attrNameLst>
                                      </p:cBhvr>
                                      <p:to>
                                        <p:strVal val="visible"/>
                                      </p:to>
                                    </p:set>
                                    <p:animEffect transition="in" filter="fade">
                                      <p:cBhvr>
                                        <p:cTn id="47" dur="2000"/>
                                        <p:tgtEl>
                                          <p:spTgt spid="52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6">
                                            <p:txEl>
                                              <p:pRg st="8" end="8"/>
                                            </p:txEl>
                                          </p:spTgt>
                                        </p:tgtEl>
                                        <p:attrNameLst>
                                          <p:attrName>style.visibility</p:attrName>
                                        </p:attrNameLst>
                                      </p:cBhvr>
                                      <p:to>
                                        <p:strVal val="visible"/>
                                      </p:to>
                                    </p:set>
                                    <p:animEffect transition="in" filter="fade">
                                      <p:cBhvr>
                                        <p:cTn id="52" dur="2000"/>
                                        <p:tgtEl>
                                          <p:spTgt spid="52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26">
                                            <p:txEl>
                                              <p:pRg st="9" end="9"/>
                                            </p:txEl>
                                          </p:spTgt>
                                        </p:tgtEl>
                                        <p:attrNameLst>
                                          <p:attrName>style.visibility</p:attrName>
                                        </p:attrNameLst>
                                      </p:cBhvr>
                                      <p:to>
                                        <p:strVal val="visible"/>
                                      </p:to>
                                    </p:set>
                                    <p:animEffect transition="in" filter="fade">
                                      <p:cBhvr>
                                        <p:cTn id="57" dur="2000"/>
                                        <p:tgtEl>
                                          <p:spTgt spid="5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532"/>
        <p:cNvGrpSpPr/>
        <p:nvPr/>
      </p:nvGrpSpPr>
      <p:grpSpPr>
        <a:xfrm>
          <a:off x="0" y="0"/>
          <a:ext cx="0" cy="0"/>
          <a:chOff x="0" y="0"/>
          <a:chExt cx="0" cy="0"/>
        </a:xfrm>
      </p:grpSpPr>
      <p:sp>
        <p:nvSpPr>
          <p:cNvPr id="533" name="Google Shape;533;p24"/>
          <p:cNvSpPr txBox="1"/>
          <p:nvPr/>
        </p:nvSpPr>
        <p:spPr>
          <a:xfrm>
            <a:off x="116586" y="1981209"/>
            <a:ext cx="313111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2. VHDG có giá trị giáo dục sâu sắc</a:t>
            </a:r>
            <a:endParaRPr sz="24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34" name="Google Shape;534;p24"/>
          <p:cNvSpPr txBox="1"/>
          <p:nvPr/>
        </p:nvSpPr>
        <p:spPr>
          <a:xfrm>
            <a:off x="3909849" y="457200"/>
            <a:ext cx="7977352"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VHDG</a:t>
            </a:r>
            <a:r>
              <a:rPr lang="en-US" sz="2800">
                <a:solidFill>
                  <a:schemeClr val="dk1"/>
                </a:solidFill>
                <a:latin typeface="Calibri" panose="020F0502020204030204"/>
                <a:ea typeface="Calibri" panose="020F0502020204030204"/>
                <a:cs typeface="Calibri" panose="020F0502020204030204"/>
                <a:sym typeface="Calibri" panose="020F0502020204030204"/>
              </a:rPr>
              <a:t> </a:t>
            </a: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giáo dục tinh thần yêu nước, tư tưởng nhân</a:t>
            </a:r>
            <a:r>
              <a:rPr lang="en-US" sz="2800">
                <a:solidFill>
                  <a:schemeClr val="dk1"/>
                </a:solidFill>
                <a:latin typeface="Calibri" panose="020F0502020204030204"/>
                <a:ea typeface="Calibri" panose="020F0502020204030204"/>
                <a:cs typeface="Calibri" panose="020F0502020204030204"/>
                <a:sym typeface="Calibri" panose="020F0502020204030204"/>
              </a:rPr>
              <a:t> </a:t>
            </a: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đạo, tôn vinh những giá trị con người, yêu thương con người và đấu tranh không mệt mỏi để giải phóng con người khỏi áp bức, bất công. </a:t>
            </a:r>
            <a:endParaRPr sz="2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5" name="Google Shape;535;p24"/>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36" name="Google Shape;536;p24"/>
          <p:cNvSpPr txBox="1"/>
          <p:nvPr/>
        </p:nvSpPr>
        <p:spPr>
          <a:xfrm>
            <a:off x="208566" y="381009"/>
            <a:ext cx="3181023"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IV.</a:t>
            </a:r>
            <a:r>
              <a:rPr lang="en-US" sz="2800" b="1">
                <a:solidFill>
                  <a:srgbClr val="974806"/>
                </a:solidFill>
                <a:latin typeface="Calibri" panose="020F0502020204030204"/>
                <a:ea typeface="Calibri" panose="020F0502020204030204"/>
                <a:cs typeface="Calibri" panose="020F0502020204030204"/>
                <a:sym typeface="Calibri" panose="020F0502020204030204"/>
              </a:rPr>
              <a:t> </a:t>
            </a: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Những giá trị cơ bản của VHDG</a:t>
            </a:r>
            <a:endParaRPr sz="2800" b="1">
              <a:solidFill>
                <a:srgbClr val="974806"/>
              </a:solidFill>
              <a:latin typeface="Calibri" panose="020F0502020204030204"/>
              <a:ea typeface="Calibri" panose="020F0502020204030204"/>
              <a:cs typeface="Calibri" panose="020F0502020204030204"/>
              <a:sym typeface="Calibri" panose="020F0502020204030204"/>
            </a:endParaRPr>
          </a:p>
        </p:txBody>
      </p:sp>
      <p:pic>
        <p:nvPicPr>
          <p:cNvPr id="537" name="Google Shape;537;p24" descr="Thánh Gióng | Tiếng Việt Thực Hành"/>
          <p:cNvPicPr preferRelativeResize="0"/>
          <p:nvPr/>
        </p:nvPicPr>
        <p:blipFill rotWithShape="1">
          <a:blip r:embed="rId1"/>
          <a:srcRect/>
          <a:stretch>
            <a:fillRect/>
          </a:stretch>
        </p:blipFill>
        <p:spPr>
          <a:xfrm>
            <a:off x="7898525" y="2763432"/>
            <a:ext cx="3986914" cy="3144873"/>
          </a:xfrm>
          <a:prstGeom prst="rect">
            <a:avLst/>
          </a:prstGeom>
          <a:noFill/>
          <a:ln>
            <a:noFill/>
          </a:ln>
        </p:spPr>
      </p:pic>
      <p:pic>
        <p:nvPicPr>
          <p:cNvPr id="538" name="Google Shape;538;p24" descr="Phân Tích Truyện Tấm Cám Lớp 10 | Truyện Cổ Tích Việt Nam. Trong kho tàng  truyện cổ tích Việt Nam, có lẽ câu chuyện đã để lại ấn t… | Truyện"/>
          <p:cNvPicPr preferRelativeResize="0"/>
          <p:nvPr/>
        </p:nvPicPr>
        <p:blipFill rotWithShape="1">
          <a:blip r:embed="rId2"/>
          <a:srcRect/>
          <a:stretch>
            <a:fillRect/>
          </a:stretch>
        </p:blipFill>
        <p:spPr>
          <a:xfrm>
            <a:off x="3813175" y="2507068"/>
            <a:ext cx="3657600" cy="365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500"/>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4"/>
                                        </p:tgtEl>
                                        <p:attrNameLst>
                                          <p:attrName>style.visibility</p:attrName>
                                        </p:attrNameLst>
                                      </p:cBhvr>
                                      <p:to>
                                        <p:strVal val="visible"/>
                                      </p:to>
                                    </p:set>
                                    <p:animEffect transition="in" filter="fade">
                                      <p:cBhvr>
                                        <p:cTn id="12" dur="2000"/>
                                        <p:tgtEl>
                                          <p:spTgt spid="5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8"/>
                                        </p:tgtEl>
                                        <p:attrNameLst>
                                          <p:attrName>style.visibility</p:attrName>
                                        </p:attrNameLst>
                                      </p:cBhvr>
                                      <p:to>
                                        <p:strVal val="visible"/>
                                      </p:to>
                                    </p:set>
                                    <p:animEffect transition="in" filter="fade">
                                      <p:cBhvr>
                                        <p:cTn id="17" dur="2000"/>
                                        <p:tgtEl>
                                          <p:spTgt spid="5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7"/>
                                        </p:tgtEl>
                                        <p:attrNameLst>
                                          <p:attrName>style.visibility</p:attrName>
                                        </p:attrNameLst>
                                      </p:cBhvr>
                                      <p:to>
                                        <p:strVal val="visible"/>
                                      </p:to>
                                    </p:set>
                                    <p:animEffect transition="in" filter="fade">
                                      <p:cBhvr>
                                        <p:cTn id="22" dur="20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542"/>
        <p:cNvGrpSpPr/>
        <p:nvPr/>
      </p:nvGrpSpPr>
      <p:grpSpPr>
        <a:xfrm>
          <a:off x="0" y="0"/>
          <a:ext cx="0" cy="0"/>
          <a:chOff x="0" y="0"/>
          <a:chExt cx="0" cy="0"/>
        </a:xfrm>
      </p:grpSpPr>
      <p:sp>
        <p:nvSpPr>
          <p:cNvPr id="543" name="Google Shape;543;p25"/>
          <p:cNvSpPr txBox="1"/>
          <p:nvPr/>
        </p:nvSpPr>
        <p:spPr>
          <a:xfrm>
            <a:off x="164664" y="1978570"/>
            <a:ext cx="3177628"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3. Văn học dân gian có giá trị thẩm mĩ to lớn góp phần quan trọng tạo nên bản sắc riêng cho nền văn học dân tộc.</a:t>
            </a:r>
            <a:endParaRPr sz="24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4" name="Google Shape;544;p25"/>
          <p:cNvSpPr txBox="1"/>
          <p:nvPr/>
        </p:nvSpPr>
        <p:spPr>
          <a:xfrm>
            <a:off x="3894083" y="311294"/>
            <a:ext cx="8094723" cy="526297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2800"/>
              <a:buFont typeface="Times New Roman" panose="02020603050405020304"/>
              <a:buChar char="-"/>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Góp phần hình thành tư duy thẩm mĩ đúng đắn, tiến bộ:</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 Cái đẹp hài hoà, trong sáng, thanh cao</a:t>
            </a:r>
            <a:r>
              <a:rPr lang="en-US" sz="2800">
                <a:solidFill>
                  <a:schemeClr val="dk1"/>
                </a:solidFill>
                <a:latin typeface="Calibri" panose="020F0502020204030204"/>
                <a:ea typeface="Calibri" panose="020F0502020204030204"/>
                <a:cs typeface="Calibri" panose="020F0502020204030204"/>
                <a:sym typeface="Calibri" panose="020F0502020204030204"/>
              </a:rPr>
              <a:t>.</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 Chiều sâu của cái đẹp là ở phẩm chất bên trong</a:t>
            </a:r>
            <a:r>
              <a:rPr lang="en-US" sz="2800">
                <a:solidFill>
                  <a:schemeClr val="dk1"/>
                </a:solidFill>
                <a:latin typeface="Calibri" panose="020F0502020204030204"/>
                <a:ea typeface="Calibri" panose="020F0502020204030204"/>
                <a:cs typeface="Calibri" panose="020F0502020204030204"/>
                <a:sym typeface="Calibri" panose="020F0502020204030204"/>
              </a:rPr>
              <a:t>.</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just" rtl="0">
              <a:lnSpc>
                <a:spcPct val="150000"/>
              </a:lnSpc>
              <a:spcBef>
                <a:spcPts val="0"/>
              </a:spcBef>
              <a:spcAft>
                <a:spcPts val="0"/>
              </a:spcAft>
              <a:buClr>
                <a:schemeClr val="dk1"/>
              </a:buClr>
              <a:buSzPts val="2800"/>
              <a:buFont typeface="Times New Roman" panose="02020603050405020304"/>
              <a:buChar char="-"/>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Nhiều tác phẩm trở thành mẫu mực nghệ thuật</a:t>
            </a:r>
            <a:r>
              <a:rPr lang="en-US" sz="2800">
                <a:solidFill>
                  <a:schemeClr val="dk1"/>
                </a:solidFill>
                <a:latin typeface="Calibri" panose="020F0502020204030204"/>
                <a:ea typeface="Calibri" panose="020F0502020204030204"/>
                <a:cs typeface="Calibri" panose="020F0502020204030204"/>
                <a:sym typeface="Calibri" panose="020F0502020204030204"/>
              </a:rPr>
              <a:t>.</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just" rtl="0">
              <a:lnSpc>
                <a:spcPct val="150000"/>
              </a:lnSpc>
              <a:spcBef>
                <a:spcPts val="0"/>
              </a:spcBef>
              <a:spcAft>
                <a:spcPts val="0"/>
              </a:spcAft>
              <a:buClr>
                <a:schemeClr val="dk1"/>
              </a:buClr>
              <a:buSzPts val="2800"/>
              <a:buFont typeface="Times New Roman" panose="02020603050405020304"/>
              <a:buChar char="-"/>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Là nguồn sữa tinh thần mát lành nuô</a:t>
            </a:r>
            <a:r>
              <a:rPr lang="en-US" sz="2800">
                <a:solidFill>
                  <a:schemeClr val="dk1"/>
                </a:solidFill>
                <a:latin typeface="Calibri" panose="020F0502020204030204"/>
                <a:ea typeface="Calibri" panose="020F0502020204030204"/>
                <a:cs typeface="Calibri" panose="020F0502020204030204"/>
                <a:sym typeface="Calibri" panose="020F0502020204030204"/>
              </a:rPr>
              <a:t>i</a:t>
            </a: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 dưỡng tâm hồn các nghệ sĩ văn học viết</a:t>
            </a:r>
            <a:r>
              <a:rPr lang="en-US" sz="2800">
                <a:solidFill>
                  <a:schemeClr val="dk1"/>
                </a:solidFill>
                <a:latin typeface="Calibri" panose="020F0502020204030204"/>
                <a:ea typeface="Calibri" panose="020F0502020204030204"/>
                <a:cs typeface="Calibri" panose="020F0502020204030204"/>
                <a:sym typeface="Calibri" panose="020F0502020204030204"/>
              </a:rPr>
              <a:t>.</a:t>
            </a:r>
            <a:endParaRPr lang="en-US" sz="2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50000"/>
              </a:lnSpc>
              <a:spcBef>
                <a:spcPts val="0"/>
              </a:spcBef>
              <a:spcAft>
                <a:spcPts val="0"/>
              </a:spcAft>
              <a:buNone/>
            </a:pP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5" name="Google Shape;545;p25"/>
          <p:cNvSpPr/>
          <p:nvPr/>
        </p:nvSpPr>
        <p:spPr>
          <a:xfrm>
            <a:off x="3536718" y="0"/>
            <a:ext cx="4571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46" name="Google Shape;546;p25"/>
          <p:cNvSpPr txBox="1"/>
          <p:nvPr/>
        </p:nvSpPr>
        <p:spPr>
          <a:xfrm>
            <a:off x="208566" y="381009"/>
            <a:ext cx="3181023"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IV.</a:t>
            </a:r>
            <a:r>
              <a:rPr lang="en-US" sz="2800" b="1">
                <a:solidFill>
                  <a:srgbClr val="974806"/>
                </a:solidFill>
                <a:latin typeface="Calibri" panose="020F0502020204030204"/>
                <a:ea typeface="Calibri" panose="020F0502020204030204"/>
                <a:cs typeface="Calibri" panose="020F0502020204030204"/>
                <a:sym typeface="Calibri" panose="020F0502020204030204"/>
              </a:rPr>
              <a:t> </a:t>
            </a:r>
            <a:r>
              <a:rPr lang="en-US" sz="2800" b="1">
                <a:solidFill>
                  <a:srgbClr val="974806"/>
                </a:solidFill>
                <a:latin typeface="Times New Roman" panose="02020603050405020304"/>
                <a:ea typeface="Times New Roman" panose="02020603050405020304"/>
                <a:cs typeface="Times New Roman" panose="02020603050405020304"/>
                <a:sym typeface="Times New Roman" panose="02020603050405020304"/>
              </a:rPr>
              <a:t>Những giá trị cơ bản của VHDG</a:t>
            </a:r>
            <a:endParaRPr sz="2800" b="1">
              <a:solidFill>
                <a:srgbClr val="974806"/>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fade">
                                      <p:cBhvr>
                                        <p:cTn id="7" dur="500"/>
                                        <p:tgtEl>
                                          <p:spTgt spid="5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4">
                                            <p:txEl>
                                              <p:pRg st="0" end="0"/>
                                            </p:txEl>
                                          </p:spTgt>
                                        </p:tgtEl>
                                        <p:attrNameLst>
                                          <p:attrName>style.visibility</p:attrName>
                                        </p:attrNameLst>
                                      </p:cBhvr>
                                      <p:to>
                                        <p:strVal val="visible"/>
                                      </p:to>
                                    </p:set>
                                    <p:animEffect transition="in" filter="fade">
                                      <p:cBhvr>
                                        <p:cTn id="12" dur="2000"/>
                                        <p:tgtEl>
                                          <p:spTgt spid="5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4">
                                            <p:txEl>
                                              <p:pRg st="1" end="1"/>
                                            </p:txEl>
                                          </p:spTgt>
                                        </p:tgtEl>
                                        <p:attrNameLst>
                                          <p:attrName>style.visibility</p:attrName>
                                        </p:attrNameLst>
                                      </p:cBhvr>
                                      <p:to>
                                        <p:strVal val="visible"/>
                                      </p:to>
                                    </p:set>
                                    <p:animEffect transition="in" filter="fade">
                                      <p:cBhvr>
                                        <p:cTn id="17" dur="2000"/>
                                        <p:tgtEl>
                                          <p:spTgt spid="5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4">
                                            <p:txEl>
                                              <p:pRg st="2" end="2"/>
                                            </p:txEl>
                                          </p:spTgt>
                                        </p:tgtEl>
                                        <p:attrNameLst>
                                          <p:attrName>style.visibility</p:attrName>
                                        </p:attrNameLst>
                                      </p:cBhvr>
                                      <p:to>
                                        <p:strVal val="visible"/>
                                      </p:to>
                                    </p:set>
                                    <p:animEffect transition="in" filter="fade">
                                      <p:cBhvr>
                                        <p:cTn id="22" dur="2000"/>
                                        <p:tgtEl>
                                          <p:spTgt spid="5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4">
                                            <p:txEl>
                                              <p:pRg st="3" end="3"/>
                                            </p:txEl>
                                          </p:spTgt>
                                        </p:tgtEl>
                                        <p:attrNameLst>
                                          <p:attrName>style.visibility</p:attrName>
                                        </p:attrNameLst>
                                      </p:cBhvr>
                                      <p:to>
                                        <p:strVal val="visible"/>
                                      </p:to>
                                    </p:set>
                                    <p:animEffect transition="in" filter="fade">
                                      <p:cBhvr>
                                        <p:cTn id="27" dur="2000"/>
                                        <p:tgtEl>
                                          <p:spTgt spid="5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4">
                                            <p:txEl>
                                              <p:pRg st="4" end="4"/>
                                            </p:txEl>
                                          </p:spTgt>
                                        </p:tgtEl>
                                        <p:attrNameLst>
                                          <p:attrName>style.visibility</p:attrName>
                                        </p:attrNameLst>
                                      </p:cBhvr>
                                      <p:to>
                                        <p:strVal val="visible"/>
                                      </p:to>
                                    </p:set>
                                    <p:animEffect transition="in" filter="fade">
                                      <p:cBhvr>
                                        <p:cTn id="32" dur="2000"/>
                                        <p:tgtEl>
                                          <p:spTgt spid="54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4">
                                            <p:txEl>
                                              <p:pRg st="5" end="5"/>
                                            </p:txEl>
                                          </p:spTgt>
                                        </p:tgtEl>
                                        <p:attrNameLst>
                                          <p:attrName>style.visibility</p:attrName>
                                        </p:attrNameLst>
                                      </p:cBhvr>
                                      <p:to>
                                        <p:strVal val="visible"/>
                                      </p:to>
                                    </p:set>
                                    <p:animEffect transition="in" filter="fade">
                                      <p:cBhvr>
                                        <p:cTn id="37" dur="2000"/>
                                        <p:tgtEl>
                                          <p:spTgt spid="5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26" descr="Hoa 3D cánh nhọn bộ 12 bông"/>
          <p:cNvPicPr preferRelativeResize="0"/>
          <p:nvPr/>
        </p:nvPicPr>
        <p:blipFill rotWithShape="1">
          <a:blip r:embed="rId1"/>
          <a:srcRect/>
          <a:stretch>
            <a:fillRect/>
          </a:stretch>
        </p:blipFill>
        <p:spPr>
          <a:xfrm>
            <a:off x="8294554" y="4209393"/>
            <a:ext cx="3897443" cy="2648607"/>
          </a:xfrm>
          <a:prstGeom prst="rect">
            <a:avLst/>
          </a:prstGeom>
          <a:noFill/>
          <a:ln>
            <a:noFill/>
          </a:ln>
        </p:spPr>
      </p:pic>
      <p:sp>
        <p:nvSpPr>
          <p:cNvPr id="552" name="Google Shape;552;p26"/>
          <p:cNvSpPr txBox="1"/>
          <p:nvPr/>
        </p:nvSpPr>
        <p:spPr>
          <a:xfrm>
            <a:off x="790030" y="1471000"/>
            <a:ext cx="10972800"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000000"/>
                </a:solidFill>
                <a:latin typeface="Times New Roman" panose="02020603050405020304"/>
                <a:ea typeface="Times New Roman" panose="02020603050405020304"/>
                <a:cs typeface="Times New Roman" panose="02020603050405020304"/>
                <a:sym typeface="Times New Roman" panose="02020603050405020304"/>
              </a:rPr>
              <a:t>Câu hỏi 1:</a:t>
            </a:r>
            <a:r>
              <a:rPr lang="en-US" sz="2800" b="1" i="1">
                <a:solidFill>
                  <a:srgbClr val="000000"/>
                </a:solidFill>
                <a:latin typeface="Times New Roman" panose="02020603050405020304"/>
                <a:ea typeface="Times New Roman" panose="02020603050405020304"/>
                <a:cs typeface="Times New Roman" panose="02020603050405020304"/>
                <a:sym typeface="Times New Roman" panose="02020603050405020304"/>
              </a:rPr>
              <a:t>"….là những tác phẩm nghệ thuật ngôn từ do nhân dân sáng tác và lưu truyền"</a:t>
            </a:r>
            <a:r>
              <a:rPr lang="en-US" sz="2800" b="1">
                <a:solidFill>
                  <a:srgbClr val="000000"/>
                </a:solidFill>
                <a:latin typeface="Times New Roman" panose="02020603050405020304"/>
                <a:ea typeface="Times New Roman" panose="02020603050405020304"/>
                <a:cs typeface="Times New Roman" panose="02020603050405020304"/>
                <a:sym typeface="Times New Roman" panose="02020603050405020304"/>
              </a:rPr>
              <a:t>. Ðó là định nghĩa về:</a:t>
            </a: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b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a. </a:t>
            </a:r>
            <a:r>
              <a:rPr lang="en-US" sz="2800" i="1">
                <a:solidFill>
                  <a:srgbClr val="000000"/>
                </a:solidFill>
                <a:latin typeface="Times New Roman" panose="02020603050405020304"/>
                <a:ea typeface="Times New Roman" panose="02020603050405020304"/>
                <a:cs typeface="Times New Roman" panose="02020603050405020304"/>
                <a:sym typeface="Times New Roman" panose="02020603050405020304"/>
              </a:rPr>
              <a:t>Ca dao</a:t>
            </a: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b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b. </a:t>
            </a:r>
            <a:r>
              <a:rPr lang="en-US" sz="2800" i="1">
                <a:solidFill>
                  <a:srgbClr val="000000"/>
                </a:solidFill>
                <a:latin typeface="Times New Roman" panose="02020603050405020304"/>
                <a:ea typeface="Times New Roman" panose="02020603050405020304"/>
                <a:cs typeface="Times New Roman" panose="02020603050405020304"/>
                <a:sym typeface="Times New Roman" panose="02020603050405020304"/>
              </a:rPr>
              <a:t>Truyện cổ</a:t>
            </a: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b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c. </a:t>
            </a:r>
            <a:r>
              <a:rPr lang="en-US" sz="2800" i="1">
                <a:solidFill>
                  <a:srgbClr val="000000"/>
                </a:solidFill>
                <a:latin typeface="Times New Roman" panose="02020603050405020304"/>
                <a:ea typeface="Times New Roman" panose="02020603050405020304"/>
                <a:cs typeface="Times New Roman" panose="02020603050405020304"/>
                <a:sym typeface="Times New Roman" panose="02020603050405020304"/>
              </a:rPr>
              <a:t>Tục ngữ</a:t>
            </a: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b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d. </a:t>
            </a:r>
            <a:r>
              <a:rPr lang="en-US" sz="2800" i="1">
                <a:solidFill>
                  <a:srgbClr val="000000"/>
                </a:solidFill>
                <a:latin typeface="Times New Roman" panose="02020603050405020304"/>
                <a:ea typeface="Times New Roman" panose="02020603050405020304"/>
                <a:cs typeface="Times New Roman" panose="02020603050405020304"/>
                <a:sym typeface="Times New Roman" panose="02020603050405020304"/>
              </a:rPr>
              <a:t>Văn học dân gian</a:t>
            </a:r>
            <a:r>
              <a:rPr lang="en-US" sz="28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r>
              <a:rPr lang="en-US" sz="2800" i="1">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sz="2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8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53" name="Google Shape;553;p26"/>
          <p:cNvSpPr txBox="1"/>
          <p:nvPr/>
        </p:nvSpPr>
        <p:spPr>
          <a:xfrm>
            <a:off x="3251208" y="5310426"/>
            <a:ext cx="5301451"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Đáp án: d. Văn học dân gian. </a:t>
            </a:r>
            <a:endParaRPr lang="en-US" sz="32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54" name="Google Shape;554;p26"/>
          <p:cNvSpPr txBox="1"/>
          <p:nvPr/>
        </p:nvSpPr>
        <p:spPr>
          <a:xfrm>
            <a:off x="3944910" y="228609"/>
            <a:ext cx="429303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974806"/>
                </a:solidFill>
                <a:latin typeface="Times New Roman" panose="02020603050405020304"/>
                <a:ea typeface="Times New Roman" panose="02020603050405020304"/>
                <a:cs typeface="Times New Roman" panose="02020603050405020304"/>
                <a:sym typeface="Times New Roman" panose="02020603050405020304"/>
              </a:rPr>
              <a:t>BÀI TẬP CỦNG CỐ</a:t>
            </a:r>
            <a:endParaRPr sz="36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000">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xEl>
                                              <p:pRg st="0" end="0"/>
                                            </p:txEl>
                                          </p:spTgt>
                                        </p:tgtEl>
                                        <p:attrNameLst>
                                          <p:attrName>style.visibility</p:attrName>
                                        </p:attrNameLst>
                                      </p:cBhvr>
                                      <p:to>
                                        <p:strVal val="visible"/>
                                      </p:to>
                                    </p:set>
                                    <p:animEffect transition="in" filter="fade">
                                      <p:cBhvr>
                                        <p:cTn id="7" dur="500"/>
                                        <p:tgtEl>
                                          <p:spTgt spid="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4">
                                            <p:txEl>
                                              <p:pRg st="1" end="1"/>
                                            </p:txEl>
                                          </p:spTgt>
                                        </p:tgtEl>
                                        <p:attrNameLst>
                                          <p:attrName>style.visibility</p:attrName>
                                        </p:attrNameLst>
                                      </p:cBhvr>
                                      <p:to>
                                        <p:strVal val="visible"/>
                                      </p:to>
                                    </p:set>
                                    <p:animEffect transition="in" filter="fade">
                                      <p:cBhvr>
                                        <p:cTn id="12" dur="500"/>
                                        <p:tgtEl>
                                          <p:spTgt spid="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
                                            <p:txEl>
                                              <p:pRg st="0" end="0"/>
                                            </p:txEl>
                                          </p:spTgt>
                                        </p:tgtEl>
                                        <p:attrNameLst>
                                          <p:attrName>style.visibility</p:attrName>
                                        </p:attrNameLst>
                                      </p:cBhvr>
                                      <p:to>
                                        <p:strVal val="visible"/>
                                      </p:to>
                                    </p:set>
                                    <p:anim calcmode="lin" valueType="num">
                                      <p:cBhvr additive="base">
                                        <p:cTn id="17" dur="500"/>
                                        <p:tgtEl>
                                          <p:spTgt spid="5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2">
                                            <p:txEl>
                                              <p:pRg st="1" end="1"/>
                                            </p:txEl>
                                          </p:spTgt>
                                        </p:tgtEl>
                                        <p:attrNameLst>
                                          <p:attrName>style.visibility</p:attrName>
                                        </p:attrNameLst>
                                      </p:cBhvr>
                                      <p:to>
                                        <p:strVal val="visible"/>
                                      </p:to>
                                    </p:set>
                                    <p:anim calcmode="lin" valueType="num">
                                      <p:cBhvr additive="base">
                                        <p:cTn id="22" dur="500"/>
                                        <p:tgtEl>
                                          <p:spTgt spid="5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
                                            <p:txEl>
                                              <p:pRg st="2" end="2"/>
                                            </p:txEl>
                                          </p:spTgt>
                                        </p:tgtEl>
                                        <p:attrNameLst>
                                          <p:attrName>style.visibility</p:attrName>
                                        </p:attrNameLst>
                                      </p:cBhvr>
                                      <p:to>
                                        <p:strVal val="visible"/>
                                      </p:to>
                                    </p:set>
                                    <p:anim calcmode="lin" valueType="num">
                                      <p:cBhvr additive="base">
                                        <p:cTn id="27" dur="500"/>
                                        <p:tgtEl>
                                          <p:spTgt spid="5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3">
                                            <p:txEl>
                                              <p:pRg st="0" end="0"/>
                                            </p:txEl>
                                          </p:spTgt>
                                        </p:tgtEl>
                                        <p:attrNameLst>
                                          <p:attrName>style.visibility</p:attrName>
                                        </p:attrNameLst>
                                      </p:cBhvr>
                                      <p:to>
                                        <p:strVal val="visible"/>
                                      </p:to>
                                    </p:set>
                                    <p:animEffect transition="in" filter="fade">
                                      <p:cBhvr>
                                        <p:cTn id="32" dur="500"/>
                                        <p:tgtEl>
                                          <p:spTgt spid="55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3">
                                            <p:txEl>
                                              <p:pRg st="1" end="1"/>
                                            </p:txEl>
                                          </p:spTgt>
                                        </p:tgtEl>
                                        <p:attrNameLst>
                                          <p:attrName>style.visibility</p:attrName>
                                        </p:attrNameLst>
                                      </p:cBhvr>
                                      <p:to>
                                        <p:strVal val="visible"/>
                                      </p:to>
                                    </p:set>
                                    <p:animEffect transition="in" filter="fade">
                                      <p:cBhvr>
                                        <p:cTn id="37" dur="500"/>
                                        <p:tgtEl>
                                          <p:spTgt spid="5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7" descr="Bộ 12 bướm 3D trang trí nhà có nam châm kích cở đa dạng đem lại vẻ đẹp  thiên nhiên ngay trong nhà bạn. | Lazada.vn"/>
          <p:cNvSpPr/>
          <p:nvPr/>
        </p:nvSpPr>
        <p:spPr>
          <a:xfrm>
            <a:off x="155575" y="-136525"/>
            <a:ext cx="296863" cy="296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60" name="Google Shape;560;p27"/>
          <p:cNvPicPr preferRelativeResize="0"/>
          <p:nvPr/>
        </p:nvPicPr>
        <p:blipFill rotWithShape="1">
          <a:blip r:embed="rId1"/>
          <a:srcRect/>
          <a:stretch>
            <a:fillRect/>
          </a:stretch>
        </p:blipFill>
        <p:spPr>
          <a:xfrm>
            <a:off x="8828688" y="11906"/>
            <a:ext cx="3294993" cy="3294993"/>
          </a:xfrm>
          <a:prstGeom prst="rect">
            <a:avLst/>
          </a:prstGeom>
          <a:noFill/>
          <a:ln>
            <a:noFill/>
          </a:ln>
        </p:spPr>
      </p:pic>
      <p:sp>
        <p:nvSpPr>
          <p:cNvPr id="561" name="Google Shape;561;p27"/>
          <p:cNvSpPr txBox="1"/>
          <p:nvPr/>
        </p:nvSpPr>
        <p:spPr>
          <a:xfrm>
            <a:off x="609600" y="1219201"/>
            <a:ext cx="11277600" cy="47089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0000"/>
                </a:solidFill>
                <a:latin typeface="Times New Roman" panose="02020603050405020304"/>
                <a:ea typeface="Times New Roman" panose="02020603050405020304"/>
                <a:cs typeface="Times New Roman" panose="02020603050405020304"/>
                <a:sym typeface="Times New Roman" panose="02020603050405020304"/>
              </a:rPr>
              <a:t>Câu hỏi 2: Văn học dân gian ra đời:</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a.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Từ thời kì xã hội công xã nguyên thuỷ</a:t>
            </a: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b.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Ở thời phong kiến khi xã hội phân chia giai cấp</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c.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Ở thế kỷ X cùng một lúc với văn học viết</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d.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Từ Cách mạng Tháng 8-1945</a:t>
            </a:r>
            <a:endParaRPr sz="32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None/>
            </a:pPr>
            <a:endParaRPr sz="40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62" name="Google Shape;562;p27"/>
          <p:cNvSpPr txBox="1"/>
          <p:nvPr/>
        </p:nvSpPr>
        <p:spPr>
          <a:xfrm>
            <a:off x="2144109" y="6096000"/>
            <a:ext cx="75376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Đáp án: a.Từ thời kì xã hội công xã nguyên thuỷ.</a:t>
            </a:r>
            <a:endParaRPr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63" name="Google Shape;563;p27"/>
          <p:cNvSpPr txBox="1"/>
          <p:nvPr/>
        </p:nvSpPr>
        <p:spPr>
          <a:xfrm>
            <a:off x="3944910" y="228609"/>
            <a:ext cx="429303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974806"/>
                </a:solidFill>
                <a:latin typeface="Times New Roman" panose="02020603050405020304"/>
                <a:ea typeface="Times New Roman" panose="02020603050405020304"/>
                <a:cs typeface="Times New Roman" panose="02020603050405020304"/>
                <a:sym typeface="Times New Roman" panose="02020603050405020304"/>
              </a:rPr>
              <a:t>BÀI TẬP CỦNG CỐ</a:t>
            </a:r>
            <a:endParaRPr sz="36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000">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1">
                                            <p:txEl>
                                              <p:pRg st="0" end="0"/>
                                            </p:txEl>
                                          </p:spTgt>
                                        </p:tgtEl>
                                        <p:attrNameLst>
                                          <p:attrName>style.visibility</p:attrName>
                                        </p:attrNameLst>
                                      </p:cBhvr>
                                      <p:to>
                                        <p:strVal val="visible"/>
                                      </p:to>
                                    </p:set>
                                    <p:anim calcmode="lin" valueType="num">
                                      <p:cBhvr additive="base">
                                        <p:cTn id="7" dur="500"/>
                                        <p:tgtEl>
                                          <p:spTgt spid="5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1">
                                            <p:txEl>
                                              <p:pRg st="1" end="1"/>
                                            </p:txEl>
                                          </p:spTgt>
                                        </p:tgtEl>
                                        <p:attrNameLst>
                                          <p:attrName>style.visibility</p:attrName>
                                        </p:attrNameLst>
                                      </p:cBhvr>
                                      <p:to>
                                        <p:strVal val="visible"/>
                                      </p:to>
                                    </p:set>
                                    <p:anim calcmode="lin" valueType="num">
                                      <p:cBhvr additive="base">
                                        <p:cTn id="12" dur="500"/>
                                        <p:tgtEl>
                                          <p:spTgt spid="5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2">
                                            <p:txEl>
                                              <p:pRg st="0" end="0"/>
                                            </p:txEl>
                                          </p:spTgt>
                                        </p:tgtEl>
                                        <p:attrNameLst>
                                          <p:attrName>style.visibility</p:attrName>
                                        </p:attrNameLst>
                                      </p:cBhvr>
                                      <p:to>
                                        <p:strVal val="visible"/>
                                      </p:to>
                                    </p:set>
                                    <p:animEffect transition="in" filter="fade">
                                      <p:cBhvr>
                                        <p:cTn id="17" dur="500"/>
                                        <p:tgtEl>
                                          <p:spTgt spid="5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567"/>
        <p:cNvGrpSpPr/>
        <p:nvPr/>
      </p:nvGrpSpPr>
      <p:grpSpPr>
        <a:xfrm>
          <a:off x="0" y="0"/>
          <a:ext cx="0" cy="0"/>
          <a:chOff x="0" y="0"/>
          <a:chExt cx="0" cy="0"/>
        </a:xfrm>
      </p:grpSpPr>
      <p:pic>
        <p:nvPicPr>
          <p:cNvPr id="568" name="Google Shape;568;p28" descr="Shopee Việt Nam | Mua và Bán Trên Ứng Dụng Di Động Hoặc Website"/>
          <p:cNvPicPr preferRelativeResize="0"/>
          <p:nvPr/>
        </p:nvPicPr>
        <p:blipFill rotWithShape="1">
          <a:blip r:embed="rId1"/>
          <a:srcRect/>
          <a:stretch>
            <a:fillRect/>
          </a:stretch>
        </p:blipFill>
        <p:spPr>
          <a:xfrm>
            <a:off x="-126124" y="3878315"/>
            <a:ext cx="2979683" cy="2979683"/>
          </a:xfrm>
          <a:prstGeom prst="rect">
            <a:avLst/>
          </a:prstGeom>
          <a:noFill/>
          <a:ln>
            <a:noFill/>
          </a:ln>
        </p:spPr>
      </p:pic>
      <p:sp>
        <p:nvSpPr>
          <p:cNvPr id="569" name="Google Shape;569;p28"/>
          <p:cNvSpPr txBox="1"/>
          <p:nvPr/>
        </p:nvSpPr>
        <p:spPr>
          <a:xfrm>
            <a:off x="2247506" y="914401"/>
            <a:ext cx="8504577" cy="541834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0000"/>
                </a:solidFill>
                <a:latin typeface="Times New Roman" panose="02020603050405020304"/>
                <a:ea typeface="Times New Roman" panose="02020603050405020304"/>
                <a:cs typeface="Times New Roman" panose="02020603050405020304"/>
                <a:sym typeface="Times New Roman" panose="02020603050405020304"/>
              </a:rPr>
              <a:t>Câu hỏi 3: </a:t>
            </a:r>
            <a:r>
              <a:rPr lang="en-US" sz="3200" b="1" i="1">
                <a:solidFill>
                  <a:srgbClr val="000000"/>
                </a:solidFill>
                <a:latin typeface="Times New Roman" panose="02020603050405020304"/>
                <a:ea typeface="Times New Roman" panose="02020603050405020304"/>
                <a:cs typeface="Times New Roman" panose="02020603050405020304"/>
                <a:sym typeface="Times New Roman" panose="02020603050405020304"/>
              </a:rPr>
              <a:t>Câu đánh giá: “văn học dân gian là những hòn ngọc quý” là của?</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a.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Nguyễn Trãi</a:t>
            </a: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b.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Hồ Chí Minh</a:t>
            </a: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c.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Nguyễn Du</a:t>
            </a: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d.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Phạm Văn Ðồng</a:t>
            </a:r>
            <a:endParaRPr sz="32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None/>
            </a:pPr>
            <a:endParaRPr sz="40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70" name="Google Shape;570;p28"/>
          <p:cNvSpPr txBox="1"/>
          <p:nvPr/>
        </p:nvSpPr>
        <p:spPr>
          <a:xfrm>
            <a:off x="6499794" y="5084564"/>
            <a:ext cx="445827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Đáp án: b. Hồ Chí Minh.</a:t>
            </a:r>
            <a:endParaRPr lang="en-US" sz="32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32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71" name="Google Shape;571;p28"/>
          <p:cNvSpPr txBox="1"/>
          <p:nvPr/>
        </p:nvSpPr>
        <p:spPr>
          <a:xfrm>
            <a:off x="3944910" y="228609"/>
            <a:ext cx="429303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974806"/>
                </a:solidFill>
                <a:latin typeface="Times New Roman" panose="02020603050405020304"/>
                <a:ea typeface="Times New Roman" panose="02020603050405020304"/>
                <a:cs typeface="Times New Roman" panose="02020603050405020304"/>
                <a:sym typeface="Times New Roman" panose="02020603050405020304"/>
              </a:rPr>
              <a:t>BÀI TẬP CỦNG CỐ</a:t>
            </a:r>
            <a:endParaRPr sz="36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000">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9">
                                            <p:txEl>
                                              <p:pRg st="0" end="0"/>
                                            </p:txEl>
                                          </p:spTgt>
                                        </p:tgtEl>
                                        <p:attrNameLst>
                                          <p:attrName>style.visibility</p:attrName>
                                        </p:attrNameLst>
                                      </p:cBhvr>
                                      <p:to>
                                        <p:strVal val="visible"/>
                                      </p:to>
                                    </p:set>
                                    <p:anim calcmode="lin" valueType="num">
                                      <p:cBhvr additive="base">
                                        <p:cTn id="7" dur="500"/>
                                        <p:tgtEl>
                                          <p:spTgt spid="5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9">
                                            <p:txEl>
                                              <p:pRg st="1" end="1"/>
                                            </p:txEl>
                                          </p:spTgt>
                                        </p:tgtEl>
                                        <p:attrNameLst>
                                          <p:attrName>style.visibility</p:attrName>
                                        </p:attrNameLst>
                                      </p:cBhvr>
                                      <p:to>
                                        <p:strVal val="visible"/>
                                      </p:to>
                                    </p:set>
                                    <p:anim calcmode="lin" valueType="num">
                                      <p:cBhvr additive="base">
                                        <p:cTn id="12" dur="500"/>
                                        <p:tgtEl>
                                          <p:spTgt spid="5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0">
                                            <p:txEl>
                                              <p:pRg st="0" end="0"/>
                                            </p:txEl>
                                          </p:spTgt>
                                        </p:tgtEl>
                                        <p:attrNameLst>
                                          <p:attrName>style.visibility</p:attrName>
                                        </p:attrNameLst>
                                      </p:cBhvr>
                                      <p:to>
                                        <p:strVal val="visible"/>
                                      </p:to>
                                    </p:set>
                                    <p:animEffect transition="in" filter="fade">
                                      <p:cBhvr>
                                        <p:cTn id="17" dur="500"/>
                                        <p:tgtEl>
                                          <p:spTgt spid="5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xEl>
                                              <p:pRg st="1" end="1"/>
                                            </p:txEl>
                                          </p:spTgt>
                                        </p:tgtEl>
                                        <p:attrNameLst>
                                          <p:attrName>style.visibility</p:attrName>
                                        </p:attrNameLst>
                                      </p:cBhvr>
                                      <p:to>
                                        <p:strVal val="visible"/>
                                      </p:to>
                                    </p:set>
                                    <p:animEffect transition="in" filter="fade">
                                      <p:cBhvr>
                                        <p:cTn id="22" dur="500"/>
                                        <p:tgtEl>
                                          <p:spTgt spid="5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29"/>
          <p:cNvPicPr preferRelativeResize="0"/>
          <p:nvPr/>
        </p:nvPicPr>
        <p:blipFill rotWithShape="1">
          <a:blip r:embed="rId1"/>
          <a:srcRect/>
          <a:stretch>
            <a:fillRect/>
          </a:stretch>
        </p:blipFill>
        <p:spPr>
          <a:xfrm>
            <a:off x="0" y="0"/>
            <a:ext cx="2535949" cy="2535949"/>
          </a:xfrm>
          <a:prstGeom prst="rect">
            <a:avLst/>
          </a:prstGeom>
          <a:noFill/>
          <a:ln>
            <a:noFill/>
          </a:ln>
        </p:spPr>
      </p:pic>
      <p:sp>
        <p:nvSpPr>
          <p:cNvPr id="577" name="Google Shape;577;p29"/>
          <p:cNvSpPr txBox="1"/>
          <p:nvPr/>
        </p:nvSpPr>
        <p:spPr>
          <a:xfrm>
            <a:off x="2396358" y="1405776"/>
            <a:ext cx="8671035" cy="541834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0000"/>
                </a:solidFill>
                <a:latin typeface="Times New Roman" panose="02020603050405020304"/>
                <a:ea typeface="Times New Roman" panose="02020603050405020304"/>
                <a:cs typeface="Times New Roman" panose="02020603050405020304"/>
                <a:sym typeface="Times New Roman" panose="02020603050405020304"/>
              </a:rPr>
              <a:t>Câu hỏi 4: </a:t>
            </a:r>
            <a:r>
              <a:rPr lang="en-US" sz="3200" b="1" i="1">
                <a:solidFill>
                  <a:srgbClr val="000000"/>
                </a:solidFill>
                <a:latin typeface="Times New Roman" panose="02020603050405020304"/>
                <a:ea typeface="Times New Roman" panose="02020603050405020304"/>
                <a:cs typeface="Times New Roman" panose="02020603050405020304"/>
                <a:sym typeface="Times New Roman" panose="02020603050405020304"/>
              </a:rPr>
              <a:t>Văn học dân gian được truyền miệng bằng hình thức?</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a.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Nói - kể</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b.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Hát</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c.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Diễn</a:t>
            </a:r>
            <a:b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br>
            <a:r>
              <a:rPr lang="en-US" sz="3200">
                <a:solidFill>
                  <a:srgbClr val="000000"/>
                </a:solidFill>
                <a:latin typeface="Times New Roman" panose="02020603050405020304"/>
                <a:ea typeface="Times New Roman" panose="02020603050405020304"/>
                <a:cs typeface="Times New Roman" panose="02020603050405020304"/>
                <a:sym typeface="Times New Roman" panose="02020603050405020304"/>
              </a:rPr>
              <a:t>d. </a:t>
            </a:r>
            <a:r>
              <a:rPr lang="en-US" sz="3200" i="1">
                <a:solidFill>
                  <a:srgbClr val="000000"/>
                </a:solidFill>
                <a:latin typeface="Times New Roman" panose="02020603050405020304"/>
                <a:ea typeface="Times New Roman" panose="02020603050405020304"/>
                <a:cs typeface="Times New Roman" panose="02020603050405020304"/>
                <a:sym typeface="Times New Roman" panose="02020603050405020304"/>
              </a:rPr>
              <a:t>Tất cả các hình thức trên</a:t>
            </a:r>
            <a:endParaRPr sz="32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None/>
            </a:pPr>
            <a:endParaRPr sz="40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78" name="Google Shape;578;p29"/>
          <p:cNvSpPr txBox="1"/>
          <p:nvPr/>
        </p:nvSpPr>
        <p:spPr>
          <a:xfrm>
            <a:off x="3556006" y="6085582"/>
            <a:ext cx="636744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Đáp án: d. Tất cả các hình thức trên</a:t>
            </a:r>
            <a:endParaRPr lang="en-US" sz="32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32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79" name="Google Shape;579;p29"/>
          <p:cNvSpPr txBox="1"/>
          <p:nvPr/>
        </p:nvSpPr>
        <p:spPr>
          <a:xfrm>
            <a:off x="3944910" y="228609"/>
            <a:ext cx="429303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974806"/>
                </a:solidFill>
                <a:latin typeface="Times New Roman" panose="02020603050405020304"/>
                <a:ea typeface="Times New Roman" panose="02020603050405020304"/>
                <a:cs typeface="Times New Roman" panose="02020603050405020304"/>
                <a:sym typeface="Times New Roman" panose="02020603050405020304"/>
              </a:rPr>
              <a:t>BÀI TẬP CỦNG CỐ</a:t>
            </a:r>
            <a:endParaRPr sz="3600" b="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000">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7">
                                            <p:txEl>
                                              <p:pRg st="0" end="0"/>
                                            </p:txEl>
                                          </p:spTgt>
                                        </p:tgtEl>
                                        <p:attrNameLst>
                                          <p:attrName>style.visibility</p:attrName>
                                        </p:attrNameLst>
                                      </p:cBhvr>
                                      <p:to>
                                        <p:strVal val="visible"/>
                                      </p:to>
                                    </p:set>
                                    <p:anim calcmode="lin" valueType="num">
                                      <p:cBhvr additive="base">
                                        <p:cTn id="7" dur="500"/>
                                        <p:tgtEl>
                                          <p:spTgt spid="5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7">
                                            <p:txEl>
                                              <p:pRg st="1" end="1"/>
                                            </p:txEl>
                                          </p:spTgt>
                                        </p:tgtEl>
                                        <p:attrNameLst>
                                          <p:attrName>style.visibility</p:attrName>
                                        </p:attrNameLst>
                                      </p:cBhvr>
                                      <p:to>
                                        <p:strVal val="visible"/>
                                      </p:to>
                                    </p:set>
                                    <p:anim calcmode="lin" valueType="num">
                                      <p:cBhvr additive="base">
                                        <p:cTn id="12" dur="500"/>
                                        <p:tgtEl>
                                          <p:spTgt spid="5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8">
                                            <p:txEl>
                                              <p:pRg st="0" end="0"/>
                                            </p:txEl>
                                          </p:spTgt>
                                        </p:tgtEl>
                                        <p:attrNameLst>
                                          <p:attrName>style.visibility</p:attrName>
                                        </p:attrNameLst>
                                      </p:cBhvr>
                                      <p:to>
                                        <p:strVal val="visible"/>
                                      </p:to>
                                    </p:set>
                                    <p:animEffect transition="in" filter="fade">
                                      <p:cBhvr>
                                        <p:cTn id="17" dur="500"/>
                                        <p:tgtEl>
                                          <p:spTgt spid="5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8">
                                            <p:txEl>
                                              <p:pRg st="1" end="1"/>
                                            </p:txEl>
                                          </p:spTgt>
                                        </p:tgtEl>
                                        <p:attrNameLst>
                                          <p:attrName>style.visibility</p:attrName>
                                        </p:attrNameLst>
                                      </p:cBhvr>
                                      <p:to>
                                        <p:strVal val="visible"/>
                                      </p:to>
                                    </p:set>
                                    <p:animEffect transition="in" filter="fade">
                                      <p:cBhvr>
                                        <p:cTn id="22" dur="500"/>
                                        <p:tgtEl>
                                          <p:spTgt spid="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85"/>
        <p:cNvGrpSpPr/>
        <p:nvPr/>
      </p:nvGrpSpPr>
      <p:grpSpPr>
        <a:xfrm>
          <a:off x="0" y="0"/>
          <a:ext cx="0" cy="0"/>
          <a:chOff x="0" y="0"/>
          <a:chExt cx="0" cy="0"/>
        </a:xfrm>
      </p:grpSpPr>
      <p:pic>
        <p:nvPicPr>
          <p:cNvPr id="286" name="Google Shape;286;p3"/>
          <p:cNvPicPr preferRelativeResize="0"/>
          <p:nvPr/>
        </p:nvPicPr>
        <p:blipFill rotWithShape="1">
          <a:blip r:embed="rId2"/>
          <a:srcRect/>
          <a:stretch>
            <a:fillRect/>
          </a:stretch>
        </p:blipFill>
        <p:spPr>
          <a:xfrm>
            <a:off x="5833084" y="-50426"/>
            <a:ext cx="1941429" cy="1856600"/>
          </a:xfrm>
          <a:prstGeom prst="rect">
            <a:avLst/>
          </a:prstGeom>
          <a:noFill/>
          <a:ln>
            <a:noFill/>
          </a:ln>
        </p:spPr>
      </p:pic>
      <p:pic>
        <p:nvPicPr>
          <p:cNvPr id="287" name="Google Shape;287;p3"/>
          <p:cNvPicPr preferRelativeResize="0"/>
          <p:nvPr/>
        </p:nvPicPr>
        <p:blipFill rotWithShape="1">
          <a:blip r:embed="rId3"/>
          <a:srcRect/>
          <a:stretch>
            <a:fillRect/>
          </a:stretch>
        </p:blipFill>
        <p:spPr>
          <a:xfrm>
            <a:off x="9772829" y="4860859"/>
            <a:ext cx="1969179" cy="1743607"/>
          </a:xfrm>
          <a:prstGeom prst="rect">
            <a:avLst/>
          </a:prstGeom>
          <a:noFill/>
          <a:ln>
            <a:noFill/>
          </a:ln>
        </p:spPr>
      </p:pic>
      <p:pic>
        <p:nvPicPr>
          <p:cNvPr id="288" name="Google Shape;288;p3"/>
          <p:cNvPicPr preferRelativeResize="0"/>
          <p:nvPr/>
        </p:nvPicPr>
        <p:blipFill rotWithShape="1">
          <a:blip r:embed="rId4"/>
          <a:srcRect/>
          <a:stretch>
            <a:fillRect/>
          </a:stretch>
        </p:blipFill>
        <p:spPr>
          <a:xfrm>
            <a:off x="9727105" y="4348732"/>
            <a:ext cx="2060627" cy="1383912"/>
          </a:xfrm>
          <a:prstGeom prst="rect">
            <a:avLst/>
          </a:prstGeom>
          <a:noFill/>
          <a:ln>
            <a:noFill/>
          </a:ln>
        </p:spPr>
      </p:pic>
      <p:sp>
        <p:nvSpPr>
          <p:cNvPr id="289" name="Google Shape;289;p3"/>
          <p:cNvSpPr/>
          <p:nvPr/>
        </p:nvSpPr>
        <p:spPr>
          <a:xfrm>
            <a:off x="9926543" y="3437728"/>
            <a:ext cx="1470660" cy="1810533"/>
          </a:xfrm>
          <a:prstGeom prst="foldedCorner">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000000"/>
                </a:solidFill>
                <a:latin typeface="Tahoma" panose="020B0604030504040204"/>
                <a:ea typeface="Tahoma" panose="020B0604030504040204"/>
                <a:cs typeface="Tahoma" panose="020B0604030504040204"/>
                <a:sym typeface="Tahoma" panose="020B0604030504040204"/>
              </a:rPr>
              <a:t>Con nhận được 1 điểm tốt!</a:t>
            </a:r>
            <a:endParaRPr sz="1800" b="1" i="0" u="none" strike="noStrike" cap="none">
              <a:solidFill>
                <a:srgbClr val="000000"/>
              </a:solidFill>
              <a:latin typeface="Tahoma" panose="020B0604030504040204"/>
              <a:ea typeface="Tahoma" panose="020B0604030504040204"/>
              <a:cs typeface="Tahoma" panose="020B0604030504040204"/>
              <a:sym typeface="Tahoma" panose="020B0604030504040204"/>
            </a:endParaRPr>
          </a:p>
        </p:txBody>
      </p:sp>
      <p:sp>
        <p:nvSpPr>
          <p:cNvPr id="290" name="Google Shape;290;p3"/>
          <p:cNvSpPr/>
          <p:nvPr/>
        </p:nvSpPr>
        <p:spPr>
          <a:xfrm>
            <a:off x="508001" y="275771"/>
            <a:ext cx="9622971" cy="1727200"/>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1800"/>
              </a:spcBef>
              <a:spcAft>
                <a:spcPts val="0"/>
              </a:spcAft>
              <a:buNone/>
            </a:pPr>
            <a:r>
              <a:rPr lang="en-US" sz="36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Câu 1: Văn học Việt Nam bao gồm </a:t>
            </a:r>
            <a:r>
              <a:rPr lang="en-US" sz="3600" b="1" i="1">
                <a:solidFill>
                  <a:srgbClr val="0070C0"/>
                </a:solidFill>
                <a:latin typeface="Times New Roman" panose="02020603050405020304"/>
                <a:ea typeface="Times New Roman" panose="02020603050405020304"/>
                <a:cs typeface="Times New Roman" panose="02020603050405020304"/>
                <a:sym typeface="Times New Roman" panose="02020603050405020304"/>
              </a:rPr>
              <a:t>mấy </a:t>
            </a:r>
            <a:r>
              <a:rPr lang="en-US" sz="36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bộ phận?</a:t>
            </a:r>
            <a:endParaRPr sz="36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36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1" name="Google Shape;291;p3"/>
          <p:cNvSpPr/>
          <p:nvPr/>
        </p:nvSpPr>
        <p:spPr>
          <a:xfrm>
            <a:off x="507999" y="2131137"/>
            <a:ext cx="9375324" cy="1306591"/>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u="none" strike="noStrike" cap="none">
                <a:solidFill>
                  <a:srgbClr val="002060"/>
                </a:solidFill>
                <a:latin typeface="Times New Roman" panose="02020603050405020304"/>
                <a:ea typeface="Times New Roman" panose="02020603050405020304"/>
                <a:cs typeface="Times New Roman" panose="02020603050405020304"/>
                <a:sym typeface="Times New Roman" panose="02020603050405020304"/>
              </a:rPr>
              <a:t>Hai bộ phận: VHDG &amp; VH viết</a:t>
            </a:r>
            <a:endParaRPr sz="2400" b="1" i="1" u="none" strike="noStrike" cap="none">
              <a:solidFill>
                <a:srgbClr val="333333"/>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2" name="Google Shape;292;p3"/>
          <p:cNvSpPr/>
          <p:nvPr/>
        </p:nvSpPr>
        <p:spPr>
          <a:xfrm rot="5600923">
            <a:off x="2831326" y="4994121"/>
            <a:ext cx="2438330" cy="250979"/>
          </a:xfrm>
          <a:prstGeom prst="rect">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3" name="Google Shape;293;p3">
            <a:hlinkClick r:id="rId6" action="ppaction://hlinksldjump"/>
          </p:cNvPr>
          <p:cNvSpPr/>
          <p:nvPr/>
        </p:nvSpPr>
        <p:spPr>
          <a:xfrm rot="586976" flipH="1">
            <a:off x="2801409" y="4069021"/>
            <a:ext cx="2310939" cy="899514"/>
          </a:xfrm>
          <a:prstGeom prst="homePlate">
            <a:avLst>
              <a:gd name="adj" fmla="val 50000"/>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rPr>
              <a:t>GO HOME</a:t>
            </a:r>
            <a:endPar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endParaRPr>
          </a:p>
        </p:txBody>
      </p:sp>
      <p:pic>
        <p:nvPicPr>
          <p:cNvPr id="294" name="Google Shape;294;p3"/>
          <p:cNvPicPr preferRelativeResize="0"/>
          <p:nvPr/>
        </p:nvPicPr>
        <p:blipFill rotWithShape="1">
          <a:blip r:embed="rId7"/>
          <a:srcRect/>
          <a:stretch>
            <a:fillRect/>
          </a:stretch>
        </p:blipFill>
        <p:spPr>
          <a:xfrm>
            <a:off x="3574243" y="5457484"/>
            <a:ext cx="952500" cy="1019175"/>
          </a:xfrm>
          <a:prstGeom prst="rect">
            <a:avLst/>
          </a:prstGeom>
          <a:noFill/>
          <a:ln>
            <a:noFill/>
          </a:ln>
        </p:spPr>
      </p:pic>
      <p:sp>
        <p:nvSpPr>
          <p:cNvPr id="295" name="Google Shape;295;p3"/>
          <p:cNvSpPr/>
          <p:nvPr/>
        </p:nvSpPr>
        <p:spPr>
          <a:xfrm>
            <a:off x="4025911" y="4194326"/>
            <a:ext cx="154407" cy="154406"/>
          </a:xfrm>
          <a:prstGeom prst="flowChartSummingJunction">
            <a:avLst/>
          </a:prstGeom>
          <a:gradFill>
            <a:gsLst>
              <a:gs pos="0">
                <a:srgbClr val="C9C9C9"/>
              </a:gs>
              <a:gs pos="50000">
                <a:srgbClr val="DCDCDC"/>
              </a:gs>
              <a:gs pos="100000">
                <a:srgbClr val="EDEDED"/>
              </a:gs>
            </a:gsLst>
            <a:path path="circle">
              <a:fillToRect l="50000" t="50000" r="50000" b="50000"/>
            </a:path>
            <a:tileRect/>
          </a:gra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296" name="Google Shape;296;p3"/>
          <p:cNvPicPr preferRelativeResize="0"/>
          <p:nvPr/>
        </p:nvPicPr>
        <p:blipFill rotWithShape="1">
          <a:blip r:embed="rId8"/>
          <a:srcRect/>
          <a:stretch>
            <a:fillRect/>
          </a:stretch>
        </p:blipFill>
        <p:spPr>
          <a:xfrm>
            <a:off x="5002680" y="5154122"/>
            <a:ext cx="1164057" cy="1275986"/>
          </a:xfrm>
          <a:prstGeom prst="rect">
            <a:avLst/>
          </a:prstGeom>
          <a:noFill/>
          <a:ln>
            <a:noFill/>
          </a:ln>
        </p:spPr>
      </p:pic>
      <p:pic>
        <p:nvPicPr>
          <p:cNvPr id="297" name="Google Shape;297;p3"/>
          <p:cNvPicPr preferRelativeResize="0"/>
          <p:nvPr/>
        </p:nvPicPr>
        <p:blipFill rotWithShape="1">
          <a:blip r:embed="rId8"/>
          <a:srcRect/>
          <a:stretch>
            <a:fillRect/>
          </a:stretch>
        </p:blipFill>
        <p:spPr>
          <a:xfrm>
            <a:off x="12" y="3972260"/>
            <a:ext cx="1164057" cy="1275986"/>
          </a:xfrm>
          <a:prstGeom prst="rect">
            <a:avLst/>
          </a:prstGeom>
          <a:noFill/>
          <a:ln>
            <a:noFill/>
          </a:ln>
        </p:spPr>
      </p:pic>
      <p:pic>
        <p:nvPicPr>
          <p:cNvPr id="298" name="Google Shape;298;p3"/>
          <p:cNvPicPr preferRelativeResize="0"/>
          <p:nvPr/>
        </p:nvPicPr>
        <p:blipFill rotWithShape="1">
          <a:blip r:embed="rId9"/>
          <a:srcRect/>
          <a:stretch>
            <a:fillRect/>
          </a:stretch>
        </p:blipFill>
        <p:spPr>
          <a:xfrm>
            <a:off x="3009345" y="3437713"/>
            <a:ext cx="777979" cy="768642"/>
          </a:xfrm>
          <a:prstGeom prst="rect">
            <a:avLst/>
          </a:prstGeom>
          <a:noFill/>
          <a:ln>
            <a:noFill/>
          </a:ln>
        </p:spPr>
      </p:pic>
      <p:pic>
        <p:nvPicPr>
          <p:cNvPr id="299" name="Google Shape;299;p3"/>
          <p:cNvPicPr preferRelativeResize="0"/>
          <p:nvPr/>
        </p:nvPicPr>
        <p:blipFill rotWithShape="1">
          <a:blip r:embed="rId10"/>
          <a:srcRect/>
          <a:stretch>
            <a:fillRect/>
          </a:stretch>
        </p:blipFill>
        <p:spPr>
          <a:xfrm flipH="1">
            <a:off x="4557906" y="3664879"/>
            <a:ext cx="880161" cy="843194"/>
          </a:xfrm>
          <a:prstGeom prst="rect">
            <a:avLst/>
          </a:prstGeom>
          <a:noFill/>
          <a:ln>
            <a:noFill/>
          </a:ln>
        </p:spPr>
      </p:pic>
      <p:pic>
        <p:nvPicPr>
          <p:cNvPr id="300" name="Google Shape;300;p3"/>
          <p:cNvPicPr preferRelativeResize="0"/>
          <p:nvPr/>
        </p:nvPicPr>
        <p:blipFill rotWithShape="1">
          <a:blip r:embed="rId11"/>
          <a:srcRect/>
          <a:stretch>
            <a:fillRect/>
          </a:stretch>
        </p:blipFill>
        <p:spPr>
          <a:xfrm>
            <a:off x="9883323" y="3919037"/>
            <a:ext cx="495300" cy="438150"/>
          </a:xfrm>
          <a:prstGeom prst="rect">
            <a:avLst/>
          </a:prstGeom>
          <a:noFill/>
          <a:ln>
            <a:noFill/>
          </a:ln>
        </p:spPr>
      </p:pic>
      <p:pic>
        <p:nvPicPr>
          <p:cNvPr id="301" name="Google Shape;301;p3"/>
          <p:cNvPicPr preferRelativeResize="0"/>
          <p:nvPr/>
        </p:nvPicPr>
        <p:blipFill rotWithShape="1">
          <a:blip r:embed="rId12"/>
          <a:srcRect/>
          <a:stretch>
            <a:fillRect/>
          </a:stretch>
        </p:blipFill>
        <p:spPr>
          <a:xfrm>
            <a:off x="11050505" y="3822052"/>
            <a:ext cx="714375" cy="119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89"/>
                                        </p:tgtEl>
                                        <p:attrNameLst>
                                          <p:attrName>style.visibility</p:attrName>
                                        </p:attrNameLst>
                                      </p:cBhvr>
                                      <p:to>
                                        <p:strVal val="visible"/>
                                      </p:to>
                                    </p:set>
                                    <p:animEffect transition="in" filter="fade">
                                      <p:cBhvr>
                                        <p:cTn id="16" dur="500"/>
                                        <p:tgtEl>
                                          <p:spTgt spid="289"/>
                                        </p:tgtEl>
                                      </p:cBhvr>
                                    </p:animEffect>
                                  </p:childTnLst>
                                </p:cTn>
                              </p:par>
                              <p:par>
                                <p:cTn id="17" presetID="10" presetClass="entr" presetSubtype="0" fill="hold" nodeType="withEffect">
                                  <p:stCondLst>
                                    <p:cond delay="0"/>
                                  </p:stCondLst>
                                  <p:childTnLst>
                                    <p:set>
                                      <p:cBhvr>
                                        <p:cTn id="18" dur="1" fill="hold">
                                          <p:stCondLst>
                                            <p:cond delay="0"/>
                                          </p:stCondLst>
                                        </p:cTn>
                                        <p:tgtEl>
                                          <p:spTgt spid="300"/>
                                        </p:tgtEl>
                                        <p:attrNameLst>
                                          <p:attrName>style.visibility</p:attrName>
                                        </p:attrNameLst>
                                      </p:cBhvr>
                                      <p:to>
                                        <p:strVal val="visible"/>
                                      </p:to>
                                    </p:set>
                                    <p:animEffect transition="in" filter="fade">
                                      <p:cBhvr>
                                        <p:cTn id="19" dur="500"/>
                                        <p:tgtEl>
                                          <p:spTgt spid="300"/>
                                        </p:tgtEl>
                                      </p:cBhvr>
                                    </p:animEffect>
                                  </p:childTnLst>
                                </p:cTn>
                              </p:par>
                              <p:par>
                                <p:cTn id="20" presetID="10" presetClass="entr" presetSubtype="0" fill="hold" nodeType="withEffect">
                                  <p:stCondLst>
                                    <p:cond delay="0"/>
                                  </p:stCondLst>
                                  <p:childTnLst>
                                    <p:set>
                                      <p:cBhvr>
                                        <p:cTn id="21" dur="1" fill="hold">
                                          <p:stCondLst>
                                            <p:cond delay="0"/>
                                          </p:stCondLst>
                                        </p:cTn>
                                        <p:tgtEl>
                                          <p:spTgt spid="301"/>
                                        </p:tgtEl>
                                        <p:attrNameLst>
                                          <p:attrName>style.visibility</p:attrName>
                                        </p:attrNameLst>
                                      </p:cBhvr>
                                      <p:to>
                                        <p:strVal val="visible"/>
                                      </p:to>
                                    </p:set>
                                    <p:animEffect transition="in" filter="fade">
                                      <p:cBhvr>
                                        <p:cTn id="22"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2F2F2">
            <a:alpha val="58823"/>
          </a:srgbClr>
        </a:solidFill>
        <a:effectLst/>
      </p:bgPr>
    </p:bg>
    <p:spTree>
      <p:nvGrpSpPr>
        <p:cNvPr id="1" name="Shape 583"/>
        <p:cNvGrpSpPr/>
        <p:nvPr/>
      </p:nvGrpSpPr>
      <p:grpSpPr>
        <a:xfrm>
          <a:off x="0" y="0"/>
          <a:ext cx="0" cy="0"/>
          <a:chOff x="0" y="0"/>
          <a:chExt cx="0" cy="0"/>
        </a:xfrm>
      </p:grpSpPr>
      <p:pic>
        <p:nvPicPr>
          <p:cNvPr id="584" name="Google Shape;584;p30"/>
          <p:cNvPicPr preferRelativeResize="0"/>
          <p:nvPr/>
        </p:nvPicPr>
        <p:blipFill rotWithShape="1">
          <a:blip r:embed="rId1"/>
          <a:srcRect/>
          <a:stretch>
            <a:fillRect/>
          </a:stretch>
        </p:blipFill>
        <p:spPr>
          <a:xfrm>
            <a:off x="1320800" y="3200400"/>
            <a:ext cx="9855200" cy="3595688"/>
          </a:xfrm>
          <a:prstGeom prst="rect">
            <a:avLst/>
          </a:prstGeom>
          <a:noFill/>
          <a:ln>
            <a:noFill/>
          </a:ln>
        </p:spPr>
      </p:pic>
      <p:sp>
        <p:nvSpPr>
          <p:cNvPr id="585" name="Google Shape;585;p30"/>
          <p:cNvSpPr txBox="1"/>
          <p:nvPr/>
        </p:nvSpPr>
        <p:spPr>
          <a:xfrm>
            <a:off x="1625600" y="1295400"/>
            <a:ext cx="9448800" cy="2123658"/>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1">
                <a:solidFill>
                  <a:srgbClr val="000000"/>
                </a:solidFill>
                <a:latin typeface="Times New Roman" panose="02020603050405020304"/>
                <a:ea typeface="Times New Roman" panose="02020603050405020304"/>
                <a:cs typeface="Times New Roman" panose="02020603050405020304"/>
                <a:sym typeface="Times New Roman" panose="02020603050405020304"/>
              </a:rPr>
              <a:t>Cảm ơn quý thầy cô và các em học sinh đã chú ý lắng nghe!</a:t>
            </a:r>
            <a:endParaRPr sz="4400" b="1"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4400" b="1" i="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xEl>
                                              <p:pRg st="0" end="0"/>
                                            </p:txEl>
                                          </p:spTgt>
                                        </p:tgtEl>
                                        <p:attrNameLst>
                                          <p:attrName>style.visibility</p:attrName>
                                        </p:attrNameLst>
                                      </p:cBhvr>
                                      <p:to>
                                        <p:strVal val="visible"/>
                                      </p:to>
                                    </p:set>
                                    <p:animEffect transition="in" filter="fade">
                                      <p:cBhvr>
                                        <p:cTn id="7" dur="500"/>
                                        <p:tgtEl>
                                          <p:spTgt spid="5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5">
                                            <p:txEl>
                                              <p:pRg st="1" end="1"/>
                                            </p:txEl>
                                          </p:spTgt>
                                        </p:tgtEl>
                                        <p:attrNameLst>
                                          <p:attrName>style.visibility</p:attrName>
                                        </p:attrNameLst>
                                      </p:cBhvr>
                                      <p:to>
                                        <p:strVal val="visible"/>
                                      </p:to>
                                    </p:set>
                                    <p:animEffect transition="in" filter="fade">
                                      <p:cBhvr>
                                        <p:cTn id="12" dur="500"/>
                                        <p:tgtEl>
                                          <p:spTgt spid="5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305"/>
        <p:cNvGrpSpPr/>
        <p:nvPr/>
      </p:nvGrpSpPr>
      <p:grpSpPr>
        <a:xfrm>
          <a:off x="0" y="0"/>
          <a:ext cx="0" cy="0"/>
          <a:chOff x="0" y="0"/>
          <a:chExt cx="0" cy="0"/>
        </a:xfrm>
      </p:grpSpPr>
      <p:pic>
        <p:nvPicPr>
          <p:cNvPr id="306" name="Google Shape;306;p4"/>
          <p:cNvPicPr preferRelativeResize="0"/>
          <p:nvPr/>
        </p:nvPicPr>
        <p:blipFill rotWithShape="1">
          <a:blip r:embed="rId2"/>
          <a:srcRect/>
          <a:stretch>
            <a:fillRect/>
          </a:stretch>
        </p:blipFill>
        <p:spPr>
          <a:xfrm>
            <a:off x="5833084" y="-50426"/>
            <a:ext cx="1941429" cy="1856600"/>
          </a:xfrm>
          <a:prstGeom prst="rect">
            <a:avLst/>
          </a:prstGeom>
          <a:noFill/>
          <a:ln>
            <a:noFill/>
          </a:ln>
        </p:spPr>
      </p:pic>
      <p:pic>
        <p:nvPicPr>
          <p:cNvPr id="307" name="Google Shape;307;p4"/>
          <p:cNvPicPr preferRelativeResize="0"/>
          <p:nvPr/>
        </p:nvPicPr>
        <p:blipFill rotWithShape="1">
          <a:blip r:embed="rId3"/>
          <a:srcRect/>
          <a:stretch>
            <a:fillRect/>
          </a:stretch>
        </p:blipFill>
        <p:spPr>
          <a:xfrm>
            <a:off x="9772829" y="4860859"/>
            <a:ext cx="1969179" cy="1743607"/>
          </a:xfrm>
          <a:prstGeom prst="rect">
            <a:avLst/>
          </a:prstGeom>
          <a:noFill/>
          <a:ln>
            <a:noFill/>
          </a:ln>
        </p:spPr>
      </p:pic>
      <p:pic>
        <p:nvPicPr>
          <p:cNvPr id="308" name="Google Shape;308;p4"/>
          <p:cNvPicPr preferRelativeResize="0"/>
          <p:nvPr/>
        </p:nvPicPr>
        <p:blipFill rotWithShape="1">
          <a:blip r:embed="rId4"/>
          <a:srcRect/>
          <a:stretch>
            <a:fillRect/>
          </a:stretch>
        </p:blipFill>
        <p:spPr>
          <a:xfrm>
            <a:off x="9727105" y="4348732"/>
            <a:ext cx="2060627" cy="1383912"/>
          </a:xfrm>
          <a:prstGeom prst="rect">
            <a:avLst/>
          </a:prstGeom>
          <a:noFill/>
          <a:ln>
            <a:noFill/>
          </a:ln>
        </p:spPr>
      </p:pic>
      <p:sp>
        <p:nvSpPr>
          <p:cNvPr id="309" name="Google Shape;309;p4"/>
          <p:cNvSpPr/>
          <p:nvPr/>
        </p:nvSpPr>
        <p:spPr>
          <a:xfrm>
            <a:off x="9926543" y="3437728"/>
            <a:ext cx="1470660" cy="1810533"/>
          </a:xfrm>
          <a:prstGeom prst="foldedCorner">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000000"/>
                </a:solidFill>
                <a:latin typeface="Tahoma" panose="020B0604030504040204"/>
                <a:ea typeface="Tahoma" panose="020B0604030504040204"/>
                <a:cs typeface="Tahoma" panose="020B0604030504040204"/>
                <a:sym typeface="Tahoma" panose="020B0604030504040204"/>
              </a:rPr>
              <a:t>Con nhận được 1 lời khen!</a:t>
            </a:r>
            <a:endParaRPr sz="1800" b="1" i="0" u="none" strike="noStrike" cap="none">
              <a:solidFill>
                <a:srgbClr val="000000"/>
              </a:solidFill>
              <a:latin typeface="Tahoma" panose="020B0604030504040204"/>
              <a:ea typeface="Tahoma" panose="020B0604030504040204"/>
              <a:cs typeface="Tahoma" panose="020B0604030504040204"/>
              <a:sym typeface="Tahoma" panose="020B0604030504040204"/>
            </a:endParaRPr>
          </a:p>
        </p:txBody>
      </p:sp>
      <p:sp>
        <p:nvSpPr>
          <p:cNvPr id="310" name="Google Shape;310;p4"/>
          <p:cNvSpPr/>
          <p:nvPr/>
        </p:nvSpPr>
        <p:spPr>
          <a:xfrm>
            <a:off x="508001" y="275771"/>
            <a:ext cx="9622971" cy="1727200"/>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Câu 2: Văn học dân gian ra đời khi nào?</a:t>
            </a:r>
            <a:endParaRPr sz="32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11" name="Google Shape;311;p4"/>
          <p:cNvSpPr/>
          <p:nvPr/>
        </p:nvSpPr>
        <p:spPr>
          <a:xfrm>
            <a:off x="508000" y="2131123"/>
            <a:ext cx="8985136" cy="1127466"/>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1"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Văn học dân gian ra đời từ xa xưa…</a:t>
            </a:r>
            <a:endParaRPr sz="2800" b="1" i="1"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12" name="Google Shape;312;p4"/>
          <p:cNvSpPr/>
          <p:nvPr/>
        </p:nvSpPr>
        <p:spPr>
          <a:xfrm rot="5600923">
            <a:off x="2831326" y="4994121"/>
            <a:ext cx="2438330" cy="250979"/>
          </a:xfrm>
          <a:prstGeom prst="rect">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13" name="Google Shape;313;p4">
            <a:hlinkClick r:id="rId6" action="ppaction://hlinksldjump"/>
          </p:cNvPr>
          <p:cNvSpPr/>
          <p:nvPr/>
        </p:nvSpPr>
        <p:spPr>
          <a:xfrm rot="586976" flipH="1">
            <a:off x="2801409" y="4069021"/>
            <a:ext cx="2310939" cy="899514"/>
          </a:xfrm>
          <a:prstGeom prst="homePlate">
            <a:avLst>
              <a:gd name="adj" fmla="val 50000"/>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rPr>
              <a:t>GO HOME</a:t>
            </a:r>
            <a:endPar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endParaRPr>
          </a:p>
        </p:txBody>
      </p:sp>
      <p:pic>
        <p:nvPicPr>
          <p:cNvPr id="314" name="Google Shape;314;p4"/>
          <p:cNvPicPr preferRelativeResize="0"/>
          <p:nvPr/>
        </p:nvPicPr>
        <p:blipFill rotWithShape="1">
          <a:blip r:embed="rId7"/>
          <a:srcRect/>
          <a:stretch>
            <a:fillRect/>
          </a:stretch>
        </p:blipFill>
        <p:spPr>
          <a:xfrm>
            <a:off x="3574243" y="5457484"/>
            <a:ext cx="952500" cy="1019175"/>
          </a:xfrm>
          <a:prstGeom prst="rect">
            <a:avLst/>
          </a:prstGeom>
          <a:noFill/>
          <a:ln>
            <a:noFill/>
          </a:ln>
        </p:spPr>
      </p:pic>
      <p:sp>
        <p:nvSpPr>
          <p:cNvPr id="315" name="Google Shape;315;p4"/>
          <p:cNvSpPr/>
          <p:nvPr/>
        </p:nvSpPr>
        <p:spPr>
          <a:xfrm>
            <a:off x="4025911" y="4194326"/>
            <a:ext cx="154407" cy="154406"/>
          </a:xfrm>
          <a:prstGeom prst="flowChartSummingJunction">
            <a:avLst/>
          </a:prstGeom>
          <a:gradFill>
            <a:gsLst>
              <a:gs pos="0">
                <a:srgbClr val="C9C9C9"/>
              </a:gs>
              <a:gs pos="50000">
                <a:srgbClr val="DCDCDC"/>
              </a:gs>
              <a:gs pos="100000">
                <a:srgbClr val="EDEDED"/>
              </a:gs>
            </a:gsLst>
            <a:path path="circle">
              <a:fillToRect l="50000" t="50000" r="50000" b="50000"/>
            </a:path>
            <a:tileRect/>
          </a:gra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316" name="Google Shape;316;p4"/>
          <p:cNvPicPr preferRelativeResize="0"/>
          <p:nvPr/>
        </p:nvPicPr>
        <p:blipFill rotWithShape="1">
          <a:blip r:embed="rId8"/>
          <a:srcRect/>
          <a:stretch>
            <a:fillRect/>
          </a:stretch>
        </p:blipFill>
        <p:spPr>
          <a:xfrm>
            <a:off x="5002680" y="5154122"/>
            <a:ext cx="1164057" cy="1275986"/>
          </a:xfrm>
          <a:prstGeom prst="rect">
            <a:avLst/>
          </a:prstGeom>
          <a:noFill/>
          <a:ln>
            <a:noFill/>
          </a:ln>
        </p:spPr>
      </p:pic>
      <p:pic>
        <p:nvPicPr>
          <p:cNvPr id="317" name="Google Shape;317;p4"/>
          <p:cNvPicPr preferRelativeResize="0"/>
          <p:nvPr/>
        </p:nvPicPr>
        <p:blipFill rotWithShape="1">
          <a:blip r:embed="rId8"/>
          <a:srcRect/>
          <a:stretch>
            <a:fillRect/>
          </a:stretch>
        </p:blipFill>
        <p:spPr>
          <a:xfrm>
            <a:off x="12" y="3972260"/>
            <a:ext cx="1164057" cy="1275986"/>
          </a:xfrm>
          <a:prstGeom prst="rect">
            <a:avLst/>
          </a:prstGeom>
          <a:noFill/>
          <a:ln>
            <a:noFill/>
          </a:ln>
        </p:spPr>
      </p:pic>
      <p:pic>
        <p:nvPicPr>
          <p:cNvPr id="318" name="Google Shape;318;p4"/>
          <p:cNvPicPr preferRelativeResize="0"/>
          <p:nvPr/>
        </p:nvPicPr>
        <p:blipFill rotWithShape="1">
          <a:blip r:embed="rId9"/>
          <a:srcRect/>
          <a:stretch>
            <a:fillRect/>
          </a:stretch>
        </p:blipFill>
        <p:spPr>
          <a:xfrm>
            <a:off x="3009345" y="3437713"/>
            <a:ext cx="777979" cy="768642"/>
          </a:xfrm>
          <a:prstGeom prst="rect">
            <a:avLst/>
          </a:prstGeom>
          <a:noFill/>
          <a:ln>
            <a:noFill/>
          </a:ln>
        </p:spPr>
      </p:pic>
      <p:pic>
        <p:nvPicPr>
          <p:cNvPr id="319" name="Google Shape;319;p4"/>
          <p:cNvPicPr preferRelativeResize="0"/>
          <p:nvPr/>
        </p:nvPicPr>
        <p:blipFill rotWithShape="1">
          <a:blip r:embed="rId10"/>
          <a:srcRect/>
          <a:stretch>
            <a:fillRect/>
          </a:stretch>
        </p:blipFill>
        <p:spPr>
          <a:xfrm flipH="1">
            <a:off x="4557906" y="3664879"/>
            <a:ext cx="880161" cy="843194"/>
          </a:xfrm>
          <a:prstGeom prst="rect">
            <a:avLst/>
          </a:prstGeom>
          <a:noFill/>
          <a:ln>
            <a:noFill/>
          </a:ln>
        </p:spPr>
      </p:pic>
      <p:pic>
        <p:nvPicPr>
          <p:cNvPr id="320" name="Google Shape;320;p4"/>
          <p:cNvPicPr preferRelativeResize="0"/>
          <p:nvPr/>
        </p:nvPicPr>
        <p:blipFill rotWithShape="1">
          <a:blip r:embed="rId11"/>
          <a:srcRect/>
          <a:stretch>
            <a:fillRect/>
          </a:stretch>
        </p:blipFill>
        <p:spPr>
          <a:xfrm>
            <a:off x="9883323" y="3919037"/>
            <a:ext cx="495300" cy="438150"/>
          </a:xfrm>
          <a:prstGeom prst="rect">
            <a:avLst/>
          </a:prstGeom>
          <a:noFill/>
          <a:ln>
            <a:noFill/>
          </a:ln>
        </p:spPr>
      </p:pic>
      <p:pic>
        <p:nvPicPr>
          <p:cNvPr id="321" name="Google Shape;321;p4"/>
          <p:cNvPicPr preferRelativeResize="0"/>
          <p:nvPr/>
        </p:nvPicPr>
        <p:blipFill rotWithShape="1">
          <a:blip r:embed="rId12"/>
          <a:srcRect/>
          <a:stretch>
            <a:fillRect/>
          </a:stretch>
        </p:blipFill>
        <p:spPr>
          <a:xfrm>
            <a:off x="11050505" y="3822052"/>
            <a:ext cx="714375" cy="119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1000"/>
                                        <p:tgtEl>
                                          <p:spTgt spid="3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09"/>
                                        </p:tgtEl>
                                        <p:attrNameLst>
                                          <p:attrName>style.visibility</p:attrName>
                                        </p:attrNameLst>
                                      </p:cBhvr>
                                      <p:to>
                                        <p:strVal val="visible"/>
                                      </p:to>
                                    </p:set>
                                    <p:animEffect transition="in" filter="fade">
                                      <p:cBhvr>
                                        <p:cTn id="16" dur="500"/>
                                        <p:tgtEl>
                                          <p:spTgt spid="309"/>
                                        </p:tgtEl>
                                      </p:cBhvr>
                                    </p:animEffect>
                                  </p:childTnLst>
                                </p:cTn>
                              </p:par>
                              <p:par>
                                <p:cTn id="17" presetID="10" presetClass="entr" presetSubtype="0" fill="hold" nodeType="withEffect">
                                  <p:stCondLst>
                                    <p:cond delay="0"/>
                                  </p:stCondLst>
                                  <p:childTnLst>
                                    <p:set>
                                      <p:cBhvr>
                                        <p:cTn id="18" dur="1" fill="hold">
                                          <p:stCondLst>
                                            <p:cond delay="0"/>
                                          </p:stCondLst>
                                        </p:cTn>
                                        <p:tgtEl>
                                          <p:spTgt spid="320"/>
                                        </p:tgtEl>
                                        <p:attrNameLst>
                                          <p:attrName>style.visibility</p:attrName>
                                        </p:attrNameLst>
                                      </p:cBhvr>
                                      <p:to>
                                        <p:strVal val="visible"/>
                                      </p:to>
                                    </p:set>
                                    <p:animEffect transition="in" filter="fade">
                                      <p:cBhvr>
                                        <p:cTn id="19" dur="500"/>
                                        <p:tgtEl>
                                          <p:spTgt spid="320"/>
                                        </p:tgtEl>
                                      </p:cBhvr>
                                    </p:animEffect>
                                  </p:childTnLst>
                                </p:cTn>
                              </p:par>
                              <p:par>
                                <p:cTn id="20" presetID="10" presetClass="entr" presetSubtype="0" fill="hold" nodeType="withEffect">
                                  <p:stCondLst>
                                    <p:cond delay="0"/>
                                  </p:stCondLst>
                                  <p:childTnLst>
                                    <p:set>
                                      <p:cBhvr>
                                        <p:cTn id="21" dur="1" fill="hold">
                                          <p:stCondLst>
                                            <p:cond delay="0"/>
                                          </p:stCondLst>
                                        </p:cTn>
                                        <p:tgtEl>
                                          <p:spTgt spid="321"/>
                                        </p:tgtEl>
                                        <p:attrNameLst>
                                          <p:attrName>style.visibility</p:attrName>
                                        </p:attrNameLst>
                                      </p:cBhvr>
                                      <p:to>
                                        <p:strVal val="visible"/>
                                      </p:to>
                                    </p:set>
                                    <p:animEffect transition="in" filter="fade">
                                      <p:cBhvr>
                                        <p:cTn id="2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325"/>
        <p:cNvGrpSpPr/>
        <p:nvPr/>
      </p:nvGrpSpPr>
      <p:grpSpPr>
        <a:xfrm>
          <a:off x="0" y="0"/>
          <a:ext cx="0" cy="0"/>
          <a:chOff x="0" y="0"/>
          <a:chExt cx="0" cy="0"/>
        </a:xfrm>
      </p:grpSpPr>
      <p:pic>
        <p:nvPicPr>
          <p:cNvPr id="326" name="Google Shape;326;p5"/>
          <p:cNvPicPr preferRelativeResize="0"/>
          <p:nvPr/>
        </p:nvPicPr>
        <p:blipFill rotWithShape="1">
          <a:blip r:embed="rId2"/>
          <a:srcRect/>
          <a:stretch>
            <a:fillRect/>
          </a:stretch>
        </p:blipFill>
        <p:spPr>
          <a:xfrm>
            <a:off x="5833084" y="-50426"/>
            <a:ext cx="1941429" cy="1856600"/>
          </a:xfrm>
          <a:prstGeom prst="rect">
            <a:avLst/>
          </a:prstGeom>
          <a:noFill/>
          <a:ln>
            <a:noFill/>
          </a:ln>
        </p:spPr>
      </p:pic>
      <p:pic>
        <p:nvPicPr>
          <p:cNvPr id="327" name="Google Shape;327;p5"/>
          <p:cNvPicPr preferRelativeResize="0"/>
          <p:nvPr/>
        </p:nvPicPr>
        <p:blipFill rotWithShape="1">
          <a:blip r:embed="rId3"/>
          <a:srcRect/>
          <a:stretch>
            <a:fillRect/>
          </a:stretch>
        </p:blipFill>
        <p:spPr>
          <a:xfrm>
            <a:off x="9772829" y="4860859"/>
            <a:ext cx="1969179" cy="1743607"/>
          </a:xfrm>
          <a:prstGeom prst="rect">
            <a:avLst/>
          </a:prstGeom>
          <a:noFill/>
          <a:ln>
            <a:noFill/>
          </a:ln>
        </p:spPr>
      </p:pic>
      <p:pic>
        <p:nvPicPr>
          <p:cNvPr id="328" name="Google Shape;328;p5"/>
          <p:cNvPicPr preferRelativeResize="0"/>
          <p:nvPr/>
        </p:nvPicPr>
        <p:blipFill rotWithShape="1">
          <a:blip r:embed="rId4"/>
          <a:srcRect/>
          <a:stretch>
            <a:fillRect/>
          </a:stretch>
        </p:blipFill>
        <p:spPr>
          <a:xfrm>
            <a:off x="9727105" y="4348732"/>
            <a:ext cx="2060627" cy="1383912"/>
          </a:xfrm>
          <a:prstGeom prst="rect">
            <a:avLst/>
          </a:prstGeom>
          <a:noFill/>
          <a:ln>
            <a:noFill/>
          </a:ln>
        </p:spPr>
      </p:pic>
      <p:sp>
        <p:nvSpPr>
          <p:cNvPr id="329" name="Google Shape;329;p5"/>
          <p:cNvSpPr/>
          <p:nvPr/>
        </p:nvSpPr>
        <p:spPr>
          <a:xfrm>
            <a:off x="9926543" y="3920234"/>
            <a:ext cx="1470660" cy="1328012"/>
          </a:xfrm>
          <a:prstGeom prst="foldedCorner">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000000"/>
                </a:solidFill>
                <a:latin typeface="Tahoma" panose="020B0604030504040204"/>
                <a:ea typeface="Tahoma" panose="020B0604030504040204"/>
                <a:cs typeface="Tahoma" panose="020B0604030504040204"/>
                <a:sym typeface="Tahoma" panose="020B0604030504040204"/>
              </a:rPr>
              <a:t>Vỗ tay</a:t>
            </a:r>
            <a:endParaRPr sz="1800" b="1" i="0" u="none" strike="noStrike" cap="none">
              <a:solidFill>
                <a:srgbClr val="000000"/>
              </a:solidFill>
              <a:latin typeface="Tahoma" panose="020B0604030504040204"/>
              <a:ea typeface="Tahoma" panose="020B0604030504040204"/>
              <a:cs typeface="Tahoma" panose="020B0604030504040204"/>
              <a:sym typeface="Tahoma" panose="020B0604030504040204"/>
            </a:endParaRPr>
          </a:p>
        </p:txBody>
      </p:sp>
      <p:sp>
        <p:nvSpPr>
          <p:cNvPr id="330" name="Google Shape;330;p5"/>
          <p:cNvSpPr/>
          <p:nvPr/>
        </p:nvSpPr>
        <p:spPr>
          <a:xfrm>
            <a:off x="304810" y="152400"/>
            <a:ext cx="11482929" cy="2330564"/>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32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3200" b="1" i="1"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Câu 3: Trong các tác phẩm: “Con rồng cháu tiên”, “Bánh trôi nước”, “Sọ Dừa”, “Thạch Sanh”… Tác phẩm nào không thuộc bộ phận VHDG?</a:t>
            </a:r>
            <a:endParaRPr sz="3200" b="1" i="1"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31" name="Google Shape;331;p5"/>
          <p:cNvSpPr/>
          <p:nvPr/>
        </p:nvSpPr>
        <p:spPr>
          <a:xfrm>
            <a:off x="508000" y="2606334"/>
            <a:ext cx="8985136" cy="1127466"/>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002060"/>
                </a:solidFill>
                <a:latin typeface="Times New Roman" panose="02020603050405020304"/>
                <a:ea typeface="Times New Roman" panose="02020603050405020304"/>
                <a:cs typeface="Times New Roman" panose="02020603050405020304"/>
                <a:sym typeface="Times New Roman" panose="02020603050405020304"/>
              </a:rPr>
              <a:t> Bánh trôi nước</a:t>
            </a:r>
            <a:endParaRPr sz="3200" b="1" i="1" u="none" strike="noStrike" cap="none">
              <a:solidFill>
                <a:srgbClr val="00206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32" name="Google Shape;332;p5"/>
          <p:cNvSpPr/>
          <p:nvPr/>
        </p:nvSpPr>
        <p:spPr>
          <a:xfrm rot="5600923">
            <a:off x="2831326" y="4994121"/>
            <a:ext cx="2438330" cy="250979"/>
          </a:xfrm>
          <a:prstGeom prst="rect">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33" name="Google Shape;333;p5">
            <a:hlinkClick r:id="rId6" action="ppaction://hlinksldjump"/>
          </p:cNvPr>
          <p:cNvSpPr/>
          <p:nvPr/>
        </p:nvSpPr>
        <p:spPr>
          <a:xfrm rot="586976" flipH="1">
            <a:off x="2801409" y="4069021"/>
            <a:ext cx="2310939" cy="899514"/>
          </a:xfrm>
          <a:prstGeom prst="homePlate">
            <a:avLst>
              <a:gd name="adj" fmla="val 50000"/>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rPr>
              <a:t>GO HOME</a:t>
            </a:r>
            <a:endPar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endParaRPr>
          </a:p>
        </p:txBody>
      </p:sp>
      <p:pic>
        <p:nvPicPr>
          <p:cNvPr id="334" name="Google Shape;334;p5"/>
          <p:cNvPicPr preferRelativeResize="0"/>
          <p:nvPr/>
        </p:nvPicPr>
        <p:blipFill rotWithShape="1">
          <a:blip r:embed="rId7"/>
          <a:srcRect/>
          <a:stretch>
            <a:fillRect/>
          </a:stretch>
        </p:blipFill>
        <p:spPr>
          <a:xfrm>
            <a:off x="3574243" y="5457484"/>
            <a:ext cx="952500" cy="1019175"/>
          </a:xfrm>
          <a:prstGeom prst="rect">
            <a:avLst/>
          </a:prstGeom>
          <a:noFill/>
          <a:ln>
            <a:noFill/>
          </a:ln>
        </p:spPr>
      </p:pic>
      <p:sp>
        <p:nvSpPr>
          <p:cNvPr id="335" name="Google Shape;335;p5"/>
          <p:cNvSpPr/>
          <p:nvPr/>
        </p:nvSpPr>
        <p:spPr>
          <a:xfrm>
            <a:off x="4025911" y="4194326"/>
            <a:ext cx="154407" cy="154406"/>
          </a:xfrm>
          <a:prstGeom prst="flowChartSummingJunction">
            <a:avLst/>
          </a:prstGeom>
          <a:gradFill>
            <a:gsLst>
              <a:gs pos="0">
                <a:srgbClr val="C9C9C9"/>
              </a:gs>
              <a:gs pos="50000">
                <a:srgbClr val="DCDCDC"/>
              </a:gs>
              <a:gs pos="100000">
                <a:srgbClr val="EDEDED"/>
              </a:gs>
            </a:gsLst>
            <a:path path="circle">
              <a:fillToRect l="50000" t="50000" r="50000" b="50000"/>
            </a:path>
            <a:tileRect/>
          </a:gra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336" name="Google Shape;336;p5"/>
          <p:cNvPicPr preferRelativeResize="0"/>
          <p:nvPr/>
        </p:nvPicPr>
        <p:blipFill rotWithShape="1">
          <a:blip r:embed="rId8"/>
          <a:srcRect/>
          <a:stretch>
            <a:fillRect/>
          </a:stretch>
        </p:blipFill>
        <p:spPr>
          <a:xfrm>
            <a:off x="5002680" y="5154122"/>
            <a:ext cx="1164057" cy="1275986"/>
          </a:xfrm>
          <a:prstGeom prst="rect">
            <a:avLst/>
          </a:prstGeom>
          <a:noFill/>
          <a:ln>
            <a:noFill/>
          </a:ln>
        </p:spPr>
      </p:pic>
      <p:pic>
        <p:nvPicPr>
          <p:cNvPr id="337" name="Google Shape;337;p5"/>
          <p:cNvPicPr preferRelativeResize="0"/>
          <p:nvPr/>
        </p:nvPicPr>
        <p:blipFill rotWithShape="1">
          <a:blip r:embed="rId8"/>
          <a:srcRect/>
          <a:stretch>
            <a:fillRect/>
          </a:stretch>
        </p:blipFill>
        <p:spPr>
          <a:xfrm>
            <a:off x="12" y="3972260"/>
            <a:ext cx="1164057" cy="1275986"/>
          </a:xfrm>
          <a:prstGeom prst="rect">
            <a:avLst/>
          </a:prstGeom>
          <a:noFill/>
          <a:ln>
            <a:noFill/>
          </a:ln>
        </p:spPr>
      </p:pic>
      <p:pic>
        <p:nvPicPr>
          <p:cNvPr id="338" name="Google Shape;338;p5"/>
          <p:cNvPicPr preferRelativeResize="0"/>
          <p:nvPr/>
        </p:nvPicPr>
        <p:blipFill rotWithShape="1">
          <a:blip r:embed="rId9"/>
          <a:srcRect/>
          <a:stretch>
            <a:fillRect/>
          </a:stretch>
        </p:blipFill>
        <p:spPr>
          <a:xfrm>
            <a:off x="3009345" y="3437713"/>
            <a:ext cx="777979" cy="768642"/>
          </a:xfrm>
          <a:prstGeom prst="rect">
            <a:avLst/>
          </a:prstGeom>
          <a:noFill/>
          <a:ln>
            <a:noFill/>
          </a:ln>
        </p:spPr>
      </p:pic>
      <p:pic>
        <p:nvPicPr>
          <p:cNvPr id="339" name="Google Shape;339;p5"/>
          <p:cNvPicPr preferRelativeResize="0"/>
          <p:nvPr/>
        </p:nvPicPr>
        <p:blipFill rotWithShape="1">
          <a:blip r:embed="rId10"/>
          <a:srcRect/>
          <a:stretch>
            <a:fillRect/>
          </a:stretch>
        </p:blipFill>
        <p:spPr>
          <a:xfrm flipH="1">
            <a:off x="4557906" y="3664879"/>
            <a:ext cx="880161" cy="843194"/>
          </a:xfrm>
          <a:prstGeom prst="rect">
            <a:avLst/>
          </a:prstGeom>
          <a:noFill/>
          <a:ln>
            <a:noFill/>
          </a:ln>
        </p:spPr>
      </p:pic>
      <p:pic>
        <p:nvPicPr>
          <p:cNvPr id="340" name="Google Shape;340;p5"/>
          <p:cNvPicPr preferRelativeResize="0"/>
          <p:nvPr/>
        </p:nvPicPr>
        <p:blipFill rotWithShape="1">
          <a:blip r:embed="rId11"/>
          <a:srcRect/>
          <a:stretch>
            <a:fillRect/>
          </a:stretch>
        </p:blipFill>
        <p:spPr>
          <a:xfrm>
            <a:off x="9883323" y="3919037"/>
            <a:ext cx="495300" cy="438150"/>
          </a:xfrm>
          <a:prstGeom prst="rect">
            <a:avLst/>
          </a:prstGeom>
          <a:noFill/>
          <a:ln>
            <a:noFill/>
          </a:ln>
        </p:spPr>
      </p:pic>
      <p:pic>
        <p:nvPicPr>
          <p:cNvPr id="341" name="Google Shape;341;p5"/>
          <p:cNvPicPr preferRelativeResize="0"/>
          <p:nvPr/>
        </p:nvPicPr>
        <p:blipFill rotWithShape="1">
          <a:blip r:embed="rId12"/>
          <a:srcRect/>
          <a:stretch>
            <a:fillRect/>
          </a:stretch>
        </p:blipFill>
        <p:spPr>
          <a:xfrm>
            <a:off x="11050505" y="3822052"/>
            <a:ext cx="714375" cy="119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1000"/>
                                        <p:tgtEl>
                                          <p:spTgt spid="33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29"/>
                                        </p:tgtEl>
                                        <p:attrNameLst>
                                          <p:attrName>style.visibility</p:attrName>
                                        </p:attrNameLst>
                                      </p:cBhvr>
                                      <p:to>
                                        <p:strVal val="visible"/>
                                      </p:to>
                                    </p:set>
                                    <p:animEffect transition="in" filter="fade">
                                      <p:cBhvr>
                                        <p:cTn id="16" dur="500"/>
                                        <p:tgtEl>
                                          <p:spTgt spid="329"/>
                                        </p:tgtEl>
                                      </p:cBhvr>
                                    </p:animEffect>
                                  </p:childTnLst>
                                </p:cTn>
                              </p:par>
                              <p:par>
                                <p:cTn id="17" presetID="10" presetClass="entr" presetSubtype="0" fill="hold" nodeType="withEffect">
                                  <p:stCondLst>
                                    <p:cond delay="0"/>
                                  </p:stCondLst>
                                  <p:childTnLst>
                                    <p:set>
                                      <p:cBhvr>
                                        <p:cTn id="18" dur="1" fill="hold">
                                          <p:stCondLst>
                                            <p:cond delay="0"/>
                                          </p:stCondLst>
                                        </p:cTn>
                                        <p:tgtEl>
                                          <p:spTgt spid="340"/>
                                        </p:tgtEl>
                                        <p:attrNameLst>
                                          <p:attrName>style.visibility</p:attrName>
                                        </p:attrNameLst>
                                      </p:cBhvr>
                                      <p:to>
                                        <p:strVal val="visible"/>
                                      </p:to>
                                    </p:set>
                                    <p:animEffect transition="in" filter="fade">
                                      <p:cBhvr>
                                        <p:cTn id="19" dur="500"/>
                                        <p:tgtEl>
                                          <p:spTgt spid="340"/>
                                        </p:tgtEl>
                                      </p:cBhvr>
                                    </p:animEffect>
                                  </p:childTnLst>
                                </p:cTn>
                              </p:par>
                              <p:par>
                                <p:cTn id="20" presetID="10" presetClass="entr" presetSubtype="0" fill="hold" nodeType="withEffect">
                                  <p:stCondLst>
                                    <p:cond delay="0"/>
                                  </p:stCondLst>
                                  <p:childTnLst>
                                    <p:set>
                                      <p:cBhvr>
                                        <p:cTn id="21" dur="1" fill="hold">
                                          <p:stCondLst>
                                            <p:cond delay="0"/>
                                          </p:stCondLst>
                                        </p:cTn>
                                        <p:tgtEl>
                                          <p:spTgt spid="341"/>
                                        </p:tgtEl>
                                        <p:attrNameLst>
                                          <p:attrName>style.visibility</p:attrName>
                                        </p:attrNameLst>
                                      </p:cBhvr>
                                      <p:to>
                                        <p:strVal val="visible"/>
                                      </p:to>
                                    </p:set>
                                    <p:animEffect transition="in" filter="fade">
                                      <p:cBhvr>
                                        <p:cTn id="22"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345"/>
        <p:cNvGrpSpPr/>
        <p:nvPr/>
      </p:nvGrpSpPr>
      <p:grpSpPr>
        <a:xfrm>
          <a:off x="0" y="0"/>
          <a:ext cx="0" cy="0"/>
          <a:chOff x="0" y="0"/>
          <a:chExt cx="0" cy="0"/>
        </a:xfrm>
      </p:grpSpPr>
      <p:pic>
        <p:nvPicPr>
          <p:cNvPr id="346" name="Google Shape;346;p6"/>
          <p:cNvPicPr preferRelativeResize="0"/>
          <p:nvPr/>
        </p:nvPicPr>
        <p:blipFill rotWithShape="1">
          <a:blip r:embed="rId2"/>
          <a:srcRect/>
          <a:stretch>
            <a:fillRect/>
          </a:stretch>
        </p:blipFill>
        <p:spPr>
          <a:xfrm>
            <a:off x="5833084" y="-50426"/>
            <a:ext cx="1941429" cy="1856600"/>
          </a:xfrm>
          <a:prstGeom prst="rect">
            <a:avLst/>
          </a:prstGeom>
          <a:noFill/>
          <a:ln>
            <a:noFill/>
          </a:ln>
        </p:spPr>
      </p:pic>
      <p:pic>
        <p:nvPicPr>
          <p:cNvPr id="347" name="Google Shape;347;p6"/>
          <p:cNvPicPr preferRelativeResize="0"/>
          <p:nvPr/>
        </p:nvPicPr>
        <p:blipFill rotWithShape="1">
          <a:blip r:embed="rId3"/>
          <a:srcRect/>
          <a:stretch>
            <a:fillRect/>
          </a:stretch>
        </p:blipFill>
        <p:spPr>
          <a:xfrm>
            <a:off x="9772829" y="4860859"/>
            <a:ext cx="1969179" cy="1743607"/>
          </a:xfrm>
          <a:prstGeom prst="rect">
            <a:avLst/>
          </a:prstGeom>
          <a:noFill/>
          <a:ln>
            <a:noFill/>
          </a:ln>
        </p:spPr>
      </p:pic>
      <p:pic>
        <p:nvPicPr>
          <p:cNvPr id="348" name="Google Shape;348;p6"/>
          <p:cNvPicPr preferRelativeResize="0"/>
          <p:nvPr/>
        </p:nvPicPr>
        <p:blipFill rotWithShape="1">
          <a:blip r:embed="rId4"/>
          <a:srcRect/>
          <a:stretch>
            <a:fillRect/>
          </a:stretch>
        </p:blipFill>
        <p:spPr>
          <a:xfrm>
            <a:off x="9727105" y="4348732"/>
            <a:ext cx="2060627" cy="1383912"/>
          </a:xfrm>
          <a:prstGeom prst="rect">
            <a:avLst/>
          </a:prstGeom>
          <a:noFill/>
          <a:ln>
            <a:noFill/>
          </a:ln>
        </p:spPr>
      </p:pic>
      <p:sp>
        <p:nvSpPr>
          <p:cNvPr id="349" name="Google Shape;349;p6"/>
          <p:cNvSpPr/>
          <p:nvPr/>
        </p:nvSpPr>
        <p:spPr>
          <a:xfrm>
            <a:off x="9926543" y="3437728"/>
            <a:ext cx="1470660" cy="1810533"/>
          </a:xfrm>
          <a:prstGeom prst="foldedCorner">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000000"/>
                </a:solidFill>
                <a:latin typeface="Tahoma" panose="020B0604030504040204"/>
                <a:ea typeface="Tahoma" panose="020B0604030504040204"/>
                <a:cs typeface="Tahoma" panose="020B0604030504040204"/>
                <a:sym typeface="Tahoma" panose="020B0604030504040204"/>
              </a:rPr>
              <a:t>Con nhận được 1 lời khen! </a:t>
            </a:r>
            <a:endParaRPr sz="1800" b="1" i="0" u="none" strike="noStrike" cap="none">
              <a:solidFill>
                <a:srgbClr val="000000"/>
              </a:solidFill>
              <a:latin typeface="Tahoma" panose="020B0604030504040204"/>
              <a:ea typeface="Tahoma" panose="020B0604030504040204"/>
              <a:cs typeface="Tahoma" panose="020B0604030504040204"/>
              <a:sym typeface="Tahoma" panose="020B0604030504040204"/>
            </a:endParaRPr>
          </a:p>
        </p:txBody>
      </p:sp>
      <p:sp>
        <p:nvSpPr>
          <p:cNvPr id="350" name="Google Shape;350;p6"/>
          <p:cNvSpPr/>
          <p:nvPr/>
        </p:nvSpPr>
        <p:spPr>
          <a:xfrm>
            <a:off x="508001" y="275771"/>
            <a:ext cx="9622971" cy="1727200"/>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1200" b="1" i="1" u="none" strike="noStrike" cap="none">
              <a:solidFill>
                <a:srgbClr val="2F549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spcBef>
                <a:spcPts val="0"/>
              </a:spcBef>
              <a:spcAft>
                <a:spcPts val="0"/>
              </a:spcAft>
              <a:buNone/>
            </a:pPr>
            <a:r>
              <a:rPr lang="en-US" sz="3600" b="1" i="1" u="none" strike="noStrike" cap="none">
                <a:solidFill>
                  <a:srgbClr val="2F5496"/>
                </a:solidFill>
                <a:latin typeface="Times New Roman" panose="02020603050405020304"/>
                <a:ea typeface="Times New Roman" panose="02020603050405020304"/>
                <a:cs typeface="Times New Roman" panose="02020603050405020304"/>
                <a:sym typeface="Times New Roman" panose="02020603050405020304"/>
              </a:rPr>
              <a:t>Câu 4: </a:t>
            </a:r>
            <a:r>
              <a:rPr lang="en-US" sz="3200" b="1" i="1" u="none" strike="noStrike" cap="none">
                <a:solidFill>
                  <a:srgbClr val="2F5496"/>
                </a:solidFill>
                <a:latin typeface="Times New Roman" panose="02020603050405020304"/>
                <a:ea typeface="Times New Roman" panose="02020603050405020304"/>
                <a:cs typeface="Times New Roman" panose="02020603050405020304"/>
                <a:sym typeface="Times New Roman" panose="02020603050405020304"/>
              </a:rPr>
              <a:t>Kể </a:t>
            </a:r>
            <a:r>
              <a:rPr lang="en-US" sz="3200" b="1" i="1">
                <a:solidFill>
                  <a:srgbClr val="2F5496"/>
                </a:solidFill>
                <a:latin typeface="Times New Roman" panose="02020603050405020304"/>
                <a:ea typeface="Times New Roman" panose="02020603050405020304"/>
                <a:cs typeface="Times New Roman" panose="02020603050405020304"/>
                <a:sym typeface="Times New Roman" panose="02020603050405020304"/>
              </a:rPr>
              <a:t>tên </a:t>
            </a:r>
            <a:r>
              <a:rPr lang="en-US" sz="3200" b="1" i="1" u="none" strike="noStrike" cap="none">
                <a:solidFill>
                  <a:srgbClr val="2F5496"/>
                </a:solidFill>
                <a:latin typeface="Times New Roman" panose="02020603050405020304"/>
                <a:ea typeface="Times New Roman" panose="02020603050405020304"/>
                <a:cs typeface="Times New Roman" panose="02020603050405020304"/>
                <a:sym typeface="Times New Roman" panose="02020603050405020304"/>
              </a:rPr>
              <a:t>những </a:t>
            </a:r>
            <a:r>
              <a:rPr lang="en-US" sz="3200" b="1" i="1">
                <a:solidFill>
                  <a:srgbClr val="2F5496"/>
                </a:solidFill>
                <a:latin typeface="Times New Roman" panose="02020603050405020304"/>
                <a:ea typeface="Times New Roman" panose="02020603050405020304"/>
                <a:cs typeface="Times New Roman" panose="02020603050405020304"/>
                <a:sym typeface="Times New Roman" panose="02020603050405020304"/>
              </a:rPr>
              <a:t>truyện </a:t>
            </a:r>
            <a:r>
              <a:rPr lang="en-US" sz="3200" b="1" i="1" u="none" strike="noStrike" cap="none">
                <a:solidFill>
                  <a:srgbClr val="2F5496"/>
                </a:solidFill>
                <a:latin typeface="Times New Roman" panose="02020603050405020304"/>
                <a:ea typeface="Times New Roman" panose="02020603050405020304"/>
                <a:cs typeface="Times New Roman" panose="02020603050405020304"/>
                <a:sym typeface="Times New Roman" panose="02020603050405020304"/>
              </a:rPr>
              <a:t>cổ tích mà em biết?</a:t>
            </a:r>
            <a:endParaRPr sz="3200" b="1" i="1" u="none" strike="noStrike" cap="none">
              <a:solidFill>
                <a:srgbClr val="2F549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51" name="Google Shape;351;p6"/>
          <p:cNvSpPr/>
          <p:nvPr/>
        </p:nvSpPr>
        <p:spPr>
          <a:xfrm>
            <a:off x="508000" y="2131123"/>
            <a:ext cx="8985136" cy="1127466"/>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Sọ Dừa, Tấm Cám, Em bé thông minh…</a:t>
            </a:r>
            <a:endParaRPr sz="2800" b="0" i="0" u="none" strike="noStrike" cap="none">
              <a:solidFill>
                <a:srgbClr val="00206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52" name="Google Shape;352;p6"/>
          <p:cNvSpPr/>
          <p:nvPr/>
        </p:nvSpPr>
        <p:spPr>
          <a:xfrm rot="5600923">
            <a:off x="2831326" y="4994121"/>
            <a:ext cx="2438330" cy="250979"/>
          </a:xfrm>
          <a:prstGeom prst="rect">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53" name="Google Shape;353;p6">
            <a:hlinkClick r:id="rId6" action="ppaction://hlinksldjump"/>
          </p:cNvPr>
          <p:cNvSpPr/>
          <p:nvPr/>
        </p:nvSpPr>
        <p:spPr>
          <a:xfrm rot="586976" flipH="1">
            <a:off x="2801409" y="4069021"/>
            <a:ext cx="2310939" cy="899514"/>
          </a:xfrm>
          <a:prstGeom prst="homePlate">
            <a:avLst>
              <a:gd name="adj" fmla="val 50000"/>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rPr>
              <a:t>GO HOME</a:t>
            </a:r>
            <a:endPar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endParaRPr>
          </a:p>
        </p:txBody>
      </p:sp>
      <p:pic>
        <p:nvPicPr>
          <p:cNvPr id="354" name="Google Shape;354;p6"/>
          <p:cNvPicPr preferRelativeResize="0"/>
          <p:nvPr/>
        </p:nvPicPr>
        <p:blipFill rotWithShape="1">
          <a:blip r:embed="rId7"/>
          <a:srcRect/>
          <a:stretch>
            <a:fillRect/>
          </a:stretch>
        </p:blipFill>
        <p:spPr>
          <a:xfrm>
            <a:off x="3574243" y="5457484"/>
            <a:ext cx="952500" cy="1019175"/>
          </a:xfrm>
          <a:prstGeom prst="rect">
            <a:avLst/>
          </a:prstGeom>
          <a:noFill/>
          <a:ln>
            <a:noFill/>
          </a:ln>
        </p:spPr>
      </p:pic>
      <p:sp>
        <p:nvSpPr>
          <p:cNvPr id="355" name="Google Shape;355;p6"/>
          <p:cNvSpPr/>
          <p:nvPr/>
        </p:nvSpPr>
        <p:spPr>
          <a:xfrm>
            <a:off x="4025911" y="4194326"/>
            <a:ext cx="154407" cy="154406"/>
          </a:xfrm>
          <a:prstGeom prst="flowChartSummingJunction">
            <a:avLst/>
          </a:prstGeom>
          <a:gradFill>
            <a:gsLst>
              <a:gs pos="0">
                <a:srgbClr val="C9C9C9"/>
              </a:gs>
              <a:gs pos="50000">
                <a:srgbClr val="DCDCDC"/>
              </a:gs>
              <a:gs pos="100000">
                <a:srgbClr val="EDEDED"/>
              </a:gs>
            </a:gsLst>
            <a:path path="circle">
              <a:fillToRect l="50000" t="50000" r="50000" b="50000"/>
            </a:path>
            <a:tileRect/>
          </a:gra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356" name="Google Shape;356;p6"/>
          <p:cNvPicPr preferRelativeResize="0"/>
          <p:nvPr/>
        </p:nvPicPr>
        <p:blipFill rotWithShape="1">
          <a:blip r:embed="rId8"/>
          <a:srcRect/>
          <a:stretch>
            <a:fillRect/>
          </a:stretch>
        </p:blipFill>
        <p:spPr>
          <a:xfrm>
            <a:off x="5002680" y="5154122"/>
            <a:ext cx="1164057" cy="1275986"/>
          </a:xfrm>
          <a:prstGeom prst="rect">
            <a:avLst/>
          </a:prstGeom>
          <a:noFill/>
          <a:ln>
            <a:noFill/>
          </a:ln>
        </p:spPr>
      </p:pic>
      <p:pic>
        <p:nvPicPr>
          <p:cNvPr id="357" name="Google Shape;357;p6"/>
          <p:cNvPicPr preferRelativeResize="0"/>
          <p:nvPr/>
        </p:nvPicPr>
        <p:blipFill rotWithShape="1">
          <a:blip r:embed="rId8"/>
          <a:srcRect/>
          <a:stretch>
            <a:fillRect/>
          </a:stretch>
        </p:blipFill>
        <p:spPr>
          <a:xfrm>
            <a:off x="12" y="3972260"/>
            <a:ext cx="1164057" cy="1275986"/>
          </a:xfrm>
          <a:prstGeom prst="rect">
            <a:avLst/>
          </a:prstGeom>
          <a:noFill/>
          <a:ln>
            <a:noFill/>
          </a:ln>
        </p:spPr>
      </p:pic>
      <p:pic>
        <p:nvPicPr>
          <p:cNvPr id="358" name="Google Shape;358;p6"/>
          <p:cNvPicPr preferRelativeResize="0"/>
          <p:nvPr/>
        </p:nvPicPr>
        <p:blipFill rotWithShape="1">
          <a:blip r:embed="rId9"/>
          <a:srcRect/>
          <a:stretch>
            <a:fillRect/>
          </a:stretch>
        </p:blipFill>
        <p:spPr>
          <a:xfrm>
            <a:off x="3009345" y="3437713"/>
            <a:ext cx="777979" cy="768642"/>
          </a:xfrm>
          <a:prstGeom prst="rect">
            <a:avLst/>
          </a:prstGeom>
          <a:noFill/>
          <a:ln>
            <a:noFill/>
          </a:ln>
        </p:spPr>
      </p:pic>
      <p:pic>
        <p:nvPicPr>
          <p:cNvPr id="359" name="Google Shape;359;p6"/>
          <p:cNvPicPr preferRelativeResize="0"/>
          <p:nvPr/>
        </p:nvPicPr>
        <p:blipFill rotWithShape="1">
          <a:blip r:embed="rId10"/>
          <a:srcRect/>
          <a:stretch>
            <a:fillRect/>
          </a:stretch>
        </p:blipFill>
        <p:spPr>
          <a:xfrm flipH="1">
            <a:off x="4557906" y="3664879"/>
            <a:ext cx="880161" cy="843194"/>
          </a:xfrm>
          <a:prstGeom prst="rect">
            <a:avLst/>
          </a:prstGeom>
          <a:noFill/>
          <a:ln>
            <a:noFill/>
          </a:ln>
        </p:spPr>
      </p:pic>
      <p:pic>
        <p:nvPicPr>
          <p:cNvPr id="360" name="Google Shape;360;p6"/>
          <p:cNvPicPr preferRelativeResize="0"/>
          <p:nvPr/>
        </p:nvPicPr>
        <p:blipFill rotWithShape="1">
          <a:blip r:embed="rId11"/>
          <a:srcRect/>
          <a:stretch>
            <a:fillRect/>
          </a:stretch>
        </p:blipFill>
        <p:spPr>
          <a:xfrm>
            <a:off x="9883323" y="3919037"/>
            <a:ext cx="495300" cy="438150"/>
          </a:xfrm>
          <a:prstGeom prst="rect">
            <a:avLst/>
          </a:prstGeom>
          <a:noFill/>
          <a:ln>
            <a:noFill/>
          </a:ln>
        </p:spPr>
      </p:pic>
      <p:pic>
        <p:nvPicPr>
          <p:cNvPr id="361" name="Google Shape;361;p6"/>
          <p:cNvPicPr preferRelativeResize="0"/>
          <p:nvPr/>
        </p:nvPicPr>
        <p:blipFill rotWithShape="1">
          <a:blip r:embed="rId12"/>
          <a:srcRect/>
          <a:stretch>
            <a:fillRect/>
          </a:stretch>
        </p:blipFill>
        <p:spPr>
          <a:xfrm>
            <a:off x="11050505" y="3822052"/>
            <a:ext cx="714375" cy="119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49"/>
                                        </p:tgtEl>
                                        <p:attrNameLst>
                                          <p:attrName>style.visibility</p:attrName>
                                        </p:attrNameLst>
                                      </p:cBhvr>
                                      <p:to>
                                        <p:strVal val="visible"/>
                                      </p:to>
                                    </p:set>
                                    <p:animEffect transition="in" filter="fade">
                                      <p:cBhvr>
                                        <p:cTn id="16" dur="500"/>
                                        <p:tgtEl>
                                          <p:spTgt spid="349"/>
                                        </p:tgtEl>
                                      </p:cBhvr>
                                    </p:animEffect>
                                  </p:childTnLst>
                                </p:cTn>
                              </p:par>
                              <p:par>
                                <p:cTn id="17" presetID="10" presetClass="entr" presetSubtype="0" fill="hold" nodeType="withEffect">
                                  <p:stCondLst>
                                    <p:cond delay="0"/>
                                  </p:stCondLst>
                                  <p:childTnLst>
                                    <p:set>
                                      <p:cBhvr>
                                        <p:cTn id="18" dur="1" fill="hold">
                                          <p:stCondLst>
                                            <p:cond delay="0"/>
                                          </p:stCondLst>
                                        </p:cTn>
                                        <p:tgtEl>
                                          <p:spTgt spid="360"/>
                                        </p:tgtEl>
                                        <p:attrNameLst>
                                          <p:attrName>style.visibility</p:attrName>
                                        </p:attrNameLst>
                                      </p:cBhvr>
                                      <p:to>
                                        <p:strVal val="visible"/>
                                      </p:to>
                                    </p:set>
                                    <p:animEffect transition="in" filter="fade">
                                      <p:cBhvr>
                                        <p:cTn id="19" dur="500"/>
                                        <p:tgtEl>
                                          <p:spTgt spid="360"/>
                                        </p:tgtEl>
                                      </p:cBhvr>
                                    </p:animEffect>
                                  </p:childTnLst>
                                </p:cTn>
                              </p:par>
                              <p:par>
                                <p:cTn id="20" presetID="10" presetClass="entr" presetSubtype="0" fill="hold" nodeType="withEffect">
                                  <p:stCondLst>
                                    <p:cond delay="0"/>
                                  </p:stCondLst>
                                  <p:childTnLst>
                                    <p:set>
                                      <p:cBhvr>
                                        <p:cTn id="21" dur="1" fill="hold">
                                          <p:stCondLst>
                                            <p:cond delay="0"/>
                                          </p:stCondLst>
                                        </p:cTn>
                                        <p:tgtEl>
                                          <p:spTgt spid="361"/>
                                        </p:tgtEl>
                                        <p:attrNameLst>
                                          <p:attrName>style.visibility</p:attrName>
                                        </p:attrNameLst>
                                      </p:cBhvr>
                                      <p:to>
                                        <p:strVal val="visible"/>
                                      </p:to>
                                    </p:set>
                                    <p:animEffect transition="in" filter="fade">
                                      <p:cBhvr>
                                        <p:cTn id="22"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365"/>
        <p:cNvGrpSpPr/>
        <p:nvPr/>
      </p:nvGrpSpPr>
      <p:grpSpPr>
        <a:xfrm>
          <a:off x="0" y="0"/>
          <a:ext cx="0" cy="0"/>
          <a:chOff x="0" y="0"/>
          <a:chExt cx="0" cy="0"/>
        </a:xfrm>
      </p:grpSpPr>
      <p:pic>
        <p:nvPicPr>
          <p:cNvPr id="366" name="Google Shape;366;p7"/>
          <p:cNvPicPr preferRelativeResize="0"/>
          <p:nvPr/>
        </p:nvPicPr>
        <p:blipFill rotWithShape="1">
          <a:blip r:embed="rId2"/>
          <a:srcRect/>
          <a:stretch>
            <a:fillRect/>
          </a:stretch>
        </p:blipFill>
        <p:spPr>
          <a:xfrm>
            <a:off x="5833084" y="-50426"/>
            <a:ext cx="1941429" cy="1856600"/>
          </a:xfrm>
          <a:prstGeom prst="rect">
            <a:avLst/>
          </a:prstGeom>
          <a:noFill/>
          <a:ln>
            <a:noFill/>
          </a:ln>
        </p:spPr>
      </p:pic>
      <p:pic>
        <p:nvPicPr>
          <p:cNvPr id="367" name="Google Shape;367;p7"/>
          <p:cNvPicPr preferRelativeResize="0"/>
          <p:nvPr/>
        </p:nvPicPr>
        <p:blipFill rotWithShape="1">
          <a:blip r:embed="rId3"/>
          <a:srcRect/>
          <a:stretch>
            <a:fillRect/>
          </a:stretch>
        </p:blipFill>
        <p:spPr>
          <a:xfrm>
            <a:off x="9772829" y="4860859"/>
            <a:ext cx="1969179" cy="1743607"/>
          </a:xfrm>
          <a:prstGeom prst="rect">
            <a:avLst/>
          </a:prstGeom>
          <a:noFill/>
          <a:ln>
            <a:noFill/>
          </a:ln>
        </p:spPr>
      </p:pic>
      <p:pic>
        <p:nvPicPr>
          <p:cNvPr id="368" name="Google Shape;368;p7"/>
          <p:cNvPicPr preferRelativeResize="0"/>
          <p:nvPr/>
        </p:nvPicPr>
        <p:blipFill rotWithShape="1">
          <a:blip r:embed="rId4"/>
          <a:srcRect/>
          <a:stretch>
            <a:fillRect/>
          </a:stretch>
        </p:blipFill>
        <p:spPr>
          <a:xfrm>
            <a:off x="9727105" y="4348732"/>
            <a:ext cx="2060627" cy="1383912"/>
          </a:xfrm>
          <a:prstGeom prst="rect">
            <a:avLst/>
          </a:prstGeom>
          <a:noFill/>
          <a:ln>
            <a:noFill/>
          </a:ln>
        </p:spPr>
      </p:pic>
      <p:sp>
        <p:nvSpPr>
          <p:cNvPr id="369" name="Google Shape;369;p7"/>
          <p:cNvSpPr/>
          <p:nvPr/>
        </p:nvSpPr>
        <p:spPr>
          <a:xfrm>
            <a:off x="9926543" y="3920234"/>
            <a:ext cx="1470660" cy="1328012"/>
          </a:xfrm>
          <a:prstGeom prst="foldedCorner">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000000"/>
                </a:solidFill>
                <a:latin typeface="Tahoma" panose="020B0604030504040204"/>
                <a:ea typeface="Tahoma" panose="020B0604030504040204"/>
                <a:cs typeface="Tahoma" panose="020B0604030504040204"/>
                <a:sym typeface="Tahoma" panose="020B0604030504040204"/>
              </a:rPr>
              <a:t>Con nhận được 1 điểm tốt!</a:t>
            </a:r>
            <a:endParaRPr sz="1800" b="1" i="0" u="none" strike="noStrike" cap="none">
              <a:solidFill>
                <a:srgbClr val="000000"/>
              </a:solidFill>
              <a:latin typeface="Tahoma" panose="020B0604030504040204"/>
              <a:ea typeface="Tahoma" panose="020B0604030504040204"/>
              <a:cs typeface="Tahoma" panose="020B0604030504040204"/>
              <a:sym typeface="Tahoma" panose="020B0604030504040204"/>
            </a:endParaRPr>
          </a:p>
        </p:txBody>
      </p:sp>
      <p:sp>
        <p:nvSpPr>
          <p:cNvPr id="370" name="Google Shape;370;p7"/>
          <p:cNvSpPr/>
          <p:nvPr/>
        </p:nvSpPr>
        <p:spPr>
          <a:xfrm>
            <a:off x="508001" y="275771"/>
            <a:ext cx="9622971" cy="1727200"/>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b="1" i="1" u="none" strike="noStrike" cap="none">
                <a:solidFill>
                  <a:srgbClr val="2F5496"/>
                </a:solidFill>
                <a:latin typeface="Times New Roman" panose="02020603050405020304"/>
                <a:ea typeface="Times New Roman" panose="02020603050405020304"/>
                <a:cs typeface="Times New Roman" panose="02020603050405020304"/>
                <a:sym typeface="Times New Roman" panose="02020603050405020304"/>
              </a:rPr>
              <a:t>Câu 5: Kể tên truyền thuyết mà em biết?</a:t>
            </a:r>
            <a:endParaRPr sz="3200" b="1" i="1" u="none" strike="noStrike" cap="none">
              <a:solidFill>
                <a:srgbClr val="2F549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1" name="Google Shape;371;p7"/>
          <p:cNvSpPr/>
          <p:nvPr/>
        </p:nvSpPr>
        <p:spPr>
          <a:xfrm>
            <a:off x="384175" y="2162518"/>
            <a:ext cx="10373244" cy="1841137"/>
          </a:xfrm>
          <a:prstGeom prst="foldedCorner">
            <a:avLst>
              <a:gd name="adj" fmla="val 16667"/>
            </a:avLst>
          </a:prstGeom>
          <a:solidFill>
            <a:schemeClr val="lt1">
              <a:alpha val="89803"/>
            </a:schemeClr>
          </a:solidFill>
          <a:ln>
            <a:noFill/>
          </a:ln>
        </p:spPr>
        <p:txBody>
          <a:bodyPr spcFirstLastPara="1" wrap="square" lIns="91425" tIns="45700" rIns="91425" bIns="45700" anchor="ctr" anchorCtr="0">
            <a:noAutofit/>
          </a:bodyPr>
          <a:lstStyle/>
          <a:p>
            <a:pPr marL="457200" marR="0" lvl="0" indent="0" algn="ctr" rtl="0">
              <a:spcBef>
                <a:spcPts val="0"/>
              </a:spcBef>
              <a:spcAft>
                <a:spcPts val="0"/>
              </a:spcAft>
              <a:buNone/>
            </a:pPr>
            <a:r>
              <a:rPr lang="en-US" sz="3200" b="1" i="1" u="none" strike="noStrike" cap="none">
                <a:solidFill>
                  <a:srgbClr val="333333"/>
                </a:solidFill>
                <a:latin typeface="Times New Roman" panose="02020603050405020304"/>
                <a:ea typeface="Times New Roman" panose="02020603050405020304"/>
                <a:cs typeface="Times New Roman" panose="02020603050405020304"/>
                <a:sym typeface="Times New Roman" panose="02020603050405020304"/>
              </a:rPr>
              <a:t>Thánh Gióng; Bánh Chưng, bánh Dày…</a:t>
            </a:r>
            <a:endParaRPr sz="3200" b="1" i="1" u="none" strike="noStrike" cap="none">
              <a:solidFill>
                <a:srgbClr val="333333"/>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2" name="Google Shape;372;p7"/>
          <p:cNvSpPr/>
          <p:nvPr/>
        </p:nvSpPr>
        <p:spPr>
          <a:xfrm rot="5600923">
            <a:off x="2831326" y="4994121"/>
            <a:ext cx="2438330" cy="250979"/>
          </a:xfrm>
          <a:prstGeom prst="rect">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73" name="Google Shape;373;p7">
            <a:hlinkClick r:id="rId6" action="ppaction://hlinksldjump"/>
          </p:cNvPr>
          <p:cNvSpPr/>
          <p:nvPr/>
        </p:nvSpPr>
        <p:spPr>
          <a:xfrm rot="586976" flipH="1">
            <a:off x="2801409" y="4069021"/>
            <a:ext cx="2310939" cy="899514"/>
          </a:xfrm>
          <a:prstGeom prst="homePlate">
            <a:avLst>
              <a:gd name="adj" fmla="val 50000"/>
            </a:avLst>
          </a:prstGeom>
          <a:blipFill rotWithShape="1">
            <a:blip r:embed="rId5"/>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rPr>
              <a:t>GO HOME</a:t>
            </a:r>
            <a:endParaRPr lang="en-US" sz="2800" b="1" i="0" u="none" strike="noStrike" cap="none">
              <a:solidFill>
                <a:srgbClr val="FFFFFF"/>
              </a:solidFill>
              <a:latin typeface="Tahoma" panose="020B0604030504040204"/>
              <a:ea typeface="Tahoma" panose="020B0604030504040204"/>
              <a:cs typeface="Tahoma" panose="020B0604030504040204"/>
              <a:sym typeface="Tahoma" panose="020B0604030504040204"/>
            </a:endParaRPr>
          </a:p>
        </p:txBody>
      </p:sp>
      <p:pic>
        <p:nvPicPr>
          <p:cNvPr id="374" name="Google Shape;374;p7"/>
          <p:cNvPicPr preferRelativeResize="0"/>
          <p:nvPr/>
        </p:nvPicPr>
        <p:blipFill rotWithShape="1">
          <a:blip r:embed="rId7"/>
          <a:srcRect/>
          <a:stretch>
            <a:fillRect/>
          </a:stretch>
        </p:blipFill>
        <p:spPr>
          <a:xfrm>
            <a:off x="3574243" y="5457484"/>
            <a:ext cx="952500" cy="1019175"/>
          </a:xfrm>
          <a:prstGeom prst="rect">
            <a:avLst/>
          </a:prstGeom>
          <a:noFill/>
          <a:ln>
            <a:noFill/>
          </a:ln>
        </p:spPr>
      </p:pic>
      <p:sp>
        <p:nvSpPr>
          <p:cNvPr id="375" name="Google Shape;375;p7"/>
          <p:cNvSpPr/>
          <p:nvPr/>
        </p:nvSpPr>
        <p:spPr>
          <a:xfrm>
            <a:off x="4025911" y="4194326"/>
            <a:ext cx="154407" cy="154406"/>
          </a:xfrm>
          <a:prstGeom prst="flowChartSummingJunction">
            <a:avLst/>
          </a:prstGeom>
          <a:gradFill>
            <a:gsLst>
              <a:gs pos="0">
                <a:srgbClr val="C9C9C9"/>
              </a:gs>
              <a:gs pos="50000">
                <a:srgbClr val="DCDCDC"/>
              </a:gs>
              <a:gs pos="100000">
                <a:srgbClr val="EDEDED"/>
              </a:gs>
            </a:gsLst>
            <a:path path="circle">
              <a:fillToRect l="50000" t="50000" r="50000" b="50000"/>
            </a:path>
            <a:tileRect/>
          </a:gra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376" name="Google Shape;376;p7"/>
          <p:cNvPicPr preferRelativeResize="0"/>
          <p:nvPr/>
        </p:nvPicPr>
        <p:blipFill rotWithShape="1">
          <a:blip r:embed="rId8"/>
          <a:srcRect/>
          <a:stretch>
            <a:fillRect/>
          </a:stretch>
        </p:blipFill>
        <p:spPr>
          <a:xfrm>
            <a:off x="5002680" y="5154122"/>
            <a:ext cx="1164057" cy="1275986"/>
          </a:xfrm>
          <a:prstGeom prst="rect">
            <a:avLst/>
          </a:prstGeom>
          <a:noFill/>
          <a:ln>
            <a:noFill/>
          </a:ln>
        </p:spPr>
      </p:pic>
      <p:pic>
        <p:nvPicPr>
          <p:cNvPr id="377" name="Google Shape;377;p7"/>
          <p:cNvPicPr preferRelativeResize="0"/>
          <p:nvPr/>
        </p:nvPicPr>
        <p:blipFill rotWithShape="1">
          <a:blip r:embed="rId8"/>
          <a:srcRect/>
          <a:stretch>
            <a:fillRect/>
          </a:stretch>
        </p:blipFill>
        <p:spPr>
          <a:xfrm>
            <a:off x="12" y="3972260"/>
            <a:ext cx="1164057" cy="1275986"/>
          </a:xfrm>
          <a:prstGeom prst="rect">
            <a:avLst/>
          </a:prstGeom>
          <a:noFill/>
          <a:ln>
            <a:noFill/>
          </a:ln>
        </p:spPr>
      </p:pic>
      <p:pic>
        <p:nvPicPr>
          <p:cNvPr id="378" name="Google Shape;378;p7"/>
          <p:cNvPicPr preferRelativeResize="0"/>
          <p:nvPr/>
        </p:nvPicPr>
        <p:blipFill rotWithShape="1">
          <a:blip r:embed="rId9"/>
          <a:srcRect/>
          <a:stretch>
            <a:fillRect/>
          </a:stretch>
        </p:blipFill>
        <p:spPr>
          <a:xfrm>
            <a:off x="3009345" y="3437713"/>
            <a:ext cx="777979" cy="768642"/>
          </a:xfrm>
          <a:prstGeom prst="rect">
            <a:avLst/>
          </a:prstGeom>
          <a:noFill/>
          <a:ln>
            <a:noFill/>
          </a:ln>
        </p:spPr>
      </p:pic>
      <p:pic>
        <p:nvPicPr>
          <p:cNvPr id="379" name="Google Shape;379;p7"/>
          <p:cNvPicPr preferRelativeResize="0"/>
          <p:nvPr/>
        </p:nvPicPr>
        <p:blipFill rotWithShape="1">
          <a:blip r:embed="rId10"/>
          <a:srcRect/>
          <a:stretch>
            <a:fillRect/>
          </a:stretch>
        </p:blipFill>
        <p:spPr>
          <a:xfrm flipH="1">
            <a:off x="4557906" y="3664879"/>
            <a:ext cx="880161" cy="843194"/>
          </a:xfrm>
          <a:prstGeom prst="rect">
            <a:avLst/>
          </a:prstGeom>
          <a:noFill/>
          <a:ln>
            <a:noFill/>
          </a:ln>
        </p:spPr>
      </p:pic>
      <p:pic>
        <p:nvPicPr>
          <p:cNvPr id="380" name="Google Shape;380;p7"/>
          <p:cNvPicPr preferRelativeResize="0"/>
          <p:nvPr/>
        </p:nvPicPr>
        <p:blipFill rotWithShape="1">
          <a:blip r:embed="rId11"/>
          <a:srcRect/>
          <a:stretch>
            <a:fillRect/>
          </a:stretch>
        </p:blipFill>
        <p:spPr>
          <a:xfrm>
            <a:off x="9883323" y="3919037"/>
            <a:ext cx="495300" cy="438150"/>
          </a:xfrm>
          <a:prstGeom prst="rect">
            <a:avLst/>
          </a:prstGeom>
          <a:noFill/>
          <a:ln>
            <a:noFill/>
          </a:ln>
        </p:spPr>
      </p:pic>
      <p:pic>
        <p:nvPicPr>
          <p:cNvPr id="381" name="Google Shape;381;p7"/>
          <p:cNvPicPr preferRelativeResize="0"/>
          <p:nvPr/>
        </p:nvPicPr>
        <p:blipFill rotWithShape="1">
          <a:blip r:embed="rId12"/>
          <a:srcRect/>
          <a:stretch>
            <a:fillRect/>
          </a:stretch>
        </p:blipFill>
        <p:spPr>
          <a:xfrm>
            <a:off x="11050505" y="3822052"/>
            <a:ext cx="714375" cy="119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fade">
                                      <p:cBhvr>
                                        <p:cTn id="12" dur="1000"/>
                                        <p:tgtEl>
                                          <p:spTgt spid="37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par>
                                <p:cTn id="17" presetID="10" presetClass="entr" presetSubtype="0" fill="hold" nodeType="withEffect">
                                  <p:stCondLst>
                                    <p:cond delay="0"/>
                                  </p:stCondLst>
                                  <p:childTnLst>
                                    <p:set>
                                      <p:cBhvr>
                                        <p:cTn id="18" dur="1" fill="hold">
                                          <p:stCondLst>
                                            <p:cond delay="0"/>
                                          </p:stCondLst>
                                        </p:cTn>
                                        <p:tgtEl>
                                          <p:spTgt spid="380"/>
                                        </p:tgtEl>
                                        <p:attrNameLst>
                                          <p:attrName>style.visibility</p:attrName>
                                        </p:attrNameLst>
                                      </p:cBhvr>
                                      <p:to>
                                        <p:strVal val="visible"/>
                                      </p:to>
                                    </p:set>
                                    <p:animEffect transition="in" filter="fade">
                                      <p:cBhvr>
                                        <p:cTn id="19" dur="500"/>
                                        <p:tgtEl>
                                          <p:spTgt spid="380"/>
                                        </p:tgtEl>
                                      </p:cBhvr>
                                    </p:animEffect>
                                  </p:childTnLst>
                                </p:cTn>
                              </p:par>
                              <p:par>
                                <p:cTn id="20" presetID="10" presetClass="entr" presetSubtype="0" fill="hold" nodeType="with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85"/>
        <p:cNvGrpSpPr/>
        <p:nvPr/>
      </p:nvGrpSpPr>
      <p:grpSpPr>
        <a:xfrm>
          <a:off x="0" y="0"/>
          <a:ext cx="0" cy="0"/>
          <a:chOff x="0" y="0"/>
          <a:chExt cx="0" cy="0"/>
        </a:xfrm>
      </p:grpSpPr>
      <p:pic>
        <p:nvPicPr>
          <p:cNvPr id="386" name="Google Shape;386;p8" descr="Ảnh chụp Hoa sen và lá bị cô lập trên màu trắng | Thư viện stock vector đẹp  miễn phí"/>
          <p:cNvPicPr preferRelativeResize="0"/>
          <p:nvPr/>
        </p:nvPicPr>
        <p:blipFill rotWithShape="1">
          <a:blip r:embed="rId1"/>
          <a:srcRect/>
          <a:stretch>
            <a:fillRect/>
          </a:stretch>
        </p:blipFill>
        <p:spPr>
          <a:xfrm>
            <a:off x="2399671" y="2774731"/>
            <a:ext cx="7579901" cy="4083270"/>
          </a:xfrm>
          <a:prstGeom prst="rect">
            <a:avLst/>
          </a:prstGeom>
          <a:noFill/>
          <a:ln>
            <a:noFill/>
          </a:ln>
        </p:spPr>
      </p:pic>
      <p:sp>
        <p:nvSpPr>
          <p:cNvPr id="387" name="Google Shape;387;p8"/>
          <p:cNvSpPr txBox="1">
            <a:spLocks noGrp="1"/>
          </p:cNvSpPr>
          <p:nvPr>
            <p:ph type="title"/>
          </p:nvPr>
        </p:nvSpPr>
        <p:spPr>
          <a:xfrm>
            <a:off x="695434" y="1439924"/>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rgbClr val="C00000"/>
              </a:buClr>
              <a:buSzPts val="4400"/>
              <a:buFont typeface="Times New Roman" panose="02020603050405020304"/>
              <a:buNone/>
            </a:pPr>
            <a:r>
              <a:rPr lang="en-US" b="1">
                <a:solidFill>
                  <a:srgbClr val="C00000"/>
                </a:solidFill>
                <a:latin typeface="Times New Roman" panose="02020603050405020304"/>
                <a:ea typeface="Times New Roman" panose="02020603050405020304"/>
                <a:cs typeface="Times New Roman" panose="02020603050405020304"/>
                <a:sym typeface="Times New Roman" panose="02020603050405020304"/>
              </a:rPr>
              <a:t>KHÁI QUÁT VĂN HỌC </a:t>
            </a:r>
            <a:br>
              <a:rPr lang="en-US" b="1">
                <a:solidFill>
                  <a:srgbClr val="C00000"/>
                </a:solidFill>
                <a:latin typeface="Times New Roman" panose="02020603050405020304"/>
                <a:ea typeface="Times New Roman" panose="02020603050405020304"/>
                <a:cs typeface="Times New Roman" panose="02020603050405020304"/>
                <a:sym typeface="Times New Roman" panose="02020603050405020304"/>
              </a:rPr>
            </a:br>
            <a:r>
              <a:rPr lang="en-US" b="1">
                <a:solidFill>
                  <a:srgbClr val="C00000"/>
                </a:solidFill>
                <a:latin typeface="Times New Roman" panose="02020603050405020304"/>
                <a:ea typeface="Times New Roman" panose="02020603050405020304"/>
                <a:cs typeface="Times New Roman" panose="02020603050405020304"/>
                <a:sym typeface="Times New Roman" panose="02020603050405020304"/>
              </a:rPr>
              <a:t>DÂN GIAN VIỆT NAM</a:t>
            </a:r>
            <a:endParaRPr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91"/>
        <p:cNvGrpSpPr/>
        <p:nvPr/>
      </p:nvGrpSpPr>
      <p:grpSpPr>
        <a:xfrm>
          <a:off x="0" y="0"/>
          <a:ext cx="0" cy="0"/>
          <a:chOff x="0" y="0"/>
          <a:chExt cx="0" cy="0"/>
        </a:xfrm>
      </p:grpSpPr>
      <p:sp>
        <p:nvSpPr>
          <p:cNvPr id="392" name="Google Shape;392;p9"/>
          <p:cNvSpPr txBox="1">
            <a:spLocks noGrp="1"/>
          </p:cNvSpPr>
          <p:nvPr>
            <p:ph type="body" idx="1"/>
          </p:nvPr>
        </p:nvSpPr>
        <p:spPr>
          <a:xfrm>
            <a:off x="886356" y="1676402"/>
            <a:ext cx="8099996" cy="4525963"/>
          </a:xfrm>
          <a:prstGeom prst="rect">
            <a:avLst/>
          </a:prstGeom>
          <a:noFill/>
          <a:ln>
            <a:noFill/>
          </a:ln>
        </p:spPr>
        <p:txBody>
          <a:bodyPr spcFirstLastPara="1" wrap="square" lIns="91425" tIns="45700" rIns="91425" bIns="45700" anchor="t" anchorCtr="0">
            <a:normAutofit/>
          </a:bodyPr>
          <a:lstStyle/>
          <a:p>
            <a:pPr marL="571500" lvl="0" indent="-571500" algn="just" rtl="0">
              <a:lnSpc>
                <a:spcPct val="200000"/>
              </a:lnSpc>
              <a:spcBef>
                <a:spcPts val="0"/>
              </a:spcBef>
              <a:spcAft>
                <a:spcPts val="0"/>
              </a:spcAft>
              <a:buClr>
                <a:srgbClr val="974806"/>
              </a:buClr>
              <a:buSzPts val="2800"/>
              <a:buAutoNum type="romanUcPeriod"/>
            </a:pPr>
            <a:r>
              <a:rPr lang="en-US"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Khái niệm văn học dân gian</a:t>
            </a:r>
            <a:endParaRPr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571500" lvl="0" indent="-571500" algn="just" rtl="0">
              <a:lnSpc>
                <a:spcPct val="200000"/>
              </a:lnSpc>
              <a:spcBef>
                <a:spcPts val="560"/>
              </a:spcBef>
              <a:spcAft>
                <a:spcPts val="0"/>
              </a:spcAft>
              <a:buClr>
                <a:srgbClr val="974806"/>
              </a:buClr>
              <a:buSzPts val="2800"/>
              <a:buAutoNum type="romanUcPeriod"/>
            </a:pPr>
            <a:r>
              <a:rPr lang="en-US"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Những đặc trưng cơ bản của  văn học dân gian</a:t>
            </a:r>
            <a:endParaRPr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571500" lvl="0" indent="-571500" algn="just" rtl="0">
              <a:lnSpc>
                <a:spcPct val="200000"/>
              </a:lnSpc>
              <a:spcBef>
                <a:spcPts val="560"/>
              </a:spcBef>
              <a:spcAft>
                <a:spcPts val="0"/>
              </a:spcAft>
              <a:buClr>
                <a:srgbClr val="974806"/>
              </a:buClr>
              <a:buSzPts val="2800"/>
              <a:buAutoNum type="romanUcPeriod"/>
            </a:pPr>
            <a:r>
              <a:rPr lang="en-US"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Hệ thống thể  loại của văn học dân gian</a:t>
            </a:r>
            <a:endParaRPr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a:p>
            <a:pPr marL="571500" lvl="0" indent="-571500" algn="just" rtl="0">
              <a:lnSpc>
                <a:spcPct val="200000"/>
              </a:lnSpc>
              <a:spcBef>
                <a:spcPts val="560"/>
              </a:spcBef>
              <a:spcAft>
                <a:spcPts val="0"/>
              </a:spcAft>
              <a:buClr>
                <a:srgbClr val="974806"/>
              </a:buClr>
              <a:buSzPts val="2800"/>
              <a:buAutoNum type="romanUcPeriod"/>
            </a:pPr>
            <a:r>
              <a:rPr lang="en-US"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rPr>
              <a:t> Giá trị của văn học dân gian</a:t>
            </a:r>
            <a:endParaRPr sz="2800" b="1" i="1">
              <a:solidFill>
                <a:srgbClr val="974806"/>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3" name="Google Shape;393;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panose="02020603050405020304"/>
              <a:buNone/>
            </a:pPr>
            <a:r>
              <a:rPr lang="en-US" b="1">
                <a:latin typeface="Times New Roman" panose="02020603050405020304"/>
                <a:ea typeface="Times New Roman" panose="02020603050405020304"/>
                <a:cs typeface="Times New Roman" panose="02020603050405020304"/>
                <a:sym typeface="Times New Roman" panose="02020603050405020304"/>
              </a:rPr>
              <a:t>Nội dung bài học</a:t>
            </a:r>
            <a:endParaRPr b="1">
              <a:latin typeface="Times New Roman" panose="02020603050405020304"/>
              <a:ea typeface="Times New Roman" panose="02020603050405020304"/>
              <a:cs typeface="Times New Roman" panose="02020603050405020304"/>
              <a:sym typeface="Times New Roman" panose="02020603050405020304"/>
            </a:endParaRPr>
          </a:p>
        </p:txBody>
      </p:sp>
      <p:sp>
        <p:nvSpPr>
          <p:cNvPr id="394" name="Google Shape;394;p9" descr="Hình ảnh hoa sen nở đẹp file PNG"/>
          <p:cNvSpPr/>
          <p:nvPr/>
        </p:nvSpPr>
        <p:spPr>
          <a:xfrm>
            <a:off x="155575" y="-136525"/>
            <a:ext cx="296863" cy="296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5" name="Google Shape;395;p9" descr="Hình ảnh hoa sen nở đẹp file PNG"/>
          <p:cNvSpPr/>
          <p:nvPr/>
        </p:nvSpPr>
        <p:spPr>
          <a:xfrm>
            <a:off x="307975" y="15875"/>
            <a:ext cx="296863" cy="296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6" name="Google Shape;396;p9" descr="Hình ảnh hoa sen nở đẹp file PNG"/>
          <p:cNvSpPr/>
          <p:nvPr/>
        </p:nvSpPr>
        <p:spPr>
          <a:xfrm>
            <a:off x="460375" y="168275"/>
            <a:ext cx="296863" cy="296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7" name="Google Shape;397;p9" descr="Hình ảnh hoa sen nở đẹp file PNG"/>
          <p:cNvSpPr/>
          <p:nvPr/>
        </p:nvSpPr>
        <p:spPr>
          <a:xfrm>
            <a:off x="612775" y="320675"/>
            <a:ext cx="296863" cy="296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8" name="Google Shape;398;p9" descr="Hình ảnh hoa sen nở đẹp file PNG"/>
          <p:cNvSpPr/>
          <p:nvPr/>
        </p:nvSpPr>
        <p:spPr>
          <a:xfrm>
            <a:off x="765175" y="473075"/>
            <a:ext cx="296863" cy="296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99" name="Google Shape;399;p9" descr="Bác Hồ trong lòng nhân dân thế giới | Việt Nam"/>
          <p:cNvPicPr preferRelativeResize="0"/>
          <p:nvPr/>
        </p:nvPicPr>
        <p:blipFill rotWithShape="1">
          <a:blip r:embed="rId1"/>
          <a:srcRect/>
          <a:stretch>
            <a:fillRect/>
          </a:stretch>
        </p:blipFill>
        <p:spPr>
          <a:xfrm>
            <a:off x="8392510" y="3058510"/>
            <a:ext cx="3799489" cy="37994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animEffect transition="in" filter="fade">
                                      <p:cBhvr>
                                        <p:cTn id="7" dur="500"/>
                                        <p:tgtEl>
                                          <p:spTgt spid="3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2">
                                            <p:txEl>
                                              <p:pRg st="1" end="1"/>
                                            </p:txEl>
                                          </p:spTgt>
                                        </p:tgtEl>
                                        <p:attrNameLst>
                                          <p:attrName>style.visibility</p:attrName>
                                        </p:attrNameLst>
                                      </p:cBhvr>
                                      <p:to>
                                        <p:strVal val="visible"/>
                                      </p:to>
                                    </p:set>
                                    <p:animEffect transition="in" filter="fade">
                                      <p:cBhvr>
                                        <p:cTn id="12" dur="500"/>
                                        <p:tgtEl>
                                          <p:spTgt spid="3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2">
                                            <p:txEl>
                                              <p:pRg st="2" end="2"/>
                                            </p:txEl>
                                          </p:spTgt>
                                        </p:tgtEl>
                                        <p:attrNameLst>
                                          <p:attrName>style.visibility</p:attrName>
                                        </p:attrNameLst>
                                      </p:cBhvr>
                                      <p:to>
                                        <p:strVal val="visible"/>
                                      </p:to>
                                    </p:set>
                                    <p:animEffect transition="in" filter="fade">
                                      <p:cBhvr>
                                        <p:cTn id="17" dur="500"/>
                                        <p:tgtEl>
                                          <p:spTgt spid="3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2">
                                            <p:txEl>
                                              <p:pRg st="3" end="3"/>
                                            </p:txEl>
                                          </p:spTgt>
                                        </p:tgtEl>
                                        <p:attrNameLst>
                                          <p:attrName>style.visibility</p:attrName>
                                        </p:attrNameLst>
                                      </p:cBhvr>
                                      <p:to>
                                        <p:strVal val="visible"/>
                                      </p:to>
                                    </p:set>
                                    <p:animEffect transition="in" filter="fade">
                                      <p:cBhvr>
                                        <p:cTn id="22" dur="500"/>
                                        <p:tgtEl>
                                          <p:spTgt spid="3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8733</Words>
  <Application>WPS Presentation</Application>
  <PresentationFormat>Màn hình rộng</PresentationFormat>
  <Paragraphs>459</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30</vt:i4>
      </vt:variant>
    </vt:vector>
  </HeadingPairs>
  <TitlesOfParts>
    <vt:vector size="47" baseType="lpstr">
      <vt:lpstr>Arial</vt:lpstr>
      <vt:lpstr>SimSun</vt:lpstr>
      <vt:lpstr>Wingdings</vt:lpstr>
      <vt:lpstr>Arial</vt:lpstr>
      <vt:lpstr>Calibri</vt:lpstr>
      <vt:lpstr>Tahoma</vt:lpstr>
      <vt:lpstr>Times New Roman</vt:lpstr>
      <vt:lpstr>Microsoft YaHei</vt:lpstr>
      <vt:lpstr/>
      <vt:lpstr>Arial Unicode MS</vt:lpstr>
      <vt:lpstr>Segoe Print</vt:lpstr>
      <vt:lpstr>4_Office Theme</vt:lpstr>
      <vt:lpstr>5_Office Theme</vt:lpstr>
      <vt:lpstr>1_Office Theme</vt:lpstr>
      <vt:lpstr>6_Office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KHÁI QUÁT VĂN HỌC  DÂN GIAN VIỆT NAM</vt:lpstr>
      <vt:lpstr>Nội dung bài học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vvxel</dc:creator>
  <cp:lastModifiedBy>pc</cp:lastModifiedBy>
  <cp:revision>3</cp:revision>
  <dcterms:created xsi:type="dcterms:W3CDTF">2018-05-24T12:43:00Z</dcterms:created>
  <dcterms:modified xsi:type="dcterms:W3CDTF">2021-09-23T10:48:28Z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ies>
</file>