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42" r:id="rId2"/>
    <p:sldMasterId id="2147483754" r:id="rId3"/>
  </p:sldMasterIdLst>
  <p:sldIdLst>
    <p:sldId id="256" r:id="rId4"/>
    <p:sldId id="353" r:id="rId5"/>
    <p:sldId id="382" r:id="rId6"/>
    <p:sldId id="691" r:id="rId7"/>
    <p:sldId id="692" r:id="rId8"/>
    <p:sldId id="693" r:id="rId9"/>
    <p:sldId id="694" r:id="rId10"/>
    <p:sldId id="697" r:id="rId11"/>
    <p:sldId id="699" r:id="rId12"/>
    <p:sldId id="700" r:id="rId13"/>
    <p:sldId id="701" r:id="rId14"/>
    <p:sldId id="702" r:id="rId15"/>
    <p:sldId id="703" r:id="rId16"/>
    <p:sldId id="704" r:id="rId17"/>
    <p:sldId id="269" r:id="rId18"/>
    <p:sldId id="273" r:id="rId19"/>
    <p:sldId id="274" r:id="rId20"/>
    <p:sldId id="278" r:id="rId21"/>
    <p:sldId id="275" r:id="rId22"/>
    <p:sldId id="277" r:id="rId23"/>
    <p:sldId id="276" r:id="rId24"/>
    <p:sldId id="279" r:id="rId25"/>
    <p:sldId id="280" r:id="rId26"/>
    <p:sldId id="281" r:id="rId27"/>
    <p:sldId id="705" r:id="rId28"/>
    <p:sldId id="272" r:id="rId29"/>
    <p:sldId id="706" r:id="rId30"/>
    <p:sldId id="707" r:id="rId31"/>
    <p:sldId id="708" r:id="rId32"/>
    <p:sldId id="709" r:id="rId33"/>
    <p:sldId id="710" r:id="rId34"/>
    <p:sldId id="282" r:id="rId35"/>
    <p:sldId id="711" r:id="rId36"/>
    <p:sldId id="326" r:id="rId37"/>
    <p:sldId id="327" r:id="rId38"/>
    <p:sldId id="330" r:id="rId39"/>
    <p:sldId id="331" r:id="rId40"/>
    <p:sldId id="332" r:id="rId41"/>
    <p:sldId id="343" r:id="rId42"/>
    <p:sldId id="333" r:id="rId43"/>
    <p:sldId id="712" r:id="rId44"/>
    <p:sldId id="714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046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533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7712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6946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172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494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3088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04099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2824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2639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48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7325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64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1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85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32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40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864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981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38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35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8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96268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560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6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75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09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52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175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69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164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066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26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2619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052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2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2950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10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361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9912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578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997C517-CA8A-4E09-AB03-AE60D96A9E5C}" type="datetimeFigureOut">
              <a:rPr lang="en-SG" smtClean="0"/>
              <a:t>19/4/2022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9EC3F6E-09D1-40F6-94A1-30729549D43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890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0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5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1.xml"/><Relationship Id="rId7" Type="http://schemas.openxmlformats.org/officeDocument/2006/relationships/slide" Target="slide17.xml"/><Relationship Id="rId12" Type="http://schemas.openxmlformats.org/officeDocument/2006/relationships/slide" Target="slide22.xml"/><Relationship Id="rId17" Type="http://schemas.openxmlformats.org/officeDocument/2006/relationships/image" Target="../media/image13.gif"/><Relationship Id="rId2" Type="http://schemas.openxmlformats.org/officeDocument/2006/relationships/audio" Target="../media/media2.wav"/><Relationship Id="rId16" Type="http://schemas.openxmlformats.org/officeDocument/2006/relationships/image" Target="../media/image12.gif"/><Relationship Id="rId1" Type="http://schemas.microsoft.com/office/2007/relationships/media" Target="../media/media2.wav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image" Target="../media/image10.png"/><Relationship Id="rId15" Type="http://schemas.openxmlformats.org/officeDocument/2006/relationships/image" Target="../media/image11.gif"/><Relationship Id="rId10" Type="http://schemas.openxmlformats.org/officeDocument/2006/relationships/slide" Target="slide20.xml"/><Relationship Id="rId19" Type="http://schemas.openxmlformats.org/officeDocument/2006/relationships/slide" Target="slide26.xml"/><Relationship Id="rId4" Type="http://schemas.openxmlformats.org/officeDocument/2006/relationships/image" Target="../media/image9.png"/><Relationship Id="rId9" Type="http://schemas.openxmlformats.org/officeDocument/2006/relationships/slide" Target="slide19.xml"/><Relationship Id="rId1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slide" Target="slide15.xml"/><Relationship Id="rId1" Type="http://schemas.microsoft.com/office/2007/relationships/media" Target="../media/media1.mp4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slide" Target="slide15.xml"/><Relationship Id="rId1" Type="http://schemas.microsoft.com/office/2007/relationships/media" Target="../media/media1.mp4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slide" Target="slide15.xml"/><Relationship Id="rId1" Type="http://schemas.microsoft.com/office/2007/relationships/media" Target="../media/media1.mp4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video" Target="../media/media1.mp4"/><Relationship Id="rId16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slide" Target="slide15.xm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slide" Target="slide15.xml"/><Relationship Id="rId1" Type="http://schemas.microsoft.com/office/2007/relationships/media" Target="../media/media1.mp4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video" Target="../media/media1.mp4"/><Relationship Id="rId16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slide" Target="slide15.xm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slide" Target="slide15.xml"/><Relationship Id="rId1" Type="http://schemas.microsoft.com/office/2007/relationships/media" Target="../media/media1.mp4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slide" Target="slide15.xml"/><Relationship Id="rId1" Type="http://schemas.microsoft.com/office/2007/relationships/media" Target="../media/media1.mp4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video" Target="../media/media1.mp4"/><Relationship Id="rId16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slide" Target="slide15.xm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gif"/><Relationship Id="rId18" Type="http://schemas.openxmlformats.org/officeDocument/2006/relationships/slide" Target="slide33.xml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21" Type="http://schemas.openxmlformats.org/officeDocument/2006/relationships/slide" Target="slide2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gif"/><Relationship Id="rId25" Type="http://schemas.openxmlformats.org/officeDocument/2006/relationships/slide" Target="slide29.xml"/><Relationship Id="rId33" Type="http://schemas.openxmlformats.org/officeDocument/2006/relationships/image" Target="../media/image44.png"/><Relationship Id="rId2" Type="http://schemas.openxmlformats.org/officeDocument/2006/relationships/audio" Target="../media/media3.wma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29" Type="http://schemas.openxmlformats.org/officeDocument/2006/relationships/slide" Target="slide31.xml"/><Relationship Id="rId1" Type="http://schemas.microsoft.com/office/2007/relationships/media" Target="../media/media3.wma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39.png"/><Relationship Id="rId32" Type="http://schemas.openxmlformats.org/officeDocument/2006/relationships/image" Target="../media/image43.png"/><Relationship Id="rId5" Type="http://schemas.openxmlformats.org/officeDocument/2006/relationships/image" Target="../media/image23.png"/><Relationship Id="rId15" Type="http://schemas.openxmlformats.org/officeDocument/2006/relationships/image" Target="../media/image33.gif"/><Relationship Id="rId23" Type="http://schemas.openxmlformats.org/officeDocument/2006/relationships/slide" Target="slide28.xml"/><Relationship Id="rId28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31" Type="http://schemas.openxmlformats.org/officeDocument/2006/relationships/slide" Target="slide32.xml"/><Relationship Id="rId4" Type="http://schemas.openxmlformats.org/officeDocument/2006/relationships/audio" Target="../media/audio6.wav"/><Relationship Id="rId9" Type="http://schemas.openxmlformats.org/officeDocument/2006/relationships/image" Target="../media/image27.png"/><Relationship Id="rId14" Type="http://schemas.openxmlformats.org/officeDocument/2006/relationships/image" Target="../media/image32.gif"/><Relationship Id="rId22" Type="http://schemas.openxmlformats.org/officeDocument/2006/relationships/image" Target="../media/image38.png"/><Relationship Id="rId27" Type="http://schemas.openxmlformats.org/officeDocument/2006/relationships/slide" Target="slide30.xml"/><Relationship Id="rId30" Type="http://schemas.openxmlformats.org/officeDocument/2006/relationships/image" Target="../media/image42.png"/><Relationship Id="rId8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" Target="slide26.xml"/><Relationship Id="rId4" Type="http://schemas.openxmlformats.org/officeDocument/2006/relationships/audio" Target="../media/audio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" Target="slide26.xml"/><Relationship Id="rId4" Type="http://schemas.openxmlformats.org/officeDocument/2006/relationships/audio" Target="../media/audio7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" Target="slide26.xml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" Target="slide26.xml"/><Relationship Id="rId4" Type="http://schemas.openxmlformats.org/officeDocument/2006/relationships/audio" Target="../media/audio7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" Target="slide26.xml"/><Relationship Id="rId4" Type="http://schemas.openxmlformats.org/officeDocument/2006/relationships/audio" Target="../media/audio7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" Target="slide26.xml"/><Relationship Id="rId4" Type="http://schemas.openxmlformats.org/officeDocument/2006/relationships/audio" Target="../media/audio7.wa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6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microsoft.com/office/2007/relationships/hdphoto" Target="../media/hdphoto5.wdp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7.wdp"/><Relationship Id="rId5" Type="http://schemas.openxmlformats.org/officeDocument/2006/relationships/image" Target="../media/image59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AA549F5-8753-4F22-8437-A5CF43B3D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4" b="103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1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189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 flipV="1"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189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27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 flipV="1"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27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189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 flipV="1"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189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189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 flipV="1"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189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189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8100000">
            <a:off x="1251654" y="176841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35921" y="937475"/>
            <a:ext cx="524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>
                <a:solidFill>
                  <a:srgbClr val="FF0000"/>
                </a:solidFill>
                <a:cs typeface="Arial" panose="020B0604020202020204" pitchFamily="34" charset="0"/>
              </a:rPr>
              <a:t>Phu-ri-ê, Mông-te-xki-ơ, Ô-oen.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55553" y="2460100"/>
            <a:ext cx="524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Xanh-xi-mông, Phu-ri-ê, Rút-xô.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838156"/>
            <a:ext cx="540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>
                <a:solidFill>
                  <a:srgbClr val="FF0000"/>
                </a:solidFill>
                <a:cs typeface="Arial" panose="020B0604020202020204" pitchFamily="34" charset="0"/>
              </a:rPr>
              <a:t>Xanh-xi-mông, Phu-ri-ê, Ô-oen.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55553" y="5353043"/>
            <a:ext cx="5434836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700" dirty="0">
                <a:solidFill>
                  <a:srgbClr val="FF0000"/>
                </a:solidFill>
                <a:cs typeface="Arial" panose="020B0604020202020204" pitchFamily="34" charset="0"/>
              </a:rPr>
              <a:t>Xanh-xi-mông, Phu-ri-ê, Crômoen.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132244" y="2460100"/>
            <a:ext cx="34704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Ba nhà tư tưởng tiến bộ nhất của chủ nghĩa xã hội không tưởng là: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4BAF2624-C718-42D1-83E9-C3E17C029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53" y="5819725"/>
            <a:ext cx="1085850" cy="61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68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/>
      <p:bldP spid="78" grpId="0"/>
      <p:bldP spid="79" grpId="0" animBg="1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DAF0839-06AF-4ED3-8ED8-237AD3F0B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438" y="811595"/>
            <a:ext cx="343675" cy="3964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27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27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189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189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378552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27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37738" y="3681066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27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27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27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27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2700000">
            <a:off x="1251655" y="172590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749224"/>
            <a:ext cx="5434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một cuộc chiến tranh giành độc lập.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90274" y="2429305"/>
            <a:ext cx="540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một cuộc cách mạng tư sản.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692003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>
                <a:solidFill>
                  <a:srgbClr val="FF0000"/>
                </a:solidFill>
                <a:cs typeface="Arial" panose="020B0604020202020204" pitchFamily="34" charset="0"/>
              </a:rPr>
              <a:t>một cuộc cách mạng tư sản kiểu mới.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90274" y="5347844"/>
            <a:ext cx="524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một cuộc cách mạng vô sản.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294555" y="2378552"/>
            <a:ext cx="31818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2800">
                <a:solidFill>
                  <a:srgbClr val="FF0000"/>
                </a:solidFill>
                <a:cs typeface="Arial" panose="020B0604020202020204" pitchFamily="34" charset="0"/>
              </a:rPr>
              <a:t>Cuộc chiến tranh giành độc lập của 13 thuộc địa Anh ở Bắc Mĩ có tính chất là: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7AA3F871-28AD-45CF-B721-027567E44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077" y="5742621"/>
            <a:ext cx="1095375" cy="61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53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85185E-6 L -6.25E-7 -0.07222 " pathEditMode="relative" rAng="0" ptsTypes="AA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/>
      <p:bldP spid="78" grpId="0"/>
      <p:bldP spid="79" grpId="0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189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 flipV="1"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189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27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 flipV="1"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27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81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 flipV="1"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81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189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 flipV="1"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18900000">
            <a:off x="5262411" y="5131632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81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18900000">
            <a:off x="1251655" y="172590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38145" y="889209"/>
            <a:ext cx="543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Mâu thuẫn giữa tư sản với </a:t>
            </a:r>
            <a:r>
              <a:rPr lang="en-SG" sz="28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n</a:t>
            </a:r>
            <a:r>
              <a:rPr lang="vi-VN" sz="28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ô </a:t>
            </a:r>
            <a:r>
              <a:rPr lang="en-SG" sz="28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lệ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390520" y="2237427"/>
            <a:ext cx="525527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Mâu thuẫn giữa tư sản với vô sản.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838156"/>
            <a:ext cx="545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Mâu thuẫn giữa chủ nô với nô lệ.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530314" y="5314326"/>
            <a:ext cx="524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Sự kiện “chè Boston”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352419" y="1962326"/>
            <a:ext cx="3105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2800" b="1">
                <a:solidFill>
                  <a:srgbClr val="FF0000"/>
                </a:solidFill>
                <a:cs typeface="Arial" panose="020B0604020202020204" pitchFamily="34" charset="0"/>
              </a:rPr>
              <a:t>Nguyên nhân trực tiếp của cuộc chiến tranh giành độc lập của 13 bang thuộc địa Anh ở Bắc Mĩ?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ABA2008B-1E9D-47C9-9B15-9D6BA08BC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625" y="5811588"/>
            <a:ext cx="1288641" cy="7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2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 animBg="1"/>
      <p:bldP spid="78" grpId="0"/>
      <p:bldP spid="79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DAF0839-06AF-4ED3-8ED8-237AD3F0B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438" y="811595"/>
            <a:ext cx="343675" cy="3964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27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27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81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81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27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27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27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27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27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2700000">
            <a:off x="1251655" y="172590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713804"/>
            <a:ext cx="524851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Tăng lữ, Quý tộc, Đẳng cấp thứ ba.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397280" y="2303229"/>
            <a:ext cx="524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Tăng lữ, Quý tộc, nông dân.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80651" y="3838156"/>
            <a:ext cx="524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Tăng lữ, Quý tộc, tư sản.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38145" y="5119857"/>
            <a:ext cx="524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Quý tộc, tư sản, các tầng lớp khác.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260521" y="2246839"/>
            <a:ext cx="3181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3200">
                <a:solidFill>
                  <a:srgbClr val="FF0000"/>
                </a:solidFill>
                <a:cs typeface="Arial" panose="020B0604020202020204" pitchFamily="34" charset="0"/>
              </a:rPr>
              <a:t>Trước cách mạng xã hội Pháp được chia thành ba đẳng cấp là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A851587A-526C-488F-BC5E-55B97EFF9E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67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 animBg="1"/>
      <p:bldP spid="77" grpId="0"/>
      <p:bldP spid="78" grpId="0"/>
      <p:bldP spid="79" grpId="0"/>
      <p:bldP spid="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15">
            <a:extLst>
              <a:ext uri="{FF2B5EF4-FFF2-40B4-BE49-F238E27FC236}">
                <a16:creationId xmlns:a16="http://schemas.microsoft.com/office/drawing/2014/main" id="{315B6F25-6DBA-43B8-BF6F-56E6382A8D1E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椭圆 17">
            <a:extLst>
              <a:ext uri="{FF2B5EF4-FFF2-40B4-BE49-F238E27FC236}">
                <a16:creationId xmlns:a16="http://schemas.microsoft.com/office/drawing/2014/main" id="{7C135F78-272D-495C-9E5B-66F921DBC7A8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矩形 105">
            <a:extLst>
              <a:ext uri="{FF2B5EF4-FFF2-40B4-BE49-F238E27FC236}">
                <a16:creationId xmlns:a16="http://schemas.microsoft.com/office/drawing/2014/main" id="{2C3D1F9E-1C04-42F5-824A-CE0CFDEEB955}"/>
              </a:ext>
            </a:extLst>
          </p:cNvPr>
          <p:cNvSpPr/>
          <p:nvPr/>
        </p:nvSpPr>
        <p:spPr>
          <a:xfrm>
            <a:off x="0" y="1534624"/>
            <a:ext cx="12187592" cy="3788752"/>
          </a:xfrm>
          <a:prstGeom prst="rect">
            <a:avLst/>
          </a:prstGeom>
          <a:solidFill>
            <a:srgbClr val="E3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9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文本框 94">
            <a:extLst>
              <a:ext uri="{FF2B5EF4-FFF2-40B4-BE49-F238E27FC236}">
                <a16:creationId xmlns:a16="http://schemas.microsoft.com/office/drawing/2014/main" id="{940E6869-363F-4091-9042-F6D50C3A7FF4}"/>
              </a:ext>
            </a:extLst>
          </p:cNvPr>
          <p:cNvSpPr txBox="1"/>
          <p:nvPr/>
        </p:nvSpPr>
        <p:spPr bwMode="auto">
          <a:xfrm>
            <a:off x="-158074" y="2285478"/>
            <a:ext cx="12187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VÒNG 2. VÒNG QUAY MAY MẮN</a:t>
            </a:r>
            <a:endParaRPr lang="zh-CN" altLang="en-US" sz="5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文本框 94">
            <a:extLst>
              <a:ext uri="{FF2B5EF4-FFF2-40B4-BE49-F238E27FC236}">
                <a16:creationId xmlns:a16="http://schemas.microsoft.com/office/drawing/2014/main" id="{6EAA52BD-143F-4679-B661-E099A4E45F16}"/>
              </a:ext>
            </a:extLst>
          </p:cNvPr>
          <p:cNvSpPr txBox="1"/>
          <p:nvPr/>
        </p:nvSpPr>
        <p:spPr bwMode="auto">
          <a:xfrm>
            <a:off x="1154727" y="3429000"/>
            <a:ext cx="9617598" cy="107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Học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sinh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sẽ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trả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câu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hỏi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với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4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đáp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án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và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chọn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ra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đáp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án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đúng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.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Thời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gian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suy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nghĩ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10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giây</a:t>
            </a:r>
            <a:endParaRPr lang="zh-CN" altLang="en-US" sz="31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54824"/>
      </p:ext>
    </p:extLst>
  </p:cSld>
  <p:clrMapOvr>
    <a:masterClrMapping/>
  </p:clrMapOvr>
  <p:transition spd="med" advTm="5791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9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24830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Cách mạng</a:t>
            </a:r>
            <a:r>
              <a:rPr lang="en-SG" sz="3200" dirty="0">
                <a:solidFill>
                  <a:prstClr val="black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tư sản Pháp cuối thế kỉ XVIII đạt đến đỉnh cao khi</a:t>
            </a:r>
            <a:r>
              <a:rPr lang="en-SG" sz="3200" dirty="0">
                <a:solidFill>
                  <a:prstClr val="black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chính quyền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Giacobanh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lãnh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Napoleong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đứng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Girongdanh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lãnh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Lu-I XVI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đứng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20589D73-0E46-4CDD-B834-7743D38AF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Nhà bác học Ghê-oóc Xi-môn Ôm (1789 – 1854) đã có phát minh nào?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Thuyết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điện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tử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Phát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tượng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phóng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Phát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tia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D4B60ABB-4049-443B-B3A0-9CD36CDA7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Phát minh về tia X</a:t>
            </a:r>
            <a:r>
              <a:rPr lang="en-SG" sz="3200" dirty="0">
                <a:solidFill>
                  <a:prstClr val="black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của bác học Vin-hem Rơn ghen (Đức)  thuộc lĩnh vực khoa học nào?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l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Sinh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Hoá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Toán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5F7DCF1E-F34D-45B9-AB15-638C5764D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Cuối thế kỉ XIX, công nghiệp hóa học ra đời phục vụ cho ngành nào?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949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nhuộm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phân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bón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9497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nhuộm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phân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bón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thuốc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trừ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121659"/>
            <a:ext cx="4906798" cy="1016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nhuộm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bón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thuốc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nổ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23663"/>
            <a:ext cx="4906798" cy="10141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nhuộm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thuốc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nổ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307935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2" y="316424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4211BE2A-6815-4527-914F-85F628BAD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592;p60">
            <a:extLst>
              <a:ext uri="{FF2B5EF4-FFF2-40B4-BE49-F238E27FC236}">
                <a16:creationId xmlns:a16="http://schemas.microsoft.com/office/drawing/2014/main" id="{9967E9CC-4CBD-4F43-AAB4-F180CAF81E6E}"/>
              </a:ext>
            </a:extLst>
          </p:cNvPr>
          <p:cNvGrpSpPr/>
          <p:nvPr/>
        </p:nvGrpSpPr>
        <p:grpSpPr>
          <a:xfrm>
            <a:off x="3529501" y="1805193"/>
            <a:ext cx="4753785" cy="4347416"/>
            <a:chOff x="823031" y="1198512"/>
            <a:chExt cx="755320" cy="690752"/>
          </a:xfrm>
          <a:solidFill>
            <a:srgbClr val="F7046E"/>
          </a:solidFill>
        </p:grpSpPr>
        <p:sp>
          <p:nvSpPr>
            <p:cNvPr id="16" name="Google Shape;5593;p60">
              <a:extLst>
                <a:ext uri="{FF2B5EF4-FFF2-40B4-BE49-F238E27FC236}">
                  <a16:creationId xmlns:a16="http://schemas.microsoft.com/office/drawing/2014/main" id="{CD721DAD-10CA-4AAD-8FDB-3A1F047CFC50}"/>
                </a:ext>
              </a:extLst>
            </p:cNvPr>
            <p:cNvSpPr/>
            <p:nvPr/>
          </p:nvSpPr>
          <p:spPr>
            <a:xfrm>
              <a:off x="823031" y="1198512"/>
              <a:ext cx="755320" cy="690752"/>
            </a:xfrm>
            <a:custGeom>
              <a:avLst/>
              <a:gdLst/>
              <a:ahLst/>
              <a:cxnLst/>
              <a:rect l="l" t="t" r="r" b="b"/>
              <a:pathLst>
                <a:path w="46769" h="42771" extrusionOk="0">
                  <a:moveTo>
                    <a:pt x="21384" y="0"/>
                  </a:moveTo>
                  <a:cubicBezTo>
                    <a:pt x="9575" y="0"/>
                    <a:pt x="0" y="9575"/>
                    <a:pt x="0" y="21386"/>
                  </a:cubicBezTo>
                  <a:cubicBezTo>
                    <a:pt x="0" y="33196"/>
                    <a:pt x="9575" y="42770"/>
                    <a:pt x="21384" y="42770"/>
                  </a:cubicBezTo>
                  <a:cubicBezTo>
                    <a:pt x="33196" y="42770"/>
                    <a:pt x="42770" y="33196"/>
                    <a:pt x="42770" y="21386"/>
                  </a:cubicBezTo>
                  <a:cubicBezTo>
                    <a:pt x="42770" y="16313"/>
                    <a:pt x="41002" y="11653"/>
                    <a:pt x="38053" y="7988"/>
                  </a:cubicBezTo>
                  <a:lnTo>
                    <a:pt x="42775" y="7988"/>
                  </a:lnTo>
                  <a:cubicBezTo>
                    <a:pt x="44970" y="7988"/>
                    <a:pt x="46769" y="6191"/>
                    <a:pt x="46769" y="3994"/>
                  </a:cubicBezTo>
                  <a:cubicBezTo>
                    <a:pt x="46769" y="1797"/>
                    <a:pt x="44972" y="0"/>
                    <a:pt x="42775" y="0"/>
                  </a:cubicBezTo>
                  <a:lnTo>
                    <a:pt x="22286" y="0"/>
                  </a:lnTo>
                  <a:cubicBezTo>
                    <a:pt x="22196" y="0"/>
                    <a:pt x="22105" y="5"/>
                    <a:pt x="22018" y="10"/>
                  </a:cubicBezTo>
                  <a:cubicBezTo>
                    <a:pt x="21807" y="3"/>
                    <a:pt x="21597" y="0"/>
                    <a:pt x="2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94;p60">
              <a:extLst>
                <a:ext uri="{FF2B5EF4-FFF2-40B4-BE49-F238E27FC236}">
                  <a16:creationId xmlns:a16="http://schemas.microsoft.com/office/drawing/2014/main" id="{B8D1BB4D-E59D-4517-953E-FB74241EC640}"/>
                </a:ext>
              </a:extLst>
            </p:cNvPr>
            <p:cNvSpPr/>
            <p:nvPr/>
          </p:nvSpPr>
          <p:spPr>
            <a:xfrm>
              <a:off x="1453148" y="1202854"/>
              <a:ext cx="116230" cy="116230"/>
            </a:xfrm>
            <a:custGeom>
              <a:avLst/>
              <a:gdLst/>
              <a:ahLst/>
              <a:cxnLst/>
              <a:rect l="l" t="t" r="r" b="b"/>
              <a:pathLst>
                <a:path w="5496" h="5495" extrusionOk="0">
                  <a:moveTo>
                    <a:pt x="2747" y="1"/>
                  </a:moveTo>
                  <a:cubicBezTo>
                    <a:pt x="1231" y="1"/>
                    <a:pt x="1" y="1230"/>
                    <a:pt x="1" y="2749"/>
                  </a:cubicBezTo>
                  <a:cubicBezTo>
                    <a:pt x="1" y="4265"/>
                    <a:pt x="1231" y="5495"/>
                    <a:pt x="2747" y="5495"/>
                  </a:cubicBezTo>
                  <a:cubicBezTo>
                    <a:pt x="4265" y="5495"/>
                    <a:pt x="5495" y="4265"/>
                    <a:pt x="5495" y="2749"/>
                  </a:cubicBezTo>
                  <a:cubicBezTo>
                    <a:pt x="5495" y="1230"/>
                    <a:pt x="4265" y="1"/>
                    <a:pt x="27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5EAA3A7-D9C4-4142-8592-7A7D6780EDEE}"/>
              </a:ext>
            </a:extLst>
          </p:cNvPr>
          <p:cNvSpPr txBox="1"/>
          <p:nvPr/>
        </p:nvSpPr>
        <p:spPr>
          <a:xfrm>
            <a:off x="7544448" y="1855107"/>
            <a:ext cx="738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edoka One" panose="02000000000000000000" pitchFamily="2" charset="0"/>
              </a:rPr>
              <a:t>0</a:t>
            </a:r>
            <a:r>
              <a:rPr kumimoji="0" lang="id-ID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edoka One" panose="02000000000000000000" pitchFamily="2" charset="0"/>
              </a:rPr>
              <a:t>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A19CE1-DCA6-4A77-AF1D-7479B1956057}"/>
              </a:ext>
            </a:extLst>
          </p:cNvPr>
          <p:cNvGrpSpPr/>
          <p:nvPr/>
        </p:nvGrpSpPr>
        <p:grpSpPr>
          <a:xfrm>
            <a:off x="3006012" y="2048292"/>
            <a:ext cx="4662717" cy="3825876"/>
            <a:chOff x="3006012" y="2048292"/>
            <a:chExt cx="4662717" cy="3825876"/>
          </a:xfrm>
        </p:grpSpPr>
        <p:grpSp>
          <p:nvGrpSpPr>
            <p:cNvPr id="6" name="Google Shape;5595;p60">
              <a:extLst>
                <a:ext uri="{FF2B5EF4-FFF2-40B4-BE49-F238E27FC236}">
                  <a16:creationId xmlns:a16="http://schemas.microsoft.com/office/drawing/2014/main" id="{0CE83255-09DB-4F04-84F4-669D8E343BF5}"/>
                </a:ext>
              </a:extLst>
            </p:cNvPr>
            <p:cNvGrpSpPr/>
            <p:nvPr/>
          </p:nvGrpSpPr>
          <p:grpSpPr>
            <a:xfrm>
              <a:off x="3011915" y="2048292"/>
              <a:ext cx="4656814" cy="3825876"/>
              <a:chOff x="732428" y="1239937"/>
              <a:chExt cx="739912" cy="607886"/>
            </a:xfrm>
            <a:solidFill>
              <a:srgbClr val="66DBC0"/>
            </a:solidFill>
          </p:grpSpPr>
          <p:sp>
            <p:nvSpPr>
              <p:cNvPr id="14" name="Google Shape;5596;p60">
                <a:extLst>
                  <a:ext uri="{FF2B5EF4-FFF2-40B4-BE49-F238E27FC236}">
                    <a16:creationId xmlns:a16="http://schemas.microsoft.com/office/drawing/2014/main" id="{97008978-C24A-46F3-9627-976F6A67F08F}"/>
                  </a:ext>
                </a:extLst>
              </p:cNvPr>
              <p:cNvSpPr/>
              <p:nvPr/>
            </p:nvSpPr>
            <p:spPr>
              <a:xfrm>
                <a:off x="732428" y="1239937"/>
                <a:ext cx="739912" cy="607886"/>
              </a:xfrm>
              <a:custGeom>
                <a:avLst/>
                <a:gdLst/>
                <a:ahLst/>
                <a:cxnLst/>
                <a:rect l="l" t="t" r="r" b="b"/>
                <a:pathLst>
                  <a:path w="45815" h="37640" extrusionOk="0">
                    <a:moveTo>
                      <a:pt x="26994" y="1"/>
                    </a:moveTo>
                    <a:cubicBezTo>
                      <a:pt x="16602" y="1"/>
                      <a:pt x="8175" y="8427"/>
                      <a:pt x="8175" y="18821"/>
                    </a:cubicBezTo>
                    <a:cubicBezTo>
                      <a:pt x="8169" y="22642"/>
                      <a:pt x="9333" y="26373"/>
                      <a:pt x="11509" y="29515"/>
                    </a:cubicBezTo>
                    <a:lnTo>
                      <a:pt x="3994" y="29515"/>
                    </a:lnTo>
                    <a:cubicBezTo>
                      <a:pt x="1797" y="29515"/>
                      <a:pt x="1" y="31311"/>
                      <a:pt x="1" y="33508"/>
                    </a:cubicBezTo>
                    <a:cubicBezTo>
                      <a:pt x="1" y="35704"/>
                      <a:pt x="1797" y="37502"/>
                      <a:pt x="3994" y="37502"/>
                    </a:cubicBezTo>
                    <a:lnTo>
                      <a:pt x="24483" y="37502"/>
                    </a:lnTo>
                    <a:cubicBezTo>
                      <a:pt x="24546" y="37502"/>
                      <a:pt x="24608" y="37500"/>
                      <a:pt x="24671" y="37497"/>
                    </a:cubicBezTo>
                    <a:cubicBezTo>
                      <a:pt x="25441" y="37592"/>
                      <a:pt x="26218" y="37640"/>
                      <a:pt x="26994" y="37640"/>
                    </a:cubicBezTo>
                    <a:cubicBezTo>
                      <a:pt x="37389" y="37640"/>
                      <a:pt x="45815" y="29214"/>
                      <a:pt x="45815" y="18821"/>
                    </a:cubicBezTo>
                    <a:cubicBezTo>
                      <a:pt x="45815" y="8427"/>
                      <a:pt x="37389" y="1"/>
                      <a:pt x="269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597;p60">
                <a:extLst>
                  <a:ext uri="{FF2B5EF4-FFF2-40B4-BE49-F238E27FC236}">
                    <a16:creationId xmlns:a16="http://schemas.microsoft.com/office/drawing/2014/main" id="{6F43BB36-CEFD-4B5B-A14B-2BD26C3B4E83}"/>
                  </a:ext>
                </a:extLst>
              </p:cNvPr>
              <p:cNvSpPr/>
              <p:nvPr/>
            </p:nvSpPr>
            <p:spPr>
              <a:xfrm>
                <a:off x="742166" y="1722816"/>
                <a:ext cx="116230" cy="116230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7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7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B260EE-6226-4F0F-8D9B-710903E93615}"/>
                </a:ext>
              </a:extLst>
            </p:cNvPr>
            <p:cNvSpPr txBox="1"/>
            <p:nvPr/>
          </p:nvSpPr>
          <p:spPr>
            <a:xfrm>
              <a:off x="3006012" y="5111042"/>
              <a:ext cx="894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edoka One" panose="02000000000000000000" pitchFamily="2" charset="0"/>
                </a:rPr>
                <a:t>02</a:t>
              </a:r>
              <a:endParaRPr kumimoji="0" lang="id-ID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edoka One" panose="02000000000000000000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226910-1966-49A6-B3BB-7F3B697E65F3}"/>
              </a:ext>
            </a:extLst>
          </p:cNvPr>
          <p:cNvGrpSpPr/>
          <p:nvPr/>
        </p:nvGrpSpPr>
        <p:grpSpPr>
          <a:xfrm>
            <a:off x="3003529" y="2281670"/>
            <a:ext cx="4431828" cy="3359334"/>
            <a:chOff x="3003529" y="2281670"/>
            <a:chExt cx="4431828" cy="3359334"/>
          </a:xfrm>
        </p:grpSpPr>
        <p:grpSp>
          <p:nvGrpSpPr>
            <p:cNvPr id="7" name="Google Shape;5598;p60">
              <a:extLst>
                <a:ext uri="{FF2B5EF4-FFF2-40B4-BE49-F238E27FC236}">
                  <a16:creationId xmlns:a16="http://schemas.microsoft.com/office/drawing/2014/main" id="{41315E06-DC0E-4D3D-83AD-4F821F77FF3B}"/>
                </a:ext>
              </a:extLst>
            </p:cNvPr>
            <p:cNvGrpSpPr/>
            <p:nvPr/>
          </p:nvGrpSpPr>
          <p:grpSpPr>
            <a:xfrm>
              <a:off x="3011915" y="2281670"/>
              <a:ext cx="4423442" cy="3359334"/>
              <a:chOff x="732428" y="1277018"/>
              <a:chExt cx="702832" cy="533758"/>
            </a:xfrm>
            <a:solidFill>
              <a:srgbClr val="FFCF2F"/>
            </a:solidFill>
          </p:grpSpPr>
          <p:sp>
            <p:nvSpPr>
              <p:cNvPr id="12" name="Google Shape;5599;p60">
                <a:extLst>
                  <a:ext uri="{FF2B5EF4-FFF2-40B4-BE49-F238E27FC236}">
                    <a16:creationId xmlns:a16="http://schemas.microsoft.com/office/drawing/2014/main" id="{130662D2-140D-49BE-A54F-07F829266737}"/>
                  </a:ext>
                </a:extLst>
              </p:cNvPr>
              <p:cNvSpPr/>
              <p:nvPr/>
            </p:nvSpPr>
            <p:spPr>
              <a:xfrm>
                <a:off x="732428" y="1277018"/>
                <a:ext cx="702832" cy="533758"/>
              </a:xfrm>
              <a:custGeom>
                <a:avLst/>
                <a:gdLst/>
                <a:ahLst/>
                <a:cxnLst/>
                <a:rect l="l" t="t" r="r" b="b"/>
                <a:pathLst>
                  <a:path w="43519" h="33050" extrusionOk="0">
                    <a:moveTo>
                      <a:pt x="26994" y="1"/>
                    </a:moveTo>
                    <a:cubicBezTo>
                      <a:pt x="22006" y="1"/>
                      <a:pt x="17535" y="2211"/>
                      <a:pt x="14504" y="5705"/>
                    </a:cubicBezTo>
                    <a:lnTo>
                      <a:pt x="3994" y="5705"/>
                    </a:lnTo>
                    <a:cubicBezTo>
                      <a:pt x="1797" y="5705"/>
                      <a:pt x="1" y="7501"/>
                      <a:pt x="1" y="9698"/>
                    </a:cubicBezTo>
                    <a:cubicBezTo>
                      <a:pt x="1" y="11894"/>
                      <a:pt x="1797" y="13692"/>
                      <a:pt x="3994" y="13692"/>
                    </a:cubicBezTo>
                    <a:lnTo>
                      <a:pt x="10714" y="13692"/>
                    </a:lnTo>
                    <a:cubicBezTo>
                      <a:pt x="10552" y="14627"/>
                      <a:pt x="10470" y="15575"/>
                      <a:pt x="10472" y="16525"/>
                    </a:cubicBezTo>
                    <a:cubicBezTo>
                      <a:pt x="10472" y="25651"/>
                      <a:pt x="17870" y="33049"/>
                      <a:pt x="26996" y="33049"/>
                    </a:cubicBezTo>
                    <a:cubicBezTo>
                      <a:pt x="36122" y="33049"/>
                      <a:pt x="43519" y="25651"/>
                      <a:pt x="43519" y="16525"/>
                    </a:cubicBezTo>
                    <a:cubicBezTo>
                      <a:pt x="43519" y="7399"/>
                      <a:pt x="36122" y="1"/>
                      <a:pt x="269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600;p60">
                <a:extLst>
                  <a:ext uri="{FF2B5EF4-FFF2-40B4-BE49-F238E27FC236}">
                    <a16:creationId xmlns:a16="http://schemas.microsoft.com/office/drawing/2014/main" id="{138FA22A-63BF-4B7C-B9B1-73C51628870B}"/>
                  </a:ext>
                </a:extLst>
              </p:cNvPr>
              <p:cNvSpPr/>
              <p:nvPr/>
            </p:nvSpPr>
            <p:spPr>
              <a:xfrm>
                <a:off x="742308" y="1374200"/>
                <a:ext cx="116230" cy="116230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5495" extrusionOk="0">
                    <a:moveTo>
                      <a:pt x="2747" y="0"/>
                    </a:moveTo>
                    <a:cubicBezTo>
                      <a:pt x="1230" y="0"/>
                      <a:pt x="1" y="1230"/>
                      <a:pt x="1" y="2748"/>
                    </a:cubicBezTo>
                    <a:cubicBezTo>
                      <a:pt x="1" y="4264"/>
                      <a:pt x="1230" y="5494"/>
                      <a:pt x="2747" y="5494"/>
                    </a:cubicBezTo>
                    <a:cubicBezTo>
                      <a:pt x="4263" y="5494"/>
                      <a:pt x="5493" y="4264"/>
                      <a:pt x="5493" y="2748"/>
                    </a:cubicBezTo>
                    <a:cubicBezTo>
                      <a:pt x="5493" y="1230"/>
                      <a:pt x="4263" y="0"/>
                      <a:pt x="27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2AF3B5-66F8-4A77-906F-D8547AB99199}"/>
                </a:ext>
              </a:extLst>
            </p:cNvPr>
            <p:cNvSpPr txBox="1"/>
            <p:nvPr/>
          </p:nvSpPr>
          <p:spPr>
            <a:xfrm>
              <a:off x="3003529" y="2877175"/>
              <a:ext cx="894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edoka One" panose="02000000000000000000" pitchFamily="2" charset="0"/>
                </a:rPr>
                <a:t>03</a:t>
              </a:r>
              <a:endParaRPr kumimoji="0" lang="id-ID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edoka One" panose="02000000000000000000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A3B69F-22D0-4EF2-96BB-088379A8D462}"/>
              </a:ext>
            </a:extLst>
          </p:cNvPr>
          <p:cNvGrpSpPr/>
          <p:nvPr/>
        </p:nvGrpSpPr>
        <p:grpSpPr>
          <a:xfrm>
            <a:off x="4286845" y="2437121"/>
            <a:ext cx="4073176" cy="2986096"/>
            <a:chOff x="4262746" y="2468185"/>
            <a:chExt cx="4073176" cy="2986096"/>
          </a:xfrm>
        </p:grpSpPr>
        <p:grpSp>
          <p:nvGrpSpPr>
            <p:cNvPr id="8" name="Google Shape;5601;p60">
              <a:extLst>
                <a:ext uri="{FF2B5EF4-FFF2-40B4-BE49-F238E27FC236}">
                  <a16:creationId xmlns:a16="http://schemas.microsoft.com/office/drawing/2014/main" id="{E641EF06-32FF-4112-8693-37E6AC150538}"/>
                </a:ext>
              </a:extLst>
            </p:cNvPr>
            <p:cNvGrpSpPr/>
            <p:nvPr/>
          </p:nvGrpSpPr>
          <p:grpSpPr>
            <a:xfrm>
              <a:off x="4262746" y="2468185"/>
              <a:ext cx="4073176" cy="2986096"/>
              <a:chOff x="931170" y="1306653"/>
              <a:chExt cx="647179" cy="474455"/>
            </a:xfrm>
            <a:solidFill>
              <a:srgbClr val="674B92"/>
            </a:solidFill>
          </p:grpSpPr>
          <p:sp>
            <p:nvSpPr>
              <p:cNvPr id="10" name="Google Shape;5602;p60">
                <a:extLst>
                  <a:ext uri="{FF2B5EF4-FFF2-40B4-BE49-F238E27FC236}">
                    <a16:creationId xmlns:a16="http://schemas.microsoft.com/office/drawing/2014/main" id="{1BCF97AF-0DF6-4065-AA89-1F3CF5847480}"/>
                  </a:ext>
                </a:extLst>
              </p:cNvPr>
              <p:cNvSpPr/>
              <p:nvPr/>
            </p:nvSpPr>
            <p:spPr>
              <a:xfrm>
                <a:off x="931170" y="1306653"/>
                <a:ext cx="647179" cy="474455"/>
              </a:xfrm>
              <a:custGeom>
                <a:avLst/>
                <a:gdLst/>
                <a:ahLst/>
                <a:cxnLst/>
                <a:rect l="l" t="t" r="r" b="b"/>
                <a:pathLst>
                  <a:path w="40073" h="29378" extrusionOk="0">
                    <a:moveTo>
                      <a:pt x="14688" y="1"/>
                    </a:moveTo>
                    <a:cubicBezTo>
                      <a:pt x="6578" y="1"/>
                      <a:pt x="1" y="6578"/>
                      <a:pt x="1" y="14690"/>
                    </a:cubicBezTo>
                    <a:cubicBezTo>
                      <a:pt x="1" y="22801"/>
                      <a:pt x="6578" y="29377"/>
                      <a:pt x="14688" y="29377"/>
                    </a:cubicBezTo>
                    <a:cubicBezTo>
                      <a:pt x="19883" y="29377"/>
                      <a:pt x="24445" y="26682"/>
                      <a:pt x="27057" y="22613"/>
                    </a:cubicBezTo>
                    <a:lnTo>
                      <a:pt x="36079" y="22613"/>
                    </a:lnTo>
                    <a:cubicBezTo>
                      <a:pt x="38276" y="22613"/>
                      <a:pt x="40073" y="20817"/>
                      <a:pt x="40073" y="18620"/>
                    </a:cubicBezTo>
                    <a:cubicBezTo>
                      <a:pt x="40073" y="16424"/>
                      <a:pt x="38276" y="14626"/>
                      <a:pt x="36079" y="14626"/>
                    </a:cubicBezTo>
                    <a:lnTo>
                      <a:pt x="29376" y="14626"/>
                    </a:lnTo>
                    <a:cubicBezTo>
                      <a:pt x="29342" y="6544"/>
                      <a:pt x="22780" y="1"/>
                      <a:pt x="146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603;p60">
                <a:extLst>
                  <a:ext uri="{FF2B5EF4-FFF2-40B4-BE49-F238E27FC236}">
                    <a16:creationId xmlns:a16="http://schemas.microsoft.com/office/drawing/2014/main" id="{9C18B7F4-686E-4E15-98A8-95BA08EFF095}"/>
                  </a:ext>
                </a:extLst>
              </p:cNvPr>
              <p:cNvSpPr/>
              <p:nvPr/>
            </p:nvSpPr>
            <p:spPr>
              <a:xfrm>
                <a:off x="1452637" y="1548943"/>
                <a:ext cx="116230" cy="116230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6"/>
                    </a:cubicBezTo>
                    <a:cubicBezTo>
                      <a:pt x="1" y="4265"/>
                      <a:pt x="1231" y="5494"/>
                      <a:pt x="2747" y="5494"/>
                    </a:cubicBezTo>
                    <a:cubicBezTo>
                      <a:pt x="4265" y="5494"/>
                      <a:pt x="5495" y="4265"/>
                      <a:pt x="5495" y="2746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4A98B2-DF4E-4AE6-9FDA-8AA693DF8824}"/>
                </a:ext>
              </a:extLst>
            </p:cNvPr>
            <p:cNvSpPr txBox="1"/>
            <p:nvPr/>
          </p:nvSpPr>
          <p:spPr>
            <a:xfrm>
              <a:off x="7483121" y="4009965"/>
              <a:ext cx="8472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edoka One" panose="02000000000000000000" pitchFamily="2" charset="0"/>
                </a:rPr>
                <a:t>04</a:t>
              </a:r>
              <a:endParaRPr kumimoji="0" lang="id-ID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edoka One" panose="02000000000000000000" pitchFamily="2" charset="0"/>
              </a:endParaRPr>
            </a:p>
          </p:txBody>
        </p:sp>
      </p:grpSp>
      <p:sp>
        <p:nvSpPr>
          <p:cNvPr id="9" name="Google Shape;5604;p60">
            <a:extLst>
              <a:ext uri="{FF2B5EF4-FFF2-40B4-BE49-F238E27FC236}">
                <a16:creationId xmlns:a16="http://schemas.microsoft.com/office/drawing/2014/main" id="{3C82E2E1-1E75-4D36-B730-9D4DB977DCB1}"/>
              </a:ext>
            </a:extLst>
          </p:cNvPr>
          <p:cNvSpPr/>
          <p:nvPr/>
        </p:nvSpPr>
        <p:spPr>
          <a:xfrm>
            <a:off x="4490465" y="2687936"/>
            <a:ext cx="2570309" cy="2460099"/>
          </a:xfrm>
          <a:custGeom>
            <a:avLst/>
            <a:gdLst/>
            <a:ahLst/>
            <a:cxnLst/>
            <a:rect l="l" t="t" r="r" b="b"/>
            <a:pathLst>
              <a:path w="22518" h="22517" extrusionOk="0">
                <a:moveTo>
                  <a:pt x="11258" y="0"/>
                </a:moveTo>
                <a:cubicBezTo>
                  <a:pt x="8273" y="0"/>
                  <a:pt x="5409" y="1187"/>
                  <a:pt x="3298" y="3297"/>
                </a:cubicBezTo>
                <a:cubicBezTo>
                  <a:pt x="1186" y="5409"/>
                  <a:pt x="1" y="8272"/>
                  <a:pt x="1" y="11259"/>
                </a:cubicBezTo>
                <a:cubicBezTo>
                  <a:pt x="1" y="14244"/>
                  <a:pt x="1186" y="17109"/>
                  <a:pt x="3298" y="19219"/>
                </a:cubicBezTo>
                <a:cubicBezTo>
                  <a:pt x="5409" y="21331"/>
                  <a:pt x="8273" y="22516"/>
                  <a:pt x="11258" y="22516"/>
                </a:cubicBezTo>
                <a:cubicBezTo>
                  <a:pt x="14245" y="22516"/>
                  <a:pt x="17108" y="21331"/>
                  <a:pt x="19220" y="19219"/>
                </a:cubicBezTo>
                <a:cubicBezTo>
                  <a:pt x="21331" y="17109"/>
                  <a:pt x="22517" y="14244"/>
                  <a:pt x="22517" y="11259"/>
                </a:cubicBezTo>
                <a:cubicBezTo>
                  <a:pt x="22517" y="8272"/>
                  <a:pt x="21331" y="5409"/>
                  <a:pt x="19220" y="3297"/>
                </a:cubicBezTo>
                <a:cubicBezTo>
                  <a:pt x="17108" y="1187"/>
                  <a:pt x="14245" y="0"/>
                  <a:pt x="11258" y="0"/>
                </a:cubicBezTo>
                <a:close/>
              </a:path>
            </a:pathLst>
          </a:custGeom>
          <a:solidFill>
            <a:srgbClr val="E3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Ziclets" panose="02000603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B085C0-C519-4FD8-8CEB-6E6794C9CAA8}"/>
              </a:ext>
            </a:extLst>
          </p:cNvPr>
          <p:cNvSpPr txBox="1"/>
          <p:nvPr/>
        </p:nvSpPr>
        <p:spPr>
          <a:xfrm>
            <a:off x="7236723" y="993217"/>
            <a:ext cx="4845225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7046E"/>
                </a:solidFill>
                <a:effectLst/>
                <a:latin typeface="#9Slide03 Ample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VÒNG 1. AI NHANH HƠN</a:t>
            </a:r>
            <a:endParaRPr lang="en-US" sz="2800" b="1" dirty="0">
              <a:solidFill>
                <a:srgbClr val="F7046E"/>
              </a:solidFill>
              <a:latin typeface="#9Slide03 Ample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7D7299-9D6D-4DC0-964E-C2E8DA6C2DF1}"/>
              </a:ext>
            </a:extLst>
          </p:cNvPr>
          <p:cNvSpPr txBox="1"/>
          <p:nvPr/>
        </p:nvSpPr>
        <p:spPr>
          <a:xfrm>
            <a:off x="0" y="2232022"/>
            <a:ext cx="399899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VÒNG 3. NGƯỜI ẤY LÀ AI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BB8FF3-F95F-4F17-9BBF-48D125128D3D}"/>
              </a:ext>
            </a:extLst>
          </p:cNvPr>
          <p:cNvSpPr txBox="1"/>
          <p:nvPr/>
        </p:nvSpPr>
        <p:spPr>
          <a:xfrm>
            <a:off x="7759899" y="4577018"/>
            <a:ext cx="4322049" cy="1316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674B92"/>
                </a:solidFill>
                <a:latin typeface="#9Slide03 Ample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VÒNG 4. SONG ĐẤU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674B92"/>
                </a:solidFill>
                <a:latin typeface="#9Slide03 Ample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“ĐUỔI HÌNH BẮT CHỮ”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C27738-B189-4216-A37E-BD3707829C96}"/>
              </a:ext>
            </a:extLst>
          </p:cNvPr>
          <p:cNvSpPr txBox="1"/>
          <p:nvPr/>
        </p:nvSpPr>
        <p:spPr>
          <a:xfrm>
            <a:off x="27481" y="4422698"/>
            <a:ext cx="3617428" cy="1316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VÒNG 2. VÒNG QUAY MAY MẮN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64B8D-02C8-4D49-9534-6E92F8A5220B}"/>
              </a:ext>
            </a:extLst>
          </p:cNvPr>
          <p:cNvSpPr/>
          <p:nvPr/>
        </p:nvSpPr>
        <p:spPr>
          <a:xfrm>
            <a:off x="4563550" y="3429000"/>
            <a:ext cx="2347117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7 SVNZiclets" panose="02000603000000000000" pitchFamily="2" charset="0"/>
              </a:rPr>
              <a:t>THỂ LỆ</a:t>
            </a:r>
          </a:p>
        </p:txBody>
      </p:sp>
    </p:spTree>
    <p:extLst>
      <p:ext uri="{BB962C8B-B14F-4D97-AF65-F5344CB8AC3E}">
        <p14:creationId xmlns:p14="http://schemas.microsoft.com/office/powerpoint/2010/main" val="117798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5" y="199869"/>
            <a:ext cx="1074802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Cuối thế kỉ XIX, tìm ra tuốc bin phát điện có tác dụng gì?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586" y="1949345"/>
            <a:ext cx="4862431" cy="9816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SG" sz="3200" dirty="0">
                <a:solidFill>
                  <a:prstClr val="black"/>
                </a:solidFill>
              </a:rPr>
              <a:t>A. </a:t>
            </a:r>
            <a:r>
              <a:rPr lang="vi-VN" sz="3200" dirty="0">
                <a:solidFill>
                  <a:prstClr val="black"/>
                </a:solidFill>
              </a:rPr>
              <a:t>Phục vụ cho giao thông vận tải.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985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</a:rPr>
              <a:t>Cung cấp điện năng.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223926"/>
            <a:ext cx="4906798" cy="11049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SG" sz="3200" dirty="0">
                <a:solidFill>
                  <a:prstClr val="black"/>
                </a:solidFill>
              </a:rPr>
              <a:t>C. </a:t>
            </a:r>
            <a:r>
              <a:rPr lang="vi-VN" sz="3200" dirty="0">
                <a:solidFill>
                  <a:prstClr val="black"/>
                </a:solidFill>
              </a:rPr>
              <a:t>Phục vụ cho sản xuất công nghiệp.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234694"/>
            <a:ext cx="4906798" cy="10941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dirty="0">
                <a:solidFill>
                  <a:prstClr val="black"/>
                </a:solidFill>
              </a:rPr>
              <a:t>Phục vụ trong sản xuất nông nghiệp.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58" y="228088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9281" y="361906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837" y="368386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B47DFA7E-5E9E-423F-AFDF-99B55BD2A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Giữa thế kỉ XIX, phát minh quan trọng nhất trong lĩnh vực liên lạc là gì?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>
                <a:solidFill>
                  <a:prstClr val="black"/>
                </a:solidFill>
              </a:rPr>
              <a:t>Máy Fax.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</a:rPr>
              <a:t>Điện thoại cố định.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>
                <a:solidFill>
                  <a:prstClr val="black"/>
                </a:solidFill>
              </a:rPr>
              <a:t>Điện thoại di động.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dirty="0">
                <a:solidFill>
                  <a:prstClr val="black"/>
                </a:solidFill>
              </a:rPr>
              <a:t>Máy điện tín.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5A64217D-2C4F-409D-86D9-C3B503750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Thí nghiệm về phản xạ có điều kiện của nhà bác học Páp-lốp (Nga)  thuộc lĩnh vực khoa học nào?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0047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>
                <a:solidFill>
                  <a:prstClr val="black"/>
                </a:solidFill>
              </a:rPr>
              <a:t>Toán học.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</a:rPr>
              <a:t>Sinh học.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>
                <a:solidFill>
                  <a:prstClr val="black"/>
                </a:solidFill>
              </a:rPr>
              <a:t>Vật lí.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dirty="0">
                <a:solidFill>
                  <a:prstClr val="black"/>
                </a:solidFill>
              </a:rPr>
              <a:t>Hóa học.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B553ED8F-FE13-492C-AC41-DF84BAFC3F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00382" cy="20876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Ông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nhà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khoa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SG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6652" y="25855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>
                <a:solidFill>
                  <a:prstClr val="black"/>
                </a:solidFill>
              </a:rPr>
              <a:t>Men-đê-lê-ép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8550" y="25635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</a:rPr>
              <a:t>Hăng-ri Béc-cơ-ren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6135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>
                <a:solidFill>
                  <a:prstClr val="black"/>
                </a:solidFill>
              </a:rPr>
              <a:t>Vin-hem Rơn ghen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36103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dirty="0">
                <a:solidFill>
                  <a:prstClr val="black"/>
                </a:solidFill>
              </a:rPr>
              <a:t>Ghê-oóc Xi-môn Ôm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72181" y="2620092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57624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72" y="362778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06" y="2650213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86A994AF-CFE5-4FF5-81D0-0BC0893573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8AE3B-B17E-4604-913D-1170387F87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8982" y="216014"/>
            <a:ext cx="5406214" cy="205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1674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b="1" dirty="0">
                <a:solidFill>
                  <a:prstClr val="black"/>
                </a:solidFill>
              </a:rPr>
              <a:t>Nhà bác học Pháp Lu-i Pa-xtơ đã có phát minh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918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>
                <a:solidFill>
                  <a:prstClr val="black"/>
                </a:solidFill>
              </a:rPr>
              <a:t>Định luật tuần hoàn.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9245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</a:rPr>
              <a:t>Sự tiến hóa và di truyền.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965698"/>
            <a:ext cx="4906798" cy="14585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>
                <a:solidFill>
                  <a:prstClr val="black"/>
                </a:solidFill>
              </a:rPr>
              <a:t>Chế tạo thành công vác xin chống bệnh chó dại.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961163"/>
            <a:ext cx="4906798" cy="14585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dirty="0">
                <a:solidFill>
                  <a:prstClr val="black"/>
                </a:solidFill>
              </a:rPr>
              <a:t>Phản xạ có điều kiện.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97" y="370252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268" y="374835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44610EBC-A9D9-4242-A85D-A5B6DD313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15">
            <a:extLst>
              <a:ext uri="{FF2B5EF4-FFF2-40B4-BE49-F238E27FC236}">
                <a16:creationId xmlns:a16="http://schemas.microsoft.com/office/drawing/2014/main" id="{315B6F25-6DBA-43B8-BF6F-56E6382A8D1E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椭圆 17">
            <a:extLst>
              <a:ext uri="{FF2B5EF4-FFF2-40B4-BE49-F238E27FC236}">
                <a16:creationId xmlns:a16="http://schemas.microsoft.com/office/drawing/2014/main" id="{7C135F78-272D-495C-9E5B-66F921DBC7A8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矩形 105">
            <a:extLst>
              <a:ext uri="{FF2B5EF4-FFF2-40B4-BE49-F238E27FC236}">
                <a16:creationId xmlns:a16="http://schemas.microsoft.com/office/drawing/2014/main" id="{2C3D1F9E-1C04-42F5-824A-CE0CFDEEB955}"/>
              </a:ext>
            </a:extLst>
          </p:cNvPr>
          <p:cNvSpPr/>
          <p:nvPr/>
        </p:nvSpPr>
        <p:spPr>
          <a:xfrm>
            <a:off x="0" y="1534624"/>
            <a:ext cx="12187592" cy="3788752"/>
          </a:xfrm>
          <a:prstGeom prst="rect">
            <a:avLst/>
          </a:prstGeom>
          <a:solidFill>
            <a:srgbClr val="E3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9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文本框 94">
            <a:extLst>
              <a:ext uri="{FF2B5EF4-FFF2-40B4-BE49-F238E27FC236}">
                <a16:creationId xmlns:a16="http://schemas.microsoft.com/office/drawing/2014/main" id="{940E6869-363F-4091-9042-F6D50C3A7FF4}"/>
              </a:ext>
            </a:extLst>
          </p:cNvPr>
          <p:cNvSpPr txBox="1"/>
          <p:nvPr/>
        </p:nvSpPr>
        <p:spPr bwMode="auto">
          <a:xfrm>
            <a:off x="-158074" y="2285478"/>
            <a:ext cx="12187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VÒNG 3. NGƯỜI ẤY LÀ AI </a:t>
            </a:r>
            <a:endParaRPr lang="zh-CN" altLang="en-US" sz="5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文本框 94">
            <a:extLst>
              <a:ext uri="{FF2B5EF4-FFF2-40B4-BE49-F238E27FC236}">
                <a16:creationId xmlns:a16="http://schemas.microsoft.com/office/drawing/2014/main" id="{6EAA52BD-143F-4679-B661-E099A4E45F16}"/>
              </a:ext>
            </a:extLst>
          </p:cNvPr>
          <p:cNvSpPr txBox="1"/>
          <p:nvPr/>
        </p:nvSpPr>
        <p:spPr bwMode="auto">
          <a:xfrm>
            <a:off x="1154727" y="3429000"/>
            <a:ext cx="9617598" cy="107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Học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sinh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sẽ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trả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câu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hỏi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với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4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đáp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án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và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chọn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ra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đáp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án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đúng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.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Thời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gian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suy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nghĩ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10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giây</a:t>
            </a:r>
            <a:endParaRPr lang="zh-CN" altLang="en-US" sz="31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38651"/>
      </p:ext>
    </p:extLst>
  </p:cSld>
  <p:clrMapOvr>
    <a:masterClrMapping/>
  </p:clrMapOvr>
  <p:transition spd="med" advTm="5791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6DB6B9-5956-4B63-BCE5-5654B962C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205" y="1089834"/>
            <a:ext cx="6847930" cy="4563519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" y="1753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96" y="-85272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942" y="738002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238" y="1102014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5F4ED1-2C01-4CEF-9598-4E752F13AB2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67863" y="4705165"/>
            <a:ext cx="2118537" cy="21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437568"/>
            <a:ext cx="10522857" cy="2227943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cách mạng công nghiệp đầu tiên trên thế giới được bắt đầu trong lĩnh vực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8B7CA806-7325-4567-BC6D-C0379004B9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 animBg="1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 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/>
              </a:rPr>
              <a:t>Năm 1785, Ét-mơn Các-crai đã chế tạo 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b="1">
                <a:solidFill>
                  <a:schemeClr val="tx1"/>
                </a:solidFill>
                <a:latin typeface="Calibri" panose="020F0502020204030204"/>
              </a:rPr>
              <a:t>máy dệt chạy bằng sức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A6C2FF18-9715-4A1B-85B7-AF32D30E1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 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/>
              </a:rPr>
              <a:t>Năm 1769, Ác-crai-tơ đã chế tạo 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b="1" dirty="0">
                <a:solidFill>
                  <a:schemeClr val="tx1"/>
                </a:solidFill>
                <a:latin typeface="Calibri" panose="020F0502020204030204"/>
              </a:rPr>
              <a:t>máy kéo sợi chạy bằng sức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EA261C5F-4ECD-48BB-A38A-497B14229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15">
            <a:extLst>
              <a:ext uri="{FF2B5EF4-FFF2-40B4-BE49-F238E27FC236}">
                <a16:creationId xmlns:a16="http://schemas.microsoft.com/office/drawing/2014/main" id="{315B6F25-6DBA-43B8-BF6F-56E6382A8D1E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椭圆 17">
            <a:extLst>
              <a:ext uri="{FF2B5EF4-FFF2-40B4-BE49-F238E27FC236}">
                <a16:creationId xmlns:a16="http://schemas.microsoft.com/office/drawing/2014/main" id="{7C135F78-272D-495C-9E5B-66F921DBC7A8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矩形 105">
            <a:extLst>
              <a:ext uri="{FF2B5EF4-FFF2-40B4-BE49-F238E27FC236}">
                <a16:creationId xmlns:a16="http://schemas.microsoft.com/office/drawing/2014/main" id="{2C3D1F9E-1C04-42F5-824A-CE0CFDEEB955}"/>
              </a:ext>
            </a:extLst>
          </p:cNvPr>
          <p:cNvSpPr/>
          <p:nvPr/>
        </p:nvSpPr>
        <p:spPr>
          <a:xfrm>
            <a:off x="0" y="1534624"/>
            <a:ext cx="12187592" cy="3788752"/>
          </a:xfrm>
          <a:prstGeom prst="rect">
            <a:avLst/>
          </a:prstGeom>
          <a:solidFill>
            <a:srgbClr val="E3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9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文本框 94">
            <a:extLst>
              <a:ext uri="{FF2B5EF4-FFF2-40B4-BE49-F238E27FC236}">
                <a16:creationId xmlns:a16="http://schemas.microsoft.com/office/drawing/2014/main" id="{940E6869-363F-4091-9042-F6D50C3A7FF4}"/>
              </a:ext>
            </a:extLst>
          </p:cNvPr>
          <p:cNvSpPr txBox="1"/>
          <p:nvPr/>
        </p:nvSpPr>
        <p:spPr bwMode="auto">
          <a:xfrm>
            <a:off x="763480" y="2285478"/>
            <a:ext cx="10369118" cy="101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998" b="1" dirty="0">
                <a:solidFill>
                  <a:schemeClr val="bg1"/>
                </a:solidFill>
                <a:latin typeface="Myriad Pro" panose="020B0503030403020204" pitchFamily="34" charset="0"/>
              </a:rPr>
              <a:t>VÒNG 1. AI NHANH HƠN</a:t>
            </a:r>
            <a:endParaRPr lang="zh-CN" altLang="en-US" sz="5998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文本框 94">
            <a:extLst>
              <a:ext uri="{FF2B5EF4-FFF2-40B4-BE49-F238E27FC236}">
                <a16:creationId xmlns:a16="http://schemas.microsoft.com/office/drawing/2014/main" id="{6EAA52BD-143F-4679-B661-E099A4E45F16}"/>
              </a:ext>
            </a:extLst>
          </p:cNvPr>
          <p:cNvSpPr txBox="1"/>
          <p:nvPr/>
        </p:nvSpPr>
        <p:spPr bwMode="auto">
          <a:xfrm>
            <a:off x="1154727" y="3429000"/>
            <a:ext cx="9617598" cy="107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Học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sinh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sẽ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trả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câu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hỏi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với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4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đáp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án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và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chọn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ra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đáp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án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đúng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.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Thời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gian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suy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nghĩ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10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giây</a:t>
            </a:r>
            <a:endParaRPr lang="zh-CN" altLang="en-US" sz="31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09910"/>
      </p:ext>
    </p:extLst>
  </p:cSld>
  <p:clrMapOvr>
    <a:masterClrMapping/>
  </p:clrMapOvr>
  <p:transition spd="med" advTm="5791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1784,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Giêm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Oát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minh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b="1">
                <a:solidFill>
                  <a:schemeClr val="tx1"/>
                </a:solidFill>
                <a:latin typeface="Calibri" panose="020F0502020204030204"/>
              </a:rPr>
              <a:t>máy hơi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E56E0567-D11C-488B-AF0F-AB97B33DB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5.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Năm 1814, Xti-phen-xơn đã chế tạo thành 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200" b="1">
                <a:solidFill>
                  <a:schemeClr val="tx1"/>
                </a:solidFill>
                <a:latin typeface="Calibri" panose="020F0502020204030204"/>
              </a:rPr>
              <a:t>đầu máy xe lửa đầu tiên.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3C4D887E-2F6D-44FF-9048-5B418BAFD8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6. </a:t>
            </a:r>
            <a:r>
              <a:rPr lang="en-SG" sz="3200" b="1" noProof="0" dirty="0">
                <a:solidFill>
                  <a:srgbClr val="FF0000"/>
                </a:solidFill>
                <a:latin typeface="Calibri" panose="020F0502020204030204"/>
              </a:rPr>
              <a:t>Ý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 nghĩa việc phát minh ra máy hơi nước của Giêm Oát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200" b="1">
                <a:solidFill>
                  <a:schemeClr val="tx1"/>
                </a:solidFill>
                <a:latin typeface="Calibri" panose="020F0502020204030204"/>
              </a:rPr>
              <a:t>Làm giảm sức lao động cơ bắp của con người.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5A29D952-09AB-4CB4-9DDC-CEA13F0A57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15">
            <a:extLst>
              <a:ext uri="{FF2B5EF4-FFF2-40B4-BE49-F238E27FC236}">
                <a16:creationId xmlns:a16="http://schemas.microsoft.com/office/drawing/2014/main" id="{315B6F25-6DBA-43B8-BF6F-56E6382A8D1E}"/>
              </a:ext>
            </a:extLst>
          </p:cNvPr>
          <p:cNvSpPr/>
          <p:nvPr/>
        </p:nvSpPr>
        <p:spPr>
          <a:xfrm>
            <a:off x="11309053" y="6026799"/>
            <a:ext cx="1786878" cy="1786878"/>
          </a:xfrm>
          <a:prstGeom prst="ellipse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椭圆 17">
            <a:extLst>
              <a:ext uri="{FF2B5EF4-FFF2-40B4-BE49-F238E27FC236}">
                <a16:creationId xmlns:a16="http://schemas.microsoft.com/office/drawing/2014/main" id="{7C135F78-272D-495C-9E5B-66F921DBC7A8}"/>
              </a:ext>
            </a:extLst>
          </p:cNvPr>
          <p:cNvSpPr/>
          <p:nvPr/>
        </p:nvSpPr>
        <p:spPr>
          <a:xfrm>
            <a:off x="11277315" y="5960941"/>
            <a:ext cx="752203" cy="753790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矩形 105">
            <a:extLst>
              <a:ext uri="{FF2B5EF4-FFF2-40B4-BE49-F238E27FC236}">
                <a16:creationId xmlns:a16="http://schemas.microsoft.com/office/drawing/2014/main" id="{2C3D1F9E-1C04-42F5-824A-CE0CFDEEB955}"/>
              </a:ext>
            </a:extLst>
          </p:cNvPr>
          <p:cNvSpPr/>
          <p:nvPr/>
        </p:nvSpPr>
        <p:spPr>
          <a:xfrm>
            <a:off x="0" y="1501695"/>
            <a:ext cx="12187592" cy="3788752"/>
          </a:xfrm>
          <a:prstGeom prst="rect">
            <a:avLst/>
          </a:prstGeom>
          <a:solidFill>
            <a:srgbClr val="E3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9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文本框 94">
            <a:extLst>
              <a:ext uri="{FF2B5EF4-FFF2-40B4-BE49-F238E27FC236}">
                <a16:creationId xmlns:a16="http://schemas.microsoft.com/office/drawing/2014/main" id="{940E6869-363F-4091-9042-F6D50C3A7FF4}"/>
              </a:ext>
            </a:extLst>
          </p:cNvPr>
          <p:cNvSpPr txBox="1"/>
          <p:nvPr/>
        </p:nvSpPr>
        <p:spPr bwMode="auto">
          <a:xfrm>
            <a:off x="-273484" y="1826411"/>
            <a:ext cx="12187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dirty="0">
                <a:solidFill>
                  <a:schemeClr val="bg1"/>
                </a:solidFill>
                <a:latin typeface="Myriad Pro" panose="020B0503030403020204" pitchFamily="34" charset="0"/>
              </a:rPr>
              <a:t>VÒNG 4. SONG ĐẤU </a:t>
            </a:r>
          </a:p>
          <a:p>
            <a:pPr algn="ctr">
              <a:defRPr/>
            </a:pPr>
            <a:r>
              <a:rPr lang="en-US" altLang="zh-CN" sz="4800" b="1" dirty="0">
                <a:solidFill>
                  <a:schemeClr val="bg1"/>
                </a:solidFill>
                <a:latin typeface="Myriad Pro" panose="020B0503030403020204" pitchFamily="34" charset="0"/>
              </a:rPr>
              <a:t>“ĐUỔI HÌNH BẮT CHỮ”</a:t>
            </a:r>
            <a:endParaRPr lang="zh-CN" altLang="en-US" sz="48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文本框 94">
            <a:extLst>
              <a:ext uri="{FF2B5EF4-FFF2-40B4-BE49-F238E27FC236}">
                <a16:creationId xmlns:a16="http://schemas.microsoft.com/office/drawing/2014/main" id="{6EAA52BD-143F-4679-B661-E099A4E45F16}"/>
              </a:ext>
            </a:extLst>
          </p:cNvPr>
          <p:cNvSpPr txBox="1"/>
          <p:nvPr/>
        </p:nvSpPr>
        <p:spPr bwMode="auto">
          <a:xfrm>
            <a:off x="1154727" y="3624308"/>
            <a:ext cx="9617598" cy="107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Gợi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ý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đây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thành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tựu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của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các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cuộc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cách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mạng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công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nghiệp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.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Thời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gian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suy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nghĩ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là</a:t>
            </a:r>
            <a:r>
              <a:rPr lang="en-US" altLang="zh-CN" sz="3199" dirty="0">
                <a:solidFill>
                  <a:schemeClr val="bg1"/>
                </a:solidFill>
                <a:latin typeface="Myriad Pro" panose="020B0503030403020204" pitchFamily="34" charset="0"/>
              </a:rPr>
              <a:t> 10 </a:t>
            </a:r>
            <a:r>
              <a:rPr lang="en-US" altLang="zh-CN" sz="3199" dirty="0" err="1">
                <a:solidFill>
                  <a:schemeClr val="bg1"/>
                </a:solidFill>
                <a:latin typeface="Myriad Pro" panose="020B0503030403020204" pitchFamily="34" charset="0"/>
              </a:rPr>
              <a:t>giây</a:t>
            </a:r>
            <a:endParaRPr lang="zh-CN" altLang="en-US" sz="3199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17189"/>
      </p:ext>
    </p:extLst>
  </p:cSld>
  <p:clrMapOvr>
    <a:masterClrMapping/>
  </p:clrMapOvr>
  <p:transition spd="med" advTm="5791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D0F40EF9-8A5A-46F1-B26D-70C245ACD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778" y="5376257"/>
            <a:ext cx="8229600" cy="1143000"/>
          </a:xfrm>
        </p:spPr>
        <p:txBody>
          <a:bodyPr/>
          <a:lstStyle/>
          <a:p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: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MÁY HƠI NƯỚC</a:t>
            </a:r>
          </a:p>
        </p:txBody>
      </p:sp>
      <p:sp>
        <p:nvSpPr>
          <p:cNvPr id="115717" name="Rectangle 5">
            <a:extLst>
              <a:ext uri="{FF2B5EF4-FFF2-40B4-BE49-F238E27FC236}">
                <a16:creationId xmlns:a16="http://schemas.microsoft.com/office/drawing/2014/main" id="{9CBECB7B-34E5-4D60-8898-42C8E0AAE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00200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/>
              <a:t>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C1273-1868-4196-9CEE-2095627FF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07" y="1007569"/>
            <a:ext cx="4538134" cy="3776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4E1A4-2A05-4BD7-B163-22A09E901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995" y="1199856"/>
            <a:ext cx="5230847" cy="3583770"/>
          </a:xfrm>
          <a:prstGeom prst="rect">
            <a:avLst/>
          </a:prstGeom>
        </p:spPr>
      </p:pic>
      <p:pic>
        <p:nvPicPr>
          <p:cNvPr id="10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8957DD2A-FA16-4565-BDF4-999035CA1E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898" y="5731659"/>
            <a:ext cx="1400175" cy="78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57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007466CE-2D8B-46B7-99DF-E6BA16FC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648200"/>
            <a:ext cx="8229600" cy="1143000"/>
          </a:xfrm>
        </p:spPr>
        <p:txBody>
          <a:bodyPr/>
          <a:lstStyle/>
          <a:p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: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x-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quang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98AEC0CD-8041-44AE-996B-BA7721A0F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/>
              <a:t>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08173-395E-4EAB-A614-8416CCFCB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747" y="1418208"/>
            <a:ext cx="2200582" cy="2143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BD2B06-9CBB-4B5E-AAEF-3ADF556DE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840" y="1049890"/>
            <a:ext cx="2762241" cy="2880060"/>
          </a:xfrm>
          <a:prstGeom prst="rect">
            <a:avLst/>
          </a:prstGeom>
        </p:spPr>
      </p:pic>
      <p:pic>
        <p:nvPicPr>
          <p:cNvPr id="10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D72F68B7-001E-4B29-BE0D-53571827C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898" y="5731659"/>
            <a:ext cx="1400175" cy="78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67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FB203901-A47E-4296-8454-29D0FAED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728" y="5008132"/>
            <a:ext cx="8229600" cy="1143000"/>
          </a:xfrm>
        </p:spPr>
        <p:txBody>
          <a:bodyPr/>
          <a:lstStyle/>
          <a:p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: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ĐỊNH LUẬT TUẦN HOÀN</a:t>
            </a:r>
          </a:p>
        </p:txBody>
      </p:sp>
      <p:sp>
        <p:nvSpPr>
          <p:cNvPr id="119812" name="Rectangle 4">
            <a:extLst>
              <a:ext uri="{FF2B5EF4-FFF2-40B4-BE49-F238E27FC236}">
                <a16:creationId xmlns:a16="http://schemas.microsoft.com/office/drawing/2014/main" id="{E0027982-F731-4924-91AF-9095827ED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433" y="2121610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/>
              <a:t>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53717-9661-45B8-B917-8458010AA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476" y="1487901"/>
            <a:ext cx="2983156" cy="272927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434B8FD9-4FFB-4211-9182-605D8CE2D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969" y="1940358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/>
              <a:t>+</a:t>
            </a:r>
          </a:p>
        </p:txBody>
      </p:sp>
      <p:pic>
        <p:nvPicPr>
          <p:cNvPr id="1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8A756318-027A-4776-BEC1-453B1F5985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98" y="5731659"/>
            <a:ext cx="1400175" cy="787598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E2EB356B-F0B7-4717-AF8F-43176A8BC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7"/>
          <a:stretch/>
        </p:blipFill>
        <p:spPr bwMode="auto">
          <a:xfrm>
            <a:off x="866063" y="908550"/>
            <a:ext cx="2304495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D5028-DE0B-4C4F-AEE3-D8C173F22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334" y="1079234"/>
            <a:ext cx="3429582" cy="272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98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196BD689-B0C9-4283-8B37-B6599CEA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07" y="4972050"/>
            <a:ext cx="9296401" cy="1143000"/>
          </a:xfrm>
        </p:spPr>
        <p:txBody>
          <a:bodyPr/>
          <a:lstStyle/>
          <a:p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vắc-xin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chống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bệnh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chó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dại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85B098DB-FAF6-461F-83D7-6E121D616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00200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/>
              <a:t>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3136-41D9-4B1C-85C1-2A8615A98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907" y="1085652"/>
            <a:ext cx="4044948" cy="3188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1D5B1-0745-4960-B145-AAE7B6574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190" y="1066800"/>
            <a:ext cx="3415986" cy="3207058"/>
          </a:xfrm>
          <a:prstGeom prst="rect">
            <a:avLst/>
          </a:prstGeom>
        </p:spPr>
      </p:pic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0D068E13-DF01-49C6-ADAF-399DB0D546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08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38ECEF49-F8B7-48D2-852B-4B4CC841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648200"/>
            <a:ext cx="8229600" cy="1143000"/>
          </a:xfrm>
        </p:spPr>
        <p:txBody>
          <a:bodyPr/>
          <a:lstStyle/>
          <a:p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: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LUYỆN KIM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0EF29D85-63C8-43A1-8A3C-65E2EF6E3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7584" y="1609077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/>
              <a:t>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38686-D424-413E-9838-DD9C52D7A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7300" y="1203189"/>
            <a:ext cx="3891749" cy="2928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5545A-8FFE-4063-A307-68821C381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4417" y="1066800"/>
            <a:ext cx="3756542" cy="2928573"/>
          </a:xfrm>
          <a:prstGeom prst="rect">
            <a:avLst/>
          </a:prstGeom>
        </p:spPr>
      </p:pic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A343CF9C-15BA-4DA2-B7FD-A77A52E47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185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6534B3CF-B661-4229-BB80-24B858B7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029200"/>
            <a:ext cx="8229600" cy="1143000"/>
          </a:xfrm>
        </p:spPr>
        <p:txBody>
          <a:bodyPr/>
          <a:lstStyle/>
          <a:p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: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Ô TÔ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EA6E0-4776-4843-98D3-9FB1F8C37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50" y="1376215"/>
            <a:ext cx="3014834" cy="2948135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1682418-99EC-4D7B-8DEF-9ED347F4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2088282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/>
              <a:t>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B364B-1D4A-4A79-9D9C-FF087B331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610" y="1497437"/>
            <a:ext cx="3989773" cy="2750713"/>
          </a:xfrm>
          <a:prstGeom prst="rect">
            <a:avLst/>
          </a:prstGeom>
        </p:spPr>
      </p:pic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148FFBC1-22E8-4ACE-91C4-634020413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3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DAF0839-06AF-4ED3-8ED8-237AD3F0B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438" y="811595"/>
            <a:ext cx="343675" cy="3964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27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27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81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81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27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27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27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27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27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2700000">
            <a:off x="1270704" y="1658206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929383"/>
            <a:ext cx="524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Quý tộc mới và tư sản.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55553" y="2322433"/>
            <a:ext cx="524851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Quý tộc mới và nông dân.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844297"/>
            <a:ext cx="524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200">
                <a:solidFill>
                  <a:srgbClr val="FF0000"/>
                </a:solidFill>
                <a:cs typeface="Arial" panose="020B0604020202020204" pitchFamily="34" charset="0"/>
              </a:rPr>
              <a:t>Tư sản và thợ thủ công.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38145" y="5312334"/>
            <a:ext cx="524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200">
                <a:solidFill>
                  <a:srgbClr val="FF0000"/>
                </a:solidFill>
                <a:cs typeface="Arial" panose="020B0604020202020204" pitchFamily="34" charset="0"/>
              </a:rPr>
              <a:t>Quý tộc cũ và tư sản.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319953" y="2329564"/>
            <a:ext cx="3181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3200" b="1" dirty="0">
                <a:solidFill>
                  <a:srgbClr val="FF0000"/>
                </a:solidFill>
                <a:cs typeface="Arial" panose="020B0604020202020204" pitchFamily="34" charset="0"/>
              </a:rPr>
              <a:t>Lãnh đạo cuộc Cách mạng tư sản Anh là giai cấp và tầng lớp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6A05A12D-7810-4234-AE94-26D38CD7B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" y="5953138"/>
            <a:ext cx="965546" cy="5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 animBg="1"/>
      <p:bldP spid="78" grpId="0"/>
      <p:bldP spid="79" grpId="0"/>
      <p:bldP spid="8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13C27CBF-50BD-4AD1-9041-9EEFE9BA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278931"/>
            <a:ext cx="8229600" cy="1143000"/>
          </a:xfrm>
        </p:spPr>
        <p:txBody>
          <a:bodyPr/>
          <a:lstStyle/>
          <a:p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: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MÁY BAY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9A89F122-C92B-4E19-A958-6AFED6D8E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00200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/>
              <a:t>+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035B21-9808-4159-9E83-E134AC4E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00200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/>
              <a:t>+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AC670-6B95-4D35-9BAC-856E82762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07" y="1007569"/>
            <a:ext cx="4538134" cy="3776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1F78FB-0C1D-495D-A10E-62EE87D42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790" y="1329270"/>
            <a:ext cx="3872085" cy="3318930"/>
          </a:xfrm>
          <a:prstGeom prst="rect">
            <a:avLst/>
          </a:prstGeom>
        </p:spPr>
      </p:pic>
      <p:pic>
        <p:nvPicPr>
          <p:cNvPr id="8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B0E177CB-6034-462C-AA3B-21A8153F5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288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13C27CBF-50BD-4AD1-9041-9EEFE9BA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278931"/>
            <a:ext cx="8229600" cy="1143000"/>
          </a:xfrm>
        </p:spPr>
        <p:txBody>
          <a:bodyPr/>
          <a:lstStyle/>
          <a:p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: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DẦU HOẢ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9A89F122-C92B-4E19-A958-6AFED6D8E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983" y="1706732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/>
              <a:t>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80856-3E1E-4AE0-9D3C-234A28B84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30" y="1008252"/>
            <a:ext cx="5172970" cy="3818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B7276-E184-4681-B2C4-DF858F63B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2550" y="925411"/>
            <a:ext cx="3138429" cy="3625781"/>
          </a:xfrm>
          <a:prstGeom prst="rect">
            <a:avLst/>
          </a:prstGeom>
        </p:spPr>
      </p:pic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D048BF3B-FCD8-45AB-AEDC-A6A34219E7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0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288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6534B3CF-B661-4229-BB80-24B858B7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029200"/>
            <a:ext cx="8229600" cy="1143000"/>
          </a:xfrm>
        </p:spPr>
        <p:txBody>
          <a:bodyPr/>
          <a:lstStyle/>
          <a:p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: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THUỐC NỔ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682418-99EC-4D7B-8DEF-9ED347F4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2088282"/>
            <a:ext cx="1676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/>
              <a:t>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1AC65-DC07-4403-B46A-2D03CA0F5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478" y="1513442"/>
            <a:ext cx="3667010" cy="3014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B94D8D-7205-4290-AE16-781AFD81C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588" y="1513443"/>
            <a:ext cx="4210638" cy="2730084"/>
          </a:xfrm>
          <a:prstGeom prst="rect">
            <a:avLst/>
          </a:prstGeom>
        </p:spPr>
      </p:pic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5B6D6837-FC87-48EE-8F09-8E3B4939CF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3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189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 flipV="1"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189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27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 flipV="1"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27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189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 flipV="1"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189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189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 flipV="1"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189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189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8100000">
            <a:off x="1172021" y="1682502"/>
            <a:ext cx="3514389" cy="3462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946982"/>
            <a:ext cx="524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55553" y="2460100"/>
            <a:ext cx="524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838156"/>
            <a:ext cx="540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55553" y="5359339"/>
            <a:ext cx="524851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193974" y="2252115"/>
            <a:ext cx="3470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 đầu thế kỷ XVIII, thực dân Anh xâm chiếm và lập ra bao nhiêu bang thuộc địa ở Bắc Mĩ?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4BAF2624-C718-42D1-83E9-C3E17C029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53" y="5819725"/>
            <a:ext cx="1085850" cy="61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6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/>
      <p:bldP spid="78" grpId="0"/>
      <p:bldP spid="79" grpId="0" animBg="1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DAF0839-06AF-4ED3-8ED8-237AD3F0B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438" y="811595"/>
            <a:ext cx="343675" cy="3964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27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27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189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189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378552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27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27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27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27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68B8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27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2700000">
            <a:off x="1251655" y="172590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899829"/>
            <a:ext cx="543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Tự do - Bác ái - Bình đẳng.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72913" y="2356299"/>
            <a:ext cx="540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Tự do - Bình đẳng - Bác ái.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692003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>
                <a:solidFill>
                  <a:srgbClr val="FF0000"/>
                </a:solidFill>
                <a:cs typeface="Arial" panose="020B0604020202020204" pitchFamily="34" charset="0"/>
              </a:rPr>
              <a:t>Bảo vệ quyền lợi cho giai cấp tư sản.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55553" y="5177911"/>
            <a:ext cx="524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2800">
                <a:solidFill>
                  <a:srgbClr val="FF0000"/>
                </a:solidFill>
                <a:cs typeface="Arial" panose="020B0604020202020204" pitchFamily="34" charset="0"/>
              </a:rPr>
              <a:t>Đề cao quyền tự do của con người.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294555" y="2378552"/>
            <a:ext cx="31818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2800">
                <a:solidFill>
                  <a:srgbClr val="FF0000"/>
                </a:solidFill>
                <a:cs typeface="Arial" panose="020B0604020202020204" pitchFamily="34" charset="0"/>
              </a:rPr>
              <a:t>Khẩu hiệu nổi tiếng của Tuyên ngôn Nhân quyền và Dân quyền ở nước Pháp 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7AA3F871-28AD-45CF-B721-027567E44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077" y="5742621"/>
            <a:ext cx="1095375" cy="61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2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85185E-6 L -6.25E-7 -0.07222 " pathEditMode="relative" rAng="0" ptsTypes="AA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/>
      <p:bldP spid="78" grpId="0"/>
      <p:bldP spid="79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189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 flipV="1"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189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27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89387" y="216934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 flipV="1"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27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81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 flipV="1"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81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189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 flipV="1"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18900000">
            <a:off x="5262411" y="5131632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9B72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81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18900000">
            <a:off x="1251655" y="172590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67551" y="902296"/>
            <a:ext cx="5434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80651" y="2424215"/>
            <a:ext cx="524851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524387" y="3868849"/>
            <a:ext cx="524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91234" y="5252771"/>
            <a:ext cx="524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236347" y="2466732"/>
            <a:ext cx="3105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2800" b="1">
                <a:solidFill>
                  <a:srgbClr val="FF0000"/>
                </a:solidFill>
                <a:cs typeface="Arial" panose="020B0604020202020204" pitchFamily="34" charset="0"/>
              </a:rPr>
              <a:t>Cuộc cách mạng công nghiệp diễn ra đầu tiên ở nước nào?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ABA2008B-1E9D-47C9-9B15-9D6BA08BC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625" y="5811588"/>
            <a:ext cx="1288641" cy="7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 animBg="1"/>
      <p:bldP spid="78" grpId="0"/>
      <p:bldP spid="79" grpId="0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DAF0839-06AF-4ED3-8ED8-237AD3F0B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438" y="811595"/>
            <a:ext cx="343675" cy="3964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27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27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81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81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27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27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27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27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27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2700000">
            <a:off x="1251655" y="1725902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80651" y="907415"/>
            <a:ext cx="524851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nô lệ.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55553" y="2216986"/>
            <a:ext cx="524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nông dân.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807090"/>
            <a:ext cx="524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công nhân.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506225" y="5262402"/>
            <a:ext cx="524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345352" y="2169350"/>
            <a:ext cx="31818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2800">
                <a:solidFill>
                  <a:srgbClr val="FF0000"/>
                </a:solidFill>
                <a:cs typeface="Arial" panose="020B0604020202020204" pitchFamily="34" charset="0"/>
              </a:rPr>
              <a:t>Giữa thế kỉ XIX, miền Nam nước Mĩ kinh tế đồn điền phát triển dựa trên sự bóc lột sức lao động của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A851587A-526C-488F-BC5E-55B97EFF9E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265" y="5740033"/>
            <a:ext cx="1400175" cy="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62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 animBg="1"/>
      <p:bldP spid="77" grpId="0"/>
      <p:bldP spid="78" grpId="0"/>
      <p:bldP spid="79" grpId="0"/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DAF0839-06AF-4ED3-8ED8-237AD3F0B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438" y="811595"/>
            <a:ext cx="343675" cy="39645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E16FC-D038-416C-AC02-E0BF32D0A724}"/>
              </a:ext>
            </a:extLst>
          </p:cNvPr>
          <p:cNvSpPr/>
          <p:nvPr/>
        </p:nvSpPr>
        <p:spPr>
          <a:xfrm rot="2700000">
            <a:off x="5197954" y="693180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99A290-3E4E-4A35-A2BF-04C7550FD284}"/>
              </a:ext>
            </a:extLst>
          </p:cNvPr>
          <p:cNvSpPr/>
          <p:nvPr/>
        </p:nvSpPr>
        <p:spPr>
          <a:xfrm>
            <a:off x="5741762" y="693180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00654-2F01-448A-B03C-C997A361A3AC}"/>
              </a:ext>
            </a:extLst>
          </p:cNvPr>
          <p:cNvSpPr/>
          <p:nvPr/>
        </p:nvSpPr>
        <p:spPr>
          <a:xfrm>
            <a:off x="5789387" y="741758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9F71-9A29-4D2B-861D-839790D7C03D}"/>
              </a:ext>
            </a:extLst>
          </p:cNvPr>
          <p:cNvSpPr/>
          <p:nvPr/>
        </p:nvSpPr>
        <p:spPr>
          <a:xfrm rot="2700000">
            <a:off x="5246094" y="741320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D47A70E-044C-41CF-BAA6-84E13B4C07BC}"/>
              </a:ext>
            </a:extLst>
          </p:cNvPr>
          <p:cNvSpPr/>
          <p:nvPr/>
        </p:nvSpPr>
        <p:spPr>
          <a:xfrm>
            <a:off x="5453430" y="948656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F3A5F5-7ABF-4D1D-87C9-984FAC446D15}"/>
              </a:ext>
            </a:extLst>
          </p:cNvPr>
          <p:cNvSpPr/>
          <p:nvPr/>
        </p:nvSpPr>
        <p:spPr>
          <a:xfrm rot="8100000">
            <a:off x="5197954" y="2168739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936B0B-C9F7-4CA9-8C92-4153F2DCDDCB}"/>
              </a:ext>
            </a:extLst>
          </p:cNvPr>
          <p:cNvSpPr/>
          <p:nvPr/>
        </p:nvSpPr>
        <p:spPr>
          <a:xfrm>
            <a:off x="5741762" y="2168739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A8991-73E4-418E-B7CC-3B47323E1DA0}"/>
              </a:ext>
            </a:extLst>
          </p:cNvPr>
          <p:cNvSpPr/>
          <p:nvPr/>
        </p:nvSpPr>
        <p:spPr>
          <a:xfrm>
            <a:off x="5789387" y="2217317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54C2E8-CCCF-4141-A7E6-4DA2D29F5043}"/>
              </a:ext>
            </a:extLst>
          </p:cNvPr>
          <p:cNvSpPr/>
          <p:nvPr/>
        </p:nvSpPr>
        <p:spPr>
          <a:xfrm rot="8100000">
            <a:off x="5246094" y="2216879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6" name="B">
            <a:extLst>
              <a:ext uri="{FF2B5EF4-FFF2-40B4-BE49-F238E27FC236}">
                <a16:creationId xmlns:a16="http://schemas.microsoft.com/office/drawing/2014/main" id="{FC08E25D-8C1F-41E7-BA21-6B77A4D1D742}"/>
              </a:ext>
            </a:extLst>
          </p:cNvPr>
          <p:cNvSpPr/>
          <p:nvPr/>
        </p:nvSpPr>
        <p:spPr>
          <a:xfrm>
            <a:off x="5453430" y="242421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AD12C-2338-4A97-96E7-5CBA4C145469}"/>
              </a:ext>
            </a:extLst>
          </p:cNvPr>
          <p:cNvSpPr/>
          <p:nvPr/>
        </p:nvSpPr>
        <p:spPr>
          <a:xfrm rot="2700000">
            <a:off x="5197954" y="3644298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A33E92-41CA-447D-BD03-47A57A32B96E}"/>
              </a:ext>
            </a:extLst>
          </p:cNvPr>
          <p:cNvSpPr/>
          <p:nvPr/>
        </p:nvSpPr>
        <p:spPr>
          <a:xfrm>
            <a:off x="5741762" y="3644298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6FB500-3453-4A15-8A93-B4A95D3177DE}"/>
              </a:ext>
            </a:extLst>
          </p:cNvPr>
          <p:cNvSpPr/>
          <p:nvPr/>
        </p:nvSpPr>
        <p:spPr>
          <a:xfrm>
            <a:off x="5789387" y="3692876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41D6C2-D024-44F0-BCE5-79CED2B2024D}"/>
              </a:ext>
            </a:extLst>
          </p:cNvPr>
          <p:cNvSpPr/>
          <p:nvPr/>
        </p:nvSpPr>
        <p:spPr>
          <a:xfrm rot="2700000">
            <a:off x="5246094" y="3692438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C">
            <a:extLst>
              <a:ext uri="{FF2B5EF4-FFF2-40B4-BE49-F238E27FC236}">
                <a16:creationId xmlns:a16="http://schemas.microsoft.com/office/drawing/2014/main" id="{7B2B7FA8-9F52-4EC5-B911-F109B7EB2834}"/>
              </a:ext>
            </a:extLst>
          </p:cNvPr>
          <p:cNvSpPr/>
          <p:nvPr/>
        </p:nvSpPr>
        <p:spPr>
          <a:xfrm>
            <a:off x="5453430" y="3899774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507A40-A8CB-49E8-B56F-54E7E6DFDE69}"/>
              </a:ext>
            </a:extLst>
          </p:cNvPr>
          <p:cNvSpPr/>
          <p:nvPr/>
        </p:nvSpPr>
        <p:spPr>
          <a:xfrm rot="2700000">
            <a:off x="5197954" y="5119857"/>
            <a:ext cx="1044353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204088-0516-41D8-9EF5-9BF6D04A51DC}"/>
              </a:ext>
            </a:extLst>
          </p:cNvPr>
          <p:cNvSpPr/>
          <p:nvPr/>
        </p:nvSpPr>
        <p:spPr>
          <a:xfrm>
            <a:off x="5741762" y="5119857"/>
            <a:ext cx="6169577" cy="104435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CD8990-C4CC-4962-89E0-15F657261658}"/>
              </a:ext>
            </a:extLst>
          </p:cNvPr>
          <p:cNvSpPr/>
          <p:nvPr/>
        </p:nvSpPr>
        <p:spPr>
          <a:xfrm>
            <a:off x="5789387" y="5168435"/>
            <a:ext cx="6066281" cy="947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871A44-7B24-4FE5-BA5E-A39EF9DF79A3}"/>
              </a:ext>
            </a:extLst>
          </p:cNvPr>
          <p:cNvSpPr/>
          <p:nvPr/>
        </p:nvSpPr>
        <p:spPr>
          <a:xfrm rot="2700000">
            <a:off x="5246094" y="5167997"/>
            <a:ext cx="948073" cy="94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0C5B26D1-0A92-4211-82E7-D2521CDCBB3A}"/>
              </a:ext>
            </a:extLst>
          </p:cNvPr>
          <p:cNvSpPr/>
          <p:nvPr/>
        </p:nvSpPr>
        <p:spPr>
          <a:xfrm>
            <a:off x="5453430" y="5375333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31B6A-7E59-4851-A6DC-DDA977A622A3}"/>
              </a:ext>
            </a:extLst>
          </p:cNvPr>
          <p:cNvSpPr/>
          <p:nvPr/>
        </p:nvSpPr>
        <p:spPr>
          <a:xfrm rot="2700000">
            <a:off x="1078699" y="1552946"/>
            <a:ext cx="3752108" cy="375210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4C763-2CA2-474D-98B7-0D8228CA2E84}"/>
              </a:ext>
            </a:extLst>
          </p:cNvPr>
          <p:cNvSpPr/>
          <p:nvPr/>
        </p:nvSpPr>
        <p:spPr>
          <a:xfrm rot="2700000">
            <a:off x="1270704" y="1658206"/>
            <a:ext cx="3406197" cy="340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D3F15A-55C2-496E-81D7-76BC500F76FE}"/>
              </a:ext>
            </a:extLst>
          </p:cNvPr>
          <p:cNvSpPr txBox="1"/>
          <p:nvPr/>
        </p:nvSpPr>
        <p:spPr>
          <a:xfrm>
            <a:off x="6455553" y="898632"/>
            <a:ext cx="524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it-IT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tiến hóa và di truyền.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2237EA-73AD-48D4-8F55-4D5735A60992}"/>
              </a:ext>
            </a:extLst>
          </p:cNvPr>
          <p:cNvSpPr txBox="1"/>
          <p:nvPr/>
        </p:nvSpPr>
        <p:spPr>
          <a:xfrm>
            <a:off x="6455553" y="2216986"/>
            <a:ext cx="524851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Định luật tuần hoàn.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1888AD-9D91-4024-A236-D158897F1F76}"/>
              </a:ext>
            </a:extLst>
          </p:cNvPr>
          <p:cNvSpPr txBox="1"/>
          <p:nvPr/>
        </p:nvSpPr>
        <p:spPr>
          <a:xfrm>
            <a:off x="6455553" y="3778033"/>
            <a:ext cx="524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Phản xạ có điều kiện.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44CE33-C6C4-4CE1-923D-B08D2CBBD413}"/>
              </a:ext>
            </a:extLst>
          </p:cNvPr>
          <p:cNvSpPr txBox="1"/>
          <p:nvPr/>
        </p:nvSpPr>
        <p:spPr>
          <a:xfrm>
            <a:off x="6455553" y="5318867"/>
            <a:ext cx="524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Phát minh về tia X.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A2A2E0-BCE3-4549-8FC8-7EA3F7E3A714}"/>
              </a:ext>
            </a:extLst>
          </p:cNvPr>
          <p:cNvSpPr txBox="1"/>
          <p:nvPr/>
        </p:nvSpPr>
        <p:spPr>
          <a:xfrm>
            <a:off x="1319953" y="2329564"/>
            <a:ext cx="31818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3200" b="1">
                <a:solidFill>
                  <a:srgbClr val="FF0000"/>
                </a:solidFill>
                <a:cs typeface="Arial" panose="020B0604020202020204" pitchFamily="34" charset="0"/>
              </a:rPr>
              <a:t>Nhà bác học Đác-uyn (Anh) đã có phát minh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6A05A12D-7810-4234-AE94-26D38CD7B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" y="5953138"/>
            <a:ext cx="965546" cy="5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577E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525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76" grpId="0"/>
      <p:bldP spid="77" grpId="0" animBg="1"/>
      <p:bldP spid="78" grpId="0"/>
      <p:bldP spid="79" grpId="0"/>
      <p:bldP spid="80" grpId="0"/>
    </p:bldLst>
  </p:timing>
</p:sld>
</file>

<file path=ppt/theme/theme1.xml><?xml version="1.0" encoding="utf-8"?>
<a:theme xmlns:a="http://schemas.openxmlformats.org/drawingml/2006/main" name="Drople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250</TotalTime>
  <Words>1227</Words>
  <Application>Microsoft Office PowerPoint</Application>
  <PresentationFormat>Widescreen</PresentationFormat>
  <Paragraphs>215</Paragraphs>
  <Slides>42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#9Slide03 Ample</vt:lpstr>
      <vt:lpstr>#9Slide07 SVNZiclets</vt:lpstr>
      <vt:lpstr>A3.OpenSans-San</vt:lpstr>
      <vt:lpstr>Arial</vt:lpstr>
      <vt:lpstr>Arial (body)</vt:lpstr>
      <vt:lpstr>Calibri</vt:lpstr>
      <vt:lpstr>Calibri Light</vt:lpstr>
      <vt:lpstr>Fredoka One</vt:lpstr>
      <vt:lpstr>Myriad Pro</vt:lpstr>
      <vt:lpstr>Roboto</vt:lpstr>
      <vt:lpstr>Tahoma</vt:lpstr>
      <vt:lpstr>Times New Roman</vt:lpstr>
      <vt:lpstr>Tw Cen MT</vt:lpstr>
      <vt:lpstr>Droplet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án: MÁY HƠI NƯỚC</vt:lpstr>
      <vt:lpstr>Đáp án: x-quang</vt:lpstr>
      <vt:lpstr>Đáp án: ĐỊNH LUẬT TUẦN HOÀN</vt:lpstr>
      <vt:lpstr>Đáp án: vắc-xin chống bệnh chó dại</vt:lpstr>
      <vt:lpstr>Đáp án: LUYỆN KIM</vt:lpstr>
      <vt:lpstr>Đáp án: Ô TÔ</vt:lpstr>
      <vt:lpstr>Đáp án: MÁY BAY</vt:lpstr>
      <vt:lpstr>Đáp án: DẦU HOẢ</vt:lpstr>
      <vt:lpstr>Đáp án: THUỐC NỔ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Huynh Thi Kim Duyen</dc:creator>
  <cp:lastModifiedBy>Huynh Thi Kim Duyen</cp:lastModifiedBy>
  <cp:revision>10</cp:revision>
  <dcterms:created xsi:type="dcterms:W3CDTF">2022-04-19T03:09:14Z</dcterms:created>
  <dcterms:modified xsi:type="dcterms:W3CDTF">2022-04-19T08:40:33Z</dcterms:modified>
</cp:coreProperties>
</file>