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70" r:id="rId2"/>
  </p:sldMasterIdLst>
  <p:notesMasterIdLst>
    <p:notesMasterId r:id="rId23"/>
  </p:notesMasterIdLst>
  <p:sldIdLst>
    <p:sldId id="389" r:id="rId3"/>
    <p:sldId id="301" r:id="rId4"/>
    <p:sldId id="302" r:id="rId5"/>
    <p:sldId id="258" r:id="rId6"/>
    <p:sldId id="304" r:id="rId7"/>
    <p:sldId id="286" r:id="rId8"/>
    <p:sldId id="305" r:id="rId9"/>
    <p:sldId id="260" r:id="rId10"/>
    <p:sldId id="308" r:id="rId11"/>
    <p:sldId id="309" r:id="rId12"/>
    <p:sldId id="307" r:id="rId13"/>
    <p:sldId id="287" r:id="rId14"/>
    <p:sldId id="310" r:id="rId15"/>
    <p:sldId id="311" r:id="rId16"/>
    <p:sldId id="312" r:id="rId17"/>
    <p:sldId id="313" r:id="rId18"/>
    <p:sldId id="314" r:id="rId19"/>
    <p:sldId id="318" r:id="rId20"/>
    <p:sldId id="320" r:id="rId21"/>
    <p:sldId id="280" r:id="rId22"/>
  </p:sldIdLst>
  <p:sldSz cx="24384000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1945"/>
    <a:srgbClr val="0000FF"/>
    <a:srgbClr val="FF00FF"/>
    <a:srgbClr val="FF0066"/>
    <a:srgbClr val="E23E5D"/>
    <a:srgbClr val="242452"/>
    <a:srgbClr val="E5EDBF"/>
    <a:srgbClr val="3333FF"/>
    <a:srgbClr val="135F82"/>
    <a:srgbClr val="FF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4049" autoAdjust="0"/>
  </p:normalViewPr>
  <p:slideViewPr>
    <p:cSldViewPr>
      <p:cViewPr varScale="1">
        <p:scale>
          <a:sx n="36" d="100"/>
          <a:sy n="36" d="100"/>
        </p:scale>
        <p:origin x="1080" y="67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07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19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0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1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59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54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87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13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62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72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79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3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00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8.emf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12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5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7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66.png"/><Relationship Id="rId7" Type="http://schemas.openxmlformats.org/officeDocument/2006/relationships/image" Target="../media/image21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9BBD34BB-DD55-4F6B-BBEA-BDE59E052E14}"/>
              </a:ext>
            </a:extLst>
          </p:cNvPr>
          <p:cNvSpPr/>
          <p:nvPr/>
        </p:nvSpPr>
        <p:spPr>
          <a:xfrm>
            <a:off x="1741171" y="3504078"/>
            <a:ext cx="9525000" cy="2042504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Tập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6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hợp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6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các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6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số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6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tự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6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nhiên</a:t>
            </a:r>
            <a:endParaRPr lang="en-US" sz="6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3280A7-5E13-4A87-851F-FBDC2BDE7D20}"/>
              </a:ext>
            </a:extLst>
          </p:cNvPr>
          <p:cNvSpPr/>
          <p:nvPr/>
        </p:nvSpPr>
        <p:spPr>
          <a:xfrm>
            <a:off x="6705600" y="1519606"/>
            <a:ext cx="17678400" cy="13716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362671-761C-4084-A25C-8121107C8045}"/>
              </a:ext>
            </a:extLst>
          </p:cNvPr>
          <p:cNvCxnSpPr>
            <a:cxnSpLocks/>
          </p:cNvCxnSpPr>
          <p:nvPr/>
        </p:nvCxnSpPr>
        <p:spPr>
          <a:xfrm>
            <a:off x="7315200" y="2755501"/>
            <a:ext cx="17068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38AE6-3D62-4E0F-8B08-45E31B7F36C8}"/>
              </a:ext>
            </a:extLst>
          </p:cNvPr>
          <p:cNvSpPr/>
          <p:nvPr/>
        </p:nvSpPr>
        <p:spPr>
          <a:xfrm>
            <a:off x="6324600" y="1415259"/>
            <a:ext cx="18440400" cy="1371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BÀI 4:CÁC TẬP HỢP SỐ</a:t>
            </a:r>
          </a:p>
        </p:txBody>
      </p: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BEC91F77-5357-4407-BD20-E23951B86D4F}"/>
              </a:ext>
            </a:extLst>
          </p:cNvPr>
          <p:cNvSpPr/>
          <p:nvPr/>
        </p:nvSpPr>
        <p:spPr>
          <a:xfrm>
            <a:off x="762001" y="3759869"/>
            <a:ext cx="1790700" cy="1643721"/>
          </a:xfrm>
          <a:prstGeom prst="flowChartConnector">
            <a:avLst/>
          </a:prstGeom>
          <a:solidFill>
            <a:srgbClr val="FFC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0" b="1" dirty="0">
              <a:solidFill>
                <a:srgbClr val="E23E5D"/>
              </a:solidFill>
              <a:latin typeface="Palace Script MT" panose="030303020206070C0B05" pitchFamily="66" charset="0"/>
              <a:cs typeface="Times New Roman" panose="02020603050405020304" pitchFamily="18" charset="0"/>
            </a:endParaRPr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88282701-384F-4228-9905-06FED7DD32FE}"/>
              </a:ext>
            </a:extLst>
          </p:cNvPr>
          <p:cNvSpPr/>
          <p:nvPr/>
        </p:nvSpPr>
        <p:spPr>
          <a:xfrm>
            <a:off x="7863840" y="7148167"/>
            <a:ext cx="9525000" cy="2042504"/>
          </a:xfrm>
          <a:prstGeom prst="flowChartTerminator">
            <a:avLst/>
          </a:prstGeom>
          <a:solidFill>
            <a:srgbClr val="E23E5D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Tập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6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hợp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6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các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6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số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6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hữu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6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tỉ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3EF04212-09B7-457F-8799-DC98C27A9E81}"/>
              </a:ext>
            </a:extLst>
          </p:cNvPr>
          <p:cNvSpPr/>
          <p:nvPr/>
        </p:nvSpPr>
        <p:spPr>
          <a:xfrm>
            <a:off x="6884670" y="7431533"/>
            <a:ext cx="1790700" cy="1643721"/>
          </a:xfrm>
          <a:prstGeom prst="flowChartConnector">
            <a:avLst/>
          </a:prstGeom>
          <a:solidFill>
            <a:srgbClr val="FF0066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668C58C0-95BF-4D19-9588-CE9352D15CD2}"/>
              </a:ext>
            </a:extLst>
          </p:cNvPr>
          <p:cNvSpPr/>
          <p:nvPr/>
        </p:nvSpPr>
        <p:spPr>
          <a:xfrm>
            <a:off x="8675370" y="10960499"/>
            <a:ext cx="9525000" cy="2042504"/>
          </a:xfrm>
          <a:prstGeom prst="flowChartTerminator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Tập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6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hợp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6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các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6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thực</a:t>
            </a:r>
            <a:endParaRPr lang="en-US" sz="6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59A7C47-A34D-44CD-94C9-C3A796A7B92D}"/>
              </a:ext>
            </a:extLst>
          </p:cNvPr>
          <p:cNvSpPr/>
          <p:nvPr/>
        </p:nvSpPr>
        <p:spPr>
          <a:xfrm>
            <a:off x="7696200" y="11243865"/>
            <a:ext cx="1790700" cy="1643721"/>
          </a:xfrm>
          <a:prstGeom prst="flowChartConnector">
            <a:avLst/>
          </a:prstGeom>
          <a:solidFill>
            <a:srgbClr val="00B0F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87958EE7-9127-42AD-A512-D6C1CA86E3EC}"/>
              </a:ext>
            </a:extLst>
          </p:cNvPr>
          <p:cNvSpPr/>
          <p:nvPr/>
        </p:nvSpPr>
        <p:spPr>
          <a:xfrm>
            <a:off x="14096999" y="3560476"/>
            <a:ext cx="9525000" cy="2042504"/>
          </a:xfrm>
          <a:prstGeom prst="flowChartTerminato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Tập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6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hợp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6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các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6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nguyên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2A702835-F26F-4B5D-B626-D3A53578847E}"/>
              </a:ext>
            </a:extLst>
          </p:cNvPr>
          <p:cNvSpPr/>
          <p:nvPr/>
        </p:nvSpPr>
        <p:spPr>
          <a:xfrm>
            <a:off x="13117829" y="3843842"/>
            <a:ext cx="1790700" cy="1643721"/>
          </a:xfrm>
          <a:prstGeom prst="flowChartConnector">
            <a:avLst/>
          </a:prstGeom>
          <a:solidFill>
            <a:srgbClr val="00B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F64E072-02D7-4D99-BA20-69E70626C3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037680"/>
              </p:ext>
            </p:extLst>
          </p:nvPr>
        </p:nvGraphicFramePr>
        <p:xfrm>
          <a:off x="13563179" y="4067236"/>
          <a:ext cx="1067639" cy="1156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164880" progId="Equation.DSMT4">
                  <p:embed/>
                </p:oleObj>
              </mc:Choice>
              <mc:Fallback>
                <p:oleObj name="Equation" r:id="rId2" imgW="152280" imgH="1648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F64E072-02D7-4D99-BA20-69E70626C3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563179" y="4067236"/>
                        <a:ext cx="1067639" cy="1156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C217959-350B-4A49-89B6-7A8D33ECC1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219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C217959-350B-4A49-89B6-7A8D33ECC1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2219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2900E9E-31AF-452E-ADD6-56433F5714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783019"/>
              </p:ext>
            </p:extLst>
          </p:nvPr>
        </p:nvGraphicFramePr>
        <p:xfrm>
          <a:off x="8104504" y="11415706"/>
          <a:ext cx="974091" cy="1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164880" progId="Equation.DSMT4">
                  <p:embed/>
                </p:oleObj>
              </mc:Choice>
              <mc:Fallback>
                <p:oleObj name="Equation" r:id="rId6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04504" y="11415706"/>
                        <a:ext cx="974091" cy="1300037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3B36BAE-770C-40F5-878A-3A295EFE73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298379"/>
              </p:ext>
            </p:extLst>
          </p:nvPr>
        </p:nvGraphicFramePr>
        <p:xfrm>
          <a:off x="7292657" y="7579434"/>
          <a:ext cx="9747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880" imgH="203040" progId="Equation.DSMT4">
                  <p:embed/>
                </p:oleObj>
              </mc:Choice>
              <mc:Fallback>
                <p:oleObj name="Equation" r:id="rId8" imgW="164880" imgH="203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2900E9E-31AF-452E-ADD6-56433F5714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92657" y="7579434"/>
                        <a:ext cx="974725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E6521EB-49A8-4163-A2E8-3F52D61A02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425786"/>
              </p:ext>
            </p:extLst>
          </p:nvPr>
        </p:nvGraphicFramePr>
        <p:xfrm>
          <a:off x="1031134" y="3881641"/>
          <a:ext cx="974725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80" imgH="177480" progId="Equation.DSMT4">
                  <p:embed/>
                </p:oleObj>
              </mc:Choice>
              <mc:Fallback>
                <p:oleObj name="Equation" r:id="rId10" imgW="164880" imgH="177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2900E9E-31AF-452E-ADD6-56433F5714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31134" y="3881641"/>
                        <a:ext cx="974725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5D9D6E3-61F8-49C0-840E-8810FDD9E662}"/>
              </a:ext>
            </a:extLst>
          </p:cNvPr>
          <p:cNvSpPr txBox="1"/>
          <p:nvPr/>
        </p:nvSpPr>
        <p:spPr>
          <a:xfrm>
            <a:off x="2203547" y="1981642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1A91BD-ACB8-4D85-A9BA-406F084288DF}"/>
              </a:ext>
            </a:extLst>
          </p:cNvPr>
          <p:cNvGrpSpPr/>
          <p:nvPr/>
        </p:nvGrpSpPr>
        <p:grpSpPr>
          <a:xfrm>
            <a:off x="4547853" y="1537863"/>
            <a:ext cx="1814128" cy="1828784"/>
            <a:chOff x="12784885" y="1066801"/>
            <a:chExt cx="1814128" cy="182878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3A63A8-F048-4733-80BD-7E324E52B8D8}"/>
                </a:ext>
              </a:extLst>
            </p:cNvPr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213C3A-E2A0-413B-A63A-F68A2FD7B845}"/>
                </a:ext>
              </a:extLst>
            </p:cNvPr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DCFC49-60D0-4BFC-8888-6866DEE1A386}"/>
              </a:ext>
            </a:extLst>
          </p:cNvPr>
          <p:cNvGrpSpPr/>
          <p:nvPr/>
        </p:nvGrpSpPr>
        <p:grpSpPr>
          <a:xfrm>
            <a:off x="52390" y="1692697"/>
            <a:ext cx="2238375" cy="1707027"/>
            <a:chOff x="11186391" y="149817"/>
            <a:chExt cx="2238375" cy="1707027"/>
          </a:xfrm>
        </p:grpSpPr>
        <p:pic>
          <p:nvPicPr>
            <p:cNvPr id="29" name="Picture 53">
              <a:extLst>
                <a:ext uri="{FF2B5EF4-FFF2-40B4-BE49-F238E27FC236}">
                  <a16:creationId xmlns:a16="http://schemas.microsoft.com/office/drawing/2014/main" id="{BD80376D-BD24-4EE0-9573-2DFE739A99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F40738B3-1EB5-44C6-8284-E0D571CADA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068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7301" y="1700164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890813" y="9040061"/>
            <a:ext cx="21819676" cy="4235171"/>
            <a:chOff x="1270511" y="5867400"/>
            <a:chExt cx="21819676" cy="549945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522784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999134"/>
              <a:chOff x="1224541" y="6305967"/>
              <a:chExt cx="3568119" cy="999134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9991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824176" y="2835960"/>
            <a:ext cx="21880484" cy="5907046"/>
            <a:chOff x="1268078" y="3405486"/>
            <a:chExt cx="21841827" cy="5237544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581027"/>
              <a:ext cx="21841827" cy="506200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312819" cy="497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/>
              <p:cNvSpPr/>
              <p:nvPr/>
            </p:nvSpPr>
            <p:spPr>
              <a:xfrm>
                <a:off x="4281866" y="3024085"/>
                <a:ext cx="1840778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tập hợp: </a:t>
                </a:r>
                <a14:m>
                  <m:oMath xmlns:m="http://schemas.openxmlformats.org/officeDocument/2006/math"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pt-BR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pt-BR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∈</m:t>
                            </m:r>
                            <m:r>
                              <a:rPr lang="pt-BR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ℝ</m:t>
                            </m:r>
                          </m:e>
                        </m:d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&lt;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Hãy viết lại tập hợp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dưới kí hiệu khoảng, nửa khoảng, đoạn.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Hình chữ nhậ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866" y="3024085"/>
                <a:ext cx="18407780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1325" b="-66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ình chữ nhật 13"/>
              <p:cNvSpPr/>
              <p:nvPr/>
            </p:nvSpPr>
            <p:spPr>
              <a:xfrm>
                <a:off x="3160196" y="10001173"/>
                <a:ext cx="1720844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⇔−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;+∞</m:t>
                          </m:r>
                        </m:e>
                      </m:d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Hình chữ nhậ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196" y="10001173"/>
                <a:ext cx="17208443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ình chữ nhật 14"/>
          <p:cNvSpPr/>
          <p:nvPr/>
        </p:nvSpPr>
        <p:spPr>
          <a:xfrm>
            <a:off x="3232039" y="11087187"/>
            <a:ext cx="21820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/>
              <p:cNvSpPr/>
              <p:nvPr/>
            </p:nvSpPr>
            <p:spPr>
              <a:xfrm>
                <a:off x="4281866" y="5149151"/>
                <a:ext cx="456945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Hình chữ nhậ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866" y="5149151"/>
                <a:ext cx="4569456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5333" t="-16667" r="-440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/>
              <p:cNvSpPr/>
              <p:nvPr/>
            </p:nvSpPr>
            <p:spPr>
              <a:xfrm>
                <a:off x="4281866" y="6048967"/>
                <a:ext cx="446006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ình chữ nhậ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866" y="6048967"/>
                <a:ext cx="4460067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5464" t="-16535" r="-5464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 15"/>
              <p:cNvSpPr/>
              <p:nvPr/>
            </p:nvSpPr>
            <p:spPr>
              <a:xfrm>
                <a:off x="4281866" y="6948783"/>
                <a:ext cx="410208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Hình chữ nhậ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866" y="6948783"/>
                <a:ext cx="4102085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5944" t="-16667" r="-6092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ình chữ nhật 17"/>
              <p:cNvSpPr/>
              <p:nvPr/>
            </p:nvSpPr>
            <p:spPr>
              <a:xfrm>
                <a:off x="4281866" y="7848600"/>
                <a:ext cx="45749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Hình chữ nhậ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866" y="7848600"/>
                <a:ext cx="4574970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5326" t="-16667" r="-5193" b="-3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Hình Bầu dục 56"/>
          <p:cNvSpPr/>
          <p:nvPr/>
        </p:nvSpPr>
        <p:spPr>
          <a:xfrm>
            <a:off x="4267200" y="5181600"/>
            <a:ext cx="685800" cy="7694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0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4" grpId="0"/>
      <p:bldP spid="10" grpId="0"/>
      <p:bldP spid="16" grpId="0"/>
      <p:bldP spid="18" grpId="0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7301" y="1700164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836061" y="6948570"/>
            <a:ext cx="21819676" cy="4042832"/>
            <a:chOff x="1270511" y="5867400"/>
            <a:chExt cx="21819676" cy="391612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364451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999134"/>
              <a:chOff x="1224541" y="6305967"/>
              <a:chExt cx="3568119" cy="999134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9991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824176" y="2835960"/>
            <a:ext cx="21898110" cy="3692740"/>
            <a:chOff x="1268078" y="3405486"/>
            <a:chExt cx="21859422" cy="3526587"/>
          </a:xfrm>
        </p:grpSpPr>
        <p:sp>
          <p:nvSpPr>
            <p:cNvPr id="62" name="Rounded Rectangle 61"/>
            <p:cNvSpPr/>
            <p:nvPr/>
          </p:nvSpPr>
          <p:spPr>
            <a:xfrm>
              <a:off x="1285673" y="3611700"/>
              <a:ext cx="21841827" cy="332037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312819" cy="497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/>
              <p:cNvSpPr/>
              <p:nvPr/>
            </p:nvSpPr>
            <p:spPr>
              <a:xfrm>
                <a:off x="4329537" y="5250359"/>
                <a:ext cx="1800762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Hình chữ nhậ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537" y="5250359"/>
                <a:ext cx="18007628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354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/>
              <p:cNvSpPr/>
              <p:nvPr/>
            </p:nvSpPr>
            <p:spPr>
              <a:xfrm>
                <a:off x="4329537" y="2964280"/>
                <a:ext cx="18251557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các tập hợp: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|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≤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Hãy viết lại các tập hợp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𝑩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dưới kí hiệu khoảng, nửa khoảng, đoạn.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Hình chữ nhậ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537" y="2964280"/>
                <a:ext cx="18251557" cy="2123658"/>
              </a:xfrm>
              <a:prstGeom prst="rect">
                <a:avLst/>
              </a:prstGeom>
              <a:blipFill rotWithShape="1">
                <a:blip r:embed="rId5"/>
                <a:stretch>
                  <a:fillRect l="-1336" b="-63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ình chữ nhật 13"/>
              <p:cNvSpPr/>
              <p:nvPr/>
            </p:nvSpPr>
            <p:spPr>
              <a:xfrm>
                <a:off x="3451065" y="7979093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Ta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ó: </m:t>
                    </m:r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⇔−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Hình chữ nhậ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065" y="7979093"/>
                <a:ext cx="12192000" cy="769441"/>
              </a:xfrm>
              <a:prstGeom prst="rect">
                <a:avLst/>
              </a:prstGeom>
              <a:blipFill>
                <a:blip r:embed="rId6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ình chữ nhật 14"/>
          <p:cNvSpPr/>
          <p:nvPr/>
        </p:nvSpPr>
        <p:spPr>
          <a:xfrm>
            <a:off x="3451065" y="9448800"/>
            <a:ext cx="22236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Hình Bầu dục 55"/>
          <p:cNvSpPr/>
          <p:nvPr/>
        </p:nvSpPr>
        <p:spPr>
          <a:xfrm>
            <a:off x="17297400" y="5250359"/>
            <a:ext cx="685800" cy="7694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38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47668" y="6890824"/>
            <a:ext cx="22122427" cy="6097141"/>
            <a:chOff x="1220788" y="7162798"/>
            <a:chExt cx="22124987" cy="5507037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525128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798"/>
              <a:ext cx="3305491" cy="868975"/>
              <a:chOff x="1224542" y="6305967"/>
              <a:chExt cx="3305491" cy="922864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451" cy="922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17374"/>
            <a:chOff x="-288924" y="1892299"/>
            <a:chExt cx="19659599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71093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4"/>
            <a:ext cx="22175897" cy="4173183"/>
            <a:chOff x="1175570" y="2468560"/>
            <a:chExt cx="22178464" cy="4173666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376963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8332656" cy="925763"/>
              <a:chOff x="1175570" y="1834705"/>
              <a:chExt cx="9089389" cy="1009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5515239" y="-1937177"/>
                <a:ext cx="861251" cy="8638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63275" y="2005126"/>
                <a:ext cx="769324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1/ SGK Trang 18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6206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32386" y="3613965"/>
            <a:ext cx="221758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sau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trên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301035" y="7305692"/>
                <a:ext cx="7646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sz="4400" b="1" i="0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0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)∪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035" y="7305692"/>
                <a:ext cx="7646000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1116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_Văn_Bản 38"/>
              <p:cNvSpPr txBox="1"/>
              <p:nvPr/>
            </p:nvSpPr>
            <p:spPr>
              <a:xfrm>
                <a:off x="2232386" y="4488359"/>
                <a:ext cx="599532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_Văn_Bản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386" y="4488359"/>
                <a:ext cx="5995324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4065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ình chữ nhật 41"/>
              <p:cNvSpPr/>
              <p:nvPr/>
            </p:nvSpPr>
            <p:spPr>
              <a:xfrm>
                <a:off x="11299981" y="4488359"/>
                <a:ext cx="48982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Hình chữ nhật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981" y="4488359"/>
                <a:ext cx="4898264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5106" t="-16535" r="-4110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ình chữ nhật 43"/>
              <p:cNvSpPr/>
              <p:nvPr/>
            </p:nvSpPr>
            <p:spPr>
              <a:xfrm>
                <a:off x="2232386" y="5432129"/>
                <a:ext cx="581466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𝟏𝟓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Hình chữ nhật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386" y="5432129"/>
                <a:ext cx="5814669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4193" t="-16667" r="-3354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ình chữ nhật 45"/>
              <p:cNvSpPr/>
              <p:nvPr/>
            </p:nvSpPr>
            <p:spPr>
              <a:xfrm>
                <a:off x="11299981" y="5432129"/>
                <a:ext cx="5349991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Hình chữ nhật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981" y="5432129"/>
                <a:ext cx="5349991" cy="1105687"/>
              </a:xfrm>
              <a:prstGeom prst="rect">
                <a:avLst/>
              </a:prstGeom>
              <a:blipFill rotWithShape="1">
                <a:blip r:embed="rId6"/>
                <a:stretch>
                  <a:fillRect l="-4675" r="-3649" b="-88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ình chữ nhật 63"/>
              <p:cNvSpPr/>
              <p:nvPr/>
            </p:nvSpPr>
            <p:spPr>
              <a:xfrm>
                <a:off x="5548692" y="10171230"/>
                <a:ext cx="719325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Hình chữ nhật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692" y="10171230"/>
                <a:ext cx="7193251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3390"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Nhóm 46"/>
          <p:cNvGrpSpPr/>
          <p:nvPr/>
        </p:nvGrpSpPr>
        <p:grpSpPr>
          <a:xfrm>
            <a:off x="5712946" y="8510470"/>
            <a:ext cx="9679454" cy="1828800"/>
            <a:chOff x="10874046" y="10591800"/>
            <a:chExt cx="9679454" cy="1828800"/>
          </a:xfrm>
        </p:grpSpPr>
        <p:cxnSp>
          <p:nvCxnSpPr>
            <p:cNvPr id="48" name="Đường kết nối Mũi tên Thẳng 47"/>
            <p:cNvCxnSpPr/>
            <p:nvPr/>
          </p:nvCxnSpPr>
          <p:spPr>
            <a:xfrm flipV="1">
              <a:off x="10874046" y="10994976"/>
              <a:ext cx="9679454" cy="32276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Ngoặc ôm Trái 48"/>
            <p:cNvSpPr/>
            <p:nvPr/>
          </p:nvSpPr>
          <p:spPr>
            <a:xfrm>
              <a:off x="13543100" y="10591800"/>
              <a:ext cx="194840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Ngoặc ôm Trái 49"/>
            <p:cNvSpPr/>
            <p:nvPr/>
          </p:nvSpPr>
          <p:spPr>
            <a:xfrm flipH="1">
              <a:off x="16863921" y="10617949"/>
              <a:ext cx="260579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Hộp_Văn_Bản 50"/>
            <p:cNvSpPr txBox="1"/>
            <p:nvPr/>
          </p:nvSpPr>
          <p:spPr>
            <a:xfrm>
              <a:off x="13390700" y="11651159"/>
              <a:ext cx="9349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-3</a:t>
              </a:r>
            </a:p>
          </p:txBody>
        </p:sp>
        <p:sp>
          <p:nvSpPr>
            <p:cNvPr id="52" name="Hộp_Văn_Bản 51"/>
            <p:cNvSpPr txBox="1"/>
            <p:nvPr/>
          </p:nvSpPr>
          <p:spPr>
            <a:xfrm>
              <a:off x="16944214" y="11498507"/>
              <a:ext cx="62229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/>
                <a:t>4</a:t>
              </a:r>
            </a:p>
          </p:txBody>
        </p:sp>
      </p:grpSp>
      <p:grpSp>
        <p:nvGrpSpPr>
          <p:cNvPr id="53" name="Nhóm 52"/>
          <p:cNvGrpSpPr/>
          <p:nvPr/>
        </p:nvGrpSpPr>
        <p:grpSpPr>
          <a:xfrm>
            <a:off x="12189309" y="8715682"/>
            <a:ext cx="2514600" cy="489475"/>
            <a:chOff x="17297400" y="3810000"/>
            <a:chExt cx="2514600" cy="489475"/>
          </a:xfrm>
        </p:grpSpPr>
        <p:cxnSp>
          <p:nvCxnSpPr>
            <p:cNvPr id="54" name="Đường kết nối Thẳng 53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Đường kết nối Thẳng 54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Đường kết nối Thẳng 55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Đường kết nối Thẳng 56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Đường kết nối Thẳng 62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Nhóm 64"/>
          <p:cNvGrpSpPr/>
          <p:nvPr/>
        </p:nvGrpSpPr>
        <p:grpSpPr>
          <a:xfrm>
            <a:off x="5715000" y="8686800"/>
            <a:ext cx="2514600" cy="489475"/>
            <a:chOff x="17297400" y="3810000"/>
            <a:chExt cx="2514600" cy="489475"/>
          </a:xfrm>
        </p:grpSpPr>
        <p:cxnSp>
          <p:nvCxnSpPr>
            <p:cNvPr id="71" name="Đường kết nối Thẳng 70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Đường kết nối Thẳng 71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Đường kết nối Thẳng 72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Đường kết nối Thẳng 73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Đường kết nối Thẳng 74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Nhóm 75"/>
          <p:cNvGrpSpPr/>
          <p:nvPr/>
        </p:nvGrpSpPr>
        <p:grpSpPr>
          <a:xfrm>
            <a:off x="5865346" y="11090912"/>
            <a:ext cx="9527054" cy="1897053"/>
            <a:chOff x="10874046" y="10591800"/>
            <a:chExt cx="9527054" cy="1897053"/>
          </a:xfrm>
        </p:grpSpPr>
        <p:cxnSp>
          <p:nvCxnSpPr>
            <p:cNvPr id="77" name="Đường kết nối Mũi tên Thẳng 76"/>
            <p:cNvCxnSpPr/>
            <p:nvPr/>
          </p:nvCxnSpPr>
          <p:spPr>
            <a:xfrm flipV="1">
              <a:off x="10874046" y="10994976"/>
              <a:ext cx="9527054" cy="32276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Ngoặc ôm Trái 77"/>
            <p:cNvSpPr/>
            <p:nvPr/>
          </p:nvSpPr>
          <p:spPr>
            <a:xfrm>
              <a:off x="14019999" y="10591800"/>
              <a:ext cx="194840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9" name="Ngoặc ôm Trái 78"/>
            <p:cNvSpPr/>
            <p:nvPr/>
          </p:nvSpPr>
          <p:spPr>
            <a:xfrm flipH="1">
              <a:off x="15448100" y="10617949"/>
              <a:ext cx="260579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0" name="Hộp_Văn_Bản 79"/>
            <p:cNvSpPr txBox="1"/>
            <p:nvPr/>
          </p:nvSpPr>
          <p:spPr>
            <a:xfrm>
              <a:off x="13390700" y="11651159"/>
              <a:ext cx="9349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-1</a:t>
              </a:r>
            </a:p>
          </p:txBody>
        </p:sp>
        <p:sp>
          <p:nvSpPr>
            <p:cNvPr id="81" name="Hộp_Văn_Bản 80"/>
            <p:cNvSpPr txBox="1"/>
            <p:nvPr/>
          </p:nvSpPr>
          <p:spPr>
            <a:xfrm>
              <a:off x="15468600" y="11734800"/>
              <a:ext cx="62229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88" name="Nhóm 87"/>
          <p:cNvGrpSpPr/>
          <p:nvPr/>
        </p:nvGrpSpPr>
        <p:grpSpPr>
          <a:xfrm>
            <a:off x="5943600" y="11277600"/>
            <a:ext cx="2514600" cy="489475"/>
            <a:chOff x="17297400" y="3810000"/>
            <a:chExt cx="2514600" cy="489475"/>
          </a:xfrm>
        </p:grpSpPr>
        <p:cxnSp>
          <p:nvCxnSpPr>
            <p:cNvPr id="89" name="Đường kết nối Thẳng 88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Đường kết nối Thẳng 89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Đường kết nối Thẳng 90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Đường kết nối Thẳng 91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Đường kết nối Thẳng 92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Nhóm 27"/>
          <p:cNvGrpSpPr/>
          <p:nvPr/>
        </p:nvGrpSpPr>
        <p:grpSpPr>
          <a:xfrm>
            <a:off x="10896600" y="11252199"/>
            <a:ext cx="4114800" cy="514876"/>
            <a:chOff x="10896600" y="11252199"/>
            <a:chExt cx="4114800" cy="514876"/>
          </a:xfrm>
        </p:grpSpPr>
        <p:grpSp>
          <p:nvGrpSpPr>
            <p:cNvPr id="82" name="Nhóm 81"/>
            <p:cNvGrpSpPr/>
            <p:nvPr/>
          </p:nvGrpSpPr>
          <p:grpSpPr>
            <a:xfrm>
              <a:off x="10896600" y="11277600"/>
              <a:ext cx="2514600" cy="489475"/>
              <a:chOff x="17297400" y="3810000"/>
              <a:chExt cx="2514600" cy="489475"/>
            </a:xfrm>
          </p:grpSpPr>
          <p:cxnSp>
            <p:nvCxnSpPr>
              <p:cNvPr id="83" name="Đường kết nối Thẳng 82"/>
              <p:cNvCxnSpPr/>
              <p:nvPr/>
            </p:nvCxnSpPr>
            <p:spPr>
              <a:xfrm flipH="1">
                <a:off x="17896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Đường kết nối Thẳng 83"/>
              <p:cNvCxnSpPr/>
              <p:nvPr/>
            </p:nvCxnSpPr>
            <p:spPr>
              <a:xfrm flipH="1">
                <a:off x="17297400" y="3842275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Đường kết nối Thẳng 84"/>
              <p:cNvCxnSpPr/>
              <p:nvPr/>
            </p:nvCxnSpPr>
            <p:spPr>
              <a:xfrm flipH="1">
                <a:off x="18440400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Đường kết nối Thẳng 85"/>
              <p:cNvCxnSpPr/>
              <p:nvPr/>
            </p:nvCxnSpPr>
            <p:spPr>
              <a:xfrm flipH="1">
                <a:off x="195728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Đường kết nối Thẳng 86"/>
              <p:cNvCxnSpPr/>
              <p:nvPr/>
            </p:nvCxnSpPr>
            <p:spPr>
              <a:xfrm flipH="1">
                <a:off x="19039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Nhóm 26"/>
            <p:cNvGrpSpPr/>
            <p:nvPr/>
          </p:nvGrpSpPr>
          <p:grpSpPr>
            <a:xfrm>
              <a:off x="13639800" y="11252199"/>
              <a:ext cx="1371600" cy="457200"/>
              <a:chOff x="13639800" y="11252199"/>
              <a:chExt cx="1371600" cy="457200"/>
            </a:xfrm>
          </p:grpSpPr>
          <p:cxnSp>
            <p:nvCxnSpPr>
              <p:cNvPr id="97" name="Đường kết nối Thẳng 96"/>
              <p:cNvCxnSpPr/>
              <p:nvPr/>
            </p:nvCxnSpPr>
            <p:spPr>
              <a:xfrm flipH="1">
                <a:off x="13639800" y="11252199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Đường kết nối Thẳng 97"/>
              <p:cNvCxnSpPr/>
              <p:nvPr/>
            </p:nvCxnSpPr>
            <p:spPr>
              <a:xfrm flipH="1">
                <a:off x="14772253" y="11252199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Đường kết nối Thẳng 98"/>
              <p:cNvCxnSpPr/>
              <p:nvPr/>
            </p:nvCxnSpPr>
            <p:spPr>
              <a:xfrm flipH="1">
                <a:off x="14238853" y="11252199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3214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9" grpId="0"/>
      <p:bldP spid="42" grpId="0"/>
      <p:bldP spid="44" grpId="0"/>
      <p:bldP spid="46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9522" y="7136060"/>
            <a:ext cx="22122427" cy="6130687"/>
            <a:chOff x="1220788" y="7162798"/>
            <a:chExt cx="22124987" cy="5755814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550006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798"/>
              <a:ext cx="3305491" cy="868975"/>
              <a:chOff x="1224542" y="6305967"/>
              <a:chExt cx="3305491" cy="922864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451" cy="922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17374"/>
            <a:chOff x="-288924" y="1892299"/>
            <a:chExt cx="19659599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71093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4"/>
            <a:ext cx="22175897" cy="4173183"/>
            <a:chOff x="1175570" y="2468560"/>
            <a:chExt cx="22178464" cy="4173666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376963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8332656" cy="925763"/>
              <a:chOff x="1175570" y="1834705"/>
              <a:chExt cx="9089389" cy="1009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5515239" y="-1937177"/>
                <a:ext cx="861251" cy="8638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63275" y="2005126"/>
                <a:ext cx="769324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1/ SGK Trang 18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6206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32386" y="3613965"/>
            <a:ext cx="221758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sau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trên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301035" y="7305692"/>
                <a:ext cx="113422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𝟏𝟓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035" y="7305692"/>
                <a:ext cx="11342262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2204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_Văn_Bản 38"/>
              <p:cNvSpPr txBox="1"/>
              <p:nvPr/>
            </p:nvSpPr>
            <p:spPr>
              <a:xfrm>
                <a:off x="2232386" y="4423573"/>
                <a:ext cx="599532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vi-VN" sz="4400" b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vi-VN" sz="4400" b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vi-VN" sz="4400" b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vi-VN" sz="4400" b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_Văn_Bản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386" y="4423573"/>
                <a:ext cx="5995324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4065"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ình chữ nhật 41"/>
              <p:cNvSpPr/>
              <p:nvPr/>
            </p:nvSpPr>
            <p:spPr>
              <a:xfrm>
                <a:off x="11299981" y="4423573"/>
                <a:ext cx="48774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Hình chữ nhật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981" y="4423573"/>
                <a:ext cx="4877425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5125" t="-16667" r="-450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ình chữ nhật 43"/>
              <p:cNvSpPr/>
              <p:nvPr/>
            </p:nvSpPr>
            <p:spPr>
              <a:xfrm>
                <a:off x="2232386" y="5820026"/>
                <a:ext cx="581466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𝟏𝟓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Hình chữ nhật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386" y="5820026"/>
                <a:ext cx="5814669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4193" t="-16667" r="-3354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ình chữ nhật 45"/>
              <p:cNvSpPr/>
              <p:nvPr/>
            </p:nvSpPr>
            <p:spPr>
              <a:xfrm>
                <a:off x="11299981" y="5432129"/>
                <a:ext cx="5349991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Hình chữ nhật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981" y="5432129"/>
                <a:ext cx="5349991" cy="1105687"/>
              </a:xfrm>
              <a:prstGeom prst="rect">
                <a:avLst/>
              </a:prstGeom>
              <a:blipFill rotWithShape="1">
                <a:blip r:embed="rId6"/>
                <a:stretch>
                  <a:fillRect l="-4675" r="-3649" b="-88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ình chữ nhật 63"/>
              <p:cNvSpPr/>
              <p:nvPr/>
            </p:nvSpPr>
            <p:spPr>
              <a:xfrm>
                <a:off x="5301035" y="9906000"/>
                <a:ext cx="7681590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Hình chữ nhật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035" y="9906000"/>
                <a:ext cx="7681590" cy="1105687"/>
              </a:xfrm>
              <a:prstGeom prst="rect">
                <a:avLst/>
              </a:prstGeom>
              <a:blipFill rotWithShape="1">
                <a:blip r:embed="rId7"/>
                <a:stretch>
                  <a:fillRect l="-3254" b="-88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Nhóm 73"/>
          <p:cNvGrpSpPr/>
          <p:nvPr/>
        </p:nvGrpSpPr>
        <p:grpSpPr>
          <a:xfrm>
            <a:off x="5301035" y="11437947"/>
            <a:ext cx="9527054" cy="1828800"/>
            <a:chOff x="10874046" y="10591800"/>
            <a:chExt cx="9527054" cy="1828800"/>
          </a:xfrm>
        </p:grpSpPr>
        <p:cxnSp>
          <p:nvCxnSpPr>
            <p:cNvPr id="75" name="Đường kết nối Mũi tên Thẳng 74"/>
            <p:cNvCxnSpPr/>
            <p:nvPr/>
          </p:nvCxnSpPr>
          <p:spPr>
            <a:xfrm flipV="1">
              <a:off x="10874046" y="10994976"/>
              <a:ext cx="9527054" cy="32276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Ngoặc ôm Trái 75"/>
            <p:cNvSpPr/>
            <p:nvPr/>
          </p:nvSpPr>
          <p:spPr>
            <a:xfrm>
              <a:off x="14019999" y="10591800"/>
              <a:ext cx="194840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7" name="Ngoặc ôm Trái 76"/>
            <p:cNvSpPr/>
            <p:nvPr/>
          </p:nvSpPr>
          <p:spPr>
            <a:xfrm flipH="1">
              <a:off x="15448100" y="10617949"/>
              <a:ext cx="260579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8" name="Hộp_Văn_Bản 77"/>
            <p:cNvSpPr txBox="1"/>
            <p:nvPr/>
          </p:nvSpPr>
          <p:spPr>
            <a:xfrm>
              <a:off x="13390700" y="11651159"/>
              <a:ext cx="9349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-1</a:t>
              </a:r>
            </a:p>
          </p:txBody>
        </p:sp>
        <p:sp>
          <p:nvSpPr>
            <p:cNvPr id="79" name="Hộp_Văn_Bản 78"/>
            <p:cNvSpPr txBox="1"/>
            <p:nvPr/>
          </p:nvSpPr>
          <p:spPr>
            <a:xfrm>
              <a:off x="15468600" y="11658600"/>
              <a:ext cx="62229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80" name="Nhóm 79"/>
          <p:cNvGrpSpPr/>
          <p:nvPr/>
        </p:nvGrpSpPr>
        <p:grpSpPr>
          <a:xfrm>
            <a:off x="5486400" y="11626325"/>
            <a:ext cx="2514600" cy="489475"/>
            <a:chOff x="17297400" y="3810000"/>
            <a:chExt cx="2514600" cy="489475"/>
          </a:xfrm>
        </p:grpSpPr>
        <p:cxnSp>
          <p:nvCxnSpPr>
            <p:cNvPr id="81" name="Đường kết nối Thẳng 80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Đường kết nối Thẳng 81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Đường kết nối Thẳng 82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Đường kết nối Thẳng 83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Đường kết nối Thẳng 84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Nhóm 85"/>
          <p:cNvGrpSpPr/>
          <p:nvPr/>
        </p:nvGrpSpPr>
        <p:grpSpPr>
          <a:xfrm>
            <a:off x="10287000" y="11599234"/>
            <a:ext cx="4114800" cy="514876"/>
            <a:chOff x="10896600" y="11252199"/>
            <a:chExt cx="4114800" cy="514876"/>
          </a:xfrm>
        </p:grpSpPr>
        <p:grpSp>
          <p:nvGrpSpPr>
            <p:cNvPr id="87" name="Nhóm 86"/>
            <p:cNvGrpSpPr/>
            <p:nvPr/>
          </p:nvGrpSpPr>
          <p:grpSpPr>
            <a:xfrm>
              <a:off x="10896600" y="11277600"/>
              <a:ext cx="2514600" cy="489475"/>
              <a:chOff x="17297400" y="3810000"/>
              <a:chExt cx="2514600" cy="489475"/>
            </a:xfrm>
          </p:grpSpPr>
          <p:cxnSp>
            <p:nvCxnSpPr>
              <p:cNvPr id="92" name="Đường kết nối Thẳng 91"/>
              <p:cNvCxnSpPr/>
              <p:nvPr/>
            </p:nvCxnSpPr>
            <p:spPr>
              <a:xfrm flipH="1">
                <a:off x="17896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Đường kết nối Thẳng 92"/>
              <p:cNvCxnSpPr/>
              <p:nvPr/>
            </p:nvCxnSpPr>
            <p:spPr>
              <a:xfrm flipH="1">
                <a:off x="17297400" y="3842275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Đường kết nối Thẳng 93"/>
              <p:cNvCxnSpPr/>
              <p:nvPr/>
            </p:nvCxnSpPr>
            <p:spPr>
              <a:xfrm flipH="1">
                <a:off x="18440400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Đường kết nối Thẳng 94"/>
              <p:cNvCxnSpPr/>
              <p:nvPr/>
            </p:nvCxnSpPr>
            <p:spPr>
              <a:xfrm flipH="1">
                <a:off x="195728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Đường kết nối Thẳng 95"/>
              <p:cNvCxnSpPr/>
              <p:nvPr/>
            </p:nvCxnSpPr>
            <p:spPr>
              <a:xfrm flipH="1">
                <a:off x="19039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Nhóm 87"/>
            <p:cNvGrpSpPr/>
            <p:nvPr/>
          </p:nvGrpSpPr>
          <p:grpSpPr>
            <a:xfrm>
              <a:off x="13639800" y="11252199"/>
              <a:ext cx="1371600" cy="457200"/>
              <a:chOff x="13639800" y="11252199"/>
              <a:chExt cx="1371600" cy="457200"/>
            </a:xfrm>
          </p:grpSpPr>
          <p:cxnSp>
            <p:nvCxnSpPr>
              <p:cNvPr id="89" name="Đường kết nối Thẳng 88"/>
              <p:cNvCxnSpPr/>
              <p:nvPr/>
            </p:nvCxnSpPr>
            <p:spPr>
              <a:xfrm flipH="1">
                <a:off x="13639800" y="11252199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Đường kết nối Thẳng 89"/>
              <p:cNvCxnSpPr/>
              <p:nvPr/>
            </p:nvCxnSpPr>
            <p:spPr>
              <a:xfrm flipH="1">
                <a:off x="14772253" y="11252199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Đường kết nối Thẳng 90"/>
              <p:cNvCxnSpPr/>
              <p:nvPr/>
            </p:nvCxnSpPr>
            <p:spPr>
              <a:xfrm flipH="1">
                <a:off x="14238853" y="11252199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Nhóm 96"/>
          <p:cNvGrpSpPr/>
          <p:nvPr/>
        </p:nvGrpSpPr>
        <p:grpSpPr>
          <a:xfrm>
            <a:off x="5488571" y="8534400"/>
            <a:ext cx="2514600" cy="489475"/>
            <a:chOff x="17297400" y="3810000"/>
            <a:chExt cx="2514600" cy="489475"/>
          </a:xfrm>
        </p:grpSpPr>
        <p:cxnSp>
          <p:nvCxnSpPr>
            <p:cNvPr id="98" name="Đường kết nối Thẳng 97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Đường kết nối Thẳng 98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Đường kết nối Thẳng 99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Đường kết nối Thẳng 100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Đường kết nối Thẳng 101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Nhóm 21"/>
          <p:cNvGrpSpPr/>
          <p:nvPr/>
        </p:nvGrpSpPr>
        <p:grpSpPr>
          <a:xfrm>
            <a:off x="5224835" y="8075133"/>
            <a:ext cx="9679454" cy="1685908"/>
            <a:chOff x="5224835" y="8075133"/>
            <a:chExt cx="9679454" cy="1685908"/>
          </a:xfrm>
        </p:grpSpPr>
        <p:grpSp>
          <p:nvGrpSpPr>
            <p:cNvPr id="45" name="Nhóm 44"/>
            <p:cNvGrpSpPr/>
            <p:nvPr/>
          </p:nvGrpSpPr>
          <p:grpSpPr>
            <a:xfrm>
              <a:off x="5224835" y="8794660"/>
              <a:ext cx="9679454" cy="966381"/>
              <a:chOff x="10874046" y="10994976"/>
              <a:chExt cx="9679454" cy="966381"/>
            </a:xfrm>
          </p:grpSpPr>
          <p:cxnSp>
            <p:nvCxnSpPr>
              <p:cNvPr id="52" name="Đường kết nối Mũi tên Thẳng 51"/>
              <p:cNvCxnSpPr/>
              <p:nvPr/>
            </p:nvCxnSpPr>
            <p:spPr>
              <a:xfrm flipV="1">
                <a:off x="10874046" y="10994976"/>
                <a:ext cx="9679454" cy="32276"/>
              </a:xfrm>
              <a:prstGeom prst="straightConnector1">
                <a:avLst/>
              </a:prstGeom>
              <a:ln w="57150">
                <a:solidFill>
                  <a:srgbClr val="24245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Hộp_Văn_Bản 54"/>
              <p:cNvSpPr txBox="1"/>
              <p:nvPr/>
            </p:nvSpPr>
            <p:spPr>
              <a:xfrm>
                <a:off x="13823589" y="11191916"/>
                <a:ext cx="9349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-2</a:t>
                </a:r>
              </a:p>
            </p:txBody>
          </p:sp>
        </p:grpSp>
        <p:sp>
          <p:nvSpPr>
            <p:cNvPr id="20" name="Hộp_Văn_Bản 19"/>
            <p:cNvSpPr txBox="1"/>
            <p:nvPr/>
          </p:nvSpPr>
          <p:spPr>
            <a:xfrm>
              <a:off x="8285139" y="8075133"/>
              <a:ext cx="9398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318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72639" y="6777542"/>
            <a:ext cx="22122427" cy="6100258"/>
            <a:chOff x="1220788" y="7162798"/>
            <a:chExt cx="22124987" cy="572103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9"/>
              <a:ext cx="22123289" cy="54652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798"/>
              <a:ext cx="3305491" cy="868975"/>
              <a:chOff x="1224542" y="6305967"/>
              <a:chExt cx="3305491" cy="922864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451" cy="922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17374"/>
            <a:chOff x="-288924" y="1892299"/>
            <a:chExt cx="19659599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71093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4"/>
            <a:ext cx="22175897" cy="4173183"/>
            <a:chOff x="1175570" y="2468560"/>
            <a:chExt cx="22178464" cy="4173666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376963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8332656" cy="925763"/>
              <a:chOff x="1175570" y="1834705"/>
              <a:chExt cx="9089389" cy="1009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5515239" y="-1937177"/>
                <a:ext cx="861251" cy="8638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63275" y="2005126"/>
                <a:ext cx="769324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2/ SGK Trang 18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6206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34276" y="3613965"/>
            <a:ext cx="221758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sau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trên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301035" y="7086600"/>
                <a:ext cx="11342262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035" y="7086600"/>
                <a:ext cx="11342262" cy="977704"/>
              </a:xfrm>
              <a:prstGeom prst="rect">
                <a:avLst/>
              </a:prstGeom>
              <a:blipFill rotWithShape="1">
                <a:blip r:embed="rId2"/>
                <a:stretch>
                  <a:fillRect l="-2204" b="-28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ình chữ nhật 63"/>
              <p:cNvSpPr/>
              <p:nvPr/>
            </p:nvSpPr>
            <p:spPr>
              <a:xfrm>
                <a:off x="5301035" y="9906000"/>
                <a:ext cx="6306022" cy="977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=∅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Hình chữ nhật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035" y="9906000"/>
                <a:ext cx="6306022" cy="977704"/>
              </a:xfrm>
              <a:prstGeom prst="rect">
                <a:avLst/>
              </a:prstGeom>
              <a:blipFill rotWithShape="1">
                <a:blip r:embed="rId3"/>
                <a:stretch>
                  <a:fillRect l="-3965" b="-287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ình chữ nhật 21"/>
              <p:cNvSpPr/>
              <p:nvPr/>
            </p:nvSpPr>
            <p:spPr>
              <a:xfrm>
                <a:off x="2234276" y="4343400"/>
                <a:ext cx="20100861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d)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Hình chữ nhậ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276" y="4343400"/>
                <a:ext cx="20100861" cy="1993366"/>
              </a:xfrm>
              <a:prstGeom prst="rect">
                <a:avLst/>
              </a:prstGeom>
              <a:blipFill rotWithShape="1">
                <a:blip r:embed="rId4"/>
                <a:stretch>
                  <a:fillRect l="-1244" b="-134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Nhóm 39"/>
          <p:cNvGrpSpPr/>
          <p:nvPr/>
        </p:nvGrpSpPr>
        <p:grpSpPr>
          <a:xfrm>
            <a:off x="5301035" y="8305800"/>
            <a:ext cx="8990963" cy="1828800"/>
            <a:chOff x="11103283" y="10591800"/>
            <a:chExt cx="8990963" cy="1828800"/>
          </a:xfrm>
        </p:grpSpPr>
        <p:cxnSp>
          <p:nvCxnSpPr>
            <p:cNvPr id="41" name="Đường kết nối Mũi tên Thẳng 40"/>
            <p:cNvCxnSpPr/>
            <p:nvPr/>
          </p:nvCxnSpPr>
          <p:spPr>
            <a:xfrm>
              <a:off x="11103283" y="11027252"/>
              <a:ext cx="8990963" cy="1753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Ngoặc ôm Trái 41"/>
            <p:cNvSpPr/>
            <p:nvPr/>
          </p:nvSpPr>
          <p:spPr>
            <a:xfrm>
              <a:off x="13913208" y="10591800"/>
              <a:ext cx="194840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Ngoặc ôm Trái 42"/>
            <p:cNvSpPr/>
            <p:nvPr/>
          </p:nvSpPr>
          <p:spPr>
            <a:xfrm flipH="1">
              <a:off x="16863921" y="10617949"/>
              <a:ext cx="260579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Hộp_Văn_Bản 43"/>
            <p:cNvSpPr txBox="1"/>
            <p:nvPr/>
          </p:nvSpPr>
          <p:spPr>
            <a:xfrm>
              <a:off x="13390700" y="11651159"/>
              <a:ext cx="9349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-1</a:t>
              </a:r>
            </a:p>
          </p:txBody>
        </p:sp>
        <p:sp>
          <p:nvSpPr>
            <p:cNvPr id="45" name="Hộp_Văn_Bản 44"/>
            <p:cNvSpPr txBox="1"/>
            <p:nvPr/>
          </p:nvSpPr>
          <p:spPr>
            <a:xfrm>
              <a:off x="16944214" y="11498507"/>
              <a:ext cx="6222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grpSp>
        <p:nvGrpSpPr>
          <p:cNvPr id="46" name="Nhóm 45"/>
          <p:cNvGrpSpPr/>
          <p:nvPr/>
        </p:nvGrpSpPr>
        <p:grpSpPr>
          <a:xfrm>
            <a:off x="5301035" y="8511012"/>
            <a:ext cx="2514600" cy="489475"/>
            <a:chOff x="17297400" y="3810000"/>
            <a:chExt cx="2514600" cy="489475"/>
          </a:xfrm>
        </p:grpSpPr>
        <p:cxnSp>
          <p:nvCxnSpPr>
            <p:cNvPr id="47" name="Đường kết nối Thẳng 46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Đường kết nối Thẳng 47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Đường kết nối Thẳng 48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Đường kết nối Thẳng 49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Đường kết nối Thẳng 50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Nhóm 59"/>
          <p:cNvGrpSpPr/>
          <p:nvPr/>
        </p:nvGrpSpPr>
        <p:grpSpPr>
          <a:xfrm>
            <a:off x="11428707" y="8514405"/>
            <a:ext cx="2514600" cy="489475"/>
            <a:chOff x="17297400" y="3810000"/>
            <a:chExt cx="2514600" cy="489475"/>
          </a:xfrm>
        </p:grpSpPr>
        <p:cxnSp>
          <p:nvCxnSpPr>
            <p:cNvPr id="61" name="Đường kết nối Thẳng 60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Đường kết nối Thẳng 61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Đường kết nối Thẳng 62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Đường kết nối Thẳng 64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Đường kết nối Thẳng 65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Đường kết nối Mũi tên Thẳng 66"/>
          <p:cNvCxnSpPr/>
          <p:nvPr/>
        </p:nvCxnSpPr>
        <p:spPr>
          <a:xfrm flipV="1">
            <a:off x="5301035" y="11762587"/>
            <a:ext cx="9100128" cy="80689"/>
          </a:xfrm>
          <a:prstGeom prst="straightConnector1">
            <a:avLst/>
          </a:prstGeom>
          <a:ln w="57150">
            <a:solidFill>
              <a:srgbClr val="24245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Nhóm 26"/>
          <p:cNvGrpSpPr/>
          <p:nvPr/>
        </p:nvGrpSpPr>
        <p:grpSpPr>
          <a:xfrm>
            <a:off x="5301035" y="11533987"/>
            <a:ext cx="8382000" cy="554026"/>
            <a:chOff x="5486400" y="11533987"/>
            <a:chExt cx="8382000" cy="554026"/>
          </a:xfrm>
        </p:grpSpPr>
        <p:grpSp>
          <p:nvGrpSpPr>
            <p:cNvPr id="68" name="Nhóm 67"/>
            <p:cNvGrpSpPr/>
            <p:nvPr/>
          </p:nvGrpSpPr>
          <p:grpSpPr>
            <a:xfrm>
              <a:off x="5486400" y="11598538"/>
              <a:ext cx="2514600" cy="489475"/>
              <a:chOff x="17297400" y="3810000"/>
              <a:chExt cx="2514600" cy="489475"/>
            </a:xfrm>
          </p:grpSpPr>
          <p:cxnSp>
            <p:nvCxnSpPr>
              <p:cNvPr id="69" name="Đường kết nối Thẳng 68"/>
              <p:cNvCxnSpPr/>
              <p:nvPr/>
            </p:nvCxnSpPr>
            <p:spPr>
              <a:xfrm flipH="1">
                <a:off x="17896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Đường kết nối Thẳng 69"/>
              <p:cNvCxnSpPr/>
              <p:nvPr/>
            </p:nvCxnSpPr>
            <p:spPr>
              <a:xfrm flipH="1">
                <a:off x="17297400" y="3842275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Đường kết nối Thẳng 70"/>
              <p:cNvCxnSpPr/>
              <p:nvPr/>
            </p:nvCxnSpPr>
            <p:spPr>
              <a:xfrm flipH="1">
                <a:off x="18440400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Đường kết nối Thẳng 71"/>
              <p:cNvCxnSpPr/>
              <p:nvPr/>
            </p:nvCxnSpPr>
            <p:spPr>
              <a:xfrm flipH="1">
                <a:off x="195728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Đường kết nối Thẳng 72"/>
              <p:cNvCxnSpPr/>
              <p:nvPr/>
            </p:nvCxnSpPr>
            <p:spPr>
              <a:xfrm flipH="1">
                <a:off x="19039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Nhóm 73"/>
            <p:cNvGrpSpPr/>
            <p:nvPr/>
          </p:nvGrpSpPr>
          <p:grpSpPr>
            <a:xfrm>
              <a:off x="8420100" y="11566262"/>
              <a:ext cx="2514600" cy="489475"/>
              <a:chOff x="17297400" y="3810000"/>
              <a:chExt cx="2514600" cy="489475"/>
            </a:xfrm>
          </p:grpSpPr>
          <p:cxnSp>
            <p:nvCxnSpPr>
              <p:cNvPr id="75" name="Đường kết nối Thẳng 74"/>
              <p:cNvCxnSpPr/>
              <p:nvPr/>
            </p:nvCxnSpPr>
            <p:spPr>
              <a:xfrm flipH="1">
                <a:off x="17896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Đường kết nối Thẳng 75"/>
              <p:cNvCxnSpPr/>
              <p:nvPr/>
            </p:nvCxnSpPr>
            <p:spPr>
              <a:xfrm flipH="1">
                <a:off x="17297400" y="3842275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Đường kết nối Thẳng 76"/>
              <p:cNvCxnSpPr/>
              <p:nvPr/>
            </p:nvCxnSpPr>
            <p:spPr>
              <a:xfrm flipH="1">
                <a:off x="18440400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Đường kết nối Thẳng 77"/>
              <p:cNvCxnSpPr/>
              <p:nvPr/>
            </p:nvCxnSpPr>
            <p:spPr>
              <a:xfrm flipH="1">
                <a:off x="195728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Đường kết nối Thẳng 78"/>
              <p:cNvCxnSpPr/>
              <p:nvPr/>
            </p:nvCxnSpPr>
            <p:spPr>
              <a:xfrm flipH="1">
                <a:off x="19039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Nhóm 79"/>
            <p:cNvGrpSpPr/>
            <p:nvPr/>
          </p:nvGrpSpPr>
          <p:grpSpPr>
            <a:xfrm>
              <a:off x="11353800" y="11533987"/>
              <a:ext cx="2514600" cy="489475"/>
              <a:chOff x="17297400" y="3810000"/>
              <a:chExt cx="2514600" cy="489475"/>
            </a:xfrm>
          </p:grpSpPr>
          <p:cxnSp>
            <p:nvCxnSpPr>
              <p:cNvPr id="81" name="Đường kết nối Thẳng 80"/>
              <p:cNvCxnSpPr/>
              <p:nvPr/>
            </p:nvCxnSpPr>
            <p:spPr>
              <a:xfrm flipH="1">
                <a:off x="17896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Đường kết nối Thẳng 81"/>
              <p:cNvCxnSpPr/>
              <p:nvPr/>
            </p:nvCxnSpPr>
            <p:spPr>
              <a:xfrm flipH="1">
                <a:off x="17297400" y="3842275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Đường kết nối Thẳng 82"/>
              <p:cNvCxnSpPr/>
              <p:nvPr/>
            </p:nvCxnSpPr>
            <p:spPr>
              <a:xfrm flipH="1">
                <a:off x="18440400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Đường kết nối Thẳng 83"/>
              <p:cNvCxnSpPr/>
              <p:nvPr/>
            </p:nvCxnSpPr>
            <p:spPr>
              <a:xfrm flipH="1">
                <a:off x="195728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Đường kết nối Thẳng 84"/>
              <p:cNvCxnSpPr/>
              <p:nvPr/>
            </p:nvCxnSpPr>
            <p:spPr>
              <a:xfrm flipH="1">
                <a:off x="19039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6884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64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91762" y="6825250"/>
            <a:ext cx="22122427" cy="5976350"/>
            <a:chOff x="1220788" y="7162798"/>
            <a:chExt cx="22124987" cy="534671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50"/>
              <a:ext cx="22123289" cy="50909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798"/>
              <a:ext cx="3305491" cy="868975"/>
              <a:chOff x="1224542" y="6305967"/>
              <a:chExt cx="3305491" cy="922864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451" cy="922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17374"/>
            <a:chOff x="-288924" y="1892299"/>
            <a:chExt cx="19659599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71093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4"/>
            <a:ext cx="22175897" cy="4173183"/>
            <a:chOff x="1175570" y="2468560"/>
            <a:chExt cx="22178464" cy="4173666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376963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8332656" cy="925763"/>
              <a:chOff x="1175570" y="1834705"/>
              <a:chExt cx="9089389" cy="1009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5515239" y="-1937177"/>
                <a:ext cx="861251" cy="8638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63275" y="2005126"/>
                <a:ext cx="769324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2/ SGK Trang 18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6206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34276" y="3613965"/>
            <a:ext cx="221758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sau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trên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121400" y="7305692"/>
                <a:ext cx="5966925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=∅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400" y="7305692"/>
                <a:ext cx="5966925" cy="977704"/>
              </a:xfrm>
              <a:prstGeom prst="rect">
                <a:avLst/>
              </a:prstGeom>
              <a:blipFill rotWithShape="1">
                <a:blip r:embed="rId2"/>
                <a:stretch>
                  <a:fillRect l="-4086" b="-279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ình chữ nhật 63"/>
              <p:cNvSpPr/>
              <p:nvPr/>
            </p:nvSpPr>
            <p:spPr>
              <a:xfrm>
                <a:off x="5121400" y="9677400"/>
                <a:ext cx="8318559" cy="977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Hình chữ nhật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400" y="9677400"/>
                <a:ext cx="8318559" cy="977704"/>
              </a:xfrm>
              <a:prstGeom prst="rect">
                <a:avLst/>
              </a:prstGeom>
              <a:blipFill rotWithShape="1">
                <a:blip r:embed="rId3"/>
                <a:stretch>
                  <a:fillRect l="-2930" b="-28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ình chữ nhật 21"/>
              <p:cNvSpPr/>
              <p:nvPr/>
            </p:nvSpPr>
            <p:spPr>
              <a:xfrm>
                <a:off x="2234276" y="4311819"/>
                <a:ext cx="20100861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d)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Hình chữ nhậ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276" y="4311819"/>
                <a:ext cx="20100861" cy="1993366"/>
              </a:xfrm>
              <a:prstGeom prst="rect">
                <a:avLst/>
              </a:prstGeom>
              <a:blipFill rotWithShape="1">
                <a:blip r:embed="rId4"/>
                <a:stretch>
                  <a:fillRect l="-1244" b="-134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Đường kết nối Mũi tên Thẳng 39"/>
          <p:cNvCxnSpPr/>
          <p:nvPr/>
        </p:nvCxnSpPr>
        <p:spPr>
          <a:xfrm flipV="1">
            <a:off x="4953000" y="8763000"/>
            <a:ext cx="9100128" cy="80689"/>
          </a:xfrm>
          <a:prstGeom prst="straightConnector1">
            <a:avLst/>
          </a:prstGeom>
          <a:ln w="57150">
            <a:solidFill>
              <a:srgbClr val="24245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Nhóm 43"/>
          <p:cNvGrpSpPr/>
          <p:nvPr/>
        </p:nvGrpSpPr>
        <p:grpSpPr>
          <a:xfrm>
            <a:off x="5121400" y="8534400"/>
            <a:ext cx="8382000" cy="554026"/>
            <a:chOff x="5486400" y="11533987"/>
            <a:chExt cx="8382000" cy="554026"/>
          </a:xfrm>
        </p:grpSpPr>
        <p:grpSp>
          <p:nvGrpSpPr>
            <p:cNvPr id="45" name="Nhóm 44"/>
            <p:cNvGrpSpPr/>
            <p:nvPr/>
          </p:nvGrpSpPr>
          <p:grpSpPr>
            <a:xfrm>
              <a:off x="5486400" y="11598538"/>
              <a:ext cx="2514600" cy="489475"/>
              <a:chOff x="17297400" y="3810000"/>
              <a:chExt cx="2514600" cy="489475"/>
            </a:xfrm>
          </p:grpSpPr>
          <p:cxnSp>
            <p:nvCxnSpPr>
              <p:cNvPr id="63" name="Đường kết nối Thẳng 62"/>
              <p:cNvCxnSpPr/>
              <p:nvPr/>
            </p:nvCxnSpPr>
            <p:spPr>
              <a:xfrm flipH="1">
                <a:off x="17896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Đường kết nối Thẳng 64"/>
              <p:cNvCxnSpPr/>
              <p:nvPr/>
            </p:nvCxnSpPr>
            <p:spPr>
              <a:xfrm flipH="1">
                <a:off x="17297400" y="3842275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Đường kết nối Thẳng 65"/>
              <p:cNvCxnSpPr/>
              <p:nvPr/>
            </p:nvCxnSpPr>
            <p:spPr>
              <a:xfrm flipH="1">
                <a:off x="18440400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Đường kết nối Thẳng 66"/>
              <p:cNvCxnSpPr/>
              <p:nvPr/>
            </p:nvCxnSpPr>
            <p:spPr>
              <a:xfrm flipH="1">
                <a:off x="195728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Đường kết nối Thẳng 67"/>
              <p:cNvCxnSpPr/>
              <p:nvPr/>
            </p:nvCxnSpPr>
            <p:spPr>
              <a:xfrm flipH="1">
                <a:off x="19039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Nhóm 50"/>
            <p:cNvGrpSpPr/>
            <p:nvPr/>
          </p:nvGrpSpPr>
          <p:grpSpPr>
            <a:xfrm>
              <a:off x="8420100" y="11566262"/>
              <a:ext cx="2514600" cy="489475"/>
              <a:chOff x="17297400" y="3810000"/>
              <a:chExt cx="2514600" cy="489475"/>
            </a:xfrm>
          </p:grpSpPr>
          <p:cxnSp>
            <p:nvCxnSpPr>
              <p:cNvPr id="58" name="Đường kết nối Thẳng 57"/>
              <p:cNvCxnSpPr/>
              <p:nvPr/>
            </p:nvCxnSpPr>
            <p:spPr>
              <a:xfrm flipH="1">
                <a:off x="17896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Đường kết nối Thẳng 58"/>
              <p:cNvCxnSpPr/>
              <p:nvPr/>
            </p:nvCxnSpPr>
            <p:spPr>
              <a:xfrm flipH="1">
                <a:off x="17297400" y="3842275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Đường kết nối Thẳng 59"/>
              <p:cNvCxnSpPr/>
              <p:nvPr/>
            </p:nvCxnSpPr>
            <p:spPr>
              <a:xfrm flipH="1">
                <a:off x="18440400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Đường kết nối Thẳng 60"/>
              <p:cNvCxnSpPr/>
              <p:nvPr/>
            </p:nvCxnSpPr>
            <p:spPr>
              <a:xfrm flipH="1">
                <a:off x="195728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Đường kết nối Thẳng 61"/>
              <p:cNvCxnSpPr/>
              <p:nvPr/>
            </p:nvCxnSpPr>
            <p:spPr>
              <a:xfrm flipH="1">
                <a:off x="19039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Nhóm 51"/>
            <p:cNvGrpSpPr/>
            <p:nvPr/>
          </p:nvGrpSpPr>
          <p:grpSpPr>
            <a:xfrm>
              <a:off x="11353800" y="11533987"/>
              <a:ext cx="2514600" cy="489475"/>
              <a:chOff x="17297400" y="3810000"/>
              <a:chExt cx="2514600" cy="489475"/>
            </a:xfrm>
          </p:grpSpPr>
          <p:cxnSp>
            <p:nvCxnSpPr>
              <p:cNvPr id="53" name="Đường kết nối Thẳng 52"/>
              <p:cNvCxnSpPr/>
              <p:nvPr/>
            </p:nvCxnSpPr>
            <p:spPr>
              <a:xfrm flipH="1">
                <a:off x="17896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Đường kết nối Thẳng 53"/>
              <p:cNvCxnSpPr/>
              <p:nvPr/>
            </p:nvCxnSpPr>
            <p:spPr>
              <a:xfrm flipH="1">
                <a:off x="17297400" y="3842275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Đường kết nối Thẳng 54"/>
              <p:cNvCxnSpPr/>
              <p:nvPr/>
            </p:nvCxnSpPr>
            <p:spPr>
              <a:xfrm flipH="1">
                <a:off x="18440400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Đường kết nối Thẳng 55"/>
              <p:cNvCxnSpPr/>
              <p:nvPr/>
            </p:nvCxnSpPr>
            <p:spPr>
              <a:xfrm flipH="1">
                <a:off x="195728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Đường kết nối Thẳng 56"/>
              <p:cNvCxnSpPr/>
              <p:nvPr/>
            </p:nvCxnSpPr>
            <p:spPr>
              <a:xfrm flipH="1">
                <a:off x="19039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9" name="Nhóm 118"/>
          <p:cNvGrpSpPr/>
          <p:nvPr/>
        </p:nvGrpSpPr>
        <p:grpSpPr>
          <a:xfrm>
            <a:off x="4953000" y="10972800"/>
            <a:ext cx="9279763" cy="1828800"/>
            <a:chOff x="10940123" y="10591800"/>
            <a:chExt cx="8990963" cy="1828800"/>
          </a:xfrm>
        </p:grpSpPr>
        <p:cxnSp>
          <p:nvCxnSpPr>
            <p:cNvPr id="120" name="Đường kết nối Mũi tên Thẳng 119"/>
            <p:cNvCxnSpPr/>
            <p:nvPr/>
          </p:nvCxnSpPr>
          <p:spPr>
            <a:xfrm>
              <a:off x="10940123" y="11027252"/>
              <a:ext cx="8990963" cy="1753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Ngoặc ôm Trái 120"/>
            <p:cNvSpPr/>
            <p:nvPr/>
          </p:nvSpPr>
          <p:spPr>
            <a:xfrm>
              <a:off x="13913208" y="10591800"/>
              <a:ext cx="194840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Ngoặc ôm Trái 121"/>
            <p:cNvSpPr/>
            <p:nvPr/>
          </p:nvSpPr>
          <p:spPr>
            <a:xfrm flipH="1">
              <a:off x="16403436" y="10617949"/>
              <a:ext cx="260579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Hộp_Văn_Bản 122"/>
            <p:cNvSpPr txBox="1"/>
            <p:nvPr/>
          </p:nvSpPr>
          <p:spPr>
            <a:xfrm>
              <a:off x="13390700" y="11651159"/>
              <a:ext cx="9349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-2</a:t>
              </a:r>
            </a:p>
          </p:txBody>
        </p:sp>
        <p:sp>
          <p:nvSpPr>
            <p:cNvPr id="124" name="Hộp_Văn_Bản 123"/>
            <p:cNvSpPr txBox="1"/>
            <p:nvPr/>
          </p:nvSpPr>
          <p:spPr>
            <a:xfrm>
              <a:off x="16329607" y="11574959"/>
              <a:ext cx="6222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125" name="Nhóm 124"/>
          <p:cNvGrpSpPr/>
          <p:nvPr/>
        </p:nvGrpSpPr>
        <p:grpSpPr>
          <a:xfrm>
            <a:off x="5121400" y="11178012"/>
            <a:ext cx="2595372" cy="489475"/>
            <a:chOff x="17297400" y="3810000"/>
            <a:chExt cx="2514600" cy="489475"/>
          </a:xfrm>
        </p:grpSpPr>
        <p:cxnSp>
          <p:nvCxnSpPr>
            <p:cNvPr id="126" name="Đường kết nối Thẳng 125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Đường kết nối Thẳng 126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Đường kết nối Thẳng 127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Đường kết nối Thẳng 128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Đường kết nối Thẳng 129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Nhóm 130"/>
          <p:cNvGrpSpPr/>
          <p:nvPr/>
        </p:nvGrpSpPr>
        <p:grpSpPr>
          <a:xfrm>
            <a:off x="11073261" y="11149130"/>
            <a:ext cx="2595372" cy="489475"/>
            <a:chOff x="17297400" y="3810000"/>
            <a:chExt cx="2514600" cy="489475"/>
          </a:xfrm>
        </p:grpSpPr>
        <p:cxnSp>
          <p:nvCxnSpPr>
            <p:cNvPr id="132" name="Đường kết nối Thẳng 131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Đường kết nối Thẳng 132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Đường kết nối Thẳng 133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Đường kết nối Thẳng 134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Đường kết nối Thẳng 135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398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01934" y="6955957"/>
            <a:ext cx="22122427" cy="6455243"/>
            <a:chOff x="1220788" y="7162798"/>
            <a:chExt cx="22124987" cy="5393789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9"/>
              <a:ext cx="22123289" cy="513803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798"/>
              <a:ext cx="3305491" cy="868975"/>
              <a:chOff x="1224542" y="6305967"/>
              <a:chExt cx="3305491" cy="922864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451" cy="922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17374"/>
            <a:chOff x="-288924" y="1892299"/>
            <a:chExt cx="19659599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71093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4"/>
            <a:ext cx="22175897" cy="4173183"/>
            <a:chOff x="1175570" y="2468560"/>
            <a:chExt cx="22178464" cy="4173666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376963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8332656" cy="925763"/>
              <a:chOff x="1175570" y="1834705"/>
              <a:chExt cx="9089389" cy="1009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5515239" y="-1937177"/>
                <a:ext cx="861251" cy="8638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63275" y="2005126"/>
                <a:ext cx="769324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3/ SGK Trang 18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6206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34276" y="3613965"/>
            <a:ext cx="221758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sau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trên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572000" y="7478195"/>
                <a:ext cx="7247852" cy="769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7478195"/>
                <a:ext cx="7247852" cy="769443"/>
              </a:xfrm>
              <a:prstGeom prst="rect">
                <a:avLst/>
              </a:prstGeom>
              <a:blipFill>
                <a:blip r:embed="rId2"/>
                <a:stretch>
                  <a:fillRect l="-336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ình chữ nhật 21"/>
              <p:cNvSpPr/>
              <p:nvPr/>
            </p:nvSpPr>
            <p:spPr>
              <a:xfrm>
                <a:off x="2234276" y="4419600"/>
                <a:ext cx="20100861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d)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Hình chữ nhậ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276" y="4419600"/>
                <a:ext cx="20100861" cy="1993366"/>
              </a:xfrm>
              <a:prstGeom prst="rect">
                <a:avLst/>
              </a:prstGeom>
              <a:blipFill rotWithShape="1">
                <a:blip r:embed="rId3"/>
                <a:stretch>
                  <a:fillRect l="-1244" b="-134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ình chữ nhật 24"/>
              <p:cNvSpPr/>
              <p:nvPr/>
            </p:nvSpPr>
            <p:spPr>
              <a:xfrm>
                <a:off x="4347042" y="10258346"/>
                <a:ext cx="730308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Hình chữ nhật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042" y="10258346"/>
                <a:ext cx="7303089" cy="769441"/>
              </a:xfrm>
              <a:prstGeom prst="rect">
                <a:avLst/>
              </a:prstGeom>
              <a:blipFill>
                <a:blip r:embed="rId4"/>
                <a:stretch>
                  <a:fillRect l="-333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ình chữ nhật 26"/>
              <p:cNvSpPr/>
              <p:nvPr/>
            </p:nvSpPr>
            <p:spPr>
              <a:xfrm>
                <a:off x="13226364" y="7291835"/>
                <a:ext cx="620131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Hình chữ nhật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6364" y="7291835"/>
                <a:ext cx="6201313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4031"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ình chữ nhật 27"/>
              <p:cNvSpPr/>
              <p:nvPr/>
            </p:nvSpPr>
            <p:spPr>
              <a:xfrm>
                <a:off x="13226364" y="10279559"/>
                <a:ext cx="625902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Hình chữ nhậ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6364" y="10279559"/>
                <a:ext cx="6259021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3996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Nhóm 75"/>
          <p:cNvGrpSpPr/>
          <p:nvPr/>
        </p:nvGrpSpPr>
        <p:grpSpPr>
          <a:xfrm>
            <a:off x="1519428" y="8629367"/>
            <a:ext cx="2595372" cy="489475"/>
            <a:chOff x="17297400" y="3810000"/>
            <a:chExt cx="2514600" cy="489475"/>
          </a:xfrm>
        </p:grpSpPr>
        <p:cxnSp>
          <p:nvCxnSpPr>
            <p:cNvPr id="77" name="Đường kết nối Thẳng 76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Đường kết nối Thẳng 77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Đường kết nối Thẳng 78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Đường kết nối Thẳng 79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Đường kết nối Thẳng 80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Nhóm 81"/>
          <p:cNvGrpSpPr/>
          <p:nvPr/>
        </p:nvGrpSpPr>
        <p:grpSpPr>
          <a:xfrm>
            <a:off x="5338140" y="11601164"/>
            <a:ext cx="3397141" cy="489475"/>
            <a:chOff x="17297400" y="3810000"/>
            <a:chExt cx="2514600" cy="489475"/>
          </a:xfrm>
        </p:grpSpPr>
        <p:cxnSp>
          <p:nvCxnSpPr>
            <p:cNvPr id="83" name="Đường kết nối Thẳng 82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Đường kết nối Thẳng 83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Đường kết nối Thẳng 84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Đường kết nối Thẳng 85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Đường kết nối Thẳng 86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Nhóm 23"/>
          <p:cNvGrpSpPr/>
          <p:nvPr/>
        </p:nvGrpSpPr>
        <p:grpSpPr>
          <a:xfrm>
            <a:off x="1578753" y="8305800"/>
            <a:ext cx="7928991" cy="1760038"/>
            <a:chOff x="1578753" y="8305800"/>
            <a:chExt cx="7928991" cy="1760038"/>
          </a:xfrm>
        </p:grpSpPr>
        <p:grpSp>
          <p:nvGrpSpPr>
            <p:cNvPr id="64" name="Nhóm 63"/>
            <p:cNvGrpSpPr/>
            <p:nvPr/>
          </p:nvGrpSpPr>
          <p:grpSpPr>
            <a:xfrm>
              <a:off x="1578753" y="8543006"/>
              <a:ext cx="7928991" cy="1522832"/>
              <a:chOff x="10874046" y="10617949"/>
              <a:chExt cx="9527054" cy="1882528"/>
            </a:xfrm>
          </p:grpSpPr>
          <p:cxnSp>
            <p:nvCxnSpPr>
              <p:cNvPr id="71" name="Đường kết nối Mũi tên Thẳng 70"/>
              <p:cNvCxnSpPr/>
              <p:nvPr/>
            </p:nvCxnSpPr>
            <p:spPr>
              <a:xfrm flipV="1">
                <a:off x="10874046" y="10994976"/>
                <a:ext cx="9527054" cy="32276"/>
              </a:xfrm>
              <a:prstGeom prst="straightConnector1">
                <a:avLst/>
              </a:prstGeom>
              <a:ln w="57150">
                <a:solidFill>
                  <a:srgbClr val="24245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Ngoặc ôm Trái 72"/>
              <p:cNvSpPr/>
              <p:nvPr/>
            </p:nvSpPr>
            <p:spPr>
              <a:xfrm flipH="1">
                <a:off x="15448100" y="10617949"/>
                <a:ext cx="260579" cy="964451"/>
              </a:xfrm>
              <a:prstGeom prst="leftBracke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4" name="Hộp_Văn_Bản 73"/>
              <p:cNvSpPr txBox="1"/>
              <p:nvPr/>
            </p:nvSpPr>
            <p:spPr>
              <a:xfrm>
                <a:off x="13510885" y="11549294"/>
                <a:ext cx="1636986" cy="951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-1</a:t>
                </a:r>
              </a:p>
            </p:txBody>
          </p:sp>
          <p:sp>
            <p:nvSpPr>
              <p:cNvPr id="75" name="Hộp_Văn_Bản 74"/>
              <p:cNvSpPr txBox="1"/>
              <p:nvPr/>
            </p:nvSpPr>
            <p:spPr>
              <a:xfrm>
                <a:off x="15569267" y="11549295"/>
                <a:ext cx="622299" cy="754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0" name="Hộp_Văn_Bản 19"/>
            <p:cNvSpPr txBox="1"/>
            <p:nvPr/>
          </p:nvSpPr>
          <p:spPr>
            <a:xfrm>
              <a:off x="4206750" y="8305800"/>
              <a:ext cx="3652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</a:p>
          </p:txBody>
        </p:sp>
      </p:grpSp>
      <p:grpSp>
        <p:nvGrpSpPr>
          <p:cNvPr id="94" name="Nhóm 93"/>
          <p:cNvGrpSpPr/>
          <p:nvPr/>
        </p:nvGrpSpPr>
        <p:grpSpPr>
          <a:xfrm>
            <a:off x="17978628" y="8632760"/>
            <a:ext cx="2595372" cy="489475"/>
            <a:chOff x="17297400" y="3810000"/>
            <a:chExt cx="2514600" cy="489475"/>
          </a:xfrm>
        </p:grpSpPr>
        <p:cxnSp>
          <p:nvCxnSpPr>
            <p:cNvPr id="95" name="Đường kết nối Thẳng 94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Đường kết nối Thẳng 95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Đường kết nối Thẳng 96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Đường kết nối Thẳng 97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Đường kết nối Thẳng 98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Nhóm 100"/>
          <p:cNvGrpSpPr/>
          <p:nvPr/>
        </p:nvGrpSpPr>
        <p:grpSpPr>
          <a:xfrm>
            <a:off x="13226364" y="8543005"/>
            <a:ext cx="7928991" cy="1513429"/>
            <a:chOff x="10874046" y="10617949"/>
            <a:chExt cx="9527054" cy="1870904"/>
          </a:xfrm>
        </p:grpSpPr>
        <p:cxnSp>
          <p:nvCxnSpPr>
            <p:cNvPr id="103" name="Đường kết nối Mũi tên Thẳng 102"/>
            <p:cNvCxnSpPr/>
            <p:nvPr/>
          </p:nvCxnSpPr>
          <p:spPr>
            <a:xfrm flipV="1">
              <a:off x="10874046" y="10994976"/>
              <a:ext cx="9527054" cy="32276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Ngoặc ôm Trái 103"/>
            <p:cNvSpPr/>
            <p:nvPr/>
          </p:nvSpPr>
          <p:spPr>
            <a:xfrm flipH="1">
              <a:off x="15448100" y="10617949"/>
              <a:ext cx="260579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6" name="Hộp_Văn_Bản 105"/>
            <p:cNvSpPr txBox="1"/>
            <p:nvPr/>
          </p:nvSpPr>
          <p:spPr>
            <a:xfrm>
              <a:off x="15468600" y="11734800"/>
              <a:ext cx="62229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114" name="Nhóm 113"/>
          <p:cNvGrpSpPr/>
          <p:nvPr/>
        </p:nvGrpSpPr>
        <p:grpSpPr>
          <a:xfrm>
            <a:off x="13226364" y="11277600"/>
            <a:ext cx="7928991" cy="1668457"/>
            <a:chOff x="1578753" y="8305800"/>
            <a:chExt cx="7928991" cy="1668457"/>
          </a:xfrm>
        </p:grpSpPr>
        <p:grpSp>
          <p:nvGrpSpPr>
            <p:cNvPr id="115" name="Nhóm 114"/>
            <p:cNvGrpSpPr/>
            <p:nvPr/>
          </p:nvGrpSpPr>
          <p:grpSpPr>
            <a:xfrm>
              <a:off x="1578753" y="8848003"/>
              <a:ext cx="7928991" cy="1126254"/>
              <a:chOff x="10874046" y="10994976"/>
              <a:chExt cx="9527054" cy="1392276"/>
            </a:xfrm>
          </p:grpSpPr>
          <p:cxnSp>
            <p:nvCxnSpPr>
              <p:cNvPr id="117" name="Đường kết nối Mũi tên Thẳng 116"/>
              <p:cNvCxnSpPr/>
              <p:nvPr/>
            </p:nvCxnSpPr>
            <p:spPr>
              <a:xfrm flipV="1">
                <a:off x="10874046" y="10994976"/>
                <a:ext cx="9527054" cy="32276"/>
              </a:xfrm>
              <a:prstGeom prst="straightConnector1">
                <a:avLst/>
              </a:prstGeom>
              <a:ln w="57150">
                <a:solidFill>
                  <a:srgbClr val="24245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Hộp_Văn_Bản 119"/>
              <p:cNvSpPr txBox="1"/>
              <p:nvPr/>
            </p:nvSpPr>
            <p:spPr>
              <a:xfrm>
                <a:off x="16498049" y="11455090"/>
                <a:ext cx="622299" cy="932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116" name="Hộp_Văn_Bản 115"/>
            <p:cNvSpPr txBox="1"/>
            <p:nvPr/>
          </p:nvSpPr>
          <p:spPr>
            <a:xfrm>
              <a:off x="6351339" y="8305800"/>
              <a:ext cx="3652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</a:p>
          </p:txBody>
        </p:sp>
      </p:grpSp>
      <p:grpSp>
        <p:nvGrpSpPr>
          <p:cNvPr id="43" name="Nhóm 42"/>
          <p:cNvGrpSpPr/>
          <p:nvPr/>
        </p:nvGrpSpPr>
        <p:grpSpPr>
          <a:xfrm>
            <a:off x="1443609" y="11236404"/>
            <a:ext cx="7928991" cy="1929114"/>
            <a:chOff x="1373646" y="11236404"/>
            <a:chExt cx="7928991" cy="1929114"/>
          </a:xfrm>
        </p:grpSpPr>
        <p:grpSp>
          <p:nvGrpSpPr>
            <p:cNvPr id="107" name="Nhóm 106"/>
            <p:cNvGrpSpPr/>
            <p:nvPr/>
          </p:nvGrpSpPr>
          <p:grpSpPr>
            <a:xfrm>
              <a:off x="1373646" y="11288083"/>
              <a:ext cx="7928991" cy="1877435"/>
              <a:chOff x="1578753" y="8305800"/>
              <a:chExt cx="7928991" cy="1877435"/>
            </a:xfrm>
          </p:grpSpPr>
          <p:grpSp>
            <p:nvGrpSpPr>
              <p:cNvPr id="108" name="Nhóm 107"/>
              <p:cNvGrpSpPr/>
              <p:nvPr/>
            </p:nvGrpSpPr>
            <p:grpSpPr>
              <a:xfrm>
                <a:off x="1578753" y="8847993"/>
                <a:ext cx="7928991" cy="1335242"/>
                <a:chOff x="10874046" y="10994976"/>
                <a:chExt cx="9527054" cy="1650629"/>
              </a:xfrm>
            </p:grpSpPr>
            <p:cxnSp>
              <p:nvCxnSpPr>
                <p:cNvPr id="110" name="Đường kết nối Mũi tên Thẳng 109"/>
                <p:cNvCxnSpPr/>
                <p:nvPr/>
              </p:nvCxnSpPr>
              <p:spPr>
                <a:xfrm flipV="1">
                  <a:off x="10874046" y="10994976"/>
                  <a:ext cx="9527054" cy="32276"/>
                </a:xfrm>
                <a:prstGeom prst="straightConnector1">
                  <a:avLst/>
                </a:prstGeom>
                <a:ln w="57150">
                  <a:solidFill>
                    <a:srgbClr val="24245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Hộp_Văn_Bản 111"/>
                <p:cNvSpPr txBox="1"/>
                <p:nvPr/>
              </p:nvSpPr>
              <p:spPr>
                <a:xfrm>
                  <a:off x="13025381" y="11694422"/>
                  <a:ext cx="1636986" cy="951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-2</a:t>
                  </a:r>
                </a:p>
              </p:txBody>
            </p:sp>
            <p:sp>
              <p:nvSpPr>
                <p:cNvPr id="113" name="Hộp_Văn_Bản 112"/>
                <p:cNvSpPr txBox="1"/>
                <p:nvPr/>
              </p:nvSpPr>
              <p:spPr>
                <a:xfrm>
                  <a:off x="14988923" y="11694422"/>
                  <a:ext cx="622299" cy="9321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109" name="Hộp_Văn_Bản 108"/>
              <p:cNvSpPr txBox="1"/>
              <p:nvPr/>
            </p:nvSpPr>
            <p:spPr>
              <a:xfrm>
                <a:off x="3421257" y="8305800"/>
                <a:ext cx="36525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6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</a:p>
            </p:txBody>
          </p:sp>
        </p:grpSp>
        <p:sp>
          <p:nvSpPr>
            <p:cNvPr id="29" name="Hộp_Văn_Bản 28"/>
            <p:cNvSpPr txBox="1"/>
            <p:nvPr/>
          </p:nvSpPr>
          <p:spPr>
            <a:xfrm>
              <a:off x="4876800" y="11236404"/>
              <a:ext cx="3609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</p:txBody>
        </p:sp>
      </p:grpSp>
      <p:grpSp>
        <p:nvGrpSpPr>
          <p:cNvPr id="121" name="Nhóm 120"/>
          <p:cNvGrpSpPr/>
          <p:nvPr/>
        </p:nvGrpSpPr>
        <p:grpSpPr>
          <a:xfrm>
            <a:off x="6172200" y="8610600"/>
            <a:ext cx="2595372" cy="489475"/>
            <a:chOff x="17297400" y="3810000"/>
            <a:chExt cx="2514600" cy="489475"/>
          </a:xfrm>
        </p:grpSpPr>
        <p:cxnSp>
          <p:nvCxnSpPr>
            <p:cNvPr id="122" name="Đường kết nối Thẳng 121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Đường kết nối Thẳng 122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Đường kết nối Thẳng 123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Đường kết nối Thẳng 124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Đường kết nối Thẳng 125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Nhóm 36"/>
          <p:cNvGrpSpPr/>
          <p:nvPr/>
        </p:nvGrpSpPr>
        <p:grpSpPr>
          <a:xfrm>
            <a:off x="1404652" y="11601164"/>
            <a:ext cx="1795748" cy="489475"/>
            <a:chOff x="1167690" y="11601164"/>
            <a:chExt cx="1426544" cy="489475"/>
          </a:xfrm>
        </p:grpSpPr>
        <p:cxnSp>
          <p:nvCxnSpPr>
            <p:cNvPr id="128" name="Đường kết nối Thẳng 127"/>
            <p:cNvCxnSpPr/>
            <p:nvPr/>
          </p:nvCxnSpPr>
          <p:spPr>
            <a:xfrm flipH="1">
              <a:off x="1785985" y="11601164"/>
              <a:ext cx="246829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Đường kết nối Thẳng 128"/>
            <p:cNvCxnSpPr/>
            <p:nvPr/>
          </p:nvCxnSpPr>
          <p:spPr>
            <a:xfrm flipH="1">
              <a:off x="1167690" y="11633439"/>
              <a:ext cx="246829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Đường kết nối Thẳng 129"/>
            <p:cNvCxnSpPr/>
            <p:nvPr/>
          </p:nvCxnSpPr>
          <p:spPr>
            <a:xfrm flipH="1">
              <a:off x="2347405" y="11601164"/>
              <a:ext cx="246829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Nhóm 41"/>
          <p:cNvGrpSpPr/>
          <p:nvPr/>
        </p:nvGrpSpPr>
        <p:grpSpPr>
          <a:xfrm>
            <a:off x="13487400" y="11582400"/>
            <a:ext cx="4334058" cy="493936"/>
            <a:chOff x="13621571" y="11545664"/>
            <a:chExt cx="4334058" cy="493936"/>
          </a:xfrm>
        </p:grpSpPr>
        <p:cxnSp>
          <p:nvCxnSpPr>
            <p:cNvPr id="143" name="Đường kết nối Thẳng 142"/>
            <p:cNvCxnSpPr/>
            <p:nvPr/>
          </p:nvCxnSpPr>
          <p:spPr>
            <a:xfrm flipH="1">
              <a:off x="13621571" y="11582400"/>
              <a:ext cx="246829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Nhóm 132"/>
            <p:cNvGrpSpPr/>
            <p:nvPr/>
          </p:nvGrpSpPr>
          <p:grpSpPr>
            <a:xfrm>
              <a:off x="15360257" y="11545664"/>
              <a:ext cx="2595372" cy="489475"/>
              <a:chOff x="17297400" y="3810000"/>
              <a:chExt cx="2514600" cy="489475"/>
            </a:xfrm>
          </p:grpSpPr>
          <p:cxnSp>
            <p:nvCxnSpPr>
              <p:cNvPr id="134" name="Đường kết nối Thẳng 133"/>
              <p:cNvCxnSpPr/>
              <p:nvPr/>
            </p:nvCxnSpPr>
            <p:spPr>
              <a:xfrm flipH="1">
                <a:off x="17896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Đường kết nối Thẳng 134"/>
              <p:cNvCxnSpPr/>
              <p:nvPr/>
            </p:nvCxnSpPr>
            <p:spPr>
              <a:xfrm flipH="1">
                <a:off x="17297400" y="3842275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Đường kết nối Thẳng 135"/>
              <p:cNvCxnSpPr/>
              <p:nvPr/>
            </p:nvCxnSpPr>
            <p:spPr>
              <a:xfrm flipH="1">
                <a:off x="18440400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Đường kết nối Thẳng 136"/>
              <p:cNvCxnSpPr/>
              <p:nvPr/>
            </p:nvCxnSpPr>
            <p:spPr>
              <a:xfrm flipH="1">
                <a:off x="195728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Đường kết nối Thẳng 137"/>
              <p:cNvCxnSpPr/>
              <p:nvPr/>
            </p:nvCxnSpPr>
            <p:spPr>
              <a:xfrm flipH="1">
                <a:off x="19039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Đường kết nối Thẳng 141"/>
            <p:cNvCxnSpPr/>
            <p:nvPr/>
          </p:nvCxnSpPr>
          <p:spPr>
            <a:xfrm flipH="1">
              <a:off x="14224086" y="11582400"/>
              <a:ext cx="246829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Đường kết nối Thẳng 143"/>
            <p:cNvCxnSpPr/>
            <p:nvPr/>
          </p:nvCxnSpPr>
          <p:spPr>
            <a:xfrm flipH="1">
              <a:off x="14840190" y="11582400"/>
              <a:ext cx="246829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46705CE-FE3E-448A-AA13-0E679495084E}"/>
              </a:ext>
            </a:extLst>
          </p:cNvPr>
          <p:cNvCxnSpPr>
            <a:stCxn id="31" idx="0"/>
            <a:endCxn id="31" idx="2"/>
          </p:cNvCxnSpPr>
          <p:nvPr/>
        </p:nvCxnSpPr>
        <p:spPr>
          <a:xfrm>
            <a:off x="12263997" y="7262038"/>
            <a:ext cx="0" cy="61491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3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2" grpId="0"/>
      <p:bldP spid="25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5"/>
            <a:ext cx="19656043" cy="968689"/>
            <a:chOff x="-288924" y="1892299"/>
            <a:chExt cx="19659599" cy="968688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71093" cy="938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93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4"/>
            <a:ext cx="22175897" cy="4290668"/>
            <a:chOff x="1175570" y="2468560"/>
            <a:chExt cx="22178464" cy="429116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388712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8332656" cy="1095062"/>
              <a:chOff x="1175570" y="1834705"/>
              <a:chExt cx="9089389" cy="1194511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5515239" y="-1937177"/>
                <a:ext cx="861251" cy="8638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5000"/>
                  </a:lnSpc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63275" y="2005128"/>
                <a:ext cx="7371468" cy="1024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5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5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5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5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5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5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5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6206" y="3260022"/>
            <a:ext cx="18473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_Văn_Bản 36"/>
              <p:cNvSpPr txBox="1"/>
              <p:nvPr/>
            </p:nvSpPr>
            <p:spPr>
              <a:xfrm>
                <a:off x="2336338" y="3662269"/>
                <a:ext cx="178308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∈</m:t>
                            </m:r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ℝ</m:t>
                            </m:r>
                          </m:e>
                        </m:d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≤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&lt;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Hộp_Văn_Bản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338" y="3662269"/>
                <a:ext cx="17830800" cy="938719"/>
              </a:xfrm>
              <a:prstGeom prst="rect">
                <a:avLst/>
              </a:prstGeom>
              <a:blipFill rotWithShape="1">
                <a:blip r:embed="rId2"/>
                <a:stretch>
                  <a:fillRect l="-1368" t="-5195" r="-103" b="-201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_Văn_Bản 38"/>
              <p:cNvSpPr txBox="1"/>
              <p:nvPr/>
            </p:nvSpPr>
            <p:spPr>
              <a:xfrm>
                <a:off x="2692862" y="4779869"/>
                <a:ext cx="17474276" cy="1697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B.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D.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Hộp_Văn_Bản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862" y="4779869"/>
                <a:ext cx="17474276" cy="1697131"/>
              </a:xfrm>
              <a:prstGeom prst="rect">
                <a:avLst/>
              </a:prstGeom>
              <a:blipFill rotWithShape="1">
                <a:blip r:embed="rId3"/>
                <a:stretch>
                  <a:fillRect l="-1431" t="-2867" b="-157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Hình Bầu dục 72"/>
          <p:cNvSpPr/>
          <p:nvPr/>
        </p:nvSpPr>
        <p:spPr>
          <a:xfrm>
            <a:off x="2692862" y="5720717"/>
            <a:ext cx="685800" cy="7694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ounded Rectangle 6"/>
          <p:cNvSpPr/>
          <p:nvPr/>
        </p:nvSpPr>
        <p:spPr>
          <a:xfrm>
            <a:off x="1219200" y="7204316"/>
            <a:ext cx="22175889" cy="5563093"/>
          </a:xfrm>
          <a:prstGeom prst="roundRect">
            <a:avLst>
              <a:gd name="adj" fmla="val 449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22"/>
              <p:cNvSpPr/>
              <p:nvPr/>
            </p:nvSpPr>
            <p:spPr>
              <a:xfrm>
                <a:off x="2336338" y="7696200"/>
                <a:ext cx="21058751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Hình vẽ nào dưới đây biểu diễn cho tập hợp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338" y="7696200"/>
                <a:ext cx="21058751" cy="977704"/>
              </a:xfrm>
              <a:prstGeom prst="rect">
                <a:avLst/>
              </a:prstGeom>
              <a:blipFill rotWithShape="1">
                <a:blip r:embed="rId4"/>
                <a:stretch>
                  <a:fillRect l="-1158" b="-28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Hình chữ nhật 50"/>
          <p:cNvSpPr/>
          <p:nvPr/>
        </p:nvSpPr>
        <p:spPr>
          <a:xfrm>
            <a:off x="2784651" y="9144920"/>
            <a:ext cx="201008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                                     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</a:t>
            </a: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B.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       .	 </a:t>
            </a: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			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.</a:t>
            </a: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</a:t>
            </a: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. </a:t>
            </a: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Hình Bầu dục 51"/>
          <p:cNvSpPr/>
          <p:nvPr/>
        </p:nvSpPr>
        <p:spPr>
          <a:xfrm>
            <a:off x="2784651" y="11352227"/>
            <a:ext cx="685800" cy="7694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3" name="Picture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205" y="9567532"/>
            <a:ext cx="6722646" cy="1100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451" y="9448470"/>
            <a:ext cx="7162800" cy="1230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51" y="11529162"/>
            <a:ext cx="6447777" cy="1043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7051" y="11528452"/>
            <a:ext cx="7620000" cy="968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3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73" grpId="0" animBg="1"/>
      <p:bldP spid="33" grpId="0" animBg="1"/>
      <p:bldP spid="50" grpId="0"/>
      <p:bldP spid="51" grpId="0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5"/>
            <a:ext cx="19656043" cy="999916"/>
            <a:chOff x="-288924" y="1892299"/>
            <a:chExt cx="19659599" cy="99991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71093" cy="96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96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396206" y="3260022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Rounded Rectangle 6"/>
          <p:cNvSpPr/>
          <p:nvPr/>
        </p:nvSpPr>
        <p:spPr>
          <a:xfrm>
            <a:off x="617660" y="8458200"/>
            <a:ext cx="22208554" cy="4724400"/>
          </a:xfrm>
          <a:prstGeom prst="roundRect">
            <a:avLst>
              <a:gd name="adj" fmla="val 449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49"/>
          <p:cNvGrpSpPr/>
          <p:nvPr/>
        </p:nvGrpSpPr>
        <p:grpSpPr>
          <a:xfrm>
            <a:off x="633988" y="2559270"/>
            <a:ext cx="22175897" cy="5428682"/>
            <a:chOff x="1175570" y="2468560"/>
            <a:chExt cx="22178464" cy="5429310"/>
          </a:xfrm>
        </p:grpSpPr>
        <p:sp>
          <p:nvSpPr>
            <p:cNvPr id="12" name="Rounded Rectangle 6"/>
            <p:cNvSpPr/>
            <p:nvPr/>
          </p:nvSpPr>
          <p:spPr>
            <a:xfrm>
              <a:off x="1175570" y="2872596"/>
              <a:ext cx="22178464" cy="502527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" name="Group 2"/>
            <p:cNvGrpSpPr/>
            <p:nvPr/>
          </p:nvGrpSpPr>
          <p:grpSpPr>
            <a:xfrm>
              <a:off x="1175570" y="2468560"/>
              <a:ext cx="8332656" cy="999320"/>
              <a:chOff x="1175570" y="1834705"/>
              <a:chExt cx="9089389" cy="1090074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16200000" flipV="1">
                <a:off x="5515239" y="-1937177"/>
                <a:ext cx="861251" cy="8638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5000"/>
                  </a:lnSpc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TextBox 9"/>
              <p:cNvSpPr txBox="1"/>
              <p:nvPr/>
            </p:nvSpPr>
            <p:spPr>
              <a:xfrm>
                <a:off x="2263275" y="2005128"/>
                <a:ext cx="7371468" cy="919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7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5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5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5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5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5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5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5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_Văn_Bản 5"/>
              <p:cNvSpPr txBox="1"/>
              <p:nvPr/>
            </p:nvSpPr>
            <p:spPr>
              <a:xfrm>
                <a:off x="1201934" y="3524615"/>
                <a:ext cx="2144236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3.	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tập hợp </a:t>
                </a:r>
                <a14:m>
                  <m:oMath xmlns:m="http://schemas.openxmlformats.org/officeDocument/2006/math"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Khẳng định nào sau đây đúng?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Hộp_Văn_Bản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34" y="3524615"/>
                <a:ext cx="21442365" cy="2123658"/>
              </a:xfrm>
              <a:prstGeom prst="rect">
                <a:avLst/>
              </a:prstGeom>
              <a:blipFill rotWithShape="1">
                <a:blip r:embed="rId2"/>
                <a:stretch>
                  <a:fillRect l="-1137" b="-63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/>
              <p:cNvSpPr/>
              <p:nvPr/>
            </p:nvSpPr>
            <p:spPr>
              <a:xfrm>
                <a:off x="1295400" y="5799502"/>
                <a:ext cx="19251786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D.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Hình chữ nhậ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799502"/>
                <a:ext cx="19251786" cy="1993366"/>
              </a:xfrm>
              <a:prstGeom prst="rect">
                <a:avLst/>
              </a:prstGeom>
              <a:blipFill rotWithShape="1">
                <a:blip r:embed="rId3"/>
                <a:stretch>
                  <a:fillRect l="-1298" b="-134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2"/>
              <p:cNvSpPr/>
              <p:nvPr/>
            </p:nvSpPr>
            <p:spPr>
              <a:xfrm>
                <a:off x="1275514" y="8572627"/>
                <a:ext cx="21442364" cy="918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4.	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514" y="8572627"/>
                <a:ext cx="21442364" cy="918649"/>
              </a:xfrm>
              <a:prstGeom prst="rect">
                <a:avLst/>
              </a:prstGeom>
              <a:blipFill rotWithShape="1">
                <a:blip r:embed="rId4"/>
                <a:stretch>
                  <a:fillRect l="-1137" b="-298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ình chữ nhật 27"/>
              <p:cNvSpPr/>
              <p:nvPr/>
            </p:nvSpPr>
            <p:spPr>
              <a:xfrm>
                <a:off x="1340307" y="10058400"/>
                <a:ext cx="20100861" cy="2625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𝐃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B.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𝐃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</a:p>
              <a:p>
                <a:pPr>
                  <a:lnSpc>
                    <a:spcPct val="125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𝐃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𝐃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Hình chữ nhậ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307" y="10058400"/>
                <a:ext cx="20100861" cy="2625719"/>
              </a:xfrm>
              <a:prstGeom prst="rect">
                <a:avLst/>
              </a:prstGeom>
              <a:blipFill rotWithShape="1">
                <a:blip r:embed="rId5"/>
                <a:stretch>
                  <a:fillRect l="-1244" b="-6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Hình Bầu dục 28"/>
          <p:cNvSpPr/>
          <p:nvPr/>
        </p:nvSpPr>
        <p:spPr>
          <a:xfrm>
            <a:off x="1295400" y="10431959"/>
            <a:ext cx="685800" cy="7694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Hình Bầu dục 29"/>
          <p:cNvSpPr/>
          <p:nvPr/>
        </p:nvSpPr>
        <p:spPr>
          <a:xfrm>
            <a:off x="9982200" y="5936159"/>
            <a:ext cx="685800" cy="7694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14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" grpId="0"/>
      <p:bldP spid="7" grpId="0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5"/>
            <a:ext cx="19656043" cy="1137966"/>
            <a:chOff x="-288924" y="1892299"/>
            <a:chExt cx="19659599" cy="113796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71093" cy="1107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38730"/>
            <a:ext cx="22175897" cy="5187468"/>
            <a:chOff x="1175570" y="2416150"/>
            <a:chExt cx="22178464" cy="5188068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5"/>
              <a:ext cx="22178464" cy="473162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16150"/>
              <a:ext cx="8332656" cy="1108125"/>
              <a:chOff x="1175570" y="1777535"/>
              <a:chExt cx="9089389" cy="1208760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5515239" y="-1937177"/>
                <a:ext cx="861251" cy="8638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63275" y="1777535"/>
                <a:ext cx="7371468" cy="1208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6206" y="3260022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979503" y="3515142"/>
                <a:ext cx="22175897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5.	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các tập hợp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Có bao nhiêu giá trị nguyên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𝟐𝟎𝟏𝟗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𝟐𝟎𝟏𝟗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⊂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</m:sub>
                    </m:sSub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503" y="3515142"/>
                <a:ext cx="22175897" cy="1993366"/>
              </a:xfrm>
              <a:prstGeom prst="rect">
                <a:avLst/>
              </a:prstGeom>
              <a:blipFill rotWithShape="1">
                <a:blip r:embed="rId2"/>
                <a:stretch>
                  <a:fillRect l="-1127" b="-134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ình Bầu dục 43"/>
          <p:cNvSpPr/>
          <p:nvPr/>
        </p:nvSpPr>
        <p:spPr>
          <a:xfrm>
            <a:off x="10668000" y="6012359"/>
            <a:ext cx="685800" cy="7694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29"/>
          <p:cNvGrpSpPr/>
          <p:nvPr/>
        </p:nvGrpSpPr>
        <p:grpSpPr>
          <a:xfrm>
            <a:off x="1229521" y="8300361"/>
            <a:ext cx="22122427" cy="5041034"/>
            <a:chOff x="1220788" y="7162798"/>
            <a:chExt cx="22124987" cy="4159424"/>
          </a:xfrm>
        </p:grpSpPr>
        <p:sp>
          <p:nvSpPr>
            <p:cNvPr id="41" name="Rounded Rectangle 30"/>
            <p:cNvSpPr/>
            <p:nvPr/>
          </p:nvSpPr>
          <p:spPr>
            <a:xfrm>
              <a:off x="1222486" y="7418548"/>
              <a:ext cx="22123289" cy="39036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2" name="Group 60"/>
            <p:cNvGrpSpPr/>
            <p:nvPr/>
          </p:nvGrpSpPr>
          <p:grpSpPr>
            <a:xfrm>
              <a:off x="1220788" y="7162798"/>
              <a:ext cx="3305491" cy="868975"/>
              <a:chOff x="1224542" y="6305967"/>
              <a:chExt cx="3305491" cy="922864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TextBox 33"/>
              <p:cNvSpPr txBox="1"/>
              <p:nvPr/>
            </p:nvSpPr>
            <p:spPr>
              <a:xfrm>
                <a:off x="2091562" y="6305967"/>
                <a:ext cx="2278451" cy="922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_Văn_Bản 23"/>
              <p:cNvSpPr txBox="1"/>
              <p:nvPr/>
            </p:nvSpPr>
            <p:spPr>
              <a:xfrm>
                <a:off x="1979503" y="6034406"/>
                <a:ext cx="2053451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𝟐𝟎𝟏𝟖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𝟐𝟎𝟐𝟎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𝟐𝟎𝟏𝟗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𝟐𝟎𝟐𝟏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_Văn_Bản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503" y="6034406"/>
                <a:ext cx="20534515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217"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Hình chữ nhật 26"/>
          <p:cNvSpPr/>
          <p:nvPr/>
        </p:nvSpPr>
        <p:spPr>
          <a:xfrm>
            <a:off x="2057399" y="9263242"/>
            <a:ext cx="21723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C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ình chữ nhật 29"/>
              <p:cNvSpPr/>
              <p:nvPr/>
            </p:nvSpPr>
            <p:spPr>
              <a:xfrm>
                <a:off x="2057399" y="9974810"/>
                <a:ext cx="11452559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</m:sub>
                    </m:sSub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Hình chữ nhật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399" y="9974810"/>
                <a:ext cx="11452559" cy="1107996"/>
              </a:xfrm>
              <a:prstGeom prst="rect">
                <a:avLst/>
              </a:prstGeom>
              <a:blipFill rotWithShape="1">
                <a:blip r:embed="rId4"/>
                <a:stretch>
                  <a:fillRect l="-2129" r="-1224" b="-131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ình chữ nhật 48"/>
              <p:cNvSpPr/>
              <p:nvPr/>
            </p:nvSpPr>
            <p:spPr>
              <a:xfrm>
                <a:off x="2057399" y="11145716"/>
                <a:ext cx="11041292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⊂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</m:sub>
                    </m:sSub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Hình chữ nhật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399" y="11145716"/>
                <a:ext cx="11041292" cy="1107996"/>
              </a:xfrm>
              <a:prstGeom prst="rect">
                <a:avLst/>
              </a:prstGeom>
              <a:blipFill rotWithShape="1">
                <a:blip r:embed="rId5"/>
                <a:stretch>
                  <a:fillRect l="-2208" r="-1269" b="-131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ình chữ nhật 50"/>
              <p:cNvSpPr/>
              <p:nvPr/>
            </p:nvSpPr>
            <p:spPr>
              <a:xfrm>
                <a:off x="2057399" y="12108359"/>
                <a:ext cx="21294549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𝟐𝟎𝟏𝟗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𝟐𝟎𝟏𝟗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ℤ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có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𝟐𝟎𝟏𝟗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Hình chữ nhật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399" y="12108359"/>
                <a:ext cx="21294549" cy="1107996"/>
              </a:xfrm>
              <a:prstGeom prst="rect">
                <a:avLst/>
              </a:prstGeom>
              <a:blipFill rotWithShape="1">
                <a:blip r:embed="rId6"/>
                <a:stretch>
                  <a:fillRect l="-1145" b="-131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1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4" grpId="0" animBg="1"/>
      <p:bldP spid="24" grpId="0"/>
      <p:bldP spid="27" grpId="0"/>
      <p:bldP spid="30" grpId="0"/>
      <p:bldP spid="49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4293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3398" y="1882562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10616" y="2019830"/>
            <a:ext cx="24400495" cy="89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lnSpc>
                <a:spcPts val="5999"/>
              </a:lnSpc>
              <a:spcBef>
                <a:spcPts val="1800"/>
              </a:spcBef>
            </a:pPr>
            <a:r>
              <a:rPr lang="en-US" sz="6600" b="1">
                <a:solidFill>
                  <a:srgbClr val="A7194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BÀI 4. CÁC TẬP HỢP SỐ</a:t>
            </a:r>
            <a:endParaRPr lang="en-US" sz="6600" b="1" dirty="0">
              <a:solidFill>
                <a:srgbClr val="A71945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07037" y="4426635"/>
            <a:ext cx="13632086" cy="1009136"/>
            <a:chOff x="5816348" y="4331617"/>
            <a:chExt cx="13632086" cy="1009136"/>
          </a:xfrm>
        </p:grpSpPr>
        <p:sp>
          <p:nvSpPr>
            <p:cNvPr id="17" name="Rectangle 16"/>
            <p:cNvSpPr/>
            <p:nvPr/>
          </p:nvSpPr>
          <p:spPr>
            <a:xfrm>
              <a:off x="5816348" y="4331617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 sz="6600">
                <a:solidFill>
                  <a:srgbClr val="A71945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36315" y="4446051"/>
              <a:ext cx="10192153" cy="894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600" b="1" dirty="0">
                  <a:solidFill>
                    <a:srgbClr val="FFC000"/>
                  </a:solidFill>
                  <a:latin typeface="Palatino Linotype" panose="020405020505050303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NỘI DUNG CHÍNH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67704" y="1438783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27759" y="15936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133600" y="5638800"/>
            <a:ext cx="9506868" cy="907184"/>
            <a:chOff x="7459670" y="7086600"/>
            <a:chExt cx="9507969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787518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TẬP HỢP SỐ ĐÃ HỌC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133599" y="9252503"/>
            <a:ext cx="12280065" cy="929775"/>
            <a:chOff x="7459670" y="8524495"/>
            <a:chExt cx="12281485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064869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TẬP CON THƯỜNG DÙNG CỦA R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3657600" y="678180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tự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nhiên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N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657600" y="8009304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nguyên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Z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2605657" y="6820179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vi-VN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tỉ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Q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7" name="Group 95"/>
          <p:cNvGrpSpPr/>
          <p:nvPr/>
        </p:nvGrpSpPr>
        <p:grpSpPr>
          <a:xfrm>
            <a:off x="12582799" y="8066406"/>
            <a:ext cx="10253661" cy="861774"/>
            <a:chOff x="644526" y="2766774"/>
            <a:chExt cx="10253661" cy="861774"/>
          </a:xfrm>
        </p:grpSpPr>
        <p:sp>
          <p:nvSpPr>
            <p:cNvPr id="48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vi-VN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thực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R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5" name="Group 87"/>
          <p:cNvGrpSpPr/>
          <p:nvPr/>
        </p:nvGrpSpPr>
        <p:grpSpPr>
          <a:xfrm>
            <a:off x="3547297" y="10515600"/>
            <a:ext cx="4156035" cy="861774"/>
            <a:chOff x="644526" y="2766774"/>
            <a:chExt cx="4156035" cy="861774"/>
          </a:xfrm>
        </p:grpSpPr>
        <p:sp>
          <p:nvSpPr>
            <p:cNvPr id="64" name="TextBox 88"/>
            <p:cNvSpPr txBox="1"/>
            <p:nvPr/>
          </p:nvSpPr>
          <p:spPr>
            <a:xfrm>
              <a:off x="1906587" y="2766774"/>
              <a:ext cx="2893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68" name="Group 95"/>
          <p:cNvGrpSpPr/>
          <p:nvPr/>
        </p:nvGrpSpPr>
        <p:grpSpPr>
          <a:xfrm>
            <a:off x="9374859" y="10492026"/>
            <a:ext cx="3807741" cy="861774"/>
            <a:chOff x="644526" y="2766774"/>
            <a:chExt cx="3807741" cy="861774"/>
          </a:xfrm>
        </p:grpSpPr>
        <p:sp>
          <p:nvSpPr>
            <p:cNvPr id="69" name="TextBox 96"/>
            <p:cNvSpPr txBox="1"/>
            <p:nvPr/>
          </p:nvSpPr>
          <p:spPr>
            <a:xfrm>
              <a:off x="1906587" y="2766774"/>
              <a:ext cx="2545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Đoạn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2" name="Group 95"/>
          <p:cNvGrpSpPr/>
          <p:nvPr/>
        </p:nvGrpSpPr>
        <p:grpSpPr>
          <a:xfrm>
            <a:off x="14444518" y="10432184"/>
            <a:ext cx="5672282" cy="861774"/>
            <a:chOff x="644526" y="2766774"/>
            <a:chExt cx="5757861" cy="861774"/>
          </a:xfrm>
        </p:grpSpPr>
        <p:sp>
          <p:nvSpPr>
            <p:cNvPr id="73" name="TextBox 96"/>
            <p:cNvSpPr txBox="1"/>
            <p:nvPr/>
          </p:nvSpPr>
          <p:spPr>
            <a:xfrm>
              <a:off x="1906587" y="2766774"/>
              <a:ext cx="4495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Nửa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khoảng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481" y="1295400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99877" y="2390251"/>
            <a:ext cx="23081811" cy="2829143"/>
            <a:chOff x="920677" y="2610322"/>
            <a:chExt cx="21410519" cy="2829470"/>
          </a:xfrm>
        </p:grpSpPr>
        <p:sp>
          <p:nvSpPr>
            <p:cNvPr id="217089" name="Rounded Rectangle 217088"/>
            <p:cNvSpPr/>
            <p:nvPr/>
          </p:nvSpPr>
          <p:spPr>
            <a:xfrm>
              <a:off x="7476790" y="2610322"/>
              <a:ext cx="14854406" cy="2829470"/>
            </a:xfrm>
            <a:prstGeom prst="roundRect">
              <a:avLst>
                <a:gd name="adj" fmla="val 6384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7088" name="Pentagon 217087"/>
            <p:cNvSpPr/>
            <p:nvPr/>
          </p:nvSpPr>
          <p:spPr>
            <a:xfrm>
              <a:off x="920677" y="3232969"/>
              <a:ext cx="6206381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20677" y="3630628"/>
              <a:ext cx="609721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TẬP SỐ ĐÃ HỌC</a:t>
              </a:r>
            </a:p>
          </p:txBody>
        </p:sp>
      </p:grpSp>
      <p:grpSp>
        <p:nvGrpSpPr>
          <p:cNvPr id="77" name="Nhóm 76"/>
          <p:cNvGrpSpPr/>
          <p:nvPr/>
        </p:nvGrpSpPr>
        <p:grpSpPr>
          <a:xfrm>
            <a:off x="899877" y="6046802"/>
            <a:ext cx="10465437" cy="7058065"/>
            <a:chOff x="899877" y="6046802"/>
            <a:chExt cx="10465437" cy="7058065"/>
          </a:xfrm>
        </p:grpSpPr>
        <p:sp>
          <p:nvSpPr>
            <p:cNvPr id="49" name="Rounded Rectangle 48"/>
            <p:cNvSpPr/>
            <p:nvPr/>
          </p:nvSpPr>
          <p:spPr>
            <a:xfrm>
              <a:off x="8021167" y="8619431"/>
              <a:ext cx="3332633" cy="1066800"/>
            </a:xfrm>
            <a:prstGeom prst="roundRect">
              <a:avLst>
                <a:gd name="adj" fmla="val 753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989068" y="11038141"/>
              <a:ext cx="3376246" cy="2066726"/>
            </a:xfrm>
            <a:prstGeom prst="roundRect">
              <a:avLst>
                <a:gd name="adj" fmla="val 753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989068" y="6046802"/>
              <a:ext cx="3364731" cy="2046860"/>
            </a:xfrm>
            <a:prstGeom prst="roundRect">
              <a:avLst>
                <a:gd name="adj" fmla="val 956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Pentagon 45"/>
            <p:cNvSpPr/>
            <p:nvPr/>
          </p:nvSpPr>
          <p:spPr>
            <a:xfrm>
              <a:off x="899877" y="8277668"/>
              <a:ext cx="6848611" cy="2648831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50662" y="8940364"/>
              <a:ext cx="652015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TẬP CON THƯỜNG DÙNG CỦA R</a:t>
              </a:r>
            </a:p>
          </p:txBody>
        </p:sp>
      </p:grpSp>
      <p:grpSp>
        <p:nvGrpSpPr>
          <p:cNvPr id="57" name="Group 87"/>
          <p:cNvGrpSpPr/>
          <p:nvPr/>
        </p:nvGrpSpPr>
        <p:grpSpPr>
          <a:xfrm>
            <a:off x="7913634" y="2548665"/>
            <a:ext cx="7700172" cy="861774"/>
            <a:chOff x="644526" y="2766774"/>
            <a:chExt cx="10253661" cy="861774"/>
          </a:xfrm>
        </p:grpSpPr>
        <p:sp>
          <p:nvSpPr>
            <p:cNvPr id="58" name="TextBox 88"/>
            <p:cNvSpPr txBox="1"/>
            <p:nvPr/>
          </p:nvSpPr>
          <p:spPr>
            <a:xfrm>
              <a:off x="1906586" y="2766774"/>
              <a:ext cx="89916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tự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nhiên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N</a:t>
              </a:r>
            </a:p>
          </p:txBody>
        </p:sp>
        <p:sp>
          <p:nvSpPr>
            <p:cNvPr id="59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TextBox 90"/>
            <p:cNvSpPr txBox="1"/>
            <p:nvPr/>
          </p:nvSpPr>
          <p:spPr>
            <a:xfrm>
              <a:off x="882068" y="2795826"/>
              <a:ext cx="76397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61" name="Group 91"/>
          <p:cNvGrpSpPr/>
          <p:nvPr/>
        </p:nvGrpSpPr>
        <p:grpSpPr>
          <a:xfrm>
            <a:off x="7989067" y="3742631"/>
            <a:ext cx="7624739" cy="861774"/>
            <a:chOff x="644526" y="2766774"/>
            <a:chExt cx="10253661" cy="861774"/>
          </a:xfrm>
        </p:grpSpPr>
        <p:sp>
          <p:nvSpPr>
            <p:cNvPr id="62" name="TextBox 92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nguyên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Z</a:t>
              </a:r>
            </a:p>
          </p:txBody>
        </p:sp>
        <p:sp>
          <p:nvSpPr>
            <p:cNvPr id="63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TextBox 94"/>
            <p:cNvSpPr txBox="1"/>
            <p:nvPr/>
          </p:nvSpPr>
          <p:spPr>
            <a:xfrm>
              <a:off x="919088" y="2795826"/>
              <a:ext cx="68993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65" name="Group 95"/>
          <p:cNvGrpSpPr/>
          <p:nvPr/>
        </p:nvGrpSpPr>
        <p:grpSpPr>
          <a:xfrm>
            <a:off x="15750542" y="2620318"/>
            <a:ext cx="7097410" cy="861774"/>
            <a:chOff x="644526" y="2766774"/>
            <a:chExt cx="10253661" cy="861774"/>
          </a:xfrm>
        </p:grpSpPr>
        <p:sp>
          <p:nvSpPr>
            <p:cNvPr id="66" name="TextBox 9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vi-VN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tỉ</a:t>
              </a:r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Q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TextBox 98"/>
            <p:cNvSpPr txBox="1"/>
            <p:nvPr/>
          </p:nvSpPr>
          <p:spPr>
            <a:xfrm>
              <a:off x="888474" y="2795826"/>
              <a:ext cx="7511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9" name="Group 95"/>
          <p:cNvGrpSpPr/>
          <p:nvPr/>
        </p:nvGrpSpPr>
        <p:grpSpPr>
          <a:xfrm>
            <a:off x="15750542" y="3866545"/>
            <a:ext cx="9906000" cy="861774"/>
            <a:chOff x="644526" y="2766774"/>
            <a:chExt cx="10253661" cy="861774"/>
          </a:xfrm>
        </p:grpSpPr>
        <p:sp>
          <p:nvSpPr>
            <p:cNvPr id="70" name="TextBox 9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vi-VN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thực</a:t>
              </a:r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R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TextBox 98"/>
            <p:cNvSpPr txBox="1"/>
            <p:nvPr/>
          </p:nvSpPr>
          <p:spPr>
            <a:xfrm>
              <a:off x="992187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6" name="Hộp_Văn_Bản 35"/>
          <p:cNvSpPr txBox="1"/>
          <p:nvPr/>
        </p:nvSpPr>
        <p:spPr>
          <a:xfrm>
            <a:off x="8155850" y="6512057"/>
            <a:ext cx="3197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cxnSp>
        <p:nvCxnSpPr>
          <p:cNvPr id="43" name="Đường kết nối Mũi tên Thẳng 42"/>
          <p:cNvCxnSpPr/>
          <p:nvPr/>
        </p:nvCxnSpPr>
        <p:spPr>
          <a:xfrm>
            <a:off x="11353800" y="6656497"/>
            <a:ext cx="2590800" cy="383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Đường kết nối Mũi tên Thẳng 49"/>
          <p:cNvCxnSpPr/>
          <p:nvPr/>
        </p:nvCxnSpPr>
        <p:spPr>
          <a:xfrm>
            <a:off x="11353800" y="6686393"/>
            <a:ext cx="2590800" cy="1407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Đường kết nối Mũi tên Thẳng 55"/>
          <p:cNvCxnSpPr/>
          <p:nvPr/>
        </p:nvCxnSpPr>
        <p:spPr>
          <a:xfrm flipV="1">
            <a:off x="11353800" y="6046802"/>
            <a:ext cx="2209800" cy="639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7101" name="Hình chữ nhật 217100"/>
              <p:cNvSpPr/>
              <p:nvPr/>
            </p:nvSpPr>
            <p:spPr>
              <a:xfrm>
                <a:off x="14110868" y="5649257"/>
                <a:ext cx="7018781" cy="774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|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&lt;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&lt;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7101" name="Hình chữ nhật 217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868" y="5649257"/>
                <a:ext cx="7018781" cy="774571"/>
              </a:xfrm>
              <a:prstGeom prst="rect">
                <a:avLst/>
              </a:prstGeom>
              <a:blipFill rotWithShape="1">
                <a:blip r:embed="rId2"/>
                <a:stretch>
                  <a:fillRect t="-15748" r="-2606" b="-362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103" name="Hình chữ nhật 217102"/>
              <p:cNvSpPr/>
              <p:nvPr/>
            </p:nvSpPr>
            <p:spPr>
              <a:xfrm>
                <a:off x="14110868" y="6747833"/>
                <a:ext cx="648575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;+∞)=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|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&lt;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7103" name="Hình chữ nhật 217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868" y="6747833"/>
                <a:ext cx="6485750" cy="769441"/>
              </a:xfrm>
              <a:prstGeom prst="rect">
                <a:avLst/>
              </a:prstGeom>
              <a:blipFill rotWithShape="1">
                <a:blip r:embed="rId3"/>
                <a:stretch>
                  <a:fillRect t="-16667" r="-3008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105" name="Hình chữ nhật 217104"/>
              <p:cNvSpPr/>
              <p:nvPr/>
            </p:nvSpPr>
            <p:spPr>
              <a:xfrm>
                <a:off x="14110868" y="7753050"/>
                <a:ext cx="646811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(−∞;</m:t>
                    </m:r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|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&lt;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7105" name="Hình chữ nhật 217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868" y="7753050"/>
                <a:ext cx="6468117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6667" r="-3016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7106" name="Hình chữ nhật 217105"/>
          <p:cNvSpPr/>
          <p:nvPr/>
        </p:nvSpPr>
        <p:spPr>
          <a:xfrm>
            <a:off x="8155850" y="11318881"/>
            <a:ext cx="32774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Nửa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17107" name="Hình chữ nhật 217106"/>
          <p:cNvSpPr/>
          <p:nvPr/>
        </p:nvSpPr>
        <p:spPr>
          <a:xfrm>
            <a:off x="8132144" y="8688190"/>
            <a:ext cx="3221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3" name="Đường kết nối Mũi tên Thẳng 92"/>
          <p:cNvCxnSpPr/>
          <p:nvPr/>
        </p:nvCxnSpPr>
        <p:spPr>
          <a:xfrm>
            <a:off x="11353800" y="11658317"/>
            <a:ext cx="2590800" cy="383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Đường kết nối Mũi tên Thẳng 93"/>
          <p:cNvCxnSpPr/>
          <p:nvPr/>
        </p:nvCxnSpPr>
        <p:spPr>
          <a:xfrm>
            <a:off x="11353800" y="11688213"/>
            <a:ext cx="2590800" cy="1407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Đường kết nối Mũi tên Thẳng 94"/>
          <p:cNvCxnSpPr/>
          <p:nvPr/>
        </p:nvCxnSpPr>
        <p:spPr>
          <a:xfrm flipV="1">
            <a:off x="11353800" y="11153421"/>
            <a:ext cx="2590800" cy="534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7109" name="Hình chữ nhật 217108"/>
              <p:cNvSpPr/>
              <p:nvPr/>
            </p:nvSpPr>
            <p:spPr>
              <a:xfrm>
                <a:off x="14110868" y="8758267"/>
                <a:ext cx="693459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|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≤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≤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7109" name="Hình chữ nhật 217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868" y="8758267"/>
                <a:ext cx="6934591" cy="769441"/>
              </a:xfrm>
              <a:prstGeom prst="rect">
                <a:avLst/>
              </a:prstGeom>
              <a:blipFill rotWithShape="1">
                <a:blip r:embed="rId5"/>
                <a:stretch>
                  <a:fillRect t="-16667" r="-2814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7111" name="Đường kết nối Mũi tên Thẳng 217110"/>
          <p:cNvCxnSpPr>
            <a:endCxn id="217109" idx="1"/>
          </p:cNvCxnSpPr>
          <p:nvPr/>
        </p:nvCxnSpPr>
        <p:spPr>
          <a:xfrm flipV="1">
            <a:off x="11353800" y="9142988"/>
            <a:ext cx="2757068" cy="82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116" name="Đường kết nối Mũi tên Thẳng 217115"/>
          <p:cNvCxnSpPr/>
          <p:nvPr/>
        </p:nvCxnSpPr>
        <p:spPr>
          <a:xfrm flipV="1">
            <a:off x="11433332" y="10263803"/>
            <a:ext cx="2511268" cy="1394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7118" name="Hình chữ nhật 217117"/>
              <p:cNvSpPr/>
              <p:nvPr/>
            </p:nvSpPr>
            <p:spPr>
              <a:xfrm>
                <a:off x="14110868" y="9763484"/>
                <a:ext cx="697120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|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≤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&lt;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7118" name="Hình chữ nhật 217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868" y="9763484"/>
                <a:ext cx="6971203" cy="769441"/>
              </a:xfrm>
              <a:prstGeom prst="rect">
                <a:avLst/>
              </a:prstGeom>
              <a:blipFill rotWithShape="1">
                <a:blip r:embed="rId6"/>
                <a:stretch>
                  <a:fillRect t="-16667" r="-280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ình chữ nhật 72"/>
              <p:cNvSpPr/>
              <p:nvPr/>
            </p:nvSpPr>
            <p:spPr>
              <a:xfrm>
                <a:off x="14110868" y="12779136"/>
                <a:ext cx="697882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|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≤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3" name="Hình chữ nhật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868" y="12779136"/>
                <a:ext cx="6978820" cy="769441"/>
              </a:xfrm>
              <a:prstGeom prst="rect">
                <a:avLst/>
              </a:prstGeom>
              <a:blipFill rotWithShape="1">
                <a:blip r:embed="rId7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ình chữ nhật 73"/>
              <p:cNvSpPr/>
              <p:nvPr/>
            </p:nvSpPr>
            <p:spPr>
              <a:xfrm>
                <a:off x="14110868" y="10768701"/>
                <a:ext cx="697120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|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&lt;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≤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4" name="Hình chữ nhật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868" y="10768701"/>
                <a:ext cx="6971203" cy="769441"/>
              </a:xfrm>
              <a:prstGeom prst="rect">
                <a:avLst/>
              </a:prstGeom>
              <a:blipFill rotWithShape="1">
                <a:blip r:embed="rId8"/>
                <a:stretch>
                  <a:fillRect t="-16667" r="-280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Hình chữ nhật 74"/>
              <p:cNvSpPr/>
              <p:nvPr/>
            </p:nvSpPr>
            <p:spPr>
              <a:xfrm>
                <a:off x="14110868" y="11773918"/>
                <a:ext cx="644939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|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≤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5" name="Hình chữ nhật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868" y="11773918"/>
                <a:ext cx="6449394" cy="769441"/>
              </a:xfrm>
              <a:prstGeom prst="rect">
                <a:avLst/>
              </a:prstGeom>
              <a:blipFill rotWithShape="1">
                <a:blip r:embed="rId9"/>
                <a:stretch>
                  <a:fillRect t="-16535" r="-302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7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1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1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1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17101" grpId="0"/>
      <p:bldP spid="217103" grpId="0"/>
      <p:bldP spid="217105" grpId="0"/>
      <p:bldP spid="217106" grpId="0"/>
      <p:bldP spid="217107" grpId="0"/>
      <p:bldP spid="217109" grpId="0"/>
      <p:bldP spid="217118" grpId="0"/>
      <p:bldP spid="73" grpId="0"/>
      <p:bldP spid="74" grpId="0"/>
      <p:bldP spid="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1"/>
          <p:cNvSpPr txBox="1"/>
          <p:nvPr/>
        </p:nvSpPr>
        <p:spPr>
          <a:xfrm>
            <a:off x="1524000" y="2819400"/>
            <a:ext cx="21869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tên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Ven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quan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_Văn_Bản 4"/>
              <p:cNvSpPr txBox="1"/>
              <p:nvPr/>
            </p:nvSpPr>
            <p:spPr>
              <a:xfrm>
                <a:off x="1524000" y="5069804"/>
                <a:ext cx="22555199" cy="1993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nhiên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ℕ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nguyên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ℤ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ℚ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số vô tỉ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tập hợp số 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Hộp_Văn_Bản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069804"/>
                <a:ext cx="22555199" cy="1993366"/>
              </a:xfrm>
              <a:prstGeom prst="rect">
                <a:avLst/>
              </a:prstGeom>
              <a:blipFill>
                <a:blip r:embed="rId2"/>
                <a:stretch>
                  <a:fillRect l="-1081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400800"/>
            <a:ext cx="11582400" cy="685800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36371"/>
            <a:ext cx="278923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5028320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5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TẬP HỢP SỐ ĐÃ HỌC</a:t>
              </a:r>
            </a:p>
          </p:txBody>
        </p:sp>
      </p:grpSp>
      <p:grpSp>
        <p:nvGrpSpPr>
          <p:cNvPr id="41" name="Group 5"/>
          <p:cNvGrpSpPr/>
          <p:nvPr/>
        </p:nvGrpSpPr>
        <p:grpSpPr>
          <a:xfrm>
            <a:off x="10805160" y="2659904"/>
            <a:ext cx="12862560" cy="4780059"/>
            <a:chOff x="1120323" y="11008234"/>
            <a:chExt cx="21729655" cy="2351017"/>
          </a:xfrm>
        </p:grpSpPr>
        <p:sp>
          <p:nvSpPr>
            <p:cNvPr id="42" name="Rounded Rectangle 6"/>
            <p:cNvSpPr/>
            <p:nvPr/>
          </p:nvSpPr>
          <p:spPr>
            <a:xfrm>
              <a:off x="1323892" y="11370896"/>
              <a:ext cx="21526086" cy="1988355"/>
            </a:xfrm>
            <a:prstGeom prst="roundRect">
              <a:avLst>
                <a:gd name="adj" fmla="val 8959"/>
              </a:avLst>
            </a:prstGeom>
            <a:solidFill>
              <a:srgbClr val="92D050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20323" y="11008234"/>
              <a:ext cx="15192913" cy="936756"/>
              <a:chOff x="1120323" y="11008234"/>
              <a:chExt cx="15192913" cy="936756"/>
            </a:xfrm>
          </p:grpSpPr>
          <p:sp>
            <p:nvSpPr>
              <p:cNvPr id="50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 rot="5400000">
                <a:off x="8330936" y="3824892"/>
                <a:ext cx="798957" cy="15165642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TextBox 10"/>
              <p:cNvSpPr txBox="1"/>
              <p:nvPr/>
            </p:nvSpPr>
            <p:spPr>
              <a:xfrm>
                <a:off x="1217386" y="11106172"/>
                <a:ext cx="7442323" cy="432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/>
              <p:cNvSpPr/>
              <p:nvPr/>
            </p:nvSpPr>
            <p:spPr>
              <a:xfrm>
                <a:off x="11353800" y="4692279"/>
                <a:ext cx="1127760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ℕ</m:t>
                      </m:r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;...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ℕ</m:t>
                          </m:r>
                        </m:e>
                        <m:sup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;...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Hình chữ nhậ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800" y="4692279"/>
                <a:ext cx="11277600" cy="21236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5"/>
          <p:cNvGrpSpPr/>
          <p:nvPr/>
        </p:nvGrpSpPr>
        <p:grpSpPr>
          <a:xfrm>
            <a:off x="401834" y="7641596"/>
            <a:ext cx="13314166" cy="5388604"/>
            <a:chOff x="1120323" y="11008235"/>
            <a:chExt cx="21729655" cy="2622236"/>
          </a:xfrm>
        </p:grpSpPr>
        <p:sp>
          <p:nvSpPr>
            <p:cNvPr id="66" name="Rounded Rectangle 6"/>
            <p:cNvSpPr/>
            <p:nvPr/>
          </p:nvSpPr>
          <p:spPr>
            <a:xfrm>
              <a:off x="1323892" y="11370896"/>
              <a:ext cx="21526086" cy="2259575"/>
            </a:xfrm>
            <a:prstGeom prst="roundRect">
              <a:avLst>
                <a:gd name="adj" fmla="val 8959"/>
              </a:avLst>
            </a:prstGeom>
            <a:solidFill>
              <a:schemeClr val="accent5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7" name="Group 2"/>
            <p:cNvGrpSpPr/>
            <p:nvPr/>
          </p:nvGrpSpPr>
          <p:grpSpPr>
            <a:xfrm>
              <a:off x="1120323" y="11008235"/>
              <a:ext cx="13626162" cy="936755"/>
              <a:chOff x="1120323" y="11008235"/>
              <a:chExt cx="13626162" cy="936755"/>
            </a:xfrm>
          </p:grpSpPr>
          <p:sp>
            <p:nvSpPr>
              <p:cNvPr id="68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20"/>
              <p:cNvSpPr>
                <a:spLocks/>
              </p:cNvSpPr>
              <p:nvPr/>
            </p:nvSpPr>
            <p:spPr bwMode="auto">
              <a:xfrm rot="5400000">
                <a:off x="7558888" y="4596936"/>
                <a:ext cx="776298" cy="13598893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TextBox 10"/>
              <p:cNvSpPr txBox="1"/>
              <p:nvPr/>
            </p:nvSpPr>
            <p:spPr>
              <a:xfrm>
                <a:off x="1217386" y="11075633"/>
                <a:ext cx="7221082" cy="492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Z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_Văn_Bản 12"/>
              <p:cNvSpPr txBox="1"/>
              <p:nvPr/>
            </p:nvSpPr>
            <p:spPr>
              <a:xfrm>
                <a:off x="2092082" y="9997420"/>
                <a:ext cx="100584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</m:t>
                      </m:r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ℤ</m:t>
                      </m:r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...,−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,−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,−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,...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ℤ</m:t>
                      </m:r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ℕ</m:t>
                      </m:r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∪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𝐜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á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𝐜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𝐬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ố 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𝐧𝐠𝐮𝐲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ê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𝐧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â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𝐦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}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Hộp_Văn_Bản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082" y="9997420"/>
                <a:ext cx="10058400" cy="21236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BFE2490-A31C-4297-B491-68C44B30D9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159730" y="2651329"/>
            <a:ext cx="2560725" cy="4605980"/>
          </a:xfrm>
          <a:custGeom>
            <a:avLst/>
            <a:gdLst>
              <a:gd name="connsiteX0" fmla="*/ 470339 w 2438400"/>
              <a:gd name="connsiteY0" fmla="*/ 0 h 4385953"/>
              <a:gd name="connsiteX1" fmla="*/ 2438400 w 2438400"/>
              <a:gd name="connsiteY1" fmla="*/ 0 h 4385953"/>
              <a:gd name="connsiteX2" fmla="*/ 2438400 w 2438400"/>
              <a:gd name="connsiteY2" fmla="*/ 4385953 h 4385953"/>
              <a:gd name="connsiteX3" fmla="*/ 0 w 2438400"/>
              <a:gd name="connsiteY3" fmla="*/ 4385953 h 4385953"/>
              <a:gd name="connsiteX4" fmla="*/ 0 w 2438400"/>
              <a:gd name="connsiteY4" fmla="*/ 1943816 h 4385953"/>
              <a:gd name="connsiteX5" fmla="*/ 1094120 w 2438400"/>
              <a:gd name="connsiteY5" fmla="*/ 459938 h 4385953"/>
              <a:gd name="connsiteX6" fmla="*/ 0 w 2438400"/>
              <a:gd name="connsiteY6" fmla="*/ 0 h 4385953"/>
              <a:gd name="connsiteX7" fmla="*/ 107811 w 2438400"/>
              <a:gd name="connsiteY7" fmla="*/ 0 h 4385953"/>
              <a:gd name="connsiteX8" fmla="*/ 0 w 2438400"/>
              <a:gd name="connsiteY8" fmla="*/ 146216 h 438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400" h="4385953">
                <a:moveTo>
                  <a:pt x="470339" y="0"/>
                </a:moveTo>
                <a:lnTo>
                  <a:pt x="2438400" y="0"/>
                </a:lnTo>
                <a:lnTo>
                  <a:pt x="2438400" y="4385953"/>
                </a:lnTo>
                <a:lnTo>
                  <a:pt x="0" y="4385953"/>
                </a:lnTo>
                <a:lnTo>
                  <a:pt x="0" y="1943816"/>
                </a:lnTo>
                <a:lnTo>
                  <a:pt x="1094120" y="459938"/>
                </a:lnTo>
                <a:close/>
                <a:moveTo>
                  <a:pt x="0" y="0"/>
                </a:moveTo>
                <a:lnTo>
                  <a:pt x="107811" y="0"/>
                </a:lnTo>
                <a:lnTo>
                  <a:pt x="0" y="1462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EDF4FD-7E6A-4911-B9AD-8E1579669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74672" y="9739456"/>
            <a:ext cx="2544600" cy="3976544"/>
          </a:xfrm>
          <a:custGeom>
            <a:avLst/>
            <a:gdLst>
              <a:gd name="connsiteX0" fmla="*/ 0 w 2819400"/>
              <a:gd name="connsiteY0" fmla="*/ 0 h 5112286"/>
              <a:gd name="connsiteX1" fmla="*/ 1851795 w 2819400"/>
              <a:gd name="connsiteY1" fmla="*/ 0 h 5112286"/>
              <a:gd name="connsiteX2" fmla="*/ 2375850 w 2819400"/>
              <a:gd name="connsiteY2" fmla="*/ 1527865 h 5112286"/>
              <a:gd name="connsiteX3" fmla="*/ 2819400 w 2819400"/>
              <a:gd name="connsiteY3" fmla="*/ 1375728 h 5112286"/>
              <a:gd name="connsiteX4" fmla="*/ 2819400 w 2819400"/>
              <a:gd name="connsiteY4" fmla="*/ 5112286 h 5112286"/>
              <a:gd name="connsiteX5" fmla="*/ 0 w 2819400"/>
              <a:gd name="connsiteY5" fmla="*/ 5112286 h 51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9400" h="5112286">
                <a:moveTo>
                  <a:pt x="0" y="0"/>
                </a:moveTo>
                <a:lnTo>
                  <a:pt x="1851795" y="0"/>
                </a:lnTo>
                <a:lnTo>
                  <a:pt x="2375850" y="1527865"/>
                </a:lnTo>
                <a:lnTo>
                  <a:pt x="2819400" y="1375728"/>
                </a:lnTo>
                <a:lnTo>
                  <a:pt x="2819400" y="5112286"/>
                </a:lnTo>
                <a:lnTo>
                  <a:pt x="0" y="511228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TẬP HỢP SỐ ĐÃ HỌC</a:t>
              </a:r>
            </a:p>
          </p:txBody>
        </p:sp>
      </p:grpSp>
      <p:grpSp>
        <p:nvGrpSpPr>
          <p:cNvPr id="53" name="Group 5"/>
          <p:cNvGrpSpPr/>
          <p:nvPr/>
        </p:nvGrpSpPr>
        <p:grpSpPr>
          <a:xfrm>
            <a:off x="4267200" y="8158832"/>
            <a:ext cx="16705412" cy="5365014"/>
            <a:chOff x="1120323" y="11008234"/>
            <a:chExt cx="21729655" cy="2707382"/>
          </a:xfrm>
        </p:grpSpPr>
        <p:sp>
          <p:nvSpPr>
            <p:cNvPr id="54" name="Rounded Rectangle 6"/>
            <p:cNvSpPr/>
            <p:nvPr/>
          </p:nvSpPr>
          <p:spPr>
            <a:xfrm>
              <a:off x="1323892" y="11370896"/>
              <a:ext cx="21526086" cy="2344720"/>
            </a:xfrm>
            <a:prstGeom prst="roundRect">
              <a:avLst>
                <a:gd name="adj" fmla="val 8959"/>
              </a:avLst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5" name="Group 2"/>
            <p:cNvGrpSpPr/>
            <p:nvPr/>
          </p:nvGrpSpPr>
          <p:grpSpPr>
            <a:xfrm>
              <a:off x="1120323" y="11008234"/>
              <a:ext cx="8964627" cy="936756"/>
              <a:chOff x="1120323" y="11008234"/>
              <a:chExt cx="8964627" cy="936756"/>
            </a:xfrm>
          </p:grpSpPr>
          <p:sp>
            <p:nvSpPr>
              <p:cNvPr id="56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20"/>
              <p:cNvSpPr>
                <a:spLocks/>
              </p:cNvSpPr>
              <p:nvPr/>
            </p:nvSpPr>
            <p:spPr bwMode="auto">
              <a:xfrm rot="5400000">
                <a:off x="5247291" y="6908534"/>
                <a:ext cx="737959" cy="8937359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10"/>
              <p:cNvSpPr txBox="1"/>
              <p:nvPr/>
            </p:nvSpPr>
            <p:spPr>
              <a:xfrm>
                <a:off x="1217386" y="11113903"/>
                <a:ext cx="6267185" cy="492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4.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R</a:t>
                </a:r>
              </a:p>
            </p:txBody>
          </p:sp>
        </p:grpSp>
      </p:grpSp>
      <p:grpSp>
        <p:nvGrpSpPr>
          <p:cNvPr id="59" name="Group 5"/>
          <p:cNvGrpSpPr/>
          <p:nvPr/>
        </p:nvGrpSpPr>
        <p:grpSpPr>
          <a:xfrm>
            <a:off x="8839200" y="2610710"/>
            <a:ext cx="15087600" cy="5216941"/>
            <a:chOff x="1120323" y="10981540"/>
            <a:chExt cx="21729655" cy="2989289"/>
          </a:xfrm>
        </p:grpSpPr>
        <p:sp>
          <p:nvSpPr>
            <p:cNvPr id="60" name="Rounded Rectangle 6"/>
            <p:cNvSpPr/>
            <p:nvPr/>
          </p:nvSpPr>
          <p:spPr>
            <a:xfrm>
              <a:off x="1323892" y="11370896"/>
              <a:ext cx="21526086" cy="2599933"/>
            </a:xfrm>
            <a:prstGeom prst="roundRect">
              <a:avLst>
                <a:gd name="adj" fmla="val 8959"/>
              </a:avLst>
            </a:prstGeom>
            <a:solidFill>
              <a:srgbClr val="92D050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1" name="Group 2"/>
            <p:cNvGrpSpPr/>
            <p:nvPr/>
          </p:nvGrpSpPr>
          <p:grpSpPr>
            <a:xfrm>
              <a:off x="1120323" y="10981540"/>
              <a:ext cx="10170949" cy="963450"/>
              <a:chOff x="1120323" y="10981540"/>
              <a:chExt cx="10170949" cy="963450"/>
            </a:xfrm>
          </p:grpSpPr>
          <p:sp>
            <p:nvSpPr>
              <p:cNvPr id="62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5400000">
                <a:off x="5824674" y="6304456"/>
                <a:ext cx="789513" cy="10143682"/>
              </a:xfrm>
              <a:prstGeom prst="round2SameRect">
                <a:avLst>
                  <a:gd name="adj1" fmla="val 3144"/>
                  <a:gd name="adj2" fmla="val 0"/>
                </a:avLst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10"/>
              <p:cNvSpPr txBox="1"/>
              <p:nvPr/>
            </p:nvSpPr>
            <p:spPr>
              <a:xfrm>
                <a:off x="1217386" y="11087861"/>
                <a:ext cx="6711268" cy="492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3.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hữu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tỉ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_Văn_Bản 13"/>
              <p:cNvSpPr txBox="1"/>
              <p:nvPr/>
            </p:nvSpPr>
            <p:spPr>
              <a:xfrm>
                <a:off x="10064604" y="3884382"/>
                <a:ext cx="12447535" cy="3502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sz="4400" b="1" dirty="0"/>
                  <a:t>		</a:t>
                </a:r>
                <a14:m>
                  <m:oMath xmlns:m="http://schemas.openxmlformats.org/officeDocument/2006/math"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ℚ</m:t>
                    </m:r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pt-BR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pt-BR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den>
                        </m:f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|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𝐚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𝐛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ℤ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𝐛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≠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hữu tỉ được biểu diễn dưới dạng số thập phân hữu hạn, hoặc vô hạn tuần hoàn.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Hộp_Văn_Bản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4604" y="3884382"/>
                <a:ext cx="12447535" cy="3502920"/>
              </a:xfrm>
              <a:prstGeom prst="rect">
                <a:avLst/>
              </a:prstGeom>
              <a:blipFill>
                <a:blip r:embed="rId3"/>
                <a:stretch>
                  <a:fillRect l="-1959" r="-1763" b="-7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/>
              <p:cNvSpPr/>
              <p:nvPr/>
            </p:nvSpPr>
            <p:spPr>
              <a:xfrm>
                <a:off x="5082023" y="10518454"/>
                <a:ext cx="14759007" cy="3005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sz="4400" b="1" dirty="0"/>
                  <a:t>        </a:t>
                </a:r>
                <a14:m>
                  <m:oMath xmlns:m="http://schemas.openxmlformats.org/officeDocument/2006/math"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ℚ</m:t>
                    </m:r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𝐈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 số thực được biểu diễn bởi 1 điểm trên trục số và ngược lại.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Hình chữ nhậ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023" y="10518454"/>
                <a:ext cx="14759007" cy="3005392"/>
              </a:xfrm>
              <a:prstGeom prst="rect">
                <a:avLst/>
              </a:prstGeom>
              <a:blipFill>
                <a:blip r:embed="rId4"/>
                <a:stretch>
                  <a:fillRect l="-1694" b="-8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DC430685-18FC-4364-91A5-3F4E8A2B7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b="2057"/>
          <a:stretch>
            <a:fillRect/>
          </a:stretch>
        </p:blipFill>
        <p:spPr>
          <a:xfrm>
            <a:off x="261988" y="2487841"/>
            <a:ext cx="3872825" cy="7575898"/>
          </a:xfrm>
          <a:custGeom>
            <a:avLst/>
            <a:gdLst>
              <a:gd name="connsiteX0" fmla="*/ 1783317 w 4230107"/>
              <a:gd name="connsiteY0" fmla="*/ 0 h 8274802"/>
              <a:gd name="connsiteX1" fmla="*/ 2552944 w 4230107"/>
              <a:gd name="connsiteY1" fmla="*/ 0 h 8274802"/>
              <a:gd name="connsiteX2" fmla="*/ 2605084 w 4230107"/>
              <a:gd name="connsiteY2" fmla="*/ 15313 h 8274802"/>
              <a:gd name="connsiteX3" fmla="*/ 4165878 w 4230107"/>
              <a:gd name="connsiteY3" fmla="*/ 2478696 h 8274802"/>
              <a:gd name="connsiteX4" fmla="*/ 4230107 w 4230107"/>
              <a:gd name="connsiteY4" fmla="*/ 2816387 h 8274802"/>
              <a:gd name="connsiteX5" fmla="*/ 4230107 w 4230107"/>
              <a:gd name="connsiteY5" fmla="*/ 5388965 h 8274802"/>
              <a:gd name="connsiteX6" fmla="*/ 4165878 w 4230107"/>
              <a:gd name="connsiteY6" fmla="*/ 5726656 h 8274802"/>
              <a:gd name="connsiteX7" fmla="*/ 2168130 w 4230107"/>
              <a:gd name="connsiteY7" fmla="*/ 8274802 h 8274802"/>
              <a:gd name="connsiteX8" fmla="*/ 0 w 4230107"/>
              <a:gd name="connsiteY8" fmla="*/ 4102676 h 8274802"/>
              <a:gd name="connsiteX9" fmla="*/ 1731177 w 4230107"/>
              <a:gd name="connsiteY9" fmla="*/ 15313 h 827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0107" h="8274802">
                <a:moveTo>
                  <a:pt x="1783317" y="0"/>
                </a:moveTo>
                <a:lnTo>
                  <a:pt x="2552944" y="0"/>
                </a:lnTo>
                <a:lnTo>
                  <a:pt x="2605084" y="15313"/>
                </a:lnTo>
                <a:cubicBezTo>
                  <a:pt x="3310784" y="293195"/>
                  <a:pt x="3891594" y="1230831"/>
                  <a:pt x="4165878" y="2478696"/>
                </a:cubicBezTo>
                <a:lnTo>
                  <a:pt x="4230107" y="2816387"/>
                </a:lnTo>
                <a:lnTo>
                  <a:pt x="4230107" y="5388965"/>
                </a:lnTo>
                <a:lnTo>
                  <a:pt x="4165878" y="5726656"/>
                </a:lnTo>
                <a:cubicBezTo>
                  <a:pt x="3836738" y="7224095"/>
                  <a:pt x="3066199" y="8274802"/>
                  <a:pt x="2168130" y="8274802"/>
                </a:cubicBezTo>
                <a:cubicBezTo>
                  <a:pt x="970705" y="8274802"/>
                  <a:pt x="0" y="6406878"/>
                  <a:pt x="0" y="4102676"/>
                </a:cubicBezTo>
                <a:cubicBezTo>
                  <a:pt x="0" y="2086500"/>
                  <a:pt x="743196" y="404348"/>
                  <a:pt x="1731177" y="1531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6013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905553" y="8302710"/>
            <a:ext cx="21727140" cy="5154483"/>
            <a:chOff x="1120323" y="10988402"/>
            <a:chExt cx="21729655" cy="5155080"/>
          </a:xfrm>
        </p:grpSpPr>
        <p:sp>
          <p:nvSpPr>
            <p:cNvPr id="27" name="Rounded Rectangle 26"/>
            <p:cNvSpPr/>
            <p:nvPr/>
          </p:nvSpPr>
          <p:spPr>
            <a:xfrm>
              <a:off x="1323892" y="1137089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8" name="Group 2"/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29" name="Right Triangle 2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314449" y="10988402"/>
                <a:ext cx="2368230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0" y="1572056"/>
            <a:ext cx="19201131" cy="817374"/>
            <a:chOff x="166070" y="1892299"/>
            <a:chExt cx="19204605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TẬP CON THƯỜNG DÙNG CỦA R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6692" y="2663709"/>
            <a:ext cx="21727140" cy="5493833"/>
            <a:chOff x="1120323" y="10988402"/>
            <a:chExt cx="21729655" cy="5494470"/>
          </a:xfrm>
        </p:grpSpPr>
        <p:sp>
          <p:nvSpPr>
            <p:cNvPr id="7" name="Rounded Rectangle 6"/>
            <p:cNvSpPr/>
            <p:nvPr/>
          </p:nvSpPr>
          <p:spPr>
            <a:xfrm>
              <a:off x="1323892" y="11370895"/>
              <a:ext cx="21526086" cy="5111977"/>
            </a:xfrm>
            <a:prstGeom prst="roundRect">
              <a:avLst>
                <a:gd name="adj" fmla="val 895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9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14449" y="10988402"/>
                <a:ext cx="3206698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/>
              <p:cNvSpPr/>
              <p:nvPr/>
            </p:nvSpPr>
            <p:spPr>
              <a:xfrm>
                <a:off x="2261986" y="3639475"/>
                <a:ext cx="7391400" cy="862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ℝ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|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&lt;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&lt;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Hình chữ nhậ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986" y="3639475"/>
                <a:ext cx="7391400" cy="8628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_Văn_Bản 15"/>
              <p:cNvSpPr txBox="1"/>
              <p:nvPr/>
            </p:nvSpPr>
            <p:spPr>
              <a:xfrm>
                <a:off x="2261986" y="5144514"/>
                <a:ext cx="6996934" cy="862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;+∞)=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ℝ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|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&lt;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Hộp_Văn_Bản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986" y="5144514"/>
                <a:ext cx="6996934" cy="8628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_Văn_Bản 19"/>
              <p:cNvSpPr txBox="1"/>
              <p:nvPr/>
            </p:nvSpPr>
            <p:spPr>
              <a:xfrm>
                <a:off x="2261986" y="6692621"/>
                <a:ext cx="7391400" cy="862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(−∞;</m:t>
                      </m:r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ℝ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|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&lt;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Hộp_Văn_Bản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986" y="6692621"/>
                <a:ext cx="7391400" cy="8628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Nhóm 124"/>
          <p:cNvGrpSpPr/>
          <p:nvPr/>
        </p:nvGrpSpPr>
        <p:grpSpPr>
          <a:xfrm>
            <a:off x="11870895" y="3657600"/>
            <a:ext cx="8550705" cy="914400"/>
            <a:chOff x="11870895" y="3657600"/>
            <a:chExt cx="8550705" cy="914400"/>
          </a:xfrm>
        </p:grpSpPr>
        <p:cxnSp>
          <p:nvCxnSpPr>
            <p:cNvPr id="32" name="Đường kết nối Mũi tên Thẳng 31"/>
            <p:cNvCxnSpPr/>
            <p:nvPr/>
          </p:nvCxnSpPr>
          <p:spPr>
            <a:xfrm flipV="1">
              <a:off x="11870895" y="4038600"/>
              <a:ext cx="8550705" cy="32275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Ngoặc ôm kép 34"/>
            <p:cNvSpPr/>
            <p:nvPr/>
          </p:nvSpPr>
          <p:spPr>
            <a:xfrm>
              <a:off x="14832592" y="3657600"/>
              <a:ext cx="1931408" cy="914400"/>
            </a:xfrm>
            <a:prstGeom prst="bracketPai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6" name="Nhóm 45"/>
          <p:cNvGrpSpPr/>
          <p:nvPr/>
        </p:nvGrpSpPr>
        <p:grpSpPr>
          <a:xfrm>
            <a:off x="17054752" y="10766375"/>
            <a:ext cx="2514600" cy="489475"/>
            <a:chOff x="17297400" y="3810000"/>
            <a:chExt cx="2514600" cy="489475"/>
          </a:xfrm>
        </p:grpSpPr>
        <p:cxnSp>
          <p:nvCxnSpPr>
            <p:cNvPr id="88" name="Đường kết nối Thẳng 87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Đường kết nối Thẳng 88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Đường kết nối Thẳng 90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Đường kết nối Thẳng 91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Đường kết nối Thẳng 92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Hộp_Văn_Bản 38"/>
          <p:cNvSpPr txBox="1"/>
          <p:nvPr/>
        </p:nvSpPr>
        <p:spPr>
          <a:xfrm>
            <a:off x="14515785" y="4469572"/>
            <a:ext cx="633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40" name="Hộp_Văn_Bản 39"/>
          <p:cNvSpPr txBox="1"/>
          <p:nvPr/>
        </p:nvSpPr>
        <p:spPr>
          <a:xfrm>
            <a:off x="16687800" y="4488359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109" name="Nhóm 108"/>
          <p:cNvGrpSpPr/>
          <p:nvPr/>
        </p:nvGrpSpPr>
        <p:grpSpPr>
          <a:xfrm>
            <a:off x="12137069" y="10766375"/>
            <a:ext cx="2514600" cy="489475"/>
            <a:chOff x="17297400" y="3810000"/>
            <a:chExt cx="2514600" cy="489475"/>
          </a:xfrm>
        </p:grpSpPr>
        <p:cxnSp>
          <p:nvCxnSpPr>
            <p:cNvPr id="110" name="Đường kết nối Thẳng 109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Đường kết nối Thẳng 110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Đường kết nối Thẳng 111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Đường kết nối Thẳng 112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Đường kết nối Thẳng 113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Nhóm 168"/>
          <p:cNvGrpSpPr/>
          <p:nvPr/>
        </p:nvGrpSpPr>
        <p:grpSpPr>
          <a:xfrm>
            <a:off x="11967947" y="5257378"/>
            <a:ext cx="8550705" cy="1604342"/>
            <a:chOff x="11967947" y="5257378"/>
            <a:chExt cx="8550705" cy="1604342"/>
          </a:xfrm>
        </p:grpSpPr>
        <p:cxnSp>
          <p:nvCxnSpPr>
            <p:cNvPr id="115" name="Đường kết nối Mũi tên Thẳng 114"/>
            <p:cNvCxnSpPr/>
            <p:nvPr/>
          </p:nvCxnSpPr>
          <p:spPr>
            <a:xfrm>
              <a:off x="11967947" y="5773973"/>
              <a:ext cx="8550705" cy="0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Ngoặc ôm Trái 121"/>
            <p:cNvSpPr/>
            <p:nvPr/>
          </p:nvSpPr>
          <p:spPr>
            <a:xfrm>
              <a:off x="14859000" y="5257378"/>
              <a:ext cx="231901" cy="1219622"/>
            </a:xfrm>
            <a:prstGeom prst="leftBracket">
              <a:avLst>
                <a:gd name="adj" fmla="val 67350"/>
              </a:avLst>
            </a:prstGeom>
            <a:ln w="57150">
              <a:solidFill>
                <a:srgbClr val="2424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3" name="Hộp_Văn_Bản 122"/>
            <p:cNvSpPr txBox="1"/>
            <p:nvPr/>
          </p:nvSpPr>
          <p:spPr>
            <a:xfrm>
              <a:off x="14453986" y="6092279"/>
              <a:ext cx="6336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grpSp>
        <p:nvGrpSpPr>
          <p:cNvPr id="126" name="Nhóm 125"/>
          <p:cNvGrpSpPr/>
          <p:nvPr/>
        </p:nvGrpSpPr>
        <p:grpSpPr>
          <a:xfrm>
            <a:off x="12115800" y="5562600"/>
            <a:ext cx="2514600" cy="489475"/>
            <a:chOff x="17297400" y="3810000"/>
            <a:chExt cx="2514600" cy="489475"/>
          </a:xfrm>
        </p:grpSpPr>
        <p:cxnSp>
          <p:nvCxnSpPr>
            <p:cNvPr id="127" name="Đường kết nối Thẳng 126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Đường kết nối Thẳng 127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Đường kết nối Thẳng 128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Đường kết nối Thẳng 129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Đường kết nối Thẳng 130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Nhóm 169"/>
          <p:cNvGrpSpPr/>
          <p:nvPr/>
        </p:nvGrpSpPr>
        <p:grpSpPr>
          <a:xfrm>
            <a:off x="11913518" y="6553200"/>
            <a:ext cx="8550705" cy="1604342"/>
            <a:chOff x="11913518" y="6553200"/>
            <a:chExt cx="8550705" cy="1604342"/>
          </a:xfrm>
        </p:grpSpPr>
        <p:cxnSp>
          <p:nvCxnSpPr>
            <p:cNvPr id="132" name="Đường kết nối Mũi tên Thẳng 131"/>
            <p:cNvCxnSpPr/>
            <p:nvPr/>
          </p:nvCxnSpPr>
          <p:spPr>
            <a:xfrm>
              <a:off x="11913518" y="7239422"/>
              <a:ext cx="8550705" cy="0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Ngoặc ôm Trái 132"/>
            <p:cNvSpPr/>
            <p:nvPr/>
          </p:nvSpPr>
          <p:spPr>
            <a:xfrm flipH="1">
              <a:off x="16611600" y="6553200"/>
              <a:ext cx="228600" cy="1219622"/>
            </a:xfrm>
            <a:prstGeom prst="leftBracket">
              <a:avLst>
                <a:gd name="adj" fmla="val 67350"/>
              </a:avLst>
            </a:prstGeom>
            <a:ln w="57150">
              <a:solidFill>
                <a:srgbClr val="2424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Hộp_Văn_Bản 134"/>
            <p:cNvSpPr txBox="1"/>
            <p:nvPr/>
          </p:nvSpPr>
          <p:spPr>
            <a:xfrm>
              <a:off x="16818429" y="7388101"/>
              <a:ext cx="457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137" name="Nhóm 136"/>
          <p:cNvGrpSpPr/>
          <p:nvPr/>
        </p:nvGrpSpPr>
        <p:grpSpPr>
          <a:xfrm>
            <a:off x="17210653" y="6994684"/>
            <a:ext cx="2514600" cy="489475"/>
            <a:chOff x="17297400" y="3810000"/>
            <a:chExt cx="2514600" cy="489475"/>
          </a:xfrm>
        </p:grpSpPr>
        <p:cxnSp>
          <p:nvCxnSpPr>
            <p:cNvPr id="138" name="Đường kết nối Thẳng 137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Đường kết nối Thẳng 138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Đường kết nối Thẳng 139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Đường kết nối Thẳng 140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Đường kết nối Thẳng 141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Hình chữ nhật 145"/>
              <p:cNvSpPr/>
              <p:nvPr/>
            </p:nvSpPr>
            <p:spPr>
              <a:xfrm>
                <a:off x="2261986" y="10317123"/>
                <a:ext cx="6854441" cy="862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𝐚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ℝ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|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𝐚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≤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≤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6" name="Hình chữ nhật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986" y="10317123"/>
                <a:ext cx="6854441" cy="8628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5" name="Nhóm 154"/>
          <p:cNvGrpSpPr/>
          <p:nvPr/>
        </p:nvGrpSpPr>
        <p:grpSpPr>
          <a:xfrm>
            <a:off x="11870895" y="10591800"/>
            <a:ext cx="8550705" cy="1897053"/>
            <a:chOff x="10874046" y="10591800"/>
            <a:chExt cx="8550705" cy="1897053"/>
          </a:xfrm>
        </p:grpSpPr>
        <p:cxnSp>
          <p:nvCxnSpPr>
            <p:cNvPr id="148" name="Đường kết nối Mũi tên Thẳng 147"/>
            <p:cNvCxnSpPr/>
            <p:nvPr/>
          </p:nvCxnSpPr>
          <p:spPr>
            <a:xfrm flipV="1">
              <a:off x="10874046" y="10994976"/>
              <a:ext cx="8550705" cy="32275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Ngoặc ôm Trái 150"/>
            <p:cNvSpPr/>
            <p:nvPr/>
          </p:nvSpPr>
          <p:spPr>
            <a:xfrm>
              <a:off x="14019999" y="10591800"/>
              <a:ext cx="194840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2" name="Ngoặc ôm Trái 151"/>
            <p:cNvSpPr/>
            <p:nvPr/>
          </p:nvSpPr>
          <p:spPr>
            <a:xfrm flipH="1">
              <a:off x="15621000" y="10617949"/>
              <a:ext cx="260579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3" name="Hộp_Văn_Bản 152"/>
            <p:cNvSpPr txBox="1"/>
            <p:nvPr/>
          </p:nvSpPr>
          <p:spPr>
            <a:xfrm>
              <a:off x="13691986" y="11651159"/>
              <a:ext cx="6336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54" name="Hộp_Văn_Bản 153"/>
            <p:cNvSpPr txBox="1"/>
            <p:nvPr/>
          </p:nvSpPr>
          <p:spPr>
            <a:xfrm>
              <a:off x="15468600" y="11734800"/>
              <a:ext cx="62229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/>
                <a:t>b</a:t>
              </a:r>
            </a:p>
          </p:txBody>
        </p:sp>
      </p:grpSp>
      <p:grpSp>
        <p:nvGrpSpPr>
          <p:cNvPr id="157" name="Nhóm 156"/>
          <p:cNvGrpSpPr/>
          <p:nvPr/>
        </p:nvGrpSpPr>
        <p:grpSpPr>
          <a:xfrm>
            <a:off x="12115800" y="3826137"/>
            <a:ext cx="2514600" cy="489475"/>
            <a:chOff x="17297400" y="3810000"/>
            <a:chExt cx="2514600" cy="489475"/>
          </a:xfrm>
        </p:grpSpPr>
        <p:cxnSp>
          <p:nvCxnSpPr>
            <p:cNvPr id="158" name="Đường kết nối Thẳng 157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Đường kết nối Thẳng 158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Đường kết nối Thẳng 159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Đường kết nối Thẳng 160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Đường kết nối Thẳng 161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Nhóm 162"/>
          <p:cNvGrpSpPr/>
          <p:nvPr/>
        </p:nvGrpSpPr>
        <p:grpSpPr>
          <a:xfrm>
            <a:off x="17145000" y="3809999"/>
            <a:ext cx="2514600" cy="489475"/>
            <a:chOff x="17297400" y="3810000"/>
            <a:chExt cx="2514600" cy="489475"/>
          </a:xfrm>
        </p:grpSpPr>
        <p:cxnSp>
          <p:nvCxnSpPr>
            <p:cNvPr id="164" name="Đường kết nối Thẳng 163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Đường kết nối Thẳng 164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Đường kết nối Thẳng 165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Đường kết nối Thẳng 166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Đường kết nối Thẳng 167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18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/>
      <p:bldP spid="39" grpId="0"/>
      <p:bldP spid="40" grpId="0"/>
      <p:bldP spid="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17374"/>
            <a:chOff x="166070" y="1892299"/>
            <a:chExt cx="19204605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TẬP CON THƯỜNG DÙNG CỦA R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6439" y="2368793"/>
            <a:ext cx="21638759" cy="10585207"/>
            <a:chOff x="1120323" y="11008235"/>
            <a:chExt cx="21641264" cy="10586433"/>
          </a:xfrm>
        </p:grpSpPr>
        <p:sp>
          <p:nvSpPr>
            <p:cNvPr id="7" name="Rounded Rectangle 6"/>
            <p:cNvSpPr/>
            <p:nvPr/>
          </p:nvSpPr>
          <p:spPr>
            <a:xfrm>
              <a:off x="1235501" y="11148016"/>
              <a:ext cx="21526086" cy="10446652"/>
            </a:xfrm>
            <a:prstGeom prst="roundRect">
              <a:avLst>
                <a:gd name="adj" fmla="val 895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20323" y="11008235"/>
              <a:ext cx="5728211" cy="1130792"/>
              <a:chOff x="1120323" y="11008235"/>
              <a:chExt cx="5728211" cy="1130792"/>
            </a:xfrm>
          </p:grpSpPr>
          <p:sp>
            <p:nvSpPr>
              <p:cNvPr id="9" name="Right Triangle 8"/>
              <p:cNvSpPr/>
              <p:nvPr/>
            </p:nvSpPr>
            <p:spPr>
              <a:xfrm flipH="1" flipV="1">
                <a:off x="1120323" y="11807191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3318344" y="8837486"/>
                <a:ext cx="1130792" cy="5472290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62796" y="11175458"/>
                <a:ext cx="5585738" cy="76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p:grpSp>
      </p:grpSp>
      <p:grpSp>
        <p:nvGrpSpPr>
          <p:cNvPr id="46" name="Nhóm 45"/>
          <p:cNvGrpSpPr/>
          <p:nvPr/>
        </p:nvGrpSpPr>
        <p:grpSpPr>
          <a:xfrm>
            <a:off x="17145000" y="10766375"/>
            <a:ext cx="2514600" cy="489475"/>
            <a:chOff x="17297400" y="3810000"/>
            <a:chExt cx="2514600" cy="489475"/>
          </a:xfrm>
        </p:grpSpPr>
        <p:cxnSp>
          <p:nvCxnSpPr>
            <p:cNvPr id="88" name="Đường kết nối Thẳng 87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Đường kết nối Thẳng 88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Đường kết nối Thẳng 90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Đường kết nối Thẳng 91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Đường kết nối Thẳng 92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Nhóm 125"/>
          <p:cNvGrpSpPr/>
          <p:nvPr/>
        </p:nvGrpSpPr>
        <p:grpSpPr>
          <a:xfrm>
            <a:off x="12077626" y="6287515"/>
            <a:ext cx="2514600" cy="489475"/>
            <a:chOff x="17297400" y="3810000"/>
            <a:chExt cx="2514600" cy="489475"/>
          </a:xfrm>
        </p:grpSpPr>
        <p:cxnSp>
          <p:nvCxnSpPr>
            <p:cNvPr id="127" name="Đường kết nối Thẳng 126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Đường kết nối Thẳng 127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Đường kết nối Thẳng 128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Đường kết nối Thẳng 129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Đường kết nối Thẳng 130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Nhóm 136"/>
          <p:cNvGrpSpPr/>
          <p:nvPr/>
        </p:nvGrpSpPr>
        <p:grpSpPr>
          <a:xfrm>
            <a:off x="12090460" y="8566084"/>
            <a:ext cx="2514600" cy="489475"/>
            <a:chOff x="17297400" y="3810000"/>
            <a:chExt cx="2514600" cy="489475"/>
          </a:xfrm>
        </p:grpSpPr>
        <p:cxnSp>
          <p:nvCxnSpPr>
            <p:cNvPr id="138" name="Đường kết nối Thẳng 137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Đường kết nối Thẳng 138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Đường kết nối Thẳng 139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Đường kết nối Thẳng 140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Đường kết nối Thẳng 141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Nhóm 24"/>
          <p:cNvGrpSpPr/>
          <p:nvPr/>
        </p:nvGrpSpPr>
        <p:grpSpPr>
          <a:xfrm>
            <a:off x="11606226" y="10585673"/>
            <a:ext cx="8550705" cy="1918568"/>
            <a:chOff x="11606226" y="10585673"/>
            <a:chExt cx="8550705" cy="1918568"/>
          </a:xfrm>
        </p:grpSpPr>
        <p:cxnSp>
          <p:nvCxnSpPr>
            <p:cNvPr id="148" name="Đường kết nối Mũi tên Thẳng 147"/>
            <p:cNvCxnSpPr/>
            <p:nvPr/>
          </p:nvCxnSpPr>
          <p:spPr>
            <a:xfrm flipV="1">
              <a:off x="11606226" y="11067899"/>
              <a:ext cx="8550705" cy="32275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Ngoặc ôm Trái 151"/>
            <p:cNvSpPr/>
            <p:nvPr/>
          </p:nvSpPr>
          <p:spPr>
            <a:xfrm flipH="1">
              <a:off x="16609216" y="10585673"/>
              <a:ext cx="260579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Hộp_Văn_Bản 153"/>
            <p:cNvSpPr txBox="1"/>
            <p:nvPr/>
          </p:nvSpPr>
          <p:spPr>
            <a:xfrm>
              <a:off x="16517655" y="11734800"/>
              <a:ext cx="6222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ình chữ nhật 13"/>
              <p:cNvSpPr/>
              <p:nvPr/>
            </p:nvSpPr>
            <p:spPr>
              <a:xfrm>
                <a:off x="1801503" y="10381503"/>
                <a:ext cx="695484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endChr m:val="]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−∞;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ℝ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|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≤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Hình chữ nhậ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503" y="10381503"/>
                <a:ext cx="6954841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_Văn_Bản 66"/>
              <p:cNvSpPr txBox="1"/>
              <p:nvPr/>
            </p:nvSpPr>
            <p:spPr>
              <a:xfrm>
                <a:off x="1801503" y="3903515"/>
                <a:ext cx="779543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𝐚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ℝ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|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𝐚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≤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&lt;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Hộp_Văn_Bản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503" y="3903515"/>
                <a:ext cx="7795435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 16"/>
              <p:cNvSpPr/>
              <p:nvPr/>
            </p:nvSpPr>
            <p:spPr>
              <a:xfrm>
                <a:off x="1801503" y="6007549"/>
                <a:ext cx="689105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endChr m:val="]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𝐚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ℝ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|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𝐚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&lt;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≤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Hình chữ nhậ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503" y="6007549"/>
                <a:ext cx="6891053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ình chữ nhật 17"/>
              <p:cNvSpPr/>
              <p:nvPr/>
            </p:nvSpPr>
            <p:spPr>
              <a:xfrm>
                <a:off x="1801503" y="8286118"/>
                <a:ext cx="6369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𝐚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;+∞</m:t>
                          </m:r>
                        </m:e>
                      </m:d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ℝ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|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𝐚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≤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Hình chữ nhậ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503" y="8286118"/>
                <a:ext cx="6369243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Nhóm 18"/>
          <p:cNvGrpSpPr/>
          <p:nvPr/>
        </p:nvGrpSpPr>
        <p:grpSpPr>
          <a:xfrm>
            <a:off x="11870895" y="3531486"/>
            <a:ext cx="8550705" cy="1839401"/>
            <a:chOff x="11870895" y="3531486"/>
            <a:chExt cx="8550705" cy="1839401"/>
          </a:xfrm>
        </p:grpSpPr>
        <p:cxnSp>
          <p:nvCxnSpPr>
            <p:cNvPr id="32" name="Đường kết nối Mũi tên Thẳng 31"/>
            <p:cNvCxnSpPr/>
            <p:nvPr/>
          </p:nvCxnSpPr>
          <p:spPr>
            <a:xfrm flipV="1">
              <a:off x="11870895" y="4038600"/>
              <a:ext cx="8550705" cy="32275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Hộp_Văn_Bản 38"/>
            <p:cNvSpPr txBox="1"/>
            <p:nvPr/>
          </p:nvSpPr>
          <p:spPr>
            <a:xfrm>
              <a:off x="14515785" y="4469572"/>
              <a:ext cx="6336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40" name="Hộp_Văn_Bản 39"/>
            <p:cNvSpPr txBox="1"/>
            <p:nvPr/>
          </p:nvSpPr>
          <p:spPr>
            <a:xfrm>
              <a:off x="16383000" y="4601446"/>
              <a:ext cx="457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70" name="Ngoặc ôm Trái 69"/>
            <p:cNvSpPr/>
            <p:nvPr/>
          </p:nvSpPr>
          <p:spPr>
            <a:xfrm>
              <a:off x="14896061" y="3588649"/>
              <a:ext cx="194840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Ngoặc ôm Trái 70"/>
            <p:cNvSpPr/>
            <p:nvPr/>
          </p:nvSpPr>
          <p:spPr>
            <a:xfrm flipH="1">
              <a:off x="16644257" y="3531486"/>
              <a:ext cx="228600" cy="1069960"/>
            </a:xfrm>
            <a:prstGeom prst="leftBracket">
              <a:avLst>
                <a:gd name="adj" fmla="val 67350"/>
              </a:avLst>
            </a:prstGeom>
            <a:ln w="57150">
              <a:solidFill>
                <a:srgbClr val="2424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2" name="Nhóm 71"/>
          <p:cNvGrpSpPr/>
          <p:nvPr/>
        </p:nvGrpSpPr>
        <p:grpSpPr>
          <a:xfrm>
            <a:off x="12158373" y="3871240"/>
            <a:ext cx="2514600" cy="489475"/>
            <a:chOff x="17297400" y="3810000"/>
            <a:chExt cx="2514600" cy="489475"/>
          </a:xfrm>
        </p:grpSpPr>
        <p:cxnSp>
          <p:nvCxnSpPr>
            <p:cNvPr id="73" name="Đường kết nối Thẳng 72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Đường kết nối Thẳng 73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Đường kết nối Thẳng 74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Đường kết nối Thẳng 75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Đường kết nối Thẳng 76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Nhóm 77"/>
          <p:cNvGrpSpPr/>
          <p:nvPr/>
        </p:nvGrpSpPr>
        <p:grpSpPr>
          <a:xfrm>
            <a:off x="17235373" y="3809999"/>
            <a:ext cx="2514600" cy="489475"/>
            <a:chOff x="17297400" y="3810000"/>
            <a:chExt cx="2514600" cy="489475"/>
          </a:xfrm>
        </p:grpSpPr>
        <p:cxnSp>
          <p:nvCxnSpPr>
            <p:cNvPr id="79" name="Đường kết nối Thẳng 78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Đường kết nối Thẳng 79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Đường kết nối Thẳng 80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Đường kết nối Thẳng 81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Đường kết nối Thẳng 82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Nhóm 84"/>
          <p:cNvGrpSpPr/>
          <p:nvPr/>
        </p:nvGrpSpPr>
        <p:grpSpPr>
          <a:xfrm>
            <a:off x="17216653" y="6250410"/>
            <a:ext cx="2514600" cy="489475"/>
            <a:chOff x="17297400" y="3810000"/>
            <a:chExt cx="2514600" cy="489475"/>
          </a:xfrm>
        </p:grpSpPr>
        <p:cxnSp>
          <p:nvCxnSpPr>
            <p:cNvPr id="86" name="Đường kết nối Thẳng 85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Đường kết nối Thẳng 86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Đường kết nối Thẳng 89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Đường kết nối Thẳng 93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Đường kết nối Thẳng 94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Nhóm 23"/>
          <p:cNvGrpSpPr/>
          <p:nvPr/>
        </p:nvGrpSpPr>
        <p:grpSpPr>
          <a:xfrm>
            <a:off x="11902123" y="8331949"/>
            <a:ext cx="8550705" cy="1505292"/>
            <a:chOff x="11902123" y="8331949"/>
            <a:chExt cx="8550705" cy="1505292"/>
          </a:xfrm>
        </p:grpSpPr>
        <p:cxnSp>
          <p:nvCxnSpPr>
            <p:cNvPr id="132" name="Đường kết nối Mũi tên Thẳng 131"/>
            <p:cNvCxnSpPr/>
            <p:nvPr/>
          </p:nvCxnSpPr>
          <p:spPr>
            <a:xfrm>
              <a:off x="11902123" y="8859066"/>
              <a:ext cx="8550705" cy="0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Hộp_Văn_Bản 152"/>
            <p:cNvSpPr txBox="1"/>
            <p:nvPr/>
          </p:nvSpPr>
          <p:spPr>
            <a:xfrm>
              <a:off x="14325600" y="9067800"/>
              <a:ext cx="6336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96" name="Ngoặc ôm Trái 95"/>
            <p:cNvSpPr/>
            <p:nvPr/>
          </p:nvSpPr>
          <p:spPr>
            <a:xfrm>
              <a:off x="14859000" y="8331949"/>
              <a:ext cx="194840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2" name="Nhóm 21"/>
          <p:cNvGrpSpPr/>
          <p:nvPr/>
        </p:nvGrpSpPr>
        <p:grpSpPr>
          <a:xfrm>
            <a:off x="11887200" y="5966217"/>
            <a:ext cx="8550705" cy="1806604"/>
            <a:chOff x="11887200" y="5966217"/>
            <a:chExt cx="8550705" cy="1806604"/>
          </a:xfrm>
        </p:grpSpPr>
        <p:cxnSp>
          <p:nvCxnSpPr>
            <p:cNvPr id="115" name="Đường kết nối Mũi tên Thẳng 114"/>
            <p:cNvCxnSpPr/>
            <p:nvPr/>
          </p:nvCxnSpPr>
          <p:spPr>
            <a:xfrm>
              <a:off x="11887200" y="6532253"/>
              <a:ext cx="8550705" cy="0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Ngoặc ôm Trái 121"/>
            <p:cNvSpPr/>
            <p:nvPr/>
          </p:nvSpPr>
          <p:spPr>
            <a:xfrm>
              <a:off x="14748004" y="5966217"/>
              <a:ext cx="258849" cy="967983"/>
            </a:xfrm>
            <a:prstGeom prst="leftBracket">
              <a:avLst>
                <a:gd name="adj" fmla="val 67350"/>
              </a:avLst>
            </a:prstGeom>
            <a:ln w="57150">
              <a:solidFill>
                <a:srgbClr val="2424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Hộp_Văn_Bản 122"/>
            <p:cNvSpPr txBox="1"/>
            <p:nvPr/>
          </p:nvSpPr>
          <p:spPr>
            <a:xfrm>
              <a:off x="14373239" y="6850559"/>
              <a:ext cx="6336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84" name="Ngoặc ôm Trái 83"/>
            <p:cNvSpPr/>
            <p:nvPr/>
          </p:nvSpPr>
          <p:spPr>
            <a:xfrm flipH="1">
              <a:off x="16628267" y="5996784"/>
              <a:ext cx="260579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Hộp_Văn_Bản 97"/>
            <p:cNvSpPr txBox="1"/>
            <p:nvPr/>
          </p:nvSpPr>
          <p:spPr>
            <a:xfrm>
              <a:off x="16577696" y="7003380"/>
              <a:ext cx="6222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338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7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7301" y="1700164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854580" y="6765240"/>
            <a:ext cx="21819676" cy="4235171"/>
            <a:chOff x="1270511" y="5867400"/>
            <a:chExt cx="21819676" cy="549945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522784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999134"/>
              <a:chOff x="1224541" y="6305967"/>
              <a:chExt cx="3568119" cy="999134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9991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824176" y="2835961"/>
            <a:ext cx="21910888" cy="3592264"/>
            <a:chOff x="1268078" y="3405486"/>
            <a:chExt cx="21872177" cy="2861266"/>
          </a:xfrm>
        </p:grpSpPr>
        <p:sp>
          <p:nvSpPr>
            <p:cNvPr id="62" name="Rounded Rectangle 61"/>
            <p:cNvSpPr/>
            <p:nvPr/>
          </p:nvSpPr>
          <p:spPr>
            <a:xfrm>
              <a:off x="1298428" y="3581026"/>
              <a:ext cx="21841827" cy="26857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312819" cy="517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/>
              <p:cNvSpPr/>
              <p:nvPr/>
            </p:nvSpPr>
            <p:spPr>
              <a:xfrm>
                <a:off x="4329537" y="5133318"/>
                <a:ext cx="1800762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Hình chữ nhậ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537" y="5133318"/>
                <a:ext cx="18007628" cy="769441"/>
              </a:xfrm>
              <a:prstGeom prst="rect">
                <a:avLst/>
              </a:prstGeom>
              <a:blipFill rotWithShape="1">
                <a:blip r:embed="rId3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/>
              <p:cNvSpPr/>
              <p:nvPr/>
            </p:nvSpPr>
            <p:spPr>
              <a:xfrm>
                <a:off x="4453103" y="2964280"/>
                <a:ext cx="1825155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 dụng các kí hiệu khoảng, nửa khoảng, đoạn để viết tập hợp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∈</m:t>
                            </m:r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ℝ</m:t>
                            </m:r>
                          </m:e>
                        </m:d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≤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≤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Hình chữ nhậ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103" y="2964280"/>
                <a:ext cx="18251557" cy="1446550"/>
              </a:xfrm>
              <a:prstGeom prst="rect">
                <a:avLst/>
              </a:prstGeom>
              <a:blipFill rotWithShape="1">
                <a:blip r:embed="rId4"/>
                <a:stretch>
                  <a:fillRect t="-8403" r="-601" b="-184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ình chữ nhật 13"/>
              <p:cNvSpPr/>
              <p:nvPr/>
            </p:nvSpPr>
            <p:spPr>
              <a:xfrm>
                <a:off x="3429000" y="7588196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𝐓𝐚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𝐜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 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∈</m:t>
                              </m:r>
                              <m:r>
                                <a:rPr lang="en-US" sz="4400" b="1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ℝ</m:t>
                              </m:r>
                            </m:e>
                          </m:d>
                          <m:r>
                            <a:rPr lang="en-US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≤</m:t>
                          </m:r>
                          <m:r>
                            <a:rPr lang="en-US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≤</m:t>
                          </m:r>
                          <m:r>
                            <a:rPr lang="en-US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e>
                      </m:d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⇔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e>
                      </m:d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Hình chữ nhậ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7588196"/>
                <a:ext cx="12192000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ình chữ nhật 14"/>
          <p:cNvSpPr/>
          <p:nvPr/>
        </p:nvSpPr>
        <p:spPr>
          <a:xfrm>
            <a:off x="3362098" y="9448800"/>
            <a:ext cx="21820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Hình Bầu dục 16"/>
          <p:cNvSpPr/>
          <p:nvPr/>
        </p:nvSpPr>
        <p:spPr>
          <a:xfrm>
            <a:off x="5029200" y="5133318"/>
            <a:ext cx="685800" cy="7694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7301" y="1700164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818621" y="9011004"/>
            <a:ext cx="21819676" cy="4206263"/>
            <a:chOff x="1270511" y="5867400"/>
            <a:chExt cx="21819676" cy="4088442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381683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999134"/>
              <a:chOff x="1224541" y="6305967"/>
              <a:chExt cx="3568119" cy="999134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9991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813290" y="2835960"/>
            <a:ext cx="21880484" cy="6003277"/>
            <a:chOff x="1257211" y="3405486"/>
            <a:chExt cx="21841827" cy="5500268"/>
          </a:xfrm>
        </p:grpSpPr>
        <p:sp>
          <p:nvSpPr>
            <p:cNvPr id="62" name="Rounded Rectangle 61"/>
            <p:cNvSpPr/>
            <p:nvPr/>
          </p:nvSpPr>
          <p:spPr>
            <a:xfrm>
              <a:off x="1257211" y="3581026"/>
              <a:ext cx="21841827" cy="532472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312819" cy="497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/>
              <p:cNvSpPr/>
              <p:nvPr/>
            </p:nvSpPr>
            <p:spPr>
              <a:xfrm>
                <a:off x="4296880" y="3024085"/>
                <a:ext cx="1840778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các tập hợp: </a:t>
                </a:r>
                <a14:m>
                  <m:oMath xmlns:m="http://schemas.openxmlformats.org/officeDocument/2006/math"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∊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𝑹</m:t>
                        </m:r>
                      </m:e>
                    </m:d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}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∊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𝑹</m:t>
                        </m:r>
                      </m:e>
                    </m:d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}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lvl="0"/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∊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𝑹</m:t>
                        </m:r>
                      </m:e>
                    </m:d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}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Hãy viết lại các tập hợp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𝑨</m:t>
                    </m:r>
                    <m:r>
                      <a:rPr lang="nl-NL" sz="4400" b="1">
                        <a:latin typeface="Cambria Math"/>
                      </a:rPr>
                      <m:t>, </m:t>
                    </m:r>
                    <m:r>
                      <a:rPr lang="nl-NL" sz="4400" b="1" i="1">
                        <a:latin typeface="Cambria Math"/>
                      </a:rPr>
                      <m:t>𝑩</m:t>
                    </m:r>
                    <m:r>
                      <a:rPr lang="nl-NL" sz="4400" b="1">
                        <a:latin typeface="Cambria Math"/>
                      </a:rPr>
                      <m:t>, </m:t>
                    </m:r>
                    <m:r>
                      <a:rPr lang="nl-NL" sz="4400" b="1" i="1">
                        <a:latin typeface="Cambria Math"/>
                      </a:rPr>
                      <m:t>𝑪</m:t>
                    </m:r>
                    <m:r>
                      <a:rPr lang="nl-NL" sz="4400" b="1">
                        <a:latin typeface="Cambria Math"/>
                      </a:rPr>
                      <m:t> 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dưới kí hiệu khoảng, nửa khoảng, đoạn.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Hình chữ nhậ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880" y="3024085"/>
                <a:ext cx="18407780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1358" t="-6034" b="-129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ình chữ nhật 13"/>
              <p:cNvSpPr/>
              <p:nvPr/>
            </p:nvSpPr>
            <p:spPr>
              <a:xfrm>
                <a:off x="3079426" y="10165991"/>
                <a:ext cx="13017444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𝐀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nl-NL" sz="4400" b="1" i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lang="nl-NL" sz="4400" b="1" i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∊</m:t>
                          </m:r>
                          <m:r>
                            <a:rPr lang="nl-NL" sz="4400" b="1" i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𝐑</m:t>
                          </m:r>
                        </m:e>
                      </m:d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𝐱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}⟺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𝐀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=(−∞;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nl-NL" sz="4400" b="1" i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𝐁</m:t>
                    </m:r>
                    <m:r>
                      <a:rPr lang="nl-NL" sz="4400" b="1" i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  <m:r>
                          <a:rPr lang="nl-NL" sz="4400" b="1" i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∊</m:t>
                        </m:r>
                        <m:r>
                          <a:rPr lang="nl-NL" sz="4400" b="1" i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𝐑</m:t>
                        </m:r>
                      </m:e>
                    </m:d>
                    <m:r>
                      <a:rPr lang="nl-NL" sz="4400" b="1" i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nl-NL" sz="4400" b="1" i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nl-NL" sz="4400" b="1" i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𝐱</m:t>
                    </m:r>
                    <m:r>
                      <a:rPr lang="nl-NL" sz="4400" b="1" i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nl-NL" sz="4400" b="1" i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nl-NL" sz="4400" b="1" i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}⟺</m:t>
                    </m:r>
                    <m:r>
                      <a:rPr lang="nl-NL" sz="4400" b="1" i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𝐁</m:t>
                    </m:r>
                    <m:r>
                      <a:rPr lang="nl-NL" sz="4400" b="1" i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nl-NL" sz="4400" b="1" i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nl-NL" sz="4400" b="1" i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m:rPr>
                        <m:nor/>
                      </m:rPr>
                      <a:rPr lang="nl-NL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</m:t>
                      </m:r>
                      <m:r>
                        <a:rPr lang="vi-VN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𝐂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nl-NL" sz="4400" b="1" i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lang="nl-NL" sz="4400" b="1" i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∊</m:t>
                          </m:r>
                          <m:r>
                            <a:rPr lang="nl-NL" sz="4400" b="1" i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𝐑</m:t>
                          </m:r>
                        </m:e>
                      </m:d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≤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𝐱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≤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}⟺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𝐂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=[−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]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Hình chữ nhậ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426" y="10165991"/>
                <a:ext cx="13017444" cy="21236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ình chữ nhật 14"/>
          <p:cNvSpPr/>
          <p:nvPr/>
        </p:nvSpPr>
        <p:spPr>
          <a:xfrm>
            <a:off x="3079426" y="12179405"/>
            <a:ext cx="22236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/>
              <p:cNvSpPr/>
              <p:nvPr/>
            </p:nvSpPr>
            <p:spPr>
              <a:xfrm>
                <a:off x="4343400" y="5149151"/>
                <a:ext cx="1012104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𝐁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=[−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Hình chữ nhậ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149151"/>
                <a:ext cx="10121040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2470" t="-16667" r="-1446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/>
              <p:cNvSpPr/>
              <p:nvPr/>
            </p:nvSpPr>
            <p:spPr>
              <a:xfrm>
                <a:off x="4388805" y="6048967"/>
                <a:ext cx="1015714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𝐁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=[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); 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=[−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Hình chữ nhậ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805" y="6048967"/>
                <a:ext cx="10157140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2461" t="-16535" r="-1441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 15"/>
              <p:cNvSpPr/>
              <p:nvPr/>
            </p:nvSpPr>
            <p:spPr>
              <a:xfrm>
                <a:off x="4343400" y="6948783"/>
                <a:ext cx="1022177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𝐁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=(−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Hình chữ nhậ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6948783"/>
                <a:ext cx="10221773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2446" t="-16667" r="-1492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ình chữ nhật 17"/>
              <p:cNvSpPr/>
              <p:nvPr/>
            </p:nvSpPr>
            <p:spPr>
              <a:xfrm>
                <a:off x="4356770" y="7848600"/>
                <a:ext cx="1019933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𝐁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=[−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Hình chữ nhậ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770" y="7848600"/>
                <a:ext cx="10199331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2451" t="-16667" r="-1435" b="-3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Hình Bầu dục 91"/>
          <p:cNvSpPr/>
          <p:nvPr/>
        </p:nvSpPr>
        <p:spPr>
          <a:xfrm>
            <a:off x="4267200" y="7841159"/>
            <a:ext cx="685800" cy="7694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3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0" grpId="0"/>
      <p:bldP spid="16" grpId="0"/>
      <p:bldP spid="18" grpId="0"/>
      <p:bldP spid="9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4353</TotalTime>
  <Words>1576</Words>
  <Application>Microsoft Office PowerPoint</Application>
  <PresentationFormat>Custom</PresentationFormat>
  <Paragraphs>252</Paragraphs>
  <Slides>20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SimSun</vt:lpstr>
      <vt:lpstr>Arial</vt:lpstr>
      <vt:lpstr>Calibri</vt:lpstr>
      <vt:lpstr>Calibri Light</vt:lpstr>
      <vt:lpstr>Cambria Math</vt:lpstr>
      <vt:lpstr>Chu Van An</vt:lpstr>
      <vt:lpstr>Palace Script MT</vt:lpstr>
      <vt:lpstr>Palatino Linotype</vt:lpstr>
      <vt:lpstr>Tahoma</vt:lpstr>
      <vt:lpstr>Times New Roman</vt:lpstr>
      <vt:lpstr>1_Office Theme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ManhHuu Vu</cp:lastModifiedBy>
  <cp:revision>159</cp:revision>
  <dcterms:created xsi:type="dcterms:W3CDTF">2013-08-31T11:42:51Z</dcterms:created>
  <dcterms:modified xsi:type="dcterms:W3CDTF">2021-09-05T01:33:51Z</dcterms:modified>
</cp:coreProperties>
</file>