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2.jp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sldIdLst>
    <p:sldId id="256" r:id="rId2"/>
    <p:sldId id="258" r:id="rId3"/>
    <p:sldId id="266" r:id="rId4"/>
    <p:sldId id="264" r:id="rId5"/>
    <p:sldId id="265" r:id="rId6"/>
    <p:sldId id="259" r:id="rId7"/>
    <p:sldId id="269" r:id="rId8"/>
    <p:sldId id="260" r:id="rId9"/>
    <p:sldId id="268" r:id="rId10"/>
    <p:sldId id="261" r:id="rId11"/>
    <p:sldId id="263" r:id="rId12"/>
    <p:sldId id="267" r:id="rId13"/>
    <p:sldId id="257" r:id="rId14"/>
    <p:sldId id="262" r:id="rId15"/>
    <p:sldId id="272" r:id="rId16"/>
    <p:sldId id="274" r:id="rId17"/>
    <p:sldId id="275" r:id="rId18"/>
    <p:sldId id="276" r:id="rId19"/>
    <p:sldId id="277" r:id="rId20"/>
    <p:sldId id="278" r:id="rId21"/>
    <p:sldId id="270" r:id="rId22"/>
    <p:sldId id="271" r:id="rId23"/>
    <p:sldId id="279" r:id="rId24"/>
    <p:sldId id="282"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742" autoAdjust="0"/>
  </p:normalViewPr>
  <p:slideViewPr>
    <p:cSldViewPr snapToGrid="0">
      <p:cViewPr varScale="1">
        <p:scale>
          <a:sx n="69" d="100"/>
          <a:sy n="69" d="100"/>
        </p:scale>
        <p:origin x="50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5F6B4E-4892-47E2-9DF0-E40967104197}" type="datetimeFigureOut">
              <a:rPr lang="en-US" smtClean="0"/>
              <a:t>7/10/2022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55424C-F9FF-4D10-86BB-FB69AB946895}" type="slidenum">
              <a:rPr lang="en-US" smtClean="0"/>
              <a:t>‹#›</a:t>
            </a:fld>
            <a:endParaRPr lang="en-US"/>
          </a:p>
        </p:txBody>
      </p:sp>
    </p:spTree>
    <p:extLst>
      <p:ext uri="{BB962C8B-B14F-4D97-AF65-F5344CB8AC3E}">
        <p14:creationId xmlns:p14="http://schemas.microsoft.com/office/powerpoint/2010/main" val="578085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vi-VN" sz="1200" b="0" i="0" dirty="0">
                <a:effectLst/>
                <a:latin typeface="Open Sans" panose="020B0606030504020204" pitchFamily="34" charset="0"/>
              </a:rPr>
              <a:t>Dòng điện trong chất điện phân không chỉ tải điện lượng mà còn tải cả vật chất đi theo. Tới điện cực chỉ có các electron có thể đi tiếp, còn lượng vật chất đọng lại ở điện cực, gây ra hiện tượng điện phân.</a:t>
            </a:r>
          </a:p>
          <a:p>
            <a:pPr algn="just"/>
            <a:r>
              <a:rPr lang="vi-VN" sz="1200" b="0" i="0" dirty="0">
                <a:effectLst/>
                <a:latin typeface="Open Sans" panose="020B0606030504020204" pitchFamily="34" charset="0"/>
              </a:rPr>
              <a:t>     + Ion dương chạy về phía catot nên gọi là cation.</a:t>
            </a:r>
          </a:p>
          <a:p>
            <a:pPr algn="just"/>
            <a:r>
              <a:rPr lang="vi-VN" sz="1200" b="0" i="0" dirty="0">
                <a:effectLst/>
                <a:latin typeface="Open Sans" panose="020B0606030504020204" pitchFamily="34" charset="0"/>
              </a:rPr>
              <a:t>     + Ion âm chạy về phía anot nên gọi là anion.</a:t>
            </a:r>
          </a:p>
          <a:p>
            <a:endParaRPr lang="en-US" dirty="0"/>
          </a:p>
        </p:txBody>
      </p:sp>
      <p:sp>
        <p:nvSpPr>
          <p:cNvPr id="4" name="Slide Number Placeholder 3"/>
          <p:cNvSpPr>
            <a:spLocks noGrp="1"/>
          </p:cNvSpPr>
          <p:nvPr>
            <p:ph type="sldNum" sz="quarter" idx="5"/>
          </p:nvPr>
        </p:nvSpPr>
        <p:spPr/>
        <p:txBody>
          <a:bodyPr/>
          <a:lstStyle/>
          <a:p>
            <a:fld id="{6C55424C-F9FF-4D10-86BB-FB69AB946895}" type="slidenum">
              <a:rPr lang="en-US" smtClean="0"/>
              <a:t>6</a:t>
            </a:fld>
            <a:endParaRPr lang="en-US"/>
          </a:p>
        </p:txBody>
      </p:sp>
    </p:spTree>
    <p:extLst>
      <p:ext uri="{BB962C8B-B14F-4D97-AF65-F5344CB8AC3E}">
        <p14:creationId xmlns:p14="http://schemas.microsoft.com/office/powerpoint/2010/main" val="13315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vi-VN" sz="1200" b="0" i="0" dirty="0">
                <a:effectLst/>
                <a:latin typeface="Open Sans" panose="020B0606030504020204" pitchFamily="34" charset="0"/>
              </a:rPr>
              <a:t>Dòng điện trong chất điện phân không chỉ tải điện lượng mà còn tải cả vật chất đi theo. Tới điện cực chỉ có các electron có thể đi tiếp, còn lượng vật chất đọng lại ở điện cực, gây ra hiện tượng điện phân.</a:t>
            </a:r>
          </a:p>
          <a:p>
            <a:pPr algn="just"/>
            <a:r>
              <a:rPr lang="vi-VN" sz="1200" b="0" i="0" dirty="0">
                <a:effectLst/>
                <a:latin typeface="Open Sans" panose="020B0606030504020204" pitchFamily="34" charset="0"/>
              </a:rPr>
              <a:t>     + Ion dương chạy về phía catot nên gọi là cation.</a:t>
            </a:r>
          </a:p>
          <a:p>
            <a:pPr algn="just"/>
            <a:r>
              <a:rPr lang="vi-VN" sz="1200" b="0" i="0" dirty="0">
                <a:effectLst/>
                <a:latin typeface="Open Sans" panose="020B0606030504020204" pitchFamily="34" charset="0"/>
              </a:rPr>
              <a:t>     + Ion âm chạy về phía anot nên gọi là anion.</a:t>
            </a:r>
          </a:p>
          <a:p>
            <a:endParaRPr lang="en-US" dirty="0"/>
          </a:p>
        </p:txBody>
      </p:sp>
      <p:sp>
        <p:nvSpPr>
          <p:cNvPr id="4" name="Slide Number Placeholder 3"/>
          <p:cNvSpPr>
            <a:spLocks noGrp="1"/>
          </p:cNvSpPr>
          <p:nvPr>
            <p:ph type="sldNum" sz="quarter" idx="5"/>
          </p:nvPr>
        </p:nvSpPr>
        <p:spPr/>
        <p:txBody>
          <a:bodyPr/>
          <a:lstStyle/>
          <a:p>
            <a:fld id="{6C55424C-F9FF-4D10-86BB-FB69AB946895}" type="slidenum">
              <a:rPr lang="en-US" smtClean="0"/>
              <a:t>7</a:t>
            </a:fld>
            <a:endParaRPr lang="en-US"/>
          </a:p>
        </p:txBody>
      </p:sp>
    </p:spTree>
    <p:extLst>
      <p:ext uri="{BB962C8B-B14F-4D97-AF65-F5344CB8AC3E}">
        <p14:creationId xmlns:p14="http://schemas.microsoft.com/office/powerpoint/2010/main" val="1785323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55424C-F9FF-4D10-86BB-FB69AB946895}" type="slidenum">
              <a:rPr lang="en-US" smtClean="0"/>
              <a:t>10</a:t>
            </a:fld>
            <a:endParaRPr lang="en-US"/>
          </a:p>
        </p:txBody>
      </p:sp>
    </p:spTree>
    <p:extLst>
      <p:ext uri="{BB962C8B-B14F-4D97-AF65-F5344CB8AC3E}">
        <p14:creationId xmlns:p14="http://schemas.microsoft.com/office/powerpoint/2010/main" val="1100819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55424C-F9FF-4D10-86BB-FB69AB946895}" type="slidenum">
              <a:rPr lang="en-US" smtClean="0"/>
              <a:t>15</a:t>
            </a:fld>
            <a:endParaRPr lang="en-US"/>
          </a:p>
        </p:txBody>
      </p:sp>
    </p:spTree>
    <p:extLst>
      <p:ext uri="{BB962C8B-B14F-4D97-AF65-F5344CB8AC3E}">
        <p14:creationId xmlns:p14="http://schemas.microsoft.com/office/powerpoint/2010/main" val="1500437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55424C-F9FF-4D10-86BB-FB69AB946895}" type="slidenum">
              <a:rPr lang="en-US" smtClean="0"/>
              <a:t>21</a:t>
            </a:fld>
            <a:endParaRPr lang="en-US"/>
          </a:p>
        </p:txBody>
      </p:sp>
    </p:spTree>
    <p:extLst>
      <p:ext uri="{BB962C8B-B14F-4D97-AF65-F5344CB8AC3E}">
        <p14:creationId xmlns:p14="http://schemas.microsoft.com/office/powerpoint/2010/main" val="1814629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55424C-F9FF-4D10-86BB-FB69AB946895}" type="slidenum">
              <a:rPr lang="en-US" smtClean="0"/>
              <a:t>22</a:t>
            </a:fld>
            <a:endParaRPr lang="en-US"/>
          </a:p>
        </p:txBody>
      </p:sp>
    </p:spTree>
    <p:extLst>
      <p:ext uri="{BB962C8B-B14F-4D97-AF65-F5344CB8AC3E}">
        <p14:creationId xmlns:p14="http://schemas.microsoft.com/office/powerpoint/2010/main" val="4047809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3F1C3-8FC1-4D42-2FEC-538B6225EF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5E0068-468D-7430-75A6-0C5AA22A0D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E8C371-5B28-219F-096B-B4CD68DE6BB6}"/>
              </a:ext>
            </a:extLst>
          </p:cNvPr>
          <p:cNvSpPr>
            <a:spLocks noGrp="1"/>
          </p:cNvSpPr>
          <p:nvPr>
            <p:ph type="dt" sz="half" idx="10"/>
          </p:nvPr>
        </p:nvSpPr>
        <p:spPr/>
        <p:txBody>
          <a:bodyPr/>
          <a:lstStyle/>
          <a:p>
            <a:fld id="{13EC0AD2-E9F2-4C46-9DC8-01CD3F2E7AE6}" type="datetimeFigureOut">
              <a:rPr lang="en-US" smtClean="0"/>
              <a:t>7/10/2022</a:t>
            </a:fld>
            <a:endParaRPr lang="en-US"/>
          </a:p>
        </p:txBody>
      </p:sp>
      <p:sp>
        <p:nvSpPr>
          <p:cNvPr id="5" name="Footer Placeholder 4">
            <a:extLst>
              <a:ext uri="{FF2B5EF4-FFF2-40B4-BE49-F238E27FC236}">
                <a16:creationId xmlns:a16="http://schemas.microsoft.com/office/drawing/2014/main" id="{EC88335C-1390-EB42-A1E3-300EF50D06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45AD16-F143-F3C8-03A5-7BEBC118D70E}"/>
              </a:ext>
            </a:extLst>
          </p:cNvPr>
          <p:cNvSpPr>
            <a:spLocks noGrp="1"/>
          </p:cNvSpPr>
          <p:nvPr>
            <p:ph type="sldNum" sz="quarter" idx="12"/>
          </p:nvPr>
        </p:nvSpPr>
        <p:spPr/>
        <p:txBody>
          <a:bodyPr/>
          <a:lstStyle/>
          <a:p>
            <a:fld id="{2DDE1797-C5B9-4C0E-9DC5-17CF0923B5D3}" type="slidenum">
              <a:rPr lang="en-US" smtClean="0"/>
              <a:t>‹#›</a:t>
            </a:fld>
            <a:endParaRPr lang="en-US"/>
          </a:p>
        </p:txBody>
      </p:sp>
    </p:spTree>
    <p:extLst>
      <p:ext uri="{BB962C8B-B14F-4D97-AF65-F5344CB8AC3E}">
        <p14:creationId xmlns:p14="http://schemas.microsoft.com/office/powerpoint/2010/main" val="1325228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60EA4-0DC9-85FF-50B5-F62DB0BEC7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3DFDFE-E4FF-4442-DF8D-4AE1723718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650733-41DC-B398-9288-55742D97BD37}"/>
              </a:ext>
            </a:extLst>
          </p:cNvPr>
          <p:cNvSpPr>
            <a:spLocks noGrp="1"/>
          </p:cNvSpPr>
          <p:nvPr>
            <p:ph type="dt" sz="half" idx="10"/>
          </p:nvPr>
        </p:nvSpPr>
        <p:spPr/>
        <p:txBody>
          <a:bodyPr/>
          <a:lstStyle/>
          <a:p>
            <a:fld id="{13EC0AD2-E9F2-4C46-9DC8-01CD3F2E7AE6}" type="datetimeFigureOut">
              <a:rPr lang="en-US" smtClean="0"/>
              <a:t>7/10/2022</a:t>
            </a:fld>
            <a:endParaRPr lang="en-US"/>
          </a:p>
        </p:txBody>
      </p:sp>
      <p:sp>
        <p:nvSpPr>
          <p:cNvPr id="5" name="Footer Placeholder 4">
            <a:extLst>
              <a:ext uri="{FF2B5EF4-FFF2-40B4-BE49-F238E27FC236}">
                <a16:creationId xmlns:a16="http://schemas.microsoft.com/office/drawing/2014/main" id="{1B4D82E8-92D8-6A7B-6CC9-D485BBF6AC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E752B7-A725-A938-FB4E-BD4240D05786}"/>
              </a:ext>
            </a:extLst>
          </p:cNvPr>
          <p:cNvSpPr>
            <a:spLocks noGrp="1"/>
          </p:cNvSpPr>
          <p:nvPr>
            <p:ph type="sldNum" sz="quarter" idx="12"/>
          </p:nvPr>
        </p:nvSpPr>
        <p:spPr/>
        <p:txBody>
          <a:bodyPr/>
          <a:lstStyle/>
          <a:p>
            <a:fld id="{2DDE1797-C5B9-4C0E-9DC5-17CF0923B5D3}" type="slidenum">
              <a:rPr lang="en-US" smtClean="0"/>
              <a:t>‹#›</a:t>
            </a:fld>
            <a:endParaRPr lang="en-US"/>
          </a:p>
        </p:txBody>
      </p:sp>
    </p:spTree>
    <p:extLst>
      <p:ext uri="{BB962C8B-B14F-4D97-AF65-F5344CB8AC3E}">
        <p14:creationId xmlns:p14="http://schemas.microsoft.com/office/powerpoint/2010/main" val="2549679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2085C0-5D43-2E41-9E90-F1CBD04D27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C224B3-6C6E-8FF0-9F71-B8C5753409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E67F2-4A3D-715F-AE4B-2467A1337C5A}"/>
              </a:ext>
            </a:extLst>
          </p:cNvPr>
          <p:cNvSpPr>
            <a:spLocks noGrp="1"/>
          </p:cNvSpPr>
          <p:nvPr>
            <p:ph type="dt" sz="half" idx="10"/>
          </p:nvPr>
        </p:nvSpPr>
        <p:spPr/>
        <p:txBody>
          <a:bodyPr/>
          <a:lstStyle/>
          <a:p>
            <a:fld id="{13EC0AD2-E9F2-4C46-9DC8-01CD3F2E7AE6}" type="datetimeFigureOut">
              <a:rPr lang="en-US" smtClean="0"/>
              <a:t>7/10/2022</a:t>
            </a:fld>
            <a:endParaRPr lang="en-US"/>
          </a:p>
        </p:txBody>
      </p:sp>
      <p:sp>
        <p:nvSpPr>
          <p:cNvPr id="5" name="Footer Placeholder 4">
            <a:extLst>
              <a:ext uri="{FF2B5EF4-FFF2-40B4-BE49-F238E27FC236}">
                <a16:creationId xmlns:a16="http://schemas.microsoft.com/office/drawing/2014/main" id="{3E05C119-C2D4-C1B0-8B16-C7502736A0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134B5A-8AC9-82B9-05B8-9266C2DE86CF}"/>
              </a:ext>
            </a:extLst>
          </p:cNvPr>
          <p:cNvSpPr>
            <a:spLocks noGrp="1"/>
          </p:cNvSpPr>
          <p:nvPr>
            <p:ph type="sldNum" sz="quarter" idx="12"/>
          </p:nvPr>
        </p:nvSpPr>
        <p:spPr/>
        <p:txBody>
          <a:bodyPr/>
          <a:lstStyle/>
          <a:p>
            <a:fld id="{2DDE1797-C5B9-4C0E-9DC5-17CF0923B5D3}" type="slidenum">
              <a:rPr lang="en-US" smtClean="0"/>
              <a:t>‹#›</a:t>
            </a:fld>
            <a:endParaRPr lang="en-US"/>
          </a:p>
        </p:txBody>
      </p:sp>
    </p:spTree>
    <p:extLst>
      <p:ext uri="{BB962C8B-B14F-4D97-AF65-F5344CB8AC3E}">
        <p14:creationId xmlns:p14="http://schemas.microsoft.com/office/powerpoint/2010/main" val="482524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DFF53-D475-EC18-74FF-73ACD8C235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7F2B3E-C487-7DA2-48E4-ED12BC2A66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DC5B9E-2BB7-7E59-60FF-5F35DA6EF770}"/>
              </a:ext>
            </a:extLst>
          </p:cNvPr>
          <p:cNvSpPr>
            <a:spLocks noGrp="1"/>
          </p:cNvSpPr>
          <p:nvPr>
            <p:ph type="dt" sz="half" idx="10"/>
          </p:nvPr>
        </p:nvSpPr>
        <p:spPr/>
        <p:txBody>
          <a:bodyPr/>
          <a:lstStyle/>
          <a:p>
            <a:fld id="{13EC0AD2-E9F2-4C46-9DC8-01CD3F2E7AE6}" type="datetimeFigureOut">
              <a:rPr lang="en-US" smtClean="0"/>
              <a:t>7/10/2022</a:t>
            </a:fld>
            <a:endParaRPr lang="en-US"/>
          </a:p>
        </p:txBody>
      </p:sp>
      <p:sp>
        <p:nvSpPr>
          <p:cNvPr id="5" name="Footer Placeholder 4">
            <a:extLst>
              <a:ext uri="{FF2B5EF4-FFF2-40B4-BE49-F238E27FC236}">
                <a16:creationId xmlns:a16="http://schemas.microsoft.com/office/drawing/2014/main" id="{C92E5C8B-8AFA-6E26-955F-676B0B9B53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E6FAFA-BE88-A327-1134-BC67C41C0CB4}"/>
              </a:ext>
            </a:extLst>
          </p:cNvPr>
          <p:cNvSpPr>
            <a:spLocks noGrp="1"/>
          </p:cNvSpPr>
          <p:nvPr>
            <p:ph type="sldNum" sz="quarter" idx="12"/>
          </p:nvPr>
        </p:nvSpPr>
        <p:spPr/>
        <p:txBody>
          <a:bodyPr/>
          <a:lstStyle/>
          <a:p>
            <a:fld id="{2DDE1797-C5B9-4C0E-9DC5-17CF0923B5D3}" type="slidenum">
              <a:rPr lang="en-US" smtClean="0"/>
              <a:t>‹#›</a:t>
            </a:fld>
            <a:endParaRPr lang="en-US"/>
          </a:p>
        </p:txBody>
      </p:sp>
    </p:spTree>
    <p:extLst>
      <p:ext uri="{BB962C8B-B14F-4D97-AF65-F5344CB8AC3E}">
        <p14:creationId xmlns:p14="http://schemas.microsoft.com/office/powerpoint/2010/main" val="2874011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409D4-4353-D58B-E0D2-FB4FC379C0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9382B3-D764-D374-E1A3-3D0D6E5858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276A6B-DF81-1524-3A90-5014FE93D007}"/>
              </a:ext>
            </a:extLst>
          </p:cNvPr>
          <p:cNvSpPr>
            <a:spLocks noGrp="1"/>
          </p:cNvSpPr>
          <p:nvPr>
            <p:ph type="dt" sz="half" idx="10"/>
          </p:nvPr>
        </p:nvSpPr>
        <p:spPr/>
        <p:txBody>
          <a:bodyPr/>
          <a:lstStyle/>
          <a:p>
            <a:fld id="{13EC0AD2-E9F2-4C46-9DC8-01CD3F2E7AE6}" type="datetimeFigureOut">
              <a:rPr lang="en-US" smtClean="0"/>
              <a:t>7/10/2022</a:t>
            </a:fld>
            <a:endParaRPr lang="en-US"/>
          </a:p>
        </p:txBody>
      </p:sp>
      <p:sp>
        <p:nvSpPr>
          <p:cNvPr id="5" name="Footer Placeholder 4">
            <a:extLst>
              <a:ext uri="{FF2B5EF4-FFF2-40B4-BE49-F238E27FC236}">
                <a16:creationId xmlns:a16="http://schemas.microsoft.com/office/drawing/2014/main" id="{7892B2FE-DC61-6CD5-7E1D-79A6D83B5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2C98CE-BEA6-82D6-E5AE-D2098F17E1E1}"/>
              </a:ext>
            </a:extLst>
          </p:cNvPr>
          <p:cNvSpPr>
            <a:spLocks noGrp="1"/>
          </p:cNvSpPr>
          <p:nvPr>
            <p:ph type="sldNum" sz="quarter" idx="12"/>
          </p:nvPr>
        </p:nvSpPr>
        <p:spPr/>
        <p:txBody>
          <a:bodyPr/>
          <a:lstStyle/>
          <a:p>
            <a:fld id="{2DDE1797-C5B9-4C0E-9DC5-17CF0923B5D3}" type="slidenum">
              <a:rPr lang="en-US" smtClean="0"/>
              <a:t>‹#›</a:t>
            </a:fld>
            <a:endParaRPr lang="en-US"/>
          </a:p>
        </p:txBody>
      </p:sp>
    </p:spTree>
    <p:extLst>
      <p:ext uri="{BB962C8B-B14F-4D97-AF65-F5344CB8AC3E}">
        <p14:creationId xmlns:p14="http://schemas.microsoft.com/office/powerpoint/2010/main" val="539113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0BB93-FFEE-72D8-4D68-291F0DF3FA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516462-69A7-0D99-DA34-E168471255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706911-B7BF-E7F9-72AC-02AC25EA6B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FB129D-DF06-C0CF-65DD-787E10209981}"/>
              </a:ext>
            </a:extLst>
          </p:cNvPr>
          <p:cNvSpPr>
            <a:spLocks noGrp="1"/>
          </p:cNvSpPr>
          <p:nvPr>
            <p:ph type="dt" sz="half" idx="10"/>
          </p:nvPr>
        </p:nvSpPr>
        <p:spPr/>
        <p:txBody>
          <a:bodyPr/>
          <a:lstStyle/>
          <a:p>
            <a:fld id="{13EC0AD2-E9F2-4C46-9DC8-01CD3F2E7AE6}" type="datetimeFigureOut">
              <a:rPr lang="en-US" smtClean="0"/>
              <a:t>7/10/2022</a:t>
            </a:fld>
            <a:endParaRPr lang="en-US"/>
          </a:p>
        </p:txBody>
      </p:sp>
      <p:sp>
        <p:nvSpPr>
          <p:cNvPr id="6" name="Footer Placeholder 5">
            <a:extLst>
              <a:ext uri="{FF2B5EF4-FFF2-40B4-BE49-F238E27FC236}">
                <a16:creationId xmlns:a16="http://schemas.microsoft.com/office/drawing/2014/main" id="{C74FEB8B-D464-4AB4-8C83-1A5E9773C0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B017E5-B347-3CE2-B009-A0D2E7A62543}"/>
              </a:ext>
            </a:extLst>
          </p:cNvPr>
          <p:cNvSpPr>
            <a:spLocks noGrp="1"/>
          </p:cNvSpPr>
          <p:nvPr>
            <p:ph type="sldNum" sz="quarter" idx="12"/>
          </p:nvPr>
        </p:nvSpPr>
        <p:spPr/>
        <p:txBody>
          <a:bodyPr/>
          <a:lstStyle/>
          <a:p>
            <a:fld id="{2DDE1797-C5B9-4C0E-9DC5-17CF0923B5D3}" type="slidenum">
              <a:rPr lang="en-US" smtClean="0"/>
              <a:t>‹#›</a:t>
            </a:fld>
            <a:endParaRPr lang="en-US"/>
          </a:p>
        </p:txBody>
      </p:sp>
    </p:spTree>
    <p:extLst>
      <p:ext uri="{BB962C8B-B14F-4D97-AF65-F5344CB8AC3E}">
        <p14:creationId xmlns:p14="http://schemas.microsoft.com/office/powerpoint/2010/main" val="716426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5AC03-6116-391B-D27E-A22A3521D2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D86D83-389B-3CDC-28D6-2EFCE8FC42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3FA49E-C5A4-C6DE-6B1E-83C5E9B8B2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05FDE6-14E3-CF36-9D1A-A12876986C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81EA3A-3433-C7C3-9B49-526802E336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0F567F-FBE1-2492-F8E7-DAC66A6F1630}"/>
              </a:ext>
            </a:extLst>
          </p:cNvPr>
          <p:cNvSpPr>
            <a:spLocks noGrp="1"/>
          </p:cNvSpPr>
          <p:nvPr>
            <p:ph type="dt" sz="half" idx="10"/>
          </p:nvPr>
        </p:nvSpPr>
        <p:spPr/>
        <p:txBody>
          <a:bodyPr/>
          <a:lstStyle/>
          <a:p>
            <a:fld id="{13EC0AD2-E9F2-4C46-9DC8-01CD3F2E7AE6}" type="datetimeFigureOut">
              <a:rPr lang="en-US" smtClean="0"/>
              <a:t>7/10/2022</a:t>
            </a:fld>
            <a:endParaRPr lang="en-US"/>
          </a:p>
        </p:txBody>
      </p:sp>
      <p:sp>
        <p:nvSpPr>
          <p:cNvPr id="8" name="Footer Placeholder 7">
            <a:extLst>
              <a:ext uri="{FF2B5EF4-FFF2-40B4-BE49-F238E27FC236}">
                <a16:creationId xmlns:a16="http://schemas.microsoft.com/office/drawing/2014/main" id="{A8DD8B7C-DE2A-467F-25C6-80EBF95D40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4EDB8D-9BC6-9183-8F69-D61838CF2863}"/>
              </a:ext>
            </a:extLst>
          </p:cNvPr>
          <p:cNvSpPr>
            <a:spLocks noGrp="1"/>
          </p:cNvSpPr>
          <p:nvPr>
            <p:ph type="sldNum" sz="quarter" idx="12"/>
          </p:nvPr>
        </p:nvSpPr>
        <p:spPr/>
        <p:txBody>
          <a:bodyPr/>
          <a:lstStyle/>
          <a:p>
            <a:fld id="{2DDE1797-C5B9-4C0E-9DC5-17CF0923B5D3}" type="slidenum">
              <a:rPr lang="en-US" smtClean="0"/>
              <a:t>‹#›</a:t>
            </a:fld>
            <a:endParaRPr lang="en-US"/>
          </a:p>
        </p:txBody>
      </p:sp>
    </p:spTree>
    <p:extLst>
      <p:ext uri="{BB962C8B-B14F-4D97-AF65-F5344CB8AC3E}">
        <p14:creationId xmlns:p14="http://schemas.microsoft.com/office/powerpoint/2010/main" val="1576008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F85F9-635D-ED25-2490-CBA53FD811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9D2063-99D8-076F-503D-40CE57C929CE}"/>
              </a:ext>
            </a:extLst>
          </p:cNvPr>
          <p:cNvSpPr>
            <a:spLocks noGrp="1"/>
          </p:cNvSpPr>
          <p:nvPr>
            <p:ph type="dt" sz="half" idx="10"/>
          </p:nvPr>
        </p:nvSpPr>
        <p:spPr/>
        <p:txBody>
          <a:bodyPr/>
          <a:lstStyle/>
          <a:p>
            <a:fld id="{13EC0AD2-E9F2-4C46-9DC8-01CD3F2E7AE6}" type="datetimeFigureOut">
              <a:rPr lang="en-US" smtClean="0"/>
              <a:t>7/10/2022</a:t>
            </a:fld>
            <a:endParaRPr lang="en-US"/>
          </a:p>
        </p:txBody>
      </p:sp>
      <p:sp>
        <p:nvSpPr>
          <p:cNvPr id="4" name="Footer Placeholder 3">
            <a:extLst>
              <a:ext uri="{FF2B5EF4-FFF2-40B4-BE49-F238E27FC236}">
                <a16:creationId xmlns:a16="http://schemas.microsoft.com/office/drawing/2014/main" id="{6AFC9CB9-985A-CCA9-356C-18A0CCB22F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4DBA56-16B8-8C27-A05B-63A1046F70F6}"/>
              </a:ext>
            </a:extLst>
          </p:cNvPr>
          <p:cNvSpPr>
            <a:spLocks noGrp="1"/>
          </p:cNvSpPr>
          <p:nvPr>
            <p:ph type="sldNum" sz="quarter" idx="12"/>
          </p:nvPr>
        </p:nvSpPr>
        <p:spPr/>
        <p:txBody>
          <a:bodyPr/>
          <a:lstStyle/>
          <a:p>
            <a:fld id="{2DDE1797-C5B9-4C0E-9DC5-17CF0923B5D3}" type="slidenum">
              <a:rPr lang="en-US" smtClean="0"/>
              <a:t>‹#›</a:t>
            </a:fld>
            <a:endParaRPr lang="en-US"/>
          </a:p>
        </p:txBody>
      </p:sp>
    </p:spTree>
    <p:extLst>
      <p:ext uri="{BB962C8B-B14F-4D97-AF65-F5344CB8AC3E}">
        <p14:creationId xmlns:p14="http://schemas.microsoft.com/office/powerpoint/2010/main" val="2186677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BCEDCD-8D64-DBA1-0EF9-2CD44488DD44}"/>
              </a:ext>
            </a:extLst>
          </p:cNvPr>
          <p:cNvSpPr>
            <a:spLocks noGrp="1"/>
          </p:cNvSpPr>
          <p:nvPr>
            <p:ph type="dt" sz="half" idx="10"/>
          </p:nvPr>
        </p:nvSpPr>
        <p:spPr/>
        <p:txBody>
          <a:bodyPr/>
          <a:lstStyle/>
          <a:p>
            <a:fld id="{13EC0AD2-E9F2-4C46-9DC8-01CD3F2E7AE6}" type="datetimeFigureOut">
              <a:rPr lang="en-US" smtClean="0"/>
              <a:t>7/10/2022</a:t>
            </a:fld>
            <a:endParaRPr lang="en-US"/>
          </a:p>
        </p:txBody>
      </p:sp>
      <p:sp>
        <p:nvSpPr>
          <p:cNvPr id="3" name="Footer Placeholder 2">
            <a:extLst>
              <a:ext uri="{FF2B5EF4-FFF2-40B4-BE49-F238E27FC236}">
                <a16:creationId xmlns:a16="http://schemas.microsoft.com/office/drawing/2014/main" id="{8989251C-3D87-8625-5E82-AB0DD369C4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7548FE-3539-311D-3424-0E5CB8EE5989}"/>
              </a:ext>
            </a:extLst>
          </p:cNvPr>
          <p:cNvSpPr>
            <a:spLocks noGrp="1"/>
          </p:cNvSpPr>
          <p:nvPr>
            <p:ph type="sldNum" sz="quarter" idx="12"/>
          </p:nvPr>
        </p:nvSpPr>
        <p:spPr/>
        <p:txBody>
          <a:bodyPr/>
          <a:lstStyle/>
          <a:p>
            <a:fld id="{2DDE1797-C5B9-4C0E-9DC5-17CF0923B5D3}" type="slidenum">
              <a:rPr lang="en-US" smtClean="0"/>
              <a:t>‹#›</a:t>
            </a:fld>
            <a:endParaRPr lang="en-US"/>
          </a:p>
        </p:txBody>
      </p:sp>
    </p:spTree>
    <p:extLst>
      <p:ext uri="{BB962C8B-B14F-4D97-AF65-F5344CB8AC3E}">
        <p14:creationId xmlns:p14="http://schemas.microsoft.com/office/powerpoint/2010/main" val="2546160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594F6-81B3-CB09-EF9E-7536576CAC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E21A84-86E9-DBD0-BF0E-AB0B55DCB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62ED94-BDF6-61A1-7996-91A53DF427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0A94A0-E580-9BCD-099F-AF34A693F74E}"/>
              </a:ext>
            </a:extLst>
          </p:cNvPr>
          <p:cNvSpPr>
            <a:spLocks noGrp="1"/>
          </p:cNvSpPr>
          <p:nvPr>
            <p:ph type="dt" sz="half" idx="10"/>
          </p:nvPr>
        </p:nvSpPr>
        <p:spPr/>
        <p:txBody>
          <a:bodyPr/>
          <a:lstStyle/>
          <a:p>
            <a:fld id="{13EC0AD2-E9F2-4C46-9DC8-01CD3F2E7AE6}" type="datetimeFigureOut">
              <a:rPr lang="en-US" smtClean="0"/>
              <a:t>7/10/2022</a:t>
            </a:fld>
            <a:endParaRPr lang="en-US"/>
          </a:p>
        </p:txBody>
      </p:sp>
      <p:sp>
        <p:nvSpPr>
          <p:cNvPr id="6" name="Footer Placeholder 5">
            <a:extLst>
              <a:ext uri="{FF2B5EF4-FFF2-40B4-BE49-F238E27FC236}">
                <a16:creationId xmlns:a16="http://schemas.microsoft.com/office/drawing/2014/main" id="{1D213E4E-5F2A-4A9D-9718-363880BA5E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4B0905-C614-8BDF-E688-6EB7C20D05F7}"/>
              </a:ext>
            </a:extLst>
          </p:cNvPr>
          <p:cNvSpPr>
            <a:spLocks noGrp="1"/>
          </p:cNvSpPr>
          <p:nvPr>
            <p:ph type="sldNum" sz="quarter" idx="12"/>
          </p:nvPr>
        </p:nvSpPr>
        <p:spPr/>
        <p:txBody>
          <a:bodyPr/>
          <a:lstStyle/>
          <a:p>
            <a:fld id="{2DDE1797-C5B9-4C0E-9DC5-17CF0923B5D3}" type="slidenum">
              <a:rPr lang="en-US" smtClean="0"/>
              <a:t>‹#›</a:t>
            </a:fld>
            <a:endParaRPr lang="en-US"/>
          </a:p>
        </p:txBody>
      </p:sp>
    </p:spTree>
    <p:extLst>
      <p:ext uri="{BB962C8B-B14F-4D97-AF65-F5344CB8AC3E}">
        <p14:creationId xmlns:p14="http://schemas.microsoft.com/office/powerpoint/2010/main" val="2803499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ECE74-EC40-3C16-6A9F-B206EF5F1D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63A2CF-FADE-822F-8D75-15782EA305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B3E4EA-B7C7-9EE3-F18B-2E25BADD97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1C378E-B860-1EB7-8EE8-0A085D21F301}"/>
              </a:ext>
            </a:extLst>
          </p:cNvPr>
          <p:cNvSpPr>
            <a:spLocks noGrp="1"/>
          </p:cNvSpPr>
          <p:nvPr>
            <p:ph type="dt" sz="half" idx="10"/>
          </p:nvPr>
        </p:nvSpPr>
        <p:spPr/>
        <p:txBody>
          <a:bodyPr/>
          <a:lstStyle/>
          <a:p>
            <a:fld id="{13EC0AD2-E9F2-4C46-9DC8-01CD3F2E7AE6}" type="datetimeFigureOut">
              <a:rPr lang="en-US" smtClean="0"/>
              <a:t>7/10/2022</a:t>
            </a:fld>
            <a:endParaRPr lang="en-US"/>
          </a:p>
        </p:txBody>
      </p:sp>
      <p:sp>
        <p:nvSpPr>
          <p:cNvPr id="6" name="Footer Placeholder 5">
            <a:extLst>
              <a:ext uri="{FF2B5EF4-FFF2-40B4-BE49-F238E27FC236}">
                <a16:creationId xmlns:a16="http://schemas.microsoft.com/office/drawing/2014/main" id="{0A5BC4D7-E1A5-AD14-CCE6-619A5B77F4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95440B-6D0B-2D53-4070-FF7B80F11BBA}"/>
              </a:ext>
            </a:extLst>
          </p:cNvPr>
          <p:cNvSpPr>
            <a:spLocks noGrp="1"/>
          </p:cNvSpPr>
          <p:nvPr>
            <p:ph type="sldNum" sz="quarter" idx="12"/>
          </p:nvPr>
        </p:nvSpPr>
        <p:spPr/>
        <p:txBody>
          <a:bodyPr/>
          <a:lstStyle/>
          <a:p>
            <a:fld id="{2DDE1797-C5B9-4C0E-9DC5-17CF0923B5D3}" type="slidenum">
              <a:rPr lang="en-US" smtClean="0"/>
              <a:t>‹#›</a:t>
            </a:fld>
            <a:endParaRPr lang="en-US"/>
          </a:p>
        </p:txBody>
      </p:sp>
    </p:spTree>
    <p:extLst>
      <p:ext uri="{BB962C8B-B14F-4D97-AF65-F5344CB8AC3E}">
        <p14:creationId xmlns:p14="http://schemas.microsoft.com/office/powerpoint/2010/main" val="156520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03204B-299D-41D4-A432-977DA75A76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A68D89-0EE7-29CC-0D58-49EAC74A4A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B18389-DF2B-BCE1-0404-1AE7F2AF82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C0AD2-E9F2-4C46-9DC8-01CD3F2E7AE6}" type="datetimeFigureOut">
              <a:rPr lang="en-US" smtClean="0"/>
              <a:t>7/10/2022</a:t>
            </a:fld>
            <a:endParaRPr lang="en-US"/>
          </a:p>
        </p:txBody>
      </p:sp>
      <p:sp>
        <p:nvSpPr>
          <p:cNvPr id="5" name="Footer Placeholder 4">
            <a:extLst>
              <a:ext uri="{FF2B5EF4-FFF2-40B4-BE49-F238E27FC236}">
                <a16:creationId xmlns:a16="http://schemas.microsoft.com/office/drawing/2014/main" id="{FB3A1386-3C32-4442-B508-ED13C33F19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6F0FE0-890C-B4F7-4A95-47F199851E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DE1797-C5B9-4C0E-9DC5-17CF0923B5D3}" type="slidenum">
              <a:rPr lang="en-US" smtClean="0"/>
              <a:t>‹#›</a:t>
            </a:fld>
            <a:endParaRPr lang="en-US"/>
          </a:p>
        </p:txBody>
      </p:sp>
    </p:spTree>
    <p:extLst>
      <p:ext uri="{BB962C8B-B14F-4D97-AF65-F5344CB8AC3E}">
        <p14:creationId xmlns:p14="http://schemas.microsoft.com/office/powerpoint/2010/main" val="34188395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0.png"/></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1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Rectangle 3">
            <a:extLst>
              <a:ext uri="{FF2B5EF4-FFF2-40B4-BE49-F238E27FC236}">
                <a16:creationId xmlns:a16="http://schemas.microsoft.com/office/drawing/2014/main" id="{252D650F-6EB1-4511-BDB6-1FCC6A885D18}"/>
              </a:ext>
            </a:extLst>
          </p:cNvPr>
          <p:cNvSpPr/>
          <p:nvPr/>
        </p:nvSpPr>
        <p:spPr>
          <a:xfrm>
            <a:off x="660041" y="2767106"/>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b="1" kern="1200" cap="none" spc="-50">
                <a:ln w="9525">
                  <a:solidFill>
                    <a:schemeClr val="bg1"/>
                  </a:solidFill>
                  <a:prstDash val="solid"/>
                </a:ln>
                <a:solidFill>
                  <a:srgbClr val="FFFFFF"/>
                </a:solidFill>
                <a:effectLst>
                  <a:outerShdw blurRad="12700" dist="38100" dir="2700000" algn="tl" rotWithShape="0">
                    <a:schemeClr val="accent5">
                      <a:lumMod val="60000"/>
                      <a:lumOff val="40000"/>
                    </a:schemeClr>
                  </a:outerShdw>
                </a:effectLst>
                <a:latin typeface="+mj-lt"/>
                <a:ea typeface="+mj-ea"/>
                <a:cs typeface="+mj-cs"/>
              </a:rPr>
              <a:t>DÒNG ĐIỆN TRONG CHẤT ĐIỆN PHÂN</a:t>
            </a:r>
          </a:p>
        </p:txBody>
      </p:sp>
      <p:pic>
        <p:nvPicPr>
          <p:cNvPr id="6" name="Picture 5" descr="Diagram&#10;&#10;Description automatically generated">
            <a:extLst>
              <a:ext uri="{FF2B5EF4-FFF2-40B4-BE49-F238E27FC236}">
                <a16:creationId xmlns:a16="http://schemas.microsoft.com/office/drawing/2014/main" id="{BAD592E2-6DBF-465F-8535-17DC27F90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428" y="1132865"/>
            <a:ext cx="7225748" cy="4592269"/>
          </a:xfrm>
          <a:prstGeom prst="rect">
            <a:avLst/>
          </a:prstGeom>
        </p:spPr>
      </p:pic>
    </p:spTree>
    <p:extLst>
      <p:ext uri="{BB962C8B-B14F-4D97-AF65-F5344CB8AC3E}">
        <p14:creationId xmlns:p14="http://schemas.microsoft.com/office/powerpoint/2010/main" val="3559503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A26AC-F2DD-48ED-8B3F-8E5E2F80E54C}"/>
              </a:ext>
            </a:extLst>
          </p:cNvPr>
          <p:cNvSpPr>
            <a:spLocks noGrp="1"/>
          </p:cNvSpPr>
          <p:nvPr>
            <p:ph type="title"/>
          </p:nvPr>
        </p:nvSpPr>
        <p:spPr>
          <a:xfrm>
            <a:off x="934872" y="982272"/>
            <a:ext cx="3388419" cy="4560970"/>
          </a:xfrm>
        </p:spPr>
        <p:txBody>
          <a:bodyPr>
            <a:normAutofit/>
          </a:bodyPr>
          <a:lstStyle/>
          <a:p>
            <a:r>
              <a:rPr lang="en-US" sz="4000" b="1" i="0" dirty="0">
                <a:solidFill>
                  <a:srgbClr val="C00000"/>
                </a:solidFill>
                <a:effectLst/>
                <a:latin typeface="Open Sans" panose="020B0606030504020204" pitchFamily="34" charset="0"/>
              </a:rPr>
              <a:t>4. </a:t>
            </a:r>
            <a:r>
              <a:rPr lang="en-US" sz="4000" b="1" i="0" dirty="0" err="1">
                <a:solidFill>
                  <a:srgbClr val="C00000"/>
                </a:solidFill>
                <a:effectLst/>
                <a:latin typeface="Open Sans" panose="020B0606030504020204" pitchFamily="34" charset="0"/>
              </a:rPr>
              <a:t>Các</a:t>
            </a:r>
            <a:r>
              <a:rPr lang="en-US" sz="4000" b="1" i="0" dirty="0">
                <a:solidFill>
                  <a:srgbClr val="C00000"/>
                </a:solidFill>
                <a:effectLst/>
                <a:latin typeface="Open Sans" panose="020B0606030504020204" pitchFamily="34" charset="0"/>
              </a:rPr>
              <a:t> </a:t>
            </a:r>
            <a:r>
              <a:rPr lang="en-US" sz="4000" b="1" i="0" dirty="0" err="1">
                <a:solidFill>
                  <a:srgbClr val="C00000"/>
                </a:solidFill>
                <a:effectLst/>
                <a:latin typeface="Open Sans" panose="020B0606030504020204" pitchFamily="34" charset="0"/>
              </a:rPr>
              <a:t>định</a:t>
            </a:r>
            <a:r>
              <a:rPr lang="en-US" sz="4000" b="1" i="0" dirty="0">
                <a:solidFill>
                  <a:srgbClr val="C00000"/>
                </a:solidFill>
                <a:effectLst/>
                <a:latin typeface="Open Sans" panose="020B0606030504020204" pitchFamily="34" charset="0"/>
              </a:rPr>
              <a:t> </a:t>
            </a:r>
            <a:r>
              <a:rPr lang="en-US" sz="4000" b="1" i="0" dirty="0" err="1">
                <a:solidFill>
                  <a:srgbClr val="C00000"/>
                </a:solidFill>
                <a:effectLst/>
                <a:latin typeface="Open Sans" panose="020B0606030504020204" pitchFamily="34" charset="0"/>
              </a:rPr>
              <a:t>luật</a:t>
            </a:r>
            <a:r>
              <a:rPr lang="en-US" sz="4000" b="1" i="0" dirty="0">
                <a:solidFill>
                  <a:srgbClr val="C00000"/>
                </a:solidFill>
                <a:effectLst/>
                <a:latin typeface="Open Sans" panose="020B0606030504020204" pitchFamily="34" charset="0"/>
              </a:rPr>
              <a:t> Faraday</a:t>
            </a:r>
            <a:endParaRPr lang="en-US" sz="4000" dirty="0">
              <a:solidFill>
                <a:srgbClr val="C00000"/>
              </a:solidFill>
            </a:endParaRPr>
          </a:p>
        </p:txBody>
      </p:sp>
      <p:sp>
        <p:nvSpPr>
          <p:cNvPr id="3" name="Content Placeholder 2">
            <a:extLst>
              <a:ext uri="{FF2B5EF4-FFF2-40B4-BE49-F238E27FC236}">
                <a16:creationId xmlns:a16="http://schemas.microsoft.com/office/drawing/2014/main" id="{F0420E53-8275-4CE8-BAE1-027C9105AEE0}"/>
              </a:ext>
            </a:extLst>
          </p:cNvPr>
          <p:cNvSpPr>
            <a:spLocks noGrp="1"/>
          </p:cNvSpPr>
          <p:nvPr>
            <p:ph idx="1"/>
          </p:nvPr>
        </p:nvSpPr>
        <p:spPr>
          <a:xfrm>
            <a:off x="5221862" y="1719618"/>
            <a:ext cx="6131938" cy="4334629"/>
          </a:xfrm>
        </p:spPr>
        <p:txBody>
          <a:bodyPr anchor="ctr">
            <a:normAutofit/>
          </a:bodyPr>
          <a:lstStyle/>
          <a:p>
            <a:pPr marL="0" indent="0">
              <a:buNone/>
            </a:pPr>
            <a:r>
              <a:rPr lang="vi-VN" sz="3000" b="1" i="0" u="sng" dirty="0">
                <a:effectLst/>
                <a:latin typeface="Open Sans" panose="020B0606030504020204" pitchFamily="34" charset="0"/>
              </a:rPr>
              <a:t>Định luật Fara</a:t>
            </a:r>
            <a:r>
              <a:rPr lang="en-US" sz="3000" b="1" i="0" u="sng" dirty="0">
                <a:effectLst/>
                <a:latin typeface="Open Sans" panose="020B0606030504020204" pitchFamily="34" charset="0"/>
              </a:rPr>
              <a:t>da</a:t>
            </a:r>
            <a:r>
              <a:rPr lang="vi-VN" sz="3000" b="1" i="0" u="sng" dirty="0">
                <a:effectLst/>
                <a:latin typeface="Open Sans" panose="020B0606030504020204" pitchFamily="34" charset="0"/>
              </a:rPr>
              <a:t>y thứ nhất</a:t>
            </a:r>
          </a:p>
          <a:p>
            <a:pPr marL="0" indent="0">
              <a:buNone/>
            </a:pPr>
            <a:r>
              <a:rPr lang="vi-VN" sz="3000" b="1" i="0" dirty="0">
                <a:effectLst/>
                <a:latin typeface="Open Sans" panose="020B0606030504020204" pitchFamily="34" charset="0"/>
              </a:rPr>
              <a:t>Khối lượng vật chất được giải phóng ở điện cực của bình điện phân tỉ lệ thuận với điện </a:t>
            </a:r>
            <a:r>
              <a:rPr lang="en-US" sz="3000" b="1" dirty="0" err="1">
                <a:latin typeface="Open Sans" panose="020B0606030504020204" pitchFamily="34" charset="0"/>
              </a:rPr>
              <a:t>lượng</a:t>
            </a:r>
            <a:r>
              <a:rPr lang="vi-VN" sz="3000" b="1" i="0" dirty="0">
                <a:effectLst/>
                <a:latin typeface="Open Sans" panose="020B0606030504020204" pitchFamily="34" charset="0"/>
              </a:rPr>
              <a:t> chạy qua bình đó:</a:t>
            </a:r>
            <a:endParaRPr lang="en-US" sz="3000" b="1" i="0" dirty="0">
              <a:effectLst/>
              <a:latin typeface="Open Sans" panose="020B0606030504020204" pitchFamily="34" charset="0"/>
            </a:endParaRPr>
          </a:p>
          <a:p>
            <a:pPr marL="0" indent="0" algn="ctr">
              <a:buNone/>
            </a:pPr>
            <a:r>
              <a:rPr lang="vi-VN" sz="3000" b="1" i="0" dirty="0">
                <a:effectLst/>
                <a:latin typeface="Open Sans" panose="020B0606030504020204" pitchFamily="34" charset="0"/>
              </a:rPr>
              <a:t> m = k.q</a:t>
            </a:r>
            <a:endParaRPr lang="en-US" sz="3000" b="1" i="0" dirty="0">
              <a:effectLst/>
              <a:latin typeface="Open Sans" panose="020B0606030504020204" pitchFamily="34" charset="0"/>
            </a:endParaRPr>
          </a:p>
          <a:p>
            <a:pPr marL="0" indent="0">
              <a:buNone/>
            </a:pPr>
            <a:r>
              <a:rPr lang="en-US" sz="3000" dirty="0">
                <a:latin typeface="Open Sans" panose="020B0606030504020204" pitchFamily="34" charset="0"/>
              </a:rPr>
              <a:t>k </a:t>
            </a:r>
            <a:r>
              <a:rPr lang="en-US" sz="3000" dirty="0" err="1">
                <a:latin typeface="Open Sans" panose="020B0606030504020204" pitchFamily="34" charset="0"/>
              </a:rPr>
              <a:t>gọi</a:t>
            </a:r>
            <a:r>
              <a:rPr lang="en-US" sz="3000" dirty="0">
                <a:latin typeface="Open Sans" panose="020B0606030504020204" pitchFamily="34" charset="0"/>
              </a:rPr>
              <a:t> </a:t>
            </a:r>
            <a:r>
              <a:rPr lang="en-US" sz="3000" dirty="0" err="1">
                <a:latin typeface="Open Sans" panose="020B0606030504020204" pitchFamily="34" charset="0"/>
              </a:rPr>
              <a:t>là</a:t>
            </a:r>
            <a:r>
              <a:rPr lang="en-US" sz="3000" dirty="0">
                <a:latin typeface="Open Sans" panose="020B0606030504020204" pitchFamily="34" charset="0"/>
              </a:rPr>
              <a:t> </a:t>
            </a:r>
            <a:r>
              <a:rPr lang="en-US" sz="3000" dirty="0" err="1">
                <a:latin typeface="Open Sans" panose="020B0606030504020204" pitchFamily="34" charset="0"/>
              </a:rPr>
              <a:t>đương</a:t>
            </a:r>
            <a:r>
              <a:rPr lang="en-US" sz="3000" dirty="0">
                <a:latin typeface="Open Sans" panose="020B0606030504020204" pitchFamily="34" charset="0"/>
              </a:rPr>
              <a:t> </a:t>
            </a:r>
            <a:r>
              <a:rPr lang="en-US" sz="3000" dirty="0" err="1">
                <a:latin typeface="Open Sans" panose="020B0606030504020204" pitchFamily="34" charset="0"/>
              </a:rPr>
              <a:t>lượng</a:t>
            </a:r>
            <a:r>
              <a:rPr lang="en-US" sz="3000" dirty="0">
                <a:latin typeface="Open Sans" panose="020B0606030504020204" pitchFamily="34" charset="0"/>
              </a:rPr>
              <a:t> </a:t>
            </a:r>
            <a:r>
              <a:rPr lang="en-US" sz="3000" dirty="0" err="1">
                <a:latin typeface="Open Sans" panose="020B0606030504020204" pitchFamily="34" charset="0"/>
              </a:rPr>
              <a:t>điện</a:t>
            </a:r>
            <a:r>
              <a:rPr lang="en-US" sz="3000" dirty="0">
                <a:latin typeface="Open Sans" panose="020B0606030504020204" pitchFamily="34" charset="0"/>
              </a:rPr>
              <a:t> </a:t>
            </a:r>
            <a:r>
              <a:rPr lang="en-US" sz="3000" dirty="0" err="1">
                <a:latin typeface="Open Sans" panose="020B0606030504020204" pitchFamily="34" charset="0"/>
              </a:rPr>
              <a:t>hóa</a:t>
            </a:r>
            <a:r>
              <a:rPr lang="en-US" sz="3000" dirty="0">
                <a:latin typeface="Open Sans" panose="020B0606030504020204" pitchFamily="34" charset="0"/>
              </a:rPr>
              <a:t> </a:t>
            </a:r>
            <a:r>
              <a:rPr lang="en-US" sz="3000" dirty="0" err="1">
                <a:latin typeface="Open Sans" panose="020B0606030504020204" pitchFamily="34" charset="0"/>
              </a:rPr>
              <a:t>của</a:t>
            </a:r>
            <a:r>
              <a:rPr lang="en-US" sz="3000" dirty="0">
                <a:latin typeface="Open Sans" panose="020B0606030504020204" pitchFamily="34" charset="0"/>
              </a:rPr>
              <a:t> </a:t>
            </a:r>
            <a:r>
              <a:rPr lang="en-US" sz="3000" dirty="0" err="1">
                <a:latin typeface="Open Sans" panose="020B0606030504020204" pitchFamily="34" charset="0"/>
              </a:rPr>
              <a:t>chất</a:t>
            </a:r>
            <a:r>
              <a:rPr lang="en-US" sz="3000" dirty="0">
                <a:latin typeface="Open Sans" panose="020B0606030504020204" pitchFamily="34" charset="0"/>
              </a:rPr>
              <a:t> </a:t>
            </a:r>
            <a:r>
              <a:rPr lang="en-US" sz="3000" dirty="0" err="1">
                <a:latin typeface="Open Sans" panose="020B0606030504020204" pitchFamily="34" charset="0"/>
              </a:rPr>
              <a:t>được</a:t>
            </a:r>
            <a:r>
              <a:rPr lang="en-US" sz="3000" dirty="0">
                <a:latin typeface="Open Sans" panose="020B0606030504020204" pitchFamily="34" charset="0"/>
              </a:rPr>
              <a:t> </a:t>
            </a:r>
            <a:r>
              <a:rPr lang="en-US" sz="3000" dirty="0" err="1">
                <a:latin typeface="Open Sans" panose="020B0606030504020204" pitchFamily="34" charset="0"/>
              </a:rPr>
              <a:t>giải</a:t>
            </a:r>
            <a:r>
              <a:rPr lang="en-US" sz="3000" dirty="0">
                <a:latin typeface="Open Sans" panose="020B0606030504020204" pitchFamily="34" charset="0"/>
              </a:rPr>
              <a:t> </a:t>
            </a:r>
            <a:r>
              <a:rPr lang="en-US" sz="3000" dirty="0" err="1">
                <a:latin typeface="Open Sans" panose="020B0606030504020204" pitchFamily="34" charset="0"/>
              </a:rPr>
              <a:t>phóng</a:t>
            </a:r>
            <a:r>
              <a:rPr lang="en-US" sz="3000" dirty="0">
                <a:latin typeface="Open Sans" panose="020B0606030504020204" pitchFamily="34" charset="0"/>
              </a:rPr>
              <a:t> ở </a:t>
            </a:r>
            <a:r>
              <a:rPr lang="en-US" sz="3000" dirty="0" err="1">
                <a:latin typeface="Open Sans" panose="020B0606030504020204" pitchFamily="34" charset="0"/>
              </a:rPr>
              <a:t>điện</a:t>
            </a:r>
            <a:r>
              <a:rPr lang="en-US" sz="3000" dirty="0">
                <a:latin typeface="Open Sans" panose="020B0606030504020204" pitchFamily="34" charset="0"/>
              </a:rPr>
              <a:t> </a:t>
            </a:r>
            <a:r>
              <a:rPr lang="en-US" sz="3000" dirty="0" err="1">
                <a:latin typeface="Open Sans" panose="020B0606030504020204" pitchFamily="34" charset="0"/>
              </a:rPr>
              <a:t>cực</a:t>
            </a:r>
            <a:endParaRPr lang="vi-VN" sz="3000" i="0" dirty="0">
              <a:effectLst/>
              <a:latin typeface="Open Sans" panose="020B0606030504020204" pitchFamily="34" charset="0"/>
            </a:endParaRPr>
          </a:p>
          <a:p>
            <a:endParaRPr lang="en-US" sz="3000" b="1" dirty="0"/>
          </a:p>
        </p:txBody>
      </p:sp>
    </p:spTree>
    <p:extLst>
      <p:ext uri="{BB962C8B-B14F-4D97-AF65-F5344CB8AC3E}">
        <p14:creationId xmlns:p14="http://schemas.microsoft.com/office/powerpoint/2010/main" val="1401290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A26AC-F2DD-48ED-8B3F-8E5E2F80E54C}"/>
              </a:ext>
            </a:extLst>
          </p:cNvPr>
          <p:cNvSpPr>
            <a:spLocks noGrp="1"/>
          </p:cNvSpPr>
          <p:nvPr>
            <p:ph type="title"/>
          </p:nvPr>
        </p:nvSpPr>
        <p:spPr>
          <a:xfrm>
            <a:off x="934872" y="982272"/>
            <a:ext cx="3388419" cy="4560970"/>
          </a:xfrm>
        </p:spPr>
        <p:txBody>
          <a:bodyPr>
            <a:normAutofit/>
          </a:bodyPr>
          <a:lstStyle/>
          <a:p>
            <a:r>
              <a:rPr lang="en-US" sz="4000" b="1" i="0" dirty="0">
                <a:solidFill>
                  <a:srgbClr val="C00000"/>
                </a:solidFill>
                <a:effectLst/>
                <a:latin typeface="Open Sans" panose="020B0606030504020204" pitchFamily="34" charset="0"/>
              </a:rPr>
              <a:t>4. </a:t>
            </a:r>
            <a:r>
              <a:rPr lang="en-US" sz="4000" b="1" i="0" dirty="0" err="1">
                <a:solidFill>
                  <a:srgbClr val="C00000"/>
                </a:solidFill>
                <a:effectLst/>
                <a:latin typeface="Open Sans" panose="020B0606030504020204" pitchFamily="34" charset="0"/>
              </a:rPr>
              <a:t>Các</a:t>
            </a:r>
            <a:r>
              <a:rPr lang="en-US" sz="4000" b="1" i="0" dirty="0">
                <a:solidFill>
                  <a:srgbClr val="C00000"/>
                </a:solidFill>
                <a:effectLst/>
                <a:latin typeface="Open Sans" panose="020B0606030504020204" pitchFamily="34" charset="0"/>
              </a:rPr>
              <a:t> </a:t>
            </a:r>
            <a:r>
              <a:rPr lang="en-US" sz="4000" b="1" i="0" dirty="0" err="1">
                <a:solidFill>
                  <a:srgbClr val="C00000"/>
                </a:solidFill>
                <a:effectLst/>
                <a:latin typeface="Open Sans" panose="020B0606030504020204" pitchFamily="34" charset="0"/>
              </a:rPr>
              <a:t>định</a:t>
            </a:r>
            <a:r>
              <a:rPr lang="en-US" sz="4000" b="1" i="0" dirty="0">
                <a:solidFill>
                  <a:srgbClr val="C00000"/>
                </a:solidFill>
                <a:effectLst/>
                <a:latin typeface="Open Sans" panose="020B0606030504020204" pitchFamily="34" charset="0"/>
              </a:rPr>
              <a:t> </a:t>
            </a:r>
            <a:r>
              <a:rPr lang="en-US" sz="4000" b="1" i="0" dirty="0" err="1">
                <a:solidFill>
                  <a:srgbClr val="C00000"/>
                </a:solidFill>
                <a:effectLst/>
                <a:latin typeface="Open Sans" panose="020B0606030504020204" pitchFamily="34" charset="0"/>
              </a:rPr>
              <a:t>luật</a:t>
            </a:r>
            <a:r>
              <a:rPr lang="en-US" sz="4000" b="1" i="0" dirty="0">
                <a:solidFill>
                  <a:srgbClr val="C00000"/>
                </a:solidFill>
                <a:effectLst/>
                <a:latin typeface="Open Sans" panose="020B0606030504020204" pitchFamily="34" charset="0"/>
              </a:rPr>
              <a:t> Faraday</a:t>
            </a:r>
            <a:endParaRPr lang="en-US" sz="4000" dirty="0">
              <a:solidFill>
                <a:srgbClr val="C00000"/>
              </a:solidFill>
            </a:endParaRP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0420E53-8275-4CE8-BAE1-027C9105AEE0}"/>
                  </a:ext>
                </a:extLst>
              </p:cNvPr>
              <p:cNvSpPr>
                <a:spLocks noGrp="1"/>
              </p:cNvSpPr>
              <p:nvPr>
                <p:ph idx="1"/>
              </p:nvPr>
            </p:nvSpPr>
            <p:spPr>
              <a:xfrm>
                <a:off x="5176473" y="2266487"/>
                <a:ext cx="5948831" cy="3888092"/>
              </a:xfrm>
            </p:spPr>
            <p:txBody>
              <a:bodyPr anchor="ctr">
                <a:normAutofit/>
              </a:bodyPr>
              <a:lstStyle/>
              <a:p>
                <a:pPr marL="0" indent="0">
                  <a:buNone/>
                </a:pPr>
                <a:r>
                  <a:rPr lang="vi-VN" sz="3000" b="1" i="0" u="sng" dirty="0">
                    <a:solidFill>
                      <a:schemeClr val="accent1"/>
                    </a:solidFill>
                    <a:effectLst/>
                    <a:latin typeface="Open Sans" panose="020B0606030504020204" pitchFamily="34" charset="0"/>
                  </a:rPr>
                  <a:t>Định luật Fara</a:t>
                </a:r>
                <a:r>
                  <a:rPr lang="en-US" sz="3000" b="1" i="0" u="sng" dirty="0">
                    <a:solidFill>
                      <a:schemeClr val="accent1"/>
                    </a:solidFill>
                    <a:effectLst/>
                    <a:latin typeface="Open Sans" panose="020B0606030504020204" pitchFamily="34" charset="0"/>
                  </a:rPr>
                  <a:t>da</a:t>
                </a:r>
                <a:r>
                  <a:rPr lang="vi-VN" sz="3000" b="1" i="0" u="sng" dirty="0">
                    <a:solidFill>
                      <a:schemeClr val="accent1"/>
                    </a:solidFill>
                    <a:effectLst/>
                    <a:latin typeface="Open Sans" panose="020B0606030504020204" pitchFamily="34" charset="0"/>
                  </a:rPr>
                  <a:t>y thứ hai</a:t>
                </a:r>
              </a:p>
              <a:p>
                <a:pPr marL="0" indent="0">
                  <a:buNone/>
                </a:pPr>
                <a:r>
                  <a:rPr lang="vi-VN" sz="3000" b="1" i="0" dirty="0">
                    <a:solidFill>
                      <a:schemeClr val="accent1"/>
                    </a:solidFill>
                    <a:effectLst/>
                    <a:latin typeface="Open Sans" panose="020B0606030504020204" pitchFamily="34" charset="0"/>
                  </a:rPr>
                  <a:t>Đương lượng điện hóa k của một nguyên tố tỉ lệ với đương lượng gam</a:t>
                </a:r>
                <a:r>
                  <a:rPr lang="en-US" sz="3000" b="1" i="0" dirty="0">
                    <a:solidFill>
                      <a:schemeClr val="accent1"/>
                    </a:solidFill>
                    <a:effectLst/>
                    <a:latin typeface="Open Sans" panose="020B0606030504020204" pitchFamily="34" charset="0"/>
                  </a:rPr>
                  <a:t> </a:t>
                </a:r>
                <a14:m>
                  <m:oMath xmlns:m="http://schemas.openxmlformats.org/officeDocument/2006/math">
                    <m:f>
                      <m:fPr>
                        <m:ctrlPr>
                          <a:rPr lang="en-US" sz="3000" b="1" i="1" dirty="0" smtClean="0">
                            <a:solidFill>
                              <a:schemeClr val="accent1"/>
                            </a:solidFill>
                            <a:latin typeface="Cambria Math" panose="02040503050406030204" pitchFamily="18" charset="0"/>
                          </a:rPr>
                        </m:ctrlPr>
                      </m:fPr>
                      <m:num>
                        <m:r>
                          <a:rPr lang="en-US" sz="3000" b="1" i="0" dirty="0" smtClean="0">
                            <a:solidFill>
                              <a:schemeClr val="accent1"/>
                            </a:solidFill>
                            <a:latin typeface="Cambria Math" panose="02040503050406030204" pitchFamily="18" charset="0"/>
                          </a:rPr>
                          <m:t>𝐀</m:t>
                        </m:r>
                      </m:num>
                      <m:den>
                        <m:r>
                          <a:rPr lang="en-US" sz="3000" b="1" i="0" dirty="0" smtClean="0">
                            <a:solidFill>
                              <a:schemeClr val="accent1"/>
                            </a:solidFill>
                            <a:latin typeface="Cambria Math" panose="02040503050406030204" pitchFamily="18" charset="0"/>
                          </a:rPr>
                          <m:t>𝐧</m:t>
                        </m:r>
                      </m:den>
                    </m:f>
                    <m:r>
                      <a:rPr lang="en-US" sz="3000" b="1" i="1" dirty="0" smtClean="0">
                        <a:solidFill>
                          <a:schemeClr val="accent1"/>
                        </a:solidFill>
                        <a:latin typeface="Cambria Math" panose="02040503050406030204" pitchFamily="18" charset="0"/>
                      </a:rPr>
                      <m:t> </m:t>
                    </m:r>
                  </m:oMath>
                </a14:m>
                <a:r>
                  <a:rPr lang="en-US" sz="3000" b="1" i="0" dirty="0">
                    <a:solidFill>
                      <a:schemeClr val="accent1"/>
                    </a:solidFill>
                    <a:effectLst/>
                    <a:latin typeface="Open Sans" panose="020B0606030504020204" pitchFamily="34" charset="0"/>
                  </a:rPr>
                  <a:t> </a:t>
                </a:r>
                <a:r>
                  <a:rPr lang="en-US" sz="3000" b="1" i="0" dirty="0" err="1">
                    <a:solidFill>
                      <a:schemeClr val="accent1"/>
                    </a:solidFill>
                    <a:effectLst/>
                    <a:latin typeface="Open Sans" panose="020B0606030504020204" pitchFamily="34" charset="0"/>
                  </a:rPr>
                  <a:t>của</a:t>
                </a:r>
                <a:r>
                  <a:rPr lang="en-US" sz="3000" b="1" i="0" dirty="0">
                    <a:solidFill>
                      <a:schemeClr val="accent1"/>
                    </a:solidFill>
                    <a:effectLst/>
                    <a:latin typeface="Open Sans" panose="020B0606030504020204" pitchFamily="34" charset="0"/>
                  </a:rPr>
                  <a:t> </a:t>
                </a:r>
                <a:r>
                  <a:rPr lang="en-US" sz="3000" b="1" i="0" dirty="0" err="1">
                    <a:solidFill>
                      <a:schemeClr val="accent1"/>
                    </a:solidFill>
                    <a:effectLst/>
                    <a:latin typeface="Open Sans" panose="020B0606030504020204" pitchFamily="34" charset="0"/>
                  </a:rPr>
                  <a:t>nguyên</a:t>
                </a:r>
                <a:r>
                  <a:rPr lang="en-US" sz="3000" b="1" i="0" dirty="0">
                    <a:solidFill>
                      <a:schemeClr val="accent1"/>
                    </a:solidFill>
                    <a:effectLst/>
                    <a:latin typeface="Open Sans" panose="020B0606030504020204" pitchFamily="34" charset="0"/>
                  </a:rPr>
                  <a:t> </a:t>
                </a:r>
                <a:r>
                  <a:rPr lang="en-US" sz="3000" b="1" i="0" dirty="0" err="1">
                    <a:solidFill>
                      <a:schemeClr val="accent1"/>
                    </a:solidFill>
                    <a:effectLst/>
                    <a:latin typeface="Open Sans" panose="020B0606030504020204" pitchFamily="34" charset="0"/>
                  </a:rPr>
                  <a:t>tố</a:t>
                </a:r>
                <a:r>
                  <a:rPr lang="en-US" sz="3000" b="1" i="0" dirty="0">
                    <a:solidFill>
                      <a:schemeClr val="accent1"/>
                    </a:solidFill>
                    <a:effectLst/>
                    <a:latin typeface="Open Sans" panose="020B0606030504020204" pitchFamily="34" charset="0"/>
                  </a:rPr>
                  <a:t> </a:t>
                </a:r>
                <a:r>
                  <a:rPr lang="en-US" sz="3000" b="1" i="0" dirty="0" err="1">
                    <a:solidFill>
                      <a:schemeClr val="accent1"/>
                    </a:solidFill>
                    <a:effectLst/>
                    <a:latin typeface="Open Sans" panose="020B0606030504020204" pitchFamily="34" charset="0"/>
                  </a:rPr>
                  <a:t>đó</a:t>
                </a:r>
                <a:r>
                  <a:rPr lang="en-US" sz="3000" b="1" i="0" dirty="0">
                    <a:solidFill>
                      <a:schemeClr val="accent1"/>
                    </a:solidFill>
                    <a:effectLst/>
                    <a:latin typeface="Open Sans" panose="020B0606030504020204" pitchFamily="34" charset="0"/>
                  </a:rPr>
                  <a:t>. </a:t>
                </a:r>
                <a:r>
                  <a:rPr lang="en-US" sz="3000" b="1" i="0" dirty="0" err="1">
                    <a:solidFill>
                      <a:schemeClr val="accent1"/>
                    </a:solidFill>
                    <a:effectLst/>
                    <a:latin typeface="Open Sans" panose="020B0606030504020204" pitchFamily="34" charset="0"/>
                  </a:rPr>
                  <a:t>Hệ</a:t>
                </a:r>
                <a:r>
                  <a:rPr lang="en-US" sz="3000" b="1" i="0" dirty="0">
                    <a:solidFill>
                      <a:schemeClr val="accent1"/>
                    </a:solidFill>
                    <a:effectLst/>
                    <a:latin typeface="Open Sans" panose="020B0606030504020204" pitchFamily="34" charset="0"/>
                  </a:rPr>
                  <a:t> </a:t>
                </a:r>
                <a:r>
                  <a:rPr lang="en-US" sz="3000" b="1" i="0" dirty="0" err="1">
                    <a:solidFill>
                      <a:schemeClr val="accent1"/>
                    </a:solidFill>
                    <a:effectLst/>
                    <a:latin typeface="Open Sans" panose="020B0606030504020204" pitchFamily="34" charset="0"/>
                  </a:rPr>
                  <a:t>số</a:t>
                </a:r>
                <a:r>
                  <a:rPr lang="en-US" sz="3000" b="1" i="0" dirty="0">
                    <a:solidFill>
                      <a:schemeClr val="accent1"/>
                    </a:solidFill>
                    <a:effectLst/>
                    <a:latin typeface="Open Sans" panose="020B0606030504020204" pitchFamily="34" charset="0"/>
                  </a:rPr>
                  <a:t> </a:t>
                </a:r>
                <a:r>
                  <a:rPr lang="en-US" sz="3000" b="1" i="0" dirty="0" err="1">
                    <a:solidFill>
                      <a:schemeClr val="accent1"/>
                    </a:solidFill>
                    <a:effectLst/>
                    <a:latin typeface="Open Sans" panose="020B0606030504020204" pitchFamily="34" charset="0"/>
                  </a:rPr>
                  <a:t>tỉ</a:t>
                </a:r>
                <a:r>
                  <a:rPr lang="en-US" sz="3000" b="1" i="0" dirty="0">
                    <a:solidFill>
                      <a:schemeClr val="accent1"/>
                    </a:solidFill>
                    <a:effectLst/>
                    <a:latin typeface="Open Sans" panose="020B0606030504020204" pitchFamily="34" charset="0"/>
                  </a:rPr>
                  <a:t> </a:t>
                </a:r>
                <a:r>
                  <a:rPr lang="en-US" sz="3000" b="1" i="0" dirty="0" err="1">
                    <a:solidFill>
                      <a:schemeClr val="accent1"/>
                    </a:solidFill>
                    <a:effectLst/>
                    <a:latin typeface="Open Sans" panose="020B0606030504020204" pitchFamily="34" charset="0"/>
                  </a:rPr>
                  <a:t>lệ</a:t>
                </a:r>
                <a:r>
                  <a:rPr lang="en-US" sz="3000" b="1" i="0" dirty="0">
                    <a:solidFill>
                      <a:schemeClr val="accent1"/>
                    </a:solidFill>
                    <a:effectLst/>
                    <a:latin typeface="Open Sans" panose="020B0606030504020204" pitchFamily="34" charset="0"/>
                  </a:rPr>
                  <a:t> </a:t>
                </a:r>
                <a:r>
                  <a:rPr lang="en-US" sz="3000" b="1" i="0" dirty="0" err="1">
                    <a:solidFill>
                      <a:schemeClr val="accent1"/>
                    </a:solidFill>
                    <a:effectLst/>
                    <a:latin typeface="Open Sans" panose="020B0606030504020204" pitchFamily="34" charset="0"/>
                  </a:rPr>
                  <a:t>là</a:t>
                </a:r>
                <a:r>
                  <a:rPr lang="en-US" sz="3000" b="1" i="0" dirty="0">
                    <a:solidFill>
                      <a:schemeClr val="accent1"/>
                    </a:solidFill>
                    <a:effectLst/>
                    <a:latin typeface="Open Sans" panose="020B0606030504020204" pitchFamily="34" charset="0"/>
                  </a:rPr>
                  <a:t> </a:t>
                </a:r>
                <a14:m>
                  <m:oMath xmlns:m="http://schemas.openxmlformats.org/officeDocument/2006/math">
                    <m:f>
                      <m:fPr>
                        <m:ctrlPr>
                          <a:rPr lang="en-US" sz="3000" b="1" i="1">
                            <a:solidFill>
                              <a:schemeClr val="accent1"/>
                            </a:solidFill>
                            <a:latin typeface="Cambria Math" panose="02040503050406030204" pitchFamily="18" charset="0"/>
                          </a:rPr>
                        </m:ctrlPr>
                      </m:fPr>
                      <m:num>
                        <m:r>
                          <a:rPr lang="en-US" sz="3000" b="1">
                            <a:solidFill>
                              <a:schemeClr val="accent1"/>
                            </a:solidFill>
                            <a:latin typeface="Cambria Math" panose="02040503050406030204" pitchFamily="18" charset="0"/>
                          </a:rPr>
                          <m:t>𝟏</m:t>
                        </m:r>
                      </m:num>
                      <m:den>
                        <m:r>
                          <a:rPr lang="en-US" sz="3000" b="1">
                            <a:solidFill>
                              <a:schemeClr val="accent1"/>
                            </a:solidFill>
                            <a:latin typeface="Cambria Math" panose="02040503050406030204" pitchFamily="18" charset="0"/>
                          </a:rPr>
                          <m:t>𝐅</m:t>
                        </m:r>
                      </m:den>
                    </m:f>
                    <m:r>
                      <a:rPr lang="en-US" sz="3000" b="1" i="1">
                        <a:solidFill>
                          <a:schemeClr val="accent1"/>
                        </a:solidFill>
                        <a:latin typeface="Cambria Math" panose="02040503050406030204" pitchFamily="18" charset="0"/>
                      </a:rPr>
                      <m:t> </m:t>
                    </m:r>
                  </m:oMath>
                </a14:m>
                <a:endParaRPr lang="en-US" sz="3000" b="1" i="0" dirty="0">
                  <a:solidFill>
                    <a:schemeClr val="accent1"/>
                  </a:solidFill>
                  <a:effectLst/>
                  <a:latin typeface="Open Sans" panose="020B0606030504020204" pitchFamily="34" charset="0"/>
                </a:endParaRPr>
              </a:p>
              <a:p>
                <a:pPr marL="0" indent="0" algn="ctr">
                  <a:buNone/>
                </a:pPr>
                <a:r>
                  <a:rPr lang="en-US" sz="3000" b="1" dirty="0">
                    <a:solidFill>
                      <a:schemeClr val="accent1"/>
                    </a:solidFill>
                    <a:latin typeface="Open Sans" panose="020B0606030504020204" pitchFamily="34" charset="0"/>
                  </a:rPr>
                  <a:t>k = </a:t>
                </a:r>
                <a14:m>
                  <m:oMath xmlns:m="http://schemas.openxmlformats.org/officeDocument/2006/math">
                    <m:f>
                      <m:fPr>
                        <m:ctrlPr>
                          <a:rPr lang="en-US" sz="3000" b="1" i="1" smtClean="0">
                            <a:solidFill>
                              <a:schemeClr val="accent1"/>
                            </a:solidFill>
                            <a:latin typeface="Cambria Math" panose="02040503050406030204" pitchFamily="18" charset="0"/>
                          </a:rPr>
                        </m:ctrlPr>
                      </m:fPr>
                      <m:num>
                        <m:r>
                          <a:rPr lang="en-US" sz="3000" b="1" i="0" smtClean="0">
                            <a:solidFill>
                              <a:schemeClr val="accent1"/>
                            </a:solidFill>
                            <a:latin typeface="Cambria Math" panose="02040503050406030204" pitchFamily="18" charset="0"/>
                          </a:rPr>
                          <m:t>𝟏</m:t>
                        </m:r>
                      </m:num>
                      <m:den>
                        <m:r>
                          <a:rPr lang="en-US" sz="3000" b="1" i="0" smtClean="0">
                            <a:solidFill>
                              <a:schemeClr val="accent1"/>
                            </a:solidFill>
                            <a:latin typeface="Cambria Math" panose="02040503050406030204" pitchFamily="18" charset="0"/>
                          </a:rPr>
                          <m:t>𝐅</m:t>
                        </m:r>
                      </m:den>
                    </m:f>
                  </m:oMath>
                </a14:m>
                <a:r>
                  <a:rPr lang="en-US" sz="3000" b="1" dirty="0">
                    <a:solidFill>
                      <a:schemeClr val="accent1"/>
                    </a:solidFill>
                    <a:latin typeface="Open Sans" panose="020B0606030504020204" pitchFamily="34" charset="0"/>
                  </a:rPr>
                  <a:t> .</a:t>
                </a:r>
                <a14:m>
                  <m:oMath xmlns:m="http://schemas.openxmlformats.org/officeDocument/2006/math">
                    <m:f>
                      <m:fPr>
                        <m:ctrlPr>
                          <a:rPr lang="en-US" sz="3000" b="1" i="1" dirty="0" smtClean="0">
                            <a:solidFill>
                              <a:schemeClr val="accent1"/>
                            </a:solidFill>
                            <a:latin typeface="Cambria Math" panose="02040503050406030204" pitchFamily="18" charset="0"/>
                          </a:rPr>
                        </m:ctrlPr>
                      </m:fPr>
                      <m:num>
                        <m:r>
                          <a:rPr lang="en-US" sz="3000" b="1" i="0" dirty="0" smtClean="0">
                            <a:solidFill>
                              <a:schemeClr val="accent1"/>
                            </a:solidFill>
                            <a:latin typeface="Cambria Math" panose="02040503050406030204" pitchFamily="18" charset="0"/>
                          </a:rPr>
                          <m:t>𝐀</m:t>
                        </m:r>
                      </m:num>
                      <m:den>
                        <m:r>
                          <a:rPr lang="en-US" sz="3000" b="1" i="0" dirty="0" smtClean="0">
                            <a:solidFill>
                              <a:schemeClr val="accent1"/>
                            </a:solidFill>
                            <a:latin typeface="Cambria Math" panose="02040503050406030204" pitchFamily="18" charset="0"/>
                          </a:rPr>
                          <m:t>𝐧</m:t>
                        </m:r>
                      </m:den>
                    </m:f>
                  </m:oMath>
                </a14:m>
                <a:endParaRPr lang="en-US" sz="3000" b="1" dirty="0">
                  <a:solidFill>
                    <a:schemeClr val="accent1"/>
                  </a:solidFill>
                  <a:effectLst/>
                  <a:latin typeface="Open Sans" panose="020B0606030504020204" pitchFamily="34" charset="0"/>
                </a:endParaRPr>
              </a:p>
              <a:p>
                <a:pPr marL="0" indent="0">
                  <a:buNone/>
                </a:pPr>
                <a:endParaRPr lang="en-US" sz="3000" b="1" i="0" dirty="0">
                  <a:solidFill>
                    <a:schemeClr val="accent1"/>
                  </a:solidFill>
                  <a:effectLst/>
                  <a:latin typeface="Open Sans" panose="020B0606030504020204" pitchFamily="34" charset="0"/>
                </a:endParaRPr>
              </a:p>
              <a:p>
                <a:pPr marL="0" indent="0">
                  <a:buNone/>
                </a:pPr>
                <a:endParaRPr lang="vi-VN" sz="3000" b="1" i="0" dirty="0">
                  <a:solidFill>
                    <a:schemeClr val="accent1"/>
                  </a:solidFill>
                  <a:effectLst/>
                  <a:latin typeface="Open Sans" panose="020B0606030504020204" pitchFamily="34" charset="0"/>
                </a:endParaRPr>
              </a:p>
              <a:p>
                <a:endParaRPr lang="en-US" sz="3000" b="1" dirty="0">
                  <a:solidFill>
                    <a:schemeClr val="accent1"/>
                  </a:solidFill>
                </a:endParaRPr>
              </a:p>
            </p:txBody>
          </p:sp>
        </mc:Choice>
        <mc:Fallback>
          <p:sp>
            <p:nvSpPr>
              <p:cNvPr id="3" name="Content Placeholder 2">
                <a:extLst>
                  <a:ext uri="{FF2B5EF4-FFF2-40B4-BE49-F238E27FC236}">
                    <a16:creationId xmlns:a16="http://schemas.microsoft.com/office/drawing/2014/main" id="{F0420E53-8275-4CE8-BAE1-027C9105AEE0}"/>
                  </a:ext>
                </a:extLst>
              </p:cNvPr>
              <p:cNvSpPr>
                <a:spLocks noGrp="1" noRot="1" noChangeAspect="1" noMove="1" noResize="1" noEditPoints="1" noAdjustHandles="1" noChangeArrowheads="1" noChangeShapeType="1" noTextEdit="1"/>
              </p:cNvSpPr>
              <p:nvPr>
                <p:ph idx="1"/>
              </p:nvPr>
            </p:nvSpPr>
            <p:spPr>
              <a:xfrm>
                <a:off x="5176473" y="2266487"/>
                <a:ext cx="5948831" cy="3888092"/>
              </a:xfrm>
              <a:blipFill>
                <a:blip r:embed="rId2"/>
                <a:stretch>
                  <a:fillRect l="-2357" t="-17241" r="-2254"/>
                </a:stretch>
              </a:blipFill>
            </p:spPr>
            <p:txBody>
              <a:bodyPr/>
              <a:lstStyle/>
              <a:p>
                <a:r>
                  <a:rPr lang="en-US">
                    <a:noFill/>
                  </a:rPr>
                  <a:t> </a:t>
                </a:r>
              </a:p>
            </p:txBody>
          </p:sp>
        </mc:Fallback>
      </mc:AlternateContent>
    </p:spTree>
    <p:extLst>
      <p:ext uri="{BB962C8B-B14F-4D97-AF65-F5344CB8AC3E}">
        <p14:creationId xmlns:p14="http://schemas.microsoft.com/office/powerpoint/2010/main" val="4056260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A26AC-F2DD-48ED-8B3F-8E5E2F80E54C}"/>
              </a:ext>
            </a:extLst>
          </p:cNvPr>
          <p:cNvSpPr>
            <a:spLocks noGrp="1"/>
          </p:cNvSpPr>
          <p:nvPr>
            <p:ph type="title"/>
          </p:nvPr>
        </p:nvSpPr>
        <p:spPr>
          <a:xfrm>
            <a:off x="934872" y="982272"/>
            <a:ext cx="3388419" cy="4560970"/>
          </a:xfrm>
        </p:spPr>
        <p:txBody>
          <a:bodyPr>
            <a:normAutofit/>
          </a:bodyPr>
          <a:lstStyle/>
          <a:p>
            <a:r>
              <a:rPr lang="en-US" sz="4000" b="1" i="0" dirty="0">
                <a:solidFill>
                  <a:srgbClr val="C00000"/>
                </a:solidFill>
                <a:effectLst/>
                <a:latin typeface="Open Sans" panose="020B0606030504020204" pitchFamily="34" charset="0"/>
              </a:rPr>
              <a:t>4. </a:t>
            </a:r>
            <a:r>
              <a:rPr lang="en-US" sz="4000" b="1" i="0" dirty="0" err="1">
                <a:solidFill>
                  <a:srgbClr val="C00000"/>
                </a:solidFill>
                <a:effectLst/>
                <a:latin typeface="Open Sans" panose="020B0606030504020204" pitchFamily="34" charset="0"/>
              </a:rPr>
              <a:t>Các</a:t>
            </a:r>
            <a:r>
              <a:rPr lang="en-US" sz="4000" b="1" i="0" dirty="0">
                <a:solidFill>
                  <a:srgbClr val="C00000"/>
                </a:solidFill>
                <a:effectLst/>
                <a:latin typeface="Open Sans" panose="020B0606030504020204" pitchFamily="34" charset="0"/>
              </a:rPr>
              <a:t> </a:t>
            </a:r>
            <a:r>
              <a:rPr lang="en-US" sz="4000" b="1" i="0" dirty="0" err="1">
                <a:solidFill>
                  <a:srgbClr val="C00000"/>
                </a:solidFill>
                <a:effectLst/>
                <a:latin typeface="Open Sans" panose="020B0606030504020204" pitchFamily="34" charset="0"/>
              </a:rPr>
              <a:t>định</a:t>
            </a:r>
            <a:r>
              <a:rPr lang="en-US" sz="4000" b="1" i="0" dirty="0">
                <a:solidFill>
                  <a:srgbClr val="C00000"/>
                </a:solidFill>
                <a:effectLst/>
                <a:latin typeface="Open Sans" panose="020B0606030504020204" pitchFamily="34" charset="0"/>
              </a:rPr>
              <a:t> </a:t>
            </a:r>
            <a:r>
              <a:rPr lang="en-US" sz="4000" b="1" i="0" dirty="0" err="1">
                <a:solidFill>
                  <a:srgbClr val="C00000"/>
                </a:solidFill>
                <a:effectLst/>
                <a:latin typeface="Open Sans" panose="020B0606030504020204" pitchFamily="34" charset="0"/>
              </a:rPr>
              <a:t>luật</a:t>
            </a:r>
            <a:r>
              <a:rPr lang="en-US" sz="4000" b="1" i="0" dirty="0">
                <a:solidFill>
                  <a:srgbClr val="C00000"/>
                </a:solidFill>
                <a:effectLst/>
                <a:latin typeface="Open Sans" panose="020B0606030504020204" pitchFamily="34" charset="0"/>
              </a:rPr>
              <a:t> Faraday</a:t>
            </a:r>
            <a:endParaRPr lang="en-US" sz="4000" dirty="0">
              <a:solidFill>
                <a:srgbClr val="C00000"/>
              </a:solidFill>
            </a:endParaRPr>
          </a:p>
        </p:txBody>
      </p:sp>
      <p:sp>
        <p:nvSpPr>
          <p:cNvPr id="3" name="Content Placeholder 2">
            <a:extLst>
              <a:ext uri="{FF2B5EF4-FFF2-40B4-BE49-F238E27FC236}">
                <a16:creationId xmlns:a16="http://schemas.microsoft.com/office/drawing/2014/main" id="{F0420E53-8275-4CE8-BAE1-027C9105AEE0}"/>
              </a:ext>
            </a:extLst>
          </p:cNvPr>
          <p:cNvSpPr>
            <a:spLocks noGrp="1"/>
          </p:cNvSpPr>
          <p:nvPr>
            <p:ph idx="1"/>
          </p:nvPr>
        </p:nvSpPr>
        <p:spPr>
          <a:xfrm>
            <a:off x="5176473" y="1559893"/>
            <a:ext cx="5948831" cy="2958783"/>
          </a:xfrm>
        </p:spPr>
        <p:txBody>
          <a:bodyPr anchor="ctr">
            <a:normAutofit/>
          </a:bodyPr>
          <a:lstStyle/>
          <a:p>
            <a:pPr marL="0" indent="0">
              <a:buNone/>
            </a:pPr>
            <a:r>
              <a:rPr lang="en-US" sz="3000" b="1" i="0" dirty="0" err="1">
                <a:effectLst/>
                <a:latin typeface="Open Sans" panose="020B0606030504020204" pitchFamily="34" charset="0"/>
              </a:rPr>
              <a:t>Kết</a:t>
            </a:r>
            <a:r>
              <a:rPr lang="en-US" sz="3000" b="1" i="0" dirty="0">
                <a:effectLst/>
                <a:latin typeface="Open Sans" panose="020B0606030504020204" pitchFamily="34" charset="0"/>
              </a:rPr>
              <a:t> </a:t>
            </a:r>
            <a:r>
              <a:rPr lang="en-US" sz="3000" b="1" i="0" dirty="0" err="1">
                <a:effectLst/>
                <a:latin typeface="Open Sans" panose="020B0606030504020204" pitchFamily="34" charset="0"/>
              </a:rPr>
              <a:t>hợp</a:t>
            </a:r>
            <a:r>
              <a:rPr lang="en-US" sz="3000" b="1" i="0" dirty="0">
                <a:effectLst/>
                <a:latin typeface="Open Sans" panose="020B0606030504020204" pitchFamily="34" charset="0"/>
              </a:rPr>
              <a:t> </a:t>
            </a:r>
            <a:r>
              <a:rPr lang="en-US" sz="3000" b="1" i="0" dirty="0" err="1">
                <a:effectLst/>
                <a:latin typeface="Open Sans" panose="020B0606030504020204" pitchFamily="34" charset="0"/>
              </a:rPr>
              <a:t>hai</a:t>
            </a:r>
            <a:r>
              <a:rPr lang="en-US" sz="3000" b="1" i="0" dirty="0">
                <a:effectLst/>
                <a:latin typeface="Open Sans" panose="020B0606030504020204" pitchFamily="34" charset="0"/>
              </a:rPr>
              <a:t> đ</a:t>
            </a:r>
            <a:r>
              <a:rPr lang="vi-VN" sz="3000" b="1" i="0" dirty="0">
                <a:effectLst/>
                <a:latin typeface="Open Sans" panose="020B0606030504020204" pitchFamily="34" charset="0"/>
              </a:rPr>
              <a:t>ịnh luật Fa</a:t>
            </a:r>
            <a:r>
              <a:rPr lang="en-US" sz="3000" b="1" i="0" dirty="0" err="1">
                <a:effectLst/>
                <a:latin typeface="Open Sans" panose="020B0606030504020204" pitchFamily="34" charset="0"/>
              </a:rPr>
              <a:t>raday</a:t>
            </a:r>
            <a:endParaRPr lang="vi-VN" sz="3000" b="1" i="0" dirty="0">
              <a:effectLst/>
              <a:latin typeface="Open Sans" panose="020B0606030504020204" pitchFamily="34" charset="0"/>
            </a:endParaRPr>
          </a:p>
          <a:p>
            <a:pPr marL="0" indent="0">
              <a:buNone/>
            </a:pPr>
            <a:endParaRPr lang="vi-VN" sz="3000" b="1" i="0" dirty="0">
              <a:effectLst/>
              <a:latin typeface="Open Sans" panose="020B0606030504020204" pitchFamily="34" charset="0"/>
            </a:endParaRPr>
          </a:p>
          <a:p>
            <a:endParaRPr lang="en-US" sz="3000" b="1" dirty="0"/>
          </a:p>
        </p:txBody>
      </p:sp>
      <p:pic>
        <p:nvPicPr>
          <p:cNvPr id="2050" name="Picture 2" descr="Lý thuyết Dòng điện trong chất điện phân | Chuyên đề: Lý thuyết - Bài tập Vật Lý 11 có đáp án">
            <a:extLst>
              <a:ext uri="{FF2B5EF4-FFF2-40B4-BE49-F238E27FC236}">
                <a16:creationId xmlns:a16="http://schemas.microsoft.com/office/drawing/2014/main" id="{171308BD-892B-4CEE-9E30-EDB9DE6D2E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463" y="2864383"/>
            <a:ext cx="2209537" cy="119598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173BDE1-8D46-4CEB-990F-3553D1E18404}"/>
              </a:ext>
            </a:extLst>
          </p:cNvPr>
          <p:cNvSpPr txBox="1"/>
          <p:nvPr/>
        </p:nvSpPr>
        <p:spPr>
          <a:xfrm>
            <a:off x="5102887" y="4233993"/>
            <a:ext cx="6370655" cy="1938992"/>
          </a:xfrm>
          <a:prstGeom prst="rect">
            <a:avLst/>
          </a:prstGeom>
          <a:noFill/>
        </p:spPr>
        <p:txBody>
          <a:bodyPr wrap="square">
            <a:spAutoFit/>
          </a:bodyPr>
          <a:lstStyle/>
          <a:p>
            <a:pPr algn="just"/>
            <a:r>
              <a:rPr lang="vi-VN" sz="2000" b="0" i="0" dirty="0">
                <a:effectLst/>
                <a:latin typeface="Open Sans" panose="020B0606030504020204" pitchFamily="34" charset="0"/>
              </a:rPr>
              <a:t>F = 96500 C/mol</a:t>
            </a:r>
          </a:p>
          <a:p>
            <a:pPr algn="just"/>
            <a:r>
              <a:rPr lang="vi-VN" sz="2000" b="0" i="0" dirty="0">
                <a:effectLst/>
                <a:latin typeface="Open Sans" panose="020B0606030504020204" pitchFamily="34" charset="0"/>
              </a:rPr>
              <a:t>A là khối lượng phân tử</a:t>
            </a:r>
          </a:p>
          <a:p>
            <a:pPr algn="just"/>
            <a:r>
              <a:rPr lang="vi-VN" sz="2000" b="0" i="0" dirty="0">
                <a:effectLst/>
                <a:latin typeface="Open Sans" panose="020B0606030504020204" pitchFamily="34" charset="0"/>
              </a:rPr>
              <a:t>n là hóa trị</a:t>
            </a:r>
          </a:p>
          <a:p>
            <a:pPr algn="just"/>
            <a:r>
              <a:rPr lang="vi-VN" sz="2000" b="0" i="0" dirty="0">
                <a:effectLst/>
                <a:latin typeface="Open Sans" panose="020B0606030504020204" pitchFamily="34" charset="0"/>
              </a:rPr>
              <a:t>m là khối lượng chất được giải phóng ở điện cực (g)</a:t>
            </a:r>
          </a:p>
          <a:p>
            <a:pPr algn="just"/>
            <a:r>
              <a:rPr lang="vi-VN" sz="2000" b="0" i="0" dirty="0">
                <a:effectLst/>
                <a:latin typeface="Open Sans" panose="020B0606030504020204" pitchFamily="34" charset="0"/>
              </a:rPr>
              <a:t> I là cường độ dòng điện (A)</a:t>
            </a:r>
          </a:p>
          <a:p>
            <a:pPr algn="just"/>
            <a:r>
              <a:rPr lang="vi-VN" sz="2000" b="0" i="0" dirty="0">
                <a:effectLst/>
                <a:latin typeface="Open Sans" panose="020B0606030504020204" pitchFamily="34" charset="0"/>
              </a:rPr>
              <a:t> t là thời gian dòng điện chạy qua (s)</a:t>
            </a:r>
          </a:p>
        </p:txBody>
      </p:sp>
    </p:spTree>
    <p:extLst>
      <p:ext uri="{BB962C8B-B14F-4D97-AF65-F5344CB8AC3E}">
        <p14:creationId xmlns:p14="http://schemas.microsoft.com/office/powerpoint/2010/main" val="3642567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factory, building&#10;&#10;Description automatically generated">
            <a:extLst>
              <a:ext uri="{FF2B5EF4-FFF2-40B4-BE49-F238E27FC236}">
                <a16:creationId xmlns:a16="http://schemas.microsoft.com/office/drawing/2014/main" id="{D7E3DD97-9C8F-40F0-8C18-46E7275F546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826"/>
          <a:stretch/>
        </p:blipFill>
        <p:spPr>
          <a:xfrm>
            <a:off x="1" y="1717302"/>
            <a:ext cx="7248292" cy="5140698"/>
          </a:xfrm>
          <a:prstGeom prst="rect">
            <a:avLst/>
          </a:prstGeom>
        </p:spPr>
      </p:pic>
      <p:sp>
        <p:nvSpPr>
          <p:cNvPr id="7" name="TextBox 6">
            <a:extLst>
              <a:ext uri="{FF2B5EF4-FFF2-40B4-BE49-F238E27FC236}">
                <a16:creationId xmlns:a16="http://schemas.microsoft.com/office/drawing/2014/main" id="{44B07974-678C-4FE1-9FD1-1FD8B11391ED}"/>
              </a:ext>
            </a:extLst>
          </p:cNvPr>
          <p:cNvSpPr txBox="1"/>
          <p:nvPr/>
        </p:nvSpPr>
        <p:spPr>
          <a:xfrm>
            <a:off x="7531610" y="1665514"/>
            <a:ext cx="4573304" cy="4511449"/>
          </a:xfrm>
          <a:prstGeom prst="rect">
            <a:avLst/>
          </a:prstGeom>
        </p:spPr>
        <p:txBody>
          <a:bodyPr vert="horz" lIns="91440" tIns="45720" rIns="91440" bIns="45720" rtlCol="0">
            <a:normAutofit/>
          </a:bodyPr>
          <a:lstStyle/>
          <a:p>
            <a:pPr algn="just">
              <a:lnSpc>
                <a:spcPct val="90000"/>
              </a:lnSpc>
              <a:spcAft>
                <a:spcPts val="600"/>
              </a:spcAft>
            </a:pPr>
            <a:r>
              <a:rPr lang="en-US" sz="2400" b="1" i="0" dirty="0">
                <a:effectLst/>
              </a:rPr>
              <a:t>a. </a:t>
            </a:r>
            <a:r>
              <a:rPr lang="en-US" sz="2400" b="1" i="0" dirty="0" err="1">
                <a:effectLst/>
              </a:rPr>
              <a:t>Luyện</a:t>
            </a:r>
            <a:r>
              <a:rPr lang="en-US" sz="2400" b="1" i="0" dirty="0">
                <a:effectLst/>
              </a:rPr>
              <a:t> </a:t>
            </a:r>
            <a:r>
              <a:rPr lang="en-US" sz="2400" b="1" i="0" dirty="0" err="1">
                <a:effectLst/>
              </a:rPr>
              <a:t>kim</a:t>
            </a:r>
            <a:endParaRPr lang="en-US" sz="2400" b="1" i="0" dirty="0">
              <a:effectLst/>
            </a:endParaRPr>
          </a:p>
          <a:p>
            <a:pPr indent="-228600" algn="just">
              <a:lnSpc>
                <a:spcPct val="90000"/>
              </a:lnSpc>
              <a:spcAft>
                <a:spcPts val="600"/>
              </a:spcAft>
              <a:buFont typeface="Arial" panose="020B0604020202020204" pitchFamily="34" charset="0"/>
              <a:buChar char="•"/>
            </a:pPr>
            <a:r>
              <a:rPr lang="en-US" sz="2400" b="1" i="0" dirty="0" err="1">
                <a:effectLst/>
              </a:rPr>
              <a:t>Công</a:t>
            </a:r>
            <a:r>
              <a:rPr lang="en-US" sz="2400" b="1" i="0" dirty="0">
                <a:effectLst/>
              </a:rPr>
              <a:t> </a:t>
            </a:r>
            <a:r>
              <a:rPr lang="en-US" sz="2400" b="1" i="0" dirty="0" err="1">
                <a:effectLst/>
              </a:rPr>
              <a:t>nghệ</a:t>
            </a:r>
            <a:r>
              <a:rPr lang="en-US" sz="2400" b="1" i="0" dirty="0">
                <a:effectLst/>
              </a:rPr>
              <a:t> </a:t>
            </a:r>
            <a:r>
              <a:rPr lang="en-US" sz="2400" b="1" i="0" dirty="0" err="1">
                <a:effectLst/>
              </a:rPr>
              <a:t>luyện</a:t>
            </a:r>
            <a:r>
              <a:rPr lang="en-US" sz="2400" b="1" i="0" dirty="0">
                <a:effectLst/>
              </a:rPr>
              <a:t> </a:t>
            </a:r>
            <a:r>
              <a:rPr lang="en-US" sz="2400" b="1" i="0" dirty="0" err="1">
                <a:effectLst/>
              </a:rPr>
              <a:t>nhôm</a:t>
            </a:r>
            <a:r>
              <a:rPr lang="en-US" sz="2400" b="1" i="0" dirty="0">
                <a:effectLst/>
              </a:rPr>
              <a:t> </a:t>
            </a:r>
            <a:r>
              <a:rPr lang="en-US" sz="2400" b="1" i="0" dirty="0" err="1">
                <a:effectLst/>
              </a:rPr>
              <a:t>chủ</a:t>
            </a:r>
            <a:r>
              <a:rPr lang="en-US" sz="2400" b="1" i="0" dirty="0">
                <a:effectLst/>
              </a:rPr>
              <a:t> </a:t>
            </a:r>
            <a:r>
              <a:rPr lang="en-US" sz="2400" b="1" i="0" dirty="0" err="1">
                <a:effectLst/>
              </a:rPr>
              <a:t>yếu</a:t>
            </a:r>
            <a:r>
              <a:rPr lang="en-US" sz="2400" b="1" i="0" dirty="0">
                <a:effectLst/>
              </a:rPr>
              <a:t> </a:t>
            </a:r>
            <a:r>
              <a:rPr lang="en-US" sz="2400" b="1" i="0" dirty="0" err="1">
                <a:effectLst/>
              </a:rPr>
              <a:t>sẽ</a:t>
            </a:r>
            <a:r>
              <a:rPr lang="en-US" sz="2400" b="1" i="0" dirty="0">
                <a:effectLst/>
              </a:rPr>
              <a:t> </a:t>
            </a:r>
            <a:r>
              <a:rPr lang="en-US" sz="2400" b="1" i="0" dirty="0" err="1">
                <a:effectLst/>
              </a:rPr>
              <a:t>dựa</a:t>
            </a:r>
            <a:r>
              <a:rPr lang="en-US" sz="2400" b="1" i="0" dirty="0">
                <a:effectLst/>
              </a:rPr>
              <a:t> </a:t>
            </a:r>
            <a:r>
              <a:rPr lang="en-US" sz="2400" b="1" i="0" dirty="0" err="1">
                <a:effectLst/>
              </a:rPr>
              <a:t>nhiều</a:t>
            </a:r>
            <a:r>
              <a:rPr lang="en-US" sz="2400" b="1" i="0" dirty="0">
                <a:effectLst/>
              </a:rPr>
              <a:t> </a:t>
            </a:r>
            <a:r>
              <a:rPr lang="en-US" sz="2400" b="1" i="0" dirty="0" err="1">
                <a:effectLst/>
              </a:rPr>
              <a:t>vào</a:t>
            </a:r>
            <a:r>
              <a:rPr lang="en-US" sz="2400" b="1" i="0" dirty="0">
                <a:effectLst/>
              </a:rPr>
              <a:t> </a:t>
            </a:r>
            <a:r>
              <a:rPr lang="en-US" sz="2400" b="1" i="0" dirty="0" err="1">
                <a:effectLst/>
              </a:rPr>
              <a:t>hiện</a:t>
            </a:r>
            <a:r>
              <a:rPr lang="en-US" sz="2400" b="1" i="0" dirty="0">
                <a:effectLst/>
              </a:rPr>
              <a:t> </a:t>
            </a:r>
            <a:r>
              <a:rPr lang="en-US" sz="2400" b="1" i="0" dirty="0" err="1">
                <a:effectLst/>
              </a:rPr>
              <a:t>tượng</a:t>
            </a:r>
            <a:r>
              <a:rPr lang="en-US" sz="2400" b="1" i="0" dirty="0">
                <a:effectLst/>
              </a:rPr>
              <a:t> </a:t>
            </a:r>
            <a:r>
              <a:rPr lang="en-US" sz="2400" b="1" i="0" dirty="0" err="1">
                <a:effectLst/>
              </a:rPr>
              <a:t>điện</a:t>
            </a:r>
            <a:r>
              <a:rPr lang="en-US" sz="2400" b="1" i="0" dirty="0">
                <a:effectLst/>
              </a:rPr>
              <a:t> </a:t>
            </a:r>
            <a:r>
              <a:rPr lang="en-US" sz="2400" b="1" i="0" dirty="0" err="1">
                <a:effectLst/>
              </a:rPr>
              <a:t>phân</a:t>
            </a:r>
            <a:r>
              <a:rPr lang="en-US" sz="2400" b="1" i="0" dirty="0">
                <a:effectLst/>
              </a:rPr>
              <a:t> </a:t>
            </a:r>
            <a:r>
              <a:rPr lang="en-US" sz="2400" b="1" i="0" dirty="0" err="1">
                <a:effectLst/>
              </a:rPr>
              <a:t>quặng</a:t>
            </a:r>
            <a:r>
              <a:rPr lang="en-US" sz="2400" b="1" i="0" dirty="0">
                <a:effectLst/>
              </a:rPr>
              <a:t> </a:t>
            </a:r>
            <a:r>
              <a:rPr lang="en-US" sz="2400" b="1" i="0" dirty="0" err="1">
                <a:effectLst/>
              </a:rPr>
              <a:t>nhôm</a:t>
            </a:r>
            <a:r>
              <a:rPr lang="en-US" sz="2400" b="1" i="0" dirty="0">
                <a:effectLst/>
              </a:rPr>
              <a:t> </a:t>
            </a:r>
            <a:r>
              <a:rPr lang="en-US" sz="2400" b="1" i="0" dirty="0" err="1">
                <a:effectLst/>
              </a:rPr>
              <a:t>nóng</a:t>
            </a:r>
            <a:r>
              <a:rPr lang="en-US" sz="2400" b="1" i="0" dirty="0">
                <a:effectLst/>
              </a:rPr>
              <a:t> </a:t>
            </a:r>
            <a:r>
              <a:rPr lang="en-US" sz="2400" b="1" i="0" dirty="0" err="1">
                <a:effectLst/>
              </a:rPr>
              <a:t>chảy</a:t>
            </a:r>
            <a:r>
              <a:rPr lang="en-US" sz="2400" b="1" i="0" dirty="0">
                <a:effectLst/>
              </a:rPr>
              <a:t>.</a:t>
            </a:r>
          </a:p>
          <a:p>
            <a:pPr indent="-228600" algn="just">
              <a:lnSpc>
                <a:spcPct val="90000"/>
              </a:lnSpc>
              <a:spcAft>
                <a:spcPts val="600"/>
              </a:spcAft>
              <a:buFont typeface="Arial" panose="020B0604020202020204" pitchFamily="34" charset="0"/>
              <a:buChar char="•"/>
            </a:pPr>
            <a:r>
              <a:rPr lang="en-US" sz="2400" b="1" i="0" dirty="0" err="1">
                <a:effectLst/>
              </a:rPr>
              <a:t>Bể</a:t>
            </a:r>
            <a:r>
              <a:rPr lang="en-US" sz="2400" b="1" i="0" dirty="0">
                <a:effectLst/>
              </a:rPr>
              <a:t> </a:t>
            </a:r>
            <a:r>
              <a:rPr lang="en-US" sz="2400" b="1" i="0" dirty="0" err="1">
                <a:effectLst/>
              </a:rPr>
              <a:t>điện</a:t>
            </a:r>
            <a:r>
              <a:rPr lang="en-US" sz="2400" b="1" i="0" dirty="0">
                <a:effectLst/>
              </a:rPr>
              <a:t> </a:t>
            </a:r>
            <a:r>
              <a:rPr lang="en-US" sz="2400" b="1" i="0" dirty="0" err="1">
                <a:effectLst/>
              </a:rPr>
              <a:t>phân</a:t>
            </a:r>
            <a:r>
              <a:rPr lang="en-US" sz="2400" b="1" i="0" dirty="0">
                <a:effectLst/>
              </a:rPr>
              <a:t> </a:t>
            </a:r>
            <a:r>
              <a:rPr lang="en-US" sz="2400" b="1" i="0" dirty="0" err="1">
                <a:effectLst/>
              </a:rPr>
              <a:t>có</a:t>
            </a:r>
            <a:r>
              <a:rPr lang="en-US" sz="2400" b="1" i="0" dirty="0">
                <a:effectLst/>
              </a:rPr>
              <a:t> </a:t>
            </a:r>
            <a:r>
              <a:rPr lang="en-US" sz="2400" b="1" i="0" dirty="0" err="1">
                <a:effectLst/>
              </a:rPr>
              <a:t>cực</a:t>
            </a:r>
            <a:r>
              <a:rPr lang="en-US" sz="2400" b="1" i="0" dirty="0">
                <a:effectLst/>
              </a:rPr>
              <a:t> </a:t>
            </a:r>
            <a:r>
              <a:rPr lang="en-US" sz="2400" b="1" i="0" dirty="0" err="1">
                <a:effectLst/>
              </a:rPr>
              <a:t>âm</a:t>
            </a:r>
            <a:r>
              <a:rPr lang="en-US" sz="2400" b="1" i="0" dirty="0">
                <a:effectLst/>
              </a:rPr>
              <a:t> </a:t>
            </a:r>
            <a:r>
              <a:rPr lang="en-US" sz="2400" b="1" i="0" dirty="0" err="1">
                <a:effectLst/>
              </a:rPr>
              <a:t>bằng</a:t>
            </a:r>
            <a:r>
              <a:rPr lang="en-US" sz="2400" b="1" i="0" dirty="0">
                <a:effectLst/>
              </a:rPr>
              <a:t> than, </a:t>
            </a:r>
            <a:r>
              <a:rPr lang="en-US" sz="2400" b="1" i="0" dirty="0" err="1">
                <a:effectLst/>
              </a:rPr>
              <a:t>cực</a:t>
            </a:r>
            <a:r>
              <a:rPr lang="en-US" sz="2400" b="1" i="0" dirty="0">
                <a:effectLst/>
              </a:rPr>
              <a:t> </a:t>
            </a:r>
            <a:r>
              <a:rPr lang="en-US" sz="2400" b="1" i="0" dirty="0" err="1">
                <a:effectLst/>
              </a:rPr>
              <a:t>dương</a:t>
            </a:r>
            <a:r>
              <a:rPr lang="en-US" sz="2400" b="1" i="0" dirty="0">
                <a:effectLst/>
              </a:rPr>
              <a:t> </a:t>
            </a:r>
            <a:r>
              <a:rPr lang="en-US" sz="2400" b="1" i="0" dirty="0" err="1">
                <a:effectLst/>
              </a:rPr>
              <a:t>là</a:t>
            </a:r>
            <a:r>
              <a:rPr lang="en-US" sz="2400" b="1" i="0" dirty="0">
                <a:effectLst/>
              </a:rPr>
              <a:t> </a:t>
            </a:r>
            <a:r>
              <a:rPr lang="en-US" sz="2400" b="1" i="0" dirty="0" err="1">
                <a:effectLst/>
              </a:rPr>
              <a:t>quặng</a:t>
            </a:r>
            <a:r>
              <a:rPr lang="en-US" sz="2400" b="1" i="0" dirty="0">
                <a:effectLst/>
              </a:rPr>
              <a:t> </a:t>
            </a:r>
            <a:r>
              <a:rPr lang="en-US" sz="2400" b="1" i="0" dirty="0" err="1">
                <a:effectLst/>
              </a:rPr>
              <a:t>nhôm</a:t>
            </a:r>
            <a:r>
              <a:rPr lang="en-US" sz="2400" b="1" i="0" dirty="0">
                <a:effectLst/>
              </a:rPr>
              <a:t> </a:t>
            </a:r>
            <a:r>
              <a:rPr lang="en-US" sz="2400" b="1" i="0" dirty="0" err="1">
                <a:effectLst/>
              </a:rPr>
              <a:t>nóng</a:t>
            </a:r>
            <a:r>
              <a:rPr lang="en-US" sz="2400" b="1" i="0" dirty="0">
                <a:effectLst/>
              </a:rPr>
              <a:t> </a:t>
            </a:r>
            <a:r>
              <a:rPr lang="en-US" sz="2400" b="1" i="0" dirty="0" err="1">
                <a:effectLst/>
              </a:rPr>
              <a:t>chảy</a:t>
            </a:r>
            <a:r>
              <a:rPr lang="en-US" sz="2400" b="1" i="0" dirty="0">
                <a:effectLst/>
              </a:rPr>
              <a:t>. </a:t>
            </a:r>
            <a:r>
              <a:rPr lang="en-US" sz="2400" b="1" i="0" dirty="0" err="1">
                <a:effectLst/>
              </a:rPr>
              <a:t>Chất</a:t>
            </a:r>
            <a:r>
              <a:rPr lang="en-US" sz="2400" b="1" i="0" dirty="0">
                <a:effectLst/>
              </a:rPr>
              <a:t> </a:t>
            </a:r>
            <a:r>
              <a:rPr lang="en-US" sz="2400" b="1" i="0" dirty="0" err="1">
                <a:effectLst/>
              </a:rPr>
              <a:t>điện</a:t>
            </a:r>
            <a:r>
              <a:rPr lang="en-US" sz="2400" b="1" i="0" dirty="0">
                <a:effectLst/>
              </a:rPr>
              <a:t> </a:t>
            </a:r>
            <a:r>
              <a:rPr lang="en-US" sz="2400" b="1" i="0" dirty="0" err="1">
                <a:effectLst/>
              </a:rPr>
              <a:t>phân</a:t>
            </a:r>
            <a:r>
              <a:rPr lang="en-US" sz="2400" b="1" i="0" dirty="0">
                <a:effectLst/>
              </a:rPr>
              <a:t> </a:t>
            </a:r>
            <a:r>
              <a:rPr lang="en-US" sz="2400" b="1" i="0" dirty="0" err="1">
                <a:effectLst/>
              </a:rPr>
              <a:t>là</a:t>
            </a:r>
            <a:r>
              <a:rPr lang="en-US" sz="2400" b="1" i="0" dirty="0">
                <a:effectLst/>
              </a:rPr>
              <a:t> </a:t>
            </a:r>
            <a:r>
              <a:rPr lang="en-US" sz="2400" b="1" i="0" dirty="0" err="1">
                <a:effectLst/>
              </a:rPr>
              <a:t>muối</a:t>
            </a:r>
            <a:r>
              <a:rPr lang="en-US" sz="2400" b="1" i="0" dirty="0">
                <a:effectLst/>
              </a:rPr>
              <a:t> </a:t>
            </a:r>
            <a:r>
              <a:rPr lang="en-US" sz="2400" b="1" i="0" dirty="0" err="1">
                <a:effectLst/>
              </a:rPr>
              <a:t>nhôm</a:t>
            </a:r>
            <a:r>
              <a:rPr lang="en-US" sz="2400" b="1" i="0" dirty="0">
                <a:effectLst/>
              </a:rPr>
              <a:t> </a:t>
            </a:r>
            <a:r>
              <a:rPr lang="en-US" sz="2400" b="1" i="0" dirty="0" err="1">
                <a:effectLst/>
              </a:rPr>
              <a:t>được</a:t>
            </a:r>
            <a:r>
              <a:rPr lang="en-US" sz="2400" b="1" i="0" dirty="0">
                <a:effectLst/>
              </a:rPr>
              <a:t> </a:t>
            </a:r>
            <a:r>
              <a:rPr lang="en-US" sz="2400" b="1" i="0" dirty="0" err="1">
                <a:effectLst/>
              </a:rPr>
              <a:t>nóng</a:t>
            </a:r>
            <a:r>
              <a:rPr lang="en-US" sz="2400" b="1" i="0" dirty="0">
                <a:effectLst/>
              </a:rPr>
              <a:t> </a:t>
            </a:r>
            <a:r>
              <a:rPr lang="en-US" sz="2400" b="1" i="0" dirty="0" err="1">
                <a:effectLst/>
              </a:rPr>
              <a:t>chảy</a:t>
            </a:r>
            <a:r>
              <a:rPr lang="en-US" sz="2400" b="1" i="0" dirty="0">
                <a:effectLst/>
              </a:rPr>
              <a:t>, </a:t>
            </a:r>
            <a:r>
              <a:rPr lang="en-US" sz="2400" b="1" i="0" dirty="0" err="1">
                <a:effectLst/>
              </a:rPr>
              <a:t>dòng</a:t>
            </a:r>
            <a:r>
              <a:rPr lang="en-US" sz="2400" b="1" i="0" dirty="0">
                <a:effectLst/>
              </a:rPr>
              <a:t> </a:t>
            </a:r>
            <a:r>
              <a:rPr lang="en-US" sz="2400" b="1" i="0" dirty="0" err="1">
                <a:effectLst/>
              </a:rPr>
              <a:t>điện</a:t>
            </a:r>
            <a:r>
              <a:rPr lang="en-US" sz="2400" b="1" i="0" dirty="0">
                <a:effectLst/>
              </a:rPr>
              <a:t> </a:t>
            </a:r>
            <a:r>
              <a:rPr lang="en-US" sz="2400" b="1" i="0" dirty="0" err="1">
                <a:effectLst/>
              </a:rPr>
              <a:t>chạy</a:t>
            </a:r>
            <a:r>
              <a:rPr lang="en-US" sz="2400" b="1" i="0" dirty="0">
                <a:effectLst/>
              </a:rPr>
              <a:t> qua </a:t>
            </a:r>
            <a:r>
              <a:rPr lang="en-US" sz="2400" b="1" i="0" dirty="0" err="1">
                <a:effectLst/>
              </a:rPr>
              <a:t>khoảng</a:t>
            </a:r>
            <a:r>
              <a:rPr lang="en-US" sz="2400" b="1" i="0" dirty="0">
                <a:effectLst/>
              </a:rPr>
              <a:t> 104A.</a:t>
            </a:r>
          </a:p>
        </p:txBody>
      </p:sp>
    </p:spTree>
    <p:extLst>
      <p:ext uri="{BB962C8B-B14F-4D97-AF65-F5344CB8AC3E}">
        <p14:creationId xmlns:p14="http://schemas.microsoft.com/office/powerpoint/2010/main" val="3783041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997837DB-D7C1-4966-B470-0C24D2C73E7E}"/>
              </a:ext>
            </a:extLst>
          </p:cNvPr>
          <p:cNvPicPr>
            <a:picLocks noChangeAspect="1"/>
          </p:cNvPicPr>
          <p:nvPr/>
        </p:nvPicPr>
        <p:blipFill rotWithShape="1">
          <a:blip r:embed="rId2">
            <a:extLst>
              <a:ext uri="{28A0092B-C50C-407E-A947-70E740481C1C}">
                <a14:useLocalDpi xmlns:a14="http://schemas.microsoft.com/office/drawing/2010/main" val="0"/>
              </a:ext>
            </a:extLst>
          </a:blip>
          <a:srcRect l="14478" r="6373" b="-1"/>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2B9C199A-1040-4A0B-95F3-0CB62AAF27FC}"/>
              </a:ext>
            </a:extLst>
          </p:cNvPr>
          <p:cNvSpPr>
            <a:spLocks noGrp="1"/>
          </p:cNvSpPr>
          <p:nvPr>
            <p:ph idx="1"/>
          </p:nvPr>
        </p:nvSpPr>
        <p:spPr>
          <a:xfrm>
            <a:off x="8392887" y="580294"/>
            <a:ext cx="3214892" cy="3890387"/>
          </a:xfrm>
        </p:spPr>
        <p:txBody>
          <a:bodyPr>
            <a:normAutofit/>
          </a:bodyPr>
          <a:lstStyle/>
          <a:p>
            <a:pPr marL="0" indent="0" algn="just">
              <a:buNone/>
            </a:pPr>
            <a:r>
              <a:rPr lang="vi-VN" sz="2000" b="0" i="0" dirty="0">
                <a:effectLst/>
                <a:latin typeface="Open Sans" panose="020B0606030504020204" pitchFamily="34" charset="0"/>
              </a:rPr>
              <a:t>b) Mạ điện</a:t>
            </a:r>
          </a:p>
          <a:p>
            <a:pPr algn="just"/>
            <a:r>
              <a:rPr lang="vi-VN" sz="2000" b="0" i="0" dirty="0">
                <a:effectLst/>
                <a:latin typeface="Open Sans" panose="020B0606030504020204" pitchFamily="34" charset="0"/>
              </a:rPr>
              <a:t>Bể điện phân có anot là một tấm kim loại để mạ, catot là vật cần mạ.</a:t>
            </a:r>
          </a:p>
          <a:p>
            <a:pPr algn="just"/>
            <a:r>
              <a:rPr lang="vi-VN" sz="2000" b="0" i="0" dirty="0">
                <a:effectLst/>
                <a:latin typeface="Open Sans" panose="020B0606030504020204" pitchFamily="34" charset="0"/>
              </a:rPr>
              <a:t>Chất điện phân thường là dung dịch muối kim loại để mạ. Dòng điện qua bể mạ được chọn một cách thích hợp để đảm bảo chất lượng của lớp mạ.</a:t>
            </a:r>
          </a:p>
          <a:p>
            <a:pPr algn="just"/>
            <a:endParaRPr lang="en-US" sz="2000" dirty="0"/>
          </a:p>
        </p:txBody>
      </p:sp>
    </p:spTree>
    <p:extLst>
      <p:ext uri="{BB962C8B-B14F-4D97-AF65-F5344CB8AC3E}">
        <p14:creationId xmlns:p14="http://schemas.microsoft.com/office/powerpoint/2010/main" val="3245016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Content Placeholder 22">
            <a:extLst>
              <a:ext uri="{FF2B5EF4-FFF2-40B4-BE49-F238E27FC236}">
                <a16:creationId xmlns:a16="http://schemas.microsoft.com/office/drawing/2014/main" id="{BB59F34D-B8C5-4706-BDCB-786B1063BB16}"/>
              </a:ext>
            </a:extLst>
          </p:cNvPr>
          <p:cNvSpPr>
            <a:spLocks noGrp="1"/>
          </p:cNvSpPr>
          <p:nvPr>
            <p:ph idx="1"/>
          </p:nvPr>
        </p:nvSpPr>
        <p:spPr>
          <a:xfrm>
            <a:off x="812217" y="1883228"/>
            <a:ext cx="3505494" cy="859971"/>
          </a:xfrm>
        </p:spPr>
        <p:txBody>
          <a:bodyPr>
            <a:noAutofit/>
          </a:bodyPr>
          <a:lstStyle/>
          <a:p>
            <a:pPr marL="0" indent="0">
              <a:buNone/>
            </a:pPr>
            <a:r>
              <a:rPr lang="en-US" sz="3400" b="1" i="0" dirty="0">
                <a:solidFill>
                  <a:schemeClr val="accent6">
                    <a:lumMod val="50000"/>
                  </a:schemeClr>
                </a:solidFill>
                <a:effectLst/>
                <a:latin typeface="Open Sans" panose="020B0606030504020204" pitchFamily="34" charset="0"/>
              </a:rPr>
              <a:t>1.Hạt </a:t>
            </a:r>
            <a:r>
              <a:rPr lang="en-US" sz="3400" b="1" i="0" dirty="0" err="1">
                <a:solidFill>
                  <a:schemeClr val="accent6">
                    <a:lumMod val="50000"/>
                  </a:schemeClr>
                </a:solidFill>
                <a:effectLst/>
                <a:latin typeface="Open Sans" panose="020B0606030504020204" pitchFamily="34" charset="0"/>
              </a:rPr>
              <a:t>tải</a:t>
            </a:r>
            <a:r>
              <a:rPr lang="en-US" sz="3400" b="1" i="0" dirty="0">
                <a:solidFill>
                  <a:schemeClr val="accent6">
                    <a:lumMod val="50000"/>
                  </a:schemeClr>
                </a:solidFill>
                <a:effectLst/>
                <a:latin typeface="Open Sans" panose="020B0606030504020204" pitchFamily="34" charset="0"/>
              </a:rPr>
              <a:t> </a:t>
            </a:r>
            <a:r>
              <a:rPr lang="en-US" sz="3400" b="1" i="0" dirty="0" err="1">
                <a:solidFill>
                  <a:schemeClr val="accent6">
                    <a:lumMod val="50000"/>
                  </a:schemeClr>
                </a:solidFill>
                <a:effectLst/>
                <a:latin typeface="Open Sans" panose="020B0606030504020204" pitchFamily="34" charset="0"/>
              </a:rPr>
              <a:t>điện</a:t>
            </a:r>
            <a:r>
              <a:rPr lang="en-US" sz="3400" b="1" i="0" dirty="0">
                <a:solidFill>
                  <a:schemeClr val="accent6">
                    <a:lumMod val="50000"/>
                  </a:schemeClr>
                </a:solidFill>
                <a:effectLst/>
                <a:latin typeface="Open Sans" panose="020B0606030504020204" pitchFamily="34" charset="0"/>
              </a:rPr>
              <a:t> </a:t>
            </a:r>
            <a:r>
              <a:rPr lang="en-US" sz="3400" b="1" i="0" dirty="0" err="1">
                <a:solidFill>
                  <a:schemeClr val="accent6">
                    <a:lumMod val="50000"/>
                  </a:schemeClr>
                </a:solidFill>
                <a:effectLst/>
                <a:latin typeface="Open Sans" panose="020B0606030504020204" pitchFamily="34" charset="0"/>
              </a:rPr>
              <a:t>trong</a:t>
            </a:r>
            <a:r>
              <a:rPr lang="en-US" sz="3400" b="1" i="0" dirty="0">
                <a:solidFill>
                  <a:schemeClr val="accent6">
                    <a:lumMod val="50000"/>
                  </a:schemeClr>
                </a:solidFill>
                <a:effectLst/>
                <a:latin typeface="Open Sans" panose="020B0606030504020204" pitchFamily="34" charset="0"/>
              </a:rPr>
              <a:t> </a:t>
            </a:r>
            <a:r>
              <a:rPr lang="en-US" sz="3400" b="1" i="0" dirty="0" err="1">
                <a:solidFill>
                  <a:schemeClr val="accent6">
                    <a:lumMod val="50000"/>
                  </a:schemeClr>
                </a:solidFill>
                <a:effectLst/>
                <a:latin typeface="Open Sans" panose="020B0606030504020204" pitchFamily="34" charset="0"/>
              </a:rPr>
              <a:t>chất</a:t>
            </a:r>
            <a:r>
              <a:rPr lang="en-US" sz="3400" b="1" i="0" dirty="0">
                <a:solidFill>
                  <a:schemeClr val="accent6">
                    <a:lumMod val="50000"/>
                  </a:schemeClr>
                </a:solidFill>
                <a:effectLst/>
                <a:latin typeface="Open Sans" panose="020B0606030504020204" pitchFamily="34" charset="0"/>
              </a:rPr>
              <a:t> </a:t>
            </a:r>
            <a:r>
              <a:rPr lang="en-US" sz="3400" b="1" i="0" dirty="0" err="1">
                <a:solidFill>
                  <a:schemeClr val="accent6">
                    <a:lumMod val="50000"/>
                  </a:schemeClr>
                </a:solidFill>
                <a:effectLst/>
                <a:latin typeface="Open Sans" panose="020B0606030504020204" pitchFamily="34" charset="0"/>
              </a:rPr>
              <a:t>điện</a:t>
            </a:r>
            <a:r>
              <a:rPr lang="en-US" sz="3400" b="1" i="0" dirty="0">
                <a:solidFill>
                  <a:schemeClr val="accent6">
                    <a:lumMod val="50000"/>
                  </a:schemeClr>
                </a:solidFill>
                <a:effectLst/>
                <a:latin typeface="Open Sans" panose="020B0606030504020204" pitchFamily="34" charset="0"/>
              </a:rPr>
              <a:t> </a:t>
            </a:r>
            <a:r>
              <a:rPr lang="en-US" sz="3400" b="1" i="0" dirty="0" err="1">
                <a:solidFill>
                  <a:schemeClr val="accent6">
                    <a:lumMod val="50000"/>
                  </a:schemeClr>
                </a:solidFill>
                <a:effectLst/>
                <a:latin typeface="Open Sans" panose="020B0606030504020204" pitchFamily="34" charset="0"/>
              </a:rPr>
              <a:t>phân</a:t>
            </a:r>
            <a:r>
              <a:rPr lang="en-US" sz="3400" b="1" i="0" dirty="0">
                <a:solidFill>
                  <a:schemeClr val="accent6">
                    <a:lumMod val="50000"/>
                  </a:schemeClr>
                </a:solidFill>
                <a:effectLst/>
                <a:latin typeface="Open Sans" panose="020B0606030504020204" pitchFamily="34" charset="0"/>
              </a:rPr>
              <a:t> </a:t>
            </a:r>
            <a:r>
              <a:rPr lang="en-US" sz="3400" b="1" i="0" dirty="0" err="1">
                <a:solidFill>
                  <a:schemeClr val="accent6">
                    <a:lumMod val="50000"/>
                  </a:schemeClr>
                </a:solidFill>
                <a:effectLst/>
                <a:latin typeface="Open Sans" panose="020B0606030504020204" pitchFamily="34" charset="0"/>
              </a:rPr>
              <a:t>là</a:t>
            </a:r>
            <a:endParaRPr lang="en-US" sz="3400" b="1" dirty="0">
              <a:solidFill>
                <a:schemeClr val="accent6">
                  <a:lumMod val="50000"/>
                </a:schemeClr>
              </a:solidFill>
            </a:endParaRPr>
          </a:p>
        </p:txBody>
      </p:sp>
      <p:pic>
        <p:nvPicPr>
          <p:cNvPr id="19" name="Content Placeholder 18" descr="A picture containing text, screenshot, stationary&#10;&#10;Description automatically generated">
            <a:extLst>
              <a:ext uri="{FF2B5EF4-FFF2-40B4-BE49-F238E27FC236}">
                <a16:creationId xmlns:a16="http://schemas.microsoft.com/office/drawing/2014/main" id="{6B997B11-338F-4AA2-AF67-EB16D8868C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0689" y="807593"/>
            <a:ext cx="3929676" cy="5239568"/>
          </a:xfrm>
          <a:prstGeom prst="rect">
            <a:avLst/>
          </a:prstGeom>
          <a:effectLst/>
        </p:spPr>
      </p:pic>
      <p:sp>
        <p:nvSpPr>
          <p:cNvPr id="20" name="TextBox 19">
            <a:extLst>
              <a:ext uri="{FF2B5EF4-FFF2-40B4-BE49-F238E27FC236}">
                <a16:creationId xmlns:a16="http://schemas.microsoft.com/office/drawing/2014/main" id="{79EDAA6D-6351-4965-85D2-64F302712F20}"/>
              </a:ext>
            </a:extLst>
          </p:cNvPr>
          <p:cNvSpPr txBox="1"/>
          <p:nvPr/>
        </p:nvSpPr>
        <p:spPr>
          <a:xfrm>
            <a:off x="7043057" y="1132114"/>
            <a:ext cx="2133600" cy="461665"/>
          </a:xfrm>
          <a:prstGeom prst="rect">
            <a:avLst/>
          </a:prstGeom>
          <a:noFill/>
        </p:spPr>
        <p:txBody>
          <a:bodyPr wrap="square" rtlCol="0">
            <a:spAutoFit/>
          </a:bodyPr>
          <a:lstStyle/>
          <a:p>
            <a:r>
              <a:rPr lang="en-US" sz="2400" dirty="0"/>
              <a:t>a. Electron</a:t>
            </a:r>
          </a:p>
        </p:txBody>
      </p:sp>
      <p:sp>
        <p:nvSpPr>
          <p:cNvPr id="24" name="TextBox 23">
            <a:extLst>
              <a:ext uri="{FF2B5EF4-FFF2-40B4-BE49-F238E27FC236}">
                <a16:creationId xmlns:a16="http://schemas.microsoft.com/office/drawing/2014/main" id="{AA22E63E-69AE-44E9-A835-723AF21C1E24}"/>
              </a:ext>
            </a:extLst>
          </p:cNvPr>
          <p:cNvSpPr txBox="1"/>
          <p:nvPr/>
        </p:nvSpPr>
        <p:spPr>
          <a:xfrm>
            <a:off x="7367169" y="2205992"/>
            <a:ext cx="2451271" cy="830997"/>
          </a:xfrm>
          <a:prstGeom prst="rect">
            <a:avLst/>
          </a:prstGeom>
          <a:noFill/>
        </p:spPr>
        <p:txBody>
          <a:bodyPr wrap="square" rtlCol="0">
            <a:spAutoFit/>
          </a:bodyPr>
          <a:lstStyle/>
          <a:p>
            <a:r>
              <a:rPr lang="en-US" sz="2400" dirty="0"/>
              <a:t>b. ion </a:t>
            </a:r>
            <a:r>
              <a:rPr lang="en-US" sz="2400" dirty="0" err="1"/>
              <a:t>dương</a:t>
            </a:r>
            <a:r>
              <a:rPr lang="en-US" sz="2400" dirty="0"/>
              <a:t> </a:t>
            </a:r>
            <a:r>
              <a:rPr lang="en-US" sz="2400" dirty="0" err="1"/>
              <a:t>và</a:t>
            </a:r>
            <a:r>
              <a:rPr lang="en-US" sz="2400" dirty="0"/>
              <a:t> ion </a:t>
            </a:r>
            <a:r>
              <a:rPr lang="en-US" sz="2400" dirty="0" err="1"/>
              <a:t>âm</a:t>
            </a:r>
            <a:endParaRPr lang="en-US" sz="2400" dirty="0"/>
          </a:p>
        </p:txBody>
      </p:sp>
      <p:sp>
        <p:nvSpPr>
          <p:cNvPr id="25" name="TextBox 24">
            <a:extLst>
              <a:ext uri="{FF2B5EF4-FFF2-40B4-BE49-F238E27FC236}">
                <a16:creationId xmlns:a16="http://schemas.microsoft.com/office/drawing/2014/main" id="{77339682-E086-4992-A0E5-6E2408897895}"/>
              </a:ext>
            </a:extLst>
          </p:cNvPr>
          <p:cNvSpPr txBox="1"/>
          <p:nvPr/>
        </p:nvSpPr>
        <p:spPr>
          <a:xfrm>
            <a:off x="6884221" y="3594773"/>
            <a:ext cx="2451271" cy="830997"/>
          </a:xfrm>
          <a:prstGeom prst="rect">
            <a:avLst/>
          </a:prstGeom>
          <a:noFill/>
        </p:spPr>
        <p:txBody>
          <a:bodyPr wrap="square" rtlCol="0">
            <a:spAutoFit/>
          </a:bodyPr>
          <a:lstStyle/>
          <a:p>
            <a:r>
              <a:rPr lang="en-US" sz="2400" dirty="0"/>
              <a:t>c. ion </a:t>
            </a:r>
            <a:r>
              <a:rPr lang="en-US" sz="2400" dirty="0" err="1"/>
              <a:t>âm</a:t>
            </a:r>
            <a:r>
              <a:rPr lang="en-US" sz="2400" dirty="0"/>
              <a:t> </a:t>
            </a:r>
            <a:r>
              <a:rPr lang="en-US" sz="2400" dirty="0" err="1"/>
              <a:t>và</a:t>
            </a:r>
            <a:r>
              <a:rPr lang="en-US" sz="2400" dirty="0"/>
              <a:t> electron</a:t>
            </a:r>
          </a:p>
        </p:txBody>
      </p:sp>
      <p:sp>
        <p:nvSpPr>
          <p:cNvPr id="29" name="TextBox 28">
            <a:extLst>
              <a:ext uri="{FF2B5EF4-FFF2-40B4-BE49-F238E27FC236}">
                <a16:creationId xmlns:a16="http://schemas.microsoft.com/office/drawing/2014/main" id="{92B3976E-41A4-4F12-BC4B-8667FCF2FD99}"/>
              </a:ext>
            </a:extLst>
          </p:cNvPr>
          <p:cNvSpPr txBox="1"/>
          <p:nvPr/>
        </p:nvSpPr>
        <p:spPr>
          <a:xfrm>
            <a:off x="7367169" y="4894889"/>
            <a:ext cx="2451271" cy="830997"/>
          </a:xfrm>
          <a:prstGeom prst="rect">
            <a:avLst/>
          </a:prstGeom>
          <a:noFill/>
        </p:spPr>
        <p:txBody>
          <a:bodyPr wrap="square" rtlCol="0">
            <a:spAutoFit/>
          </a:bodyPr>
          <a:lstStyle/>
          <a:p>
            <a:r>
              <a:rPr lang="en-US" sz="2400" dirty="0"/>
              <a:t>d. ion </a:t>
            </a:r>
            <a:r>
              <a:rPr lang="en-US" sz="2400" dirty="0" err="1"/>
              <a:t>dương</a:t>
            </a:r>
            <a:r>
              <a:rPr lang="en-US" sz="2400" dirty="0"/>
              <a:t> </a:t>
            </a:r>
            <a:r>
              <a:rPr lang="en-US" sz="2400" dirty="0" err="1"/>
              <a:t>và</a:t>
            </a:r>
            <a:r>
              <a:rPr lang="en-US" sz="2400" dirty="0"/>
              <a:t> electron</a:t>
            </a:r>
          </a:p>
        </p:txBody>
      </p:sp>
    </p:spTree>
    <p:extLst>
      <p:ext uri="{BB962C8B-B14F-4D97-AF65-F5344CB8AC3E}">
        <p14:creationId xmlns:p14="http://schemas.microsoft.com/office/powerpoint/2010/main" val="366834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4"/>
                                        </p:tgtEl>
                                        <p:attrNameLst>
                                          <p:attrName>style.color</p:attrName>
                                        </p:attrNameLst>
                                      </p:cBhvr>
                                      <p:to>
                                        <p:clrVal>
                                          <a:schemeClr val="accent2"/>
                                        </p:clrVal>
                                      </p:to>
                                    </p:set>
                                    <p:set>
                                      <p:cBhvr>
                                        <p:cTn id="7" dur="500" fill="hold"/>
                                        <p:tgtEl>
                                          <p:spTgt spid="24"/>
                                        </p:tgtEl>
                                        <p:attrNameLst>
                                          <p:attrName>fillcolor</p:attrName>
                                        </p:attrNameLst>
                                      </p:cBhvr>
                                      <p:to>
                                        <p:clrVal>
                                          <a:schemeClr val="accent2"/>
                                        </p:clrVal>
                                      </p:to>
                                    </p:set>
                                    <p:set>
                                      <p:cBhvr>
                                        <p:cTn id="8" dur="500" fill="hold"/>
                                        <p:tgtEl>
                                          <p:spTgt spid="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A0749-8C2D-43BD-802C-C08876CE07A8}"/>
              </a:ext>
            </a:extLst>
          </p:cNvPr>
          <p:cNvSpPr>
            <a:spLocks noGrp="1"/>
          </p:cNvSpPr>
          <p:nvPr>
            <p:ph type="title"/>
          </p:nvPr>
        </p:nvSpPr>
        <p:spPr/>
        <p:txBody>
          <a:bodyPr>
            <a:normAutofit/>
          </a:bodyPr>
          <a:lstStyle/>
          <a:p>
            <a:r>
              <a:rPr lang="en-US" sz="3400" b="0" i="0" dirty="0">
                <a:solidFill>
                  <a:srgbClr val="C00000"/>
                </a:solidFill>
                <a:effectLst/>
                <a:latin typeface="Muli"/>
              </a:rPr>
              <a:t>2. </a:t>
            </a:r>
            <a:r>
              <a:rPr lang="vi-VN" sz="3400" b="0" i="0" dirty="0">
                <a:solidFill>
                  <a:srgbClr val="C00000"/>
                </a:solidFill>
                <a:effectLst/>
                <a:latin typeface="Muli"/>
              </a:rPr>
              <a:t>Câu nào dưới đây nói về hiện tượng điện phân có dương cực tan là đúng ?</a:t>
            </a:r>
            <a:endParaRPr lang="en-US" sz="3400" dirty="0">
              <a:solidFill>
                <a:srgbClr val="C00000"/>
              </a:solidFill>
            </a:endParaRPr>
          </a:p>
        </p:txBody>
      </p:sp>
      <p:sp>
        <p:nvSpPr>
          <p:cNvPr id="3" name="Content Placeholder 2">
            <a:extLst>
              <a:ext uri="{FF2B5EF4-FFF2-40B4-BE49-F238E27FC236}">
                <a16:creationId xmlns:a16="http://schemas.microsoft.com/office/drawing/2014/main" id="{08BD8581-E82B-4BD0-AA15-A7A0D1A8E65C}"/>
              </a:ext>
            </a:extLst>
          </p:cNvPr>
          <p:cNvSpPr>
            <a:spLocks noGrp="1"/>
          </p:cNvSpPr>
          <p:nvPr>
            <p:ph idx="1"/>
          </p:nvPr>
        </p:nvSpPr>
        <p:spPr/>
        <p:txBody>
          <a:bodyPr/>
          <a:lstStyle/>
          <a:p>
            <a:pPr marL="0" indent="0">
              <a:buNone/>
            </a:pPr>
            <a:r>
              <a:rPr lang="vi-VN" b="0" i="0" dirty="0">
                <a:solidFill>
                  <a:srgbClr val="010101"/>
                </a:solidFill>
                <a:effectLst/>
                <a:latin typeface="Muli"/>
              </a:rPr>
              <a:t>A. Là hiện tượng điện phân dung dịch axit hoặc bazơ với điện cực là graphit.</a:t>
            </a:r>
            <a:endParaRPr lang="en-US" b="0" i="0" dirty="0">
              <a:solidFill>
                <a:srgbClr val="010101"/>
              </a:solidFill>
              <a:effectLst/>
              <a:latin typeface="Muli"/>
            </a:endParaRPr>
          </a:p>
          <a:p>
            <a:pPr marL="0" indent="0" algn="l">
              <a:buNone/>
            </a:pPr>
            <a:r>
              <a:rPr lang="vi-VN" b="0" i="0" dirty="0">
                <a:solidFill>
                  <a:srgbClr val="010101"/>
                </a:solidFill>
                <a:effectLst/>
                <a:latin typeface="Muli"/>
              </a:rPr>
              <a:t>B. Là hiện tượng điện phân dung dịch muối có chứa kim loại dùng làm catôt.</a:t>
            </a:r>
          </a:p>
          <a:p>
            <a:pPr marL="0" indent="0" algn="l">
              <a:buNone/>
            </a:pPr>
            <a:r>
              <a:rPr lang="vi-VN" b="0" i="0" dirty="0">
                <a:solidFill>
                  <a:srgbClr val="010101"/>
                </a:solidFill>
                <a:effectLst/>
                <a:latin typeface="Muli"/>
              </a:rPr>
              <a:t>C. Là hiện tượng điện phân dung dịch muối có chứa kim loại dùng làm anôt. Kết quả là kim loại tan dần từ anôt tải sang catôt.</a:t>
            </a:r>
          </a:p>
          <a:p>
            <a:pPr marL="0" indent="0" algn="l">
              <a:buNone/>
            </a:pPr>
            <a:r>
              <a:rPr lang="vi-VN" b="0" i="0" dirty="0">
                <a:solidFill>
                  <a:srgbClr val="010101"/>
                </a:solidFill>
                <a:effectLst/>
                <a:latin typeface="Muli"/>
              </a:rPr>
              <a:t>D. Là hiện tượng điện phân dung dịch muối có chứa kim loại dùng làm anôt. Kết quả là kim loại được tải dần từ catôt sang anôt. </a:t>
            </a:r>
          </a:p>
          <a:p>
            <a:endParaRPr lang="en-US" dirty="0"/>
          </a:p>
        </p:txBody>
      </p:sp>
      <p:sp>
        <p:nvSpPr>
          <p:cNvPr id="4" name="Smiley Face 3">
            <a:extLst>
              <a:ext uri="{FF2B5EF4-FFF2-40B4-BE49-F238E27FC236}">
                <a16:creationId xmlns:a16="http://schemas.microsoft.com/office/drawing/2014/main" id="{F2731B4B-3EF8-4705-B735-F253B082EBE3}"/>
              </a:ext>
            </a:extLst>
          </p:cNvPr>
          <p:cNvSpPr/>
          <p:nvPr/>
        </p:nvSpPr>
        <p:spPr>
          <a:xfrm>
            <a:off x="261257" y="3592286"/>
            <a:ext cx="576943" cy="609600"/>
          </a:xfrm>
          <a:prstGeom prst="smileyFac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247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3FF6B-8310-4259-9CFC-D6E6A66FF579}"/>
              </a:ext>
            </a:extLst>
          </p:cNvPr>
          <p:cNvSpPr>
            <a:spLocks noGrp="1"/>
          </p:cNvSpPr>
          <p:nvPr>
            <p:ph type="title"/>
          </p:nvPr>
        </p:nvSpPr>
        <p:spPr>
          <a:xfrm>
            <a:off x="838200" y="365125"/>
            <a:ext cx="10515600" cy="1997075"/>
          </a:xfrm>
        </p:spPr>
        <p:txBody>
          <a:bodyPr>
            <a:noAutofit/>
          </a:bodyPr>
          <a:lstStyle/>
          <a:p>
            <a:pPr algn="just"/>
            <a:r>
              <a:rPr lang="en-US" sz="3000" b="0" i="0" dirty="0">
                <a:solidFill>
                  <a:schemeClr val="accent6">
                    <a:lumMod val="50000"/>
                  </a:schemeClr>
                </a:solidFill>
                <a:effectLst/>
                <a:latin typeface="Muli"/>
              </a:rPr>
              <a:t>3. </a:t>
            </a:r>
            <a:r>
              <a:rPr lang="vi-VN" sz="3000" b="0" i="0" dirty="0">
                <a:solidFill>
                  <a:schemeClr val="accent6">
                    <a:lumMod val="50000"/>
                  </a:schemeClr>
                </a:solidFill>
                <a:effectLst/>
                <a:latin typeface="Muli"/>
              </a:rPr>
              <a:t>Một bình điện phân chứa dung dịch muối niken với hai điện cực bằng niken. Xác định khối lượng niken bám vào catôt khi cho dòng điện cường độ I = 5,0 A chạy qua bình này trong khoảng thời gian</a:t>
            </a:r>
            <a:r>
              <a:rPr lang="en-US" sz="3000" b="0" i="0" dirty="0">
                <a:solidFill>
                  <a:schemeClr val="accent6">
                    <a:lumMod val="50000"/>
                  </a:schemeClr>
                </a:solidFill>
                <a:effectLst/>
                <a:latin typeface="Muli"/>
              </a:rPr>
              <a:t> </a:t>
            </a:r>
            <a:r>
              <a:rPr lang="vi-VN" sz="3000" b="0" i="0" dirty="0">
                <a:solidFill>
                  <a:schemeClr val="accent6">
                    <a:lumMod val="50000"/>
                  </a:schemeClr>
                </a:solidFill>
                <a:effectLst/>
                <a:latin typeface="Muli"/>
              </a:rPr>
              <a:t> t = 1 giờ. Đương lượng điện hoá của niken là 0,3.10</a:t>
            </a:r>
            <a:r>
              <a:rPr lang="vi-VN" sz="3000" b="0" i="0" baseline="30000" dirty="0">
                <a:solidFill>
                  <a:schemeClr val="accent6">
                    <a:lumMod val="50000"/>
                  </a:schemeClr>
                </a:solidFill>
                <a:effectLst/>
                <a:latin typeface="Muli"/>
              </a:rPr>
              <a:t>-3 </a:t>
            </a:r>
            <a:r>
              <a:rPr lang="vi-VN" sz="3000" b="0" i="0" dirty="0">
                <a:solidFill>
                  <a:schemeClr val="accent6">
                    <a:lumMod val="50000"/>
                  </a:schemeClr>
                </a:solidFill>
                <a:effectLst/>
                <a:latin typeface="Muli"/>
              </a:rPr>
              <a:t>g/C.</a:t>
            </a:r>
            <a:endParaRPr lang="en-US" sz="3000" dirty="0">
              <a:solidFill>
                <a:schemeClr val="accent6">
                  <a:lumMod val="50000"/>
                </a:schemeClr>
              </a:solidFill>
            </a:endParaRPr>
          </a:p>
        </p:txBody>
      </p:sp>
      <p:sp>
        <p:nvSpPr>
          <p:cNvPr id="3" name="Content Placeholder 2">
            <a:extLst>
              <a:ext uri="{FF2B5EF4-FFF2-40B4-BE49-F238E27FC236}">
                <a16:creationId xmlns:a16="http://schemas.microsoft.com/office/drawing/2014/main" id="{D269D357-595F-4B43-AE33-5510538CE210}"/>
              </a:ext>
            </a:extLst>
          </p:cNvPr>
          <p:cNvSpPr>
            <a:spLocks noGrp="1"/>
          </p:cNvSpPr>
          <p:nvPr>
            <p:ph idx="1"/>
          </p:nvPr>
        </p:nvSpPr>
        <p:spPr>
          <a:xfrm>
            <a:off x="838200" y="2525485"/>
            <a:ext cx="10515600" cy="751115"/>
          </a:xfrm>
        </p:spPr>
        <p:txBody>
          <a:bodyPr>
            <a:normAutofit/>
          </a:bodyPr>
          <a:lstStyle/>
          <a:p>
            <a:pPr marL="0" indent="0" algn="l">
              <a:buNone/>
            </a:pPr>
            <a:r>
              <a:rPr lang="nn-NO" sz="3000" b="0" i="0" dirty="0">
                <a:solidFill>
                  <a:srgbClr val="010101"/>
                </a:solidFill>
                <a:effectLst/>
                <a:latin typeface="Muli"/>
              </a:rPr>
              <a:t>A. 1,5 kg.                  B. 5,4 g.           C. 1,5 g.                 D. 5,4 kg. </a:t>
            </a:r>
          </a:p>
          <a:p>
            <a:endParaRPr lang="en-US" sz="3000" dirty="0"/>
          </a:p>
        </p:txBody>
      </p:sp>
      <p:sp>
        <p:nvSpPr>
          <p:cNvPr id="4" name="TextBox 3">
            <a:extLst>
              <a:ext uri="{FF2B5EF4-FFF2-40B4-BE49-F238E27FC236}">
                <a16:creationId xmlns:a16="http://schemas.microsoft.com/office/drawing/2014/main" id="{ECD6D9F0-6DF4-4EF4-80E2-E0928452DFA5}"/>
              </a:ext>
            </a:extLst>
          </p:cNvPr>
          <p:cNvSpPr txBox="1"/>
          <p:nvPr/>
        </p:nvSpPr>
        <p:spPr>
          <a:xfrm>
            <a:off x="2471057" y="3755571"/>
            <a:ext cx="6955972" cy="523220"/>
          </a:xfrm>
          <a:prstGeom prst="rect">
            <a:avLst/>
          </a:prstGeom>
          <a:noFill/>
        </p:spPr>
        <p:txBody>
          <a:bodyPr wrap="square" rtlCol="0">
            <a:spAutoFit/>
          </a:bodyPr>
          <a:lstStyle/>
          <a:p>
            <a:r>
              <a:rPr lang="en-US" sz="2800" dirty="0">
                <a:solidFill>
                  <a:srgbClr val="C00000"/>
                </a:solidFill>
              </a:rPr>
              <a:t>m = </a:t>
            </a:r>
            <a:r>
              <a:rPr lang="en-US" sz="2800" dirty="0" err="1">
                <a:solidFill>
                  <a:srgbClr val="C00000"/>
                </a:solidFill>
              </a:rPr>
              <a:t>k.q</a:t>
            </a:r>
            <a:r>
              <a:rPr lang="en-US" sz="2800" dirty="0">
                <a:solidFill>
                  <a:srgbClr val="C00000"/>
                </a:solidFill>
              </a:rPr>
              <a:t> = k.I.t</a:t>
            </a:r>
          </a:p>
        </p:txBody>
      </p:sp>
      <p:sp>
        <p:nvSpPr>
          <p:cNvPr id="5" name="TextBox 4">
            <a:extLst>
              <a:ext uri="{FF2B5EF4-FFF2-40B4-BE49-F238E27FC236}">
                <a16:creationId xmlns:a16="http://schemas.microsoft.com/office/drawing/2014/main" id="{105C10D8-F4FE-4E7E-8EA2-2E6BF448A2DF}"/>
              </a:ext>
            </a:extLst>
          </p:cNvPr>
          <p:cNvSpPr txBox="1"/>
          <p:nvPr/>
        </p:nvSpPr>
        <p:spPr>
          <a:xfrm>
            <a:off x="2471057" y="4321981"/>
            <a:ext cx="6955972" cy="523220"/>
          </a:xfrm>
          <a:prstGeom prst="rect">
            <a:avLst/>
          </a:prstGeom>
          <a:noFill/>
        </p:spPr>
        <p:txBody>
          <a:bodyPr wrap="square" rtlCol="0">
            <a:spAutoFit/>
          </a:bodyPr>
          <a:lstStyle/>
          <a:p>
            <a:r>
              <a:rPr lang="en-US" sz="2800" dirty="0"/>
              <a:t>m = k.I.t = 0,3.10</a:t>
            </a:r>
            <a:r>
              <a:rPr lang="en-US" sz="2800" baseline="30000" dirty="0"/>
              <a:t>-3</a:t>
            </a:r>
            <a:r>
              <a:rPr lang="en-US" sz="2800" dirty="0"/>
              <a:t>.5.3600 = 5,4g</a:t>
            </a:r>
          </a:p>
        </p:txBody>
      </p:sp>
      <p:sp>
        <p:nvSpPr>
          <p:cNvPr id="6" name="Smiley Face 5">
            <a:extLst>
              <a:ext uri="{FF2B5EF4-FFF2-40B4-BE49-F238E27FC236}">
                <a16:creationId xmlns:a16="http://schemas.microsoft.com/office/drawing/2014/main" id="{08A898C7-8838-4DDD-A3BE-D2A65AFAF52E}"/>
              </a:ext>
            </a:extLst>
          </p:cNvPr>
          <p:cNvSpPr/>
          <p:nvPr/>
        </p:nvSpPr>
        <p:spPr>
          <a:xfrm>
            <a:off x="3233057" y="2525485"/>
            <a:ext cx="642257" cy="533401"/>
          </a:xfrm>
          <a:prstGeom prst="smileyFac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386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11909-8C9F-4D98-A3D4-DC335EC29008}"/>
              </a:ext>
            </a:extLst>
          </p:cNvPr>
          <p:cNvSpPr>
            <a:spLocks noGrp="1"/>
          </p:cNvSpPr>
          <p:nvPr>
            <p:ph type="title"/>
          </p:nvPr>
        </p:nvSpPr>
        <p:spPr>
          <a:xfrm>
            <a:off x="838200" y="365125"/>
            <a:ext cx="10515600" cy="1997075"/>
          </a:xfrm>
        </p:spPr>
        <p:txBody>
          <a:bodyPr>
            <a:noAutofit/>
          </a:bodyPr>
          <a:lstStyle/>
          <a:p>
            <a:pPr algn="just"/>
            <a:r>
              <a:rPr lang="en-US" sz="2800" b="0" i="0" dirty="0">
                <a:solidFill>
                  <a:schemeClr val="accent6">
                    <a:lumMod val="50000"/>
                  </a:schemeClr>
                </a:solidFill>
                <a:effectLst/>
                <a:latin typeface="Muli"/>
              </a:rPr>
              <a:t>4. </a:t>
            </a:r>
            <a:r>
              <a:rPr lang="vi-VN" sz="2800" b="0" i="0" dirty="0">
                <a:solidFill>
                  <a:schemeClr val="accent6">
                    <a:lumMod val="50000"/>
                  </a:schemeClr>
                </a:solidFill>
                <a:effectLst/>
                <a:latin typeface="Muli"/>
              </a:rPr>
              <a:t>Một bình điện phân chứa dung dịch đồng sunphat (CuS0</a:t>
            </a:r>
            <a:r>
              <a:rPr lang="vi-VN" sz="2800" b="0" i="0" baseline="-25000" dirty="0">
                <a:solidFill>
                  <a:schemeClr val="accent6">
                    <a:lumMod val="50000"/>
                  </a:schemeClr>
                </a:solidFill>
                <a:effectLst/>
                <a:latin typeface="Muli"/>
              </a:rPr>
              <a:t>4</a:t>
            </a:r>
            <a:r>
              <a:rPr lang="vi-VN" sz="2800" b="0" i="0" dirty="0">
                <a:solidFill>
                  <a:schemeClr val="accent6">
                    <a:lumMod val="50000"/>
                  </a:schemeClr>
                </a:solidFill>
                <a:effectLst/>
                <a:latin typeface="Muli"/>
              </a:rPr>
              <a:t>) có anôt bằng đồng. Cho dòng điện không đổi chạy qua bình này trong thời gian 30 phút, khi đó khối lượng của catôt tăng thêm 1,143 g. Xác định cường độ dòng điện chạy qua bình điện phân. Đồng (Cu) có khối lượng mol là của A = 63,5 g/mol.</a:t>
            </a:r>
            <a:endParaRPr lang="en-US" sz="2800" b="1" dirty="0">
              <a:solidFill>
                <a:schemeClr val="accent6">
                  <a:lumMod val="50000"/>
                </a:schemeClr>
              </a:solidFill>
            </a:endParaRPr>
          </a:p>
        </p:txBody>
      </p:sp>
      <p:sp>
        <p:nvSpPr>
          <p:cNvPr id="3" name="Content Placeholder 2">
            <a:extLst>
              <a:ext uri="{FF2B5EF4-FFF2-40B4-BE49-F238E27FC236}">
                <a16:creationId xmlns:a16="http://schemas.microsoft.com/office/drawing/2014/main" id="{607F4F80-F457-4DCF-9828-B769E4A44626}"/>
              </a:ext>
            </a:extLst>
          </p:cNvPr>
          <p:cNvSpPr>
            <a:spLocks noGrp="1"/>
          </p:cNvSpPr>
          <p:nvPr>
            <p:ph idx="1"/>
          </p:nvPr>
        </p:nvSpPr>
        <p:spPr>
          <a:xfrm>
            <a:off x="838200" y="2569029"/>
            <a:ext cx="10515600" cy="642257"/>
          </a:xfrm>
        </p:spPr>
        <p:txBody>
          <a:bodyPr>
            <a:normAutofit/>
          </a:bodyPr>
          <a:lstStyle/>
          <a:p>
            <a:pPr marL="0" indent="0" algn="l">
              <a:buNone/>
            </a:pPr>
            <a:r>
              <a:rPr lang="it-IT" sz="2400" b="0" i="0" dirty="0">
                <a:solidFill>
                  <a:srgbClr val="010101"/>
                </a:solidFill>
                <a:effectLst/>
                <a:latin typeface="Muli"/>
              </a:rPr>
              <a:t>A. 0,965 A.               B. 1,93 A.                C. 0,965 mA.               D. 1,93 mA. </a:t>
            </a:r>
          </a:p>
          <a:p>
            <a:endParaRPr lang="en-US" sz="2400" dirty="0"/>
          </a:p>
        </p:txBody>
      </p:sp>
      <p:sp>
        <p:nvSpPr>
          <p:cNvPr id="4" name="Smiley Face 3">
            <a:extLst>
              <a:ext uri="{FF2B5EF4-FFF2-40B4-BE49-F238E27FC236}">
                <a16:creationId xmlns:a16="http://schemas.microsoft.com/office/drawing/2014/main" id="{2FB30B3B-53D2-4FB5-A338-6C1C72A47A4A}"/>
              </a:ext>
            </a:extLst>
          </p:cNvPr>
          <p:cNvSpPr/>
          <p:nvPr/>
        </p:nvSpPr>
        <p:spPr>
          <a:xfrm>
            <a:off x="3298903" y="2939144"/>
            <a:ext cx="468086" cy="478971"/>
          </a:xfrm>
          <a:prstGeom prst="smileyFac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269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D40FF-8D30-4DA7-8DEE-80BCBAB82899}"/>
              </a:ext>
            </a:extLst>
          </p:cNvPr>
          <p:cNvSpPr>
            <a:spLocks noGrp="1"/>
          </p:cNvSpPr>
          <p:nvPr>
            <p:ph type="title"/>
          </p:nvPr>
        </p:nvSpPr>
        <p:spPr>
          <a:xfrm>
            <a:off x="838200" y="365125"/>
            <a:ext cx="10515600" cy="1920875"/>
          </a:xfrm>
        </p:spPr>
        <p:txBody>
          <a:bodyPr>
            <a:noAutofit/>
          </a:bodyPr>
          <a:lstStyle/>
          <a:p>
            <a:pPr algn="just"/>
            <a:r>
              <a:rPr lang="en-US" sz="2800" b="0" i="0" dirty="0">
                <a:solidFill>
                  <a:schemeClr val="accent6">
                    <a:lumMod val="50000"/>
                  </a:schemeClr>
                </a:solidFill>
                <a:effectLst/>
                <a:latin typeface="Muli"/>
              </a:rPr>
              <a:t>5. </a:t>
            </a:r>
            <a:r>
              <a:rPr lang="vi-VN" sz="2800" b="0" i="0" dirty="0">
                <a:solidFill>
                  <a:schemeClr val="accent6">
                    <a:lumMod val="50000"/>
                  </a:schemeClr>
                </a:solidFill>
                <a:effectLst/>
                <a:latin typeface="Muli"/>
              </a:rPr>
              <a:t>Một bình điện phân chứa dung dịch bạc nitrat (AgN0</a:t>
            </a:r>
            <a:r>
              <a:rPr lang="vi-VN" sz="2800" b="0" i="0" baseline="-25000" dirty="0">
                <a:solidFill>
                  <a:schemeClr val="accent6">
                    <a:lumMod val="50000"/>
                  </a:schemeClr>
                </a:solidFill>
                <a:effectLst/>
                <a:latin typeface="Muli"/>
              </a:rPr>
              <a:t>3</a:t>
            </a:r>
            <a:r>
              <a:rPr lang="vi-VN" sz="2800" b="0" i="0" dirty="0">
                <a:solidFill>
                  <a:schemeClr val="accent6">
                    <a:lumMod val="50000"/>
                  </a:schemeClr>
                </a:solidFill>
                <a:effectLst/>
                <a:latin typeface="Muli"/>
              </a:rPr>
              <a:t>) có anôt bằng bạc và điện trở là 2,5 </a:t>
            </a:r>
            <a:r>
              <a:rPr lang="el-GR" sz="2800" b="0" i="0" dirty="0">
                <a:solidFill>
                  <a:schemeClr val="accent6">
                    <a:lumMod val="50000"/>
                  </a:schemeClr>
                </a:solidFill>
                <a:effectLst/>
                <a:latin typeface="Muli"/>
              </a:rPr>
              <a:t>Ω. </a:t>
            </a:r>
            <a:r>
              <a:rPr lang="vi-VN" sz="2800" b="0" i="0" dirty="0">
                <a:solidFill>
                  <a:schemeClr val="accent6">
                    <a:lumMod val="50000"/>
                  </a:schemeClr>
                </a:solidFill>
                <a:effectLst/>
                <a:latin typeface="Muli"/>
              </a:rPr>
              <a:t>Hiệu điện thế giữa hai điện cực của bình này là 10 V. Bạc (Ag) có khối lượng mol là A = 108 g/mol và hoá trị n = 1. Xác định khối lượng bạc bám vào catôt sau 16 phút 5 giây.</a:t>
            </a:r>
            <a:endParaRPr lang="en-US" sz="2800" dirty="0">
              <a:solidFill>
                <a:schemeClr val="accent6">
                  <a:lumMod val="50000"/>
                </a:schemeClr>
              </a:solidFill>
            </a:endParaRPr>
          </a:p>
        </p:txBody>
      </p:sp>
      <p:sp>
        <p:nvSpPr>
          <p:cNvPr id="3" name="Content Placeholder 2">
            <a:extLst>
              <a:ext uri="{FF2B5EF4-FFF2-40B4-BE49-F238E27FC236}">
                <a16:creationId xmlns:a16="http://schemas.microsoft.com/office/drawing/2014/main" id="{168EF31F-6EF0-40EB-800A-F499F5C9F169}"/>
              </a:ext>
            </a:extLst>
          </p:cNvPr>
          <p:cNvSpPr>
            <a:spLocks noGrp="1"/>
          </p:cNvSpPr>
          <p:nvPr>
            <p:ph idx="1"/>
          </p:nvPr>
        </p:nvSpPr>
        <p:spPr>
          <a:xfrm>
            <a:off x="838200" y="2460171"/>
            <a:ext cx="10515600" cy="566058"/>
          </a:xfrm>
        </p:spPr>
        <p:txBody>
          <a:bodyPr>
            <a:normAutofit/>
          </a:bodyPr>
          <a:lstStyle/>
          <a:p>
            <a:pPr marL="0" indent="0" algn="l">
              <a:buNone/>
            </a:pPr>
            <a:r>
              <a:rPr lang="nn-NO" b="0" i="0" dirty="0">
                <a:solidFill>
                  <a:srgbClr val="010101"/>
                </a:solidFill>
                <a:effectLst/>
                <a:latin typeface="Muli"/>
              </a:rPr>
              <a:t>A. 4,32 g.                B. 4,32 kg.                 C.2,16g.                     D. 2,16 kg. </a:t>
            </a:r>
          </a:p>
          <a:p>
            <a:pPr marL="0" indent="0">
              <a:buNone/>
            </a:pPr>
            <a:endParaRPr lang="en-US" dirty="0"/>
          </a:p>
        </p:txBody>
      </p:sp>
      <p:sp>
        <p:nvSpPr>
          <p:cNvPr id="4" name="Smiley Face 3">
            <a:extLst>
              <a:ext uri="{FF2B5EF4-FFF2-40B4-BE49-F238E27FC236}">
                <a16:creationId xmlns:a16="http://schemas.microsoft.com/office/drawing/2014/main" id="{E2DA02CC-22DD-4F25-975C-BC77FABB8840}"/>
              </a:ext>
            </a:extLst>
          </p:cNvPr>
          <p:cNvSpPr/>
          <p:nvPr/>
        </p:nvSpPr>
        <p:spPr>
          <a:xfrm>
            <a:off x="315686" y="2460171"/>
            <a:ext cx="642257" cy="566058"/>
          </a:xfrm>
          <a:prstGeom prst="smileyFac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3439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32BC89-98FB-4658-90A8-C7BDA662F589}"/>
              </a:ext>
            </a:extLst>
          </p:cNvPr>
          <p:cNvSpPr>
            <a:spLocks noGrp="1"/>
          </p:cNvSpPr>
          <p:nvPr>
            <p:ph type="title"/>
          </p:nvPr>
        </p:nvSpPr>
        <p:spPr>
          <a:xfrm>
            <a:off x="1136397" y="502020"/>
            <a:ext cx="5323715" cy="1642970"/>
          </a:xfrm>
        </p:spPr>
        <p:txBody>
          <a:bodyPr anchor="b">
            <a:normAutofit/>
          </a:bodyPr>
          <a:lstStyle/>
          <a:p>
            <a:r>
              <a:rPr lang="en-US" sz="4000" b="1" i="0">
                <a:effectLst/>
                <a:latin typeface="Open Sans" panose="020B0606030504020204" pitchFamily="34" charset="0"/>
              </a:rPr>
              <a:t>1. Thuyết điện li</a:t>
            </a:r>
            <a:endParaRPr lang="en-US" sz="4000"/>
          </a:p>
        </p:txBody>
      </p:sp>
      <p:sp>
        <p:nvSpPr>
          <p:cNvPr id="3" name="Content Placeholder 2">
            <a:extLst>
              <a:ext uri="{FF2B5EF4-FFF2-40B4-BE49-F238E27FC236}">
                <a16:creationId xmlns:a16="http://schemas.microsoft.com/office/drawing/2014/main" id="{4CD2E675-6261-4DEA-94CC-27D1D6FB98F8}"/>
              </a:ext>
            </a:extLst>
          </p:cNvPr>
          <p:cNvSpPr>
            <a:spLocks noGrp="1"/>
          </p:cNvSpPr>
          <p:nvPr>
            <p:ph idx="1"/>
          </p:nvPr>
        </p:nvSpPr>
        <p:spPr>
          <a:xfrm>
            <a:off x="1144923" y="2405894"/>
            <a:ext cx="5315189" cy="3535083"/>
          </a:xfrm>
        </p:spPr>
        <p:txBody>
          <a:bodyPr anchor="t">
            <a:normAutofit/>
          </a:bodyPr>
          <a:lstStyle/>
          <a:p>
            <a:r>
              <a:rPr lang="vi-VN" sz="2000" b="1" i="0">
                <a:effectLst/>
                <a:latin typeface="Open Sans" panose="020B0606030504020204" pitchFamily="34" charset="0"/>
              </a:rPr>
              <a:t>Trong dung dịch, các hợp chất hóa học như axit, bazơ và muối bị phân li (một phần hoặc toàn bộ) thành các nguyên tử (hoặc nhóm nguyên tử) tích điện gọi là ion; ion có thể chuyển động tự do trong dung dịch và trở thành hạt tải điện.</a:t>
            </a:r>
            <a:endParaRPr lang="en-US" sz="2000" b="1"/>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Chart&#10;&#10;Description automatically generated">
            <a:extLst>
              <a:ext uri="{FF2B5EF4-FFF2-40B4-BE49-F238E27FC236}">
                <a16:creationId xmlns:a16="http://schemas.microsoft.com/office/drawing/2014/main" id="{61795585-726F-4767-A3F6-1809E3E172DC}"/>
              </a:ext>
            </a:extLst>
          </p:cNvPr>
          <p:cNvPicPr>
            <a:picLocks noChangeAspect="1"/>
          </p:cNvPicPr>
          <p:nvPr/>
        </p:nvPicPr>
        <p:blipFill rotWithShape="1">
          <a:blip r:embed="rId2">
            <a:extLst>
              <a:ext uri="{28A0092B-C50C-407E-A947-70E740481C1C}">
                <a14:useLocalDpi xmlns:a14="http://schemas.microsoft.com/office/drawing/2010/main" val="0"/>
              </a:ext>
            </a:extLst>
          </a:blip>
          <a:srcRect l="1" t="144" r="42251" b="2239"/>
          <a:stretch/>
        </p:blipFill>
        <p:spPr>
          <a:xfrm>
            <a:off x="7075967" y="1282357"/>
            <a:ext cx="4170530" cy="4325179"/>
          </a:xfrm>
          <a:prstGeom prst="rect">
            <a:avLst/>
          </a:prstGeom>
        </p:spPr>
      </p:pic>
    </p:spTree>
    <p:extLst>
      <p:ext uri="{BB962C8B-B14F-4D97-AF65-F5344CB8AC3E}">
        <p14:creationId xmlns:p14="http://schemas.microsoft.com/office/powerpoint/2010/main" val="2103485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2524F-3147-4297-B69E-4196743E3461}"/>
              </a:ext>
            </a:extLst>
          </p:cNvPr>
          <p:cNvSpPr>
            <a:spLocks noGrp="1"/>
          </p:cNvSpPr>
          <p:nvPr>
            <p:ph type="title"/>
          </p:nvPr>
        </p:nvSpPr>
        <p:spPr>
          <a:xfrm>
            <a:off x="838200" y="365125"/>
            <a:ext cx="10515600" cy="2628446"/>
          </a:xfrm>
        </p:spPr>
        <p:txBody>
          <a:bodyPr>
            <a:noAutofit/>
          </a:bodyPr>
          <a:lstStyle/>
          <a:p>
            <a:pPr algn="just"/>
            <a:r>
              <a:rPr lang="en-US" sz="2400" b="0" i="0" dirty="0">
                <a:solidFill>
                  <a:schemeClr val="accent6">
                    <a:lumMod val="50000"/>
                  </a:schemeClr>
                </a:solidFill>
                <a:effectLst/>
                <a:latin typeface="Muli"/>
              </a:rPr>
              <a:t>6. </a:t>
            </a:r>
            <a:r>
              <a:rPr lang="vi-VN" sz="2400" b="0" i="0" dirty="0">
                <a:solidFill>
                  <a:schemeClr val="accent6">
                    <a:lumMod val="50000"/>
                  </a:schemeClr>
                </a:solidFill>
                <a:effectLst/>
                <a:latin typeface="Muli"/>
              </a:rPr>
              <a:t>Mắc nối tiếp một bình điện phân chứa dung dịch đồng sunphat (CuSO</a:t>
            </a:r>
            <a:r>
              <a:rPr lang="vi-VN" sz="2400" b="0" i="0" baseline="-25000" dirty="0">
                <a:solidFill>
                  <a:schemeClr val="accent6">
                    <a:lumMod val="50000"/>
                  </a:schemeClr>
                </a:solidFill>
                <a:effectLst/>
                <a:latin typeface="Muli"/>
              </a:rPr>
              <a:t>4</a:t>
            </a:r>
            <a:r>
              <a:rPr lang="vi-VN" sz="2400" b="0" i="0" dirty="0">
                <a:solidFill>
                  <a:schemeClr val="accent6">
                    <a:lumMod val="50000"/>
                  </a:schemeClr>
                </a:solidFill>
                <a:effectLst/>
                <a:latin typeface="Muli"/>
              </a:rPr>
              <a:t>) có anôt bằng đồng (Cu) với một bình điện phân chứa dung dịch bạc nitrat (AgNO</a:t>
            </a:r>
            <a:r>
              <a:rPr lang="vi-VN" sz="2400" b="0" i="0" baseline="-25000" dirty="0">
                <a:solidFill>
                  <a:schemeClr val="accent6">
                    <a:lumMod val="50000"/>
                  </a:schemeClr>
                </a:solidFill>
                <a:effectLst/>
                <a:latin typeface="Muli"/>
              </a:rPr>
              <a:t>3</a:t>
            </a:r>
            <a:r>
              <a:rPr lang="vi-VN" sz="2400" b="0" i="0" dirty="0">
                <a:solidFill>
                  <a:schemeClr val="accent6">
                    <a:lumMod val="50000"/>
                  </a:schemeClr>
                </a:solidFill>
                <a:effectLst/>
                <a:latin typeface="Muli"/>
              </a:rPr>
              <a:t>) có anôt bằng bạc (Ag). Sau môt khoảng thời gian có dòng điện không đổi chạy qua hai bình này, thì khối lượng anôt của bình chứa dung dịch CuSO</a:t>
            </a:r>
            <a:r>
              <a:rPr lang="vi-VN" sz="2400" b="0" i="0" baseline="-25000" dirty="0">
                <a:solidFill>
                  <a:schemeClr val="accent6">
                    <a:lumMod val="50000"/>
                  </a:schemeClr>
                </a:solidFill>
                <a:effectLst/>
                <a:latin typeface="Muli"/>
              </a:rPr>
              <a:t>4</a:t>
            </a:r>
            <a:r>
              <a:rPr lang="vi-VN" sz="2400" b="0" i="0" dirty="0">
                <a:solidFill>
                  <a:schemeClr val="accent6">
                    <a:lumMod val="50000"/>
                  </a:schemeClr>
                </a:solidFill>
                <a:effectLst/>
                <a:latin typeface="Muli"/>
              </a:rPr>
              <a:t> bị giảm bớt 2,3 g. Xác định khối lượng bạc tới bám vào catôt của bình chứa dung dịch AgNO</a:t>
            </a:r>
            <a:r>
              <a:rPr lang="vi-VN" sz="2400" b="0" i="0" baseline="-25000" dirty="0">
                <a:solidFill>
                  <a:schemeClr val="accent6">
                    <a:lumMod val="50000"/>
                  </a:schemeClr>
                </a:solidFill>
                <a:effectLst/>
                <a:latin typeface="Muli"/>
              </a:rPr>
              <a:t>3</a:t>
            </a:r>
            <a:r>
              <a:rPr lang="vi-VN" sz="2400" b="0" i="0" dirty="0">
                <a:solidFill>
                  <a:schemeClr val="accent6">
                    <a:lumMod val="50000"/>
                  </a:schemeClr>
                </a:solidFill>
                <a:effectLst/>
                <a:latin typeface="Muli"/>
              </a:rPr>
              <a:t>. Đồng có khối lượng mol là A</a:t>
            </a:r>
            <a:r>
              <a:rPr lang="vi-VN" sz="2400" b="0" i="0" baseline="-25000" dirty="0">
                <a:solidFill>
                  <a:schemeClr val="accent6">
                    <a:lumMod val="50000"/>
                  </a:schemeClr>
                </a:solidFill>
                <a:effectLst/>
                <a:latin typeface="Muli"/>
              </a:rPr>
              <a:t>1</a:t>
            </a:r>
            <a:r>
              <a:rPr lang="vi-VN" sz="2400" b="0" i="0" dirty="0">
                <a:solidFill>
                  <a:schemeClr val="accent6">
                    <a:lumMod val="50000"/>
                  </a:schemeClr>
                </a:solidFill>
                <a:effectLst/>
                <a:latin typeface="Muli"/>
              </a:rPr>
              <a:t> = 63,5 g/mol và hoá trị n</a:t>
            </a:r>
            <a:r>
              <a:rPr lang="vi-VN" sz="2400" b="0" i="0" baseline="-25000" dirty="0">
                <a:solidFill>
                  <a:schemeClr val="accent6">
                    <a:lumMod val="50000"/>
                  </a:schemeClr>
                </a:solidFill>
                <a:effectLst/>
                <a:latin typeface="Muli"/>
              </a:rPr>
              <a:t>1</a:t>
            </a:r>
            <a:r>
              <a:rPr lang="vi-VN" sz="2400" b="0" i="0" dirty="0">
                <a:solidFill>
                  <a:schemeClr val="accent6">
                    <a:lumMod val="50000"/>
                  </a:schemeClr>
                </a:solidFill>
                <a:effectLst/>
                <a:latin typeface="Muli"/>
              </a:rPr>
              <a:t> = 2, bạc có khối lượng mol là A</a:t>
            </a:r>
            <a:r>
              <a:rPr lang="vi-VN" sz="2400" b="0" i="0" baseline="-25000" dirty="0">
                <a:solidFill>
                  <a:schemeClr val="accent6">
                    <a:lumMod val="50000"/>
                  </a:schemeClr>
                </a:solidFill>
                <a:effectLst/>
                <a:latin typeface="Muli"/>
              </a:rPr>
              <a:t>2</a:t>
            </a:r>
            <a:r>
              <a:rPr lang="vi-VN" sz="2400" b="0" i="0" dirty="0">
                <a:solidFill>
                  <a:schemeClr val="accent6">
                    <a:lumMod val="50000"/>
                  </a:schemeClr>
                </a:solidFill>
                <a:effectLst/>
                <a:latin typeface="Muli"/>
              </a:rPr>
              <a:t> = 108 g/mol và hoá trị n</a:t>
            </a:r>
            <a:r>
              <a:rPr lang="vi-VN" sz="2400" b="0" i="0" baseline="-25000" dirty="0">
                <a:solidFill>
                  <a:schemeClr val="accent6">
                    <a:lumMod val="50000"/>
                  </a:schemeClr>
                </a:solidFill>
                <a:effectLst/>
                <a:latin typeface="Muli"/>
              </a:rPr>
              <a:t>2</a:t>
            </a:r>
            <a:r>
              <a:rPr lang="vi-VN" sz="2400" b="0" i="0" dirty="0">
                <a:solidFill>
                  <a:schemeClr val="accent6">
                    <a:lumMod val="50000"/>
                  </a:schemeClr>
                </a:solidFill>
                <a:effectLst/>
                <a:latin typeface="Muli"/>
              </a:rPr>
              <a:t> = 1. Khối lượng bạc tới bám vào catot của bình chứa dung dịch AgNO</a:t>
            </a:r>
            <a:r>
              <a:rPr lang="vi-VN" sz="2400" b="0" i="0" baseline="-25000" dirty="0">
                <a:solidFill>
                  <a:schemeClr val="accent6">
                    <a:lumMod val="50000"/>
                  </a:schemeClr>
                </a:solidFill>
                <a:effectLst/>
                <a:latin typeface="Muli"/>
              </a:rPr>
              <a:t>3</a:t>
            </a:r>
            <a:r>
              <a:rPr lang="vi-VN" sz="2400" b="0" i="0" dirty="0">
                <a:solidFill>
                  <a:schemeClr val="accent6">
                    <a:lumMod val="50000"/>
                  </a:schemeClr>
                </a:solidFill>
                <a:effectLst/>
                <a:latin typeface="Muli"/>
              </a:rPr>
              <a:t> là</a:t>
            </a:r>
            <a:endParaRPr lang="en-US" sz="2400" dirty="0">
              <a:solidFill>
                <a:schemeClr val="accent6">
                  <a:lumMod val="50000"/>
                </a:schemeClr>
              </a:solidFill>
            </a:endParaRPr>
          </a:p>
        </p:txBody>
      </p:sp>
      <p:sp>
        <p:nvSpPr>
          <p:cNvPr id="3" name="Content Placeholder 2">
            <a:extLst>
              <a:ext uri="{FF2B5EF4-FFF2-40B4-BE49-F238E27FC236}">
                <a16:creationId xmlns:a16="http://schemas.microsoft.com/office/drawing/2014/main" id="{DAF7FF7D-B928-407D-BA11-A57626395206}"/>
              </a:ext>
            </a:extLst>
          </p:cNvPr>
          <p:cNvSpPr>
            <a:spLocks noGrp="1"/>
          </p:cNvSpPr>
          <p:nvPr>
            <p:ph idx="1"/>
          </p:nvPr>
        </p:nvSpPr>
        <p:spPr>
          <a:xfrm>
            <a:off x="838200" y="3151414"/>
            <a:ext cx="10515600" cy="555172"/>
          </a:xfrm>
        </p:spPr>
        <p:txBody>
          <a:bodyPr>
            <a:normAutofit/>
          </a:bodyPr>
          <a:lstStyle/>
          <a:p>
            <a:pPr marL="0" indent="0" algn="l">
              <a:buNone/>
            </a:pPr>
            <a:r>
              <a:rPr lang="nn-NO" b="0" i="0" dirty="0">
                <a:solidFill>
                  <a:srgbClr val="010101"/>
                </a:solidFill>
                <a:effectLst/>
                <a:latin typeface="Muli"/>
              </a:rPr>
              <a:t>A. 0,67g       		B. 1,95g    		C. 2,66g       		D. 7,82g </a:t>
            </a:r>
          </a:p>
          <a:p>
            <a:pPr marL="0" indent="0">
              <a:buNone/>
            </a:pPr>
            <a:endParaRPr lang="en-US" dirty="0"/>
          </a:p>
        </p:txBody>
      </p:sp>
      <p:sp>
        <p:nvSpPr>
          <p:cNvPr id="4" name="Smiley Face 3">
            <a:extLst>
              <a:ext uri="{FF2B5EF4-FFF2-40B4-BE49-F238E27FC236}">
                <a16:creationId xmlns:a16="http://schemas.microsoft.com/office/drawing/2014/main" id="{D2F7830F-8DFC-459B-B427-419AF8A610A7}"/>
              </a:ext>
            </a:extLst>
          </p:cNvPr>
          <p:cNvSpPr/>
          <p:nvPr/>
        </p:nvSpPr>
        <p:spPr>
          <a:xfrm>
            <a:off x="8654143" y="3151414"/>
            <a:ext cx="522514" cy="555172"/>
          </a:xfrm>
          <a:prstGeom prst="smileyFac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808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B40692-FD53-4006-B51D-4AFA1CBAF5CE}"/>
              </a:ext>
            </a:extLst>
          </p:cNvPr>
          <p:cNvSpPr>
            <a:spLocks noGrp="1"/>
          </p:cNvSpPr>
          <p:nvPr>
            <p:ph idx="1"/>
          </p:nvPr>
        </p:nvSpPr>
        <p:spPr>
          <a:xfrm>
            <a:off x="729342" y="699633"/>
            <a:ext cx="10842171" cy="4351338"/>
          </a:xfrm>
        </p:spPr>
        <p:txBody>
          <a:bodyPr/>
          <a:lstStyle/>
          <a:p>
            <a:pPr marL="0" indent="0">
              <a:buNone/>
            </a:pPr>
            <a:r>
              <a:rPr lang="en-US" b="0" i="0" dirty="0">
                <a:solidFill>
                  <a:srgbClr val="000000"/>
                </a:solidFill>
                <a:effectLst/>
                <a:latin typeface="Open Sans" panose="020B0606030504020204" pitchFamily="34" charset="0"/>
              </a:rPr>
              <a:t>7. </a:t>
            </a:r>
            <a:r>
              <a:rPr lang="vi-VN" b="0" i="0" dirty="0">
                <a:solidFill>
                  <a:srgbClr val="000000"/>
                </a:solidFill>
                <a:effectLst/>
                <a:latin typeface="Open Sans" panose="020B0606030504020204" pitchFamily="34" charset="0"/>
              </a:rPr>
              <a:t>Cho mạch điện như hình vẽ: Có bộ nguồn (E = 12 V; r = 0,4 </a:t>
            </a:r>
            <a:r>
              <a:rPr lang="el-GR" b="0" i="0" dirty="0">
                <a:solidFill>
                  <a:srgbClr val="000000"/>
                </a:solidFill>
                <a:effectLst/>
                <a:latin typeface="Open Sans" panose="020B0606030504020204" pitchFamily="34" charset="0"/>
              </a:rPr>
              <a:t>Ω), </a:t>
            </a:r>
            <a:r>
              <a:rPr lang="vi-VN" b="0" i="0" dirty="0">
                <a:solidFill>
                  <a:srgbClr val="000000"/>
                </a:solidFill>
                <a:effectLst/>
                <a:latin typeface="Open Sans" panose="020B0606030504020204" pitchFamily="34" charset="0"/>
              </a:rPr>
              <a:t>R</a:t>
            </a:r>
            <a:r>
              <a:rPr lang="vi-VN" b="0" i="0" baseline="-25000" dirty="0">
                <a:solidFill>
                  <a:srgbClr val="000000"/>
                </a:solidFill>
                <a:effectLst/>
                <a:latin typeface="Open Sans" panose="020B0606030504020204" pitchFamily="34" charset="0"/>
              </a:rPr>
              <a:t>1</a:t>
            </a:r>
            <a:r>
              <a:rPr lang="vi-VN" b="0" i="0" dirty="0">
                <a:solidFill>
                  <a:srgbClr val="000000"/>
                </a:solidFill>
                <a:effectLst/>
                <a:latin typeface="Open Sans" panose="020B0606030504020204" pitchFamily="34" charset="0"/>
              </a:rPr>
              <a:t> = 9</a:t>
            </a:r>
            <a:r>
              <a:rPr lang="el-GR" b="0" i="0" dirty="0">
                <a:solidFill>
                  <a:srgbClr val="000000"/>
                </a:solidFill>
                <a:effectLst/>
                <a:latin typeface="Open Sans" panose="020B0606030504020204" pitchFamily="34" charset="0"/>
              </a:rPr>
              <a:t>Ω, </a:t>
            </a:r>
            <a:r>
              <a:rPr lang="vi-VN" b="0" i="0" dirty="0">
                <a:solidFill>
                  <a:srgbClr val="000000"/>
                </a:solidFill>
                <a:effectLst/>
                <a:latin typeface="Open Sans" panose="020B0606030504020204" pitchFamily="34" charset="0"/>
              </a:rPr>
              <a:t>R</a:t>
            </a:r>
            <a:r>
              <a:rPr lang="vi-VN" b="0" i="0" baseline="-25000" dirty="0">
                <a:solidFill>
                  <a:srgbClr val="000000"/>
                </a:solidFill>
                <a:effectLst/>
                <a:latin typeface="Open Sans" panose="020B0606030504020204" pitchFamily="34" charset="0"/>
              </a:rPr>
              <a:t>2</a:t>
            </a:r>
            <a:r>
              <a:rPr lang="vi-VN" b="0" i="0" dirty="0">
                <a:solidFill>
                  <a:srgbClr val="000000"/>
                </a:solidFill>
                <a:effectLst/>
                <a:latin typeface="Open Sans" panose="020B0606030504020204" pitchFamily="34" charset="0"/>
              </a:rPr>
              <a:t> = 6</a:t>
            </a:r>
            <a:r>
              <a:rPr lang="el-GR" b="0" i="0" dirty="0">
                <a:solidFill>
                  <a:srgbClr val="000000"/>
                </a:solidFill>
                <a:effectLst/>
                <a:latin typeface="Open Sans" panose="020B0606030504020204" pitchFamily="34" charset="0"/>
              </a:rPr>
              <a:t>Ω </a:t>
            </a:r>
            <a:r>
              <a:rPr lang="vi-VN" b="0" i="0" dirty="0">
                <a:solidFill>
                  <a:srgbClr val="000000"/>
                </a:solidFill>
                <a:effectLst/>
                <a:latin typeface="Open Sans" panose="020B0606030504020204" pitchFamily="34" charset="0"/>
              </a:rPr>
              <a:t>và một bình điện phân đựng dung dịch CuSO</a:t>
            </a:r>
            <a:r>
              <a:rPr lang="vi-VN" b="0" i="0" baseline="-25000" dirty="0">
                <a:solidFill>
                  <a:srgbClr val="000000"/>
                </a:solidFill>
                <a:effectLst/>
                <a:latin typeface="Open Sans" panose="020B0606030504020204" pitchFamily="34" charset="0"/>
              </a:rPr>
              <a:t>4</a:t>
            </a:r>
            <a:r>
              <a:rPr lang="vi-VN" b="0" i="0" dirty="0">
                <a:solidFill>
                  <a:srgbClr val="000000"/>
                </a:solidFill>
                <a:effectLst/>
                <a:latin typeface="Open Sans" panose="020B0606030504020204" pitchFamily="34" charset="0"/>
              </a:rPr>
              <a:t>, anôt bằng đồng Cu và điện trở của bình điện phân R</a:t>
            </a:r>
            <a:r>
              <a:rPr lang="vi-VN" b="0" i="0" baseline="-25000" dirty="0">
                <a:solidFill>
                  <a:srgbClr val="000000"/>
                </a:solidFill>
                <a:effectLst/>
                <a:latin typeface="Open Sans" panose="020B0606030504020204" pitchFamily="34" charset="0"/>
              </a:rPr>
              <a:t>p</a:t>
            </a:r>
            <a:r>
              <a:rPr lang="vi-VN" b="0" i="0" dirty="0">
                <a:solidFill>
                  <a:srgbClr val="000000"/>
                </a:solidFill>
                <a:effectLst/>
                <a:latin typeface="Open Sans" panose="020B0606030504020204" pitchFamily="34" charset="0"/>
              </a:rPr>
              <a:t> = 4</a:t>
            </a:r>
            <a:r>
              <a:rPr lang="el-GR" b="0" i="0" dirty="0">
                <a:solidFill>
                  <a:srgbClr val="000000"/>
                </a:solidFill>
                <a:effectLst/>
                <a:latin typeface="Open Sans" panose="020B0606030504020204" pitchFamily="34" charset="0"/>
              </a:rPr>
              <a:t>Ω. </a:t>
            </a:r>
            <a:r>
              <a:rPr lang="vi-VN" b="0" i="0" dirty="0">
                <a:solidFill>
                  <a:srgbClr val="000000"/>
                </a:solidFill>
                <a:effectLst/>
                <a:latin typeface="Open Sans" panose="020B0606030504020204" pitchFamily="34" charset="0"/>
              </a:rPr>
              <a:t>Tính:</a:t>
            </a:r>
            <a:endParaRPr lang="en-US" b="0" i="0" dirty="0">
              <a:solidFill>
                <a:srgbClr val="000000"/>
              </a:solidFill>
              <a:effectLst/>
              <a:latin typeface="Open Sans" panose="020B0606030504020204" pitchFamily="34" charset="0"/>
            </a:endParaRPr>
          </a:p>
          <a:p>
            <a:pPr marL="0" indent="0" algn="just">
              <a:buNone/>
            </a:pPr>
            <a:r>
              <a:rPr lang="vi-VN" b="0" i="0" dirty="0">
                <a:solidFill>
                  <a:srgbClr val="000000"/>
                </a:solidFill>
                <a:effectLst/>
                <a:latin typeface="Open Sans" panose="020B0606030504020204" pitchFamily="34" charset="0"/>
              </a:rPr>
              <a:t>a) Cường độ dòng điện qua mạch chính.</a:t>
            </a:r>
          </a:p>
          <a:p>
            <a:pPr marL="0" indent="0" algn="just">
              <a:buNone/>
            </a:pPr>
            <a:r>
              <a:rPr lang="vi-VN" b="0" i="0" dirty="0">
                <a:solidFill>
                  <a:srgbClr val="000000"/>
                </a:solidFill>
                <a:effectLst/>
                <a:latin typeface="Open Sans" panose="020B0606030504020204" pitchFamily="34" charset="0"/>
              </a:rPr>
              <a:t>b) Khối lượng đồng thoát ra ở cực dương trong 16 phút 5 giây.</a:t>
            </a:r>
          </a:p>
          <a:p>
            <a:pPr marL="0" indent="0">
              <a:buNone/>
            </a:pPr>
            <a:endParaRPr lang="en-US" dirty="0"/>
          </a:p>
        </p:txBody>
      </p:sp>
      <p:pic>
        <p:nvPicPr>
          <p:cNvPr id="1026" name="Picture 2" descr="Vật Lí lớp 11 | Chuyên đề: Lý thuyết - Bài tập Vật Lý 11 có đáp án">
            <a:extLst>
              <a:ext uri="{FF2B5EF4-FFF2-40B4-BE49-F238E27FC236}">
                <a16:creationId xmlns:a16="http://schemas.microsoft.com/office/drawing/2014/main" id="{995A265C-2938-40DA-A274-1A882E2FCA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5481" y="3712029"/>
            <a:ext cx="3892318" cy="2071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695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B40692-FD53-4006-B51D-4AFA1CBAF5CE}"/>
              </a:ext>
            </a:extLst>
          </p:cNvPr>
          <p:cNvSpPr>
            <a:spLocks noGrp="1"/>
          </p:cNvSpPr>
          <p:nvPr>
            <p:ph idx="1"/>
          </p:nvPr>
        </p:nvSpPr>
        <p:spPr>
          <a:xfrm>
            <a:off x="729343" y="699633"/>
            <a:ext cx="4027714" cy="878796"/>
          </a:xfrm>
        </p:spPr>
        <p:txBody>
          <a:bodyPr>
            <a:noAutofit/>
          </a:bodyPr>
          <a:lstStyle/>
          <a:p>
            <a:pPr marL="0" indent="0">
              <a:buNone/>
            </a:pPr>
            <a:r>
              <a:rPr lang="vi-VN" sz="2400" b="0" i="0" dirty="0">
                <a:solidFill>
                  <a:srgbClr val="000000"/>
                </a:solidFill>
                <a:effectLst/>
                <a:latin typeface="Open Sans" panose="020B0606030504020204" pitchFamily="34" charset="0"/>
              </a:rPr>
              <a:t>E = 12 V; r = 0,4 </a:t>
            </a:r>
            <a:r>
              <a:rPr lang="el-GR" sz="2400" b="0" i="0" dirty="0">
                <a:solidFill>
                  <a:srgbClr val="000000"/>
                </a:solidFill>
                <a:effectLst/>
                <a:latin typeface="Open Sans" panose="020B0606030504020204" pitchFamily="34" charset="0"/>
              </a:rPr>
              <a:t>Ω, </a:t>
            </a:r>
            <a:endParaRPr lang="en-US" sz="2400" b="0" i="0" dirty="0">
              <a:solidFill>
                <a:srgbClr val="000000"/>
              </a:solidFill>
              <a:effectLst/>
              <a:latin typeface="Open Sans" panose="020B0606030504020204" pitchFamily="34" charset="0"/>
            </a:endParaRPr>
          </a:p>
          <a:p>
            <a:pPr marL="0" indent="0">
              <a:buNone/>
            </a:pPr>
            <a:r>
              <a:rPr lang="vi-VN" sz="2400" b="0" i="0" dirty="0">
                <a:solidFill>
                  <a:srgbClr val="000000"/>
                </a:solidFill>
                <a:effectLst/>
                <a:latin typeface="Open Sans" panose="020B0606030504020204" pitchFamily="34" charset="0"/>
              </a:rPr>
              <a:t>R</a:t>
            </a:r>
            <a:r>
              <a:rPr lang="vi-VN" sz="2400" b="0" i="0" baseline="-25000" dirty="0">
                <a:solidFill>
                  <a:srgbClr val="000000"/>
                </a:solidFill>
                <a:effectLst/>
                <a:latin typeface="Open Sans" panose="020B0606030504020204" pitchFamily="34" charset="0"/>
              </a:rPr>
              <a:t>1</a:t>
            </a:r>
            <a:r>
              <a:rPr lang="vi-VN" sz="2400" b="0" i="0" dirty="0">
                <a:solidFill>
                  <a:srgbClr val="000000"/>
                </a:solidFill>
                <a:effectLst/>
                <a:latin typeface="Open Sans" panose="020B0606030504020204" pitchFamily="34" charset="0"/>
              </a:rPr>
              <a:t> = 9</a:t>
            </a:r>
            <a:r>
              <a:rPr lang="el-GR" sz="2400" b="0" i="0" dirty="0">
                <a:solidFill>
                  <a:srgbClr val="000000"/>
                </a:solidFill>
                <a:effectLst/>
                <a:latin typeface="Open Sans" panose="020B0606030504020204" pitchFamily="34" charset="0"/>
              </a:rPr>
              <a:t>Ω, </a:t>
            </a:r>
            <a:r>
              <a:rPr lang="vi-VN" sz="2400" b="0" i="0" dirty="0">
                <a:solidFill>
                  <a:srgbClr val="000000"/>
                </a:solidFill>
                <a:effectLst/>
                <a:latin typeface="Open Sans" panose="020B0606030504020204" pitchFamily="34" charset="0"/>
              </a:rPr>
              <a:t>R</a:t>
            </a:r>
            <a:r>
              <a:rPr lang="vi-VN" sz="2400" b="0" i="0" baseline="-25000" dirty="0">
                <a:solidFill>
                  <a:srgbClr val="000000"/>
                </a:solidFill>
                <a:effectLst/>
                <a:latin typeface="Open Sans" panose="020B0606030504020204" pitchFamily="34" charset="0"/>
              </a:rPr>
              <a:t>2</a:t>
            </a:r>
            <a:r>
              <a:rPr lang="vi-VN" sz="2400" b="0" i="0" dirty="0">
                <a:solidFill>
                  <a:srgbClr val="000000"/>
                </a:solidFill>
                <a:effectLst/>
                <a:latin typeface="Open Sans" panose="020B0606030504020204" pitchFamily="34" charset="0"/>
              </a:rPr>
              <a:t> = 6</a:t>
            </a:r>
            <a:r>
              <a:rPr lang="el-GR" sz="2400" b="0" i="0" dirty="0">
                <a:solidFill>
                  <a:srgbClr val="000000"/>
                </a:solidFill>
                <a:effectLst/>
                <a:latin typeface="Open Sans" panose="020B0606030504020204" pitchFamily="34" charset="0"/>
              </a:rPr>
              <a:t>Ω</a:t>
            </a:r>
            <a:r>
              <a:rPr lang="en-US" sz="2400" b="0" i="0" dirty="0">
                <a:solidFill>
                  <a:srgbClr val="000000"/>
                </a:solidFill>
                <a:effectLst/>
                <a:latin typeface="Open Sans" panose="020B0606030504020204" pitchFamily="34" charset="0"/>
              </a:rPr>
              <a:t>,</a:t>
            </a:r>
            <a:r>
              <a:rPr lang="el-GR" sz="2400" b="0" i="0" dirty="0">
                <a:solidFill>
                  <a:srgbClr val="000000"/>
                </a:solidFill>
                <a:effectLst/>
                <a:latin typeface="Open Sans" panose="020B0606030504020204" pitchFamily="34" charset="0"/>
              </a:rPr>
              <a:t> </a:t>
            </a:r>
            <a:r>
              <a:rPr lang="vi-VN" sz="2400" b="0" i="0" dirty="0">
                <a:solidFill>
                  <a:srgbClr val="000000"/>
                </a:solidFill>
                <a:effectLst/>
                <a:latin typeface="Open Sans" panose="020B0606030504020204" pitchFamily="34" charset="0"/>
              </a:rPr>
              <a:t>R</a:t>
            </a:r>
            <a:r>
              <a:rPr lang="vi-VN" sz="2400" b="0" i="0" baseline="-25000" dirty="0">
                <a:solidFill>
                  <a:srgbClr val="000000"/>
                </a:solidFill>
                <a:effectLst/>
                <a:latin typeface="Open Sans" panose="020B0606030504020204" pitchFamily="34" charset="0"/>
              </a:rPr>
              <a:t>p</a:t>
            </a:r>
            <a:r>
              <a:rPr lang="vi-VN" sz="2400" b="0" i="0" dirty="0">
                <a:solidFill>
                  <a:srgbClr val="000000"/>
                </a:solidFill>
                <a:effectLst/>
                <a:latin typeface="Open Sans" panose="020B0606030504020204" pitchFamily="34" charset="0"/>
              </a:rPr>
              <a:t> = 4</a:t>
            </a:r>
            <a:r>
              <a:rPr lang="el-GR" sz="2400" b="0" i="0" dirty="0">
                <a:solidFill>
                  <a:srgbClr val="000000"/>
                </a:solidFill>
                <a:effectLst/>
                <a:latin typeface="Open Sans" panose="020B0606030504020204" pitchFamily="34" charset="0"/>
              </a:rPr>
              <a:t>Ω. </a:t>
            </a:r>
            <a:endParaRPr lang="en-US" sz="2400" b="0" i="0" dirty="0">
              <a:solidFill>
                <a:srgbClr val="000000"/>
              </a:solidFill>
              <a:effectLst/>
              <a:latin typeface="Open Sans" panose="020B0606030504020204" pitchFamily="34" charset="0"/>
            </a:endParaRPr>
          </a:p>
          <a:p>
            <a:pPr marL="0" indent="0">
              <a:buNone/>
            </a:pPr>
            <a:endParaRPr lang="en-US" sz="2400" dirty="0"/>
          </a:p>
        </p:txBody>
      </p:sp>
      <p:pic>
        <p:nvPicPr>
          <p:cNvPr id="1026" name="Picture 2" descr="Vật Lí lớp 11 | Chuyên đề: Lý thuyết - Bài tập Vật Lý 11 có đáp án">
            <a:extLst>
              <a:ext uri="{FF2B5EF4-FFF2-40B4-BE49-F238E27FC236}">
                <a16:creationId xmlns:a16="http://schemas.microsoft.com/office/drawing/2014/main" id="{995A265C-2938-40DA-A274-1A882E2FCA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8938" y="368754"/>
            <a:ext cx="3892318" cy="207100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F443C85C-BC55-49CB-9EEA-FA4811FBE58F}"/>
              </a:ext>
            </a:extLst>
          </p:cNvPr>
          <p:cNvSpPr txBox="1">
            <a:spLocks/>
          </p:cNvSpPr>
          <p:nvPr/>
        </p:nvSpPr>
        <p:spPr>
          <a:xfrm>
            <a:off x="729343" y="1853518"/>
            <a:ext cx="4027714" cy="8787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vi-VN" sz="2600" dirty="0">
                <a:solidFill>
                  <a:srgbClr val="0070C0"/>
                </a:solidFill>
                <a:latin typeface="Open Sans" panose="020B0606030504020204" pitchFamily="34" charset="0"/>
              </a:rPr>
              <a:t>R</a:t>
            </a:r>
            <a:r>
              <a:rPr lang="vi-VN" sz="2600" baseline="-25000" dirty="0">
                <a:solidFill>
                  <a:srgbClr val="0070C0"/>
                </a:solidFill>
                <a:latin typeface="Open Sans" panose="020B0606030504020204" pitchFamily="34" charset="0"/>
              </a:rPr>
              <a:t>1</a:t>
            </a:r>
            <a:r>
              <a:rPr lang="vi-VN" sz="2600" dirty="0">
                <a:solidFill>
                  <a:srgbClr val="0070C0"/>
                </a:solidFill>
                <a:latin typeface="Open Sans" panose="020B0606030504020204" pitchFamily="34" charset="0"/>
              </a:rPr>
              <a:t> </a:t>
            </a:r>
            <a:r>
              <a:rPr lang="en-US" sz="2600" dirty="0">
                <a:solidFill>
                  <a:srgbClr val="0070C0"/>
                </a:solidFill>
                <a:latin typeface="Open Sans" panose="020B0606030504020204" pitchFamily="34" charset="0"/>
              </a:rPr>
              <a:t>//</a:t>
            </a:r>
            <a:r>
              <a:rPr lang="el-GR" sz="2600" dirty="0">
                <a:solidFill>
                  <a:srgbClr val="0070C0"/>
                </a:solidFill>
                <a:latin typeface="Open Sans" panose="020B0606030504020204" pitchFamily="34" charset="0"/>
              </a:rPr>
              <a:t> </a:t>
            </a:r>
            <a:r>
              <a:rPr lang="vi-VN" sz="2600" dirty="0">
                <a:solidFill>
                  <a:srgbClr val="0070C0"/>
                </a:solidFill>
                <a:latin typeface="Open Sans" panose="020B0606030504020204" pitchFamily="34" charset="0"/>
              </a:rPr>
              <a:t>R</a:t>
            </a:r>
            <a:r>
              <a:rPr lang="vi-VN" sz="2600" baseline="-25000" dirty="0">
                <a:solidFill>
                  <a:srgbClr val="0070C0"/>
                </a:solidFill>
                <a:latin typeface="Open Sans" panose="020B0606030504020204" pitchFamily="34" charset="0"/>
              </a:rPr>
              <a:t>2</a:t>
            </a:r>
            <a:r>
              <a:rPr lang="vi-VN" sz="2600" dirty="0">
                <a:solidFill>
                  <a:srgbClr val="0070C0"/>
                </a:solidFill>
                <a:latin typeface="Open Sans" panose="020B0606030504020204" pitchFamily="34" charset="0"/>
              </a:rPr>
              <a:t> </a:t>
            </a:r>
            <a:r>
              <a:rPr lang="vi-VN" sz="2600" dirty="0">
                <a:solidFill>
                  <a:srgbClr val="0070C0"/>
                </a:solidFill>
                <a:latin typeface="Open Sans" panose="020B0606030504020204" pitchFamily="34" charset="0"/>
                <a:sym typeface="Symbol" panose="05050102010706020507" pitchFamily="18" charset="2"/>
              </a:rPr>
              <a:t></a:t>
            </a:r>
            <a:r>
              <a:rPr lang="el-GR" sz="2600" dirty="0">
                <a:solidFill>
                  <a:srgbClr val="0070C0"/>
                </a:solidFill>
                <a:latin typeface="Open Sans" panose="020B0606030504020204" pitchFamily="34" charset="0"/>
              </a:rPr>
              <a:t> </a:t>
            </a:r>
            <a:r>
              <a:rPr lang="vi-VN" sz="2600" dirty="0">
                <a:solidFill>
                  <a:srgbClr val="0070C0"/>
                </a:solidFill>
                <a:latin typeface="Open Sans" panose="020B0606030504020204" pitchFamily="34" charset="0"/>
              </a:rPr>
              <a:t>R</a:t>
            </a:r>
            <a:r>
              <a:rPr lang="en-US" sz="2600" baseline="-25000" dirty="0">
                <a:solidFill>
                  <a:srgbClr val="0070C0"/>
                </a:solidFill>
                <a:latin typeface="Open Sans" panose="020B0606030504020204" pitchFamily="34" charset="0"/>
              </a:rPr>
              <a:t>12</a:t>
            </a:r>
            <a:r>
              <a:rPr lang="vi-VN" sz="2600" dirty="0">
                <a:solidFill>
                  <a:srgbClr val="0070C0"/>
                </a:solidFill>
                <a:latin typeface="Open Sans" panose="020B0606030504020204" pitchFamily="34" charset="0"/>
              </a:rPr>
              <a:t> = </a:t>
            </a:r>
            <a:r>
              <a:rPr lang="en-US" sz="2600" dirty="0">
                <a:solidFill>
                  <a:srgbClr val="0070C0"/>
                </a:solidFill>
                <a:latin typeface="Open Sans" panose="020B0606030504020204" pitchFamily="34" charset="0"/>
              </a:rPr>
              <a:t>3,6</a:t>
            </a:r>
            <a:r>
              <a:rPr lang="el-GR" sz="2600" dirty="0">
                <a:solidFill>
                  <a:srgbClr val="0070C0"/>
                </a:solidFill>
                <a:latin typeface="Open Sans" panose="020B0606030504020204" pitchFamily="34" charset="0"/>
              </a:rPr>
              <a:t>Ω. </a:t>
            </a:r>
            <a:endParaRPr lang="en-US" sz="2600" dirty="0">
              <a:solidFill>
                <a:srgbClr val="0070C0"/>
              </a:solidFill>
              <a:latin typeface="Open Sans" panose="020B0606030504020204" pitchFamily="34" charset="0"/>
            </a:endParaRPr>
          </a:p>
          <a:p>
            <a:pPr marL="0" indent="0">
              <a:buFont typeface="Arial" panose="020B0604020202020204" pitchFamily="34" charset="0"/>
              <a:buNone/>
            </a:pPr>
            <a:endParaRPr lang="en-US" sz="2600" dirty="0">
              <a:solidFill>
                <a:srgbClr val="0070C0"/>
              </a:solidFill>
            </a:endParaRPr>
          </a:p>
        </p:txBody>
      </p:sp>
      <p:sp>
        <p:nvSpPr>
          <p:cNvPr id="5" name="Content Placeholder 2">
            <a:extLst>
              <a:ext uri="{FF2B5EF4-FFF2-40B4-BE49-F238E27FC236}">
                <a16:creationId xmlns:a16="http://schemas.microsoft.com/office/drawing/2014/main" id="{3F08A412-57D3-49E6-ACD2-A870D98A1143}"/>
              </a:ext>
            </a:extLst>
          </p:cNvPr>
          <p:cNvSpPr txBox="1">
            <a:spLocks/>
          </p:cNvSpPr>
          <p:nvPr/>
        </p:nvSpPr>
        <p:spPr>
          <a:xfrm>
            <a:off x="729343" y="2508021"/>
            <a:ext cx="4027714" cy="8787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vi-VN" sz="2600" dirty="0">
                <a:solidFill>
                  <a:srgbClr val="0070C0"/>
                </a:solidFill>
                <a:latin typeface="Open Sans" panose="020B0606030504020204" pitchFamily="34" charset="0"/>
              </a:rPr>
              <a:t>R</a:t>
            </a:r>
            <a:r>
              <a:rPr lang="vi-VN" sz="2600" baseline="-25000" dirty="0">
                <a:solidFill>
                  <a:srgbClr val="0070C0"/>
                </a:solidFill>
                <a:latin typeface="Open Sans" panose="020B0606030504020204" pitchFamily="34" charset="0"/>
              </a:rPr>
              <a:t>1</a:t>
            </a:r>
            <a:r>
              <a:rPr lang="en-US" sz="2600" baseline="-25000" dirty="0">
                <a:solidFill>
                  <a:srgbClr val="0070C0"/>
                </a:solidFill>
                <a:latin typeface="Open Sans" panose="020B0606030504020204" pitchFamily="34" charset="0"/>
              </a:rPr>
              <a:t>2</a:t>
            </a:r>
            <a:r>
              <a:rPr lang="vi-VN" sz="2600" dirty="0">
                <a:solidFill>
                  <a:srgbClr val="0070C0"/>
                </a:solidFill>
                <a:latin typeface="Open Sans" panose="020B0606030504020204" pitchFamily="34" charset="0"/>
              </a:rPr>
              <a:t> </a:t>
            </a:r>
            <a:r>
              <a:rPr lang="en-US" sz="2600" dirty="0" err="1">
                <a:solidFill>
                  <a:srgbClr val="0070C0"/>
                </a:solidFill>
                <a:latin typeface="Open Sans" panose="020B0606030504020204" pitchFamily="34" charset="0"/>
              </a:rPr>
              <a:t>nt</a:t>
            </a:r>
            <a:r>
              <a:rPr lang="el-GR" sz="2600" dirty="0">
                <a:solidFill>
                  <a:srgbClr val="0070C0"/>
                </a:solidFill>
                <a:latin typeface="Open Sans" panose="020B0606030504020204" pitchFamily="34" charset="0"/>
              </a:rPr>
              <a:t> </a:t>
            </a:r>
            <a:r>
              <a:rPr lang="vi-VN" sz="2600" dirty="0">
                <a:solidFill>
                  <a:srgbClr val="0070C0"/>
                </a:solidFill>
                <a:latin typeface="Open Sans" panose="020B0606030504020204" pitchFamily="34" charset="0"/>
              </a:rPr>
              <a:t>R</a:t>
            </a:r>
            <a:r>
              <a:rPr lang="en-US" sz="2600" baseline="-25000" dirty="0">
                <a:solidFill>
                  <a:srgbClr val="0070C0"/>
                </a:solidFill>
                <a:latin typeface="Open Sans" panose="020B0606030504020204" pitchFamily="34" charset="0"/>
              </a:rPr>
              <a:t>p</a:t>
            </a:r>
            <a:r>
              <a:rPr lang="vi-VN" sz="2600" dirty="0">
                <a:solidFill>
                  <a:srgbClr val="0070C0"/>
                </a:solidFill>
                <a:latin typeface="Open Sans" panose="020B0606030504020204" pitchFamily="34" charset="0"/>
              </a:rPr>
              <a:t> </a:t>
            </a:r>
            <a:r>
              <a:rPr lang="vi-VN" sz="2600" dirty="0">
                <a:solidFill>
                  <a:srgbClr val="0070C0"/>
                </a:solidFill>
                <a:latin typeface="Open Sans" panose="020B0606030504020204" pitchFamily="34" charset="0"/>
                <a:sym typeface="Symbol" panose="05050102010706020507" pitchFamily="18" charset="2"/>
              </a:rPr>
              <a:t></a:t>
            </a:r>
            <a:r>
              <a:rPr lang="el-GR" sz="2600" dirty="0">
                <a:solidFill>
                  <a:srgbClr val="0070C0"/>
                </a:solidFill>
                <a:latin typeface="Open Sans" panose="020B0606030504020204" pitchFamily="34" charset="0"/>
              </a:rPr>
              <a:t> </a:t>
            </a:r>
            <a:r>
              <a:rPr lang="vi-VN" sz="2600" dirty="0">
                <a:solidFill>
                  <a:srgbClr val="0070C0"/>
                </a:solidFill>
                <a:latin typeface="Open Sans" panose="020B0606030504020204" pitchFamily="34" charset="0"/>
              </a:rPr>
              <a:t>R</a:t>
            </a:r>
            <a:r>
              <a:rPr lang="en-US" sz="2600" baseline="-25000" dirty="0">
                <a:solidFill>
                  <a:srgbClr val="0070C0"/>
                </a:solidFill>
                <a:latin typeface="Open Sans" panose="020B0606030504020204" pitchFamily="34" charset="0"/>
              </a:rPr>
              <a:t>td</a:t>
            </a:r>
            <a:r>
              <a:rPr lang="vi-VN" sz="2600" dirty="0">
                <a:solidFill>
                  <a:srgbClr val="0070C0"/>
                </a:solidFill>
                <a:latin typeface="Open Sans" panose="020B0606030504020204" pitchFamily="34" charset="0"/>
              </a:rPr>
              <a:t> = </a:t>
            </a:r>
            <a:r>
              <a:rPr lang="en-US" sz="2600" dirty="0">
                <a:solidFill>
                  <a:srgbClr val="0070C0"/>
                </a:solidFill>
                <a:latin typeface="Open Sans" panose="020B0606030504020204" pitchFamily="34" charset="0"/>
              </a:rPr>
              <a:t>7,6</a:t>
            </a:r>
            <a:r>
              <a:rPr lang="el-GR" sz="2600" dirty="0">
                <a:solidFill>
                  <a:srgbClr val="0070C0"/>
                </a:solidFill>
                <a:latin typeface="Open Sans" panose="020B0606030504020204" pitchFamily="34" charset="0"/>
              </a:rPr>
              <a:t>Ω. </a:t>
            </a:r>
            <a:endParaRPr lang="en-US" sz="2600" dirty="0">
              <a:solidFill>
                <a:srgbClr val="0070C0"/>
              </a:solidFill>
              <a:latin typeface="Open Sans" panose="020B0606030504020204" pitchFamily="34" charset="0"/>
            </a:endParaRPr>
          </a:p>
          <a:p>
            <a:pPr marL="0" indent="0">
              <a:buFont typeface="Arial" panose="020B0604020202020204" pitchFamily="34" charset="0"/>
              <a:buNone/>
            </a:pPr>
            <a:endParaRPr lang="en-US" sz="2600" dirty="0">
              <a:solidFill>
                <a:srgbClr val="0070C0"/>
              </a:solidFill>
            </a:endParaRPr>
          </a:p>
        </p:txBody>
      </p:sp>
      <p:sp>
        <p:nvSpPr>
          <p:cNvPr id="6" name="Content Placeholder 2">
            <a:extLst>
              <a:ext uri="{FF2B5EF4-FFF2-40B4-BE49-F238E27FC236}">
                <a16:creationId xmlns:a16="http://schemas.microsoft.com/office/drawing/2014/main" id="{84EB8FF5-97DF-4E43-8A31-507897A91287}"/>
              </a:ext>
            </a:extLst>
          </p:cNvPr>
          <p:cNvSpPr txBox="1">
            <a:spLocks/>
          </p:cNvSpPr>
          <p:nvPr/>
        </p:nvSpPr>
        <p:spPr>
          <a:xfrm>
            <a:off x="729343" y="3246891"/>
            <a:ext cx="6411686" cy="5631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rgbClr val="0070C0"/>
                </a:solidFill>
                <a:latin typeface="Open Sans" panose="020B0606030504020204" pitchFamily="34" charset="0"/>
              </a:rPr>
              <a:t>a) </a:t>
            </a:r>
            <a:r>
              <a:rPr lang="en-US" sz="2600" dirty="0" err="1">
                <a:solidFill>
                  <a:srgbClr val="0070C0"/>
                </a:solidFill>
                <a:latin typeface="Open Sans" panose="020B0606030504020204" pitchFamily="34" charset="0"/>
              </a:rPr>
              <a:t>Cường</a:t>
            </a:r>
            <a:r>
              <a:rPr lang="en-US" sz="2600" dirty="0">
                <a:solidFill>
                  <a:srgbClr val="0070C0"/>
                </a:solidFill>
                <a:latin typeface="Open Sans" panose="020B0606030504020204" pitchFamily="34" charset="0"/>
              </a:rPr>
              <a:t> </a:t>
            </a:r>
            <a:r>
              <a:rPr lang="en-US" sz="2600" dirty="0" err="1">
                <a:solidFill>
                  <a:srgbClr val="0070C0"/>
                </a:solidFill>
                <a:latin typeface="Open Sans" panose="020B0606030504020204" pitchFamily="34" charset="0"/>
              </a:rPr>
              <a:t>độ</a:t>
            </a:r>
            <a:r>
              <a:rPr lang="en-US" sz="2600" dirty="0">
                <a:solidFill>
                  <a:srgbClr val="0070C0"/>
                </a:solidFill>
                <a:latin typeface="Open Sans" panose="020B0606030504020204" pitchFamily="34" charset="0"/>
              </a:rPr>
              <a:t> </a:t>
            </a:r>
            <a:r>
              <a:rPr lang="en-US" sz="2600" dirty="0" err="1">
                <a:solidFill>
                  <a:srgbClr val="0070C0"/>
                </a:solidFill>
                <a:latin typeface="Open Sans" panose="020B0606030504020204" pitchFamily="34" charset="0"/>
              </a:rPr>
              <a:t>dòng</a:t>
            </a:r>
            <a:r>
              <a:rPr lang="en-US" sz="2600" dirty="0">
                <a:solidFill>
                  <a:srgbClr val="0070C0"/>
                </a:solidFill>
                <a:latin typeface="Open Sans" panose="020B0606030504020204" pitchFamily="34" charset="0"/>
              </a:rPr>
              <a:t> </a:t>
            </a:r>
            <a:r>
              <a:rPr lang="en-US" sz="2600" dirty="0" err="1">
                <a:solidFill>
                  <a:srgbClr val="0070C0"/>
                </a:solidFill>
                <a:latin typeface="Open Sans" panose="020B0606030504020204" pitchFamily="34" charset="0"/>
              </a:rPr>
              <a:t>điện</a:t>
            </a:r>
            <a:r>
              <a:rPr lang="en-US" sz="2600" dirty="0">
                <a:solidFill>
                  <a:srgbClr val="0070C0"/>
                </a:solidFill>
                <a:latin typeface="Open Sans" panose="020B0606030504020204" pitchFamily="34" charset="0"/>
              </a:rPr>
              <a:t> </a:t>
            </a:r>
            <a:r>
              <a:rPr lang="en-US" sz="2600" dirty="0" err="1">
                <a:solidFill>
                  <a:srgbClr val="0070C0"/>
                </a:solidFill>
                <a:latin typeface="Open Sans" panose="020B0606030504020204" pitchFamily="34" charset="0"/>
              </a:rPr>
              <a:t>mạch</a:t>
            </a:r>
            <a:r>
              <a:rPr lang="en-US" sz="2600" dirty="0">
                <a:solidFill>
                  <a:srgbClr val="0070C0"/>
                </a:solidFill>
                <a:latin typeface="Open Sans" panose="020B0606030504020204" pitchFamily="34" charset="0"/>
              </a:rPr>
              <a:t> </a:t>
            </a:r>
            <a:r>
              <a:rPr lang="en-US" sz="2600" dirty="0" err="1">
                <a:solidFill>
                  <a:srgbClr val="0070C0"/>
                </a:solidFill>
                <a:latin typeface="Open Sans" panose="020B0606030504020204" pitchFamily="34" charset="0"/>
              </a:rPr>
              <a:t>chính</a:t>
            </a:r>
            <a:endParaRPr lang="en-US" sz="2600" dirty="0">
              <a:solidFill>
                <a:srgbClr val="0070C0"/>
              </a:solidFill>
              <a:latin typeface="Open Sans" panose="020B0606030504020204" pitchFamily="34" charset="0"/>
            </a:endParaRPr>
          </a:p>
          <a:p>
            <a:pPr marL="0" indent="0">
              <a:buNone/>
            </a:pPr>
            <a:endParaRPr lang="en-US" sz="2600" dirty="0">
              <a:solidFill>
                <a:srgbClr val="0070C0"/>
              </a:solidFill>
              <a:latin typeface="Open Sans" panose="020B0606030504020204" pitchFamily="34" charset="0"/>
            </a:endParaRPr>
          </a:p>
          <a:p>
            <a:pPr marL="0" indent="0">
              <a:buFont typeface="Arial" panose="020B0604020202020204" pitchFamily="34" charset="0"/>
              <a:buNone/>
            </a:pPr>
            <a:endParaRPr lang="en-US" sz="2600" dirty="0">
              <a:solidFill>
                <a:srgbClr val="0070C0"/>
              </a:solidFill>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6B0AD978-B002-4E83-BB2C-55BC46C1F6E5}"/>
                  </a:ext>
                </a:extLst>
              </p:cNvPr>
              <p:cNvSpPr txBox="1">
                <a:spLocks/>
              </p:cNvSpPr>
              <p:nvPr/>
            </p:nvSpPr>
            <p:spPr>
              <a:xfrm>
                <a:off x="6651173" y="3165134"/>
                <a:ext cx="2220686" cy="9971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rgbClr val="0070C0"/>
                    </a:solidFill>
                    <a:latin typeface="Times New Roman" panose="02020603050405020304" pitchFamily="18" charset="0"/>
                    <a:cs typeface="Times New Roman" panose="02020603050405020304" pitchFamily="18" charset="0"/>
                  </a:rPr>
                  <a:t>I = </a:t>
                </a:r>
                <a14:m>
                  <m:oMath xmlns:m="http://schemas.openxmlformats.org/officeDocument/2006/math">
                    <m:f>
                      <m:fPr>
                        <m:ctrlPr>
                          <a:rPr lang="en-US" sz="3200" i="1" smtClean="0">
                            <a:solidFill>
                              <a:srgbClr val="0070C0"/>
                            </a:solidFill>
                            <a:latin typeface="Cambria Math" panose="02040503050406030204" pitchFamily="18" charset="0"/>
                          </a:rPr>
                        </m:ctrlPr>
                      </m:fPr>
                      <m:num>
                        <m:r>
                          <m:rPr>
                            <m:sty m:val="p"/>
                          </m:rPr>
                          <a:rPr lang="en-US" sz="3200" b="0" i="0" smtClean="0">
                            <a:solidFill>
                              <a:srgbClr val="0070C0"/>
                            </a:solidFill>
                            <a:latin typeface="Cambria Math" panose="02040503050406030204" pitchFamily="18" charset="0"/>
                          </a:rPr>
                          <m:t>E</m:t>
                        </m:r>
                      </m:num>
                      <m:den>
                        <m:sSub>
                          <m:sSubPr>
                            <m:ctrlPr>
                              <a:rPr lang="en-US" sz="3200" i="1" smtClean="0">
                                <a:solidFill>
                                  <a:srgbClr val="0070C0"/>
                                </a:solidFill>
                                <a:latin typeface="Cambria Math" panose="02040503050406030204" pitchFamily="18" charset="0"/>
                              </a:rPr>
                            </m:ctrlPr>
                          </m:sSubPr>
                          <m:e>
                            <m:r>
                              <m:rPr>
                                <m:sty m:val="p"/>
                              </m:rPr>
                              <a:rPr lang="en-US" sz="3200" b="0" i="0" smtClean="0">
                                <a:solidFill>
                                  <a:srgbClr val="0070C0"/>
                                </a:solidFill>
                                <a:latin typeface="Cambria Math" panose="02040503050406030204" pitchFamily="18" charset="0"/>
                              </a:rPr>
                              <m:t>R</m:t>
                            </m:r>
                          </m:e>
                          <m:sub>
                            <m:r>
                              <m:rPr>
                                <m:sty m:val="p"/>
                              </m:rPr>
                              <a:rPr lang="en-US" sz="3200" b="0" i="0" smtClean="0">
                                <a:solidFill>
                                  <a:srgbClr val="0070C0"/>
                                </a:solidFill>
                                <a:latin typeface="Cambria Math" panose="02040503050406030204" pitchFamily="18" charset="0"/>
                              </a:rPr>
                              <m:t>td</m:t>
                            </m:r>
                          </m:sub>
                        </m:sSub>
                        <m:r>
                          <a:rPr lang="en-US" sz="3200" b="0" i="0" smtClean="0">
                            <a:solidFill>
                              <a:srgbClr val="0070C0"/>
                            </a:solidFill>
                            <a:latin typeface="Cambria Math" panose="02040503050406030204" pitchFamily="18" charset="0"/>
                          </a:rPr>
                          <m:t>+</m:t>
                        </m:r>
                        <m:r>
                          <m:rPr>
                            <m:sty m:val="p"/>
                          </m:rPr>
                          <a:rPr lang="en-US" sz="3200" b="0" i="0" smtClean="0">
                            <a:solidFill>
                              <a:srgbClr val="0070C0"/>
                            </a:solidFill>
                            <a:latin typeface="Cambria Math" panose="02040503050406030204" pitchFamily="18" charset="0"/>
                          </a:rPr>
                          <m:t>r</m:t>
                        </m:r>
                      </m:den>
                    </m:f>
                  </m:oMath>
                </a14:m>
                <a:endParaRPr lang="en-US" sz="3200" dirty="0">
                  <a:solidFill>
                    <a:srgbClr val="0070C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sz="3200" dirty="0">
                  <a:solidFill>
                    <a:srgbClr val="0070C0"/>
                  </a:solidFill>
                  <a:latin typeface="Times New Roman" panose="02020603050405020304" pitchFamily="18" charset="0"/>
                  <a:cs typeface="Times New Roman" panose="02020603050405020304" pitchFamily="18" charset="0"/>
                </a:endParaRPr>
              </a:p>
            </p:txBody>
          </p:sp>
        </mc:Choice>
        <mc:Fallback xmlns="">
          <p:sp>
            <p:nvSpPr>
              <p:cNvPr id="7" name="Content Placeholder 2">
                <a:extLst>
                  <a:ext uri="{FF2B5EF4-FFF2-40B4-BE49-F238E27FC236}">
                    <a16:creationId xmlns:a16="http://schemas.microsoft.com/office/drawing/2014/main" id="{6B0AD978-B002-4E83-BB2C-55BC46C1F6E5}"/>
                  </a:ext>
                </a:extLst>
              </p:cNvPr>
              <p:cNvSpPr txBox="1">
                <a:spLocks noRot="1" noChangeAspect="1" noMove="1" noResize="1" noEditPoints="1" noAdjustHandles="1" noChangeArrowheads="1" noChangeShapeType="1" noTextEdit="1"/>
              </p:cNvSpPr>
              <p:nvPr/>
            </p:nvSpPr>
            <p:spPr>
              <a:xfrm>
                <a:off x="6651173" y="3165134"/>
                <a:ext cx="2220686" cy="997178"/>
              </a:xfrm>
              <a:prstGeom prst="rect">
                <a:avLst/>
              </a:prstGeom>
              <a:blipFill>
                <a:blip r:embed="rId4"/>
                <a:stretch>
                  <a:fillRect l="-6868" t="-3659"/>
                </a:stretch>
              </a:blipFill>
            </p:spPr>
            <p:txBody>
              <a:bodyPr/>
              <a:lstStyle/>
              <a:p>
                <a:r>
                  <a:rPr lang="en-US">
                    <a:noFill/>
                  </a:rPr>
                  <a:t> </a:t>
                </a:r>
              </a:p>
            </p:txBody>
          </p:sp>
        </mc:Fallback>
      </mc:AlternateContent>
      <p:sp>
        <p:nvSpPr>
          <p:cNvPr id="8" name="Content Placeholder 2">
            <a:extLst>
              <a:ext uri="{FF2B5EF4-FFF2-40B4-BE49-F238E27FC236}">
                <a16:creationId xmlns:a16="http://schemas.microsoft.com/office/drawing/2014/main" id="{3A6984C0-AA9B-4AC8-A307-BAF21B4ED72D}"/>
              </a:ext>
            </a:extLst>
          </p:cNvPr>
          <p:cNvSpPr txBox="1">
            <a:spLocks/>
          </p:cNvSpPr>
          <p:nvPr/>
        </p:nvSpPr>
        <p:spPr>
          <a:xfrm>
            <a:off x="8685097" y="3212875"/>
            <a:ext cx="2220686" cy="9971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rgbClr val="C00000"/>
                </a:solidFill>
                <a:latin typeface="Times New Roman" panose="02020603050405020304" pitchFamily="18" charset="0"/>
                <a:cs typeface="Times New Roman" panose="02020603050405020304" pitchFamily="18" charset="0"/>
              </a:rPr>
              <a:t>I = 1,5A</a:t>
            </a:r>
          </a:p>
          <a:p>
            <a:pPr marL="0" indent="0">
              <a:buFont typeface="Arial" panose="020B0604020202020204" pitchFamily="34" charset="0"/>
              <a:buNone/>
            </a:pPr>
            <a:endParaRPr lang="en-US" sz="3200" dirty="0">
              <a:solidFill>
                <a:srgbClr val="C00000"/>
              </a:solidFill>
              <a:latin typeface="Times New Roman" panose="02020603050405020304" pitchFamily="18"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B5A21731-FFD0-4437-B609-30BB8322DC5D}"/>
              </a:ext>
            </a:extLst>
          </p:cNvPr>
          <p:cNvSpPr txBox="1">
            <a:spLocks/>
          </p:cNvSpPr>
          <p:nvPr/>
        </p:nvSpPr>
        <p:spPr>
          <a:xfrm>
            <a:off x="729343" y="4162312"/>
            <a:ext cx="6411686" cy="5631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rgbClr val="0070C0"/>
                </a:solidFill>
                <a:latin typeface="Open Sans" panose="020B0606030504020204" pitchFamily="34" charset="0"/>
              </a:rPr>
              <a:t>b) </a:t>
            </a:r>
            <a:r>
              <a:rPr lang="en-US" sz="2600" dirty="0" err="1">
                <a:solidFill>
                  <a:srgbClr val="0070C0"/>
                </a:solidFill>
                <a:latin typeface="Open Sans" panose="020B0606030504020204" pitchFamily="34" charset="0"/>
              </a:rPr>
              <a:t>Khối</a:t>
            </a:r>
            <a:r>
              <a:rPr lang="en-US" sz="2600" dirty="0">
                <a:solidFill>
                  <a:srgbClr val="0070C0"/>
                </a:solidFill>
                <a:latin typeface="Open Sans" panose="020B0606030504020204" pitchFamily="34" charset="0"/>
              </a:rPr>
              <a:t> </a:t>
            </a:r>
            <a:r>
              <a:rPr lang="en-US" sz="2600" dirty="0" err="1">
                <a:solidFill>
                  <a:srgbClr val="0070C0"/>
                </a:solidFill>
                <a:latin typeface="Open Sans" panose="020B0606030504020204" pitchFamily="34" charset="0"/>
              </a:rPr>
              <a:t>lượng</a:t>
            </a:r>
            <a:r>
              <a:rPr lang="en-US" sz="2600" dirty="0">
                <a:solidFill>
                  <a:srgbClr val="0070C0"/>
                </a:solidFill>
                <a:latin typeface="Open Sans" panose="020B0606030504020204" pitchFamily="34" charset="0"/>
              </a:rPr>
              <a:t> </a:t>
            </a:r>
            <a:r>
              <a:rPr lang="en-US" sz="2600" dirty="0" err="1">
                <a:solidFill>
                  <a:srgbClr val="0070C0"/>
                </a:solidFill>
                <a:latin typeface="Open Sans" panose="020B0606030504020204" pitchFamily="34" charset="0"/>
              </a:rPr>
              <a:t>đồng</a:t>
            </a:r>
            <a:r>
              <a:rPr lang="en-US" sz="2600" dirty="0">
                <a:solidFill>
                  <a:srgbClr val="0070C0"/>
                </a:solidFill>
                <a:latin typeface="Open Sans" panose="020B0606030504020204" pitchFamily="34" charset="0"/>
              </a:rPr>
              <a:t> t=16p5s = 965s</a:t>
            </a:r>
          </a:p>
          <a:p>
            <a:pPr marL="0" indent="0">
              <a:buNone/>
            </a:pPr>
            <a:endParaRPr lang="en-US" sz="2600" dirty="0">
              <a:solidFill>
                <a:srgbClr val="0070C0"/>
              </a:solidFill>
              <a:latin typeface="Open Sans" panose="020B0606030504020204" pitchFamily="34" charset="0"/>
            </a:endParaRPr>
          </a:p>
          <a:p>
            <a:pPr marL="0" indent="0">
              <a:buFont typeface="Arial" panose="020B0604020202020204" pitchFamily="34" charset="0"/>
              <a:buNone/>
            </a:pPr>
            <a:endParaRPr lang="en-US" sz="2600" dirty="0">
              <a:solidFill>
                <a:srgbClr val="0070C0"/>
              </a:solidFill>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D5EF5432-671F-454C-B43C-DE73849D9FE2}"/>
                  </a:ext>
                </a:extLst>
              </p:cNvPr>
              <p:cNvSpPr txBox="1">
                <a:spLocks/>
              </p:cNvSpPr>
              <p:nvPr/>
            </p:nvSpPr>
            <p:spPr>
              <a:xfrm>
                <a:off x="1349830" y="4901182"/>
                <a:ext cx="2645227" cy="9335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solidFill>
                      <a:srgbClr val="0070C0"/>
                    </a:solidFill>
                    <a:latin typeface="Open Sans" panose="020B0606030504020204" pitchFamily="34" charset="0"/>
                  </a:rPr>
                  <a:t>m = </a:t>
                </a:r>
                <a14:m>
                  <m:oMath xmlns:m="http://schemas.openxmlformats.org/officeDocument/2006/math">
                    <m:f>
                      <m:fPr>
                        <m:ctrlPr>
                          <a:rPr lang="en-US" sz="3000" i="1" smtClean="0">
                            <a:solidFill>
                              <a:srgbClr val="0070C0"/>
                            </a:solidFill>
                            <a:latin typeface="Cambria Math" panose="02040503050406030204" pitchFamily="18" charset="0"/>
                          </a:rPr>
                        </m:ctrlPr>
                      </m:fPr>
                      <m:num>
                        <m:r>
                          <a:rPr lang="en-US" sz="3000" b="0" i="0" smtClean="0">
                            <a:solidFill>
                              <a:srgbClr val="0070C0"/>
                            </a:solidFill>
                            <a:latin typeface="Cambria Math" panose="02040503050406030204" pitchFamily="18" charset="0"/>
                          </a:rPr>
                          <m:t>1</m:t>
                        </m:r>
                      </m:num>
                      <m:den>
                        <m:r>
                          <m:rPr>
                            <m:sty m:val="p"/>
                          </m:rPr>
                          <a:rPr lang="en-US" sz="3000" b="0" i="0" smtClean="0">
                            <a:solidFill>
                              <a:srgbClr val="0070C0"/>
                            </a:solidFill>
                            <a:latin typeface="Cambria Math" panose="02040503050406030204" pitchFamily="18" charset="0"/>
                          </a:rPr>
                          <m:t>F</m:t>
                        </m:r>
                      </m:den>
                    </m:f>
                    <m:r>
                      <a:rPr lang="en-US" sz="3000" b="0" i="0" smtClean="0">
                        <a:solidFill>
                          <a:srgbClr val="0070C0"/>
                        </a:solidFill>
                        <a:latin typeface="Cambria Math" panose="02040503050406030204" pitchFamily="18" charset="0"/>
                      </a:rPr>
                      <m:t>.</m:t>
                    </m:r>
                    <m:f>
                      <m:fPr>
                        <m:ctrlPr>
                          <a:rPr lang="en-US" sz="3000" b="0" i="1" smtClean="0">
                            <a:solidFill>
                              <a:srgbClr val="0070C0"/>
                            </a:solidFill>
                            <a:latin typeface="Cambria Math" panose="02040503050406030204" pitchFamily="18" charset="0"/>
                          </a:rPr>
                        </m:ctrlPr>
                      </m:fPr>
                      <m:num>
                        <m:r>
                          <m:rPr>
                            <m:sty m:val="p"/>
                          </m:rPr>
                          <a:rPr lang="en-US" sz="3000" b="0" i="0" smtClean="0">
                            <a:solidFill>
                              <a:srgbClr val="0070C0"/>
                            </a:solidFill>
                            <a:latin typeface="Cambria Math" panose="02040503050406030204" pitchFamily="18" charset="0"/>
                          </a:rPr>
                          <m:t>A</m:t>
                        </m:r>
                      </m:num>
                      <m:den>
                        <m:r>
                          <m:rPr>
                            <m:sty m:val="p"/>
                          </m:rPr>
                          <a:rPr lang="en-US" sz="3000" b="0" i="0" smtClean="0">
                            <a:solidFill>
                              <a:srgbClr val="0070C0"/>
                            </a:solidFill>
                            <a:latin typeface="Cambria Math" panose="02040503050406030204" pitchFamily="18" charset="0"/>
                          </a:rPr>
                          <m:t>n</m:t>
                        </m:r>
                      </m:den>
                    </m:f>
                    <m:r>
                      <a:rPr lang="en-US" sz="3000" b="0" i="0" smtClean="0">
                        <a:solidFill>
                          <a:srgbClr val="0070C0"/>
                        </a:solidFill>
                        <a:latin typeface="Cambria Math" panose="02040503050406030204" pitchFamily="18" charset="0"/>
                      </a:rPr>
                      <m:t>.</m:t>
                    </m:r>
                    <m:r>
                      <m:rPr>
                        <m:sty m:val="p"/>
                      </m:rPr>
                      <a:rPr lang="en-US" sz="3000" b="0" i="0" smtClean="0">
                        <a:solidFill>
                          <a:srgbClr val="0070C0"/>
                        </a:solidFill>
                        <a:latin typeface="Cambria Math" panose="02040503050406030204" pitchFamily="18" charset="0"/>
                      </a:rPr>
                      <m:t>I</m:t>
                    </m:r>
                    <m:r>
                      <a:rPr lang="en-US" sz="3000" b="0" i="0" smtClean="0">
                        <a:solidFill>
                          <a:srgbClr val="0070C0"/>
                        </a:solidFill>
                        <a:latin typeface="Cambria Math" panose="02040503050406030204" pitchFamily="18" charset="0"/>
                      </a:rPr>
                      <m:t>.</m:t>
                    </m:r>
                    <m:r>
                      <m:rPr>
                        <m:sty m:val="p"/>
                      </m:rPr>
                      <a:rPr lang="en-US" sz="3000" b="0" i="0" smtClean="0">
                        <a:solidFill>
                          <a:srgbClr val="0070C0"/>
                        </a:solidFill>
                        <a:latin typeface="Cambria Math" panose="02040503050406030204" pitchFamily="18" charset="0"/>
                      </a:rPr>
                      <m:t>t</m:t>
                    </m:r>
                  </m:oMath>
                </a14:m>
                <a:endParaRPr lang="en-US" sz="3000" dirty="0">
                  <a:solidFill>
                    <a:srgbClr val="0070C0"/>
                  </a:solidFill>
                  <a:latin typeface="Open Sans" panose="020B0606030504020204" pitchFamily="34" charset="0"/>
                </a:endParaRPr>
              </a:p>
              <a:p>
                <a:pPr marL="0" indent="0">
                  <a:buNone/>
                </a:pPr>
                <a:endParaRPr lang="en-US" sz="3000" dirty="0">
                  <a:solidFill>
                    <a:srgbClr val="0070C0"/>
                  </a:solidFill>
                  <a:latin typeface="Open Sans" panose="020B0606030504020204" pitchFamily="34" charset="0"/>
                </a:endParaRPr>
              </a:p>
              <a:p>
                <a:pPr marL="0" indent="0">
                  <a:buFont typeface="Arial" panose="020B0604020202020204" pitchFamily="34" charset="0"/>
                  <a:buNone/>
                </a:pPr>
                <a:endParaRPr lang="en-US" sz="3000" dirty="0">
                  <a:solidFill>
                    <a:srgbClr val="0070C0"/>
                  </a:solidFill>
                </a:endParaRPr>
              </a:p>
            </p:txBody>
          </p:sp>
        </mc:Choice>
        <mc:Fallback xmlns="">
          <p:sp>
            <p:nvSpPr>
              <p:cNvPr id="10" name="Content Placeholder 2">
                <a:extLst>
                  <a:ext uri="{FF2B5EF4-FFF2-40B4-BE49-F238E27FC236}">
                    <a16:creationId xmlns:a16="http://schemas.microsoft.com/office/drawing/2014/main" id="{D5EF5432-671F-454C-B43C-DE73849D9FE2}"/>
                  </a:ext>
                </a:extLst>
              </p:cNvPr>
              <p:cNvSpPr txBox="1">
                <a:spLocks noRot="1" noChangeAspect="1" noMove="1" noResize="1" noEditPoints="1" noAdjustHandles="1" noChangeArrowheads="1" noChangeShapeType="1" noTextEdit="1"/>
              </p:cNvSpPr>
              <p:nvPr/>
            </p:nvSpPr>
            <p:spPr>
              <a:xfrm>
                <a:off x="1349830" y="4901182"/>
                <a:ext cx="2645227" cy="933561"/>
              </a:xfrm>
              <a:prstGeom prst="rect">
                <a:avLst/>
              </a:prstGeom>
              <a:blipFill>
                <a:blip r:embed="rId5"/>
                <a:stretch>
                  <a:fillRect l="-5300" t="-2614"/>
                </a:stretch>
              </a:blipFill>
            </p:spPr>
            <p:txBody>
              <a:bodyPr/>
              <a:lstStyle/>
              <a:p>
                <a:r>
                  <a:rPr lang="en-US">
                    <a:noFill/>
                  </a:rPr>
                  <a:t> </a:t>
                </a:r>
              </a:p>
            </p:txBody>
          </p:sp>
        </mc:Fallback>
      </mc:AlternateContent>
      <p:sp>
        <p:nvSpPr>
          <p:cNvPr id="11" name="Content Placeholder 2">
            <a:extLst>
              <a:ext uri="{FF2B5EF4-FFF2-40B4-BE49-F238E27FC236}">
                <a16:creationId xmlns:a16="http://schemas.microsoft.com/office/drawing/2014/main" id="{62F440C2-1E87-460F-9EDA-C833A2B4372E}"/>
              </a:ext>
            </a:extLst>
          </p:cNvPr>
          <p:cNvSpPr txBox="1">
            <a:spLocks/>
          </p:cNvSpPr>
          <p:nvPr/>
        </p:nvSpPr>
        <p:spPr>
          <a:xfrm>
            <a:off x="4419601" y="4901182"/>
            <a:ext cx="2645227" cy="9335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solidFill>
                  <a:srgbClr val="C00000"/>
                </a:solidFill>
                <a:latin typeface="Open Sans" panose="020B0606030504020204" pitchFamily="34" charset="0"/>
              </a:rPr>
              <a:t>m = 0,48g</a:t>
            </a:r>
          </a:p>
          <a:p>
            <a:pPr marL="0" indent="0">
              <a:buNone/>
            </a:pPr>
            <a:endParaRPr lang="en-US" sz="3000" dirty="0">
              <a:solidFill>
                <a:srgbClr val="C00000"/>
              </a:solidFill>
              <a:latin typeface="Open Sans" panose="020B0606030504020204" pitchFamily="34" charset="0"/>
            </a:endParaRPr>
          </a:p>
          <a:p>
            <a:pPr marL="0" indent="0">
              <a:buFont typeface="Arial" panose="020B0604020202020204" pitchFamily="34" charset="0"/>
              <a:buNone/>
            </a:pPr>
            <a:endParaRPr lang="en-US" sz="3000" dirty="0">
              <a:solidFill>
                <a:srgbClr val="C00000"/>
              </a:solidFill>
            </a:endParaRPr>
          </a:p>
        </p:txBody>
      </p:sp>
    </p:spTree>
    <p:extLst>
      <p:ext uri="{BB962C8B-B14F-4D97-AF65-F5344CB8AC3E}">
        <p14:creationId xmlns:p14="http://schemas.microsoft.com/office/powerpoint/2010/main" val="127125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B765ADF-420F-4047-B8F5-B40040DF1E69}"/>
              </a:ext>
            </a:extLst>
          </p:cNvPr>
          <p:cNvSpPr txBox="1"/>
          <p:nvPr/>
        </p:nvSpPr>
        <p:spPr>
          <a:xfrm>
            <a:off x="289701" y="557784"/>
            <a:ext cx="5664785" cy="4308130"/>
          </a:xfrm>
          <a:prstGeom prst="rect">
            <a:avLst/>
          </a:prstGeom>
        </p:spPr>
        <p:txBody>
          <a:bodyPr vert="horz" lIns="91440" tIns="45720" rIns="91440" bIns="45720" rtlCol="0">
            <a:normAutofit/>
          </a:bodyPr>
          <a:lstStyle/>
          <a:p>
            <a:pPr>
              <a:lnSpc>
                <a:spcPct val="90000"/>
              </a:lnSpc>
              <a:spcAft>
                <a:spcPts val="600"/>
              </a:spcAft>
            </a:pPr>
            <a:r>
              <a:rPr lang="en-US" sz="2600" b="1" i="0" dirty="0" err="1">
                <a:effectLst/>
              </a:rPr>
              <a:t>Bài</a:t>
            </a:r>
            <a:r>
              <a:rPr lang="en-US" sz="2600" b="1" i="0" dirty="0">
                <a:effectLst/>
              </a:rPr>
              <a:t> 8:</a:t>
            </a:r>
            <a:r>
              <a:rPr lang="en-US" sz="2600" b="0" i="0" dirty="0">
                <a:effectLst/>
              </a:rPr>
              <a:t> Cho </a:t>
            </a:r>
            <a:r>
              <a:rPr lang="en-US" sz="2600" b="0" i="0" dirty="0" err="1">
                <a:effectLst/>
              </a:rPr>
              <a:t>mạch</a:t>
            </a:r>
            <a:r>
              <a:rPr lang="en-US" sz="2600" b="0" i="0" dirty="0">
                <a:effectLst/>
              </a:rPr>
              <a:t> </a:t>
            </a:r>
            <a:r>
              <a:rPr lang="en-US" sz="2600" b="0" i="0" dirty="0" err="1">
                <a:effectLst/>
              </a:rPr>
              <a:t>điện</a:t>
            </a:r>
            <a:r>
              <a:rPr lang="en-US" sz="2600" b="0" i="0" dirty="0">
                <a:effectLst/>
              </a:rPr>
              <a:t> </a:t>
            </a:r>
            <a:r>
              <a:rPr lang="en-US" sz="2600" b="0" i="0" dirty="0" err="1">
                <a:effectLst/>
              </a:rPr>
              <a:t>như</a:t>
            </a:r>
            <a:r>
              <a:rPr lang="en-US" sz="2600" b="0" i="0" dirty="0">
                <a:effectLst/>
              </a:rPr>
              <a:t> </a:t>
            </a:r>
            <a:r>
              <a:rPr lang="en-US" sz="2600" b="0" i="0" dirty="0" err="1">
                <a:effectLst/>
              </a:rPr>
              <a:t>hình</a:t>
            </a:r>
            <a:r>
              <a:rPr lang="en-US" sz="2600" b="0" i="0" dirty="0">
                <a:effectLst/>
              </a:rPr>
              <a:t> </a:t>
            </a:r>
            <a:r>
              <a:rPr lang="en-US" sz="2600" b="0" i="0" dirty="0" err="1">
                <a:effectLst/>
              </a:rPr>
              <a:t>vẽ</a:t>
            </a:r>
            <a:r>
              <a:rPr lang="en-US" sz="2600" b="0" i="0" dirty="0">
                <a:effectLst/>
              </a:rPr>
              <a:t> </a:t>
            </a:r>
            <a:r>
              <a:rPr lang="en-US" sz="2600" b="0" i="0" dirty="0" err="1">
                <a:effectLst/>
              </a:rPr>
              <a:t>nguồn</a:t>
            </a:r>
            <a:r>
              <a:rPr lang="en-US" sz="2600" b="0" i="0" dirty="0">
                <a:effectLst/>
              </a:rPr>
              <a:t> </a:t>
            </a:r>
            <a:r>
              <a:rPr lang="en-US" sz="2600" b="0" i="0" dirty="0" err="1">
                <a:effectLst/>
              </a:rPr>
              <a:t>điện</a:t>
            </a:r>
            <a:r>
              <a:rPr lang="en-US" sz="2600" b="0" i="0" dirty="0">
                <a:effectLst/>
              </a:rPr>
              <a:t> </a:t>
            </a:r>
            <a:r>
              <a:rPr lang="en-US" sz="2600" b="0" i="0" dirty="0" err="1">
                <a:effectLst/>
              </a:rPr>
              <a:t>có</a:t>
            </a:r>
            <a:r>
              <a:rPr lang="en-US" sz="2600" b="0" i="0" dirty="0">
                <a:effectLst/>
              </a:rPr>
              <a:t> </a:t>
            </a:r>
            <a:r>
              <a:rPr lang="en-US" sz="2600" b="0" i="0" dirty="0" err="1">
                <a:effectLst/>
              </a:rPr>
              <a:t>suất</a:t>
            </a:r>
            <a:r>
              <a:rPr lang="en-US" sz="2600" b="0" i="0" dirty="0">
                <a:effectLst/>
              </a:rPr>
              <a:t> </a:t>
            </a:r>
            <a:r>
              <a:rPr lang="en-US" sz="2600" b="0" i="0" dirty="0" err="1">
                <a:effectLst/>
              </a:rPr>
              <a:t>điện</a:t>
            </a:r>
            <a:r>
              <a:rPr lang="en-US" sz="2600" b="0" i="0" dirty="0">
                <a:effectLst/>
              </a:rPr>
              <a:t> </a:t>
            </a:r>
            <a:r>
              <a:rPr lang="en-US" sz="2600" b="0" i="0" dirty="0" err="1">
                <a:effectLst/>
              </a:rPr>
              <a:t>động</a:t>
            </a:r>
            <a:r>
              <a:rPr lang="en-US" sz="2600" b="0" i="0" dirty="0">
                <a:effectLst/>
              </a:rPr>
              <a:t> ξ = 12 V, </a:t>
            </a:r>
            <a:r>
              <a:rPr lang="en-US" sz="2600" b="0" i="0" dirty="0" err="1">
                <a:effectLst/>
              </a:rPr>
              <a:t>điện</a:t>
            </a:r>
            <a:r>
              <a:rPr lang="en-US" sz="2600" b="0" i="0" dirty="0">
                <a:effectLst/>
              </a:rPr>
              <a:t> </a:t>
            </a:r>
            <a:r>
              <a:rPr lang="en-US" sz="2600" b="0" i="0" dirty="0" err="1">
                <a:effectLst/>
              </a:rPr>
              <a:t>trở</a:t>
            </a:r>
            <a:r>
              <a:rPr lang="en-US" sz="2600" b="0" i="0" dirty="0">
                <a:effectLst/>
              </a:rPr>
              <a:t> </a:t>
            </a:r>
            <a:r>
              <a:rPr lang="en-US" sz="2600" b="0" i="0" dirty="0" err="1">
                <a:effectLst/>
              </a:rPr>
              <a:t>trong</a:t>
            </a:r>
            <a:r>
              <a:rPr lang="en-US" sz="2600" b="0" i="0" dirty="0">
                <a:effectLst/>
              </a:rPr>
              <a:t> 1 Ω, R</a:t>
            </a:r>
            <a:r>
              <a:rPr lang="en-US" sz="2600" b="0" i="0" baseline="-25000" dirty="0">
                <a:effectLst/>
              </a:rPr>
              <a:t>2</a:t>
            </a:r>
            <a:r>
              <a:rPr lang="en-US" sz="2600" b="0" i="0" dirty="0">
                <a:effectLst/>
              </a:rPr>
              <a:t> = 12 Ω </a:t>
            </a:r>
            <a:r>
              <a:rPr lang="en-US" sz="2600" b="0" i="0" dirty="0" err="1">
                <a:effectLst/>
              </a:rPr>
              <a:t>là</a:t>
            </a:r>
            <a:r>
              <a:rPr lang="en-US" sz="2600" b="0" i="0" dirty="0">
                <a:effectLst/>
              </a:rPr>
              <a:t> </a:t>
            </a:r>
            <a:r>
              <a:rPr lang="en-US" sz="2600" b="0" i="0" dirty="0" err="1">
                <a:effectLst/>
              </a:rPr>
              <a:t>bình</a:t>
            </a:r>
            <a:r>
              <a:rPr lang="en-US" sz="2600" b="0" i="0" dirty="0">
                <a:effectLst/>
              </a:rPr>
              <a:t> </a:t>
            </a:r>
            <a:r>
              <a:rPr lang="en-US" sz="2600" b="0" i="0" dirty="0" err="1">
                <a:effectLst/>
              </a:rPr>
              <a:t>điện</a:t>
            </a:r>
            <a:r>
              <a:rPr lang="en-US" sz="2600" b="0" i="0" dirty="0">
                <a:effectLst/>
              </a:rPr>
              <a:t> </a:t>
            </a:r>
            <a:r>
              <a:rPr lang="en-US" sz="2600" b="0" i="0" dirty="0" err="1">
                <a:effectLst/>
              </a:rPr>
              <a:t>phân</a:t>
            </a:r>
            <a:r>
              <a:rPr lang="en-US" sz="2600" b="0" i="0" dirty="0">
                <a:effectLst/>
              </a:rPr>
              <a:t> </a:t>
            </a:r>
            <a:r>
              <a:rPr lang="en-US" sz="2600" b="0" i="0" dirty="0" err="1">
                <a:effectLst/>
              </a:rPr>
              <a:t>đựng</a:t>
            </a:r>
            <a:r>
              <a:rPr lang="en-US" sz="2600" b="0" i="0" dirty="0">
                <a:effectLst/>
              </a:rPr>
              <a:t> dung </a:t>
            </a:r>
            <a:r>
              <a:rPr lang="en-US" sz="2600" b="0" i="0" dirty="0" err="1">
                <a:effectLst/>
              </a:rPr>
              <a:t>dịch</a:t>
            </a:r>
            <a:r>
              <a:rPr lang="en-US" sz="2600" b="0" i="0" dirty="0">
                <a:effectLst/>
              </a:rPr>
              <a:t> AgNO</a:t>
            </a:r>
            <a:r>
              <a:rPr lang="en-US" sz="2600" b="0" i="0" baseline="-25000" dirty="0">
                <a:effectLst/>
              </a:rPr>
              <a:t>3</a:t>
            </a:r>
            <a:r>
              <a:rPr lang="en-US" sz="2600" b="0" i="0" dirty="0">
                <a:effectLst/>
              </a:rPr>
              <a:t> </a:t>
            </a:r>
            <a:r>
              <a:rPr lang="en-US" sz="2600" b="0" i="0" dirty="0" err="1">
                <a:effectLst/>
              </a:rPr>
              <a:t>với</a:t>
            </a:r>
            <a:r>
              <a:rPr lang="en-US" sz="2600" b="0" i="0" dirty="0">
                <a:effectLst/>
              </a:rPr>
              <a:t> </a:t>
            </a:r>
            <a:r>
              <a:rPr lang="en-US" sz="2600" b="0" i="0" dirty="0" err="1">
                <a:effectLst/>
              </a:rPr>
              <a:t>điện</a:t>
            </a:r>
            <a:r>
              <a:rPr lang="en-US" sz="2600" b="0" i="0" dirty="0">
                <a:effectLst/>
              </a:rPr>
              <a:t> </a:t>
            </a:r>
            <a:r>
              <a:rPr lang="en-US" sz="2600" b="0" i="0" dirty="0" err="1">
                <a:effectLst/>
              </a:rPr>
              <a:t>cực</a:t>
            </a:r>
            <a:r>
              <a:rPr lang="en-US" sz="2600" b="0" i="0" dirty="0">
                <a:effectLst/>
              </a:rPr>
              <a:t> </a:t>
            </a:r>
            <a:r>
              <a:rPr lang="en-US" sz="2600" b="0" i="0" dirty="0" err="1">
                <a:effectLst/>
              </a:rPr>
              <a:t>Anôt</a:t>
            </a:r>
            <a:r>
              <a:rPr lang="en-US" sz="2600" b="0" i="0" dirty="0">
                <a:effectLst/>
              </a:rPr>
              <a:t> </a:t>
            </a:r>
            <a:r>
              <a:rPr lang="en-US" sz="2600" b="0" i="0" dirty="0" err="1">
                <a:effectLst/>
              </a:rPr>
              <a:t>là</a:t>
            </a:r>
            <a:r>
              <a:rPr lang="en-US" sz="2600" b="0" i="0" dirty="0">
                <a:effectLst/>
              </a:rPr>
              <a:t> </a:t>
            </a:r>
            <a:r>
              <a:rPr lang="en-US" sz="2600" b="0" i="0" dirty="0" err="1">
                <a:effectLst/>
              </a:rPr>
              <a:t>bạc</a:t>
            </a:r>
            <a:r>
              <a:rPr lang="en-US" sz="2600" b="0" i="0" dirty="0">
                <a:effectLst/>
              </a:rPr>
              <a:t>, R</a:t>
            </a:r>
            <a:r>
              <a:rPr lang="en-US" sz="2600" b="0" i="0" baseline="-25000" dirty="0">
                <a:effectLst/>
              </a:rPr>
              <a:t>1</a:t>
            </a:r>
            <a:r>
              <a:rPr lang="en-US" sz="2600" b="0" i="0" dirty="0">
                <a:effectLst/>
              </a:rPr>
              <a:t> = 3 Ω, R</a:t>
            </a:r>
            <a:r>
              <a:rPr lang="en-US" sz="2600" b="0" i="0" baseline="-25000" dirty="0">
                <a:effectLst/>
              </a:rPr>
              <a:t>3</a:t>
            </a:r>
            <a:r>
              <a:rPr lang="en-US" sz="2600" b="0" i="0" dirty="0">
                <a:effectLst/>
              </a:rPr>
              <a:t> = 6 Ω. Cho Ag </a:t>
            </a:r>
            <a:r>
              <a:rPr lang="en-US" sz="2600" b="0" i="0" dirty="0" err="1">
                <a:effectLst/>
              </a:rPr>
              <a:t>có</a:t>
            </a:r>
            <a:r>
              <a:rPr lang="en-US" sz="2600" b="0" i="0" dirty="0">
                <a:effectLst/>
              </a:rPr>
              <a:t> A = 108g/mol, n = 1. </a:t>
            </a:r>
            <a:r>
              <a:rPr lang="en-US" sz="2600" b="0" i="0" dirty="0" err="1">
                <a:effectLst/>
              </a:rPr>
              <a:t>Khối</a:t>
            </a:r>
            <a:r>
              <a:rPr lang="en-US" sz="2600" b="0" i="0" dirty="0">
                <a:effectLst/>
              </a:rPr>
              <a:t> </a:t>
            </a:r>
            <a:r>
              <a:rPr lang="en-US" sz="2600" b="0" i="0" dirty="0" err="1">
                <a:effectLst/>
              </a:rPr>
              <a:t>lượng</a:t>
            </a:r>
            <a:r>
              <a:rPr lang="en-US" sz="2600" b="0" i="0" dirty="0">
                <a:effectLst/>
              </a:rPr>
              <a:t> Ag </a:t>
            </a:r>
            <a:r>
              <a:rPr lang="en-US" sz="2600" b="0" i="0" dirty="0" err="1">
                <a:effectLst/>
              </a:rPr>
              <a:t>bám</a:t>
            </a:r>
            <a:r>
              <a:rPr lang="en-US" sz="2600" b="0" i="0" dirty="0">
                <a:effectLst/>
              </a:rPr>
              <a:t> </a:t>
            </a:r>
            <a:r>
              <a:rPr lang="en-US" sz="2600" b="0" i="0" dirty="0" err="1">
                <a:effectLst/>
              </a:rPr>
              <a:t>vào</a:t>
            </a:r>
            <a:r>
              <a:rPr lang="en-US" sz="2600" b="0" i="0" dirty="0">
                <a:effectLst/>
              </a:rPr>
              <a:t> </a:t>
            </a:r>
            <a:r>
              <a:rPr lang="en-US" sz="2600" b="0" i="0" dirty="0" err="1">
                <a:effectLst/>
              </a:rPr>
              <a:t>catot</a:t>
            </a:r>
            <a:r>
              <a:rPr lang="en-US" sz="2600" b="0" i="0" dirty="0">
                <a:effectLst/>
              </a:rPr>
              <a:t> </a:t>
            </a:r>
            <a:r>
              <a:rPr lang="en-US" sz="2600" b="0" i="0" dirty="0" err="1">
                <a:effectLst/>
              </a:rPr>
              <a:t>sau</a:t>
            </a:r>
            <a:r>
              <a:rPr lang="en-US" sz="2600" b="0" i="0" dirty="0">
                <a:effectLst/>
              </a:rPr>
              <a:t> 16 </a:t>
            </a:r>
            <a:r>
              <a:rPr lang="en-US" sz="2600" b="0" i="0" dirty="0" err="1">
                <a:effectLst/>
              </a:rPr>
              <a:t>phút</a:t>
            </a:r>
            <a:r>
              <a:rPr lang="en-US" sz="2600" b="0" i="0" dirty="0">
                <a:effectLst/>
              </a:rPr>
              <a:t> 5 </a:t>
            </a:r>
            <a:r>
              <a:rPr lang="en-US" sz="2600" b="0" i="0" dirty="0" err="1">
                <a:effectLst/>
              </a:rPr>
              <a:t>giây</a:t>
            </a:r>
            <a:r>
              <a:rPr lang="en-US" sz="2600" b="0" i="0" dirty="0">
                <a:effectLst/>
              </a:rPr>
              <a:t> </a:t>
            </a:r>
            <a:r>
              <a:rPr lang="en-US" sz="2600" b="0" i="0" dirty="0" err="1">
                <a:effectLst/>
              </a:rPr>
              <a:t>là</a:t>
            </a:r>
            <a:r>
              <a:rPr lang="en-US" sz="2600" b="0" i="0" dirty="0">
                <a:effectLst/>
              </a:rPr>
              <a:t>?</a:t>
            </a:r>
            <a:endParaRPr lang="en-US" sz="2600" dirty="0"/>
          </a:p>
        </p:txBody>
      </p:sp>
      <p:pic>
        <p:nvPicPr>
          <p:cNvPr id="7" name="Content Placeholder 6" descr="Diagram, schematic&#10;&#10;Description automatically generated">
            <a:extLst>
              <a:ext uri="{FF2B5EF4-FFF2-40B4-BE49-F238E27FC236}">
                <a16:creationId xmlns:a16="http://schemas.microsoft.com/office/drawing/2014/main" id="{295DBDCA-BC3D-4323-AC29-A878E303A6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04709" y="1905031"/>
            <a:ext cx="4475531" cy="3044691"/>
          </a:xfrm>
          <a:prstGeom prst="rect">
            <a:avLst/>
          </a:prstGeom>
          <a:effectLst/>
        </p:spPr>
      </p:pic>
    </p:spTree>
    <p:extLst>
      <p:ext uri="{BB962C8B-B14F-4D97-AF65-F5344CB8AC3E}">
        <p14:creationId xmlns:p14="http://schemas.microsoft.com/office/powerpoint/2010/main" val="2484030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B765ADF-420F-4047-B8F5-B40040DF1E69}"/>
              </a:ext>
            </a:extLst>
          </p:cNvPr>
          <p:cNvSpPr txBox="1"/>
          <p:nvPr/>
        </p:nvSpPr>
        <p:spPr>
          <a:xfrm>
            <a:off x="289896" y="356065"/>
            <a:ext cx="5496509" cy="1629614"/>
          </a:xfrm>
          <a:prstGeom prst="rect">
            <a:avLst/>
          </a:prstGeom>
        </p:spPr>
        <p:txBody>
          <a:bodyPr vert="horz" lIns="91440" tIns="45720" rIns="91440" bIns="45720" rtlCol="0">
            <a:normAutofit/>
          </a:bodyPr>
          <a:lstStyle/>
          <a:p>
            <a:pPr>
              <a:lnSpc>
                <a:spcPct val="90000"/>
              </a:lnSpc>
              <a:spcAft>
                <a:spcPts val="600"/>
              </a:spcAft>
            </a:pPr>
            <a:r>
              <a:rPr lang="en-US" sz="2000" b="0" i="0" dirty="0">
                <a:solidFill>
                  <a:schemeClr val="accent6">
                    <a:lumMod val="50000"/>
                  </a:schemeClr>
                </a:solidFill>
                <a:effectLst/>
                <a:latin typeface="Arial" panose="020B0604020202020204" pitchFamily="34" charset="0"/>
                <a:cs typeface="Arial" panose="020B0604020202020204" pitchFamily="34" charset="0"/>
              </a:rPr>
              <a:t>E= 12 V, r= 1 Ω, </a:t>
            </a:r>
          </a:p>
          <a:p>
            <a:pPr>
              <a:lnSpc>
                <a:spcPct val="90000"/>
              </a:lnSpc>
              <a:spcAft>
                <a:spcPts val="600"/>
              </a:spcAft>
            </a:pPr>
            <a:r>
              <a:rPr lang="en-US" sz="2000" b="0" i="0" dirty="0">
                <a:solidFill>
                  <a:schemeClr val="accent6">
                    <a:lumMod val="50000"/>
                  </a:schemeClr>
                </a:solidFill>
                <a:effectLst/>
                <a:latin typeface="Arial" panose="020B0604020202020204" pitchFamily="34" charset="0"/>
                <a:cs typeface="Arial" panose="020B0604020202020204" pitchFamily="34" charset="0"/>
              </a:rPr>
              <a:t>R</a:t>
            </a:r>
            <a:r>
              <a:rPr lang="en-US" sz="2000" b="0" i="0" baseline="-25000" dirty="0">
                <a:solidFill>
                  <a:schemeClr val="accent6">
                    <a:lumMod val="50000"/>
                  </a:schemeClr>
                </a:solidFill>
                <a:effectLst/>
                <a:latin typeface="Arial" panose="020B0604020202020204" pitchFamily="34" charset="0"/>
                <a:cs typeface="Arial" panose="020B0604020202020204" pitchFamily="34" charset="0"/>
              </a:rPr>
              <a:t>2</a:t>
            </a:r>
            <a:r>
              <a:rPr lang="en-US" sz="2000" b="0" i="0" dirty="0">
                <a:solidFill>
                  <a:schemeClr val="accent6">
                    <a:lumMod val="50000"/>
                  </a:schemeClr>
                </a:solidFill>
                <a:effectLst/>
                <a:latin typeface="Arial" panose="020B0604020202020204" pitchFamily="34" charset="0"/>
                <a:cs typeface="Arial" panose="020B0604020202020204" pitchFamily="34" charset="0"/>
              </a:rPr>
              <a:t> = 12 Ω </a:t>
            </a:r>
            <a:r>
              <a:rPr lang="en-US" sz="2000" b="0" i="0" dirty="0" err="1">
                <a:solidFill>
                  <a:schemeClr val="accent6">
                    <a:lumMod val="50000"/>
                  </a:schemeClr>
                </a:solidFill>
                <a:effectLst/>
                <a:latin typeface="Arial" panose="020B0604020202020204" pitchFamily="34" charset="0"/>
                <a:cs typeface="Arial" panose="020B0604020202020204" pitchFamily="34" charset="0"/>
              </a:rPr>
              <a:t>là</a:t>
            </a:r>
            <a:r>
              <a:rPr lang="en-US" sz="2000" b="0" i="0" dirty="0">
                <a:solidFill>
                  <a:schemeClr val="accent6">
                    <a:lumMod val="50000"/>
                  </a:schemeClr>
                </a:solidFill>
                <a:effectLst/>
                <a:latin typeface="Arial" panose="020B0604020202020204" pitchFamily="34" charset="0"/>
                <a:cs typeface="Arial" panose="020B0604020202020204" pitchFamily="34" charset="0"/>
              </a:rPr>
              <a:t> </a:t>
            </a:r>
            <a:r>
              <a:rPr lang="en-US" sz="2000" b="0" i="0" dirty="0" err="1">
                <a:solidFill>
                  <a:schemeClr val="accent6">
                    <a:lumMod val="50000"/>
                  </a:schemeClr>
                </a:solidFill>
                <a:effectLst/>
                <a:latin typeface="Arial" panose="020B0604020202020204" pitchFamily="34" charset="0"/>
                <a:cs typeface="Arial" panose="020B0604020202020204" pitchFamily="34" charset="0"/>
              </a:rPr>
              <a:t>bình</a:t>
            </a:r>
            <a:r>
              <a:rPr lang="en-US" sz="2000" b="0" i="0" dirty="0">
                <a:solidFill>
                  <a:schemeClr val="accent6">
                    <a:lumMod val="50000"/>
                  </a:schemeClr>
                </a:solidFill>
                <a:effectLst/>
                <a:latin typeface="Arial" panose="020B0604020202020204" pitchFamily="34" charset="0"/>
                <a:cs typeface="Arial" panose="020B0604020202020204" pitchFamily="34" charset="0"/>
              </a:rPr>
              <a:t> </a:t>
            </a:r>
            <a:r>
              <a:rPr lang="en-US" sz="2000" b="0" i="0" dirty="0" err="1">
                <a:solidFill>
                  <a:schemeClr val="accent6">
                    <a:lumMod val="50000"/>
                  </a:schemeClr>
                </a:solidFill>
                <a:effectLst/>
                <a:latin typeface="Arial" panose="020B0604020202020204" pitchFamily="34" charset="0"/>
                <a:cs typeface="Arial" panose="020B0604020202020204" pitchFamily="34" charset="0"/>
              </a:rPr>
              <a:t>điện</a:t>
            </a:r>
            <a:r>
              <a:rPr lang="en-US" sz="2000" b="0" i="0" dirty="0">
                <a:solidFill>
                  <a:schemeClr val="accent6">
                    <a:lumMod val="50000"/>
                  </a:schemeClr>
                </a:solidFill>
                <a:effectLst/>
                <a:latin typeface="Arial" panose="020B0604020202020204" pitchFamily="34" charset="0"/>
                <a:cs typeface="Arial" panose="020B0604020202020204" pitchFamily="34" charset="0"/>
              </a:rPr>
              <a:t> </a:t>
            </a:r>
            <a:r>
              <a:rPr lang="en-US" sz="2000" b="0" i="0" dirty="0" err="1">
                <a:solidFill>
                  <a:schemeClr val="accent6">
                    <a:lumMod val="50000"/>
                  </a:schemeClr>
                </a:solidFill>
                <a:effectLst/>
                <a:latin typeface="Arial" panose="020B0604020202020204" pitchFamily="34" charset="0"/>
                <a:cs typeface="Arial" panose="020B0604020202020204" pitchFamily="34" charset="0"/>
              </a:rPr>
              <a:t>phân</a:t>
            </a:r>
            <a:r>
              <a:rPr lang="en-US" sz="2000" b="0" i="0" dirty="0">
                <a:solidFill>
                  <a:schemeClr val="accent6">
                    <a:lumMod val="50000"/>
                  </a:schemeClr>
                </a:solidFill>
                <a:effectLst/>
                <a:latin typeface="Arial" panose="020B0604020202020204" pitchFamily="34" charset="0"/>
                <a:cs typeface="Arial" panose="020B0604020202020204" pitchFamily="34" charset="0"/>
              </a:rPr>
              <a:t> </a:t>
            </a:r>
            <a:r>
              <a:rPr lang="en-US" sz="2000" b="0" i="0" dirty="0" err="1">
                <a:solidFill>
                  <a:schemeClr val="accent6">
                    <a:lumMod val="50000"/>
                  </a:schemeClr>
                </a:solidFill>
                <a:effectLst/>
                <a:latin typeface="Arial" panose="020B0604020202020204" pitchFamily="34" charset="0"/>
                <a:cs typeface="Arial" panose="020B0604020202020204" pitchFamily="34" charset="0"/>
              </a:rPr>
              <a:t>đựng</a:t>
            </a:r>
            <a:r>
              <a:rPr lang="en-US" sz="2000" b="0" i="0" dirty="0">
                <a:solidFill>
                  <a:schemeClr val="accent6">
                    <a:lumMod val="50000"/>
                  </a:schemeClr>
                </a:solidFill>
                <a:effectLst/>
                <a:latin typeface="Arial" panose="020B0604020202020204" pitchFamily="34" charset="0"/>
                <a:cs typeface="Arial" panose="020B0604020202020204" pitchFamily="34" charset="0"/>
              </a:rPr>
              <a:t> dung </a:t>
            </a:r>
            <a:r>
              <a:rPr lang="en-US" sz="2000" b="0" i="0" dirty="0" err="1">
                <a:solidFill>
                  <a:schemeClr val="accent6">
                    <a:lumMod val="50000"/>
                  </a:schemeClr>
                </a:solidFill>
                <a:effectLst/>
                <a:latin typeface="Arial" panose="020B0604020202020204" pitchFamily="34" charset="0"/>
                <a:cs typeface="Arial" panose="020B0604020202020204" pitchFamily="34" charset="0"/>
              </a:rPr>
              <a:t>dịch</a:t>
            </a:r>
            <a:r>
              <a:rPr lang="en-US" sz="2000" b="0" i="0" dirty="0">
                <a:solidFill>
                  <a:schemeClr val="accent6">
                    <a:lumMod val="50000"/>
                  </a:schemeClr>
                </a:solidFill>
                <a:effectLst/>
                <a:latin typeface="Arial" panose="020B0604020202020204" pitchFamily="34" charset="0"/>
                <a:cs typeface="Arial" panose="020B0604020202020204" pitchFamily="34" charset="0"/>
              </a:rPr>
              <a:t> AgNO</a:t>
            </a:r>
            <a:r>
              <a:rPr lang="en-US" sz="2000" b="0" i="0" baseline="-25000" dirty="0">
                <a:solidFill>
                  <a:schemeClr val="accent6">
                    <a:lumMod val="50000"/>
                  </a:schemeClr>
                </a:solidFill>
                <a:effectLst/>
                <a:latin typeface="Arial" panose="020B0604020202020204" pitchFamily="34" charset="0"/>
                <a:cs typeface="Arial" panose="020B0604020202020204" pitchFamily="34" charset="0"/>
              </a:rPr>
              <a:t>3</a:t>
            </a:r>
            <a:r>
              <a:rPr lang="en-US" sz="2000" b="0" i="0" dirty="0">
                <a:solidFill>
                  <a:schemeClr val="accent6">
                    <a:lumMod val="50000"/>
                  </a:schemeClr>
                </a:solidFill>
                <a:effectLst/>
                <a:latin typeface="Arial" panose="020B0604020202020204" pitchFamily="34" charset="0"/>
                <a:cs typeface="Arial" panose="020B0604020202020204" pitchFamily="34" charset="0"/>
              </a:rPr>
              <a:t> </a:t>
            </a:r>
            <a:r>
              <a:rPr lang="en-US" sz="2000" b="0" i="0" dirty="0" err="1">
                <a:solidFill>
                  <a:schemeClr val="accent6">
                    <a:lumMod val="50000"/>
                  </a:schemeClr>
                </a:solidFill>
                <a:effectLst/>
                <a:latin typeface="Arial" panose="020B0604020202020204" pitchFamily="34" charset="0"/>
                <a:cs typeface="Arial" panose="020B0604020202020204" pitchFamily="34" charset="0"/>
              </a:rPr>
              <a:t>với</a:t>
            </a:r>
            <a:r>
              <a:rPr lang="en-US" sz="2000" b="0" i="0" dirty="0">
                <a:solidFill>
                  <a:schemeClr val="accent6">
                    <a:lumMod val="50000"/>
                  </a:schemeClr>
                </a:solidFill>
                <a:effectLst/>
                <a:latin typeface="Arial" panose="020B0604020202020204" pitchFamily="34" charset="0"/>
                <a:cs typeface="Arial" panose="020B0604020202020204" pitchFamily="34" charset="0"/>
              </a:rPr>
              <a:t> </a:t>
            </a:r>
            <a:r>
              <a:rPr lang="en-US" sz="2000" b="0" i="0" dirty="0" err="1">
                <a:solidFill>
                  <a:schemeClr val="accent6">
                    <a:lumMod val="50000"/>
                  </a:schemeClr>
                </a:solidFill>
                <a:effectLst/>
                <a:latin typeface="Arial" panose="020B0604020202020204" pitchFamily="34" charset="0"/>
                <a:cs typeface="Arial" panose="020B0604020202020204" pitchFamily="34" charset="0"/>
              </a:rPr>
              <a:t>điện</a:t>
            </a:r>
            <a:r>
              <a:rPr lang="en-US" sz="2000" b="0" i="0" dirty="0">
                <a:solidFill>
                  <a:schemeClr val="accent6">
                    <a:lumMod val="50000"/>
                  </a:schemeClr>
                </a:solidFill>
                <a:effectLst/>
                <a:latin typeface="Arial" panose="020B0604020202020204" pitchFamily="34" charset="0"/>
                <a:cs typeface="Arial" panose="020B0604020202020204" pitchFamily="34" charset="0"/>
              </a:rPr>
              <a:t> </a:t>
            </a:r>
            <a:r>
              <a:rPr lang="en-US" sz="2000" b="0" i="0" dirty="0" err="1">
                <a:solidFill>
                  <a:schemeClr val="accent6">
                    <a:lumMod val="50000"/>
                  </a:schemeClr>
                </a:solidFill>
                <a:effectLst/>
                <a:latin typeface="Arial" panose="020B0604020202020204" pitchFamily="34" charset="0"/>
                <a:cs typeface="Arial" panose="020B0604020202020204" pitchFamily="34" charset="0"/>
              </a:rPr>
              <a:t>cực</a:t>
            </a:r>
            <a:r>
              <a:rPr lang="en-US" sz="2000" b="0" i="0" dirty="0">
                <a:solidFill>
                  <a:schemeClr val="accent6">
                    <a:lumMod val="50000"/>
                  </a:schemeClr>
                </a:solidFill>
                <a:effectLst/>
                <a:latin typeface="Arial" panose="020B0604020202020204" pitchFamily="34" charset="0"/>
                <a:cs typeface="Arial" panose="020B0604020202020204" pitchFamily="34" charset="0"/>
              </a:rPr>
              <a:t> </a:t>
            </a:r>
            <a:r>
              <a:rPr lang="en-US" sz="2000" b="0" i="0" dirty="0" err="1">
                <a:solidFill>
                  <a:schemeClr val="accent6">
                    <a:lumMod val="50000"/>
                  </a:schemeClr>
                </a:solidFill>
                <a:effectLst/>
                <a:latin typeface="Arial" panose="020B0604020202020204" pitchFamily="34" charset="0"/>
                <a:cs typeface="Arial" panose="020B0604020202020204" pitchFamily="34" charset="0"/>
              </a:rPr>
              <a:t>Anôt</a:t>
            </a:r>
            <a:r>
              <a:rPr lang="en-US" sz="2000" b="0" i="0" dirty="0">
                <a:solidFill>
                  <a:schemeClr val="accent6">
                    <a:lumMod val="50000"/>
                  </a:schemeClr>
                </a:solidFill>
                <a:effectLst/>
                <a:latin typeface="Arial" panose="020B0604020202020204" pitchFamily="34" charset="0"/>
                <a:cs typeface="Arial" panose="020B0604020202020204" pitchFamily="34" charset="0"/>
              </a:rPr>
              <a:t> </a:t>
            </a:r>
            <a:r>
              <a:rPr lang="en-US" sz="2000" b="0" i="0" dirty="0" err="1">
                <a:solidFill>
                  <a:schemeClr val="accent6">
                    <a:lumMod val="50000"/>
                  </a:schemeClr>
                </a:solidFill>
                <a:effectLst/>
                <a:latin typeface="Arial" panose="020B0604020202020204" pitchFamily="34" charset="0"/>
                <a:cs typeface="Arial" panose="020B0604020202020204" pitchFamily="34" charset="0"/>
              </a:rPr>
              <a:t>là</a:t>
            </a:r>
            <a:r>
              <a:rPr lang="en-US" sz="2000" b="0" i="0" dirty="0">
                <a:solidFill>
                  <a:schemeClr val="accent6">
                    <a:lumMod val="50000"/>
                  </a:schemeClr>
                </a:solidFill>
                <a:effectLst/>
                <a:latin typeface="Arial" panose="020B0604020202020204" pitchFamily="34" charset="0"/>
                <a:cs typeface="Arial" panose="020B0604020202020204" pitchFamily="34" charset="0"/>
              </a:rPr>
              <a:t> </a:t>
            </a:r>
            <a:r>
              <a:rPr lang="en-US" sz="2000" b="0" i="0" dirty="0" err="1">
                <a:solidFill>
                  <a:schemeClr val="accent6">
                    <a:lumMod val="50000"/>
                  </a:schemeClr>
                </a:solidFill>
                <a:effectLst/>
                <a:latin typeface="Arial" panose="020B0604020202020204" pitchFamily="34" charset="0"/>
                <a:cs typeface="Arial" panose="020B0604020202020204" pitchFamily="34" charset="0"/>
              </a:rPr>
              <a:t>bạc</a:t>
            </a:r>
            <a:r>
              <a:rPr lang="en-US" sz="2000" b="0" i="0" dirty="0">
                <a:solidFill>
                  <a:schemeClr val="accent6">
                    <a:lumMod val="50000"/>
                  </a:schemeClr>
                </a:solidFill>
                <a:effectLst/>
                <a:latin typeface="Arial" panose="020B0604020202020204" pitchFamily="34" charset="0"/>
                <a:cs typeface="Arial" panose="020B0604020202020204" pitchFamily="34" charset="0"/>
              </a:rPr>
              <a:t>, R</a:t>
            </a:r>
            <a:r>
              <a:rPr lang="en-US" sz="2000" b="0" i="0" baseline="-25000" dirty="0">
                <a:solidFill>
                  <a:schemeClr val="accent6">
                    <a:lumMod val="50000"/>
                  </a:schemeClr>
                </a:solidFill>
                <a:effectLst/>
                <a:latin typeface="Arial" panose="020B0604020202020204" pitchFamily="34" charset="0"/>
                <a:cs typeface="Arial" panose="020B0604020202020204" pitchFamily="34" charset="0"/>
              </a:rPr>
              <a:t>1</a:t>
            </a:r>
            <a:r>
              <a:rPr lang="en-US" sz="2000" b="0" i="0" dirty="0">
                <a:solidFill>
                  <a:schemeClr val="accent6">
                    <a:lumMod val="50000"/>
                  </a:schemeClr>
                </a:solidFill>
                <a:effectLst/>
                <a:latin typeface="Arial" panose="020B0604020202020204" pitchFamily="34" charset="0"/>
                <a:cs typeface="Arial" panose="020B0604020202020204" pitchFamily="34" charset="0"/>
              </a:rPr>
              <a:t> = 3 Ω, R</a:t>
            </a:r>
            <a:r>
              <a:rPr lang="en-US" sz="2000" b="0" i="0" baseline="-25000" dirty="0">
                <a:solidFill>
                  <a:schemeClr val="accent6">
                    <a:lumMod val="50000"/>
                  </a:schemeClr>
                </a:solidFill>
                <a:effectLst/>
                <a:latin typeface="Arial" panose="020B0604020202020204" pitchFamily="34" charset="0"/>
                <a:cs typeface="Arial" panose="020B0604020202020204" pitchFamily="34" charset="0"/>
              </a:rPr>
              <a:t>3</a:t>
            </a:r>
            <a:r>
              <a:rPr lang="en-US" sz="2000" b="0" i="0" dirty="0">
                <a:solidFill>
                  <a:schemeClr val="accent6">
                    <a:lumMod val="50000"/>
                  </a:schemeClr>
                </a:solidFill>
                <a:effectLst/>
                <a:latin typeface="Arial" panose="020B0604020202020204" pitchFamily="34" charset="0"/>
                <a:cs typeface="Arial" panose="020B0604020202020204" pitchFamily="34" charset="0"/>
              </a:rPr>
              <a:t> = 6 Ω. </a:t>
            </a:r>
            <a:endParaRPr lang="en-US" sz="2000" dirty="0">
              <a:solidFill>
                <a:schemeClr val="accent6">
                  <a:lumMod val="50000"/>
                </a:schemeClr>
              </a:solidFill>
              <a:latin typeface="Arial" panose="020B0604020202020204" pitchFamily="34" charset="0"/>
              <a:cs typeface="Arial" panose="020B0604020202020204" pitchFamily="34" charset="0"/>
            </a:endParaRPr>
          </a:p>
          <a:p>
            <a:pPr>
              <a:lnSpc>
                <a:spcPct val="90000"/>
              </a:lnSpc>
              <a:spcAft>
                <a:spcPts val="600"/>
              </a:spcAft>
            </a:pPr>
            <a:r>
              <a:rPr lang="en-US" sz="2000" dirty="0">
                <a:solidFill>
                  <a:schemeClr val="accent6">
                    <a:lumMod val="50000"/>
                  </a:schemeClr>
                </a:solidFill>
                <a:latin typeface="Arial" panose="020B0604020202020204" pitchFamily="34" charset="0"/>
                <a:cs typeface="Arial" panose="020B0604020202020204" pitchFamily="34" charset="0"/>
              </a:rPr>
              <a:t>t</a:t>
            </a:r>
            <a:r>
              <a:rPr lang="en-US" sz="2000" b="0" i="0" dirty="0">
                <a:solidFill>
                  <a:schemeClr val="accent6">
                    <a:lumMod val="50000"/>
                  </a:schemeClr>
                </a:solidFill>
                <a:effectLst/>
                <a:latin typeface="Arial" panose="020B0604020202020204" pitchFamily="34" charset="0"/>
                <a:cs typeface="Arial" panose="020B0604020202020204" pitchFamily="34" charset="0"/>
              </a:rPr>
              <a:t>= 16 </a:t>
            </a:r>
            <a:r>
              <a:rPr lang="en-US" sz="2000" b="0" i="0" dirty="0" err="1">
                <a:solidFill>
                  <a:schemeClr val="accent6">
                    <a:lumMod val="50000"/>
                  </a:schemeClr>
                </a:solidFill>
                <a:effectLst/>
                <a:latin typeface="Arial" panose="020B0604020202020204" pitchFamily="34" charset="0"/>
                <a:cs typeface="Arial" panose="020B0604020202020204" pitchFamily="34" charset="0"/>
              </a:rPr>
              <a:t>phút</a:t>
            </a:r>
            <a:r>
              <a:rPr lang="en-US" sz="2000" b="0" i="0" dirty="0">
                <a:solidFill>
                  <a:schemeClr val="accent6">
                    <a:lumMod val="50000"/>
                  </a:schemeClr>
                </a:solidFill>
                <a:effectLst/>
                <a:latin typeface="Arial" panose="020B0604020202020204" pitchFamily="34" charset="0"/>
                <a:cs typeface="Arial" panose="020B0604020202020204" pitchFamily="34" charset="0"/>
              </a:rPr>
              <a:t> 5 </a:t>
            </a:r>
            <a:r>
              <a:rPr lang="en-US" sz="2000" b="0" i="0" dirty="0" err="1">
                <a:solidFill>
                  <a:schemeClr val="accent6">
                    <a:lumMod val="50000"/>
                  </a:schemeClr>
                </a:solidFill>
                <a:effectLst/>
                <a:latin typeface="Arial" panose="020B0604020202020204" pitchFamily="34" charset="0"/>
                <a:cs typeface="Arial" panose="020B0604020202020204" pitchFamily="34" charset="0"/>
              </a:rPr>
              <a:t>giây</a:t>
            </a:r>
            <a:endParaRPr lang="en-US" sz="2000" dirty="0">
              <a:solidFill>
                <a:schemeClr val="accent6">
                  <a:lumMod val="50000"/>
                </a:schemeClr>
              </a:solidFill>
              <a:latin typeface="Arial" panose="020B0604020202020204" pitchFamily="34" charset="0"/>
              <a:cs typeface="Arial" panose="020B0604020202020204" pitchFamily="34" charset="0"/>
            </a:endParaRPr>
          </a:p>
        </p:txBody>
      </p:sp>
      <p:pic>
        <p:nvPicPr>
          <p:cNvPr id="7" name="Content Placeholder 6" descr="Diagram, schematic&#10;&#10;Description automatically generated">
            <a:extLst>
              <a:ext uri="{FF2B5EF4-FFF2-40B4-BE49-F238E27FC236}">
                <a16:creationId xmlns:a16="http://schemas.microsoft.com/office/drawing/2014/main" id="{295DBDCA-BC3D-4323-AC29-A878E303A6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24072" y="13987"/>
            <a:ext cx="5019885" cy="3415013"/>
          </a:xfrm>
          <a:prstGeom prst="rect">
            <a:avLst/>
          </a:prstGeom>
        </p:spPr>
      </p:pic>
      <p:sp>
        <p:nvSpPr>
          <p:cNvPr id="2" name="TextBox 1">
            <a:extLst>
              <a:ext uri="{FF2B5EF4-FFF2-40B4-BE49-F238E27FC236}">
                <a16:creationId xmlns:a16="http://schemas.microsoft.com/office/drawing/2014/main" id="{5B06DA4B-293F-413E-81D3-E134CDC4410B}"/>
              </a:ext>
            </a:extLst>
          </p:cNvPr>
          <p:cNvSpPr txBox="1"/>
          <p:nvPr/>
        </p:nvSpPr>
        <p:spPr>
          <a:xfrm>
            <a:off x="670703" y="2314891"/>
            <a:ext cx="3924915" cy="492443"/>
          </a:xfrm>
          <a:prstGeom prst="rect">
            <a:avLst/>
          </a:prstGeom>
          <a:noFill/>
        </p:spPr>
        <p:txBody>
          <a:bodyPr wrap="square" rtlCol="0">
            <a:spAutoFit/>
          </a:bodyPr>
          <a:lstStyle/>
          <a:p>
            <a:r>
              <a:rPr lang="en-US" sz="2600" dirty="0">
                <a:latin typeface="Arial" panose="020B0604020202020204" pitchFamily="34" charset="0"/>
                <a:cs typeface="Arial" panose="020B0604020202020204" pitchFamily="34" charset="0"/>
              </a:rPr>
              <a:t>R</a:t>
            </a:r>
            <a:r>
              <a:rPr lang="en-US" sz="2600" baseline="-25000" dirty="0">
                <a:latin typeface="Arial" panose="020B0604020202020204" pitchFamily="34" charset="0"/>
                <a:cs typeface="Arial" panose="020B0604020202020204" pitchFamily="34" charset="0"/>
              </a:rPr>
              <a:t>2</a:t>
            </a:r>
            <a:r>
              <a:rPr lang="en-US" sz="2600" dirty="0">
                <a:latin typeface="Arial" panose="020B0604020202020204" pitchFamily="34" charset="0"/>
                <a:cs typeface="Arial" panose="020B0604020202020204" pitchFamily="34" charset="0"/>
              </a:rPr>
              <a:t>//R</a:t>
            </a:r>
            <a:r>
              <a:rPr lang="en-US" sz="2600" baseline="-25000" dirty="0">
                <a:latin typeface="Arial" panose="020B0604020202020204" pitchFamily="34" charset="0"/>
                <a:cs typeface="Arial" panose="020B0604020202020204" pitchFamily="34" charset="0"/>
              </a:rPr>
              <a:t>3</a:t>
            </a:r>
            <a:r>
              <a:rPr lang="en-US" sz="2600"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sym typeface="Symbol" panose="05050102010706020507" pitchFamily="18" charset="2"/>
              </a:rPr>
              <a:t> R</a:t>
            </a:r>
            <a:r>
              <a:rPr lang="en-US" sz="2600" baseline="-25000" dirty="0">
                <a:latin typeface="Arial" panose="020B0604020202020204" pitchFamily="34" charset="0"/>
                <a:cs typeface="Arial" panose="020B0604020202020204" pitchFamily="34" charset="0"/>
                <a:sym typeface="Symbol" panose="05050102010706020507" pitchFamily="18" charset="2"/>
              </a:rPr>
              <a:t>23</a:t>
            </a:r>
            <a:r>
              <a:rPr lang="en-US" sz="2600" dirty="0">
                <a:latin typeface="Arial" panose="020B0604020202020204" pitchFamily="34" charset="0"/>
                <a:cs typeface="Arial" panose="020B0604020202020204" pitchFamily="34" charset="0"/>
                <a:sym typeface="Symbol" panose="05050102010706020507" pitchFamily="18" charset="2"/>
              </a:rPr>
              <a:t> =</a:t>
            </a:r>
            <a:endParaRPr lang="en-US" sz="2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1B34A25-7C86-407E-8561-A5B383DECC0C}"/>
              </a:ext>
            </a:extLst>
          </p:cNvPr>
          <p:cNvSpPr txBox="1"/>
          <p:nvPr/>
        </p:nvSpPr>
        <p:spPr>
          <a:xfrm>
            <a:off x="670704" y="2936557"/>
            <a:ext cx="3924915" cy="492443"/>
          </a:xfrm>
          <a:prstGeom prst="rect">
            <a:avLst/>
          </a:prstGeom>
          <a:noFill/>
        </p:spPr>
        <p:txBody>
          <a:bodyPr wrap="square" rtlCol="0">
            <a:spAutoFit/>
          </a:bodyPr>
          <a:lstStyle/>
          <a:p>
            <a:r>
              <a:rPr lang="en-US" sz="2600" dirty="0">
                <a:latin typeface="Arial" panose="020B0604020202020204" pitchFamily="34" charset="0"/>
                <a:cs typeface="Arial" panose="020B0604020202020204" pitchFamily="34" charset="0"/>
              </a:rPr>
              <a:t>R</a:t>
            </a:r>
            <a:r>
              <a:rPr lang="en-US" sz="2600" baseline="-25000" dirty="0">
                <a:latin typeface="Arial" panose="020B0604020202020204" pitchFamily="34" charset="0"/>
                <a:cs typeface="Arial" panose="020B0604020202020204" pitchFamily="34" charset="0"/>
              </a:rPr>
              <a:t>1 </a:t>
            </a:r>
            <a:r>
              <a:rPr lang="en-US" sz="2600" dirty="0" err="1">
                <a:latin typeface="Arial" panose="020B0604020202020204" pitchFamily="34" charset="0"/>
                <a:cs typeface="Arial" panose="020B0604020202020204" pitchFamily="34" charset="0"/>
              </a:rPr>
              <a:t>nt</a:t>
            </a:r>
            <a:r>
              <a:rPr lang="en-US" sz="2600" dirty="0">
                <a:latin typeface="Arial" panose="020B0604020202020204" pitchFamily="34" charset="0"/>
                <a:cs typeface="Arial" panose="020B0604020202020204" pitchFamily="34" charset="0"/>
              </a:rPr>
              <a:t> R</a:t>
            </a:r>
            <a:r>
              <a:rPr lang="en-US" sz="2600" baseline="-25000" dirty="0">
                <a:latin typeface="Arial" panose="020B0604020202020204" pitchFamily="34" charset="0"/>
                <a:cs typeface="Arial" panose="020B0604020202020204" pitchFamily="34" charset="0"/>
              </a:rPr>
              <a:t>23</a:t>
            </a:r>
            <a:r>
              <a:rPr lang="en-US" sz="2600"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sym typeface="Symbol" panose="05050102010706020507" pitchFamily="18" charset="2"/>
              </a:rPr>
              <a:t> R =</a:t>
            </a:r>
            <a:endParaRPr lang="en-US" sz="26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0A0397F-75B4-426C-B458-3CC76ACA826D}"/>
              </a:ext>
            </a:extLst>
          </p:cNvPr>
          <p:cNvSpPr txBox="1"/>
          <p:nvPr/>
        </p:nvSpPr>
        <p:spPr>
          <a:xfrm>
            <a:off x="670704" y="3701143"/>
            <a:ext cx="5253368" cy="492443"/>
          </a:xfrm>
          <a:prstGeom prst="rect">
            <a:avLst/>
          </a:prstGeom>
          <a:noFill/>
        </p:spPr>
        <p:txBody>
          <a:bodyPr wrap="square" rtlCol="0">
            <a:spAutoFit/>
          </a:bodyPr>
          <a:lstStyle/>
          <a:p>
            <a:r>
              <a:rPr lang="en-US" sz="2600" dirty="0" err="1">
                <a:latin typeface="Arial" panose="020B0604020202020204" pitchFamily="34" charset="0"/>
                <a:cs typeface="Arial" panose="020B0604020202020204" pitchFamily="34" charset="0"/>
              </a:rPr>
              <a:t>Cường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độ</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dòng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điện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trong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mạch</a:t>
            </a:r>
            <a:r>
              <a:rPr lang="en-US" sz="2600" dirty="0">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E5E4A5C4-DB5D-4578-88E9-1559D252D5FA}"/>
              </a:ext>
            </a:extLst>
          </p:cNvPr>
          <p:cNvSpPr txBox="1"/>
          <p:nvPr/>
        </p:nvSpPr>
        <p:spPr>
          <a:xfrm>
            <a:off x="670704" y="5287872"/>
            <a:ext cx="5253368" cy="492443"/>
          </a:xfrm>
          <a:prstGeom prst="rect">
            <a:avLst/>
          </a:prstGeom>
          <a:noFill/>
        </p:spPr>
        <p:txBody>
          <a:bodyPr wrap="square" rtlCol="0">
            <a:spAutoFit/>
          </a:bodyPr>
          <a:lstStyle/>
          <a:p>
            <a:r>
              <a:rPr lang="en-US" sz="2600" dirty="0" err="1">
                <a:latin typeface="Arial" panose="020B0604020202020204" pitchFamily="34" charset="0"/>
                <a:cs typeface="Arial" panose="020B0604020202020204" pitchFamily="34" charset="0"/>
              </a:rPr>
              <a:t>Cường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độ</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dòng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điện</a:t>
            </a:r>
            <a:r>
              <a:rPr lang="en-US" sz="2600" dirty="0">
                <a:latin typeface="Arial" panose="020B0604020202020204" pitchFamily="34" charset="0"/>
                <a:cs typeface="Arial" panose="020B0604020202020204" pitchFamily="34" charset="0"/>
              </a:rPr>
              <a:t> qua R</a:t>
            </a:r>
            <a:r>
              <a:rPr lang="en-US" sz="2600" baseline="-25000" dirty="0">
                <a:latin typeface="Arial" panose="020B0604020202020204" pitchFamily="34" charset="0"/>
                <a:cs typeface="Arial" panose="020B0604020202020204" pitchFamily="34" charset="0"/>
              </a:rPr>
              <a:t>2 </a:t>
            </a:r>
            <a:r>
              <a:rPr lang="en-US" sz="2600" dirty="0">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A4CD222-1846-49E7-A3AD-8EC5A1791D8D}"/>
                  </a:ext>
                </a:extLst>
              </p:cNvPr>
              <p:cNvSpPr txBox="1"/>
              <p:nvPr/>
            </p:nvSpPr>
            <p:spPr>
              <a:xfrm>
                <a:off x="6237514" y="3701143"/>
                <a:ext cx="3799115" cy="71275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I = </a:t>
                </a:r>
                <a14:m>
                  <m:oMath xmlns:m="http://schemas.openxmlformats.org/officeDocument/2006/math">
                    <m:f>
                      <m:fPr>
                        <m:ctrlPr>
                          <a:rPr lang="en-US" sz="2800" i="1" smtClean="0">
                            <a:latin typeface="Cambria Math" panose="02040503050406030204" pitchFamily="18" charset="0"/>
                          </a:rPr>
                        </m:ctrlPr>
                      </m:fPr>
                      <m:num>
                        <m:r>
                          <m:rPr>
                            <m:sty m:val="p"/>
                          </m:rPr>
                          <a:rPr lang="en-US" sz="2800" b="0" i="0" smtClean="0">
                            <a:latin typeface="Cambria Math" panose="02040503050406030204" pitchFamily="18" charset="0"/>
                          </a:rPr>
                          <m:t>E</m:t>
                        </m:r>
                      </m:num>
                      <m:den>
                        <m:r>
                          <m:rPr>
                            <m:sty m:val="p"/>
                          </m:rPr>
                          <a:rPr lang="en-US" sz="2800" b="0" i="0" smtClean="0">
                            <a:latin typeface="Cambria Math" panose="02040503050406030204" pitchFamily="18" charset="0"/>
                          </a:rPr>
                          <m:t>R</m:t>
                        </m:r>
                        <m:r>
                          <a:rPr lang="en-US" sz="2800" b="0" i="0" smtClean="0">
                            <a:latin typeface="Cambria Math" panose="02040503050406030204" pitchFamily="18" charset="0"/>
                          </a:rPr>
                          <m:t>+</m:t>
                        </m:r>
                        <m:r>
                          <m:rPr>
                            <m:sty m:val="p"/>
                          </m:rPr>
                          <a:rPr lang="en-US" sz="2800" b="0" i="0" smtClean="0">
                            <a:latin typeface="Cambria Math" panose="02040503050406030204" pitchFamily="18" charset="0"/>
                          </a:rPr>
                          <m:t>r</m:t>
                        </m:r>
                      </m:den>
                    </m:f>
                  </m:oMath>
                </a14:m>
                <a:endParaRPr lang="en-US" sz="2800" dirty="0">
                  <a:latin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9A4CD222-1846-49E7-A3AD-8EC5A1791D8D}"/>
                  </a:ext>
                </a:extLst>
              </p:cNvPr>
              <p:cNvSpPr txBox="1">
                <a:spLocks noRot="1" noChangeAspect="1" noMove="1" noResize="1" noEditPoints="1" noAdjustHandles="1" noChangeArrowheads="1" noChangeShapeType="1" noTextEdit="1"/>
              </p:cNvSpPr>
              <p:nvPr/>
            </p:nvSpPr>
            <p:spPr>
              <a:xfrm>
                <a:off x="6237514" y="3701143"/>
                <a:ext cx="3799115" cy="712759"/>
              </a:xfrm>
              <a:prstGeom prst="rect">
                <a:avLst/>
              </a:prstGeom>
              <a:blipFill>
                <a:blip r:embed="rId3"/>
                <a:stretch>
                  <a:fillRect l="-3210" b="-9402"/>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DF05D3C1-AD7C-464C-9E3E-3FC29EC3FF94}"/>
              </a:ext>
            </a:extLst>
          </p:cNvPr>
          <p:cNvSpPr txBox="1"/>
          <p:nvPr/>
        </p:nvSpPr>
        <p:spPr>
          <a:xfrm>
            <a:off x="903375" y="4601496"/>
            <a:ext cx="3842657"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U</a:t>
            </a:r>
            <a:r>
              <a:rPr lang="en-US" sz="2600" baseline="-25000" dirty="0">
                <a:latin typeface="Times New Roman" panose="02020603050405020304" pitchFamily="18" charset="0"/>
                <a:cs typeface="Times New Roman" panose="02020603050405020304" pitchFamily="18" charset="0"/>
              </a:rPr>
              <a:t>2</a:t>
            </a:r>
            <a:r>
              <a:rPr lang="en-US" sz="2600" dirty="0">
                <a:latin typeface="Times New Roman" panose="02020603050405020304" pitchFamily="18" charset="0"/>
                <a:cs typeface="Times New Roman" panose="02020603050405020304" pitchFamily="18" charset="0"/>
              </a:rPr>
              <a:t> = U</a:t>
            </a:r>
            <a:r>
              <a:rPr lang="en-US" sz="2600" baseline="-25000" dirty="0">
                <a:latin typeface="Times New Roman" panose="02020603050405020304" pitchFamily="18" charset="0"/>
                <a:cs typeface="Times New Roman" panose="02020603050405020304" pitchFamily="18" charset="0"/>
              </a:rPr>
              <a:t>3</a:t>
            </a:r>
            <a:r>
              <a:rPr lang="en-US" sz="2600" dirty="0">
                <a:latin typeface="Times New Roman" panose="02020603050405020304" pitchFamily="18" charset="0"/>
                <a:cs typeface="Times New Roman" panose="02020603050405020304" pitchFamily="18" charset="0"/>
              </a:rPr>
              <a:t> = U</a:t>
            </a:r>
            <a:r>
              <a:rPr lang="en-US" sz="2600" baseline="-25000" dirty="0">
                <a:latin typeface="Times New Roman" panose="02020603050405020304" pitchFamily="18" charset="0"/>
                <a:cs typeface="Times New Roman" panose="02020603050405020304" pitchFamily="18" charset="0"/>
              </a:rPr>
              <a:t>23</a:t>
            </a:r>
            <a:r>
              <a:rPr lang="en-US" sz="2600" dirty="0">
                <a:latin typeface="Times New Roman" panose="02020603050405020304" pitchFamily="18" charset="0"/>
                <a:cs typeface="Times New Roman" panose="02020603050405020304" pitchFamily="18" charset="0"/>
              </a:rPr>
              <a:t> = R</a:t>
            </a:r>
            <a:r>
              <a:rPr lang="en-US" sz="2600" baseline="-25000" dirty="0">
                <a:latin typeface="Times New Roman" panose="02020603050405020304" pitchFamily="18" charset="0"/>
                <a:cs typeface="Times New Roman" panose="02020603050405020304" pitchFamily="18" charset="0"/>
              </a:rPr>
              <a:t>23</a:t>
            </a:r>
            <a:r>
              <a:rPr lang="en-US" sz="2600" dirty="0">
                <a:latin typeface="Times New Roman" panose="02020603050405020304" pitchFamily="18" charset="0"/>
                <a:cs typeface="Times New Roman" panose="02020603050405020304" pitchFamily="18" charset="0"/>
              </a:rPr>
              <a:t>.I</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B51F361-F703-48EF-B9C9-5E0B8591721D}"/>
                  </a:ext>
                </a:extLst>
              </p:cNvPr>
              <p:cNvSpPr txBox="1"/>
              <p:nvPr/>
            </p:nvSpPr>
            <p:spPr>
              <a:xfrm>
                <a:off x="5508172" y="5176046"/>
                <a:ext cx="2427514" cy="71609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I</a:t>
                </a:r>
                <a:r>
                  <a:rPr lang="en-US" sz="2600" baseline="-25000" dirty="0">
                    <a:latin typeface="Times New Roman" panose="02020603050405020304" pitchFamily="18" charset="0"/>
                    <a:cs typeface="Times New Roman" panose="02020603050405020304" pitchFamily="18" charset="0"/>
                  </a:rPr>
                  <a:t>2</a:t>
                </a:r>
                <a:r>
                  <a:rPr lang="en-US" sz="26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600" i="1" smtClean="0">
                            <a:latin typeface="Cambria Math" panose="02040503050406030204" pitchFamily="18" charset="0"/>
                          </a:rPr>
                        </m:ctrlPr>
                      </m:fPr>
                      <m:num>
                        <m:sSub>
                          <m:sSubPr>
                            <m:ctrlPr>
                              <a:rPr lang="en-US" sz="2600" i="1" smtClean="0">
                                <a:latin typeface="Cambria Math" panose="02040503050406030204" pitchFamily="18" charset="0"/>
                              </a:rPr>
                            </m:ctrlPr>
                          </m:sSubPr>
                          <m:e>
                            <m:r>
                              <m:rPr>
                                <m:sty m:val="p"/>
                              </m:rPr>
                              <a:rPr lang="en-US" sz="2600" b="0" i="0" smtClean="0">
                                <a:latin typeface="Cambria Math" panose="02040503050406030204" pitchFamily="18" charset="0"/>
                              </a:rPr>
                              <m:t>U</m:t>
                            </m:r>
                          </m:e>
                          <m:sub>
                            <m:r>
                              <a:rPr lang="en-US" sz="2600" b="0" i="0" smtClean="0">
                                <a:latin typeface="Cambria Math" panose="02040503050406030204" pitchFamily="18" charset="0"/>
                              </a:rPr>
                              <m:t>2</m:t>
                            </m:r>
                          </m:sub>
                        </m:sSub>
                      </m:num>
                      <m:den>
                        <m:sSub>
                          <m:sSubPr>
                            <m:ctrlPr>
                              <a:rPr lang="en-US" sz="2600" i="1" smtClean="0">
                                <a:latin typeface="Cambria Math" panose="02040503050406030204" pitchFamily="18" charset="0"/>
                              </a:rPr>
                            </m:ctrlPr>
                          </m:sSubPr>
                          <m:e>
                            <m:r>
                              <m:rPr>
                                <m:sty m:val="p"/>
                              </m:rPr>
                              <a:rPr lang="en-US" sz="2600" b="0" i="0" smtClean="0">
                                <a:latin typeface="Cambria Math" panose="02040503050406030204" pitchFamily="18" charset="0"/>
                              </a:rPr>
                              <m:t>R</m:t>
                            </m:r>
                          </m:e>
                          <m:sub>
                            <m:r>
                              <a:rPr lang="en-US" sz="2600" b="0" i="0" smtClean="0">
                                <a:latin typeface="Cambria Math" panose="02040503050406030204" pitchFamily="18" charset="0"/>
                              </a:rPr>
                              <m:t>2</m:t>
                            </m:r>
                          </m:sub>
                        </m:sSub>
                      </m:den>
                    </m:f>
                  </m:oMath>
                </a14:m>
                <a:endParaRPr lang="en-US" sz="26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BB51F361-F703-48EF-B9C9-5E0B8591721D}"/>
                  </a:ext>
                </a:extLst>
              </p:cNvPr>
              <p:cNvSpPr txBox="1">
                <a:spLocks noRot="1" noChangeAspect="1" noMove="1" noResize="1" noEditPoints="1" noAdjustHandles="1" noChangeArrowheads="1" noChangeShapeType="1" noTextEdit="1"/>
              </p:cNvSpPr>
              <p:nvPr/>
            </p:nvSpPr>
            <p:spPr>
              <a:xfrm>
                <a:off x="5508172" y="5176046"/>
                <a:ext cx="2427514" cy="716093"/>
              </a:xfrm>
              <a:prstGeom prst="rect">
                <a:avLst/>
              </a:prstGeom>
              <a:blipFill>
                <a:blip r:embed="rId4"/>
                <a:stretch>
                  <a:fillRect l="-4523" b="-1695"/>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ABE1ADAB-F545-48E1-B0F1-80B79ADA86CF}"/>
              </a:ext>
            </a:extLst>
          </p:cNvPr>
          <p:cNvSpPr txBox="1"/>
          <p:nvPr/>
        </p:nvSpPr>
        <p:spPr>
          <a:xfrm>
            <a:off x="903375" y="5971497"/>
            <a:ext cx="4604797" cy="492443"/>
          </a:xfrm>
          <a:prstGeom prst="rect">
            <a:avLst/>
          </a:prstGeom>
          <a:noFill/>
        </p:spPr>
        <p:txBody>
          <a:bodyPr wrap="square" rtlCol="0">
            <a:spAutoFit/>
          </a:bodyPr>
          <a:lstStyle/>
          <a:p>
            <a:r>
              <a:rPr lang="en-US" sz="2600" dirty="0" err="1"/>
              <a:t>Khối</a:t>
            </a:r>
            <a:r>
              <a:rPr lang="en-US" sz="2600" dirty="0"/>
              <a:t> </a:t>
            </a:r>
            <a:r>
              <a:rPr lang="en-US" sz="2600" dirty="0" err="1"/>
              <a:t>lượng</a:t>
            </a:r>
            <a:r>
              <a:rPr lang="en-US" sz="2600" dirty="0"/>
              <a:t> Ag </a:t>
            </a:r>
            <a:r>
              <a:rPr lang="en-US" sz="2600" dirty="0" err="1"/>
              <a:t>thu</a:t>
            </a:r>
            <a:r>
              <a:rPr lang="en-US" sz="2600" dirty="0"/>
              <a:t> </a:t>
            </a:r>
            <a:r>
              <a:rPr lang="en-US" sz="2600" dirty="0" err="1"/>
              <a:t>được</a:t>
            </a:r>
            <a:endParaRPr lang="en-US" sz="2600"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5B1A98C-5FD9-4243-B58D-5F379EA88C72}"/>
                  </a:ext>
                </a:extLst>
              </p:cNvPr>
              <p:cNvSpPr txBox="1"/>
              <p:nvPr/>
            </p:nvSpPr>
            <p:spPr>
              <a:xfrm>
                <a:off x="4746032" y="6074229"/>
                <a:ext cx="3962539" cy="668388"/>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 = </a:t>
                </a:r>
                <a14:m>
                  <m:oMath xmlns:m="http://schemas.openxmlformats.org/officeDocument/2006/math">
                    <m:f>
                      <m:fPr>
                        <m:ctrlPr>
                          <a:rPr lang="en-US" sz="2600" i="1" smtClean="0">
                            <a:latin typeface="Cambria Math" panose="02040503050406030204" pitchFamily="18" charset="0"/>
                          </a:rPr>
                        </m:ctrlPr>
                      </m:fPr>
                      <m:num>
                        <m:r>
                          <a:rPr lang="en-US" sz="2600" b="0" i="0" smtClean="0">
                            <a:latin typeface="Cambria Math" panose="02040503050406030204" pitchFamily="18" charset="0"/>
                          </a:rPr>
                          <m:t>1</m:t>
                        </m:r>
                      </m:num>
                      <m:den>
                        <m:r>
                          <m:rPr>
                            <m:sty m:val="p"/>
                          </m:rPr>
                          <a:rPr lang="en-US" sz="2600" b="0" i="0" smtClean="0">
                            <a:latin typeface="Cambria Math" panose="02040503050406030204" pitchFamily="18" charset="0"/>
                          </a:rPr>
                          <m:t>F</m:t>
                        </m:r>
                      </m:den>
                    </m:f>
                  </m:oMath>
                </a14:m>
                <a:r>
                  <a:rPr lang="en-US" sz="2600" dirty="0">
                    <a:latin typeface="Times New Roman" panose="02020603050405020304" pitchFamily="18" charset="0"/>
                    <a:cs typeface="Times New Roman" panose="02020603050405020304" pitchFamily="18" charset="0"/>
                  </a:rPr>
                  <a:t>.</a:t>
                </a:r>
                <a14:m>
                  <m:oMath xmlns:m="http://schemas.openxmlformats.org/officeDocument/2006/math">
                    <m:f>
                      <m:fPr>
                        <m:ctrlPr>
                          <a:rPr lang="en-US" sz="2600" i="1" dirty="0" smtClean="0">
                            <a:latin typeface="Cambria Math" panose="02040503050406030204" pitchFamily="18" charset="0"/>
                          </a:rPr>
                        </m:ctrlPr>
                      </m:fPr>
                      <m:num>
                        <m:r>
                          <m:rPr>
                            <m:sty m:val="p"/>
                          </m:rPr>
                          <a:rPr lang="en-US" sz="2600" b="0" i="0" dirty="0" smtClean="0">
                            <a:latin typeface="Cambria Math" panose="02040503050406030204" pitchFamily="18" charset="0"/>
                          </a:rPr>
                          <m:t>A</m:t>
                        </m:r>
                      </m:num>
                      <m:den>
                        <m:r>
                          <m:rPr>
                            <m:sty m:val="p"/>
                          </m:rPr>
                          <a:rPr lang="en-US" sz="2600" b="0" i="0" dirty="0" smtClean="0">
                            <a:latin typeface="Cambria Math" panose="02040503050406030204" pitchFamily="18" charset="0"/>
                          </a:rPr>
                          <m:t>n</m:t>
                        </m:r>
                      </m:den>
                    </m:f>
                    <m:r>
                      <a:rPr lang="en-US" sz="2600" b="0" i="0" dirty="0" smtClean="0">
                        <a:latin typeface="Cambria Math" panose="02040503050406030204" pitchFamily="18" charset="0"/>
                      </a:rPr>
                      <m:t>.</m:t>
                    </m:r>
                    <m:sSub>
                      <m:sSubPr>
                        <m:ctrlPr>
                          <a:rPr lang="en-US" sz="2600" b="0" i="1" dirty="0" smtClean="0">
                            <a:latin typeface="Cambria Math" panose="02040503050406030204" pitchFamily="18" charset="0"/>
                          </a:rPr>
                        </m:ctrlPr>
                      </m:sSubPr>
                      <m:e>
                        <m:r>
                          <m:rPr>
                            <m:sty m:val="p"/>
                          </m:rPr>
                          <a:rPr lang="en-US" sz="2600" b="0" i="0" dirty="0" smtClean="0">
                            <a:latin typeface="Cambria Math" panose="02040503050406030204" pitchFamily="18" charset="0"/>
                          </a:rPr>
                          <m:t>I</m:t>
                        </m:r>
                      </m:e>
                      <m:sub>
                        <m:r>
                          <a:rPr lang="en-US" sz="2600" b="0" i="0" dirty="0" smtClean="0">
                            <a:latin typeface="Cambria Math" panose="02040503050406030204" pitchFamily="18" charset="0"/>
                          </a:rPr>
                          <m:t>2</m:t>
                        </m:r>
                      </m:sub>
                    </m:sSub>
                    <m:r>
                      <a:rPr lang="en-US" sz="2600" b="0" i="0" dirty="0" smtClean="0">
                        <a:latin typeface="Cambria Math" panose="02040503050406030204" pitchFamily="18" charset="0"/>
                      </a:rPr>
                      <m:t>.</m:t>
                    </m:r>
                    <m:r>
                      <m:rPr>
                        <m:sty m:val="p"/>
                      </m:rPr>
                      <a:rPr lang="en-US" sz="2600" b="0" i="0" dirty="0" smtClean="0">
                        <a:latin typeface="Cambria Math" panose="02040503050406030204" pitchFamily="18" charset="0"/>
                      </a:rPr>
                      <m:t>t</m:t>
                    </m:r>
                  </m:oMath>
                </a14:m>
                <a:endParaRPr lang="en-US" sz="2600" dirty="0">
                  <a:latin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05B1A98C-5FD9-4243-B58D-5F379EA88C72}"/>
                  </a:ext>
                </a:extLst>
              </p:cNvPr>
              <p:cNvSpPr txBox="1">
                <a:spLocks noRot="1" noChangeAspect="1" noMove="1" noResize="1" noEditPoints="1" noAdjustHandles="1" noChangeArrowheads="1" noChangeShapeType="1" noTextEdit="1"/>
              </p:cNvSpPr>
              <p:nvPr/>
            </p:nvSpPr>
            <p:spPr>
              <a:xfrm>
                <a:off x="4746032" y="6074229"/>
                <a:ext cx="3962539" cy="668388"/>
              </a:xfrm>
              <a:prstGeom prst="rect">
                <a:avLst/>
              </a:prstGeom>
              <a:blipFill>
                <a:blip r:embed="rId5"/>
                <a:stretch>
                  <a:fillRect l="-2769" b="-9091"/>
                </a:stretch>
              </a:blipFill>
            </p:spPr>
            <p:txBody>
              <a:bodyPr/>
              <a:lstStyle/>
              <a:p>
                <a:r>
                  <a:rPr lang="en-US">
                    <a:noFill/>
                  </a:rPr>
                  <a:t> </a:t>
                </a:r>
              </a:p>
            </p:txBody>
          </p:sp>
        </mc:Fallback>
      </mc:AlternateContent>
    </p:spTree>
    <p:extLst>
      <p:ext uri="{BB962C8B-B14F-4D97-AF65-F5344CB8AC3E}">
        <p14:creationId xmlns:p14="http://schemas.microsoft.com/office/powerpoint/2010/main" val="120530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1000"/>
                                        <p:tgtEl>
                                          <p:spTgt spid="6"/>
                                        </p:tgtEl>
                                      </p:cBhvr>
                                    </p:animEffect>
                                    <p:anim calcmode="lin" valueType="num">
                                      <p:cBhvr>
                                        <p:cTn id="64" dur="1000" fill="hold"/>
                                        <p:tgtEl>
                                          <p:spTgt spid="6"/>
                                        </p:tgtEl>
                                        <p:attrNameLst>
                                          <p:attrName>ppt_x</p:attrName>
                                        </p:attrNameLst>
                                      </p:cBhvr>
                                      <p:tavLst>
                                        <p:tav tm="0">
                                          <p:val>
                                            <p:strVal val="#ppt_x"/>
                                          </p:val>
                                        </p:tav>
                                        <p:tav tm="100000">
                                          <p:val>
                                            <p:strVal val="#ppt_x"/>
                                          </p:val>
                                        </p:tav>
                                      </p:tavLst>
                                    </p:anim>
                                    <p:anim calcmode="lin" valueType="num">
                                      <p:cBhvr>
                                        <p:cTn id="6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3" grpId="0"/>
      <p:bldP spid="17" grpId="0"/>
      <p:bldP spid="4" grpId="0"/>
      <p:bldP spid="6" grpId="0"/>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CC7405F-F33E-4FFA-9113-18DC99217CBB}"/>
              </a:ext>
            </a:extLst>
          </p:cNvPr>
          <p:cNvSpPr txBox="1"/>
          <p:nvPr/>
        </p:nvSpPr>
        <p:spPr>
          <a:xfrm>
            <a:off x="666465" y="1556657"/>
            <a:ext cx="6421543" cy="4546031"/>
          </a:xfrm>
          <a:prstGeom prst="rect">
            <a:avLst/>
          </a:prstGeom>
        </p:spPr>
        <p:txBody>
          <a:bodyPr vert="horz" lIns="91440" tIns="45720" rIns="91440" bIns="45720" rtlCol="0">
            <a:normAutofit/>
          </a:bodyPr>
          <a:lstStyle/>
          <a:p>
            <a:pPr>
              <a:lnSpc>
                <a:spcPct val="90000"/>
              </a:lnSpc>
              <a:spcAft>
                <a:spcPts val="600"/>
              </a:spcAft>
            </a:pPr>
            <a:r>
              <a:rPr lang="en-US" sz="2000" b="1" i="0" dirty="0" err="1">
                <a:effectLst/>
              </a:rPr>
              <a:t>Bài</a:t>
            </a:r>
            <a:r>
              <a:rPr lang="en-US" sz="2000" b="1" i="0" dirty="0">
                <a:effectLst/>
              </a:rPr>
              <a:t> 9:</a:t>
            </a:r>
            <a:r>
              <a:rPr lang="en-US" sz="2000" b="0" i="0" dirty="0">
                <a:effectLst/>
              </a:rPr>
              <a:t> Cho </a:t>
            </a:r>
            <a:r>
              <a:rPr lang="en-US" sz="2000" b="0" i="0" dirty="0" err="1">
                <a:effectLst/>
              </a:rPr>
              <a:t>mạch</a:t>
            </a:r>
            <a:r>
              <a:rPr lang="en-US" sz="2000" b="0" i="0" dirty="0">
                <a:effectLst/>
              </a:rPr>
              <a:t> </a:t>
            </a:r>
            <a:r>
              <a:rPr lang="en-US" sz="2000" b="0" i="0" dirty="0" err="1">
                <a:effectLst/>
              </a:rPr>
              <a:t>điện</a:t>
            </a:r>
            <a:r>
              <a:rPr lang="en-US" sz="2000" b="0" i="0" dirty="0">
                <a:effectLst/>
              </a:rPr>
              <a:t> </a:t>
            </a:r>
            <a:r>
              <a:rPr lang="en-US" sz="2000" b="0" i="0" dirty="0" err="1">
                <a:effectLst/>
              </a:rPr>
              <a:t>như</a:t>
            </a:r>
            <a:r>
              <a:rPr lang="en-US" sz="2000" b="0" i="0" dirty="0">
                <a:effectLst/>
              </a:rPr>
              <a:t> </a:t>
            </a:r>
            <a:r>
              <a:rPr lang="en-US" sz="2000" b="0" i="0" dirty="0" err="1">
                <a:effectLst/>
              </a:rPr>
              <a:t>hình</a:t>
            </a:r>
            <a:r>
              <a:rPr lang="en-US" sz="2000" b="0" i="0" dirty="0">
                <a:effectLst/>
              </a:rPr>
              <a:t> </a:t>
            </a:r>
            <a:r>
              <a:rPr lang="en-US" sz="2000" b="0" i="0" dirty="0" err="1">
                <a:effectLst/>
              </a:rPr>
              <a:t>vẽ</a:t>
            </a:r>
            <a:r>
              <a:rPr lang="en-US" sz="2000" b="0" i="0" dirty="0">
                <a:effectLst/>
              </a:rPr>
              <a:t>: </a:t>
            </a:r>
            <a:r>
              <a:rPr lang="en-US" sz="2000" b="0" i="0" dirty="0" err="1">
                <a:effectLst/>
              </a:rPr>
              <a:t>Nguồn</a:t>
            </a:r>
            <a:r>
              <a:rPr lang="en-US" sz="2000" b="0" i="0" dirty="0">
                <a:effectLst/>
              </a:rPr>
              <a:t> </a:t>
            </a:r>
            <a:r>
              <a:rPr lang="en-US" sz="2000" b="0" i="0" dirty="0" err="1">
                <a:effectLst/>
              </a:rPr>
              <a:t>điện</a:t>
            </a:r>
            <a:r>
              <a:rPr lang="en-US" sz="2000" b="0" i="0" dirty="0">
                <a:effectLst/>
              </a:rPr>
              <a:t> E = 6 V; r = 0,4 Ω </a:t>
            </a:r>
            <a:r>
              <a:rPr lang="en-US" sz="2000" b="0" i="0" dirty="0" err="1">
                <a:effectLst/>
              </a:rPr>
              <a:t>và</a:t>
            </a:r>
            <a:r>
              <a:rPr lang="en-US" sz="2000" b="0" i="0" dirty="0">
                <a:effectLst/>
              </a:rPr>
              <a:t> </a:t>
            </a:r>
            <a:r>
              <a:rPr lang="en-US" sz="2000" b="0" i="0" dirty="0" err="1">
                <a:effectLst/>
              </a:rPr>
              <a:t>Đèn</a:t>
            </a:r>
            <a:r>
              <a:rPr lang="en-US" sz="2000" b="0" i="0" dirty="0">
                <a:effectLst/>
              </a:rPr>
              <a:t> Đ (6 V - 4 W) </a:t>
            </a:r>
            <a:r>
              <a:rPr lang="en-US" sz="2000" b="0" i="0" dirty="0" err="1">
                <a:effectLst/>
              </a:rPr>
              <a:t>và</a:t>
            </a:r>
            <a:r>
              <a:rPr lang="en-US" sz="2000" b="0" i="0" dirty="0">
                <a:effectLst/>
              </a:rPr>
              <a:t> </a:t>
            </a:r>
            <a:r>
              <a:rPr lang="en-US" sz="2000" b="0" i="0" dirty="0" err="1">
                <a:effectLst/>
              </a:rPr>
              <a:t>một</a:t>
            </a:r>
            <a:r>
              <a:rPr lang="en-US" sz="2000" b="0" i="0" dirty="0">
                <a:effectLst/>
              </a:rPr>
              <a:t> </a:t>
            </a:r>
            <a:r>
              <a:rPr lang="en-US" sz="2000" b="0" i="0" dirty="0" err="1">
                <a:effectLst/>
              </a:rPr>
              <a:t>bình</a:t>
            </a:r>
            <a:r>
              <a:rPr lang="en-US" sz="2000" b="0" i="0" dirty="0">
                <a:effectLst/>
              </a:rPr>
              <a:t> </a:t>
            </a:r>
            <a:r>
              <a:rPr lang="en-US" sz="2000" b="0" i="0" dirty="0" err="1">
                <a:effectLst/>
              </a:rPr>
              <a:t>phân</a:t>
            </a:r>
            <a:r>
              <a:rPr lang="en-US" sz="2000" b="0" i="0" dirty="0">
                <a:effectLst/>
              </a:rPr>
              <a:t> </a:t>
            </a:r>
            <a:r>
              <a:rPr lang="en-US" sz="2000" b="0" i="0" dirty="0" err="1">
                <a:effectLst/>
              </a:rPr>
              <a:t>đựng</a:t>
            </a:r>
            <a:r>
              <a:rPr lang="en-US" sz="2000" b="0" i="0" dirty="0">
                <a:effectLst/>
              </a:rPr>
              <a:t> dung </a:t>
            </a:r>
            <a:r>
              <a:rPr lang="en-US" sz="2000" b="0" i="0" dirty="0" err="1">
                <a:effectLst/>
              </a:rPr>
              <a:t>dịch</a:t>
            </a:r>
            <a:r>
              <a:rPr lang="en-US" sz="2000" b="0" i="0" dirty="0">
                <a:effectLst/>
              </a:rPr>
              <a:t> Zn(NO</a:t>
            </a:r>
            <a:r>
              <a:rPr lang="en-US" sz="2000" b="0" i="0" baseline="-25000" dirty="0">
                <a:effectLst/>
              </a:rPr>
              <a:t>3</a:t>
            </a:r>
            <a:r>
              <a:rPr lang="en-US" sz="2000" b="0" i="0" dirty="0">
                <a:effectLst/>
              </a:rPr>
              <a:t>)</a:t>
            </a:r>
            <a:r>
              <a:rPr lang="en-US" sz="2000" b="0" i="0" baseline="-25000" dirty="0">
                <a:effectLst/>
              </a:rPr>
              <a:t>2</a:t>
            </a:r>
            <a:r>
              <a:rPr lang="en-US" sz="2000" b="0" i="0" dirty="0">
                <a:effectLst/>
              </a:rPr>
              <a:t> </a:t>
            </a:r>
            <a:r>
              <a:rPr lang="en-US" sz="2000" b="0" i="0" dirty="0" err="1">
                <a:effectLst/>
              </a:rPr>
              <a:t>và</a:t>
            </a:r>
            <a:r>
              <a:rPr lang="en-US" sz="2000" b="0" i="0" dirty="0">
                <a:effectLst/>
              </a:rPr>
              <a:t> </a:t>
            </a:r>
            <a:r>
              <a:rPr lang="en-US" sz="2000" b="0" i="0" dirty="0" err="1">
                <a:effectLst/>
              </a:rPr>
              <a:t>điện</a:t>
            </a:r>
            <a:r>
              <a:rPr lang="en-US" sz="2000" b="0" i="0" dirty="0">
                <a:effectLst/>
              </a:rPr>
              <a:t> </a:t>
            </a:r>
            <a:r>
              <a:rPr lang="en-US" sz="2000" b="0" i="0" dirty="0" err="1">
                <a:effectLst/>
              </a:rPr>
              <a:t>trở</a:t>
            </a:r>
            <a:r>
              <a:rPr lang="en-US" sz="2000" b="0" i="0" dirty="0">
                <a:effectLst/>
              </a:rPr>
              <a:t> </a:t>
            </a:r>
            <a:r>
              <a:rPr lang="en-US" sz="2000" b="0" i="0" dirty="0" err="1">
                <a:effectLst/>
              </a:rPr>
              <a:t>của</a:t>
            </a:r>
            <a:r>
              <a:rPr lang="en-US" sz="2000" b="0" i="0" dirty="0">
                <a:effectLst/>
              </a:rPr>
              <a:t> </a:t>
            </a:r>
            <a:r>
              <a:rPr lang="en-US" sz="2000" b="0" i="0" dirty="0" err="1">
                <a:effectLst/>
              </a:rPr>
              <a:t>bình</a:t>
            </a:r>
            <a:r>
              <a:rPr lang="en-US" sz="2000" b="0" i="0" dirty="0">
                <a:effectLst/>
              </a:rPr>
              <a:t> </a:t>
            </a:r>
            <a:r>
              <a:rPr lang="en-US" sz="2000" b="0" i="0" dirty="0" err="1">
                <a:effectLst/>
              </a:rPr>
              <a:t>điện</a:t>
            </a:r>
            <a:r>
              <a:rPr lang="en-US" sz="2000" b="0" i="0" dirty="0">
                <a:effectLst/>
              </a:rPr>
              <a:t> </a:t>
            </a:r>
            <a:r>
              <a:rPr lang="en-US" sz="2000" b="0" i="0" dirty="0" err="1">
                <a:effectLst/>
              </a:rPr>
              <a:t>phân</a:t>
            </a:r>
            <a:r>
              <a:rPr lang="en-US" sz="2000" b="0" i="0" dirty="0">
                <a:effectLst/>
              </a:rPr>
              <a:t> R</a:t>
            </a:r>
            <a:r>
              <a:rPr lang="en-US" sz="2000" b="0" i="0" baseline="-25000" dirty="0">
                <a:effectLst/>
              </a:rPr>
              <a:t>p</a:t>
            </a:r>
            <a:r>
              <a:rPr lang="en-US" sz="2000" b="0" i="0" dirty="0">
                <a:effectLst/>
              </a:rPr>
              <a:t> = 6 Ω. </a:t>
            </a:r>
            <a:r>
              <a:rPr lang="en-US" sz="2000" b="0" i="0" dirty="0" err="1">
                <a:effectLst/>
              </a:rPr>
              <a:t>Khối</a:t>
            </a:r>
            <a:r>
              <a:rPr lang="en-US" sz="2000" b="0" i="0" dirty="0">
                <a:effectLst/>
              </a:rPr>
              <a:t> </a:t>
            </a:r>
            <a:r>
              <a:rPr lang="en-US" sz="2000" b="0" i="0" dirty="0" err="1">
                <a:effectLst/>
              </a:rPr>
              <a:t>lượng</a:t>
            </a:r>
            <a:r>
              <a:rPr lang="en-US" sz="2000" b="0" i="0" dirty="0">
                <a:effectLst/>
              </a:rPr>
              <a:t> Zn </a:t>
            </a:r>
            <a:r>
              <a:rPr lang="en-US" sz="2000" b="0" i="0" dirty="0" err="1">
                <a:effectLst/>
              </a:rPr>
              <a:t>bám</a:t>
            </a:r>
            <a:r>
              <a:rPr lang="en-US" sz="2000" b="0" i="0" dirty="0">
                <a:effectLst/>
              </a:rPr>
              <a:t> </a:t>
            </a:r>
            <a:r>
              <a:rPr lang="en-US" sz="2000" b="0" i="0" dirty="0" err="1">
                <a:effectLst/>
              </a:rPr>
              <a:t>vào</a:t>
            </a:r>
            <a:r>
              <a:rPr lang="en-US" sz="2000" b="0" i="0" dirty="0">
                <a:effectLst/>
              </a:rPr>
              <a:t> </a:t>
            </a:r>
            <a:r>
              <a:rPr lang="en-US" sz="2000" b="0" i="0" dirty="0" err="1">
                <a:effectLst/>
              </a:rPr>
              <a:t>catốt</a:t>
            </a:r>
            <a:r>
              <a:rPr lang="en-US" sz="2000" b="0" i="0" dirty="0">
                <a:effectLst/>
              </a:rPr>
              <a:t> </a:t>
            </a:r>
            <a:r>
              <a:rPr lang="en-US" sz="2000" b="0" i="0" dirty="0" err="1">
                <a:effectLst/>
              </a:rPr>
              <a:t>trong</a:t>
            </a:r>
            <a:r>
              <a:rPr lang="en-US" sz="2000" b="0" i="0" dirty="0">
                <a:effectLst/>
              </a:rPr>
              <a:t> </a:t>
            </a:r>
            <a:r>
              <a:rPr lang="en-US" sz="2000" b="0" i="0" dirty="0" err="1">
                <a:effectLst/>
              </a:rPr>
              <a:t>thời</a:t>
            </a:r>
            <a:r>
              <a:rPr lang="en-US" sz="2000" b="0" i="0" dirty="0">
                <a:effectLst/>
              </a:rPr>
              <a:t> </a:t>
            </a:r>
            <a:r>
              <a:rPr lang="en-US" sz="2000" b="0" i="0" dirty="0" err="1">
                <a:effectLst/>
              </a:rPr>
              <a:t>gian</a:t>
            </a:r>
            <a:r>
              <a:rPr lang="en-US" sz="2000" b="0" i="0" dirty="0">
                <a:effectLst/>
              </a:rPr>
              <a:t> 32 </a:t>
            </a:r>
            <a:r>
              <a:rPr lang="en-US" sz="2000" b="0" i="0" dirty="0" err="1">
                <a:effectLst/>
              </a:rPr>
              <a:t>phút</a:t>
            </a:r>
            <a:r>
              <a:rPr lang="en-US" sz="2000" b="0" i="0" dirty="0">
                <a:effectLst/>
              </a:rPr>
              <a:t> 10 </a:t>
            </a:r>
            <a:r>
              <a:rPr lang="en-US" sz="2000" b="0" i="0" dirty="0" err="1">
                <a:effectLst/>
              </a:rPr>
              <a:t>giây</a:t>
            </a:r>
            <a:r>
              <a:rPr lang="en-US" sz="2000" b="0" i="0" dirty="0">
                <a:effectLst/>
              </a:rPr>
              <a:t> </a:t>
            </a:r>
            <a:r>
              <a:rPr lang="en-US" sz="2000" b="0" i="0" dirty="0" err="1">
                <a:effectLst/>
              </a:rPr>
              <a:t>là</a:t>
            </a:r>
            <a:r>
              <a:rPr lang="en-US" sz="2000" b="0" i="0" dirty="0">
                <a:effectLst/>
              </a:rPr>
              <a:t>:</a:t>
            </a:r>
            <a:endParaRPr lang="en-US" sz="2000" dirty="0"/>
          </a:p>
        </p:txBody>
      </p:sp>
      <p:pic>
        <p:nvPicPr>
          <p:cNvPr id="7" name="Content Placeholder 6" descr="Diagram, schematic&#10;&#10;Description automatically generated">
            <a:extLst>
              <a:ext uri="{FF2B5EF4-FFF2-40B4-BE49-F238E27FC236}">
                <a16:creationId xmlns:a16="http://schemas.microsoft.com/office/drawing/2014/main" id="{BE7F5907-7701-43FA-B2F1-BCCA8A40D0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86288" y="3405898"/>
            <a:ext cx="1419423" cy="1190791"/>
          </a:xfrm>
          <a:prstGeom prst="rect">
            <a:avLst/>
          </a:prstGeom>
        </p:spPr>
      </p:pic>
    </p:spTree>
    <p:extLst>
      <p:ext uri="{BB962C8B-B14F-4D97-AF65-F5344CB8AC3E}">
        <p14:creationId xmlns:p14="http://schemas.microsoft.com/office/powerpoint/2010/main" val="4102649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5B03FB40-0EC7-490C-95C1-EF4E4EFBDD66}"/>
              </a:ext>
            </a:extLst>
          </p:cNvPr>
          <p:cNvSpPr>
            <a:spLocks noGrp="1"/>
          </p:cNvSpPr>
          <p:nvPr>
            <p:ph idx="1"/>
          </p:nvPr>
        </p:nvSpPr>
        <p:spPr>
          <a:xfrm>
            <a:off x="228600" y="1317171"/>
            <a:ext cx="6302829" cy="4785517"/>
          </a:xfrm>
        </p:spPr>
        <p:txBody>
          <a:bodyPr>
            <a:normAutofit/>
          </a:bodyPr>
          <a:lstStyle/>
          <a:p>
            <a:r>
              <a:rPr lang="vi-VN" sz="2600" b="1" i="0" dirty="0">
                <a:effectLst/>
                <a:latin typeface="Open Sans" panose="020B0606030504020204" pitchFamily="34" charset="0"/>
              </a:rPr>
              <a:t>Bài </a:t>
            </a:r>
            <a:r>
              <a:rPr lang="en-US" sz="2600" b="1" i="0" dirty="0">
                <a:effectLst/>
                <a:latin typeface="Open Sans" panose="020B0606030504020204" pitchFamily="34" charset="0"/>
              </a:rPr>
              <a:t>10</a:t>
            </a:r>
            <a:r>
              <a:rPr lang="vi-VN" sz="2600" b="1" i="0" dirty="0">
                <a:effectLst/>
                <a:latin typeface="Open Sans" panose="020B0606030504020204" pitchFamily="34" charset="0"/>
              </a:rPr>
              <a:t>:</a:t>
            </a:r>
            <a:r>
              <a:rPr lang="vi-VN" sz="2600" b="0" i="0" dirty="0">
                <a:effectLst/>
                <a:latin typeface="Open Sans" panose="020B0606030504020204" pitchFamily="34" charset="0"/>
              </a:rPr>
              <a:t> Cho mạch điện như hình vẽ. R = 12 </a:t>
            </a:r>
            <a:r>
              <a:rPr lang="el-GR" sz="2600" b="0" i="0" dirty="0">
                <a:effectLst/>
                <a:latin typeface="Open Sans" panose="020B0606030504020204" pitchFamily="34" charset="0"/>
              </a:rPr>
              <a:t>Ω, </a:t>
            </a:r>
            <a:r>
              <a:rPr lang="vi-VN" sz="2600" b="0" i="0" dirty="0">
                <a:effectLst/>
                <a:latin typeface="Open Sans" panose="020B0606030504020204" pitchFamily="34" charset="0"/>
              </a:rPr>
              <a:t>đèn loại 6 V – 9 W; bình điện phân CuSO</a:t>
            </a:r>
            <a:r>
              <a:rPr lang="vi-VN" sz="2600" b="0" i="0" baseline="-25000" dirty="0">
                <a:effectLst/>
                <a:latin typeface="Open Sans" panose="020B0606030504020204" pitchFamily="34" charset="0"/>
              </a:rPr>
              <a:t>4</a:t>
            </a:r>
            <a:r>
              <a:rPr lang="vi-VN" sz="2600" b="0" i="0" dirty="0">
                <a:effectLst/>
                <a:latin typeface="Open Sans" panose="020B0606030504020204" pitchFamily="34" charset="0"/>
              </a:rPr>
              <a:t> có anốt bằng đồng; suất điện động của nguồn bằng 9 V, điện trở trong của nguồn r = 0,5</a:t>
            </a:r>
            <a:r>
              <a:rPr lang="el-GR" sz="2600" b="0" i="0" dirty="0">
                <a:effectLst/>
                <a:latin typeface="Open Sans" panose="020B0606030504020204" pitchFamily="34" charset="0"/>
              </a:rPr>
              <a:t>Ω. </a:t>
            </a:r>
            <a:r>
              <a:rPr lang="vi-VN" sz="2600" b="0" i="0" dirty="0">
                <a:effectLst/>
                <a:latin typeface="Open Sans" panose="020B0606030504020204" pitchFamily="34" charset="0"/>
              </a:rPr>
              <a:t>Biết đèn sáng bình thường. Tính khối lượng đồng bám vào catot mỗi phút.</a:t>
            </a:r>
            <a:endParaRPr lang="en-US" sz="2600" dirty="0"/>
          </a:p>
        </p:txBody>
      </p:sp>
      <p:pic>
        <p:nvPicPr>
          <p:cNvPr id="5" name="Content Placeholder 4" descr="Diagram, schematic&#10;&#10;Description automatically generated">
            <a:extLst>
              <a:ext uri="{FF2B5EF4-FFF2-40B4-BE49-F238E27FC236}">
                <a16:creationId xmlns:a16="http://schemas.microsoft.com/office/drawing/2014/main" id="{AE0D1D54-B0A5-4394-8A3A-965F318E0215}"/>
              </a:ext>
            </a:extLst>
          </p:cNvPr>
          <p:cNvPicPr>
            <a:picLocks noChangeAspect="1"/>
          </p:cNvPicPr>
          <p:nvPr/>
        </p:nvPicPr>
        <p:blipFill rotWithShape="1">
          <a:blip r:embed="rId2">
            <a:extLst>
              <a:ext uri="{28A0092B-C50C-407E-A947-70E740481C1C}">
                <a14:useLocalDpi xmlns:a14="http://schemas.microsoft.com/office/drawing/2010/main" val="0"/>
              </a:ext>
            </a:extLst>
          </a:blip>
          <a:srcRect l="2035" r="1" b="1"/>
          <a:stretch/>
        </p:blipFill>
        <p:spPr>
          <a:xfrm>
            <a:off x="7016376" y="2183362"/>
            <a:ext cx="4357896" cy="3732941"/>
          </a:xfrm>
          <a:prstGeom prst="rect">
            <a:avLst/>
          </a:prstGeom>
        </p:spPr>
      </p:pic>
    </p:spTree>
    <p:extLst>
      <p:ext uri="{BB962C8B-B14F-4D97-AF65-F5344CB8AC3E}">
        <p14:creationId xmlns:p14="http://schemas.microsoft.com/office/powerpoint/2010/main" val="3637254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DC616-7BB7-4917-961A-210C334EFB12}"/>
              </a:ext>
            </a:extLst>
          </p:cNvPr>
          <p:cNvSpPr>
            <a:spLocks noGrp="1"/>
          </p:cNvSpPr>
          <p:nvPr>
            <p:ph type="title"/>
          </p:nvPr>
        </p:nvSpPr>
        <p:spPr/>
        <p:txBody>
          <a:bodyPr/>
          <a:lstStyle/>
          <a:p>
            <a:r>
              <a:rPr lang="en-US" dirty="0"/>
              <a:t>1. </a:t>
            </a:r>
            <a:r>
              <a:rPr lang="en-US" dirty="0" err="1"/>
              <a:t>Thuyết</a:t>
            </a:r>
            <a:r>
              <a:rPr lang="en-US" dirty="0"/>
              <a:t> </a:t>
            </a:r>
            <a:r>
              <a:rPr lang="en-US" dirty="0" err="1"/>
              <a:t>điện</a:t>
            </a:r>
            <a:r>
              <a:rPr lang="en-US" dirty="0"/>
              <a:t> li</a:t>
            </a:r>
          </a:p>
        </p:txBody>
      </p:sp>
      <p:pic>
        <p:nvPicPr>
          <p:cNvPr id="4" name="Content Placeholder 3">
            <a:extLst>
              <a:ext uri="{FF2B5EF4-FFF2-40B4-BE49-F238E27FC236}">
                <a16:creationId xmlns:a16="http://schemas.microsoft.com/office/drawing/2014/main" id="{4096F05B-63F4-4C10-8070-C3DECAB21F9D}"/>
              </a:ext>
            </a:extLst>
          </p:cNvPr>
          <p:cNvPicPr>
            <a:picLocks noGrp="1" noChangeAspect="1"/>
          </p:cNvPicPr>
          <p:nvPr>
            <p:ph idx="1"/>
          </p:nvPr>
        </p:nvPicPr>
        <p:blipFill rotWithShape="1">
          <a:blip r:embed="rId2"/>
          <a:srcRect l="52766" b="1834"/>
          <a:stretch/>
        </p:blipFill>
        <p:spPr>
          <a:xfrm>
            <a:off x="8263988" y="1960977"/>
            <a:ext cx="3089812" cy="3764414"/>
          </a:xfrm>
          <a:prstGeom prst="rect">
            <a:avLst/>
          </a:prstGeom>
        </p:spPr>
      </p:pic>
      <p:sp>
        <p:nvSpPr>
          <p:cNvPr id="5" name="TextBox 4">
            <a:extLst>
              <a:ext uri="{FF2B5EF4-FFF2-40B4-BE49-F238E27FC236}">
                <a16:creationId xmlns:a16="http://schemas.microsoft.com/office/drawing/2014/main" id="{D839F044-0F1F-4A02-B2FB-4F5E9B619138}"/>
              </a:ext>
            </a:extLst>
          </p:cNvPr>
          <p:cNvSpPr txBox="1"/>
          <p:nvPr/>
        </p:nvSpPr>
        <p:spPr>
          <a:xfrm>
            <a:off x="996413" y="1846049"/>
            <a:ext cx="6741391" cy="461665"/>
          </a:xfrm>
          <a:prstGeom prst="rect">
            <a:avLst/>
          </a:prstGeom>
          <a:noFill/>
        </p:spPr>
        <p:txBody>
          <a:bodyPr wrap="square" rtlCol="0">
            <a:spAutoFit/>
          </a:bodyPr>
          <a:lstStyle/>
          <a:p>
            <a:r>
              <a:rPr lang="en-US" sz="2400" dirty="0" err="1"/>
              <a:t>Axit</a:t>
            </a:r>
            <a:r>
              <a:rPr lang="en-US" sz="2400" dirty="0"/>
              <a:t> </a:t>
            </a:r>
            <a:r>
              <a:rPr lang="en-US" sz="2400" dirty="0" err="1"/>
              <a:t>phân</a:t>
            </a:r>
            <a:r>
              <a:rPr lang="en-US" sz="2400" dirty="0"/>
              <a:t> </a:t>
            </a:r>
            <a:r>
              <a:rPr lang="en-US" sz="2400" dirty="0" err="1"/>
              <a:t>ly</a:t>
            </a:r>
            <a:r>
              <a:rPr lang="en-US" sz="2400" dirty="0"/>
              <a:t> </a:t>
            </a:r>
            <a:r>
              <a:rPr lang="en-US" sz="2400" dirty="0" err="1"/>
              <a:t>thành</a:t>
            </a:r>
            <a:r>
              <a:rPr lang="en-US" sz="2400" dirty="0"/>
              <a:t> ion </a:t>
            </a:r>
            <a:r>
              <a:rPr lang="en-US" sz="2400" dirty="0" err="1"/>
              <a:t>âm</a:t>
            </a:r>
            <a:r>
              <a:rPr lang="en-US" sz="2400" dirty="0"/>
              <a:t> (</a:t>
            </a:r>
            <a:r>
              <a:rPr lang="en-US" sz="2400" dirty="0" err="1"/>
              <a:t>gốc</a:t>
            </a:r>
            <a:r>
              <a:rPr lang="en-US" sz="2400" dirty="0"/>
              <a:t> </a:t>
            </a:r>
            <a:r>
              <a:rPr lang="en-US" sz="2400" dirty="0" err="1"/>
              <a:t>axit</a:t>
            </a:r>
            <a:r>
              <a:rPr lang="en-US" sz="2400" dirty="0"/>
              <a:t>)</a:t>
            </a:r>
            <a:r>
              <a:rPr lang="en-US" sz="2400" baseline="30000" dirty="0"/>
              <a:t>-</a:t>
            </a:r>
            <a:r>
              <a:rPr lang="en-US" sz="2400" dirty="0"/>
              <a:t> </a:t>
            </a:r>
            <a:r>
              <a:rPr lang="en-US" sz="2400" dirty="0" err="1"/>
              <a:t>và</a:t>
            </a:r>
            <a:r>
              <a:rPr lang="en-US" sz="2400" dirty="0"/>
              <a:t> ion </a:t>
            </a:r>
            <a:r>
              <a:rPr lang="en-US" sz="2400" dirty="0" err="1"/>
              <a:t>dương</a:t>
            </a:r>
            <a:r>
              <a:rPr lang="en-US" sz="2400" dirty="0"/>
              <a:t> H</a:t>
            </a:r>
            <a:r>
              <a:rPr lang="en-US" sz="2400" baseline="30000" dirty="0"/>
              <a:t>+ </a:t>
            </a:r>
            <a:endParaRPr lang="en-US" sz="2400" dirty="0"/>
          </a:p>
        </p:txBody>
      </p:sp>
      <p:sp>
        <p:nvSpPr>
          <p:cNvPr id="6" name="TextBox 5">
            <a:extLst>
              <a:ext uri="{FF2B5EF4-FFF2-40B4-BE49-F238E27FC236}">
                <a16:creationId xmlns:a16="http://schemas.microsoft.com/office/drawing/2014/main" id="{372993C3-D7A2-4C74-965D-FE4B9E1FFE6A}"/>
              </a:ext>
            </a:extLst>
          </p:cNvPr>
          <p:cNvSpPr txBox="1"/>
          <p:nvPr/>
        </p:nvSpPr>
        <p:spPr>
          <a:xfrm>
            <a:off x="1088777" y="2339242"/>
            <a:ext cx="5353050" cy="461665"/>
          </a:xfrm>
          <a:prstGeom prst="rect">
            <a:avLst/>
          </a:prstGeom>
          <a:noFill/>
        </p:spPr>
        <p:txBody>
          <a:bodyPr wrap="square" rtlCol="0">
            <a:spAutoFit/>
          </a:bodyPr>
          <a:lstStyle/>
          <a:p>
            <a:pPr algn="ctr"/>
            <a:r>
              <a:rPr lang="en-US" sz="2400" dirty="0">
                <a:solidFill>
                  <a:srgbClr val="C00000"/>
                </a:solidFill>
              </a:rPr>
              <a:t>dd HCl </a:t>
            </a:r>
            <a:r>
              <a:rPr lang="en-US" sz="2400" dirty="0">
                <a:solidFill>
                  <a:srgbClr val="C00000"/>
                </a:solidFill>
                <a:sym typeface="Symbol" panose="05050102010706020507" pitchFamily="18" charset="2"/>
              </a:rPr>
              <a:t> Cl</a:t>
            </a:r>
            <a:r>
              <a:rPr lang="en-US" sz="2400" baseline="30000" dirty="0">
                <a:solidFill>
                  <a:srgbClr val="C00000"/>
                </a:solidFill>
                <a:sym typeface="Symbol" panose="05050102010706020507" pitchFamily="18" charset="2"/>
              </a:rPr>
              <a:t>- </a:t>
            </a:r>
            <a:r>
              <a:rPr lang="en-US" sz="2400" dirty="0">
                <a:solidFill>
                  <a:srgbClr val="C00000"/>
                </a:solidFill>
                <a:sym typeface="Symbol" panose="05050102010706020507" pitchFamily="18" charset="2"/>
              </a:rPr>
              <a:t>+ H</a:t>
            </a:r>
            <a:r>
              <a:rPr lang="en-US" sz="2400" baseline="30000" dirty="0">
                <a:solidFill>
                  <a:srgbClr val="C00000"/>
                </a:solidFill>
                <a:sym typeface="Symbol" panose="05050102010706020507" pitchFamily="18" charset="2"/>
              </a:rPr>
              <a:t>+</a:t>
            </a:r>
            <a:r>
              <a:rPr lang="en-US" sz="2400" baseline="30000" dirty="0">
                <a:solidFill>
                  <a:srgbClr val="C00000"/>
                </a:solidFill>
              </a:rPr>
              <a:t> </a:t>
            </a:r>
            <a:endParaRPr lang="en-US" sz="2400" dirty="0">
              <a:solidFill>
                <a:srgbClr val="C00000"/>
              </a:solidFill>
            </a:endParaRPr>
          </a:p>
        </p:txBody>
      </p:sp>
      <p:sp>
        <p:nvSpPr>
          <p:cNvPr id="7" name="TextBox 6">
            <a:extLst>
              <a:ext uri="{FF2B5EF4-FFF2-40B4-BE49-F238E27FC236}">
                <a16:creationId xmlns:a16="http://schemas.microsoft.com/office/drawing/2014/main" id="{0929FC4D-5101-4F00-BB17-B2FED4D5F95D}"/>
              </a:ext>
            </a:extLst>
          </p:cNvPr>
          <p:cNvSpPr txBox="1"/>
          <p:nvPr/>
        </p:nvSpPr>
        <p:spPr>
          <a:xfrm>
            <a:off x="996412" y="3056249"/>
            <a:ext cx="6741391" cy="830997"/>
          </a:xfrm>
          <a:prstGeom prst="rect">
            <a:avLst/>
          </a:prstGeom>
          <a:noFill/>
        </p:spPr>
        <p:txBody>
          <a:bodyPr wrap="square" rtlCol="0">
            <a:spAutoFit/>
          </a:bodyPr>
          <a:lstStyle/>
          <a:p>
            <a:r>
              <a:rPr lang="en-US" sz="2400" dirty="0" err="1"/>
              <a:t>Bazo</a:t>
            </a:r>
            <a:r>
              <a:rPr lang="en-US" sz="2400" dirty="0"/>
              <a:t> </a:t>
            </a:r>
            <a:r>
              <a:rPr lang="en-US" sz="2400" dirty="0" err="1"/>
              <a:t>phân</a:t>
            </a:r>
            <a:r>
              <a:rPr lang="en-US" sz="2400" dirty="0"/>
              <a:t> </a:t>
            </a:r>
            <a:r>
              <a:rPr lang="en-US" sz="2400" dirty="0" err="1"/>
              <a:t>ly</a:t>
            </a:r>
            <a:r>
              <a:rPr lang="en-US" sz="2400" dirty="0"/>
              <a:t> </a:t>
            </a:r>
            <a:r>
              <a:rPr lang="en-US" sz="2400" dirty="0" err="1"/>
              <a:t>thành</a:t>
            </a:r>
            <a:r>
              <a:rPr lang="en-US" sz="2400" dirty="0"/>
              <a:t> ion </a:t>
            </a:r>
            <a:r>
              <a:rPr lang="en-US" sz="2400" dirty="0" err="1"/>
              <a:t>âm</a:t>
            </a:r>
            <a:r>
              <a:rPr lang="en-US" sz="2400" dirty="0"/>
              <a:t> (OH)</a:t>
            </a:r>
            <a:r>
              <a:rPr lang="en-US" sz="2400" baseline="30000" dirty="0"/>
              <a:t>-</a:t>
            </a:r>
            <a:r>
              <a:rPr lang="en-US" sz="2400" dirty="0"/>
              <a:t> </a:t>
            </a:r>
            <a:r>
              <a:rPr lang="en-US" sz="2400" dirty="0" err="1"/>
              <a:t>và</a:t>
            </a:r>
            <a:r>
              <a:rPr lang="en-US" sz="2400" dirty="0"/>
              <a:t> ion </a:t>
            </a:r>
            <a:r>
              <a:rPr lang="en-US" sz="2400" dirty="0" err="1"/>
              <a:t>dương</a:t>
            </a:r>
            <a:r>
              <a:rPr lang="en-US" sz="2400" dirty="0"/>
              <a:t> (</a:t>
            </a:r>
            <a:r>
              <a:rPr lang="en-US" sz="2400" dirty="0" err="1"/>
              <a:t>kim</a:t>
            </a:r>
            <a:r>
              <a:rPr lang="en-US" sz="2400" dirty="0"/>
              <a:t> </a:t>
            </a:r>
            <a:r>
              <a:rPr lang="en-US" sz="2400" dirty="0" err="1"/>
              <a:t>loại</a:t>
            </a:r>
            <a:r>
              <a:rPr lang="en-US" sz="2400" dirty="0"/>
              <a:t>)</a:t>
            </a:r>
            <a:r>
              <a:rPr lang="en-US" sz="2400" baseline="30000" dirty="0"/>
              <a:t>+ </a:t>
            </a:r>
            <a:endParaRPr lang="en-US" sz="2400" dirty="0"/>
          </a:p>
        </p:txBody>
      </p:sp>
      <p:sp>
        <p:nvSpPr>
          <p:cNvPr id="8" name="TextBox 7">
            <a:extLst>
              <a:ext uri="{FF2B5EF4-FFF2-40B4-BE49-F238E27FC236}">
                <a16:creationId xmlns:a16="http://schemas.microsoft.com/office/drawing/2014/main" id="{79D02B48-8205-403C-B89D-BF8E7B567E5F}"/>
              </a:ext>
            </a:extLst>
          </p:cNvPr>
          <p:cNvSpPr txBox="1"/>
          <p:nvPr/>
        </p:nvSpPr>
        <p:spPr>
          <a:xfrm>
            <a:off x="1347395" y="3836183"/>
            <a:ext cx="5353050" cy="461665"/>
          </a:xfrm>
          <a:prstGeom prst="rect">
            <a:avLst/>
          </a:prstGeom>
          <a:noFill/>
        </p:spPr>
        <p:txBody>
          <a:bodyPr wrap="square" rtlCol="0">
            <a:spAutoFit/>
          </a:bodyPr>
          <a:lstStyle/>
          <a:p>
            <a:pPr algn="ctr"/>
            <a:r>
              <a:rPr lang="en-US" sz="2400" dirty="0">
                <a:solidFill>
                  <a:srgbClr val="C00000"/>
                </a:solidFill>
              </a:rPr>
              <a:t>dd NaOH </a:t>
            </a:r>
            <a:r>
              <a:rPr lang="en-US" sz="2400" dirty="0">
                <a:solidFill>
                  <a:srgbClr val="C00000"/>
                </a:solidFill>
                <a:sym typeface="Symbol" panose="05050102010706020507" pitchFamily="18" charset="2"/>
              </a:rPr>
              <a:t> OH</a:t>
            </a:r>
            <a:r>
              <a:rPr lang="en-US" sz="2400" baseline="30000" dirty="0">
                <a:solidFill>
                  <a:srgbClr val="C00000"/>
                </a:solidFill>
                <a:sym typeface="Symbol" panose="05050102010706020507" pitchFamily="18" charset="2"/>
              </a:rPr>
              <a:t>- </a:t>
            </a:r>
            <a:r>
              <a:rPr lang="en-US" sz="2400" dirty="0">
                <a:solidFill>
                  <a:srgbClr val="C00000"/>
                </a:solidFill>
                <a:sym typeface="Symbol" panose="05050102010706020507" pitchFamily="18" charset="2"/>
              </a:rPr>
              <a:t>+ Na</a:t>
            </a:r>
            <a:r>
              <a:rPr lang="en-US" sz="2400" baseline="30000" dirty="0">
                <a:solidFill>
                  <a:srgbClr val="C00000"/>
                </a:solidFill>
                <a:sym typeface="Symbol" panose="05050102010706020507" pitchFamily="18" charset="2"/>
              </a:rPr>
              <a:t>+</a:t>
            </a:r>
            <a:r>
              <a:rPr lang="en-US" sz="2400" baseline="30000" dirty="0">
                <a:solidFill>
                  <a:srgbClr val="C00000"/>
                </a:solidFill>
              </a:rPr>
              <a:t> </a:t>
            </a:r>
            <a:endParaRPr lang="en-US" sz="2400" dirty="0">
              <a:solidFill>
                <a:srgbClr val="C00000"/>
              </a:solidFill>
            </a:endParaRPr>
          </a:p>
        </p:txBody>
      </p:sp>
      <p:sp>
        <p:nvSpPr>
          <p:cNvPr id="9" name="TextBox 8">
            <a:extLst>
              <a:ext uri="{FF2B5EF4-FFF2-40B4-BE49-F238E27FC236}">
                <a16:creationId xmlns:a16="http://schemas.microsoft.com/office/drawing/2014/main" id="{F37117F3-96FA-488E-8D71-D104C35F4B7A}"/>
              </a:ext>
            </a:extLst>
          </p:cNvPr>
          <p:cNvSpPr txBox="1"/>
          <p:nvPr/>
        </p:nvSpPr>
        <p:spPr>
          <a:xfrm>
            <a:off x="996413" y="4765687"/>
            <a:ext cx="6741391" cy="830997"/>
          </a:xfrm>
          <a:prstGeom prst="rect">
            <a:avLst/>
          </a:prstGeom>
          <a:noFill/>
        </p:spPr>
        <p:txBody>
          <a:bodyPr wrap="square" rtlCol="0">
            <a:spAutoFit/>
          </a:bodyPr>
          <a:lstStyle/>
          <a:p>
            <a:r>
              <a:rPr lang="en-US" sz="2400" dirty="0" err="1"/>
              <a:t>Muối</a:t>
            </a:r>
            <a:r>
              <a:rPr lang="en-US" sz="2400" dirty="0"/>
              <a:t> </a:t>
            </a:r>
            <a:r>
              <a:rPr lang="en-US" sz="2400" dirty="0" err="1"/>
              <a:t>phân</a:t>
            </a:r>
            <a:r>
              <a:rPr lang="en-US" sz="2400" dirty="0"/>
              <a:t> </a:t>
            </a:r>
            <a:r>
              <a:rPr lang="en-US" sz="2400" dirty="0" err="1"/>
              <a:t>ly</a:t>
            </a:r>
            <a:r>
              <a:rPr lang="en-US" sz="2400" dirty="0"/>
              <a:t> </a:t>
            </a:r>
            <a:r>
              <a:rPr lang="en-US" sz="2400" dirty="0" err="1"/>
              <a:t>thành</a:t>
            </a:r>
            <a:r>
              <a:rPr lang="en-US" sz="2400" dirty="0"/>
              <a:t> ion </a:t>
            </a:r>
            <a:r>
              <a:rPr lang="en-US" sz="2400" dirty="0" err="1"/>
              <a:t>âm</a:t>
            </a:r>
            <a:r>
              <a:rPr lang="en-US" sz="2400" dirty="0"/>
              <a:t> (</a:t>
            </a:r>
            <a:r>
              <a:rPr lang="en-US" sz="2400" dirty="0" err="1"/>
              <a:t>gốc</a:t>
            </a:r>
            <a:r>
              <a:rPr lang="en-US" sz="2400" dirty="0"/>
              <a:t> </a:t>
            </a:r>
            <a:r>
              <a:rPr lang="en-US" sz="2400" dirty="0" err="1"/>
              <a:t>axit</a:t>
            </a:r>
            <a:r>
              <a:rPr lang="en-US" sz="2400" dirty="0"/>
              <a:t>)</a:t>
            </a:r>
            <a:r>
              <a:rPr lang="en-US" sz="2400" baseline="30000" dirty="0"/>
              <a:t>-</a:t>
            </a:r>
            <a:r>
              <a:rPr lang="en-US" sz="2400" dirty="0"/>
              <a:t> </a:t>
            </a:r>
            <a:r>
              <a:rPr lang="en-US" sz="2400" dirty="0" err="1"/>
              <a:t>và</a:t>
            </a:r>
            <a:r>
              <a:rPr lang="en-US" sz="2400" dirty="0"/>
              <a:t> ion </a:t>
            </a:r>
            <a:r>
              <a:rPr lang="en-US" sz="2400" dirty="0" err="1"/>
              <a:t>dương</a:t>
            </a:r>
            <a:r>
              <a:rPr lang="en-US" sz="2400" dirty="0"/>
              <a:t> (</a:t>
            </a:r>
            <a:r>
              <a:rPr lang="en-US" sz="2400" dirty="0" err="1"/>
              <a:t>kim</a:t>
            </a:r>
            <a:r>
              <a:rPr lang="en-US" sz="2400" dirty="0"/>
              <a:t> </a:t>
            </a:r>
            <a:r>
              <a:rPr lang="en-US" sz="2400" dirty="0" err="1"/>
              <a:t>loại</a:t>
            </a:r>
            <a:r>
              <a:rPr lang="en-US" sz="2400" dirty="0"/>
              <a:t>)</a:t>
            </a:r>
            <a:r>
              <a:rPr lang="en-US" sz="2400" baseline="30000" dirty="0"/>
              <a:t>+ </a:t>
            </a:r>
            <a:endParaRPr lang="en-US" sz="2400" dirty="0"/>
          </a:p>
        </p:txBody>
      </p:sp>
      <p:sp>
        <p:nvSpPr>
          <p:cNvPr id="10" name="TextBox 9">
            <a:extLst>
              <a:ext uri="{FF2B5EF4-FFF2-40B4-BE49-F238E27FC236}">
                <a16:creationId xmlns:a16="http://schemas.microsoft.com/office/drawing/2014/main" id="{5C242345-6904-4423-BB10-D03E727518D0}"/>
              </a:ext>
            </a:extLst>
          </p:cNvPr>
          <p:cNvSpPr txBox="1"/>
          <p:nvPr/>
        </p:nvSpPr>
        <p:spPr>
          <a:xfrm>
            <a:off x="1251488" y="5494558"/>
            <a:ext cx="5353050" cy="461665"/>
          </a:xfrm>
          <a:prstGeom prst="rect">
            <a:avLst/>
          </a:prstGeom>
          <a:noFill/>
        </p:spPr>
        <p:txBody>
          <a:bodyPr wrap="square" rtlCol="0">
            <a:spAutoFit/>
          </a:bodyPr>
          <a:lstStyle/>
          <a:p>
            <a:pPr algn="ctr"/>
            <a:r>
              <a:rPr lang="en-US" sz="2400" dirty="0">
                <a:solidFill>
                  <a:srgbClr val="C00000"/>
                </a:solidFill>
              </a:rPr>
              <a:t>dd CuSO</a:t>
            </a:r>
            <a:r>
              <a:rPr lang="en-US" sz="2400" baseline="-25000" dirty="0">
                <a:solidFill>
                  <a:srgbClr val="C00000"/>
                </a:solidFill>
              </a:rPr>
              <a:t>4</a:t>
            </a:r>
            <a:r>
              <a:rPr lang="en-US" sz="2400" dirty="0">
                <a:solidFill>
                  <a:srgbClr val="C00000"/>
                </a:solidFill>
              </a:rPr>
              <a:t> </a:t>
            </a:r>
            <a:r>
              <a:rPr lang="en-US" sz="2400" dirty="0">
                <a:solidFill>
                  <a:srgbClr val="C00000"/>
                </a:solidFill>
                <a:sym typeface="Symbol" panose="05050102010706020507" pitchFamily="18" charset="2"/>
              </a:rPr>
              <a:t> Cu</a:t>
            </a:r>
            <a:r>
              <a:rPr lang="en-US" sz="2400" baseline="30000" dirty="0">
                <a:solidFill>
                  <a:srgbClr val="C00000"/>
                </a:solidFill>
                <a:sym typeface="Symbol" panose="05050102010706020507" pitchFamily="18" charset="2"/>
              </a:rPr>
              <a:t>2+ </a:t>
            </a:r>
            <a:r>
              <a:rPr lang="en-US" sz="2400" dirty="0">
                <a:solidFill>
                  <a:srgbClr val="C00000"/>
                </a:solidFill>
                <a:sym typeface="Symbol" panose="05050102010706020507" pitchFamily="18" charset="2"/>
              </a:rPr>
              <a:t>+ SO</a:t>
            </a:r>
            <a:r>
              <a:rPr lang="en-US" sz="2400" baseline="-25000" dirty="0">
                <a:solidFill>
                  <a:srgbClr val="C00000"/>
                </a:solidFill>
                <a:sym typeface="Symbol" panose="05050102010706020507" pitchFamily="18" charset="2"/>
              </a:rPr>
              <a:t>4</a:t>
            </a:r>
            <a:r>
              <a:rPr lang="en-US" sz="2400" baseline="30000" dirty="0">
                <a:solidFill>
                  <a:srgbClr val="C00000"/>
                </a:solidFill>
                <a:sym typeface="Symbol" panose="05050102010706020507" pitchFamily="18" charset="2"/>
              </a:rPr>
              <a:t>2-</a:t>
            </a:r>
            <a:r>
              <a:rPr lang="en-US" sz="2400" baseline="30000" dirty="0">
                <a:solidFill>
                  <a:srgbClr val="C00000"/>
                </a:solidFill>
              </a:rPr>
              <a:t> </a:t>
            </a:r>
            <a:endParaRPr lang="en-US" sz="2400" dirty="0">
              <a:solidFill>
                <a:srgbClr val="C00000"/>
              </a:solidFill>
            </a:endParaRPr>
          </a:p>
        </p:txBody>
      </p:sp>
    </p:spTree>
    <p:extLst>
      <p:ext uri="{BB962C8B-B14F-4D97-AF65-F5344CB8AC3E}">
        <p14:creationId xmlns:p14="http://schemas.microsoft.com/office/powerpoint/2010/main" val="251088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iagram&#10;&#10;Description automatically generated">
            <a:extLst>
              <a:ext uri="{FF2B5EF4-FFF2-40B4-BE49-F238E27FC236}">
                <a16:creationId xmlns:a16="http://schemas.microsoft.com/office/drawing/2014/main" id="{9857CD57-C8F9-4468-8A71-4E6D3F63A2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4763" y="1282390"/>
            <a:ext cx="9791843" cy="4293220"/>
          </a:xfrm>
          <a:prstGeom prst="rect">
            <a:avLst/>
          </a:prstGeom>
        </p:spPr>
      </p:pic>
      <p:sp>
        <p:nvSpPr>
          <p:cNvPr id="14" name="Rectangle 13">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4410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E0AD20E-9F50-4208-A58B-03A5D3A6C124}"/>
              </a:ext>
            </a:extLst>
          </p:cNvPr>
          <p:cNvSpPr>
            <a:spLocks noGrp="1"/>
          </p:cNvSpPr>
          <p:nvPr>
            <p:ph type="title"/>
          </p:nvPr>
        </p:nvSpPr>
        <p:spPr>
          <a:xfrm>
            <a:off x="1127208" y="857251"/>
            <a:ext cx="4747280" cy="3098061"/>
          </a:xfrm>
        </p:spPr>
        <p:txBody>
          <a:bodyPr vert="horz" lIns="91440" tIns="45720" rIns="91440" bIns="45720" rtlCol="0" anchor="b">
            <a:normAutofit/>
          </a:bodyPr>
          <a:lstStyle/>
          <a:p>
            <a:r>
              <a:rPr lang="en-US" sz="4800" b="1" i="0" kern="1200">
                <a:solidFill>
                  <a:srgbClr val="FFFFFF"/>
                </a:solidFill>
                <a:effectLst/>
                <a:latin typeface="+mj-lt"/>
                <a:ea typeface="+mj-ea"/>
                <a:cs typeface="+mj-cs"/>
              </a:rPr>
              <a:t>2. Bản chất dòng điện trong chất điện phân</a:t>
            </a:r>
            <a:endParaRPr lang="en-US" sz="4800" kern="1200">
              <a:solidFill>
                <a:srgbClr val="FFFFFF"/>
              </a:solidFill>
              <a:latin typeface="+mj-lt"/>
              <a:ea typeface="+mj-ea"/>
              <a:cs typeface="+mj-cs"/>
            </a:endParaRPr>
          </a:p>
        </p:txBody>
      </p:sp>
      <p:sp>
        <p:nvSpPr>
          <p:cNvPr id="21" name="Rectangle 20">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Diagram&#10;&#10;Description automatically generated">
            <a:extLst>
              <a:ext uri="{FF2B5EF4-FFF2-40B4-BE49-F238E27FC236}">
                <a16:creationId xmlns:a16="http://schemas.microsoft.com/office/drawing/2014/main" id="{0C78E423-C48C-478F-811F-A182C73EE8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20559" y="2138092"/>
            <a:ext cx="3737164" cy="2596103"/>
          </a:xfrm>
          <a:prstGeom prst="rect">
            <a:avLst/>
          </a:prstGeom>
        </p:spPr>
      </p:pic>
    </p:spTree>
    <p:extLst>
      <p:ext uri="{BB962C8B-B14F-4D97-AF65-F5344CB8AC3E}">
        <p14:creationId xmlns:p14="http://schemas.microsoft.com/office/powerpoint/2010/main" val="3383085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0AD20E-9F50-4208-A58B-03A5D3A6C124}"/>
              </a:ext>
            </a:extLst>
          </p:cNvPr>
          <p:cNvSpPr>
            <a:spLocks noGrp="1"/>
          </p:cNvSpPr>
          <p:nvPr>
            <p:ph type="title"/>
          </p:nvPr>
        </p:nvSpPr>
        <p:spPr>
          <a:xfrm>
            <a:off x="1136397" y="502021"/>
            <a:ext cx="4959603" cy="1642969"/>
          </a:xfrm>
        </p:spPr>
        <p:txBody>
          <a:bodyPr anchor="b">
            <a:normAutofit/>
          </a:bodyPr>
          <a:lstStyle/>
          <a:p>
            <a:r>
              <a:rPr lang="en-US" sz="3700" b="1" i="0">
                <a:effectLst/>
                <a:latin typeface="Open Sans" panose="020B0606030504020204" pitchFamily="34" charset="0"/>
              </a:rPr>
              <a:t>2. Bản chất dòng điện trong chất điện phân</a:t>
            </a:r>
            <a:endParaRPr lang="en-US" sz="3700"/>
          </a:p>
        </p:txBody>
      </p:sp>
      <p:sp>
        <p:nvSpPr>
          <p:cNvPr id="3" name="Content Placeholder 2">
            <a:extLst>
              <a:ext uri="{FF2B5EF4-FFF2-40B4-BE49-F238E27FC236}">
                <a16:creationId xmlns:a16="http://schemas.microsoft.com/office/drawing/2014/main" id="{12EFBA87-B1A3-4C83-ADD9-718D91553F91}"/>
              </a:ext>
            </a:extLst>
          </p:cNvPr>
          <p:cNvSpPr>
            <a:spLocks noGrp="1"/>
          </p:cNvSpPr>
          <p:nvPr>
            <p:ph idx="1"/>
          </p:nvPr>
        </p:nvSpPr>
        <p:spPr>
          <a:xfrm>
            <a:off x="1136397" y="2418408"/>
            <a:ext cx="4959603" cy="3522569"/>
          </a:xfrm>
        </p:spPr>
        <p:txBody>
          <a:bodyPr anchor="t">
            <a:normAutofit/>
          </a:bodyPr>
          <a:lstStyle/>
          <a:p>
            <a:pPr marL="0" indent="0">
              <a:buNone/>
            </a:pPr>
            <a:r>
              <a:rPr lang="vi-VN" sz="3600" b="1" i="0" dirty="0">
                <a:solidFill>
                  <a:srgbClr val="C00000"/>
                </a:solidFill>
                <a:effectLst/>
                <a:latin typeface="Calibri Light" panose="020F0302020204030204" pitchFamily="34" charset="0"/>
                <a:cs typeface="Calibri Light" panose="020F0302020204030204" pitchFamily="34" charset="0"/>
              </a:rPr>
              <a:t>Dòng điện trong chất điện phân là dòng </a:t>
            </a:r>
            <a:r>
              <a:rPr lang="en-US" sz="3600" b="1" i="0" dirty="0">
                <a:solidFill>
                  <a:srgbClr val="C00000"/>
                </a:solidFill>
                <a:effectLst/>
                <a:latin typeface="Calibri Light" panose="020F0302020204030204" pitchFamily="34" charset="0"/>
                <a:cs typeface="Calibri Light" panose="020F0302020204030204" pitchFamily="34" charset="0"/>
              </a:rPr>
              <a:t>ion </a:t>
            </a:r>
            <a:r>
              <a:rPr lang="en-US" sz="3600" b="1" i="0" dirty="0" err="1">
                <a:solidFill>
                  <a:srgbClr val="C00000"/>
                </a:solidFill>
                <a:effectLst/>
                <a:latin typeface="Calibri Light" panose="020F0302020204030204" pitchFamily="34" charset="0"/>
                <a:cs typeface="Calibri Light" panose="020F0302020204030204" pitchFamily="34" charset="0"/>
              </a:rPr>
              <a:t>dương</a:t>
            </a:r>
            <a:r>
              <a:rPr lang="en-US" sz="3600" b="1" i="0" dirty="0">
                <a:solidFill>
                  <a:srgbClr val="C00000"/>
                </a:solidFill>
                <a:effectLst/>
                <a:latin typeface="Calibri Light" panose="020F0302020204030204" pitchFamily="34" charset="0"/>
                <a:cs typeface="Calibri Light" panose="020F0302020204030204" pitchFamily="34" charset="0"/>
              </a:rPr>
              <a:t> </a:t>
            </a:r>
            <a:r>
              <a:rPr lang="en-US" sz="3600" b="1" i="0" dirty="0" err="1">
                <a:solidFill>
                  <a:srgbClr val="C00000"/>
                </a:solidFill>
                <a:effectLst/>
                <a:latin typeface="Calibri Light" panose="020F0302020204030204" pitchFamily="34" charset="0"/>
                <a:cs typeface="Calibri Light" panose="020F0302020204030204" pitchFamily="34" charset="0"/>
              </a:rPr>
              <a:t>và</a:t>
            </a:r>
            <a:r>
              <a:rPr lang="en-US" sz="3600" b="1" i="0" dirty="0">
                <a:solidFill>
                  <a:srgbClr val="C00000"/>
                </a:solidFill>
                <a:effectLst/>
                <a:latin typeface="Calibri Light" panose="020F0302020204030204" pitchFamily="34" charset="0"/>
                <a:cs typeface="Calibri Light" panose="020F0302020204030204" pitchFamily="34" charset="0"/>
              </a:rPr>
              <a:t> ion </a:t>
            </a:r>
            <a:r>
              <a:rPr lang="en-US" sz="3600" b="1" i="0" dirty="0" err="1">
                <a:solidFill>
                  <a:srgbClr val="C00000"/>
                </a:solidFill>
                <a:effectLst/>
                <a:latin typeface="Calibri Light" panose="020F0302020204030204" pitchFamily="34" charset="0"/>
                <a:cs typeface="Calibri Light" panose="020F0302020204030204" pitchFamily="34" charset="0"/>
              </a:rPr>
              <a:t>âm</a:t>
            </a:r>
            <a:r>
              <a:rPr lang="en-US" sz="3600" b="1" i="0" dirty="0">
                <a:solidFill>
                  <a:srgbClr val="C00000"/>
                </a:solidFill>
                <a:effectLst/>
                <a:latin typeface="Calibri Light" panose="020F0302020204030204" pitchFamily="34" charset="0"/>
                <a:cs typeface="Calibri Light" panose="020F0302020204030204" pitchFamily="34" charset="0"/>
              </a:rPr>
              <a:t> </a:t>
            </a:r>
            <a:r>
              <a:rPr lang="vi-VN" sz="3600" b="1" i="0" dirty="0">
                <a:solidFill>
                  <a:srgbClr val="C00000"/>
                </a:solidFill>
                <a:effectLst/>
                <a:latin typeface="Calibri Light" panose="020F0302020204030204" pitchFamily="34" charset="0"/>
                <a:cs typeface="Calibri Light" panose="020F0302020204030204" pitchFamily="34" charset="0"/>
              </a:rPr>
              <a:t>chuyển </a:t>
            </a:r>
            <a:r>
              <a:rPr lang="en-US" sz="3600" b="1" dirty="0" err="1">
                <a:solidFill>
                  <a:srgbClr val="C00000"/>
                </a:solidFill>
                <a:latin typeface="Calibri Light" panose="020F0302020204030204" pitchFamily="34" charset="0"/>
                <a:cs typeface="Calibri Light" panose="020F0302020204030204" pitchFamily="34" charset="0"/>
              </a:rPr>
              <a:t>động</a:t>
            </a:r>
            <a:r>
              <a:rPr lang="en-US" sz="3600" b="1" dirty="0">
                <a:solidFill>
                  <a:srgbClr val="C00000"/>
                </a:solidFill>
                <a:latin typeface="Calibri Light" panose="020F0302020204030204" pitchFamily="34" charset="0"/>
                <a:cs typeface="Calibri Light" panose="020F0302020204030204" pitchFamily="34" charset="0"/>
              </a:rPr>
              <a:t> </a:t>
            </a:r>
            <a:r>
              <a:rPr lang="vi-VN" sz="3600" b="1" i="0" dirty="0">
                <a:solidFill>
                  <a:srgbClr val="C00000"/>
                </a:solidFill>
                <a:effectLst/>
                <a:latin typeface="Calibri Light" panose="020F0302020204030204" pitchFamily="34" charset="0"/>
                <a:cs typeface="Calibri Light" panose="020F0302020204030204" pitchFamily="34" charset="0"/>
              </a:rPr>
              <a:t>có hướng </a:t>
            </a:r>
            <a:r>
              <a:rPr lang="en-US" sz="3600" b="1" i="0" dirty="0" err="1">
                <a:solidFill>
                  <a:srgbClr val="C00000"/>
                </a:solidFill>
                <a:effectLst/>
                <a:latin typeface="Calibri Light" panose="020F0302020204030204" pitchFamily="34" charset="0"/>
                <a:cs typeface="Calibri Light" panose="020F0302020204030204" pitchFamily="34" charset="0"/>
              </a:rPr>
              <a:t>theo</a:t>
            </a:r>
            <a:r>
              <a:rPr lang="en-US" sz="3600" b="1" i="0" dirty="0">
                <a:solidFill>
                  <a:srgbClr val="C00000"/>
                </a:solidFill>
                <a:effectLst/>
                <a:latin typeface="Calibri Light" panose="020F0302020204030204" pitchFamily="34" charset="0"/>
                <a:cs typeface="Calibri Light" panose="020F0302020204030204" pitchFamily="34" charset="0"/>
              </a:rPr>
              <a:t> </a:t>
            </a:r>
            <a:r>
              <a:rPr lang="en-US" sz="3600" b="1" i="0" dirty="0" err="1">
                <a:solidFill>
                  <a:srgbClr val="C00000"/>
                </a:solidFill>
                <a:effectLst/>
                <a:latin typeface="Calibri Light" panose="020F0302020204030204" pitchFamily="34" charset="0"/>
                <a:cs typeface="Calibri Light" panose="020F0302020204030204" pitchFamily="34" charset="0"/>
              </a:rPr>
              <a:t>hai</a:t>
            </a:r>
            <a:r>
              <a:rPr lang="en-US" sz="3600" b="1" i="0" dirty="0">
                <a:solidFill>
                  <a:srgbClr val="C00000"/>
                </a:solidFill>
                <a:effectLst/>
                <a:latin typeface="Calibri Light" panose="020F0302020204030204" pitchFamily="34" charset="0"/>
                <a:cs typeface="Calibri Light" panose="020F0302020204030204" pitchFamily="34" charset="0"/>
              </a:rPr>
              <a:t> </a:t>
            </a:r>
            <a:r>
              <a:rPr lang="en-US" sz="3600" b="1" i="0" dirty="0" err="1">
                <a:solidFill>
                  <a:srgbClr val="C00000"/>
                </a:solidFill>
                <a:effectLst/>
                <a:latin typeface="Calibri Light" panose="020F0302020204030204" pitchFamily="34" charset="0"/>
                <a:cs typeface="Calibri Light" panose="020F0302020204030204" pitchFamily="34" charset="0"/>
              </a:rPr>
              <a:t>chiều</a:t>
            </a:r>
            <a:r>
              <a:rPr lang="en-US" sz="3600" b="1" i="0" dirty="0">
                <a:solidFill>
                  <a:srgbClr val="C00000"/>
                </a:solidFill>
                <a:effectLst/>
                <a:latin typeface="Calibri Light" panose="020F0302020204030204" pitchFamily="34" charset="0"/>
                <a:cs typeface="Calibri Light" panose="020F0302020204030204" pitchFamily="34" charset="0"/>
              </a:rPr>
              <a:t> </a:t>
            </a:r>
            <a:r>
              <a:rPr lang="en-US" sz="3600" b="1" i="0" dirty="0" err="1">
                <a:solidFill>
                  <a:srgbClr val="C00000"/>
                </a:solidFill>
                <a:effectLst/>
                <a:latin typeface="Calibri Light" panose="020F0302020204030204" pitchFamily="34" charset="0"/>
                <a:cs typeface="Calibri Light" panose="020F0302020204030204" pitchFamily="34" charset="0"/>
              </a:rPr>
              <a:t>ngược</a:t>
            </a:r>
            <a:r>
              <a:rPr lang="en-US" sz="3600" b="1" i="0" dirty="0">
                <a:solidFill>
                  <a:srgbClr val="C00000"/>
                </a:solidFill>
                <a:effectLst/>
                <a:latin typeface="Calibri Light" panose="020F0302020204030204" pitchFamily="34" charset="0"/>
                <a:cs typeface="Calibri Light" panose="020F0302020204030204" pitchFamily="34" charset="0"/>
              </a:rPr>
              <a:t> </a:t>
            </a:r>
            <a:r>
              <a:rPr lang="en-US" sz="3600" b="1" i="0" dirty="0" err="1">
                <a:solidFill>
                  <a:srgbClr val="C00000"/>
                </a:solidFill>
                <a:effectLst/>
                <a:latin typeface="Calibri Light" panose="020F0302020204030204" pitchFamily="34" charset="0"/>
                <a:cs typeface="Calibri Light" panose="020F0302020204030204" pitchFamily="34" charset="0"/>
              </a:rPr>
              <a:t>nhau</a:t>
            </a:r>
            <a:r>
              <a:rPr lang="en-US" sz="3600" b="1" i="0" dirty="0">
                <a:solidFill>
                  <a:srgbClr val="C00000"/>
                </a:solidFill>
                <a:effectLst/>
                <a:latin typeface="Calibri Light" panose="020F0302020204030204" pitchFamily="34" charset="0"/>
                <a:cs typeface="Calibri Light" panose="020F0302020204030204" pitchFamily="34" charset="0"/>
              </a:rPr>
              <a:t>.</a:t>
            </a:r>
            <a:endParaRPr lang="vi-VN" sz="3600" b="1" i="0" dirty="0">
              <a:solidFill>
                <a:srgbClr val="C00000"/>
              </a:solidFill>
              <a:effectLst/>
              <a:latin typeface="Calibri Light" panose="020F0302020204030204" pitchFamily="34" charset="0"/>
              <a:cs typeface="Calibri Light" panose="020F0302020204030204" pitchFamily="34" charset="0"/>
            </a:endParaRPr>
          </a:p>
          <a:p>
            <a:pPr marL="0" indent="0">
              <a:buNone/>
            </a:pPr>
            <a:endParaRPr lang="en-US" sz="3600" b="1" dirty="0">
              <a:solidFill>
                <a:srgbClr val="C00000"/>
              </a:solidFill>
              <a:latin typeface="Calibri Light" panose="020F0302020204030204" pitchFamily="34" charset="0"/>
              <a:cs typeface="Calibri Light" panose="020F03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8915946-AFF0-4224-9F6D-46C37CFE85B5}"/>
              </a:ext>
            </a:extLst>
          </p:cNvPr>
          <p:cNvPicPr>
            <a:picLocks noChangeAspect="1"/>
          </p:cNvPicPr>
          <p:nvPr/>
        </p:nvPicPr>
        <p:blipFill rotWithShape="1">
          <a:blip r:embed="rId3">
            <a:extLst>
              <a:ext uri="{28A0092B-C50C-407E-A947-70E740481C1C}">
                <a14:useLocalDpi xmlns:a14="http://schemas.microsoft.com/office/drawing/2010/main" val="0"/>
              </a:ext>
            </a:extLst>
          </a:blip>
          <a:srcRect t="3911" r="-3" b="-3"/>
          <a:stretch/>
        </p:blipFill>
        <p:spPr>
          <a:xfrm>
            <a:off x="6651135" y="489118"/>
            <a:ext cx="4923636" cy="5466007"/>
          </a:xfrm>
          <a:prstGeom prst="rect">
            <a:avLst/>
          </a:prstGeom>
        </p:spPr>
      </p:pic>
      <p:sp>
        <p:nvSpPr>
          <p:cNvPr id="23"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1365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0AD20E-9F50-4208-A58B-03A5D3A6C124}"/>
              </a:ext>
            </a:extLst>
          </p:cNvPr>
          <p:cNvSpPr>
            <a:spLocks noGrp="1"/>
          </p:cNvSpPr>
          <p:nvPr>
            <p:ph type="title"/>
          </p:nvPr>
        </p:nvSpPr>
        <p:spPr>
          <a:xfrm>
            <a:off x="914402" y="489508"/>
            <a:ext cx="5181597" cy="1655482"/>
          </a:xfrm>
        </p:spPr>
        <p:txBody>
          <a:bodyPr anchor="b">
            <a:normAutofit/>
          </a:bodyPr>
          <a:lstStyle/>
          <a:p>
            <a:r>
              <a:rPr lang="en-US" sz="3700" b="1" i="0" dirty="0">
                <a:effectLst/>
                <a:latin typeface="Open Sans" panose="020B0606030504020204" pitchFamily="34" charset="0"/>
              </a:rPr>
              <a:t>2. </a:t>
            </a:r>
            <a:r>
              <a:rPr lang="en-US" sz="3700" b="1" i="0" dirty="0" err="1">
                <a:effectLst/>
                <a:latin typeface="Open Sans" panose="020B0606030504020204" pitchFamily="34" charset="0"/>
              </a:rPr>
              <a:t>Bản</a:t>
            </a:r>
            <a:r>
              <a:rPr lang="en-US" sz="3700" b="1" i="0" dirty="0">
                <a:effectLst/>
                <a:latin typeface="Open Sans" panose="020B0606030504020204" pitchFamily="34" charset="0"/>
              </a:rPr>
              <a:t> </a:t>
            </a:r>
            <a:r>
              <a:rPr lang="en-US" sz="3700" b="1" i="0" dirty="0" err="1">
                <a:effectLst/>
                <a:latin typeface="Open Sans" panose="020B0606030504020204" pitchFamily="34" charset="0"/>
              </a:rPr>
              <a:t>chất</a:t>
            </a:r>
            <a:r>
              <a:rPr lang="en-US" sz="3700" b="1" i="0" dirty="0">
                <a:effectLst/>
                <a:latin typeface="Open Sans" panose="020B0606030504020204" pitchFamily="34" charset="0"/>
              </a:rPr>
              <a:t> </a:t>
            </a:r>
            <a:r>
              <a:rPr lang="en-US" sz="3700" b="1" i="0" dirty="0" err="1">
                <a:effectLst/>
                <a:latin typeface="Open Sans" panose="020B0606030504020204" pitchFamily="34" charset="0"/>
              </a:rPr>
              <a:t>dòng</a:t>
            </a:r>
            <a:r>
              <a:rPr lang="en-US" sz="3700" b="1" i="0" dirty="0">
                <a:effectLst/>
                <a:latin typeface="Open Sans" panose="020B0606030504020204" pitchFamily="34" charset="0"/>
              </a:rPr>
              <a:t> </a:t>
            </a:r>
            <a:r>
              <a:rPr lang="en-US" sz="3700" b="1" i="0" dirty="0" err="1">
                <a:effectLst/>
                <a:latin typeface="Open Sans" panose="020B0606030504020204" pitchFamily="34" charset="0"/>
              </a:rPr>
              <a:t>điện</a:t>
            </a:r>
            <a:r>
              <a:rPr lang="en-US" sz="3700" b="1" i="0" dirty="0">
                <a:effectLst/>
                <a:latin typeface="Open Sans" panose="020B0606030504020204" pitchFamily="34" charset="0"/>
              </a:rPr>
              <a:t> </a:t>
            </a:r>
            <a:r>
              <a:rPr lang="en-US" sz="3700" b="1" i="0" dirty="0" err="1">
                <a:effectLst/>
                <a:latin typeface="Open Sans" panose="020B0606030504020204" pitchFamily="34" charset="0"/>
              </a:rPr>
              <a:t>trong</a:t>
            </a:r>
            <a:r>
              <a:rPr lang="en-US" sz="3700" b="1" i="0" dirty="0">
                <a:effectLst/>
                <a:latin typeface="Open Sans" panose="020B0606030504020204" pitchFamily="34" charset="0"/>
              </a:rPr>
              <a:t> </a:t>
            </a:r>
            <a:r>
              <a:rPr lang="en-US" sz="3700" b="1" i="0" dirty="0" err="1">
                <a:effectLst/>
                <a:latin typeface="Open Sans" panose="020B0606030504020204" pitchFamily="34" charset="0"/>
              </a:rPr>
              <a:t>chất</a:t>
            </a:r>
            <a:r>
              <a:rPr lang="en-US" sz="3700" b="1" i="0" dirty="0">
                <a:effectLst/>
                <a:latin typeface="Open Sans" panose="020B0606030504020204" pitchFamily="34" charset="0"/>
              </a:rPr>
              <a:t> </a:t>
            </a:r>
            <a:r>
              <a:rPr lang="en-US" sz="3700" b="1" i="0" dirty="0" err="1">
                <a:effectLst/>
                <a:latin typeface="Open Sans" panose="020B0606030504020204" pitchFamily="34" charset="0"/>
              </a:rPr>
              <a:t>điện</a:t>
            </a:r>
            <a:r>
              <a:rPr lang="en-US" sz="3700" b="1" i="0" dirty="0">
                <a:effectLst/>
                <a:latin typeface="Open Sans" panose="020B0606030504020204" pitchFamily="34" charset="0"/>
              </a:rPr>
              <a:t> </a:t>
            </a:r>
            <a:r>
              <a:rPr lang="en-US" sz="3700" b="1" i="0" dirty="0" err="1">
                <a:effectLst/>
                <a:latin typeface="Open Sans" panose="020B0606030504020204" pitchFamily="34" charset="0"/>
              </a:rPr>
              <a:t>phân</a:t>
            </a:r>
            <a:endParaRPr lang="en-US" sz="3700" dirty="0"/>
          </a:p>
        </p:txBody>
      </p:sp>
      <p:sp>
        <p:nvSpPr>
          <p:cNvPr id="3" name="Content Placeholder 2">
            <a:extLst>
              <a:ext uri="{FF2B5EF4-FFF2-40B4-BE49-F238E27FC236}">
                <a16:creationId xmlns:a16="http://schemas.microsoft.com/office/drawing/2014/main" id="{12EFBA87-B1A3-4C83-ADD9-718D91553F91}"/>
              </a:ext>
            </a:extLst>
          </p:cNvPr>
          <p:cNvSpPr>
            <a:spLocks noGrp="1"/>
          </p:cNvSpPr>
          <p:nvPr>
            <p:ph idx="1"/>
          </p:nvPr>
        </p:nvSpPr>
        <p:spPr>
          <a:xfrm>
            <a:off x="914402" y="2418408"/>
            <a:ext cx="5181598" cy="3409898"/>
          </a:xfrm>
        </p:spPr>
        <p:txBody>
          <a:bodyPr anchor="t">
            <a:normAutofit/>
          </a:bodyPr>
          <a:lstStyle/>
          <a:p>
            <a:pPr marL="0" indent="0">
              <a:buNone/>
            </a:pPr>
            <a:r>
              <a:rPr lang="vi-VN" sz="3200" b="1" i="0" dirty="0">
                <a:solidFill>
                  <a:srgbClr val="C00000"/>
                </a:solidFill>
                <a:effectLst/>
                <a:latin typeface="Calibri Light" panose="020F0302020204030204" pitchFamily="34" charset="0"/>
                <a:cs typeface="Calibri Light" panose="020F0302020204030204" pitchFamily="34" charset="0"/>
              </a:rPr>
              <a:t>Dòng điện trong chất điện phân là dòng </a:t>
            </a:r>
            <a:r>
              <a:rPr lang="en-US" sz="3200" b="1" i="0" dirty="0">
                <a:solidFill>
                  <a:srgbClr val="C00000"/>
                </a:solidFill>
                <a:effectLst/>
                <a:latin typeface="Calibri Light" panose="020F0302020204030204" pitchFamily="34" charset="0"/>
                <a:cs typeface="Calibri Light" panose="020F0302020204030204" pitchFamily="34" charset="0"/>
              </a:rPr>
              <a:t>ion </a:t>
            </a:r>
            <a:r>
              <a:rPr lang="en-US" sz="3200" b="1" i="0" dirty="0" err="1">
                <a:solidFill>
                  <a:srgbClr val="C00000"/>
                </a:solidFill>
                <a:effectLst/>
                <a:latin typeface="Calibri Light" panose="020F0302020204030204" pitchFamily="34" charset="0"/>
                <a:cs typeface="Calibri Light" panose="020F0302020204030204" pitchFamily="34" charset="0"/>
              </a:rPr>
              <a:t>dương</a:t>
            </a:r>
            <a:r>
              <a:rPr lang="en-US" sz="3200" b="1" i="0" dirty="0">
                <a:solidFill>
                  <a:srgbClr val="C00000"/>
                </a:solidFill>
                <a:effectLst/>
                <a:latin typeface="Calibri Light" panose="020F0302020204030204" pitchFamily="34" charset="0"/>
                <a:cs typeface="Calibri Light" panose="020F0302020204030204" pitchFamily="34" charset="0"/>
              </a:rPr>
              <a:t> </a:t>
            </a:r>
            <a:r>
              <a:rPr lang="en-US" sz="3200" b="1" i="0" dirty="0" err="1">
                <a:solidFill>
                  <a:srgbClr val="C00000"/>
                </a:solidFill>
                <a:effectLst/>
                <a:latin typeface="Calibri Light" panose="020F0302020204030204" pitchFamily="34" charset="0"/>
                <a:cs typeface="Calibri Light" panose="020F0302020204030204" pitchFamily="34" charset="0"/>
              </a:rPr>
              <a:t>và</a:t>
            </a:r>
            <a:r>
              <a:rPr lang="en-US" sz="3200" b="1" i="0" dirty="0">
                <a:solidFill>
                  <a:srgbClr val="C00000"/>
                </a:solidFill>
                <a:effectLst/>
                <a:latin typeface="Calibri Light" panose="020F0302020204030204" pitchFamily="34" charset="0"/>
                <a:cs typeface="Calibri Light" panose="020F0302020204030204" pitchFamily="34" charset="0"/>
              </a:rPr>
              <a:t> ion </a:t>
            </a:r>
            <a:r>
              <a:rPr lang="en-US" sz="3200" b="1" i="0" dirty="0" err="1">
                <a:solidFill>
                  <a:srgbClr val="C00000"/>
                </a:solidFill>
                <a:effectLst/>
                <a:latin typeface="Calibri Light" panose="020F0302020204030204" pitchFamily="34" charset="0"/>
                <a:cs typeface="Calibri Light" panose="020F0302020204030204" pitchFamily="34" charset="0"/>
              </a:rPr>
              <a:t>âm</a:t>
            </a:r>
            <a:r>
              <a:rPr lang="en-US" sz="3200" b="1" i="0" dirty="0">
                <a:solidFill>
                  <a:srgbClr val="C00000"/>
                </a:solidFill>
                <a:effectLst/>
                <a:latin typeface="Calibri Light" panose="020F0302020204030204" pitchFamily="34" charset="0"/>
                <a:cs typeface="Calibri Light" panose="020F0302020204030204" pitchFamily="34" charset="0"/>
              </a:rPr>
              <a:t> </a:t>
            </a:r>
            <a:r>
              <a:rPr lang="vi-VN" sz="3200" b="1" i="0" dirty="0">
                <a:solidFill>
                  <a:srgbClr val="C00000"/>
                </a:solidFill>
                <a:effectLst/>
                <a:latin typeface="Calibri Light" panose="020F0302020204030204" pitchFamily="34" charset="0"/>
                <a:cs typeface="Calibri Light" panose="020F0302020204030204" pitchFamily="34" charset="0"/>
              </a:rPr>
              <a:t>chuyển </a:t>
            </a:r>
            <a:r>
              <a:rPr lang="en-US" sz="3200" b="1" dirty="0" err="1">
                <a:solidFill>
                  <a:srgbClr val="C00000"/>
                </a:solidFill>
                <a:latin typeface="Calibri Light" panose="020F0302020204030204" pitchFamily="34" charset="0"/>
                <a:cs typeface="Calibri Light" panose="020F0302020204030204" pitchFamily="34" charset="0"/>
              </a:rPr>
              <a:t>động</a:t>
            </a:r>
            <a:r>
              <a:rPr lang="en-US" sz="3200" b="1" dirty="0">
                <a:solidFill>
                  <a:srgbClr val="C00000"/>
                </a:solidFill>
                <a:latin typeface="Calibri Light" panose="020F0302020204030204" pitchFamily="34" charset="0"/>
                <a:cs typeface="Calibri Light" panose="020F0302020204030204" pitchFamily="34" charset="0"/>
              </a:rPr>
              <a:t> </a:t>
            </a:r>
            <a:r>
              <a:rPr lang="vi-VN" sz="3200" b="1" i="0" dirty="0">
                <a:solidFill>
                  <a:srgbClr val="C00000"/>
                </a:solidFill>
                <a:effectLst/>
                <a:latin typeface="Calibri Light" panose="020F0302020204030204" pitchFamily="34" charset="0"/>
                <a:cs typeface="Calibri Light" panose="020F0302020204030204" pitchFamily="34" charset="0"/>
              </a:rPr>
              <a:t>có hướng </a:t>
            </a:r>
            <a:r>
              <a:rPr lang="en-US" sz="3200" b="1" i="0" dirty="0" err="1">
                <a:solidFill>
                  <a:srgbClr val="C00000"/>
                </a:solidFill>
                <a:effectLst/>
                <a:latin typeface="Calibri Light" panose="020F0302020204030204" pitchFamily="34" charset="0"/>
                <a:cs typeface="Calibri Light" panose="020F0302020204030204" pitchFamily="34" charset="0"/>
              </a:rPr>
              <a:t>theo</a:t>
            </a:r>
            <a:r>
              <a:rPr lang="en-US" sz="3200" b="1" i="0" dirty="0">
                <a:solidFill>
                  <a:srgbClr val="C00000"/>
                </a:solidFill>
                <a:effectLst/>
                <a:latin typeface="Calibri Light" panose="020F0302020204030204" pitchFamily="34" charset="0"/>
                <a:cs typeface="Calibri Light" panose="020F0302020204030204" pitchFamily="34" charset="0"/>
              </a:rPr>
              <a:t> </a:t>
            </a:r>
            <a:r>
              <a:rPr lang="en-US" sz="3200" b="1" i="0" dirty="0" err="1">
                <a:solidFill>
                  <a:srgbClr val="C00000"/>
                </a:solidFill>
                <a:effectLst/>
                <a:latin typeface="Calibri Light" panose="020F0302020204030204" pitchFamily="34" charset="0"/>
                <a:cs typeface="Calibri Light" panose="020F0302020204030204" pitchFamily="34" charset="0"/>
              </a:rPr>
              <a:t>hai</a:t>
            </a:r>
            <a:r>
              <a:rPr lang="en-US" sz="3200" b="1" i="0" dirty="0">
                <a:solidFill>
                  <a:srgbClr val="C00000"/>
                </a:solidFill>
                <a:effectLst/>
                <a:latin typeface="Calibri Light" panose="020F0302020204030204" pitchFamily="34" charset="0"/>
                <a:cs typeface="Calibri Light" panose="020F0302020204030204" pitchFamily="34" charset="0"/>
              </a:rPr>
              <a:t> </a:t>
            </a:r>
            <a:r>
              <a:rPr lang="en-US" sz="3200" b="1" i="0" dirty="0" err="1">
                <a:solidFill>
                  <a:srgbClr val="C00000"/>
                </a:solidFill>
                <a:effectLst/>
                <a:latin typeface="Calibri Light" panose="020F0302020204030204" pitchFamily="34" charset="0"/>
                <a:cs typeface="Calibri Light" panose="020F0302020204030204" pitchFamily="34" charset="0"/>
              </a:rPr>
              <a:t>chiều</a:t>
            </a:r>
            <a:r>
              <a:rPr lang="en-US" sz="3200" b="1" i="0" dirty="0">
                <a:solidFill>
                  <a:srgbClr val="C00000"/>
                </a:solidFill>
                <a:effectLst/>
                <a:latin typeface="Calibri Light" panose="020F0302020204030204" pitchFamily="34" charset="0"/>
                <a:cs typeface="Calibri Light" panose="020F0302020204030204" pitchFamily="34" charset="0"/>
              </a:rPr>
              <a:t> </a:t>
            </a:r>
            <a:r>
              <a:rPr lang="en-US" sz="3200" b="1" i="0" dirty="0" err="1">
                <a:solidFill>
                  <a:srgbClr val="C00000"/>
                </a:solidFill>
                <a:effectLst/>
                <a:latin typeface="Calibri Light" panose="020F0302020204030204" pitchFamily="34" charset="0"/>
                <a:cs typeface="Calibri Light" panose="020F0302020204030204" pitchFamily="34" charset="0"/>
              </a:rPr>
              <a:t>ngược</a:t>
            </a:r>
            <a:r>
              <a:rPr lang="en-US" sz="3200" b="1" i="0" dirty="0">
                <a:solidFill>
                  <a:srgbClr val="C00000"/>
                </a:solidFill>
                <a:effectLst/>
                <a:latin typeface="Calibri Light" panose="020F0302020204030204" pitchFamily="34" charset="0"/>
                <a:cs typeface="Calibri Light" panose="020F0302020204030204" pitchFamily="34" charset="0"/>
              </a:rPr>
              <a:t> </a:t>
            </a:r>
            <a:r>
              <a:rPr lang="en-US" sz="3200" b="1" i="0" dirty="0" err="1">
                <a:solidFill>
                  <a:srgbClr val="C00000"/>
                </a:solidFill>
                <a:effectLst/>
                <a:latin typeface="Calibri Light" panose="020F0302020204030204" pitchFamily="34" charset="0"/>
                <a:cs typeface="Calibri Light" panose="020F0302020204030204" pitchFamily="34" charset="0"/>
              </a:rPr>
              <a:t>nhau</a:t>
            </a:r>
            <a:r>
              <a:rPr lang="en-US" sz="3200" b="1" i="0" dirty="0">
                <a:solidFill>
                  <a:srgbClr val="C00000"/>
                </a:solidFill>
                <a:effectLst/>
                <a:latin typeface="Calibri Light" panose="020F0302020204030204" pitchFamily="34" charset="0"/>
                <a:cs typeface="Calibri Light" panose="020F0302020204030204" pitchFamily="34" charset="0"/>
              </a:rPr>
              <a:t>.</a:t>
            </a:r>
            <a:endParaRPr lang="vi-VN" sz="3200" b="1" i="0" dirty="0">
              <a:solidFill>
                <a:srgbClr val="C00000"/>
              </a:solidFill>
              <a:effectLst/>
              <a:latin typeface="Calibri Light" panose="020F0302020204030204" pitchFamily="34" charset="0"/>
              <a:cs typeface="Calibri Light" panose="020F0302020204030204" pitchFamily="34" charset="0"/>
            </a:endParaRPr>
          </a:p>
          <a:p>
            <a:pPr marL="0" indent="0">
              <a:buNone/>
            </a:pPr>
            <a:endParaRPr lang="en-US" sz="3200" b="1" dirty="0">
              <a:solidFill>
                <a:srgbClr val="C00000"/>
              </a:solidFill>
              <a:latin typeface="Calibri Light" panose="020F0302020204030204" pitchFamily="34" charset="0"/>
              <a:cs typeface="Calibri Light" panose="020F0302020204030204" pitchFamily="34" charset="0"/>
            </a:endParaRPr>
          </a:p>
        </p:txBody>
      </p:sp>
      <p:pic>
        <p:nvPicPr>
          <p:cNvPr id="6" name="Picture 5" descr="Diagram&#10;&#10;Description automatically generated">
            <a:extLst>
              <a:ext uri="{FF2B5EF4-FFF2-40B4-BE49-F238E27FC236}">
                <a16:creationId xmlns:a16="http://schemas.microsoft.com/office/drawing/2014/main" id="{D91D6B55-E26A-4FE6-A547-FEF239049B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1589" y="644056"/>
            <a:ext cx="3784699" cy="5184250"/>
          </a:xfrm>
          <a:prstGeom prst="rect">
            <a:avLst/>
          </a:prstGeom>
        </p:spPr>
      </p:pic>
      <p:sp>
        <p:nvSpPr>
          <p:cNvPr id="13" name="Rectangle 12">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166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1D2D7-6D87-4AAD-BF4A-DAF9B4C1B24D}"/>
              </a:ext>
            </a:extLst>
          </p:cNvPr>
          <p:cNvSpPr>
            <a:spLocks noGrp="1"/>
          </p:cNvSpPr>
          <p:nvPr>
            <p:ph type="title"/>
          </p:nvPr>
        </p:nvSpPr>
        <p:spPr>
          <a:xfrm>
            <a:off x="1047280" y="759805"/>
            <a:ext cx="10306520" cy="1325563"/>
          </a:xfrm>
        </p:spPr>
        <p:txBody>
          <a:bodyPr>
            <a:normAutofit/>
          </a:bodyPr>
          <a:lstStyle/>
          <a:p>
            <a:r>
              <a:rPr lang="vi-VN" sz="3200" b="1" i="0" dirty="0">
                <a:solidFill>
                  <a:srgbClr val="C00000"/>
                </a:solidFill>
                <a:effectLst/>
                <a:latin typeface="Open Sans" panose="020B0606030504020204" pitchFamily="34" charset="0"/>
              </a:rPr>
              <a:t>3. Các hiện tượng diễn ra ở điện cực. Hiện tượng dương cực tan</a:t>
            </a:r>
            <a:endParaRPr lang="en-US" sz="3200" dirty="0">
              <a:solidFill>
                <a:srgbClr val="C00000"/>
              </a:solidFill>
            </a:endParaRPr>
          </a:p>
        </p:txBody>
      </p:sp>
      <p:sp>
        <p:nvSpPr>
          <p:cNvPr id="3" name="Content Placeholder 2">
            <a:extLst>
              <a:ext uri="{FF2B5EF4-FFF2-40B4-BE49-F238E27FC236}">
                <a16:creationId xmlns:a16="http://schemas.microsoft.com/office/drawing/2014/main" id="{6264B82E-850F-443C-90CF-9388043AB830}"/>
              </a:ext>
            </a:extLst>
          </p:cNvPr>
          <p:cNvSpPr>
            <a:spLocks noGrp="1"/>
          </p:cNvSpPr>
          <p:nvPr>
            <p:ph idx="1"/>
          </p:nvPr>
        </p:nvSpPr>
        <p:spPr>
          <a:xfrm>
            <a:off x="5295569" y="2494450"/>
            <a:ext cx="5927634" cy="3563159"/>
          </a:xfrm>
        </p:spPr>
        <p:txBody>
          <a:bodyPr>
            <a:normAutofit/>
          </a:bodyPr>
          <a:lstStyle/>
          <a:p>
            <a:pPr algn="just"/>
            <a:r>
              <a:rPr lang="vi-VN" sz="2400" b="0" i="0" dirty="0">
                <a:effectLst/>
                <a:latin typeface="Open Sans" panose="020B0606030504020204" pitchFamily="34" charset="0"/>
              </a:rPr>
              <a:t>Các ion chuyển động về các điện cực có thể tác dụng với chất làm điện cực hoặc với dung môi tạo nên các phản ứng hóa học gọi là phản ứng phụ trong hiện tượng điện phân.</a:t>
            </a:r>
          </a:p>
          <a:p>
            <a:pPr algn="just"/>
            <a:r>
              <a:rPr lang="vi-VN" sz="2400" b="0" i="0" dirty="0">
                <a:effectLst/>
                <a:latin typeface="Open Sans" panose="020B0606030504020204" pitchFamily="34" charset="0"/>
              </a:rPr>
              <a:t>Hiện tượng dương cực tan xảy ra khi các anion đi tới anot kéo các ion kim loại của điện cực vào trong dung dịch.</a:t>
            </a:r>
          </a:p>
          <a:p>
            <a:pPr algn="just"/>
            <a:endParaRPr lang="en-US" sz="2400" dirty="0"/>
          </a:p>
        </p:txBody>
      </p:sp>
      <p:pic>
        <p:nvPicPr>
          <p:cNvPr id="5" name="Picture 4" descr="Diagram&#10;&#10;Description automatically generated with medium confidence">
            <a:extLst>
              <a:ext uri="{FF2B5EF4-FFF2-40B4-BE49-F238E27FC236}">
                <a16:creationId xmlns:a16="http://schemas.microsoft.com/office/drawing/2014/main" id="{66144833-B3BF-4E51-B3F5-6B6B60CB9681}"/>
              </a:ext>
            </a:extLst>
          </p:cNvPr>
          <p:cNvPicPr>
            <a:picLocks noChangeAspect="1"/>
          </p:cNvPicPr>
          <p:nvPr/>
        </p:nvPicPr>
        <p:blipFill rotWithShape="1">
          <a:blip r:embed="rId2">
            <a:extLst>
              <a:ext uri="{28A0092B-C50C-407E-A947-70E740481C1C}">
                <a14:useLocalDpi xmlns:a14="http://schemas.microsoft.com/office/drawing/2010/main" val="0"/>
              </a:ext>
            </a:extLst>
          </a:blip>
          <a:srcRect l="5464" r="-2" b="-2"/>
          <a:stretch/>
        </p:blipFill>
        <p:spPr>
          <a:xfrm>
            <a:off x="1424902" y="2492376"/>
            <a:ext cx="3209779" cy="3563372"/>
          </a:xfrm>
          <a:prstGeom prst="rect">
            <a:avLst/>
          </a:prstGeom>
        </p:spPr>
      </p:pic>
    </p:spTree>
    <p:extLst>
      <p:ext uri="{BB962C8B-B14F-4D97-AF65-F5344CB8AC3E}">
        <p14:creationId xmlns:p14="http://schemas.microsoft.com/office/powerpoint/2010/main" val="1193077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1D2D7-6D87-4AAD-BF4A-DAF9B4C1B24D}"/>
              </a:ext>
            </a:extLst>
          </p:cNvPr>
          <p:cNvSpPr>
            <a:spLocks noGrp="1"/>
          </p:cNvSpPr>
          <p:nvPr>
            <p:ph type="title"/>
          </p:nvPr>
        </p:nvSpPr>
        <p:spPr>
          <a:xfrm>
            <a:off x="1047280" y="759805"/>
            <a:ext cx="10306520" cy="1325563"/>
          </a:xfrm>
        </p:spPr>
        <p:txBody>
          <a:bodyPr>
            <a:normAutofit/>
          </a:bodyPr>
          <a:lstStyle/>
          <a:p>
            <a:r>
              <a:rPr lang="vi-VN" sz="3200" b="1" i="0" dirty="0">
                <a:solidFill>
                  <a:srgbClr val="C00000"/>
                </a:solidFill>
                <a:effectLst/>
                <a:latin typeface="Open Sans" panose="020B0606030504020204" pitchFamily="34" charset="0"/>
              </a:rPr>
              <a:t>3. Các hiện tượng diễn ra ở điện cực. Hiện tượng dương cực tan</a:t>
            </a:r>
            <a:endParaRPr lang="en-US" sz="3200" dirty="0">
              <a:solidFill>
                <a:srgbClr val="C00000"/>
              </a:solidFill>
            </a:endParaRPr>
          </a:p>
        </p:txBody>
      </p:sp>
      <p:sp>
        <p:nvSpPr>
          <p:cNvPr id="3" name="Content Placeholder 2">
            <a:extLst>
              <a:ext uri="{FF2B5EF4-FFF2-40B4-BE49-F238E27FC236}">
                <a16:creationId xmlns:a16="http://schemas.microsoft.com/office/drawing/2014/main" id="{6264B82E-850F-443C-90CF-9388043AB830}"/>
              </a:ext>
            </a:extLst>
          </p:cNvPr>
          <p:cNvSpPr>
            <a:spLocks noGrp="1"/>
          </p:cNvSpPr>
          <p:nvPr>
            <p:ph idx="1"/>
          </p:nvPr>
        </p:nvSpPr>
        <p:spPr>
          <a:xfrm>
            <a:off x="5295569" y="2494450"/>
            <a:ext cx="5927634" cy="3563159"/>
          </a:xfrm>
        </p:spPr>
        <p:txBody>
          <a:bodyPr>
            <a:normAutofit/>
          </a:bodyPr>
          <a:lstStyle/>
          <a:p>
            <a:pPr algn="just"/>
            <a:r>
              <a:rPr lang="vi-VN" sz="2400" b="0" i="0" dirty="0">
                <a:effectLst/>
                <a:latin typeface="Open Sans" panose="020B0606030504020204" pitchFamily="34" charset="0"/>
              </a:rPr>
              <a:t>Các ion chuyển động về các điện cực có thể tác dụng với chất làm điện cực hoặc với dung môi tạo nên các phản ứng hóa học gọi là phản ứng phụ trong hiện tượng điện phân.</a:t>
            </a:r>
          </a:p>
          <a:p>
            <a:pPr algn="just"/>
            <a:r>
              <a:rPr lang="vi-VN" sz="2400" b="0" i="0" dirty="0">
                <a:effectLst/>
                <a:latin typeface="Open Sans" panose="020B0606030504020204" pitchFamily="34" charset="0"/>
              </a:rPr>
              <a:t>Hiện tượng dương cực tan xảy ra khi các anion đi tới anot kéo các ion kim loại của điện cực vào trong dung dịch.</a:t>
            </a:r>
          </a:p>
          <a:p>
            <a:pPr algn="just"/>
            <a:endParaRPr lang="en-US" sz="2400" dirty="0"/>
          </a:p>
        </p:txBody>
      </p:sp>
      <p:pic>
        <p:nvPicPr>
          <p:cNvPr id="6" name="Picture 5" descr="Chart, diagram&#10;&#10;Description automatically generated">
            <a:extLst>
              <a:ext uri="{FF2B5EF4-FFF2-40B4-BE49-F238E27FC236}">
                <a16:creationId xmlns:a16="http://schemas.microsoft.com/office/drawing/2014/main" id="{B35E63FB-EC80-4B4A-8A38-4FF4E5B730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9032" y="2279490"/>
            <a:ext cx="3129400" cy="4276847"/>
          </a:xfrm>
          <a:prstGeom prst="rect">
            <a:avLst/>
          </a:prstGeom>
        </p:spPr>
      </p:pic>
    </p:spTree>
    <p:extLst>
      <p:ext uri="{BB962C8B-B14F-4D97-AF65-F5344CB8AC3E}">
        <p14:creationId xmlns:p14="http://schemas.microsoft.com/office/powerpoint/2010/main" val="1775418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472</TotalTime>
  <Words>1905</Words>
  <Application>Microsoft Office PowerPoint</Application>
  <PresentationFormat>Widescreen</PresentationFormat>
  <Paragraphs>105</Paragraphs>
  <Slides>26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Cambria Math</vt:lpstr>
      <vt:lpstr>Muli</vt:lpstr>
      <vt:lpstr>Open Sans</vt:lpstr>
      <vt:lpstr>Times New Roman</vt:lpstr>
      <vt:lpstr>Office Theme</vt:lpstr>
      <vt:lpstr>PowerPoint Presentation</vt:lpstr>
      <vt:lpstr>1. Thuyết điện li</vt:lpstr>
      <vt:lpstr>1. Thuyết điện li</vt:lpstr>
      <vt:lpstr>PowerPoint Presentation</vt:lpstr>
      <vt:lpstr>2. Bản chất dòng điện trong chất điện phân</vt:lpstr>
      <vt:lpstr>2. Bản chất dòng điện trong chất điện phân</vt:lpstr>
      <vt:lpstr>2. Bản chất dòng điện trong chất điện phân</vt:lpstr>
      <vt:lpstr>3. Các hiện tượng diễn ra ở điện cực. Hiện tượng dương cực tan</vt:lpstr>
      <vt:lpstr>3. Các hiện tượng diễn ra ở điện cực. Hiện tượng dương cực tan</vt:lpstr>
      <vt:lpstr>4. Các định luật Faraday</vt:lpstr>
      <vt:lpstr>4. Các định luật Faraday</vt:lpstr>
      <vt:lpstr>4. Các định luật Faraday</vt:lpstr>
      <vt:lpstr>PowerPoint Presentation</vt:lpstr>
      <vt:lpstr>PowerPoint Presentation</vt:lpstr>
      <vt:lpstr>PowerPoint Presentation</vt:lpstr>
      <vt:lpstr>2. Câu nào dưới đây nói về hiện tượng điện phân có dương cực tan là đúng ?</vt:lpstr>
      <vt:lpstr>3. Một bình điện phân chứa dung dịch muối niken với hai điện cực bằng niken. Xác định khối lượng niken bám vào catôt khi cho dòng điện cường độ I = 5,0 A chạy qua bình này trong khoảng thời gian  t = 1 giờ. Đương lượng điện hoá của niken là 0,3.10-3 g/C.</vt:lpstr>
      <vt:lpstr>4. Một bình điện phân chứa dung dịch đồng sunphat (CuS04) có anôt bằng đồng. Cho dòng điện không đổi chạy qua bình này trong thời gian 30 phút, khi đó khối lượng của catôt tăng thêm 1,143 g. Xác định cường độ dòng điện chạy qua bình điện phân. Đồng (Cu) có khối lượng mol là của A = 63,5 g/mol.</vt:lpstr>
      <vt:lpstr>5. Một bình điện phân chứa dung dịch bạc nitrat (AgN03) có anôt bằng bạc và điện trở là 2,5 Ω. Hiệu điện thế giữa hai điện cực của bình này là 10 V. Bạc (Ag) có khối lượng mol là A = 108 g/mol và hoá trị n = 1. Xác định khối lượng bạc bám vào catôt sau 16 phút 5 giây.</vt:lpstr>
      <vt:lpstr>6. Mắc nối tiếp một bình điện phân chứa dung dịch đồng sunphat (CuSO4) có anôt bằng đồng (Cu) với một bình điện phân chứa dung dịch bạc nitrat (AgNO3) có anôt bằng bạc (Ag). Sau môt khoảng thời gian có dòng điện không đổi chạy qua hai bình này, thì khối lượng anôt của bình chứa dung dịch CuSO4 bị giảm bớt 2,3 g. Xác định khối lượng bạc tới bám vào catôt của bình chứa dung dịch AgNO3. Đồng có khối lượng mol là A1 = 63,5 g/mol và hoá trị n1 = 2, bạc có khối lượng mol là A2 = 108 g/mol và hoá trị n2 = 1. Khối lượng bạc tới bám vào catot của bình chứa dung dịch AgNO3 là</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Lam Minh Xuan Truong</dc:creator>
  <cp:lastModifiedBy>Lam Minh Xuan Truong</cp:lastModifiedBy>
  <cp:revision>13</cp:revision>
  <dcterms:created xsi:type="dcterms:W3CDTF">2021-11-15T13:57:21Z</dcterms:created>
  <dcterms:modified xsi:type="dcterms:W3CDTF">2022-07-10T12:59:01Z</dcterms:modified>
</cp:coreProperties>
</file>