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9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9" r:id="rId23"/>
    <p:sldId id="308" r:id="rId24"/>
    <p:sldId id="310" r:id="rId25"/>
    <p:sldId id="311" r:id="rId26"/>
    <p:sldId id="312" r:id="rId27"/>
    <p:sldId id="314" r:id="rId28"/>
    <p:sldId id="315" r:id="rId29"/>
    <p:sldId id="316" r:id="rId30"/>
    <p:sldId id="31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E8A1-6DA8-4496-BCE8-03ED561C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760"/>
            <a:ext cx="10515600" cy="2890202"/>
          </a:xfrm>
        </p:spPr>
        <p:txBody>
          <a:bodyPr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24CCC-3D44-4BB5-AA35-A21607EF6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506150"/>
            <a:ext cx="10515600" cy="248348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F80F6-1855-44E9-BA95-5E00A06E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7FFD-570A-4968-B943-AF87BB67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E6A8-0665-4714-B241-6AFBA8C6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6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26EC-DC54-4882-9D58-F201EA25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04E7C-4CBA-49AF-B24C-1A1FF51C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C727-C0C7-4BBA-9CF5-6C1FAC76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03986-C5B4-4956-AC6F-4F36186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F941-E847-4C51-97D6-21066B26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7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338D2-D9EE-4B67-97C1-08ABD574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53848" y="365125"/>
            <a:ext cx="3999952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B1422-6C1E-4422-80E8-34B0092F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26546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8B53C-3084-4BC0-A80E-DB41C04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DE-DC70-4A6E-90B8-337FC472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578F-39AE-4F6F-9614-32EF672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95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5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5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5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5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5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5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5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5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5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354000" y="3705956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vi" smtClean="0"/>
              <a:pPr/>
              <a:t>‹#›</a:t>
            </a:fld>
            <a:endParaRPr lang="vi"/>
          </a:p>
        </p:txBody>
      </p:sp>
    </p:spTree>
    <p:extLst>
      <p:ext uri="{BB962C8B-B14F-4D97-AF65-F5344CB8AC3E}">
        <p14:creationId xmlns:p14="http://schemas.microsoft.com/office/powerpoint/2010/main" val="105742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A8A8-ECDA-4018-ABB4-CC22892B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0AE7C-51AF-4F0E-B5A3-8C7E1026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28C09-A717-49AB-B60E-433BC469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A47A-6E5A-4754-8B43-9CE55616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A1EB-7AC7-4F86-90C0-AA980D8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4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5957-C46F-4F17-BC8C-6507E676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5760"/>
            <a:ext cx="10515600" cy="38278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9661B-6633-4C8B-8B9C-E514DF85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3817"/>
            <a:ext cx="10515600" cy="16458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274BF-C1CD-4709-B0A0-E9407DBE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B94-0A5B-4B56-B0B1-1FF5580A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668A-35AE-4CDF-AC4C-2BEEA9EE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51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F1FD-0E96-4963-9F09-92861572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9E5F0-B650-4AFF-B90E-23B378684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40876"/>
            <a:ext cx="5181600" cy="42360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1747B-302D-476E-8F4F-E4B114C66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40876"/>
            <a:ext cx="5181600" cy="4236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0577D-22F7-4958-BB3D-6C9265EA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5B46-A8FB-4683-9618-3F6E0738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87BD-93E9-4181-9D7F-940C3E17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93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3D79-FA27-4567-9032-AF722733E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7C1BF-703F-4992-BB0C-EB1E579C7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51823"/>
            <a:ext cx="5157787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2FCE1-6DC0-43B5-8016-89FD4AF5A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54741"/>
            <a:ext cx="5157787" cy="32349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FED7A-67D0-43CC-889A-25F884964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5182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1C176-48F2-44EC-B3A2-A144403D5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54741"/>
            <a:ext cx="5183188" cy="32349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187B8-AC48-4FE7-8658-8A31E373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AB465-E22E-45DC-89C9-406121BC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F9D1CF-F964-4405-8677-5F9E2A02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8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453-DD0F-41C0-8F4A-5DC343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E6313-506F-4456-B3D9-D965553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26068-7707-41EC-93EF-A24CAF8F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C8A3C-8C01-4039-B47B-57D8497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47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92633-8C77-419D-B24D-2B3D44DB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149D59-0A88-4A14-A740-4CCD9B52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3DEF9-802F-444E-92D2-397862EE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02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3C20-3881-4F15-94F7-9D7B9F9E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8F40F-6C2A-48EC-8F16-DA179A1D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638" y="457201"/>
            <a:ext cx="5800749" cy="54038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36B7E-D33D-48C7-97AC-5C0D9874F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57600"/>
            <a:ext cx="4343400" cy="2211387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49BC5-FF58-463A-B4FA-F0F912F1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072D7-4A2A-407F-A084-6AE8DD0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4C41C-C368-475C-BDC1-DC5B29C7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21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67B0-865B-44ED-9DFE-36C73B0C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C5CF7-138A-437C-9E0A-FF417997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61462" y="457201"/>
            <a:ext cx="5793925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17822-7770-4117-96A2-8D2FF0A01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64424"/>
            <a:ext cx="4343400" cy="2204564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95030-39C7-4814-A766-1A3E094E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F02CD-DC87-47B6-96C4-F6470B1D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FF531-02C2-4C1D-A692-70403780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97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6818BD-D734-48A1-8CC0-609D11E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D215A-D2A1-4903-A905-F8B06EF4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0875"/>
            <a:ext cx="10515600" cy="42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2B88A-7A1D-4AA1-8536-28DC13DB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766A6-3C10-4AB8-86A1-BB1F0CDA7EFE}" type="datetimeFigureOut">
              <a:rPr lang="en-US" smtClean="0"/>
              <a:pPr/>
              <a:t>7/10/2022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FE925-0C4B-4BAE-9799-3A9D46D92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AD54-E5C5-4D48-8592-BB22F0A8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03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22" r:id="rId6"/>
    <p:sldLayoutId id="2147483717" r:id="rId7"/>
    <p:sldLayoutId id="2147483718" r:id="rId8"/>
    <p:sldLayoutId id="2147483719" r:id="rId9"/>
    <p:sldLayoutId id="2147483721" r:id="rId10"/>
    <p:sldLayoutId id="2147483720" r:id="rId11"/>
    <p:sldLayoutId id="2147483724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5400" kern="1200" smtClean="0">
          <a:gradFill>
            <a:gsLst>
              <a:gs pos="100000">
                <a:schemeClr val="tx2"/>
              </a:gs>
              <a:gs pos="0">
                <a:schemeClr val="accent1"/>
              </a:gs>
            </a:gsLst>
            <a:lin ang="0" scaled="1"/>
          </a:gradFill>
          <a:latin typeface="Aharoni" panose="02010803020104030203" pitchFamily="2" charset="-79"/>
          <a:ea typeface="+mn-ea"/>
          <a:cs typeface="Angsana New" panose="02020603050405020304" pitchFamily="18" charset="-34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0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loudy sky">
            <a:extLst>
              <a:ext uri="{FF2B5EF4-FFF2-40B4-BE49-F238E27FC236}">
                <a16:creationId xmlns:a16="http://schemas.microsoft.com/office/drawing/2014/main" id="{0FE90E43-AE06-41B1-91FC-4A519C800D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alphaModFix amt="30000"/>
          </a:blip>
          <a:srcRect t="17372" r="-2" b="5397"/>
          <a:stretch/>
        </p:blipFill>
        <p:spPr>
          <a:xfrm>
            <a:off x="601707" y="596644"/>
            <a:ext cx="10988585" cy="56647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1BEA5EF-881E-4FFE-8892-5C9DE6B4C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990115"/>
            <a:ext cx="10515600" cy="1867386"/>
          </a:xfrm>
        </p:spPr>
        <p:txBody>
          <a:bodyPr>
            <a:normAutofit/>
          </a:bodyPr>
          <a:lstStyle/>
          <a:p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ĐỊNH LUẬT OHM TOÀN MẠCH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C0C0C2-BCC9-4253-9521-256263C32E80}"/>
              </a:ext>
            </a:extLst>
          </p:cNvPr>
          <p:cNvSpPr txBox="1"/>
          <p:nvPr/>
        </p:nvSpPr>
        <p:spPr>
          <a:xfrm>
            <a:off x="1562100" y="1400175"/>
            <a:ext cx="2733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CHỦ ĐỀ </a:t>
            </a:r>
          </a:p>
        </p:txBody>
      </p:sp>
      <p:pic>
        <p:nvPicPr>
          <p:cNvPr id="7" name="Picture 6" descr="Timeline&#10;&#10;Description automatically generated with low confidence">
            <a:extLst>
              <a:ext uri="{FF2B5EF4-FFF2-40B4-BE49-F238E27FC236}">
                <a16:creationId xmlns:a16="http://schemas.microsoft.com/office/drawing/2014/main" id="{1C9F42C9-4261-4F10-B3E3-FBBB3020AA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56000" r="-916"/>
          <a:stretch/>
        </p:blipFill>
        <p:spPr>
          <a:xfrm>
            <a:off x="601707" y="3816083"/>
            <a:ext cx="11071570" cy="257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733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Timeline&#10;&#10;Description automatically generated with low confidence">
            <a:extLst>
              <a:ext uri="{FF2B5EF4-FFF2-40B4-BE49-F238E27FC236}">
                <a16:creationId xmlns:a16="http://schemas.microsoft.com/office/drawing/2014/main" id="{7F64C6C3-878F-4980-96CA-2E6B293D13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86" r="1244"/>
          <a:stretch/>
        </p:blipFill>
        <p:spPr>
          <a:xfrm>
            <a:off x="1695635" y="2553422"/>
            <a:ext cx="7883371" cy="341081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FC5AE3-6614-4A3D-B37F-0EB419A8FE76}"/>
              </a:ext>
            </a:extLst>
          </p:cNvPr>
          <p:cNvSpPr txBox="1"/>
          <p:nvPr/>
        </p:nvSpPr>
        <p:spPr>
          <a:xfrm>
            <a:off x="4091219" y="1893164"/>
            <a:ext cx="46577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TRẮC NGHIỆM</a:t>
            </a:r>
          </a:p>
        </p:txBody>
      </p:sp>
    </p:spTree>
    <p:extLst>
      <p:ext uri="{BB962C8B-B14F-4D97-AF65-F5344CB8AC3E}">
        <p14:creationId xmlns:p14="http://schemas.microsoft.com/office/powerpoint/2010/main" val="1367291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8 Points 3">
            <a:extLst>
              <a:ext uri="{FF2B5EF4-FFF2-40B4-BE49-F238E27FC236}">
                <a16:creationId xmlns:a16="http://schemas.microsoft.com/office/drawing/2014/main" id="{C00E05BA-1F71-4BF1-9982-ED6682C9965C}"/>
              </a:ext>
            </a:extLst>
          </p:cNvPr>
          <p:cNvSpPr/>
          <p:nvPr/>
        </p:nvSpPr>
        <p:spPr>
          <a:xfrm>
            <a:off x="337351" y="230819"/>
            <a:ext cx="1544715" cy="1118587"/>
          </a:xfrm>
          <a:prstGeom prst="star8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87BABD-E215-4976-B2E4-1936479DE696}"/>
              </a:ext>
            </a:extLst>
          </p:cNvPr>
          <p:cNvSpPr/>
          <p:nvPr/>
        </p:nvSpPr>
        <p:spPr>
          <a:xfrm>
            <a:off x="725447" y="328447"/>
            <a:ext cx="6383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3A810F-FF03-41F0-A206-91F3D9538CD1}"/>
              </a:ext>
            </a:extLst>
          </p:cNvPr>
          <p:cNvSpPr txBox="1"/>
          <p:nvPr/>
        </p:nvSpPr>
        <p:spPr>
          <a:xfrm>
            <a:off x="2443579" y="416328"/>
            <a:ext cx="902297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 một mạch kín gồm nguồn điện có suất điện động E, điện trở trong r và mạch ngoài có điện trở R. Hệ thức nêu lên mối quan hệ giữa các đại lượng trên với cường độ dòng điện I chạy trong mạch là: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0378DF-6583-403F-88C0-03BBF1391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1986" y="2132332"/>
            <a:ext cx="1316115" cy="87741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99CE685-D229-4913-8F5D-114AD9EC97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322" y="2043552"/>
            <a:ext cx="1657330" cy="87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7EDDF420-7799-4F90-BAD6-62D759007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826" y="3528504"/>
            <a:ext cx="1504131" cy="87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91492255-B435-4AA1-B411-FE71863C6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952" y="3259584"/>
            <a:ext cx="1252093" cy="969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miley Face 8">
            <a:extLst>
              <a:ext uri="{FF2B5EF4-FFF2-40B4-BE49-F238E27FC236}">
                <a16:creationId xmlns:a16="http://schemas.microsoft.com/office/drawing/2014/main" id="{D75D6136-8EE3-4C6E-909A-738A652CC621}"/>
              </a:ext>
            </a:extLst>
          </p:cNvPr>
          <p:cNvSpPr/>
          <p:nvPr/>
        </p:nvSpPr>
        <p:spPr>
          <a:xfrm>
            <a:off x="1932266" y="3724726"/>
            <a:ext cx="568171" cy="484966"/>
          </a:xfrm>
          <a:prstGeom prst="smileyFac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4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8 Points 3">
            <a:extLst>
              <a:ext uri="{FF2B5EF4-FFF2-40B4-BE49-F238E27FC236}">
                <a16:creationId xmlns:a16="http://schemas.microsoft.com/office/drawing/2014/main" id="{C00E05BA-1F71-4BF1-9982-ED6682C9965C}"/>
              </a:ext>
            </a:extLst>
          </p:cNvPr>
          <p:cNvSpPr/>
          <p:nvPr/>
        </p:nvSpPr>
        <p:spPr>
          <a:xfrm>
            <a:off x="337351" y="230819"/>
            <a:ext cx="1544715" cy="1118587"/>
          </a:xfrm>
          <a:prstGeom prst="star8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87BABD-E215-4976-B2E4-1936479DE696}"/>
              </a:ext>
            </a:extLst>
          </p:cNvPr>
          <p:cNvSpPr/>
          <p:nvPr/>
        </p:nvSpPr>
        <p:spPr>
          <a:xfrm>
            <a:off x="725447" y="328447"/>
            <a:ext cx="6383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3A810F-FF03-41F0-A206-91F3D9538CD1}"/>
              </a:ext>
            </a:extLst>
          </p:cNvPr>
          <p:cNvSpPr txBox="1"/>
          <p:nvPr/>
        </p:nvSpPr>
        <p:spPr>
          <a:xfrm>
            <a:off x="2443579" y="416328"/>
            <a:ext cx="90229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miley Face 8">
            <a:extLst>
              <a:ext uri="{FF2B5EF4-FFF2-40B4-BE49-F238E27FC236}">
                <a16:creationId xmlns:a16="http://schemas.microsoft.com/office/drawing/2014/main" id="{D75D6136-8EE3-4C6E-909A-738A652CC621}"/>
              </a:ext>
            </a:extLst>
          </p:cNvPr>
          <p:cNvSpPr/>
          <p:nvPr/>
        </p:nvSpPr>
        <p:spPr>
          <a:xfrm>
            <a:off x="1489566" y="2131101"/>
            <a:ext cx="568171" cy="484966"/>
          </a:xfrm>
          <a:prstGeom prst="smileyFac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84DC91-434F-4797-9552-B40E8DBFBA31}"/>
              </a:ext>
            </a:extLst>
          </p:cNvPr>
          <p:cNvSpPr txBox="1"/>
          <p:nvPr/>
        </p:nvSpPr>
        <p:spPr>
          <a:xfrm>
            <a:off x="2155151" y="1349406"/>
            <a:ext cx="95998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A. Hiện tượng đoản mạch xảy ra khi điện trở của mạch ngoài rất nhỏ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34AA03-44A7-4683-82B6-49055BEA79A6}"/>
              </a:ext>
            </a:extLst>
          </p:cNvPr>
          <p:cNvSpPr txBox="1"/>
          <p:nvPr/>
        </p:nvSpPr>
        <p:spPr>
          <a:xfrm>
            <a:off x="2155151" y="1978701"/>
            <a:ext cx="92476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Suất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mạch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D6F121-C8AC-4173-91B2-89E24B786A84}"/>
              </a:ext>
            </a:extLst>
          </p:cNvPr>
          <p:cNvSpPr txBox="1"/>
          <p:nvPr/>
        </p:nvSpPr>
        <p:spPr>
          <a:xfrm>
            <a:off x="2155151" y="2917699"/>
            <a:ext cx="94222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Suất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mạch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ngoài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mạch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9B34EE-18DD-4194-B865-B154E47E91F7}"/>
              </a:ext>
            </a:extLst>
          </p:cNvPr>
          <p:cNvSpPr txBox="1"/>
          <p:nvPr/>
        </p:nvSpPr>
        <p:spPr>
          <a:xfrm>
            <a:off x="2155151" y="3872601"/>
            <a:ext cx="92502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D. Điện trở toàn phần của toàn mạch là tổng giá trị số của điện trở trong và điện trở tương đương của mạch ngoài.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A85249-BBAF-4D70-9677-AD91FC2E1A6F}"/>
              </a:ext>
            </a:extLst>
          </p:cNvPr>
          <p:cNvSpPr txBox="1"/>
          <p:nvPr/>
        </p:nvSpPr>
        <p:spPr>
          <a:xfrm>
            <a:off x="1290320" y="4946012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- </a:t>
            </a:r>
            <a:r>
              <a:rPr lang="en-US" sz="2000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Độ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giảm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thế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trên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đoạn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mạch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: U</a:t>
            </a:r>
            <a:r>
              <a:rPr lang="en-US" sz="2000" b="1" i="0" baseline="-2500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N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 = I.R</a:t>
            </a:r>
            <a:r>
              <a:rPr lang="en-US" sz="2000" b="1" i="0" baseline="-2500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N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41B93A5-1173-49A8-BBB0-EA4E598FAE43}"/>
              </a:ext>
            </a:extLst>
          </p:cNvPr>
          <p:cNvSpPr txBox="1"/>
          <p:nvPr/>
        </p:nvSpPr>
        <p:spPr>
          <a:xfrm>
            <a:off x="1270000" y="550859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- </a:t>
            </a:r>
            <a:r>
              <a:rPr lang="en-US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Suất</a:t>
            </a:r>
            <a:r>
              <a:rPr lang="en-US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điện</a:t>
            </a:r>
            <a:r>
              <a:rPr lang="en-US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động</a:t>
            </a:r>
            <a:r>
              <a:rPr lang="en-US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của</a:t>
            </a:r>
            <a:r>
              <a:rPr lang="en-US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nguồn</a:t>
            </a:r>
            <a:r>
              <a:rPr lang="en-US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điện</a:t>
            </a:r>
            <a:r>
              <a:rPr lang="en-US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: E = I.R</a:t>
            </a:r>
            <a:r>
              <a:rPr lang="en-US" b="1" i="0" baseline="-2500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N</a:t>
            </a:r>
            <a:r>
              <a:rPr lang="en-US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 + </a:t>
            </a:r>
            <a:r>
              <a:rPr lang="en-US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I.r</a:t>
            </a:r>
            <a:r>
              <a:rPr lang="en-US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&gt; U</a:t>
            </a:r>
            <a:r>
              <a:rPr lang="en-US" b="1" i="0" baseline="-2500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N</a:t>
            </a:r>
            <a:r>
              <a:rPr lang="en-US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.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86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1" grpId="0"/>
      <p:bldP spid="13" grpId="0"/>
      <p:bldP spid="15" grpId="0"/>
      <p:bldP spid="17" grpId="0"/>
      <p:bldP spid="19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8 Points 3">
            <a:extLst>
              <a:ext uri="{FF2B5EF4-FFF2-40B4-BE49-F238E27FC236}">
                <a16:creationId xmlns:a16="http://schemas.microsoft.com/office/drawing/2014/main" id="{C00E05BA-1F71-4BF1-9982-ED6682C9965C}"/>
              </a:ext>
            </a:extLst>
          </p:cNvPr>
          <p:cNvSpPr/>
          <p:nvPr/>
        </p:nvSpPr>
        <p:spPr>
          <a:xfrm>
            <a:off x="337351" y="230819"/>
            <a:ext cx="1544715" cy="1118587"/>
          </a:xfrm>
          <a:prstGeom prst="star8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87BABD-E215-4976-B2E4-1936479DE696}"/>
              </a:ext>
            </a:extLst>
          </p:cNvPr>
          <p:cNvSpPr/>
          <p:nvPr/>
        </p:nvSpPr>
        <p:spPr>
          <a:xfrm>
            <a:off x="725447" y="328447"/>
            <a:ext cx="6383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3A810F-FF03-41F0-A206-91F3D9538CD1}"/>
              </a:ext>
            </a:extLst>
          </p:cNvPr>
          <p:cNvSpPr txBox="1"/>
          <p:nvPr/>
        </p:nvSpPr>
        <p:spPr>
          <a:xfrm>
            <a:off x="2443579" y="416328"/>
            <a:ext cx="90229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Cho mạch điện như hình vẽ, biết R = r. Cường độ dòng điện chạy trong mạch là: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miley Face 8">
            <a:extLst>
              <a:ext uri="{FF2B5EF4-FFF2-40B4-BE49-F238E27FC236}">
                <a16:creationId xmlns:a16="http://schemas.microsoft.com/office/drawing/2014/main" id="{D75D6136-8EE3-4C6E-909A-738A652CC621}"/>
              </a:ext>
            </a:extLst>
          </p:cNvPr>
          <p:cNvSpPr/>
          <p:nvPr/>
        </p:nvSpPr>
        <p:spPr>
          <a:xfrm>
            <a:off x="7176010" y="1765341"/>
            <a:ext cx="568171" cy="484966"/>
          </a:xfrm>
          <a:prstGeom prst="smileyFac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CEFB29F4-800C-4383-82FD-1B5B7F8F5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095" y="1447034"/>
            <a:ext cx="2479458" cy="1821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17DD17C2-0DBE-4EFD-81BB-6488985D8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962" y="1676400"/>
            <a:ext cx="1425473" cy="91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>
            <a:extLst>
              <a:ext uri="{FF2B5EF4-FFF2-40B4-BE49-F238E27FC236}">
                <a16:creationId xmlns:a16="http://schemas.microsoft.com/office/drawing/2014/main" id="{5B91246E-7DD7-4F02-8240-AC36E2C196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181" y="1676400"/>
            <a:ext cx="1379268" cy="91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>
            <a:extLst>
              <a:ext uri="{FF2B5EF4-FFF2-40B4-BE49-F238E27FC236}">
                <a16:creationId xmlns:a16="http://schemas.microsoft.com/office/drawing/2014/main" id="{314EC887-77AE-4DFA-8F07-C35C2E277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157" y="3069636"/>
            <a:ext cx="1331278" cy="808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>
            <a:extLst>
              <a:ext uri="{FF2B5EF4-FFF2-40B4-BE49-F238E27FC236}">
                <a16:creationId xmlns:a16="http://schemas.microsoft.com/office/drawing/2014/main" id="{ABAC87B4-E2C3-4E32-8861-A28C3CCFA6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443" y="3019239"/>
            <a:ext cx="1331278" cy="90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93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10CCCAB-C5B8-4F32-9BF4-35D0F600529E}"/>
              </a:ext>
            </a:extLst>
          </p:cNvPr>
          <p:cNvSpPr txBox="1"/>
          <p:nvPr/>
        </p:nvSpPr>
        <p:spPr>
          <a:xfrm>
            <a:off x="820271" y="602947"/>
            <a:ext cx="9662160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 mạch điện như hình vẽ, bỏ qua điện trở các đoạn dây nói. </a:t>
            </a:r>
            <a:endParaRPr lang="en-US" sz="2400" b="0" i="0" dirty="0">
              <a:solidFill>
                <a:srgbClr val="008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 R</a:t>
            </a:r>
            <a:r>
              <a:rPr lang="vi-VN" sz="2400" b="0" i="0" baseline="-2500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3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Ω, 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vi-VN" sz="2400" b="0" i="0" baseline="-2500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6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Ω, 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vi-VN" sz="2400" b="0" i="0" baseline="-2500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1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Ω, 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= 6V, r = 1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Ω.</a:t>
            </a:r>
            <a:endParaRPr lang="en-US" sz="24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8786111-9F0C-4D7C-9CC8-A74A520E7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71" y="1528912"/>
            <a:ext cx="4055689" cy="272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38622E-82F8-4969-91A6-3F30A918052C}"/>
              </a:ext>
            </a:extLst>
          </p:cNvPr>
          <p:cNvSpPr txBox="1"/>
          <p:nvPr/>
        </p:nvSpPr>
        <p:spPr>
          <a:xfrm>
            <a:off x="5079969" y="1691011"/>
            <a:ext cx="60982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200" b="1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 </a:t>
            </a:r>
            <a:r>
              <a:rPr lang="en-US" sz="2200" b="1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2200" b="1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vi-VN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Cường độ dòng điện qua mạch chính là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7682D8-0FE7-4FDA-BDEC-320F11E20DD8}"/>
              </a:ext>
            </a:extLst>
          </p:cNvPr>
          <p:cNvSpPr txBox="1"/>
          <p:nvPr/>
        </p:nvSpPr>
        <p:spPr>
          <a:xfrm>
            <a:off x="6096000" y="2121898"/>
            <a:ext cx="3738880" cy="2249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A. 0,5A</a:t>
            </a:r>
          </a:p>
          <a:p>
            <a:pPr algn="just">
              <a:lnSpc>
                <a:spcPct val="150000"/>
              </a:lnSpc>
            </a:pPr>
            <a:r>
              <a:rPr lang="pt-B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B. 1A</a:t>
            </a:r>
          </a:p>
          <a:p>
            <a:pPr algn="just">
              <a:lnSpc>
                <a:spcPct val="150000"/>
              </a:lnSpc>
            </a:pPr>
            <a:r>
              <a:rPr lang="pt-B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C. 1,5A</a:t>
            </a:r>
          </a:p>
          <a:p>
            <a:pPr algn="just">
              <a:lnSpc>
                <a:spcPct val="150000"/>
              </a:lnSpc>
            </a:pPr>
            <a:r>
              <a:rPr lang="pt-B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D. 2A</a:t>
            </a:r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89022DF2-9BED-4A09-AA90-7DA69A23E56A}"/>
              </a:ext>
            </a:extLst>
          </p:cNvPr>
          <p:cNvSpPr/>
          <p:nvPr/>
        </p:nvSpPr>
        <p:spPr>
          <a:xfrm>
            <a:off x="7257997" y="3433201"/>
            <a:ext cx="294640" cy="284480"/>
          </a:xfrm>
          <a:prstGeom prst="hear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B1104-E045-486E-B9D5-C107AD33DBDF}"/>
              </a:ext>
            </a:extLst>
          </p:cNvPr>
          <p:cNvSpPr txBox="1"/>
          <p:nvPr/>
        </p:nvSpPr>
        <p:spPr>
          <a:xfrm>
            <a:off x="820271" y="4721087"/>
            <a:ext cx="4055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R</a:t>
            </a:r>
            <a:r>
              <a:rPr lang="en-US" sz="2400" baseline="-25000" dirty="0">
                <a:solidFill>
                  <a:srgbClr val="C00000"/>
                </a:solidFill>
              </a:rPr>
              <a:t>1</a:t>
            </a:r>
            <a:r>
              <a:rPr lang="en-US" sz="2400" dirty="0">
                <a:solidFill>
                  <a:srgbClr val="C00000"/>
                </a:solidFill>
              </a:rPr>
              <a:t> // R</a:t>
            </a:r>
            <a:r>
              <a:rPr lang="en-US" sz="2400" baseline="-25000" dirty="0">
                <a:solidFill>
                  <a:srgbClr val="C00000"/>
                </a:solidFill>
              </a:rPr>
              <a:t>2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>
                <a:solidFill>
                  <a:srgbClr val="C00000"/>
                </a:solidFill>
                <a:sym typeface="Symbol" panose="05050102010706020507" pitchFamily="18" charset="2"/>
              </a:rPr>
              <a:t> R</a:t>
            </a:r>
            <a:r>
              <a:rPr lang="en-US" sz="2400" baseline="-25000" dirty="0">
                <a:solidFill>
                  <a:srgbClr val="C00000"/>
                </a:solidFill>
                <a:sym typeface="Symbol" panose="05050102010706020507" pitchFamily="18" charset="2"/>
              </a:rPr>
              <a:t>12 </a:t>
            </a:r>
            <a:r>
              <a:rPr lang="en-US" sz="2400" dirty="0">
                <a:solidFill>
                  <a:srgbClr val="C00000"/>
                </a:solidFill>
                <a:sym typeface="Symbol" panose="05050102010706020507" pitchFamily="18" charset="2"/>
              </a:rPr>
              <a:t>= 2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E72341-EF17-436B-9963-7EF3243E2A57}"/>
              </a:ext>
            </a:extLst>
          </p:cNvPr>
          <p:cNvSpPr txBox="1"/>
          <p:nvPr/>
        </p:nvSpPr>
        <p:spPr>
          <a:xfrm>
            <a:off x="820270" y="5465389"/>
            <a:ext cx="4055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R</a:t>
            </a:r>
            <a:r>
              <a:rPr lang="en-US" sz="2400" baseline="-25000" dirty="0">
                <a:solidFill>
                  <a:srgbClr val="C00000"/>
                </a:solidFill>
              </a:rPr>
              <a:t>12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nt</a:t>
            </a:r>
            <a:r>
              <a:rPr lang="en-US" sz="2400" dirty="0">
                <a:solidFill>
                  <a:srgbClr val="C00000"/>
                </a:solidFill>
              </a:rPr>
              <a:t> R</a:t>
            </a:r>
            <a:r>
              <a:rPr lang="en-US" sz="2400" baseline="-25000" dirty="0">
                <a:solidFill>
                  <a:srgbClr val="C00000"/>
                </a:solidFill>
              </a:rPr>
              <a:t>3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>
                <a:solidFill>
                  <a:srgbClr val="C00000"/>
                </a:solidFill>
                <a:sym typeface="Symbol" panose="05050102010706020507" pitchFamily="18" charset="2"/>
              </a:rPr>
              <a:t> </a:t>
            </a:r>
            <a:r>
              <a:rPr lang="en-US" sz="2400" dirty="0" err="1">
                <a:solidFill>
                  <a:srgbClr val="C00000"/>
                </a:solidFill>
                <a:sym typeface="Symbol" panose="05050102010706020507" pitchFamily="18" charset="2"/>
              </a:rPr>
              <a:t>R</a:t>
            </a:r>
            <a:r>
              <a:rPr lang="en-US" sz="2400" baseline="-25000" dirty="0" err="1">
                <a:solidFill>
                  <a:srgbClr val="C00000"/>
                </a:solidFill>
                <a:sym typeface="Symbol" panose="05050102010706020507" pitchFamily="18" charset="2"/>
              </a:rPr>
              <a:t>td</a:t>
            </a:r>
            <a:r>
              <a:rPr lang="en-US" sz="2400" baseline="-25000" dirty="0">
                <a:solidFill>
                  <a:srgbClr val="C00000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sym typeface="Symbol" panose="05050102010706020507" pitchFamily="18" charset="2"/>
              </a:rPr>
              <a:t>= 3</a:t>
            </a:r>
            <a:endParaRPr lang="en-US" sz="24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0B9A014-044C-4919-A369-37017F6C47F1}"/>
                  </a:ext>
                </a:extLst>
              </p:cNvPr>
              <p:cNvSpPr txBox="1"/>
              <p:nvPr/>
            </p:nvSpPr>
            <p:spPr>
              <a:xfrm>
                <a:off x="5377472" y="5156458"/>
                <a:ext cx="4055689" cy="770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num>
                      <m:den>
                        <m:sSub>
                          <m:sSubPr>
                            <m:ctrlPr>
                              <a:rPr lang="en-US" sz="28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td</m:t>
                            </m:r>
                          </m:sub>
                        </m:sSub>
                        <m:r>
                          <a:rPr lang="en-US" sz="2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den>
                    </m:f>
                    <m: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1,5A</a:t>
                </a:r>
                <a:endParaRPr lang="en-US" sz="28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0B9A014-044C-4919-A369-37017F6C47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472" y="5156458"/>
                <a:ext cx="4055689" cy="770596"/>
              </a:xfrm>
              <a:prstGeom prst="rect">
                <a:avLst/>
              </a:prstGeom>
              <a:blipFill>
                <a:blip r:embed="rId3"/>
                <a:stretch>
                  <a:fillRect l="-3008" b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5291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9" grpId="0" animBg="1"/>
      <p:bldP spid="2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10CCCAB-C5B8-4F32-9BF4-35D0F600529E}"/>
              </a:ext>
            </a:extLst>
          </p:cNvPr>
          <p:cNvSpPr txBox="1"/>
          <p:nvPr/>
        </p:nvSpPr>
        <p:spPr>
          <a:xfrm>
            <a:off x="820271" y="602947"/>
            <a:ext cx="966216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 mạch điện như hình vẽ, bỏ qua điện trở các đoạn dây nói. </a:t>
            </a:r>
            <a:endParaRPr lang="en-US" sz="2400" b="0" i="0" dirty="0">
              <a:solidFill>
                <a:srgbClr val="008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 R</a:t>
            </a:r>
            <a:r>
              <a:rPr lang="vi-VN" sz="2400" b="0" i="0" baseline="-2500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3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Ω, 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vi-VN" sz="2400" b="0" i="0" baseline="-2500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6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Ω, 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vi-VN" sz="2400" b="0" i="0" baseline="-2500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1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Ω, 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= 6V, r = 1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Ω.</a:t>
            </a:r>
            <a:endParaRPr lang="en-US" sz="24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8786111-9F0C-4D7C-9CC8-A74A520E7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71" y="1528912"/>
            <a:ext cx="4055689" cy="272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38622E-82F8-4969-91A6-3F30A918052C}"/>
              </a:ext>
            </a:extLst>
          </p:cNvPr>
          <p:cNvSpPr txBox="1"/>
          <p:nvPr/>
        </p:nvSpPr>
        <p:spPr>
          <a:xfrm>
            <a:off x="5179360" y="1933694"/>
            <a:ext cx="65960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5. 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cực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7682D8-0FE7-4FDA-BDEC-320F11E20DD8}"/>
              </a:ext>
            </a:extLst>
          </p:cNvPr>
          <p:cNvSpPr txBox="1"/>
          <p:nvPr/>
        </p:nvSpPr>
        <p:spPr>
          <a:xfrm>
            <a:off x="6131560" y="2554516"/>
            <a:ext cx="3738880" cy="2803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A. 4V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B. 4,5V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C. 5V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D. 5,5V</a:t>
            </a:r>
          </a:p>
          <a:p>
            <a:pPr algn="just">
              <a:lnSpc>
                <a:spcPct val="150000"/>
              </a:lnSpc>
            </a:pPr>
            <a:endParaRPr lang="pt-BR" sz="24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5EDAB0F1-CFBB-4104-8CA7-588495D1F7BB}"/>
              </a:ext>
            </a:extLst>
          </p:cNvPr>
          <p:cNvSpPr/>
          <p:nvPr/>
        </p:nvSpPr>
        <p:spPr>
          <a:xfrm>
            <a:off x="7335520" y="3286760"/>
            <a:ext cx="345440" cy="284480"/>
          </a:xfrm>
          <a:prstGeom prst="hear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49C1C3-4CF4-490B-8FA7-CF4C94340BDC}"/>
              </a:ext>
            </a:extLst>
          </p:cNvPr>
          <p:cNvSpPr txBox="1"/>
          <p:nvPr/>
        </p:nvSpPr>
        <p:spPr>
          <a:xfrm>
            <a:off x="940424" y="4834564"/>
            <a:ext cx="4055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aseline="-25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td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3. 1,5 = 4,5V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EA8AFE-8FC7-41DE-A0A8-977DF546EC78}"/>
              </a:ext>
            </a:extLst>
          </p:cNvPr>
          <p:cNvSpPr txBox="1"/>
          <p:nvPr/>
        </p:nvSpPr>
        <p:spPr>
          <a:xfrm>
            <a:off x="1377304" y="5672905"/>
            <a:ext cx="6202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 = E -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6 - 1,5 = 4,5V </a:t>
            </a:r>
          </a:p>
        </p:txBody>
      </p:sp>
    </p:spTree>
    <p:extLst>
      <p:ext uri="{BB962C8B-B14F-4D97-AF65-F5344CB8AC3E}">
        <p14:creationId xmlns:p14="http://schemas.microsoft.com/office/powerpoint/2010/main" val="1923129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2" grpId="0" animBg="1"/>
      <p:bldP spid="3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10CCCAB-C5B8-4F32-9BF4-35D0F600529E}"/>
              </a:ext>
            </a:extLst>
          </p:cNvPr>
          <p:cNvSpPr txBox="1"/>
          <p:nvPr/>
        </p:nvSpPr>
        <p:spPr>
          <a:xfrm>
            <a:off x="820271" y="602947"/>
            <a:ext cx="966216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 mạch điện như hình vẽ, bỏ qua điện trở các đoạn dây nói. </a:t>
            </a:r>
            <a:endParaRPr lang="en-US" sz="2400" b="0" i="0" dirty="0">
              <a:solidFill>
                <a:srgbClr val="008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 R</a:t>
            </a:r>
            <a:r>
              <a:rPr lang="vi-VN" sz="2400" b="0" i="0" baseline="-2500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3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Ω, 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vi-VN" sz="2400" b="0" i="0" baseline="-2500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6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Ω, 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vi-VN" sz="2400" b="0" i="0" baseline="-2500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1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Ω, </a:t>
            </a:r>
            <a:r>
              <a:rPr lang="vi-VN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= 6V, r = 1</a:t>
            </a:r>
            <a:r>
              <a:rPr lang="el-GR" sz="2400" b="0" i="0" dirty="0">
                <a:solidFill>
                  <a:srgbClr val="008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Ω.</a:t>
            </a:r>
            <a:endParaRPr lang="en-US" sz="24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8786111-9F0C-4D7C-9CC8-A74A520E7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71" y="1528912"/>
            <a:ext cx="4055689" cy="272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38622E-82F8-4969-91A6-3F30A918052C}"/>
              </a:ext>
            </a:extLst>
          </p:cNvPr>
          <p:cNvSpPr txBox="1"/>
          <p:nvPr/>
        </p:nvSpPr>
        <p:spPr>
          <a:xfrm>
            <a:off x="5268813" y="1675622"/>
            <a:ext cx="65960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Câu</a:t>
            </a:r>
            <a:r>
              <a:rPr lang="en-US" sz="2400" b="1" dirty="0"/>
              <a:t> 6. </a:t>
            </a:r>
            <a:r>
              <a:rPr lang="en-US" sz="2400" dirty="0" err="1"/>
              <a:t>Công</a:t>
            </a:r>
            <a:r>
              <a:rPr lang="en-US" sz="2400" dirty="0"/>
              <a:t> </a:t>
            </a:r>
            <a:r>
              <a:rPr lang="en-US" sz="2400" dirty="0" err="1"/>
              <a:t>suất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nguồn</a:t>
            </a:r>
            <a:r>
              <a:rPr lang="en-US" sz="2400" dirty="0"/>
              <a:t> </a:t>
            </a:r>
            <a:r>
              <a:rPr lang="en-US" sz="2400" dirty="0" err="1"/>
              <a:t>điện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7682D8-0FE7-4FDA-BDEC-320F11E20DD8}"/>
              </a:ext>
            </a:extLst>
          </p:cNvPr>
          <p:cNvSpPr txBox="1"/>
          <p:nvPr/>
        </p:nvSpPr>
        <p:spPr>
          <a:xfrm>
            <a:off x="6260769" y="2137287"/>
            <a:ext cx="3738880" cy="2803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A. 3W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B. 6W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C. 9W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D. 12W</a:t>
            </a:r>
          </a:p>
          <a:p>
            <a:pPr algn="just">
              <a:lnSpc>
                <a:spcPct val="150000"/>
              </a:lnSpc>
            </a:pPr>
            <a:endParaRPr lang="pt-BR" sz="24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703EF549-DF9D-40AC-A3D6-22C88B6FBA8E}"/>
              </a:ext>
            </a:extLst>
          </p:cNvPr>
          <p:cNvSpPr/>
          <p:nvPr/>
        </p:nvSpPr>
        <p:spPr>
          <a:xfrm>
            <a:off x="7243417" y="3463604"/>
            <a:ext cx="314960" cy="274320"/>
          </a:xfrm>
          <a:prstGeom prst="hear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089D2B-ACE0-4242-8823-FE8C712EFD5C}"/>
              </a:ext>
            </a:extLst>
          </p:cNvPr>
          <p:cNvSpPr txBox="1"/>
          <p:nvPr/>
        </p:nvSpPr>
        <p:spPr>
          <a:xfrm>
            <a:off x="1282148" y="5067478"/>
            <a:ext cx="4813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= E.I = 6.1,5 = 9W</a:t>
            </a:r>
          </a:p>
        </p:txBody>
      </p:sp>
    </p:spTree>
    <p:extLst>
      <p:ext uri="{BB962C8B-B14F-4D97-AF65-F5344CB8AC3E}">
        <p14:creationId xmlns:p14="http://schemas.microsoft.com/office/powerpoint/2010/main" val="18410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2" grpId="0" animBg="1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A64578-A630-47AC-AEBD-2BF973B7ED97}"/>
              </a:ext>
            </a:extLst>
          </p:cNvPr>
          <p:cNvSpPr txBox="1"/>
          <p:nvPr/>
        </p:nvSpPr>
        <p:spPr>
          <a:xfrm>
            <a:off x="640080" y="629921"/>
            <a:ext cx="1019048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Cho mạch điện như hình vẽ, 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5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3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12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 = 3V, r = 1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Ω.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Bỏ qua điện trở của dây nối.</a:t>
            </a:r>
            <a:endParaRPr lang="en-US" sz="2400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3FD92403-6D4D-46B4-AC81-31F33D9FD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308" y="1541329"/>
            <a:ext cx="3802716" cy="289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81A288-CA9B-4271-AA02-96670C4BD10F}"/>
              </a:ext>
            </a:extLst>
          </p:cNvPr>
          <p:cNvSpPr txBox="1"/>
          <p:nvPr/>
        </p:nvSpPr>
        <p:spPr>
          <a:xfrm>
            <a:off x="722481" y="1954014"/>
            <a:ext cx="60982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dirty="0" err="1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Câu</a:t>
            </a:r>
            <a:r>
              <a:rPr lang="en-US" sz="2400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 7. 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Hiệu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điện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thế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giữa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hai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đầu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điện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trở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R</a:t>
            </a:r>
            <a:r>
              <a:rPr lang="en-US" sz="24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3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bằng</a:t>
            </a:r>
            <a:endParaRPr lang="en-US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2D5D0F-48BD-4486-8CD3-65AFAF3384D8}"/>
              </a:ext>
            </a:extLst>
          </p:cNvPr>
          <p:cNvSpPr txBox="1"/>
          <p:nvPr/>
        </p:nvSpPr>
        <p:spPr>
          <a:xfrm>
            <a:off x="2886203" y="2369512"/>
            <a:ext cx="6096000" cy="2249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A. 2,4V</a:t>
            </a:r>
          </a:p>
          <a:p>
            <a:pPr algn="just">
              <a:lnSpc>
                <a:spcPct val="150000"/>
              </a:lnSpc>
            </a:pP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B. 0,4V</a:t>
            </a:r>
          </a:p>
          <a:p>
            <a:pPr algn="just">
              <a:lnSpc>
                <a:spcPct val="150000"/>
              </a:lnSpc>
            </a:pP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C. 1,2V</a:t>
            </a:r>
          </a:p>
          <a:p>
            <a:pPr algn="just">
              <a:lnSpc>
                <a:spcPct val="150000"/>
              </a:lnSpc>
            </a:pPr>
            <a:r>
              <a:rPr lang="en-US" sz="2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D. 9V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6B2A38-D3B9-450D-A5D5-D4794A6BC3AD}"/>
              </a:ext>
            </a:extLst>
          </p:cNvPr>
          <p:cNvSpPr txBox="1"/>
          <p:nvPr/>
        </p:nvSpPr>
        <p:spPr>
          <a:xfrm>
            <a:off x="944217" y="4850296"/>
            <a:ext cx="3876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F5A921-A9DC-417A-B31F-A07DAF9AE9F3}"/>
              </a:ext>
            </a:extLst>
          </p:cNvPr>
          <p:cNvSpPr txBox="1"/>
          <p:nvPr/>
        </p:nvSpPr>
        <p:spPr>
          <a:xfrm>
            <a:off x="944216" y="5385928"/>
            <a:ext cx="3876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td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A130205-44B2-458A-ABD2-F5D557BCBFF5}"/>
                  </a:ext>
                </a:extLst>
              </p:cNvPr>
              <p:cNvSpPr txBox="1"/>
              <p:nvPr/>
            </p:nvSpPr>
            <p:spPr>
              <a:xfrm>
                <a:off x="3273285" y="5385928"/>
                <a:ext cx="3876261" cy="675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num>
                      <m:den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𝑡𝑑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𝑟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24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0,6A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A130205-44B2-458A-ABD2-F5D557BCB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285" y="5385928"/>
                <a:ext cx="3876261" cy="675185"/>
              </a:xfrm>
              <a:prstGeom prst="rect">
                <a:avLst/>
              </a:prstGeom>
              <a:blipFill>
                <a:blip r:embed="rId3"/>
                <a:stretch>
                  <a:fillRect l="-2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E653BBC-00A4-45F2-ABA1-9A59AC653A33}"/>
                  </a:ext>
                </a:extLst>
              </p:cNvPr>
              <p:cNvSpPr txBox="1"/>
              <p:nvPr/>
            </p:nvSpPr>
            <p:spPr>
              <a:xfrm>
                <a:off x="6096000" y="5404108"/>
                <a:ext cx="38762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R</m:t>
                    </m:r>
                    <m:r>
                      <m:rPr>
                        <m:sty m:val="p"/>
                      </m:rPr>
                      <a:rPr lang="en-US" sz="2400" b="0" i="0" baseline="-2500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td</m:t>
                    </m:r>
                    <m:r>
                      <a:rPr lang="en-US" sz="24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.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I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24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2,4V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E653BBC-00A4-45F2-ABA1-9A59AC653A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404108"/>
                <a:ext cx="3876261" cy="461665"/>
              </a:xfrm>
              <a:prstGeom prst="rect">
                <a:avLst/>
              </a:prstGeom>
              <a:blipFill>
                <a:blip r:embed="rId4"/>
                <a:stretch>
                  <a:fillRect l="-2358" t="-10667" b="-2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miley Face 3">
            <a:extLst>
              <a:ext uri="{FF2B5EF4-FFF2-40B4-BE49-F238E27FC236}">
                <a16:creationId xmlns:a16="http://schemas.microsoft.com/office/drawing/2014/main" id="{E63D886D-6B24-42C3-9797-6EFB4D6D893D}"/>
              </a:ext>
            </a:extLst>
          </p:cNvPr>
          <p:cNvSpPr/>
          <p:nvPr/>
        </p:nvSpPr>
        <p:spPr>
          <a:xfrm>
            <a:off x="4094922" y="2462892"/>
            <a:ext cx="387510" cy="422412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989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2" grpId="0"/>
      <p:bldP spid="7" grpId="0"/>
      <p:bldP spid="9" grpId="0"/>
      <p:bldP spid="11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A64578-A630-47AC-AEBD-2BF973B7ED97}"/>
              </a:ext>
            </a:extLst>
          </p:cNvPr>
          <p:cNvSpPr txBox="1"/>
          <p:nvPr/>
        </p:nvSpPr>
        <p:spPr>
          <a:xfrm>
            <a:off x="640080" y="629921"/>
            <a:ext cx="1019048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Cho mạch điện như hình vẽ, 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5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3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12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 = 3V, r = 1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Ω.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Bỏ qua điện trở của dây nối.</a:t>
            </a:r>
            <a:endParaRPr lang="en-US" sz="2400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3FD92403-6D4D-46B4-AC81-31F33D9FD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308" y="1541329"/>
            <a:ext cx="3802716" cy="289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81A288-CA9B-4271-AA02-96670C4BD10F}"/>
              </a:ext>
            </a:extLst>
          </p:cNvPr>
          <p:cNvSpPr txBox="1"/>
          <p:nvPr/>
        </p:nvSpPr>
        <p:spPr>
          <a:xfrm>
            <a:off x="640080" y="1707466"/>
            <a:ext cx="60982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Câu</a:t>
            </a:r>
            <a:r>
              <a:rPr lang="en-US" sz="2400" b="1" dirty="0"/>
              <a:t> 8. </a:t>
            </a:r>
            <a:r>
              <a:rPr lang="en-US" sz="2400" b="1" dirty="0" err="1"/>
              <a:t>Công</a:t>
            </a:r>
            <a:r>
              <a:rPr lang="en-US" sz="2400" b="1" dirty="0"/>
              <a:t> </a:t>
            </a:r>
            <a:r>
              <a:rPr lang="en-US" sz="2400" b="1" dirty="0" err="1"/>
              <a:t>suất</a:t>
            </a:r>
            <a:r>
              <a:rPr lang="en-US" sz="2400" b="1" dirty="0"/>
              <a:t> </a:t>
            </a:r>
            <a:r>
              <a:rPr lang="en-US" sz="2400" b="1" dirty="0" err="1"/>
              <a:t>mạch</a:t>
            </a:r>
            <a:r>
              <a:rPr lang="en-US" sz="2400" b="1" dirty="0"/>
              <a:t> </a:t>
            </a:r>
            <a:r>
              <a:rPr lang="en-US" sz="2400" b="1" dirty="0" err="1"/>
              <a:t>ngoài</a:t>
            </a:r>
            <a:r>
              <a:rPr lang="en-US" sz="2400" b="1" dirty="0"/>
              <a:t> </a:t>
            </a:r>
            <a:r>
              <a:rPr lang="en-US" sz="2400" b="1" dirty="0" err="1"/>
              <a:t>là</a:t>
            </a:r>
            <a:endParaRPr lang="en-US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2D5D0F-48BD-4486-8CD3-65AFAF3384D8}"/>
              </a:ext>
            </a:extLst>
          </p:cNvPr>
          <p:cNvSpPr txBox="1"/>
          <p:nvPr/>
        </p:nvSpPr>
        <p:spPr>
          <a:xfrm>
            <a:off x="1697261" y="2101622"/>
            <a:ext cx="6096000" cy="2803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b="1" dirty="0"/>
              <a:t>A. 0.64W</a:t>
            </a:r>
          </a:p>
          <a:p>
            <a:pPr>
              <a:lnSpc>
                <a:spcPct val="150000"/>
              </a:lnSpc>
            </a:pPr>
            <a:r>
              <a:rPr lang="pl-PL" sz="2400" b="1" dirty="0"/>
              <a:t>B. 1W</a:t>
            </a:r>
          </a:p>
          <a:p>
            <a:pPr>
              <a:lnSpc>
                <a:spcPct val="150000"/>
              </a:lnSpc>
            </a:pPr>
            <a:r>
              <a:rPr lang="pl-PL" sz="2400" b="1" dirty="0"/>
              <a:t>C. 1,44W</a:t>
            </a:r>
          </a:p>
          <a:p>
            <a:pPr>
              <a:lnSpc>
                <a:spcPct val="150000"/>
              </a:lnSpc>
            </a:pPr>
            <a:r>
              <a:rPr lang="pl-PL" sz="2400" b="1" dirty="0"/>
              <a:t>D. 1,96W</a:t>
            </a:r>
          </a:p>
          <a:p>
            <a:pPr algn="just">
              <a:lnSpc>
                <a:spcPct val="150000"/>
              </a:lnSpc>
            </a:pPr>
            <a:endParaRPr lang="en-US" sz="2400" b="1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0D7FDD-48CE-46EF-BD27-B2F6DCE4E5DF}"/>
              </a:ext>
            </a:extLst>
          </p:cNvPr>
          <p:cNvSpPr txBox="1"/>
          <p:nvPr/>
        </p:nvSpPr>
        <p:spPr>
          <a:xfrm>
            <a:off x="1311965" y="4904890"/>
            <a:ext cx="5009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P = U.I = 2,4 . 0,6 = 1,44W</a:t>
            </a:r>
          </a:p>
        </p:txBody>
      </p:sp>
      <p:sp>
        <p:nvSpPr>
          <p:cNvPr id="3" name="Smiley Face 2">
            <a:extLst>
              <a:ext uri="{FF2B5EF4-FFF2-40B4-BE49-F238E27FC236}">
                <a16:creationId xmlns:a16="http://schemas.microsoft.com/office/drawing/2014/main" id="{AE1F232E-0956-4380-A736-9635ECFB13E8}"/>
              </a:ext>
            </a:extLst>
          </p:cNvPr>
          <p:cNvSpPr/>
          <p:nvPr/>
        </p:nvSpPr>
        <p:spPr>
          <a:xfrm>
            <a:off x="3240157" y="3356786"/>
            <a:ext cx="377686" cy="360449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3197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2" grpId="0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A64578-A630-47AC-AEBD-2BF973B7ED97}"/>
              </a:ext>
            </a:extLst>
          </p:cNvPr>
          <p:cNvSpPr txBox="1"/>
          <p:nvPr/>
        </p:nvSpPr>
        <p:spPr>
          <a:xfrm>
            <a:off x="640080" y="629921"/>
            <a:ext cx="1019048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Cho mạch điện như hình vẽ, 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5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3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12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 = 3V, r = 1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Ω.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Bỏ qua điện trở của dây nối.</a:t>
            </a:r>
            <a:endParaRPr lang="en-US" sz="2400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3FD92403-6D4D-46B4-AC81-31F33D9FD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308" y="1541329"/>
            <a:ext cx="3802716" cy="289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81A288-CA9B-4271-AA02-96670C4BD10F}"/>
              </a:ext>
            </a:extLst>
          </p:cNvPr>
          <p:cNvSpPr txBox="1"/>
          <p:nvPr/>
        </p:nvSpPr>
        <p:spPr>
          <a:xfrm>
            <a:off x="722481" y="1954014"/>
            <a:ext cx="60982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Câu</a:t>
            </a:r>
            <a:r>
              <a:rPr lang="en-US" sz="2400" b="1" dirty="0"/>
              <a:t> 9. </a:t>
            </a:r>
            <a:r>
              <a:rPr lang="en-US" sz="2400" b="1" dirty="0" err="1"/>
              <a:t>Hiệu</a:t>
            </a:r>
            <a:r>
              <a:rPr lang="en-US" sz="2400" b="1" dirty="0"/>
              <a:t> </a:t>
            </a:r>
            <a:r>
              <a:rPr lang="en-US" sz="2400" b="1" dirty="0" err="1"/>
              <a:t>suất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</a:t>
            </a:r>
            <a:r>
              <a:rPr lang="en-US" sz="2400" b="1" dirty="0" err="1"/>
              <a:t>nguồn</a:t>
            </a:r>
            <a:r>
              <a:rPr lang="en-US" sz="2400" b="1" dirty="0"/>
              <a:t> </a:t>
            </a:r>
            <a:r>
              <a:rPr lang="en-US" sz="2400" b="1" dirty="0" err="1"/>
              <a:t>điện</a:t>
            </a:r>
            <a:r>
              <a:rPr lang="en-US" sz="2400" b="1" dirty="0"/>
              <a:t> </a:t>
            </a:r>
            <a:r>
              <a:rPr lang="en-US" sz="2400" b="1" dirty="0" err="1"/>
              <a:t>bằng</a:t>
            </a:r>
            <a:endParaRPr lang="en-US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2D5D0F-48BD-4486-8CD3-65AFAF3384D8}"/>
              </a:ext>
            </a:extLst>
          </p:cNvPr>
          <p:cNvSpPr txBox="1"/>
          <p:nvPr/>
        </p:nvSpPr>
        <p:spPr>
          <a:xfrm>
            <a:off x="1299696" y="2415679"/>
            <a:ext cx="6096000" cy="2803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A. 60%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B. 70%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C. 80%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D. 90%</a:t>
            </a:r>
          </a:p>
          <a:p>
            <a:pPr algn="just">
              <a:lnSpc>
                <a:spcPct val="150000"/>
              </a:lnSpc>
            </a:pPr>
            <a:endParaRPr lang="en-US" sz="2400" b="1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D2457E1-EA99-4D70-8877-90D99DCBBA1E}"/>
                  </a:ext>
                </a:extLst>
              </p:cNvPr>
              <p:cNvSpPr txBox="1"/>
              <p:nvPr/>
            </p:nvSpPr>
            <p:spPr>
              <a:xfrm>
                <a:off x="1818861" y="5297557"/>
                <a:ext cx="3935896" cy="7990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C00000"/>
                    </a:solidFill>
                  </a:rPr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U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= 0,8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D2457E1-EA99-4D70-8877-90D99DCBBA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861" y="5297557"/>
                <a:ext cx="3935896" cy="799001"/>
              </a:xfrm>
              <a:prstGeom prst="rect">
                <a:avLst/>
              </a:prstGeom>
              <a:blipFill>
                <a:blip r:embed="rId3"/>
                <a:stretch>
                  <a:fillRect l="-3870" b="-114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miley Face 2">
            <a:extLst>
              <a:ext uri="{FF2B5EF4-FFF2-40B4-BE49-F238E27FC236}">
                <a16:creationId xmlns:a16="http://schemas.microsoft.com/office/drawing/2014/main" id="{B564D6C4-A3F4-4632-B8D7-48CC1EB44E70}"/>
              </a:ext>
            </a:extLst>
          </p:cNvPr>
          <p:cNvSpPr/>
          <p:nvPr/>
        </p:nvSpPr>
        <p:spPr>
          <a:xfrm>
            <a:off x="2544417" y="3717235"/>
            <a:ext cx="347870" cy="347869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535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C753C2E-86DF-4BB0-80B6-AD551F273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000" y="795253"/>
            <a:ext cx="5393600" cy="1646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sz="2933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 năng tiêu thụ của đoạn mạch</a:t>
            </a:r>
          </a:p>
          <a:p>
            <a:r>
              <a:rPr lang="it-IT" sz="2933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= Uq = UIt</a:t>
            </a:r>
            <a:endParaRPr lang="it-IT" sz="2933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933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6B2344C-E746-4CA8-B707-7D489A2F7AB8}"/>
              </a:ext>
            </a:extLst>
          </p:cNvPr>
          <p:cNvSpPr txBox="1">
            <a:spLocks/>
          </p:cNvSpPr>
          <p:nvPr/>
        </p:nvSpPr>
        <p:spPr>
          <a:xfrm>
            <a:off x="459804" y="2769148"/>
            <a:ext cx="5393600" cy="1646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171450" lvl="0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lvl="1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lvl="2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lvl="3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lvl="4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lvl="5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lvl="6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lvl="7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lvl="8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667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 suất điện </a:t>
            </a:r>
            <a:endParaRPr lang="it-IT" sz="2933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933" dirty="0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BC63A2B9-A171-4947-9BBD-7CB45512C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390" y="3525762"/>
            <a:ext cx="1166857" cy="533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en-US" sz="2667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it-IT" altLang="en-US" sz="2667" b="1" dirty="0">
                <a:latin typeface="Kunstler Script" panose="030304020206070D0D06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it-IT" altLang="en-US" sz="2667" dirty="0">
                <a:ea typeface="Times New Roman" panose="02020603050405020304" pitchFamily="18" charset="0"/>
              </a:rPr>
              <a:t>  </a:t>
            </a:r>
            <a:r>
              <a:rPr lang="it-IT" altLang="en-US" sz="2667" dirty="0">
                <a:latin typeface="Arial" panose="020B0604020202020204" pitchFamily="34" charset="0"/>
                <a:ea typeface="Times New Roman" panose="02020603050405020304" pitchFamily="18" charset="0"/>
              </a:rPr>
              <a:t>= </a:t>
            </a:r>
            <a:endParaRPr lang="it-IT" altLang="en-US" sz="2667" dirty="0">
              <a:latin typeface="Arial" panose="020B0604020202020204" pitchFamily="34" charset="0"/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92DE050-8D80-4BFE-B315-6093BC7818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3889" y="3345657"/>
          <a:ext cx="442715" cy="86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90417" imgH="393529" progId="Equation.3">
                  <p:embed/>
                </p:oleObj>
              </mc:Choice>
              <mc:Fallback>
                <p:oleObj r:id="rId2" imgW="190417" imgH="393529" progId="Equation.3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92DE050-8D80-4BFE-B315-6093BC7818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889" y="3345657"/>
                        <a:ext cx="442715" cy="8670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ubtitle 2">
            <a:extLst>
              <a:ext uri="{FF2B5EF4-FFF2-40B4-BE49-F238E27FC236}">
                <a16:creationId xmlns:a16="http://schemas.microsoft.com/office/drawing/2014/main" id="{6AEBD206-A2B7-42BC-B708-688546BCC4DC}"/>
              </a:ext>
            </a:extLst>
          </p:cNvPr>
          <p:cNvSpPr txBox="1">
            <a:spLocks/>
          </p:cNvSpPr>
          <p:nvPr/>
        </p:nvSpPr>
        <p:spPr>
          <a:xfrm>
            <a:off x="6106984" y="795253"/>
            <a:ext cx="5393600" cy="164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171450" lvl="0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lvl="1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lvl="2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lvl="3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lvl="4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lvl="5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lvl="6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lvl="7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lvl="8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933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 của nguồn điện</a:t>
            </a:r>
          </a:p>
          <a:p>
            <a:r>
              <a:rPr lang="it-IT" sz="2933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= q</a:t>
            </a:r>
            <a:r>
              <a:rPr lang="it-IT" sz="2667" b="1" dirty="0">
                <a:latin typeface="Kunstler Script" panose="030304020206070D0D06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it-IT" sz="2667" dirty="0">
                <a:latin typeface="Kunstler Script" panose="030304020206070D0D06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933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it-IT" sz="2667" b="1" dirty="0">
                <a:latin typeface="Kunstler Script" panose="030304020206070D0D06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it-IT" sz="2667" dirty="0">
                <a:latin typeface="Kunstler Script" panose="030304020206070D0D06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933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endParaRPr lang="it-IT" sz="2933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933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7AF80C7-86AA-4DF5-9879-C0A55ACA36FB}"/>
              </a:ext>
            </a:extLst>
          </p:cNvPr>
          <p:cNvSpPr txBox="1">
            <a:spLocks/>
          </p:cNvSpPr>
          <p:nvPr/>
        </p:nvSpPr>
        <p:spPr>
          <a:xfrm>
            <a:off x="6106984" y="2769148"/>
            <a:ext cx="5393600" cy="164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171450" lvl="0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lvl="1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lvl="2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lvl="3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lvl="4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lvl="5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lvl="6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lvl="7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lvl="8" indent="-17145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667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 suất nguồn điện </a:t>
            </a:r>
            <a:endParaRPr lang="it-IT" sz="2933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200" b="1" dirty="0">
                <a:latin typeface="Kunstler Script" panose="030304020206070D0D06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it-IT" sz="3200" dirty="0">
                <a:latin typeface="Kunstler Script" panose="030304020206070D0D06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733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933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617545-DB43-4DA0-9AE9-870C7E1E7E15}"/>
              </a:ext>
            </a:extLst>
          </p:cNvPr>
          <p:cNvSpPr txBox="1"/>
          <p:nvPr/>
        </p:nvSpPr>
        <p:spPr>
          <a:xfrm>
            <a:off x="3163328" y="3525794"/>
            <a:ext cx="828936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/>
              <a:t>=U.I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DFD90BBB-0EC9-4463-9204-363C64FB7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6928" y="3325777"/>
            <a:ext cx="1166857" cy="533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en-US" sz="2667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it-IT" altLang="en-US" sz="2667" b="1" dirty="0">
                <a:latin typeface="Kunstler Script" panose="030304020206070D0D06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it-IT" altLang="en-US" sz="2667" dirty="0">
                <a:ea typeface="Times New Roman" panose="02020603050405020304" pitchFamily="18" charset="0"/>
              </a:rPr>
              <a:t>  </a:t>
            </a:r>
            <a:r>
              <a:rPr lang="it-IT" altLang="en-US" sz="2667" dirty="0">
                <a:latin typeface="Arial" panose="020B0604020202020204" pitchFamily="34" charset="0"/>
                <a:ea typeface="Times New Roman" panose="02020603050405020304" pitchFamily="18" charset="0"/>
              </a:rPr>
              <a:t>= </a:t>
            </a:r>
            <a:endParaRPr lang="it-IT" altLang="en-US" sz="2667" dirty="0">
              <a:latin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36ABF4F-D0E5-4BE1-B370-BD3340BD1131}"/>
              </a:ext>
            </a:extLst>
          </p:cNvPr>
          <p:cNvSpPr/>
          <p:nvPr/>
        </p:nvSpPr>
        <p:spPr>
          <a:xfrm>
            <a:off x="1122418" y="4789176"/>
            <a:ext cx="5085492" cy="16468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76C6DC-B9B1-40A0-9190-E38B126C1D6F}"/>
              </a:ext>
            </a:extLst>
          </p:cNvPr>
          <p:cNvSpPr txBox="1"/>
          <p:nvPr/>
        </p:nvSpPr>
        <p:spPr>
          <a:xfrm>
            <a:off x="1635760" y="5081759"/>
            <a:ext cx="34577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Nhiệt</a:t>
            </a:r>
            <a:r>
              <a:rPr lang="en-US" sz="2400" b="1" dirty="0"/>
              <a:t> </a:t>
            </a:r>
            <a:r>
              <a:rPr lang="en-US" sz="2400" b="1" dirty="0" err="1"/>
              <a:t>lượng</a:t>
            </a:r>
            <a:r>
              <a:rPr lang="en-US" sz="2400" b="1" dirty="0"/>
              <a:t> </a:t>
            </a:r>
            <a:r>
              <a:rPr lang="en-US" sz="2400" b="1" dirty="0" err="1"/>
              <a:t>tỏa</a:t>
            </a:r>
            <a:r>
              <a:rPr lang="en-US" sz="2400" b="1" dirty="0"/>
              <a:t> ra</a:t>
            </a:r>
          </a:p>
          <a:p>
            <a:pPr algn="ctr"/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Q = RI</a:t>
            </a:r>
            <a:r>
              <a:rPr lang="it-IT" sz="2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en-US" sz="2400" b="1" dirty="0"/>
          </a:p>
          <a:p>
            <a:pPr algn="ctr"/>
            <a:endParaRPr lang="en-US" sz="2400" b="1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AD9119E-8BCB-4D83-9120-61493742F08B}"/>
              </a:ext>
            </a:extLst>
          </p:cNvPr>
          <p:cNvSpPr/>
          <p:nvPr/>
        </p:nvSpPr>
        <p:spPr>
          <a:xfrm>
            <a:off x="5984091" y="4670566"/>
            <a:ext cx="5309310" cy="171927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EB49DEE-5BAD-4B72-86D1-D94FB5B4C493}"/>
                  </a:ext>
                </a:extLst>
              </p:cNvPr>
              <p:cNvSpPr txBox="1"/>
              <p:nvPr/>
            </p:nvSpPr>
            <p:spPr>
              <a:xfrm>
                <a:off x="5853404" y="5046088"/>
                <a:ext cx="5439997" cy="10486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Công </a:t>
                </a:r>
                <a:r>
                  <a:rPr lang="en-US" sz="2400" b="1" dirty="0" err="1"/>
                  <a:t>suất</a:t>
                </a:r>
                <a:r>
                  <a:rPr lang="en-US" sz="2400" b="1" dirty="0"/>
                  <a:t> </a:t>
                </a:r>
                <a:r>
                  <a:rPr lang="en-US" sz="2400" b="1" dirty="0" err="1"/>
                  <a:t>tỏa</a:t>
                </a:r>
                <a:r>
                  <a:rPr lang="en-US" sz="2400" b="1" dirty="0"/>
                  <a:t> </a:t>
                </a:r>
                <a:r>
                  <a:rPr lang="en-US" sz="2400" b="1" dirty="0" err="1"/>
                  <a:t>nhiệt</a:t>
                </a:r>
                <a:r>
                  <a:rPr lang="en-US" sz="2400" b="1" dirty="0"/>
                  <a:t> </a:t>
                </a:r>
                <a:r>
                  <a:rPr lang="en-US" sz="2400" b="1" dirty="0" err="1"/>
                  <a:t>của</a:t>
                </a:r>
                <a:r>
                  <a:rPr lang="en-US" sz="2400" b="1" dirty="0"/>
                  <a:t> </a:t>
                </a:r>
                <a:r>
                  <a:rPr lang="en-US" sz="2400" b="1" dirty="0" err="1"/>
                  <a:t>vật</a:t>
                </a:r>
                <a:r>
                  <a:rPr lang="en-US" sz="2400" b="1" dirty="0"/>
                  <a:t> </a:t>
                </a:r>
                <a:r>
                  <a:rPr lang="en-US" sz="2400" b="1" dirty="0" err="1"/>
                  <a:t>dẫn</a:t>
                </a:r>
                <a:endParaRPr lang="en-US" sz="2400" b="1" dirty="0"/>
              </a:p>
              <a:p>
                <a:pPr algn="ctr"/>
                <a:r>
                  <a:rPr lang="it-IT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 = RI</a:t>
                </a:r>
                <a:r>
                  <a:rPr lang="it-IT" sz="24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it-IT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t-IT" sz="2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400" b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𝐔</m:t>
                            </m:r>
                          </m:e>
                          <m:sup>
                            <m:r>
                              <a:rPr lang="en-US" sz="2400" b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𝐑</m:t>
                        </m:r>
                      </m:den>
                    </m:f>
                  </m:oMath>
                </a14:m>
                <a:endParaRPr lang="en-U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EB49DEE-5BAD-4B72-86D1-D94FB5B4C4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3404" y="5046088"/>
                <a:ext cx="5439997" cy="1048620"/>
              </a:xfrm>
              <a:prstGeom prst="rect">
                <a:avLst/>
              </a:prstGeom>
              <a:blipFill>
                <a:blip r:embed="rId5"/>
                <a:stretch>
                  <a:fillRect t="-4651" b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207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7" grpId="0"/>
      <p:bldP spid="9" grpId="0" animBg="1"/>
      <p:bldP spid="10" grpId="0" animBg="1"/>
      <p:bldP spid="11" grpId="0"/>
      <p:bldP spid="12" grpId="0"/>
      <p:bldP spid="13" grpId="0" animBg="1"/>
      <p:bldP spid="14" grpId="0"/>
      <p:bldP spid="15" grpId="0" animBg="1"/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A64578-A630-47AC-AEBD-2BF973B7ED97}"/>
              </a:ext>
            </a:extLst>
          </p:cNvPr>
          <p:cNvSpPr txBox="1"/>
          <p:nvPr/>
        </p:nvSpPr>
        <p:spPr>
          <a:xfrm>
            <a:off x="522135" y="411260"/>
            <a:ext cx="11147729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58 SGK</a:t>
            </a:r>
          </a:p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acquy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=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V, r =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0,6</a:t>
            </a:r>
            <a:r>
              <a:rPr lang="el-GR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acquy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thắp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(6V-3W) </a:t>
            </a:r>
          </a:p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acquy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2457E1-EA99-4D70-8877-90D99DCBBA1E}"/>
              </a:ext>
            </a:extLst>
          </p:cNvPr>
          <p:cNvSpPr txBox="1"/>
          <p:nvPr/>
        </p:nvSpPr>
        <p:spPr>
          <a:xfrm>
            <a:off x="1093305" y="2427352"/>
            <a:ext cx="3935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Đ (6V-3W)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C56867-2E99-4B2E-9EF8-B72F2CD2CE2E}"/>
              </a:ext>
            </a:extLst>
          </p:cNvPr>
          <p:cNvSpPr txBox="1"/>
          <p:nvPr/>
        </p:nvSpPr>
        <p:spPr>
          <a:xfrm>
            <a:off x="1093305" y="3463751"/>
            <a:ext cx="6549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7CA0E8-AFCA-4E14-B6AE-11F96582242D}"/>
                  </a:ext>
                </a:extLst>
              </p:cNvPr>
              <p:cNvSpPr txBox="1"/>
              <p:nvPr/>
            </p:nvSpPr>
            <p:spPr>
              <a:xfrm>
                <a:off x="4495800" y="2320238"/>
                <a:ext cx="3935896" cy="7990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C00000"/>
                    </a:solidFill>
                  </a:rPr>
                  <a:t>R</a:t>
                </a:r>
                <a:r>
                  <a:rPr lang="en-US" sz="3200" baseline="-25000" dirty="0" err="1">
                    <a:solidFill>
                      <a:srgbClr val="C00000"/>
                    </a:solidFill>
                  </a:rPr>
                  <a:t>đ</a:t>
                </a:r>
                <a:r>
                  <a:rPr lang="en-US" sz="3200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U</m:t>
                        </m:r>
                        <m:r>
                          <a:rPr lang="en-US" sz="3200" b="0" i="1" baseline="3000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= 12</a:t>
                </a:r>
                <a:r>
                  <a:rPr lang="en-US" sz="3200" dirty="0">
                    <a:solidFill>
                      <a:srgbClr val="C00000"/>
                    </a:solidFill>
                    <a:sym typeface="Symbol" panose="05050102010706020507" pitchFamily="18" charset="2"/>
                  </a:rPr>
                  <a:t></a:t>
                </a:r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7CA0E8-AFCA-4E14-B6AE-11F9658224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320238"/>
                <a:ext cx="3935896" cy="799001"/>
              </a:xfrm>
              <a:prstGeom prst="rect">
                <a:avLst/>
              </a:prstGeom>
              <a:blipFill>
                <a:blip r:embed="rId2"/>
                <a:stretch>
                  <a:fillRect l="-4031" b="-114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9FFDF92-49D2-425A-9768-2AA8BFD1559A}"/>
                  </a:ext>
                </a:extLst>
              </p:cNvPr>
              <p:cNvSpPr txBox="1"/>
              <p:nvPr/>
            </p:nvSpPr>
            <p:spPr>
              <a:xfrm>
                <a:off x="7454348" y="3429000"/>
                <a:ext cx="2872409" cy="7176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𝐄</m:t>
                        </m:r>
                      </m:num>
                      <m:den>
                        <m:sSub>
                          <m:sSubPr>
                            <m:ctrlP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1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𝐑</m:t>
                            </m:r>
                          </m:e>
                          <m:sub>
                            <m:r>
                              <a:rPr lang="en-US" sz="2600" b="1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  <m:r>
                          <a:rPr lang="en-US" sz="26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𝐫</m:t>
                        </m:r>
                      </m:den>
                    </m:f>
                  </m:oMath>
                </a14:m>
                <a:r>
                  <a:rPr lang="en-US" sz="26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=0,476A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9FFDF92-49D2-425A-9768-2AA8BFD155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4348" y="3429000"/>
                <a:ext cx="2872409" cy="717632"/>
              </a:xfrm>
              <a:prstGeom prst="rect">
                <a:avLst/>
              </a:prstGeom>
              <a:blipFill>
                <a:blip r:embed="rId3"/>
                <a:stretch>
                  <a:fillRect l="-3822" b="-1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85CB88F6-C5EC-4F2E-ABF5-3801A73F6F82}"/>
              </a:ext>
            </a:extLst>
          </p:cNvPr>
          <p:cNvSpPr txBox="1"/>
          <p:nvPr/>
        </p:nvSpPr>
        <p:spPr>
          <a:xfrm>
            <a:off x="1093305" y="4500150"/>
            <a:ext cx="6549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acquy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CC0D05-FF8D-4E3E-8D2B-98D3CE6729D1}"/>
              </a:ext>
            </a:extLst>
          </p:cNvPr>
          <p:cNvSpPr txBox="1"/>
          <p:nvPr/>
        </p:nvSpPr>
        <p:spPr>
          <a:xfrm>
            <a:off x="5868505" y="4476971"/>
            <a:ext cx="6549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aseline="-25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.I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5,714V</a:t>
            </a:r>
          </a:p>
        </p:txBody>
      </p:sp>
    </p:spTree>
    <p:extLst>
      <p:ext uri="{BB962C8B-B14F-4D97-AF65-F5344CB8AC3E}">
        <p14:creationId xmlns:p14="http://schemas.microsoft.com/office/powerpoint/2010/main" val="12460707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9" grpId="0"/>
      <p:bldP spid="11" grpId="0"/>
      <p:bldP spid="4" grpId="0"/>
      <p:bldP spid="12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A64578-A630-47AC-AEBD-2BF973B7ED97}"/>
              </a:ext>
            </a:extLst>
          </p:cNvPr>
          <p:cNvSpPr txBox="1"/>
          <p:nvPr/>
        </p:nvSpPr>
        <p:spPr>
          <a:xfrm>
            <a:off x="522135" y="411260"/>
            <a:ext cx="8225625" cy="22467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58 SGK</a:t>
            </a:r>
          </a:p>
          <a:p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4,5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V, r</a:t>
            </a:r>
            <a:r>
              <a:rPr lang="en-US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V, r</a:t>
            </a:r>
            <a:r>
              <a:rPr lang="en-US" sz="28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C56867-2E99-4B2E-9EF8-B72F2CD2CE2E}"/>
              </a:ext>
            </a:extLst>
          </p:cNvPr>
          <p:cNvSpPr txBox="1"/>
          <p:nvPr/>
        </p:nvSpPr>
        <p:spPr>
          <a:xfrm>
            <a:off x="717385" y="3486516"/>
            <a:ext cx="6549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9FFDF92-49D2-425A-9768-2AA8BFD1559A}"/>
                  </a:ext>
                </a:extLst>
              </p:cNvPr>
              <p:cNvSpPr txBox="1"/>
              <p:nvPr/>
            </p:nvSpPr>
            <p:spPr>
              <a:xfrm>
                <a:off x="7125031" y="3483879"/>
                <a:ext cx="2872409" cy="7160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6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1,5A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9FFDF92-49D2-425A-9768-2AA8BFD155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5031" y="3483879"/>
                <a:ext cx="2872409" cy="716093"/>
              </a:xfrm>
              <a:prstGeom prst="rect">
                <a:avLst/>
              </a:prstGeom>
              <a:blipFill>
                <a:blip r:embed="rId2"/>
                <a:stretch>
                  <a:fillRect l="-3822" b="-1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85CB88F6-C5EC-4F2E-ABF5-3801A73F6F82}"/>
              </a:ext>
            </a:extLst>
          </p:cNvPr>
          <p:cNvSpPr txBox="1"/>
          <p:nvPr/>
        </p:nvSpPr>
        <p:spPr>
          <a:xfrm>
            <a:off x="910425" y="4750710"/>
            <a:ext cx="6549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32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CC0D05-FF8D-4E3E-8D2B-98D3CE6729D1}"/>
              </a:ext>
            </a:extLst>
          </p:cNvPr>
          <p:cNvSpPr txBox="1"/>
          <p:nvPr/>
        </p:nvSpPr>
        <p:spPr>
          <a:xfrm>
            <a:off x="5286292" y="4757492"/>
            <a:ext cx="6549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2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E</a:t>
            </a:r>
            <a:r>
              <a:rPr lang="en-US" sz="32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r</a:t>
            </a:r>
            <a:r>
              <a:rPr lang="en-US" sz="32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.I = 0V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58F0370-7E3A-4D22-A6F8-698B527BE7BA}"/>
              </a:ext>
            </a:extLst>
          </p:cNvPr>
          <p:cNvGrpSpPr/>
          <p:nvPr/>
        </p:nvGrpSpPr>
        <p:grpSpPr>
          <a:xfrm>
            <a:off x="8917057" y="233680"/>
            <a:ext cx="2401186" cy="2218047"/>
            <a:chOff x="8917057" y="233680"/>
            <a:chExt cx="2401186" cy="22180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7DEAF62-E262-4AEC-A877-F4E32EAAAEA7}"/>
                </a:ext>
              </a:extLst>
            </p:cNvPr>
            <p:cNvCxnSpPr/>
            <p:nvPr/>
          </p:nvCxnSpPr>
          <p:spPr>
            <a:xfrm>
              <a:off x="9357360" y="863600"/>
              <a:ext cx="64008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231F25D-4B87-412B-9E74-21E81E16086F}"/>
                </a:ext>
              </a:extLst>
            </p:cNvPr>
            <p:cNvCxnSpPr/>
            <p:nvPr/>
          </p:nvCxnSpPr>
          <p:spPr>
            <a:xfrm>
              <a:off x="10007600" y="619760"/>
              <a:ext cx="0" cy="4876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EE563F5-2B9B-40B7-9B34-4D89715B2B34}"/>
                </a:ext>
              </a:extLst>
            </p:cNvPr>
            <p:cNvCxnSpPr/>
            <p:nvPr/>
          </p:nvCxnSpPr>
          <p:spPr>
            <a:xfrm>
              <a:off x="10149840" y="731520"/>
              <a:ext cx="0" cy="2540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E2D1C43-106F-411E-B178-251193B7CC6D}"/>
                </a:ext>
              </a:extLst>
            </p:cNvPr>
            <p:cNvCxnSpPr/>
            <p:nvPr/>
          </p:nvCxnSpPr>
          <p:spPr>
            <a:xfrm>
              <a:off x="10160000" y="731520"/>
              <a:ext cx="0" cy="2540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E085DA7-EAB8-4CC9-8299-972BBC417AA9}"/>
                </a:ext>
              </a:extLst>
            </p:cNvPr>
            <p:cNvCxnSpPr/>
            <p:nvPr/>
          </p:nvCxnSpPr>
          <p:spPr>
            <a:xfrm>
              <a:off x="10170160" y="868680"/>
              <a:ext cx="64008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F9E180E7-98FE-4327-9796-3CFDA553FCD0}"/>
                </a:ext>
              </a:extLst>
            </p:cNvPr>
            <p:cNvGrpSpPr/>
            <p:nvPr/>
          </p:nvGrpSpPr>
          <p:grpSpPr>
            <a:xfrm>
              <a:off x="9357360" y="1617924"/>
              <a:ext cx="1452880" cy="487680"/>
              <a:chOff x="9357360" y="1617924"/>
              <a:chExt cx="1452880" cy="487680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1B14025-5F6F-410A-A459-E7E0331CB14D}"/>
                  </a:ext>
                </a:extLst>
              </p:cNvPr>
              <p:cNvCxnSpPr/>
              <p:nvPr/>
            </p:nvCxnSpPr>
            <p:spPr>
              <a:xfrm>
                <a:off x="9357360" y="1861764"/>
                <a:ext cx="640080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A3BB1491-F354-493A-BF65-7D1338357628}"/>
                  </a:ext>
                </a:extLst>
              </p:cNvPr>
              <p:cNvCxnSpPr/>
              <p:nvPr/>
            </p:nvCxnSpPr>
            <p:spPr>
              <a:xfrm>
                <a:off x="10160000" y="1617924"/>
                <a:ext cx="0" cy="4876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E6DC8F6-2CC7-4FB5-9BF4-891013168F23}"/>
                  </a:ext>
                </a:extLst>
              </p:cNvPr>
              <p:cNvGrpSpPr/>
              <p:nvPr/>
            </p:nvGrpSpPr>
            <p:grpSpPr>
              <a:xfrm>
                <a:off x="10027920" y="1760164"/>
                <a:ext cx="20320" cy="254000"/>
                <a:chOff x="10027920" y="2014164"/>
                <a:chExt cx="20320" cy="254000"/>
              </a:xfrm>
            </p:grpSpPr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92ED23AE-93B4-40FB-BF02-6933A4815F17}"/>
                    </a:ext>
                  </a:extLst>
                </p:cNvPr>
                <p:cNvCxnSpPr/>
                <p:nvPr/>
              </p:nvCxnSpPr>
              <p:spPr>
                <a:xfrm>
                  <a:off x="10048240" y="2014164"/>
                  <a:ext cx="0" cy="2540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94388775-3143-4F76-897A-1A2017F8A3F3}"/>
                    </a:ext>
                  </a:extLst>
                </p:cNvPr>
                <p:cNvCxnSpPr/>
                <p:nvPr/>
              </p:nvCxnSpPr>
              <p:spPr>
                <a:xfrm>
                  <a:off x="10027920" y="2014164"/>
                  <a:ext cx="0" cy="2540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4F792382-F2AC-4397-B0B5-7818F3B9E82D}"/>
                  </a:ext>
                </a:extLst>
              </p:cNvPr>
              <p:cNvCxnSpPr/>
              <p:nvPr/>
            </p:nvCxnSpPr>
            <p:spPr>
              <a:xfrm>
                <a:off x="10170160" y="1866844"/>
                <a:ext cx="640080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6F3D88-CF95-48A5-8C3F-639C04025E44}"/>
                </a:ext>
              </a:extLst>
            </p:cNvPr>
            <p:cNvCxnSpPr/>
            <p:nvPr/>
          </p:nvCxnSpPr>
          <p:spPr>
            <a:xfrm>
              <a:off x="9357360" y="853440"/>
              <a:ext cx="0" cy="100832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1F7DBCE-2077-4DFF-BEE9-9BF926985CF4}"/>
                </a:ext>
              </a:extLst>
            </p:cNvPr>
            <p:cNvCxnSpPr/>
            <p:nvPr/>
          </p:nvCxnSpPr>
          <p:spPr>
            <a:xfrm>
              <a:off x="10810240" y="878840"/>
              <a:ext cx="0" cy="100832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D4540FA-2FFD-477A-8640-E60A6524BC77}"/>
                </a:ext>
              </a:extLst>
            </p:cNvPr>
            <p:cNvSpPr txBox="1"/>
            <p:nvPr/>
          </p:nvSpPr>
          <p:spPr>
            <a:xfrm>
              <a:off x="9570720" y="233680"/>
              <a:ext cx="1087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r</a:t>
              </a:r>
              <a:r>
                <a:rPr lang="en-US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83CCF59-D485-4BA7-BC7B-F4E42A5A4F17}"/>
                </a:ext>
              </a:extLst>
            </p:cNvPr>
            <p:cNvSpPr txBox="1"/>
            <p:nvPr/>
          </p:nvSpPr>
          <p:spPr>
            <a:xfrm>
              <a:off x="9504680" y="2082395"/>
              <a:ext cx="1087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r</a:t>
              </a:r>
              <a:r>
                <a:rPr lang="en-US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A31857E-4C7A-4EE8-B7B1-B9F36B1B70DC}"/>
                </a:ext>
              </a:extLst>
            </p:cNvPr>
            <p:cNvSpPr txBox="1"/>
            <p:nvPr/>
          </p:nvSpPr>
          <p:spPr>
            <a:xfrm>
              <a:off x="8917057" y="1107440"/>
              <a:ext cx="4301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257977E9-9BDC-4233-B6F9-CAD74EEEE11F}"/>
                </a:ext>
              </a:extLst>
            </p:cNvPr>
            <p:cNvSpPr txBox="1"/>
            <p:nvPr/>
          </p:nvSpPr>
          <p:spPr>
            <a:xfrm>
              <a:off x="10888102" y="1102654"/>
              <a:ext cx="4301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8683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4" grpId="0"/>
      <p:bldP spid="12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A64578-A630-47AC-AEBD-2BF973B7ED97}"/>
              </a:ext>
            </a:extLst>
          </p:cNvPr>
          <p:cNvSpPr txBox="1"/>
          <p:nvPr/>
        </p:nvSpPr>
        <p:spPr>
          <a:xfrm>
            <a:off x="1678940" y="178875"/>
            <a:ext cx="8225625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58 SGK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C56867-2E99-4B2E-9EF8-B72F2CD2CE2E}"/>
              </a:ext>
            </a:extLst>
          </p:cNvPr>
          <p:cNvSpPr txBox="1"/>
          <p:nvPr/>
        </p:nvSpPr>
        <p:spPr>
          <a:xfrm>
            <a:off x="818985" y="4717255"/>
            <a:ext cx="6549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=2E = 3V;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aseline="-25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=2r = 2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9FFDF92-49D2-425A-9768-2AA8BFD1559A}"/>
                  </a:ext>
                </a:extLst>
              </p:cNvPr>
              <p:cNvSpPr txBox="1"/>
              <p:nvPr/>
            </p:nvSpPr>
            <p:spPr>
              <a:xfrm>
                <a:off x="7336403" y="5474413"/>
                <a:ext cx="2872409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𝒕𝒅</m:t>
                            </m:r>
                          </m:sub>
                        </m:sSub>
                        <m:r>
                          <a:rPr lang="en-US" sz="2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sz="2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6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0.375A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9FFDF92-49D2-425A-9768-2AA8BFD155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6403" y="5474413"/>
                <a:ext cx="2872409" cy="717761"/>
              </a:xfrm>
              <a:prstGeom prst="rect">
                <a:avLst/>
              </a:prstGeom>
              <a:blipFill>
                <a:blip r:embed="rId2"/>
                <a:stretch>
                  <a:fillRect l="-3814" r="-1907" b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85CB88F6-C5EC-4F2E-ABF5-3801A73F6F82}"/>
              </a:ext>
            </a:extLst>
          </p:cNvPr>
          <p:cNvSpPr txBox="1"/>
          <p:nvPr/>
        </p:nvSpPr>
        <p:spPr>
          <a:xfrm>
            <a:off x="818985" y="5607399"/>
            <a:ext cx="30722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aseline="-25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=12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CC0D05-FF8D-4E3E-8D2B-98D3CE6729D1}"/>
              </a:ext>
            </a:extLst>
          </p:cNvPr>
          <p:cNvSpPr txBox="1"/>
          <p:nvPr/>
        </p:nvSpPr>
        <p:spPr>
          <a:xfrm>
            <a:off x="3658926" y="5596318"/>
            <a:ext cx="6549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aseline="-25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td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6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6C494A49-EFBF-49FD-8AEF-5E3BD25495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52" r="629"/>
          <a:stretch/>
        </p:blipFill>
        <p:spPr>
          <a:xfrm>
            <a:off x="1374692" y="702095"/>
            <a:ext cx="8834120" cy="405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70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4" grpId="0"/>
      <p:bldP spid="12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A64578-A630-47AC-AEBD-2BF973B7ED97}"/>
              </a:ext>
            </a:extLst>
          </p:cNvPr>
          <p:cNvSpPr txBox="1"/>
          <p:nvPr/>
        </p:nvSpPr>
        <p:spPr>
          <a:xfrm>
            <a:off x="1678940" y="178875"/>
            <a:ext cx="8225625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58 SGK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C56867-2E99-4B2E-9EF8-B72F2CD2CE2E}"/>
              </a:ext>
            </a:extLst>
          </p:cNvPr>
          <p:cNvSpPr txBox="1"/>
          <p:nvPr/>
        </p:nvSpPr>
        <p:spPr>
          <a:xfrm>
            <a:off x="4456265" y="1383331"/>
            <a:ext cx="6664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CB88F6-C5EC-4F2E-ABF5-3801A73F6F82}"/>
              </a:ext>
            </a:extLst>
          </p:cNvPr>
          <p:cNvSpPr txBox="1"/>
          <p:nvPr/>
        </p:nvSpPr>
        <p:spPr>
          <a:xfrm>
            <a:off x="4687329" y="2296355"/>
            <a:ext cx="43550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200" baseline="-25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aseline="-25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td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.I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=2,25V &lt; 3V </a:t>
            </a:r>
          </a:p>
        </p:txBody>
      </p:sp>
      <p:pic>
        <p:nvPicPr>
          <p:cNvPr id="10" name="Picture 9" descr="Diagram, schematic&#10;&#10;Description automatically generated">
            <a:extLst>
              <a:ext uri="{FF2B5EF4-FFF2-40B4-BE49-F238E27FC236}">
                <a16:creationId xmlns:a16="http://schemas.microsoft.com/office/drawing/2014/main" id="{6C8E5D77-35C2-4C90-ACA4-74B3EF0830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927" y="787006"/>
            <a:ext cx="2409825" cy="2362200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A1CDA6B8-49FC-4B49-9254-34BDF219A3C9}"/>
              </a:ext>
            </a:extLst>
          </p:cNvPr>
          <p:cNvSpPr txBox="1"/>
          <p:nvPr/>
        </p:nvSpPr>
        <p:spPr>
          <a:xfrm>
            <a:off x="4712398" y="3209379"/>
            <a:ext cx="6664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094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2" grpId="0"/>
      <p:bldP spid="3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A64578-A630-47AC-AEBD-2BF973B7ED97}"/>
              </a:ext>
            </a:extLst>
          </p:cNvPr>
          <p:cNvSpPr txBox="1"/>
          <p:nvPr/>
        </p:nvSpPr>
        <p:spPr>
          <a:xfrm>
            <a:off x="1678940" y="178875"/>
            <a:ext cx="8225625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58 SGK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C56867-2E99-4B2E-9EF8-B72F2CD2CE2E}"/>
              </a:ext>
            </a:extLst>
          </p:cNvPr>
          <p:cNvSpPr txBox="1"/>
          <p:nvPr/>
        </p:nvSpPr>
        <p:spPr>
          <a:xfrm>
            <a:off x="4456265" y="1383331"/>
            <a:ext cx="6664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5CB88F6-C5EC-4F2E-ABF5-3801A73F6F82}"/>
                  </a:ext>
                </a:extLst>
              </p:cNvPr>
              <p:cNvSpPr txBox="1"/>
              <p:nvPr/>
            </p:nvSpPr>
            <p:spPr>
              <a:xfrm>
                <a:off x="4687329" y="2296355"/>
                <a:ext cx="4355071" cy="8538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sub>
                        </m:sSub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2,25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=0,75</m:t>
                    </m:r>
                  </m:oMath>
                </a14:m>
                <a:endParaRPr lang="en-US" sz="32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5CB88F6-C5EC-4F2E-ABF5-3801A73F6F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329" y="2296355"/>
                <a:ext cx="4355071" cy="853823"/>
              </a:xfrm>
              <a:prstGeom prst="rect">
                <a:avLst/>
              </a:prstGeom>
              <a:blipFill>
                <a:blip r:embed="rId2"/>
                <a:stretch>
                  <a:fillRect l="-3641" b="-2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Diagram, schematic&#10;&#10;Description automatically generated">
            <a:extLst>
              <a:ext uri="{FF2B5EF4-FFF2-40B4-BE49-F238E27FC236}">
                <a16:creationId xmlns:a16="http://schemas.microsoft.com/office/drawing/2014/main" id="{6C8E5D77-35C2-4C90-ACA4-74B3EF0830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927" y="787006"/>
            <a:ext cx="2409825" cy="2362200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A1CDA6B8-49FC-4B49-9254-34BDF219A3C9}"/>
              </a:ext>
            </a:extLst>
          </p:cNvPr>
          <p:cNvSpPr txBox="1"/>
          <p:nvPr/>
        </p:nvSpPr>
        <p:spPr>
          <a:xfrm>
            <a:off x="4537545" y="3572228"/>
            <a:ext cx="6664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pin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1D03DD-B26A-456D-AD47-2E0146121838}"/>
              </a:ext>
            </a:extLst>
          </p:cNvPr>
          <p:cNvSpPr txBox="1"/>
          <p:nvPr/>
        </p:nvSpPr>
        <p:spPr>
          <a:xfrm>
            <a:off x="4687329" y="4461912"/>
            <a:ext cx="6664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E</a:t>
            </a:r>
            <a:r>
              <a:rPr lang="en-US" sz="32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–r</a:t>
            </a:r>
            <a:r>
              <a:rPr lang="en-US" sz="32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.I = 1,5 – 0,375 = 1,125V</a:t>
            </a:r>
          </a:p>
        </p:txBody>
      </p:sp>
    </p:spTree>
    <p:extLst>
      <p:ext uri="{BB962C8B-B14F-4D97-AF65-F5344CB8AC3E}">
        <p14:creationId xmlns:p14="http://schemas.microsoft.com/office/powerpoint/2010/main" val="228203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2" grpId="0"/>
      <p:bldP spid="35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A64578-A630-47AC-AEBD-2BF973B7ED97}"/>
              </a:ext>
            </a:extLst>
          </p:cNvPr>
          <p:cNvSpPr txBox="1"/>
          <p:nvPr/>
        </p:nvSpPr>
        <p:spPr>
          <a:xfrm>
            <a:off x="1678940" y="178875"/>
            <a:ext cx="8225625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58 SGK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C56867-2E99-4B2E-9EF8-B72F2CD2CE2E}"/>
              </a:ext>
            </a:extLst>
          </p:cNvPr>
          <p:cNvSpPr txBox="1"/>
          <p:nvPr/>
        </p:nvSpPr>
        <p:spPr>
          <a:xfrm>
            <a:off x="4456264" y="1383331"/>
            <a:ext cx="7573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Tháo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5CB88F6-C5EC-4F2E-ABF5-3801A73F6F82}"/>
                  </a:ext>
                </a:extLst>
              </p:cNvPr>
              <p:cNvSpPr txBox="1"/>
              <p:nvPr/>
            </p:nvSpPr>
            <p:spPr>
              <a:xfrm>
                <a:off x="4687329" y="2296355"/>
                <a:ext cx="5289791" cy="8538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I’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sub>
                        </m:sSub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12+2</m:t>
                        </m:r>
                      </m:den>
                    </m:f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=0,214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5CB88F6-C5EC-4F2E-ABF5-3801A73F6F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329" y="2296355"/>
                <a:ext cx="5289791" cy="853823"/>
              </a:xfrm>
              <a:prstGeom prst="rect">
                <a:avLst/>
              </a:prstGeom>
              <a:blipFill>
                <a:blip r:embed="rId2"/>
                <a:stretch>
                  <a:fillRect l="-2995" b="-2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Diagram, schematic&#10;&#10;Description automatically generated">
            <a:extLst>
              <a:ext uri="{FF2B5EF4-FFF2-40B4-BE49-F238E27FC236}">
                <a16:creationId xmlns:a16="http://schemas.microsoft.com/office/drawing/2014/main" id="{6C8E5D77-35C2-4C90-ACA4-74B3EF0830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927" y="787006"/>
            <a:ext cx="2409825" cy="23622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0BF574-09FF-4DD5-89F9-ED63A8595C91}"/>
                  </a:ext>
                </a:extLst>
              </p:cNvPr>
              <p:cNvSpPr txBox="1"/>
              <p:nvPr/>
            </p:nvSpPr>
            <p:spPr>
              <a:xfrm>
                <a:off x="4687328" y="3429000"/>
                <a:ext cx="571651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P’ = R.I’</a:t>
                </a:r>
                <a:r>
                  <a:rPr lang="en-US" sz="3200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12.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0,214</m:t>
                    </m:r>
                  </m:oMath>
                </a14:m>
                <a:r>
                  <a:rPr lang="en-US" sz="3200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0,55W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0BF574-09FF-4DD5-89F9-ED63A8595C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328" y="3429000"/>
                <a:ext cx="5716512" cy="584775"/>
              </a:xfrm>
              <a:prstGeom prst="rect">
                <a:avLst/>
              </a:prstGeom>
              <a:blipFill>
                <a:blip r:embed="rId4"/>
                <a:stretch>
                  <a:fillRect l="-2772" t="-14737" b="-3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357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2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A87CA-CFF1-4C36-9FEC-BCA492D81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62 SGK</a:t>
            </a:r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DBFD61B1-680C-41BA-B4A7-D1B7F645D0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43136"/>
            <a:ext cx="6546237" cy="2369205"/>
          </a:xfrm>
        </p:spPr>
      </p:pic>
      <p:pic>
        <p:nvPicPr>
          <p:cNvPr id="7" name="Picture 6" descr="Diagram, schematic&#10;&#10;Description automatically generated">
            <a:extLst>
              <a:ext uri="{FF2B5EF4-FFF2-40B4-BE49-F238E27FC236}">
                <a16:creationId xmlns:a16="http://schemas.microsoft.com/office/drawing/2014/main" id="{DDEC795E-9377-46C1-B536-DDA148A10C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414" y="1843831"/>
            <a:ext cx="3574397" cy="451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1131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A87CA-CFF1-4C36-9FEC-BCA492D81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073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62 SGK</a:t>
            </a:r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DBFD61B1-680C-41BA-B4A7-D1B7F645D0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482" y="1328736"/>
            <a:ext cx="6546237" cy="236920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7BBC99A-8B7A-4515-9C7F-AA08E9549C44}"/>
              </a:ext>
            </a:extLst>
          </p:cNvPr>
          <p:cNvSpPr txBox="1"/>
          <p:nvPr/>
        </p:nvSpPr>
        <p:spPr>
          <a:xfrm>
            <a:off x="838200" y="1313009"/>
            <a:ext cx="36006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E=6V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=7,5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Giải bài tập Vật Lý 11 | Giải Lý 11">
            <a:extLst>
              <a:ext uri="{FF2B5EF4-FFF2-40B4-BE49-F238E27FC236}">
                <a16:creationId xmlns:a16="http://schemas.microsoft.com/office/drawing/2014/main" id="{B317AB9C-7A11-4494-9CA0-65AF3705D6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1193" y="3906175"/>
            <a:ext cx="2323872" cy="76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70D8F2A-C98B-40B9-AFCF-905463B74F08}"/>
              </a:ext>
            </a:extLst>
          </p:cNvPr>
          <p:cNvSpPr txBox="1"/>
          <p:nvPr/>
        </p:nvSpPr>
        <p:spPr>
          <a:xfrm>
            <a:off x="967666" y="3343998"/>
            <a:ext cx="4003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867D78-F5C2-44D5-8BCA-5DF89DE3B4EF}"/>
              </a:ext>
            </a:extLst>
          </p:cNvPr>
          <p:cNvSpPr txBox="1"/>
          <p:nvPr/>
        </p:nvSpPr>
        <p:spPr>
          <a:xfrm>
            <a:off x="1482571" y="5140171"/>
            <a:ext cx="1917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5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48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A87CA-CFF1-4C36-9FEC-BCA492D81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073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62 SGK</a:t>
            </a:r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DBFD61B1-680C-41BA-B4A7-D1B7F645D0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482" y="1328736"/>
            <a:ext cx="6546237" cy="236920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7BBC99A-8B7A-4515-9C7F-AA08E9549C44}"/>
              </a:ext>
            </a:extLst>
          </p:cNvPr>
          <p:cNvSpPr txBox="1"/>
          <p:nvPr/>
        </p:nvSpPr>
        <p:spPr>
          <a:xfrm>
            <a:off x="838200" y="1313009"/>
            <a:ext cx="36006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E=6V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=7,5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0D8F2A-C98B-40B9-AFCF-905463B74F08}"/>
              </a:ext>
            </a:extLst>
          </p:cNvPr>
          <p:cNvSpPr txBox="1"/>
          <p:nvPr/>
        </p:nvSpPr>
        <p:spPr>
          <a:xfrm>
            <a:off x="967666" y="3343998"/>
            <a:ext cx="4500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867D78-F5C2-44D5-8BCA-5DF89DE3B4EF}"/>
                  </a:ext>
                </a:extLst>
              </p:cNvPr>
              <p:cNvSpPr txBox="1"/>
              <p:nvPr/>
            </p:nvSpPr>
            <p:spPr>
              <a:xfrm>
                <a:off x="5099482" y="3952479"/>
                <a:ext cx="1917577" cy="6826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𝑵</m:t>
                            </m:r>
                          </m:sub>
                        </m:sSub>
                      </m:den>
                    </m:f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1,2A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867D78-F5C2-44D5-8BCA-5DF89DE3B4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482" y="3952479"/>
                <a:ext cx="1917577" cy="682623"/>
              </a:xfrm>
              <a:prstGeom prst="rect">
                <a:avLst/>
              </a:prstGeom>
              <a:blipFill>
                <a:blip r:embed="rId3"/>
                <a:stretch>
                  <a:fillRect l="-5096" r="-47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696E54E-FBC6-45DB-8482-5904D6A5667C}"/>
              </a:ext>
            </a:extLst>
          </p:cNvPr>
          <p:cNvSpPr txBox="1"/>
          <p:nvPr/>
        </p:nvSpPr>
        <p:spPr>
          <a:xfrm>
            <a:off x="967665" y="3889790"/>
            <a:ext cx="4500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1044FA-1865-4511-91F0-2F12E2C46F4F}"/>
              </a:ext>
            </a:extLst>
          </p:cNvPr>
          <p:cNvSpPr txBox="1"/>
          <p:nvPr/>
        </p:nvSpPr>
        <p:spPr>
          <a:xfrm>
            <a:off x="967665" y="4669945"/>
            <a:ext cx="4500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C35E53-CEAD-46E8-9B6E-8931268E4307}"/>
              </a:ext>
            </a:extLst>
          </p:cNvPr>
          <p:cNvSpPr txBox="1"/>
          <p:nvPr/>
        </p:nvSpPr>
        <p:spPr>
          <a:xfrm>
            <a:off x="4438835" y="4779248"/>
            <a:ext cx="2991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I.R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6V = 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F2F0AA-5193-4BDB-8F93-C9F3D06B065A}"/>
              </a:ext>
            </a:extLst>
          </p:cNvPr>
          <p:cNvSpPr txBox="1"/>
          <p:nvPr/>
        </p:nvSpPr>
        <p:spPr>
          <a:xfrm>
            <a:off x="967665" y="5344936"/>
            <a:ext cx="1531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//R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//R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33D5BA-A6DF-40D3-86B0-73C101B9800A}"/>
              </a:ext>
            </a:extLst>
          </p:cNvPr>
          <p:cNvSpPr txBox="1"/>
          <p:nvPr/>
        </p:nvSpPr>
        <p:spPr>
          <a:xfrm>
            <a:off x="3025114" y="5344936"/>
            <a:ext cx="3070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=U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=U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U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6V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4A8144-F595-45EC-B035-A75364D41538}"/>
              </a:ext>
            </a:extLst>
          </p:cNvPr>
          <p:cNvSpPr txBox="1"/>
          <p:nvPr/>
        </p:nvSpPr>
        <p:spPr>
          <a:xfrm>
            <a:off x="3218154" y="6090815"/>
            <a:ext cx="3070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=U</a:t>
            </a:r>
            <a:r>
              <a:rPr lang="en-US" sz="20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R</a:t>
            </a:r>
            <a:r>
              <a:rPr lang="en-US" sz="20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0,2A </a:t>
            </a:r>
            <a:r>
              <a:rPr lang="en-US" sz="20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en-US" sz="20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8AF6A1-6F51-4AB6-8EA3-E3B539A30FAE}"/>
              </a:ext>
            </a:extLst>
          </p:cNvPr>
          <p:cNvSpPr txBox="1"/>
          <p:nvPr/>
        </p:nvSpPr>
        <p:spPr>
          <a:xfrm>
            <a:off x="6459194" y="6090815"/>
            <a:ext cx="3070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=U</a:t>
            </a:r>
            <a:r>
              <a:rPr lang="en-US" sz="20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R</a:t>
            </a:r>
            <a:r>
              <a:rPr lang="en-US" sz="20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0,8A </a:t>
            </a:r>
          </a:p>
        </p:txBody>
      </p:sp>
    </p:spTree>
    <p:extLst>
      <p:ext uri="{BB962C8B-B14F-4D97-AF65-F5344CB8AC3E}">
        <p14:creationId xmlns:p14="http://schemas.microsoft.com/office/powerpoint/2010/main" val="368271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A87CA-CFF1-4C36-9FEC-BCA492D81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073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62 SGK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BBC99A-8B7A-4515-9C7F-AA08E9549C44}"/>
              </a:ext>
            </a:extLst>
          </p:cNvPr>
          <p:cNvSpPr txBox="1"/>
          <p:nvPr/>
        </p:nvSpPr>
        <p:spPr>
          <a:xfrm>
            <a:off x="838200" y="1313009"/>
            <a:ext cx="71564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Cho mạch điện có sơ đồ như hình 11.4, trong đó các ắc quy có suất điện động E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12V; E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6V và có điện trở không đáng kể. Các điện trở 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4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Ω;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8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0D8F2A-C98B-40B9-AFCF-905463B74F08}"/>
              </a:ext>
            </a:extLst>
          </p:cNvPr>
          <p:cNvSpPr txBox="1"/>
          <p:nvPr/>
        </p:nvSpPr>
        <p:spPr>
          <a:xfrm>
            <a:off x="967665" y="2912709"/>
            <a:ext cx="4500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867D78-F5C2-44D5-8BCA-5DF89DE3B4EF}"/>
              </a:ext>
            </a:extLst>
          </p:cNvPr>
          <p:cNvSpPr txBox="1"/>
          <p:nvPr/>
        </p:nvSpPr>
        <p:spPr>
          <a:xfrm>
            <a:off x="8228762" y="3489432"/>
            <a:ext cx="1917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1,5A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96E54E-FBC6-45DB-8482-5904D6A5667C}"/>
              </a:ext>
            </a:extLst>
          </p:cNvPr>
          <p:cNvSpPr txBox="1"/>
          <p:nvPr/>
        </p:nvSpPr>
        <p:spPr>
          <a:xfrm>
            <a:off x="967665" y="4202646"/>
            <a:ext cx="5321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C35E53-CEAD-46E8-9B6E-8931268E4307}"/>
              </a:ext>
            </a:extLst>
          </p:cNvPr>
          <p:cNvSpPr txBox="1"/>
          <p:nvPr/>
        </p:nvSpPr>
        <p:spPr>
          <a:xfrm>
            <a:off x="4416418" y="4768334"/>
            <a:ext cx="3211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en-US" sz="2400" b="1" baseline="3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9W</a:t>
            </a:r>
          </a:p>
        </p:txBody>
      </p:sp>
      <p:pic>
        <p:nvPicPr>
          <p:cNvPr id="4098" name="Picture 2" descr="Giải bài tập Vật Lý 11 | Giải Lý 11">
            <a:extLst>
              <a:ext uri="{FF2B5EF4-FFF2-40B4-BE49-F238E27FC236}">
                <a16:creationId xmlns:a16="http://schemas.microsoft.com/office/drawing/2014/main" id="{27FBC774-BA14-4B34-A3A3-CA428A02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0917" y="1207668"/>
            <a:ext cx="2642883" cy="2136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Giải bài tập Vật Lý 11 | Giải Lý 11">
            <a:extLst>
              <a:ext uri="{FF2B5EF4-FFF2-40B4-BE49-F238E27FC236}">
                <a16:creationId xmlns:a16="http://schemas.microsoft.com/office/drawing/2014/main" id="{00C65298-167B-4BB7-A416-92F97C4504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204"/>
          <a:stretch/>
        </p:blipFill>
        <p:spPr bwMode="auto">
          <a:xfrm>
            <a:off x="5590009" y="3252190"/>
            <a:ext cx="1738369" cy="93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DC9DE4F-8C4E-4245-A0E1-63D1B017C75C}"/>
              </a:ext>
            </a:extLst>
          </p:cNvPr>
          <p:cNvSpPr txBox="1"/>
          <p:nvPr/>
        </p:nvSpPr>
        <p:spPr>
          <a:xfrm>
            <a:off x="7494898" y="4738294"/>
            <a:ext cx="3211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en-US" sz="2400" b="1" baseline="3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.R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18W</a:t>
            </a:r>
          </a:p>
        </p:txBody>
      </p:sp>
    </p:spTree>
    <p:extLst>
      <p:ext uri="{BB962C8B-B14F-4D97-AF65-F5344CB8AC3E}">
        <p14:creationId xmlns:p14="http://schemas.microsoft.com/office/powerpoint/2010/main" val="384102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69726-C63F-45A1-908A-422A356AD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8004" y="238357"/>
            <a:ext cx="10515600" cy="564338"/>
          </a:xfrm>
        </p:spPr>
        <p:txBody>
          <a:bodyPr>
            <a:normAutofit/>
          </a:bodyPr>
          <a:lstStyle/>
          <a:p>
            <a:r>
              <a:rPr lang="en-US" sz="25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5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luật</a:t>
            </a:r>
            <a:r>
              <a:rPr lang="en-US" sz="25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5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hm </a:t>
            </a:r>
            <a:r>
              <a:rPr lang="en-US" sz="25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5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5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mạch</a:t>
            </a:r>
            <a:r>
              <a:rPr lang="en-US" sz="25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25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5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5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0708A-A973-472F-9464-35CF29F16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688" y="1576115"/>
            <a:ext cx="10515600" cy="564338"/>
          </a:xfrm>
        </p:spPr>
        <p:txBody>
          <a:bodyPr>
            <a:norm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luật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Ohm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mạch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R: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79F7E07-17A2-4BFA-BF80-F7BF40F6956E}"/>
              </a:ext>
            </a:extLst>
          </p:cNvPr>
          <p:cNvSpPr/>
          <p:nvPr/>
        </p:nvSpPr>
        <p:spPr>
          <a:xfrm>
            <a:off x="710214" y="365125"/>
            <a:ext cx="2299316" cy="61144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F7BE1A-31B3-450A-B479-C51D9B657517}"/>
              </a:ext>
            </a:extLst>
          </p:cNvPr>
          <p:cNvSpPr txBox="1"/>
          <p:nvPr/>
        </p:nvSpPr>
        <p:spPr>
          <a:xfrm>
            <a:off x="1100831" y="465498"/>
            <a:ext cx="2663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Nhắc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endParaRPr lang="en-US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910F1F-9270-4C19-9360-22B1A46EE4D6}"/>
              </a:ext>
            </a:extLst>
          </p:cNvPr>
          <p:cNvSpPr txBox="1"/>
          <p:nvPr/>
        </p:nvSpPr>
        <p:spPr>
          <a:xfrm>
            <a:off x="869270" y="4717547"/>
            <a:ext cx="4474346" cy="1785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ghép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nối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I = I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I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... = I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U = U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+ U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+ ... + U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R = R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+ R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+ ... + R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D65276-F266-49A4-BD11-AFF46E29C77C}"/>
              </a:ext>
            </a:extLst>
          </p:cNvPr>
          <p:cNvSpPr txBox="1"/>
          <p:nvPr/>
        </p:nvSpPr>
        <p:spPr>
          <a:xfrm>
            <a:off x="6544221" y="4679664"/>
            <a:ext cx="4757143" cy="18329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ghép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song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song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I = I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+ I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+ ... + I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 U = U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U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= ... = U</a:t>
            </a:r>
            <a:r>
              <a:rPr lang="en-US" sz="2200" b="0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en-US" sz="2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 descr="A picture containing clock&#10;&#10;Description automatically generated">
            <a:extLst>
              <a:ext uri="{FF2B5EF4-FFF2-40B4-BE49-F238E27FC236}">
                <a16:creationId xmlns:a16="http://schemas.microsoft.com/office/drawing/2014/main" id="{69E1C5F6-5006-40D9-B6BC-0ED9C3B18C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93" t="34858" r="30582" b="15322"/>
          <a:stretch/>
        </p:blipFill>
        <p:spPr>
          <a:xfrm>
            <a:off x="6951216" y="2506015"/>
            <a:ext cx="3941692" cy="2067114"/>
          </a:xfrm>
          <a:prstGeom prst="rect">
            <a:avLst/>
          </a:prstGeom>
        </p:spPr>
      </p:pic>
      <p:pic>
        <p:nvPicPr>
          <p:cNvPr id="18" name="Picture 17" descr="A picture containing clock&#10;&#10;Description automatically generated">
            <a:extLst>
              <a:ext uri="{FF2B5EF4-FFF2-40B4-BE49-F238E27FC236}">
                <a16:creationId xmlns:a16="http://schemas.microsoft.com/office/drawing/2014/main" id="{FCCC99D8-3FEF-4558-8DD5-6FBB3DEB37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6" r="28282" b="63741"/>
          <a:stretch/>
        </p:blipFill>
        <p:spPr>
          <a:xfrm>
            <a:off x="890636" y="3302937"/>
            <a:ext cx="4474346" cy="1376727"/>
          </a:xfrm>
          <a:prstGeom prst="rect">
            <a:avLst/>
          </a:prstGeom>
        </p:spPr>
      </p:pic>
      <p:pic>
        <p:nvPicPr>
          <p:cNvPr id="19" name="Picture 18" descr="Diagram, schematic&#10;&#10;Description automatically generated">
            <a:extLst>
              <a:ext uri="{FF2B5EF4-FFF2-40B4-BE49-F238E27FC236}">
                <a16:creationId xmlns:a16="http://schemas.microsoft.com/office/drawing/2014/main" id="{3022201C-0E24-4D34-B371-7AAFDA9BCC5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" t="48830" r="540" b="-1043"/>
          <a:stretch/>
        </p:blipFill>
        <p:spPr>
          <a:xfrm>
            <a:off x="7463071" y="1037765"/>
            <a:ext cx="4728929" cy="1288090"/>
          </a:xfrm>
          <a:prstGeom prst="rect">
            <a:avLst/>
          </a:prstGeom>
        </p:spPr>
      </p:pic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F3DE125-4614-4821-8C9B-E8185694F27B}"/>
              </a:ext>
            </a:extLst>
          </p:cNvPr>
          <p:cNvCxnSpPr/>
          <p:nvPr/>
        </p:nvCxnSpPr>
        <p:spPr>
          <a:xfrm flipV="1">
            <a:off x="8060924" y="1131277"/>
            <a:ext cx="3648723" cy="19003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A1FD1C1-A9DE-458B-BA70-C367D8CB21AE}"/>
              </a:ext>
            </a:extLst>
          </p:cNvPr>
          <p:cNvSpPr txBox="1"/>
          <p:nvPr/>
        </p:nvSpPr>
        <p:spPr>
          <a:xfrm>
            <a:off x="9634401" y="743367"/>
            <a:ext cx="61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C95D2EA-FCB0-43CB-9EB3-58DCFF5C8C73}"/>
                  </a:ext>
                </a:extLst>
              </p:cNvPr>
              <p:cNvSpPr txBox="1"/>
              <p:nvPr/>
            </p:nvSpPr>
            <p:spPr>
              <a:xfrm>
                <a:off x="6298708" y="1482772"/>
                <a:ext cx="1034248" cy="666464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2600" b="1" dirty="0"/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1" i="0" smtClean="0">
                            <a:latin typeface="Cambria Math" panose="02040503050406030204" pitchFamily="18" charset="0"/>
                          </a:rPr>
                          <m:t>𝐔</m:t>
                        </m:r>
                      </m:num>
                      <m:den>
                        <m:r>
                          <a:rPr lang="en-US" sz="2600" b="1" i="0" smtClean="0">
                            <a:latin typeface="Cambria Math" panose="02040503050406030204" pitchFamily="18" charset="0"/>
                          </a:rPr>
                          <m:t>𝐑</m:t>
                        </m:r>
                      </m:den>
                    </m:f>
                  </m:oMath>
                </a14:m>
                <a:endParaRPr lang="en-US" sz="2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C95D2EA-FCB0-43CB-9EB3-58DCFF5C8C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8708" y="1482772"/>
                <a:ext cx="1034248" cy="666464"/>
              </a:xfrm>
              <a:prstGeom prst="rect">
                <a:avLst/>
              </a:prstGeom>
              <a:blipFill>
                <a:blip r:embed="rId4"/>
                <a:stretch>
                  <a:fillRect l="-10526" b="-9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3850A0C-6440-483E-BF8A-9713F7069503}"/>
              </a:ext>
            </a:extLst>
          </p:cNvPr>
          <p:cNvCxnSpPr/>
          <p:nvPr/>
        </p:nvCxnSpPr>
        <p:spPr>
          <a:xfrm>
            <a:off x="8211845" y="1997476"/>
            <a:ext cx="38395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3EF4DC0-5620-4770-A164-F52CE89FE675}"/>
              </a:ext>
            </a:extLst>
          </p:cNvPr>
          <p:cNvSpPr txBox="1"/>
          <p:nvPr/>
        </p:nvSpPr>
        <p:spPr>
          <a:xfrm>
            <a:off x="8211845" y="1462035"/>
            <a:ext cx="61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pic>
        <p:nvPicPr>
          <p:cNvPr id="1028" name="Picture 4" descr="Vật Lí lớp 11 | Chuyên đề: Lý thuyết - Bài tập Vật Lý 11 có đáp án">
            <a:extLst>
              <a:ext uri="{FF2B5EF4-FFF2-40B4-BE49-F238E27FC236}">
                <a16:creationId xmlns:a16="http://schemas.microsoft.com/office/drawing/2014/main" id="{0FE9F7ED-6850-4E09-87AA-E55268C63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0757" y="5886218"/>
            <a:ext cx="2162175" cy="7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3AC7265-CC30-4515-96E6-395A4347863A}"/>
              </a:ext>
            </a:extLst>
          </p:cNvPr>
          <p:cNvSpPr txBox="1"/>
          <p:nvPr/>
        </p:nvSpPr>
        <p:spPr>
          <a:xfrm>
            <a:off x="869270" y="2325855"/>
            <a:ext cx="3338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Hiệu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điện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thế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2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đầu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R: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AD251C-BB04-4C02-8A2B-EBC8FC9F4D85}"/>
              </a:ext>
            </a:extLst>
          </p:cNvPr>
          <p:cNvSpPr txBox="1"/>
          <p:nvPr/>
        </p:nvSpPr>
        <p:spPr>
          <a:xfrm>
            <a:off x="4045304" y="2325855"/>
            <a:ext cx="14204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C00000"/>
                </a:solidFill>
              </a:rPr>
              <a:t>U = R.I</a:t>
            </a:r>
          </a:p>
        </p:txBody>
      </p:sp>
    </p:spTree>
    <p:extLst>
      <p:ext uri="{BB962C8B-B14F-4D97-AF65-F5344CB8AC3E}">
        <p14:creationId xmlns:p14="http://schemas.microsoft.com/office/powerpoint/2010/main" val="204186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11" grpId="0" animBg="1"/>
      <p:bldP spid="22" grpId="0"/>
      <p:bldP spid="23" grpId="0" animBg="1"/>
      <p:bldP spid="27" grpId="0"/>
      <p:bldP spid="7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A87CA-CFF1-4C36-9FEC-BCA492D81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073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62 SGK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BBC99A-8B7A-4515-9C7F-AA08E9549C44}"/>
              </a:ext>
            </a:extLst>
          </p:cNvPr>
          <p:cNvSpPr txBox="1"/>
          <p:nvPr/>
        </p:nvSpPr>
        <p:spPr>
          <a:xfrm>
            <a:off x="838200" y="1313009"/>
            <a:ext cx="7156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12V; E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6V và có điện trở không đáng kể. 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4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Ω;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8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0D8F2A-C98B-40B9-AFCF-905463B74F08}"/>
              </a:ext>
            </a:extLst>
          </p:cNvPr>
          <p:cNvSpPr txBox="1"/>
          <p:nvPr/>
        </p:nvSpPr>
        <p:spPr>
          <a:xfrm>
            <a:off x="967664" y="2880165"/>
            <a:ext cx="4500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acquy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96E54E-FBC6-45DB-8482-5904D6A5667C}"/>
              </a:ext>
            </a:extLst>
          </p:cNvPr>
          <p:cNvSpPr txBox="1"/>
          <p:nvPr/>
        </p:nvSpPr>
        <p:spPr>
          <a:xfrm>
            <a:off x="967665" y="4202646"/>
            <a:ext cx="6660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acquy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C35E53-CEAD-46E8-9B6E-8931268E4307}"/>
              </a:ext>
            </a:extLst>
          </p:cNvPr>
          <p:cNvSpPr txBox="1"/>
          <p:nvPr/>
        </p:nvSpPr>
        <p:spPr>
          <a:xfrm>
            <a:off x="2849138" y="5083326"/>
            <a:ext cx="3876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P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N1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.t = 18.300=5400J</a:t>
            </a:r>
          </a:p>
        </p:txBody>
      </p:sp>
      <p:pic>
        <p:nvPicPr>
          <p:cNvPr id="4098" name="Picture 2" descr="Giải bài tập Vật Lý 11 | Giải Lý 11">
            <a:extLst>
              <a:ext uri="{FF2B5EF4-FFF2-40B4-BE49-F238E27FC236}">
                <a16:creationId xmlns:a16="http://schemas.microsoft.com/office/drawing/2014/main" id="{27FBC774-BA14-4B34-A3A3-CA428A02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0917" y="1207668"/>
            <a:ext cx="2642883" cy="2136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DC9DE4F-8C4E-4245-A0E1-63D1B017C75C}"/>
              </a:ext>
            </a:extLst>
          </p:cNvPr>
          <p:cNvSpPr txBox="1"/>
          <p:nvPr/>
        </p:nvSpPr>
        <p:spPr>
          <a:xfrm>
            <a:off x="7454258" y="5041181"/>
            <a:ext cx="3691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P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.t = 9.300=2700J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9F121B6-B849-403E-98C2-0435CDC00F1C}"/>
              </a:ext>
            </a:extLst>
          </p:cNvPr>
          <p:cNvSpPr txBox="1"/>
          <p:nvPr/>
        </p:nvSpPr>
        <p:spPr>
          <a:xfrm>
            <a:off x="2884355" y="3489431"/>
            <a:ext cx="3211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N1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I.E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18W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C5E0ED-7E22-472F-85FA-B7ECC8BC18C8}"/>
              </a:ext>
            </a:extLst>
          </p:cNvPr>
          <p:cNvSpPr txBox="1"/>
          <p:nvPr/>
        </p:nvSpPr>
        <p:spPr>
          <a:xfrm>
            <a:off x="6060783" y="3458935"/>
            <a:ext cx="3211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I.E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9W</a:t>
            </a:r>
          </a:p>
        </p:txBody>
      </p:sp>
    </p:spTree>
    <p:extLst>
      <p:ext uri="{BB962C8B-B14F-4D97-AF65-F5344CB8AC3E}">
        <p14:creationId xmlns:p14="http://schemas.microsoft.com/office/powerpoint/2010/main" val="1638447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8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F27C6-5D5D-41A3-A720-FCA5AC713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ĐỊNH LUẬT OHM ĐỐI VỚI TOÀN MẠCH</a:t>
            </a:r>
          </a:p>
        </p:txBody>
      </p:sp>
      <p:pic>
        <p:nvPicPr>
          <p:cNvPr id="5" name="Content Placeholder 4" descr="Diagram, schematic&#10;&#10;Description automatically generated">
            <a:extLst>
              <a:ext uri="{FF2B5EF4-FFF2-40B4-BE49-F238E27FC236}">
                <a16:creationId xmlns:a16="http://schemas.microsoft.com/office/drawing/2014/main" id="{7672EBA4-EF54-4197-B45A-DAA1335682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50" y="1433195"/>
            <a:ext cx="4762500" cy="2466975"/>
          </a:xfrm>
        </p:spPr>
      </p:pic>
      <p:pic>
        <p:nvPicPr>
          <p:cNvPr id="2050" name="Picture 2" descr="Vật Lí lớp 11 | Chuyên đề: Lý thuyết - Bài tập Vật Lý 11 có đáp án">
            <a:extLst>
              <a:ext uri="{FF2B5EF4-FFF2-40B4-BE49-F238E27FC236}">
                <a16:creationId xmlns:a16="http://schemas.microsoft.com/office/drawing/2014/main" id="{5E8C2D3A-7DCC-4019-B109-1F07EE14B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741" y="2082660"/>
            <a:ext cx="2268499" cy="160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0B10B13-171E-46F3-B511-AF4BAFF565A6}"/>
              </a:ext>
            </a:extLst>
          </p:cNvPr>
          <p:cNvCxnSpPr/>
          <p:nvPr/>
        </p:nvCxnSpPr>
        <p:spPr>
          <a:xfrm>
            <a:off x="2628153" y="1959340"/>
            <a:ext cx="0" cy="4342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8725B69-F297-44C6-B064-55E8CA5F0153}"/>
              </a:ext>
            </a:extLst>
          </p:cNvPr>
          <p:cNvCxnSpPr/>
          <p:nvPr/>
        </p:nvCxnSpPr>
        <p:spPr>
          <a:xfrm>
            <a:off x="2607833" y="1969500"/>
            <a:ext cx="0" cy="4342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B41DDA5-E118-4C57-A4A4-4ED69E3FAE5B}"/>
              </a:ext>
            </a:extLst>
          </p:cNvPr>
          <p:cNvSpPr txBox="1"/>
          <p:nvPr/>
        </p:nvSpPr>
        <p:spPr>
          <a:xfrm>
            <a:off x="811390" y="5249387"/>
            <a:ext cx="10515600" cy="122078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762CCB-F3A9-47E1-B646-378D1DBB4A27}"/>
              </a:ext>
            </a:extLst>
          </p:cNvPr>
          <p:cNvSpPr txBox="1"/>
          <p:nvPr/>
        </p:nvSpPr>
        <p:spPr>
          <a:xfrm>
            <a:off x="7772400" y="1959340"/>
            <a:ext cx="4419600" cy="1744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</a:t>
            </a:r>
          </a:p>
          <a:p>
            <a:pPr>
              <a:lnSpc>
                <a:spcPct val="125000"/>
              </a:lnSpc>
            </a:pP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(V)</a:t>
            </a:r>
          </a:p>
          <a:p>
            <a:pPr>
              <a:lnSpc>
                <a:spcPct val="125000"/>
              </a:lnSpc>
            </a:pP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)</a:t>
            </a:r>
          </a:p>
          <a:p>
            <a:pPr>
              <a:lnSpc>
                <a:spcPct val="125000"/>
              </a:lnSpc>
            </a:pP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điện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trở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nguồn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2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điện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()</a:t>
            </a:r>
            <a:endParaRPr lang="en-US" sz="22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42BBD6-9791-4C3D-BE69-07B64FFEBC67}"/>
              </a:ext>
            </a:extLst>
          </p:cNvPr>
          <p:cNvSpPr txBox="1"/>
          <p:nvPr/>
        </p:nvSpPr>
        <p:spPr>
          <a:xfrm>
            <a:off x="1010920" y="3902504"/>
            <a:ext cx="3916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</a:rPr>
              <a:t>Hiệu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điện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thế</a:t>
            </a:r>
            <a:r>
              <a:rPr lang="en-US" sz="2400" dirty="0">
                <a:solidFill>
                  <a:srgbClr val="C00000"/>
                </a:solidFill>
              </a:rPr>
              <a:t> 2 </a:t>
            </a:r>
            <a:r>
              <a:rPr lang="en-US" sz="2400" dirty="0" err="1">
                <a:solidFill>
                  <a:srgbClr val="C00000"/>
                </a:solidFill>
              </a:rPr>
              <a:t>đầu</a:t>
            </a:r>
            <a:r>
              <a:rPr lang="en-US" sz="2400" dirty="0">
                <a:solidFill>
                  <a:srgbClr val="C00000"/>
                </a:solidFill>
              </a:rPr>
              <a:t> AB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5D15AC-E91C-416D-97EF-FC5389FC6ACF}"/>
              </a:ext>
            </a:extLst>
          </p:cNvPr>
          <p:cNvSpPr txBox="1"/>
          <p:nvPr/>
        </p:nvSpPr>
        <p:spPr>
          <a:xfrm>
            <a:off x="4800600" y="3892344"/>
            <a:ext cx="2854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U</a:t>
            </a:r>
            <a:r>
              <a:rPr lang="en-US" sz="2400" b="1" baseline="-25000" dirty="0">
                <a:solidFill>
                  <a:srgbClr val="C00000"/>
                </a:solidFill>
              </a:rPr>
              <a:t>AB</a:t>
            </a:r>
            <a:r>
              <a:rPr lang="en-US" sz="2400" b="1" dirty="0">
                <a:solidFill>
                  <a:srgbClr val="C00000"/>
                </a:solidFill>
              </a:rPr>
              <a:t>= R.I 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4DA7A8-9C04-42B4-B2EF-15E07D529A27}"/>
              </a:ext>
            </a:extLst>
          </p:cNvPr>
          <p:cNvSpPr txBox="1"/>
          <p:nvPr/>
        </p:nvSpPr>
        <p:spPr>
          <a:xfrm>
            <a:off x="6573520" y="3892343"/>
            <a:ext cx="2143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E –</a:t>
            </a:r>
            <a:r>
              <a:rPr lang="en-US" sz="2400" b="1" dirty="0" err="1">
                <a:solidFill>
                  <a:srgbClr val="C00000"/>
                </a:solidFill>
              </a:rPr>
              <a:t>r.I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64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3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652B8-372C-4F1B-A2AD-0B1A30F1C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7360"/>
            <a:ext cx="10515600" cy="75596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GHÉP CÁC NGUỒN ĐIỆN</a:t>
            </a:r>
          </a:p>
        </p:txBody>
      </p:sp>
      <p:pic>
        <p:nvPicPr>
          <p:cNvPr id="5" name="Content Placeholder 4" descr="A picture containing text, antenna, clock&#10;&#10;Description automatically generated">
            <a:extLst>
              <a:ext uri="{FF2B5EF4-FFF2-40B4-BE49-F238E27FC236}">
                <a16:creationId xmlns:a16="http://schemas.microsoft.com/office/drawing/2014/main" id="{1807CFB3-5CDE-4D0B-87E3-01178AA958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560" y="1636867"/>
            <a:ext cx="3573015" cy="1523785"/>
          </a:xfrm>
        </p:spPr>
      </p:pic>
      <p:pic>
        <p:nvPicPr>
          <p:cNvPr id="7" name="Picture 6" descr="Diagram, schematic&#10;&#10;Description automatically generated">
            <a:extLst>
              <a:ext uri="{FF2B5EF4-FFF2-40B4-BE49-F238E27FC236}">
                <a16:creationId xmlns:a16="http://schemas.microsoft.com/office/drawing/2014/main" id="{EBC3977A-F2ED-4F5A-96B7-1B2CE62F96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0886" y="1297979"/>
            <a:ext cx="2541893" cy="390618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AA11832-5E85-4D44-90C0-E1150532793C}"/>
              </a:ext>
            </a:extLst>
          </p:cNvPr>
          <p:cNvSpPr txBox="1"/>
          <p:nvPr/>
        </p:nvSpPr>
        <p:spPr>
          <a:xfrm>
            <a:off x="924560" y="3251073"/>
            <a:ext cx="4341758" cy="8925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600" b="1" baseline="-25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E</a:t>
            </a:r>
            <a:r>
              <a:rPr lang="en-US" sz="2600" b="1" baseline="-25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+E</a:t>
            </a:r>
            <a:r>
              <a:rPr lang="en-US" sz="2600" b="1" baseline="-25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+…+</a:t>
            </a:r>
            <a:r>
              <a:rPr lang="en-US" sz="2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600" b="1" baseline="-25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b="1" baseline="-25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r</a:t>
            </a:r>
            <a:r>
              <a:rPr lang="en-US" sz="2600" b="1" baseline="-25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+r</a:t>
            </a:r>
            <a:r>
              <a:rPr lang="en-US" sz="2600" b="1" baseline="-25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+…+</a:t>
            </a:r>
            <a:r>
              <a:rPr lang="en-US" sz="2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b="1" baseline="-25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0578B-BB81-47CD-8A9F-962E26AACA02}"/>
              </a:ext>
            </a:extLst>
          </p:cNvPr>
          <p:cNvSpPr txBox="1"/>
          <p:nvPr/>
        </p:nvSpPr>
        <p:spPr>
          <a:xfrm>
            <a:off x="924560" y="4542066"/>
            <a:ext cx="4341758" cy="1292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600" b="1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n.E</a:t>
            </a:r>
            <a:endParaRPr lang="en-US" sz="2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b="1" baseline="-250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n.r</a:t>
            </a:r>
            <a:endParaRPr lang="en-US" sz="2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0764CA-FE9A-4C12-A94E-A939CCFE6B4B}"/>
              </a:ext>
            </a:extLst>
          </p:cNvPr>
          <p:cNvSpPr txBox="1"/>
          <p:nvPr/>
        </p:nvSpPr>
        <p:spPr>
          <a:xfrm>
            <a:off x="5882640" y="5077658"/>
            <a:ext cx="6233259" cy="12926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E</a:t>
            </a:r>
          </a:p>
          <a:p>
            <a:pPr algn="ctr"/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r/n</a:t>
            </a:r>
          </a:p>
        </p:txBody>
      </p:sp>
    </p:spTree>
    <p:extLst>
      <p:ext uri="{BB962C8B-B14F-4D97-AF65-F5344CB8AC3E}">
        <p14:creationId xmlns:p14="http://schemas.microsoft.com/office/powerpoint/2010/main" val="141822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B957A-4D1D-441C-8F0A-7EA8D6E47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" y="2022155"/>
            <a:ext cx="10515600" cy="2204405"/>
          </a:xfrm>
        </p:spPr>
        <p:txBody>
          <a:bodyPr/>
          <a:lstStyle/>
          <a:p>
            <a:pPr marL="0" indent="0">
              <a:buNone/>
            </a:pPr>
            <a:r>
              <a:rPr lang="en-US" b="1" i="0" dirty="0" err="1">
                <a:solidFill>
                  <a:schemeClr val="accent2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Điện</a:t>
            </a:r>
            <a:r>
              <a:rPr lang="en-US" b="1" i="0" dirty="0">
                <a:solidFill>
                  <a:schemeClr val="accent2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chemeClr val="accent2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trở</a:t>
            </a:r>
            <a:r>
              <a:rPr lang="en-US" b="1" i="0" dirty="0">
                <a:solidFill>
                  <a:schemeClr val="accent2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chemeClr val="accent2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của</a:t>
            </a:r>
            <a:r>
              <a:rPr lang="en-US" b="1" i="0" dirty="0">
                <a:solidFill>
                  <a:schemeClr val="accent2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chemeClr val="accent2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đèn</a:t>
            </a:r>
            <a:r>
              <a:rPr lang="en-US" b="1" i="0" dirty="0">
                <a:solidFill>
                  <a:schemeClr val="accent2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: 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228FCB-C5F6-4EFD-820F-13275E4573AB}"/>
              </a:ext>
            </a:extLst>
          </p:cNvPr>
          <p:cNvSpPr txBox="1"/>
          <p:nvPr/>
        </p:nvSpPr>
        <p:spPr>
          <a:xfrm>
            <a:off x="838200" y="813415"/>
            <a:ext cx="10515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1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Ví dụ 1: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Đèn 3V – 6W mắc vào hai cực acquy (E = 3V, r = 0,5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Ω).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 điện trở đèn, cường độ dòng điện, hiệu điện thế và công suất tiêu thụ của đèn.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Vật Lí lớp 11 | Chuyên đề: Lý thuyết - Bài tập Vật Lý 11 có đáp án">
            <a:extLst>
              <a:ext uri="{FF2B5EF4-FFF2-40B4-BE49-F238E27FC236}">
                <a16:creationId xmlns:a16="http://schemas.microsoft.com/office/drawing/2014/main" id="{BE786EBD-3F64-471D-8E93-26AD7A896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725" y="1948814"/>
            <a:ext cx="2860358" cy="91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50D06F5-E31A-4B0C-A7EF-F71F9F7FF2FD}"/>
              </a:ext>
            </a:extLst>
          </p:cNvPr>
          <p:cNvSpPr txBox="1"/>
          <p:nvPr/>
        </p:nvSpPr>
        <p:spPr>
          <a:xfrm>
            <a:off x="838200" y="3242862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000" b="1" i="0" dirty="0">
                <a:solidFill>
                  <a:schemeClr val="accent2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Cường độ dòng điện qua đèn: </a:t>
            </a: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076" name="Picture 4" descr="Vật Lí lớp 11 | Chuyên đề: Lý thuyết - Bài tập Vật Lý 11 có đáp án">
            <a:extLst>
              <a:ext uri="{FF2B5EF4-FFF2-40B4-BE49-F238E27FC236}">
                <a16:creationId xmlns:a16="http://schemas.microsoft.com/office/drawing/2014/main" id="{6BD4E7E5-CE7D-4480-991C-494E4D0214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675" y="3242862"/>
            <a:ext cx="3369606" cy="73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EF654F6-1D4E-4C1D-AB14-58859D6BF60E}"/>
              </a:ext>
            </a:extLst>
          </p:cNvPr>
          <p:cNvSpPr txBox="1"/>
          <p:nvPr/>
        </p:nvSpPr>
        <p:spPr>
          <a:xfrm>
            <a:off x="934720" y="4419637"/>
            <a:ext cx="676656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Hiệu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điện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thế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của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đèn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: U = IR = 1,5.1,5 = 2,25V.</a:t>
            </a:r>
            <a:endParaRPr lang="en-US" sz="22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367761-B239-499D-AEE4-BCFF323C5B26}"/>
              </a:ext>
            </a:extLst>
          </p:cNvPr>
          <p:cNvSpPr txBox="1"/>
          <p:nvPr/>
        </p:nvSpPr>
        <p:spPr>
          <a:xfrm>
            <a:off x="934720" y="5262601"/>
            <a:ext cx="80264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Công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suất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tiêu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thụ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của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đèn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: P = RI</a:t>
            </a:r>
            <a:r>
              <a:rPr lang="en-US" sz="2200" b="1" i="0" baseline="30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1,5.1,5</a:t>
            </a:r>
            <a:r>
              <a:rPr lang="en-US" sz="2200" b="1" i="0" baseline="30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3,375W.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390711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8" grpId="0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9663CB-FBA1-4B9C-A473-753AD75E75CF}"/>
              </a:ext>
            </a:extLst>
          </p:cNvPr>
          <p:cNvSpPr txBox="1"/>
          <p:nvPr/>
        </p:nvSpPr>
        <p:spPr>
          <a:xfrm>
            <a:off x="716280" y="711815"/>
            <a:ext cx="10916920" cy="1053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i="0" dirty="0">
                <a:solidFill>
                  <a:srgbClr val="0000FF"/>
                </a:solidFill>
                <a:effectLst/>
                <a:latin typeface="Open Sans" panose="020B0606030504020204" pitchFamily="34" charset="0"/>
              </a:rPr>
              <a:t>Ví dụ </a:t>
            </a:r>
            <a:r>
              <a:rPr lang="en-US" sz="2200" b="1" i="0" dirty="0">
                <a:solidFill>
                  <a:srgbClr val="0000FF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vi-VN" sz="2200" b="1" i="0" dirty="0">
                <a:solidFill>
                  <a:srgbClr val="0000FF"/>
                </a:solidFill>
                <a:effectLst/>
                <a:latin typeface="Open Sans" panose="020B0606030504020204" pitchFamily="34" charset="0"/>
              </a:rPr>
              <a:t>: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Cho mạch điện như hình. Biết nguồn điện có suất điện động E = 12V và có điện trở trong r = 1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các điện trở R</a:t>
            </a:r>
            <a:r>
              <a:rPr lang="vi-VN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10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5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 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và R</a:t>
            </a:r>
            <a:r>
              <a:rPr lang="vi-VN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3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8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Ω.</a:t>
            </a:r>
            <a:endParaRPr lang="en-US" sz="2200" b="1" dirty="0"/>
          </a:p>
        </p:txBody>
      </p:sp>
      <p:pic>
        <p:nvPicPr>
          <p:cNvPr id="4098" name="Picture 2" descr="Vật Lí lớp 11 | Chuyên đề: Lý thuyết - Bài tập Vật Lý 11 có đáp án">
            <a:extLst>
              <a:ext uri="{FF2B5EF4-FFF2-40B4-BE49-F238E27FC236}">
                <a16:creationId xmlns:a16="http://schemas.microsoft.com/office/drawing/2014/main" id="{0843AE2D-4371-4EA6-887D-5EA65E0CCF3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" y="2221753"/>
            <a:ext cx="3459905" cy="185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C4B8715-7053-4AD0-A7D4-DDC940AF95CD}"/>
              </a:ext>
            </a:extLst>
          </p:cNvPr>
          <p:cNvSpPr txBox="1"/>
          <p:nvPr/>
        </p:nvSpPr>
        <p:spPr>
          <a:xfrm>
            <a:off x="4455297" y="2221753"/>
            <a:ext cx="7263279" cy="1985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vi-VN" sz="20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a) Tính tổng trở R của mạch ngoài.</a:t>
            </a:r>
          </a:p>
          <a:p>
            <a:pPr algn="just">
              <a:lnSpc>
                <a:spcPct val="125000"/>
              </a:lnSpc>
            </a:pPr>
            <a:r>
              <a:rPr lang="vi-VN" sz="20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b) Tính cường độ dòng điện I chạy qua nguồn điện và hiệu điện thế mạch ngoài U.</a:t>
            </a:r>
          </a:p>
          <a:p>
            <a:pPr algn="just">
              <a:lnSpc>
                <a:spcPct val="125000"/>
              </a:lnSpc>
            </a:pPr>
            <a:r>
              <a:rPr lang="vi-VN" sz="20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c) Tính hiệu điện thế U</a:t>
            </a:r>
            <a:r>
              <a:rPr lang="vi-VN" sz="20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0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giữa hai đầu điện trở R</a:t>
            </a:r>
            <a:r>
              <a:rPr lang="vi-VN" sz="20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0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just">
              <a:lnSpc>
                <a:spcPct val="125000"/>
              </a:lnSpc>
            </a:pPr>
            <a:r>
              <a:rPr lang="vi-VN" sz="20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d) Tính hiệu suất H của nguồn điện.</a:t>
            </a:r>
          </a:p>
        </p:txBody>
      </p:sp>
    </p:spTree>
    <p:extLst>
      <p:ext uri="{BB962C8B-B14F-4D97-AF65-F5344CB8AC3E}">
        <p14:creationId xmlns:p14="http://schemas.microsoft.com/office/powerpoint/2010/main" val="268543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9663CB-FBA1-4B9C-A473-753AD75E75CF}"/>
              </a:ext>
            </a:extLst>
          </p:cNvPr>
          <p:cNvSpPr txBox="1"/>
          <p:nvPr/>
        </p:nvSpPr>
        <p:spPr>
          <a:xfrm>
            <a:off x="716280" y="711815"/>
            <a:ext cx="10916920" cy="1053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 = 12V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; 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 = 1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</a:t>
            </a:r>
            <a:endParaRPr lang="en-US" sz="2200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10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5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 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và R</a:t>
            </a:r>
            <a:r>
              <a:rPr lang="vi-VN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3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8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Ω.</a:t>
            </a:r>
            <a:endParaRPr lang="en-US" sz="2200" b="1" dirty="0"/>
          </a:p>
        </p:txBody>
      </p:sp>
      <p:pic>
        <p:nvPicPr>
          <p:cNvPr id="4098" name="Picture 2" descr="Vật Lí lớp 11 | Chuyên đề: Lý thuyết - Bài tập Vật Lý 11 có đáp án">
            <a:extLst>
              <a:ext uri="{FF2B5EF4-FFF2-40B4-BE49-F238E27FC236}">
                <a16:creationId xmlns:a16="http://schemas.microsoft.com/office/drawing/2014/main" id="{0843AE2D-4371-4EA6-887D-5EA65E0CCF3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" y="2221753"/>
            <a:ext cx="3459905" cy="185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C4B8715-7053-4AD0-A7D4-DDC940AF95CD}"/>
              </a:ext>
            </a:extLst>
          </p:cNvPr>
          <p:cNvSpPr txBox="1"/>
          <p:nvPr/>
        </p:nvSpPr>
        <p:spPr>
          <a:xfrm>
            <a:off x="4455297" y="2221753"/>
            <a:ext cx="7263279" cy="9020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25000"/>
              </a:lnSpc>
              <a:buAutoNum type="alphaLcParenR"/>
            </a:pP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Tính tổng trở R</a:t>
            </a:r>
            <a:r>
              <a:rPr lang="en-US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của mạch ngoài.</a:t>
            </a:r>
            <a:endParaRPr lang="en-US" sz="2200" b="1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>
              <a:lnSpc>
                <a:spcPct val="125000"/>
              </a:lnSpc>
            </a:pPr>
            <a:r>
              <a:rPr lang="pt-BR" sz="2200" dirty="0"/>
              <a:t>       R</a:t>
            </a:r>
            <a:r>
              <a:rPr lang="pt-BR" sz="2200" baseline="-25000" dirty="0"/>
              <a:t>N</a:t>
            </a:r>
            <a:r>
              <a:rPr lang="pt-BR" sz="2200" dirty="0"/>
              <a:t> = R</a:t>
            </a:r>
            <a:r>
              <a:rPr lang="pt-BR" sz="2200" baseline="-25000" dirty="0"/>
              <a:t>1</a:t>
            </a:r>
            <a:r>
              <a:rPr lang="pt-BR" sz="2200" dirty="0"/>
              <a:t> + R</a:t>
            </a:r>
            <a:r>
              <a:rPr lang="pt-BR" sz="2200" baseline="-25000" dirty="0"/>
              <a:t>2</a:t>
            </a:r>
            <a:r>
              <a:rPr lang="pt-BR" sz="2200" dirty="0"/>
              <a:t> + R</a:t>
            </a:r>
            <a:r>
              <a:rPr lang="pt-BR" sz="2200" baseline="-25000" dirty="0"/>
              <a:t>3</a:t>
            </a:r>
            <a:r>
              <a:rPr lang="pt-BR" sz="2200" dirty="0"/>
              <a:t> = 23Ω</a:t>
            </a:r>
            <a:endParaRPr lang="vi-VN" sz="2200" b="1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323AF4-F25D-483A-8930-8E1A5B012E6D}"/>
              </a:ext>
            </a:extLst>
          </p:cNvPr>
          <p:cNvSpPr txBox="1"/>
          <p:nvPr/>
        </p:nvSpPr>
        <p:spPr>
          <a:xfrm>
            <a:off x="4455297" y="3401428"/>
            <a:ext cx="7263279" cy="90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b) Tính cường độ dòng điện I chạy qua nguồn điện</a:t>
            </a:r>
            <a:endParaRPr lang="en-US" sz="2200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just">
              <a:lnSpc>
                <a:spcPct val="125000"/>
              </a:lnSpc>
            </a:pPr>
            <a:endParaRPr lang="vi-VN" sz="2200" b="1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pic>
        <p:nvPicPr>
          <p:cNvPr id="5122" name="Picture 2" descr="Vật Lí lớp 11 | Chuyên đề: Lý thuyết - Bài tập Vật Lý 11 có đáp án">
            <a:extLst>
              <a:ext uri="{FF2B5EF4-FFF2-40B4-BE49-F238E27FC236}">
                <a16:creationId xmlns:a16="http://schemas.microsoft.com/office/drawing/2014/main" id="{4FA6DD46-5164-4702-B61E-2BAC63DDA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428" y="4096515"/>
            <a:ext cx="3634837" cy="852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834B134-FA4C-4823-B1B4-12CA5F4D1D51}"/>
              </a:ext>
            </a:extLst>
          </p:cNvPr>
          <p:cNvSpPr txBox="1"/>
          <p:nvPr/>
        </p:nvSpPr>
        <p:spPr>
          <a:xfrm>
            <a:off x="1057065" y="5429098"/>
            <a:ext cx="6096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00000"/>
                </a:solidFill>
                <a:latin typeface="Open Sans" panose="020B0606030504020204" pitchFamily="34" charset="0"/>
              </a:rPr>
              <a:t>H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iệu điện thế mạch ngoài </a:t>
            </a:r>
            <a:endParaRPr lang="en-US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FF563F-45FE-4E50-A252-F3AFC83D5AB6}"/>
              </a:ext>
            </a:extLst>
          </p:cNvPr>
          <p:cNvSpPr txBox="1"/>
          <p:nvPr/>
        </p:nvSpPr>
        <p:spPr>
          <a:xfrm>
            <a:off x="5537200" y="5398320"/>
            <a:ext cx="61813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I.R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0,5.23 = 11,5V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526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9663CB-FBA1-4B9C-A473-753AD75E75CF}"/>
              </a:ext>
            </a:extLst>
          </p:cNvPr>
          <p:cNvSpPr txBox="1"/>
          <p:nvPr/>
        </p:nvSpPr>
        <p:spPr>
          <a:xfrm>
            <a:off x="716280" y="711815"/>
            <a:ext cx="10916920" cy="1053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 = 12V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; 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 = 1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</a:t>
            </a:r>
            <a:endParaRPr lang="en-US" sz="2200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10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Ω, 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vi-VN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5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 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và R</a:t>
            </a:r>
            <a:r>
              <a:rPr lang="vi-VN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3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8</a:t>
            </a:r>
            <a:r>
              <a:rPr lang="el-GR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Ω.</a:t>
            </a:r>
            <a:endParaRPr lang="en-US" sz="2200" b="1" dirty="0"/>
          </a:p>
        </p:txBody>
      </p:sp>
      <p:pic>
        <p:nvPicPr>
          <p:cNvPr id="4098" name="Picture 2" descr="Vật Lí lớp 11 | Chuyên đề: Lý thuyết - Bài tập Vật Lý 11 có đáp án">
            <a:extLst>
              <a:ext uri="{FF2B5EF4-FFF2-40B4-BE49-F238E27FC236}">
                <a16:creationId xmlns:a16="http://schemas.microsoft.com/office/drawing/2014/main" id="{0843AE2D-4371-4EA6-887D-5EA65E0CCF3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" y="2221753"/>
            <a:ext cx="3459905" cy="185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C310162-CBBA-4DA6-A861-5D3F2EA1E61E}"/>
              </a:ext>
            </a:extLst>
          </p:cNvPr>
          <p:cNvSpPr txBox="1"/>
          <p:nvPr/>
        </p:nvSpPr>
        <p:spPr>
          <a:xfrm>
            <a:off x="4369921" y="2221753"/>
            <a:ext cx="7263279" cy="940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c) Tính hiệu điện thế U</a:t>
            </a:r>
            <a:r>
              <a:rPr lang="vi-VN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giữa hai đầu điện trở R</a:t>
            </a:r>
            <a:r>
              <a:rPr lang="vi-VN" sz="2200" b="1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</a:t>
            </a:r>
            <a:endParaRPr lang="en-US" sz="2200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just">
              <a:lnSpc>
                <a:spcPct val="125000"/>
              </a:lnSpc>
            </a:pPr>
            <a:r>
              <a:rPr lang="pl-PL" sz="2400" dirty="0"/>
              <a:t>U</a:t>
            </a:r>
            <a:r>
              <a:rPr lang="pl-PL" sz="2400" baseline="-25000" dirty="0"/>
              <a:t>1</a:t>
            </a:r>
            <a:r>
              <a:rPr lang="pl-PL" sz="2400" dirty="0"/>
              <a:t> = I.R</a:t>
            </a:r>
            <a:r>
              <a:rPr lang="pl-PL" sz="2400" baseline="-25000" dirty="0"/>
              <a:t>1</a:t>
            </a:r>
            <a:r>
              <a:rPr lang="pl-PL" sz="2400" dirty="0"/>
              <a:t> = 0,5.10 = 5 V</a:t>
            </a:r>
            <a:endParaRPr lang="vi-VN" sz="2400" b="1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3FB6FA-5449-43DC-A178-3714824B6FBE}"/>
              </a:ext>
            </a:extLst>
          </p:cNvPr>
          <p:cNvSpPr txBox="1"/>
          <p:nvPr/>
        </p:nvSpPr>
        <p:spPr>
          <a:xfrm>
            <a:off x="4369921" y="3849978"/>
            <a:ext cx="7263279" cy="90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vi-VN" sz="2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d) Tính hiệu suất H của nguồn điện</a:t>
            </a:r>
            <a:endParaRPr lang="en-US" sz="2200" b="1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just">
              <a:lnSpc>
                <a:spcPct val="125000"/>
              </a:lnSpc>
            </a:pPr>
            <a:endParaRPr lang="vi-VN" sz="2200" b="1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pic>
        <p:nvPicPr>
          <p:cNvPr id="6146" name="Picture 2" descr="Vật Lí lớp 11 | Chuyên đề: Lý thuyết - Bài tập Vật Lý 11 có đáp án">
            <a:extLst>
              <a:ext uri="{FF2B5EF4-FFF2-40B4-BE49-F238E27FC236}">
                <a16:creationId xmlns:a16="http://schemas.microsoft.com/office/drawing/2014/main" id="{B059C46D-582F-49A0-A9DA-AB63172625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3574" y="4531360"/>
            <a:ext cx="6337466" cy="99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80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theme/theme1.xml><?xml version="1.0" encoding="utf-8"?>
<a:theme xmlns:a="http://schemas.openxmlformats.org/drawingml/2006/main" name="FadeVTI">
  <a:themeElements>
    <a:clrScheme name="gradient">
      <a:dk1>
        <a:sysClr val="windowText" lastClr="000000"/>
      </a:dk1>
      <a:lt1>
        <a:sysClr val="window" lastClr="FFFFFF"/>
      </a:lt1>
      <a:dk2>
        <a:srgbClr val="203040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DA2A69"/>
      </a:accent6>
      <a:hlink>
        <a:srgbClr val="3E8FF1"/>
      </a:hlink>
      <a:folHlink>
        <a:srgbClr val="939393"/>
      </a:folHlink>
    </a:clrScheme>
    <a:fontScheme name="Custom 49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deVTI" id="{1194088A-B135-4437-9FD8-7466BBC13A13}" vid="{B787DE2F-1995-45D8-A8E2-6B5CC521AC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1880</Words>
  <Application>Microsoft Office PowerPoint</Application>
  <PresentationFormat>Widescreen</PresentationFormat>
  <Paragraphs>208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Aharoni</vt:lpstr>
      <vt:lpstr>Arial</vt:lpstr>
      <vt:lpstr>Avenir Next LT Pro</vt:lpstr>
      <vt:lpstr>Cambria Math</vt:lpstr>
      <vt:lpstr>Kunstler Script</vt:lpstr>
      <vt:lpstr>Open Sans</vt:lpstr>
      <vt:lpstr>Times New Roman</vt:lpstr>
      <vt:lpstr>FadeVTI</vt:lpstr>
      <vt:lpstr>Equation.3</vt:lpstr>
      <vt:lpstr>ĐỊNH LUẬT OHM TOÀN MẠCH</vt:lpstr>
      <vt:lpstr>PowerPoint Presentation</vt:lpstr>
      <vt:lpstr>Định luật Ohm cho đoạn mạch chỉ có điện trở R</vt:lpstr>
      <vt:lpstr>ĐỊNH LUẬT OHM ĐỐI VỚI TOÀN MẠCH</vt:lpstr>
      <vt:lpstr>GHÉP CÁC NGUỒN ĐIỆN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1 và 2 trang 62 SGK</vt:lpstr>
      <vt:lpstr>Bài tập 1 trang 62 SGK</vt:lpstr>
      <vt:lpstr>Bài tập 1 trang 62 SGK</vt:lpstr>
      <vt:lpstr>Bài tập 2 trang 62 SGK</vt:lpstr>
      <vt:lpstr>Bài tập 2 trang 62 SGK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ĐỊNH LUẬT OHM TOÀN MẠCH</dc:title>
  <dc:creator>Lam Minh Xuan Truong</dc:creator>
  <cp:lastModifiedBy>Lam Minh Xuan Truong</cp:lastModifiedBy>
  <cp:revision>10</cp:revision>
  <dcterms:created xsi:type="dcterms:W3CDTF">2021-10-13T12:35:35Z</dcterms:created>
  <dcterms:modified xsi:type="dcterms:W3CDTF">2022-07-10T12:48:51Z</dcterms:modified>
</cp:coreProperties>
</file>