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83" r:id="rId4"/>
  </p:sldMasterIdLst>
  <p:notesMasterIdLst>
    <p:notesMasterId r:id="rId11"/>
  </p:notesMasterIdLst>
  <p:sldIdLst>
    <p:sldId id="422" r:id="rId5"/>
    <p:sldId id="380" r:id="rId6"/>
    <p:sldId id="383" r:id="rId7"/>
    <p:sldId id="405" r:id="rId8"/>
    <p:sldId id="382" r:id="rId9"/>
    <p:sldId id="420" r:id="rId10"/>
    <p:sldId id="379" r:id="rId12"/>
    <p:sldId id="423" r:id="rId13"/>
    <p:sldId id="386" r:id="rId14"/>
    <p:sldId id="391" r:id="rId15"/>
    <p:sldId id="392" r:id="rId16"/>
    <p:sldId id="394" r:id="rId17"/>
    <p:sldId id="424" r:id="rId18"/>
    <p:sldId id="425" r:id="rId19"/>
    <p:sldId id="311" r:id="rId20"/>
    <p:sldId id="397" r:id="rId21"/>
    <p:sldId id="399" r:id="rId22"/>
    <p:sldId id="401" r:id="rId23"/>
    <p:sldId id="400" r:id="rId24"/>
    <p:sldId id="274" r:id="rId25"/>
    <p:sldId id="403" r:id="rId26"/>
    <p:sldId id="406" r:id="rId27"/>
    <p:sldId id="407" r:id="rId28"/>
    <p:sldId id="408" r:id="rId29"/>
    <p:sldId id="413" r:id="rId30"/>
    <p:sldId id="415" r:id="rId31"/>
    <p:sldId id="416" r:id="rId32"/>
    <p:sldId id="426" r:id="rId33"/>
    <p:sldId id="280" r:id="rId34"/>
    <p:sldId id="356" r:id="rId35"/>
    <p:sldId id="419" r:id="rId36"/>
    <p:sldId id="359" r:id="rId37"/>
    <p:sldId id="361" r:id="rId38"/>
    <p:sldId id="373" r:id="rId39"/>
    <p:sldId id="374" r:id="rId40"/>
    <p:sldId id="42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33FF"/>
    <a:srgbClr val="5D4135"/>
    <a:srgbClr val="FF0066"/>
    <a:srgbClr val="462434"/>
    <a:srgbClr val="756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4" autoAdjust="0"/>
    <p:restoredTop sz="94281" autoAdjust="0"/>
  </p:normalViewPr>
  <p:slideViewPr>
    <p:cSldViewPr snapToGrid="0">
      <p:cViewPr>
        <p:scale>
          <a:sx n="60" d="100"/>
          <a:sy n="60" d="100"/>
        </p:scale>
        <p:origin x="-8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5C2DA-73DC-4566-9DA2-66581D8D5B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D6370-79EE-4DAB-9437-A8CC9506DF1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103533" y="4558933"/>
            <a:ext cx="39848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21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65000" y="1308800"/>
            <a:ext cx="7062000" cy="2956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1113437" y="2813105"/>
            <a:ext cx="4758800" cy="277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468037" y="1942175"/>
            <a:ext cx="4049600" cy="70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4031167" y="2234236"/>
            <a:ext cx="4129600" cy="13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4788200" y="1965956"/>
            <a:ext cx="2615600" cy="5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4788200" y="4195889"/>
            <a:ext cx="2615600" cy="5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4112600" y="4464169"/>
            <a:ext cx="3966800" cy="13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252900" y="482985"/>
            <a:ext cx="56864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7768045" y="1861067"/>
            <a:ext cx="3615600" cy="133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7167645" y="3283901"/>
            <a:ext cx="4216000" cy="268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08165" y="935524"/>
            <a:ext cx="5274000" cy="129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4179000" y="5171184"/>
            <a:ext cx="38340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2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2339333" y="934533"/>
            <a:ext cx="7513200" cy="2607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721039" y="3561117"/>
            <a:ext cx="32880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1111159" y="3244117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718533" y="4633676"/>
            <a:ext cx="3629600" cy="12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1147192" y="4633676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7938352" y="3569439"/>
            <a:ext cx="38188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6312192" y="3252439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7937645" y="4647880"/>
            <a:ext cx="3288000" cy="120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6336337" y="4592075"/>
            <a:ext cx="1497600" cy="12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1020967" y="2214433"/>
            <a:ext cx="8517600" cy="441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600" lvl="0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06955" y="1615933"/>
            <a:ext cx="4580000" cy="437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600" lvl="0" indent="-3727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1219200" lvl="1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828800" lvl="2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2438400" lvl="3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3048000" lvl="4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600" lvl="5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200" lvl="6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800" lvl="7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400" lvl="8" indent="-406400" rtl="0">
              <a:spcBef>
                <a:spcPts val="2135"/>
              </a:spcBef>
              <a:spcAft>
                <a:spcPts val="2135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6509533" y="1593933"/>
            <a:ext cx="4580000" cy="441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600" lvl="0" indent="-372745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828800" lvl="2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2438400" lvl="3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3048000" lvl="4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600" lvl="5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200" lvl="6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800" lvl="7" indent="-406400" rtl="0">
              <a:spcBef>
                <a:spcPts val="2135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400" lvl="8" indent="-406400" rtl="0">
              <a:spcBef>
                <a:spcPts val="2135"/>
              </a:spcBef>
              <a:spcAft>
                <a:spcPts val="2135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3938820" y="3488671"/>
            <a:ext cx="1634400" cy="30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3489820" y="3716163"/>
            <a:ext cx="2532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2" name="Google Shape;62;p15"/>
          <p:cNvSpPr txBox="1">
            <a:spLocks noGrp="1"/>
          </p:cNvSpPr>
          <p:nvPr>
            <p:ph type="ctrTitle" idx="2"/>
          </p:nvPr>
        </p:nvSpPr>
        <p:spPr>
          <a:xfrm>
            <a:off x="8766831" y="3453871"/>
            <a:ext cx="2322400" cy="339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8661831" y="3716163"/>
            <a:ext cx="2532400" cy="103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4" name="Google Shape;64;p15"/>
          <p:cNvSpPr txBox="1">
            <a:spLocks noGrp="1"/>
          </p:cNvSpPr>
          <p:nvPr>
            <p:ph type="ctrTitle" idx="4"/>
          </p:nvPr>
        </p:nvSpPr>
        <p:spPr>
          <a:xfrm>
            <a:off x="1079369" y="3488671"/>
            <a:ext cx="2425600" cy="30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1026069" y="3716163"/>
            <a:ext cx="2532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6" name="Google Shape;66;p15"/>
          <p:cNvSpPr txBox="1">
            <a:spLocks noGrp="1"/>
          </p:cNvSpPr>
          <p:nvPr>
            <p:ph type="ctrTitle" idx="6"/>
          </p:nvPr>
        </p:nvSpPr>
        <p:spPr>
          <a:xfrm>
            <a:off x="6298631" y="3453871"/>
            <a:ext cx="1967600" cy="339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32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6016231" y="3716163"/>
            <a:ext cx="2532400" cy="103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68" name="Google Shape;68;p15"/>
          <p:cNvSpPr txBox="1">
            <a:spLocks noGrp="1"/>
          </p:cNvSpPr>
          <p:nvPr>
            <p:ph type="ctrTitle" idx="8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7579592" y="2964320"/>
            <a:ext cx="35024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/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8150592" y="3568275"/>
            <a:ext cx="2360400" cy="19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2" name="Google Shape;72;p16"/>
          <p:cNvSpPr txBox="1">
            <a:spLocks noGrp="1"/>
          </p:cNvSpPr>
          <p:nvPr>
            <p:ph type="ctrTitle" idx="2"/>
          </p:nvPr>
        </p:nvSpPr>
        <p:spPr>
          <a:xfrm>
            <a:off x="4336409" y="2964320"/>
            <a:ext cx="35024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/>
        </p:txBody>
      </p:sp>
      <p:sp>
        <p:nvSpPr>
          <p:cNvPr id="73" name="Google Shape;73;p16"/>
          <p:cNvSpPr txBox="1">
            <a:spLocks noGrp="1"/>
          </p:cNvSpPr>
          <p:nvPr>
            <p:ph type="subTitle" idx="3"/>
          </p:nvPr>
        </p:nvSpPr>
        <p:spPr>
          <a:xfrm>
            <a:off x="4907409" y="3568269"/>
            <a:ext cx="2360400" cy="19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4" name="Google Shape;74;p16"/>
          <p:cNvSpPr txBox="1">
            <a:spLocks noGrp="1"/>
          </p:cNvSpPr>
          <p:nvPr>
            <p:ph type="ctrTitle" idx="4"/>
          </p:nvPr>
        </p:nvSpPr>
        <p:spPr>
          <a:xfrm>
            <a:off x="1143165" y="2964333"/>
            <a:ext cx="3544800" cy="77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/>
        </p:txBody>
      </p:sp>
      <p:sp>
        <p:nvSpPr>
          <p:cNvPr id="75" name="Google Shape;75;p16"/>
          <p:cNvSpPr txBox="1">
            <a:spLocks noGrp="1"/>
          </p:cNvSpPr>
          <p:nvPr>
            <p:ph type="subTitle" idx="5"/>
          </p:nvPr>
        </p:nvSpPr>
        <p:spPr>
          <a:xfrm>
            <a:off x="1858765" y="3568269"/>
            <a:ext cx="2113600" cy="197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6" name="Google Shape;76;p16"/>
          <p:cNvSpPr txBox="1">
            <a:spLocks noGrp="1"/>
          </p:cNvSpPr>
          <p:nvPr>
            <p:ph type="ctrTitle" idx="6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1617772" y="2436151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551372" y="2948273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0" name="Google Shape;80;p17"/>
          <p:cNvSpPr txBox="1">
            <a:spLocks noGrp="1"/>
          </p:cNvSpPr>
          <p:nvPr>
            <p:ph type="ctrTitle" idx="2"/>
          </p:nvPr>
        </p:nvSpPr>
        <p:spPr>
          <a:xfrm>
            <a:off x="4695368" y="2436151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17"/>
          <p:cNvSpPr txBox="1">
            <a:spLocks noGrp="1"/>
          </p:cNvSpPr>
          <p:nvPr>
            <p:ph type="subTitle" idx="3"/>
          </p:nvPr>
        </p:nvSpPr>
        <p:spPr>
          <a:xfrm>
            <a:off x="4628968" y="2948273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2" name="Google Shape;82;p17"/>
          <p:cNvSpPr txBox="1">
            <a:spLocks noGrp="1"/>
          </p:cNvSpPr>
          <p:nvPr>
            <p:ph type="ctrTitle" idx="4"/>
          </p:nvPr>
        </p:nvSpPr>
        <p:spPr>
          <a:xfrm>
            <a:off x="7772968" y="2436151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17"/>
          <p:cNvSpPr txBox="1">
            <a:spLocks noGrp="1"/>
          </p:cNvSpPr>
          <p:nvPr>
            <p:ph type="subTitle" idx="5"/>
          </p:nvPr>
        </p:nvSpPr>
        <p:spPr>
          <a:xfrm>
            <a:off x="7706568" y="2948273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4" name="Google Shape;84;p17"/>
          <p:cNvSpPr txBox="1">
            <a:spLocks noGrp="1"/>
          </p:cNvSpPr>
          <p:nvPr>
            <p:ph type="ctrTitle" idx="6"/>
          </p:nvPr>
        </p:nvSpPr>
        <p:spPr>
          <a:xfrm>
            <a:off x="1617772" y="4329067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17"/>
          <p:cNvSpPr txBox="1">
            <a:spLocks noGrp="1"/>
          </p:cNvSpPr>
          <p:nvPr>
            <p:ph type="subTitle" idx="7"/>
          </p:nvPr>
        </p:nvSpPr>
        <p:spPr>
          <a:xfrm>
            <a:off x="1551372" y="4842629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6" name="Google Shape;86;p17"/>
          <p:cNvSpPr txBox="1">
            <a:spLocks noGrp="1"/>
          </p:cNvSpPr>
          <p:nvPr>
            <p:ph type="ctrTitle" idx="8"/>
          </p:nvPr>
        </p:nvSpPr>
        <p:spPr>
          <a:xfrm>
            <a:off x="4695368" y="4329067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7" name="Google Shape;87;p17"/>
          <p:cNvSpPr txBox="1">
            <a:spLocks noGrp="1"/>
          </p:cNvSpPr>
          <p:nvPr>
            <p:ph type="subTitle" idx="9"/>
          </p:nvPr>
        </p:nvSpPr>
        <p:spPr>
          <a:xfrm>
            <a:off x="4628968" y="4842629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8" name="Google Shape;88;p17"/>
          <p:cNvSpPr txBox="1">
            <a:spLocks noGrp="1"/>
          </p:cNvSpPr>
          <p:nvPr>
            <p:ph type="ctrTitle" idx="13"/>
          </p:nvPr>
        </p:nvSpPr>
        <p:spPr>
          <a:xfrm>
            <a:off x="7772968" y="4329067"/>
            <a:ext cx="2741600" cy="56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17"/>
          <p:cNvSpPr txBox="1">
            <a:spLocks noGrp="1"/>
          </p:cNvSpPr>
          <p:nvPr>
            <p:ph type="subTitle" idx="14"/>
          </p:nvPr>
        </p:nvSpPr>
        <p:spPr>
          <a:xfrm>
            <a:off x="7706568" y="4842629"/>
            <a:ext cx="2874400" cy="7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1900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90" name="Google Shape;90;p17"/>
          <p:cNvSpPr txBox="1">
            <a:spLocks noGrp="1"/>
          </p:cNvSpPr>
          <p:nvPr>
            <p:ph type="ctrTitle" idx="15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756800" y="1744967"/>
            <a:ext cx="3544000" cy="436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2580733" y="479267"/>
            <a:ext cx="7030800" cy="129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60100" y="679133"/>
            <a:ext cx="6594800" cy="3320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89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 flipH="1">
            <a:off x="799968" y="4312784"/>
            <a:ext cx="4408400" cy="18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043835" y="1745467"/>
            <a:ext cx="2815600" cy="70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  <p:sp>
        <p:nvSpPr>
          <p:cNvPr id="99" name="Google Shape;99;p20"/>
          <p:cNvSpPr txBox="1">
            <a:spLocks noGrp="1"/>
          </p:cNvSpPr>
          <p:nvPr>
            <p:ph type="subTitle" idx="2"/>
          </p:nvPr>
        </p:nvSpPr>
        <p:spPr>
          <a:xfrm flipH="1">
            <a:off x="6715168" y="921217"/>
            <a:ext cx="4670400" cy="18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0" name="Google Shape;100;p20"/>
          <p:cNvSpPr txBox="1">
            <a:spLocks noGrp="1"/>
          </p:cNvSpPr>
          <p:nvPr>
            <p:ph type="title" idx="3"/>
          </p:nvPr>
        </p:nvSpPr>
        <p:spPr>
          <a:xfrm>
            <a:off x="6180601" y="4336613"/>
            <a:ext cx="2815600" cy="70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354417" y="1206233"/>
            <a:ext cx="4328800" cy="77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/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6060384" y="805233"/>
            <a:ext cx="4777200" cy="157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9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104" name="Google Shape;104;p21"/>
          <p:cNvSpPr txBox="1"/>
          <p:nvPr/>
        </p:nvSpPr>
        <p:spPr>
          <a:xfrm>
            <a:off x="828836" y="4988700"/>
            <a:ext cx="4139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GB" sz="1300" kern="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-GB" sz="1300" kern="0">
                <a:solidFill>
                  <a:srgbClr val="482400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/>
              </a:rPr>
              <a:t>Slidesgo</a:t>
            </a:r>
            <a:r>
              <a:rPr lang="en-GB" sz="1300" kern="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-GB" sz="1300" kern="0">
                <a:solidFill>
                  <a:srgbClr val="482400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/>
              </a:rPr>
              <a:t>Flaticon</a:t>
            </a:r>
            <a:r>
              <a:rPr lang="en-GB" sz="1300" kern="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-GB" sz="1300" kern="0">
                <a:solidFill>
                  <a:srgbClr val="482400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/>
              </a:rPr>
              <a:t>Freepik</a:t>
            </a:r>
            <a:endParaRPr sz="1900" kern="0">
              <a:solidFill>
                <a:srgbClr val="482400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endParaRPr sz="1900" kern="0">
              <a:solidFill>
                <a:srgbClr val="482400"/>
              </a:solidFill>
              <a:latin typeface="Livvic"/>
              <a:ea typeface="Livvic"/>
              <a:cs typeface="Livvic"/>
              <a:sym typeface="Livvic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/>
              <a:buNone/>
            </a:pPr>
            <a:endParaRPr sz="1300" kern="0">
              <a:solidFill>
                <a:srgbClr val="482400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3" Type="http://schemas.openxmlformats.org/officeDocument/2006/relationships/theme" Target="../theme/theme2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31B3E-16B8-436A-BD89-1E1A7115E75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00C9-0910-4606-A9EF-4AE14B7B45E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3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1133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1133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2126F-80C4-44A7-9942-6B105CF4E9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3CCC7-2A04-4D01-9245-AE10D3996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www.themegallery.com</a:t>
            </a: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28739" y="609602"/>
            <a:ext cx="21463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1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3282950"/>
            <a:ext cx="2119313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5" y="1749425"/>
            <a:ext cx="1290637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Tóm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tắt</a:t>
            </a:r>
            <a:endParaRPr lang="en-US" sz="2400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Bhị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oai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danh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2400" dirty="0"/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Các </a:t>
            </a:r>
            <a:r>
              <a:rPr lang="vi-VN" altLang="en-US" sz="2400" dirty="0" err="1">
                <a:solidFill>
                  <a:srgbClr val="000000"/>
                </a:solidFill>
                <a:latin typeface="Times New Roman" panose="02020603050405020304"/>
              </a:rPr>
              <a:t>tù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KênKên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lừa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xưa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2400" dirty="0"/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múc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bên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công</a:t>
            </a:r>
            <a:r>
              <a:rPr lang="en-US" sz="2400" dirty="0"/>
              <a:t>.</a:t>
            </a:r>
            <a:endParaRPr lang="en-US" sz="2400" dirty="0"/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ngập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 </a:t>
            </a:r>
            <a:endParaRPr lang="en-US" sz="2400" dirty="0"/>
          </a:p>
          <a:p>
            <a:pPr algn="just">
              <a:lnSpc>
                <a:spcPct val="115000"/>
              </a:lnSpc>
              <a:buFontTx/>
              <a:buChar char="-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ruồi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, bay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miệng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gái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Âng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cháu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tục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Đăm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Săn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</a:rPr>
              <a:t>cậu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/>
              </a:rPr>
              <a:t>.</a:t>
            </a:r>
            <a:endParaRPr lang="en-US" sz="2400" dirty="0"/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Thể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loại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thi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hùng</a:t>
            </a:r>
            <a:endParaRPr lang="en-US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514350" marR="0" indent="-5143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Vị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trí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xuất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xứ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Phần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đầu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tác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phẩm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Đoạn trích kể về cuộc giao chiến giữa Đăm Săn và Mtao Mxây. Đăm Săn chi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ế</a:t>
            </a:r>
            <a:r>
              <a:rPr lang="vi-VN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 thắng, cứu được vợ và thu phục được dân làng của tù trưởng Mtao Mxây.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115409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cục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/>
              </a:rPr>
              <a:t>Phần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/>
              </a:rPr>
              <a:t> 1: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</a:rPr>
              <a:t>“</a:t>
            </a:r>
            <a:r>
              <a:rPr lang="vi-VN" altLang="en-US" i="1" dirty="0">
                <a:solidFill>
                  <a:srgbClr val="000000"/>
                </a:solidFill>
                <a:latin typeface="Times New Roman" panose="02020603050405020304"/>
              </a:rPr>
              <a:t>....đem bêu ngoài đường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</a:rPr>
              <a:t>”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trận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đánh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giữa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hai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tù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</a:rPr>
              <a:t>trưởng</a:t>
            </a:r>
            <a:endParaRPr lang="en-US" dirty="0" err="1">
              <a:solidFill>
                <a:srgbClr val="000000"/>
              </a:solidFill>
              <a:latin typeface="Times New Roman" panose="02020603050405020304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vi-VN" altLang="en-US" b="1" dirty="0" err="1">
                <a:solidFill>
                  <a:srgbClr val="000000"/>
                </a:solidFill>
                <a:latin typeface="Times New Roman" panose="02020603050405020304"/>
              </a:rPr>
              <a:t>Phần 2</a:t>
            </a:r>
            <a:r>
              <a:rPr lang="vi-VN" altLang="en-US" dirty="0" err="1">
                <a:solidFill>
                  <a:srgbClr val="000000"/>
                </a:solidFill>
                <a:latin typeface="Times New Roman" panose="02020603050405020304"/>
              </a:rPr>
              <a:t>: 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/>
              </a:rPr>
              <a:t>Tiếp theo đến “Họ đến bãi ngoài làng rồi vào làng” Đăm Săn thu phục và cùng các nô lệ về làng sau chiến thắng</a:t>
            </a:r>
            <a:endParaRPr lang="vi-VN" altLang="en-US" dirty="0">
              <a:solidFill>
                <a:srgbClr val="000000"/>
              </a:solidFill>
              <a:latin typeface="Times New Roman" panose="02020603050405020304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Arial" panose="020B0604020202020204"/>
              </a:rPr>
              <a:t>ầ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Còn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ăn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chiến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thắng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tượng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Đăm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Săn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dirty="0">
              <a:solidFill>
                <a:prstClr val="black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26" y="737770"/>
            <a:ext cx="11827251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ĐS khiêu chiến vì MM cướp vợ của chàng.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Trọng danh dự cá nhân, cộng đồng; gắn bó với hạnh phúc gia đình; bộ tộc.</a:t>
            </a:r>
            <a:r>
              <a:rPr lang="vi-VN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solidFill>
                <a:prstClr val="black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2853559"/>
          <a:ext cx="12192000" cy="4004441"/>
        </p:xfrm>
        <a:graphic>
          <a:graphicData uri="http://schemas.openxmlformats.org/drawingml/2006/table">
            <a:tbl>
              <a:tblPr firstRow="1" firstCol="1" bandRow="1"/>
              <a:tblGrid>
                <a:gridCol w="6340454"/>
                <a:gridCol w="5851546"/>
              </a:tblGrid>
              <a:tr h="5007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Săn</a:t>
                      </a:r>
                      <a:endParaRPr lang="en-US" sz="24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MTao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–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Mxây</a:t>
                      </a:r>
                      <a:endParaRPr lang="en-US" sz="24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036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Đứng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chân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cầu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thang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kẻ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thù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khiêu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chiến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: Ta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thách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ngươi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…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Xuống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!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Xuống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! 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Ta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sẽ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lấy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sàn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hiên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…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bổ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đôi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…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Sao ta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đâm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ngươi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ngươi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đang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…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/>
                        <a:buChar char=""/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Một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tư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thế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đàng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hoàng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tự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tin,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chủ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động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một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độ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dứt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khoát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quyết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liệt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.</a:t>
                      </a:r>
                      <a:endParaRPr lang="en-US" sz="2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Đứng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nhà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của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mình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: Ta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không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xuống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đâu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…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Ngươi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không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được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đâm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ta…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Ta </a:t>
                      </a:r>
                      <a:r>
                        <a:rPr lang="fr-FR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sợ</a:t>
                      </a:r>
                      <a:r>
                        <a:rPr lang="fr-FR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fr-FR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ngươi</a:t>
                      </a:r>
                      <a:r>
                        <a:rPr lang="fr-FR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fr-FR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đâm</a:t>
                      </a:r>
                      <a:r>
                        <a:rPr lang="fr-FR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ta…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Dáng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tần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ngần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do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dự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…</a:t>
                      </a:r>
                      <a:endParaRPr lang="en-US" sz="26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/>
                        <a:buChar char=""/>
                      </a:pP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Một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thái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độ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do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dự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thiếu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tự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tin,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nhát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sợ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trước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Đăm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Săn</a:t>
                      </a:r>
                      <a:r>
                        <a:rPr lang="en-US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.</a:t>
                      </a:r>
                      <a:endParaRPr lang="en-US" sz="26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EN THANG MTAO MXA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5567" y="57707"/>
            <a:ext cx="11342450" cy="61192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5669" y="2065283"/>
          <a:ext cx="11306986" cy="4454600"/>
        </p:xfrm>
        <a:graphic>
          <a:graphicData uri="http://schemas.openxmlformats.org/drawingml/2006/table">
            <a:tbl>
              <a:tblPr firstRow="1" firstCol="1" bandRow="1"/>
              <a:tblGrid>
                <a:gridCol w="1469267"/>
                <a:gridCol w="4503631"/>
                <a:gridCol w="5334088"/>
              </a:tblGrid>
              <a:tr h="685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1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Săn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Mxây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69599">
                <a:tc v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Khích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Mxây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tĩnh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ò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ơ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khi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ê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ê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ạ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x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ạ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qu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ả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ướ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xem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ì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ướ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quen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đ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á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ă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ậ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quen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x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é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á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đấ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đ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thi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.VnTime" panose="020B7200000000000000"/>
                        </a:rPr>
                        <a:t>ê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(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ủ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quan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ng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ạ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o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Arial" panose="020B0604020202020204"/>
                        </a:rPr>
                        <a:t>ạ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US" sz="2800" i="1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4139" y="2089569"/>
          <a:ext cx="11433112" cy="4437355"/>
        </p:xfrm>
        <a:graphic>
          <a:graphicData uri="http://schemas.openxmlformats.org/drawingml/2006/table">
            <a:tbl>
              <a:tblPr firstRow="1" firstCol="1" bandRow="1"/>
              <a:tblGrid>
                <a:gridCol w="1513489"/>
                <a:gridCol w="5025932"/>
                <a:gridCol w="4893691"/>
              </a:tblGrid>
              <a:tr h="55410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2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Săn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Mxây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83253">
                <a:tc v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Đăm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khiên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khoẻ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đẹp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vượt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lồ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ô,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vun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vút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phía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phía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tây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...)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miếng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trầu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effectLst/>
                          <a:latin typeface=".VnTime" panose="020B7200000000000000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vợ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nên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càng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hốt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bước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thấp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)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Chém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trượt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trúng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trâu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cứu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5669" y="2065283"/>
          <a:ext cx="11306986" cy="4454600"/>
        </p:xfrm>
        <a:graphic>
          <a:graphicData uri="http://schemas.openxmlformats.org/drawingml/2006/table">
            <a:tbl>
              <a:tblPr firstRow="1" firstCol="1" bandRow="1"/>
              <a:tblGrid>
                <a:gridCol w="1469267"/>
                <a:gridCol w="4503631"/>
                <a:gridCol w="5334088"/>
              </a:tblGrid>
              <a:tr h="685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3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Săn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Mxây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69599">
                <a:tc v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Đăm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múa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đuổi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trúng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thù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thủng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-&gt;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cứu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linh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prstClr val="black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5669" y="2065283"/>
          <a:ext cx="11306986" cy="4454600"/>
        </p:xfrm>
        <a:graphic>
          <a:graphicData uri="http://schemas.openxmlformats.org/drawingml/2006/table">
            <a:tbl>
              <a:tblPr firstRow="1" firstCol="1" bandRow="1"/>
              <a:tblGrid>
                <a:gridCol w="1469267"/>
                <a:gridCol w="4503631"/>
                <a:gridCol w="5334088"/>
              </a:tblGrid>
              <a:tr h="68500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Hiệp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4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Đăm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Săn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Mtao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Mxây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69599">
                <a:tc vMerge="1"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Được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Trời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Đuổi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theo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457200" marR="0" indent="-4572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Giết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kẻ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thù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Vùng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chạy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xin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tha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mạng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.VnTime" panose="020B7200000000000000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giết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en-US" sz="2800" dirty="0">
                        <a:effectLst/>
                        <a:latin typeface=".VnTime" panose="020B7200000000000000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262540"/>
            <a:ext cx="1051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4" y="2554014"/>
            <a:ext cx="5257083" cy="3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30056" y="1273640"/>
            <a:ext cx="2425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8" y="2580300"/>
            <a:ext cx="510802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3" y="572132"/>
            <a:ext cx="5186067" cy="58600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39885" y="5708528"/>
            <a:ext cx="243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 SĂN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1312" y="2948910"/>
            <a:ext cx="3236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LINH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03336" y="6298962"/>
            <a:ext cx="286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DÂN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3520" y="1691640"/>
            <a:ext cx="171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2798" y="4398264"/>
            <a:ext cx="110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488730"/>
            <a:ext cx="4331970" cy="2438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930" y="3862552"/>
            <a:ext cx="3986827" cy="2321092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a.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độ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hùng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Cuộc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đối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thoại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giữa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Đăm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Săn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nô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lệ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3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lần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hỏi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3lần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đáp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tất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).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nô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lệ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nguyện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mang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theo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cải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Tuân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phục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tuyệt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đối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nhân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hùng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Đăm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Săn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thu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phục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lòng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38" y="3111547"/>
            <a:ext cx="3889513" cy="3592936"/>
          </a:xfrm>
          <a:prstGeom prst="ellipse">
            <a:avLst/>
          </a:prstGeom>
          <a:ln w="6350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a.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độ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hùng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189" y="2192889"/>
            <a:ext cx="64807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94" y="2427890"/>
            <a:ext cx="5069688" cy="4336592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a.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độ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hùng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6189" y="2192889"/>
            <a:ext cx="64807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tong,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94" y="2427890"/>
            <a:ext cx="5069688" cy="4336592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a.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độ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cộng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đồng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đối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với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cuộc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anh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hùng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31071" y="1575824"/>
            <a:ext cx="1149618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 </a:t>
            </a:r>
            <a:endParaRPr lang="en-US" sz="2800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/>
              <a:buChar char="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khát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họ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giàu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a typeface="Calibri" panose="020F0502020204030204"/>
              <a:cs typeface="Times New Roman" panose="02020603050405020304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/>
              <a:buChar char="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mến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mộ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-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.</a:t>
            </a:r>
            <a:endParaRPr lang="en-US" sz="2000" dirty="0">
              <a:ea typeface="Calibri" panose="020F0502020204030204"/>
              <a:cs typeface="Times New Roman" panose="02020603050405020304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/>
          <p:nvPr/>
        </p:nvSpPr>
        <p:spPr>
          <a:xfrm>
            <a:off x="401628" y="2218231"/>
            <a:ext cx="11674758" cy="5569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Tế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lễ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thần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linh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Tổ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chức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ăn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đánh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chiêng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rượu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thịt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vô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kể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Mọi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chúc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…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niệm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tôn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thờ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thần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linh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tục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ăn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mừng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chiến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thắng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người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Ê 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Đê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25667" y="2129550"/>
            <a:ext cx="1122504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ních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sung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433114" cy="59783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chiến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thắng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tượng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:</a:t>
            </a:r>
            <a:endParaRPr lang="en-US" b="1" i="1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c.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ảnh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Đăm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 pitchFamily="18" charset="0"/>
              </a:rPr>
              <a:t>Săn</a:t>
            </a:r>
            <a:r>
              <a:rPr lang="en-US" b="1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  <a:endParaRPr lang="en-US" dirty="0"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/>
          <p:nvPr/>
        </p:nvSpPr>
        <p:spPr>
          <a:xfrm>
            <a:off x="283780" y="2112551"/>
            <a:ext cx="11682248" cy="4540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 kh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một tấm áo chiến, tai đeo nụ, đủ giáo gươm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Chàng nằm trên võng, tóc thả trên sàn, hứng tóc chàng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một cái nong hoa.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 mắt long lanh như mắt chim ghếch ăn hoa tre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ắp chân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bằng cây xà ngang, bắp đùi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bằng ống bễ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vi-VN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 chất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S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là một dũng tướng chắc chết mười mươi cũng không lùi bước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Đăm Săn vốn đã ngang tàng từ trong bụng 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947908"/>
            <a:ext cx="11006328" cy="710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1.Nghệ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7472" y="1744866"/>
            <a:ext cx="11365992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472" y="1031782"/>
            <a:ext cx="4069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472" y="2074860"/>
            <a:ext cx="11409426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262540"/>
            <a:ext cx="1051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5905" y="1273640"/>
            <a:ext cx="3673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4" y="2459421"/>
            <a:ext cx="5920444" cy="410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Nghe kể sử thi ở buôn Phơng - Báo Đắk Lắk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345" y="2459422"/>
            <a:ext cx="5095437" cy="38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131" y="903404"/>
            <a:ext cx="919129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Hlong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d.Khiên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403131" y="4071437"/>
            <a:ext cx="471362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638010" y="4564577"/>
            <a:ext cx="471362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1874" y="1355008"/>
            <a:ext cx="9632731" cy="474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ại sao muốn chiến thắng Mtao Mxây mà Đăm Săn lại 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nhân cơ hội đâm lén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874" y="865762"/>
            <a:ext cx="11516498" cy="56707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endParaRPr lang="en-US" sz="3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Mxây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a.Góp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b.Người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nan.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ts val="1500"/>
              </a:lnSpc>
            </a:pP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65"/>
              </a:lnSpc>
            </a:pPr>
            <a:endParaRPr lang="en-US" sz="3200" b="1" dirty="0"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91873" y="5656195"/>
            <a:ext cx="403225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31" y="288745"/>
            <a:ext cx="11658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ròi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→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endParaRPr lang="en-US" sz="3200" dirty="0"/>
          </a:p>
        </p:txBody>
      </p:sp>
      <p:sp>
        <p:nvSpPr>
          <p:cNvPr id="4" name="Title 1"/>
          <p:cNvSpPr txBox="1"/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643" y="1023819"/>
            <a:ext cx="1163428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955"/>
            <a:r>
              <a:rPr 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</a:rPr>
              <a:t> 5: Ở </a:t>
            </a:r>
            <a:r>
              <a:rPr lang="en-US" sz="3600" b="1" dirty="0" err="1">
                <a:latin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trích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Chiến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thắng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Mtao</a:t>
            </a:r>
            <a:r>
              <a:rPr lang="en-US" sz="3600" b="1" dirty="0"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</a:rPr>
              <a:t>Mxây</a:t>
            </a:r>
            <a:r>
              <a:rPr lang="en-US" sz="3600" b="1" dirty="0">
                <a:latin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dành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miêu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tả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mừng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chiến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thắng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đổ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máu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giao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</a:endParaRPr>
          </a:p>
          <a:p>
            <a:pPr indent="20955"/>
            <a:r>
              <a:rPr lang="en-US" sz="3200" dirty="0">
                <a:latin typeface="Times New Roman" panose="02020603050405020304" pitchFamily="18" charset="0"/>
              </a:rPr>
              <a:t>   a.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bận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  <a:p>
            <a:pPr indent="20955"/>
            <a:r>
              <a:rPr lang="en-US" sz="3200" dirty="0">
                <a:latin typeface="Times New Roman" panose="02020603050405020304" pitchFamily="18" charset="0"/>
              </a:rPr>
              <a:t>   b.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am </a:t>
            </a:r>
            <a:r>
              <a:rPr lang="en-US" sz="3200" dirty="0" err="1">
                <a:latin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tù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  <a:p>
            <a:pPr indent="20955"/>
            <a:r>
              <a:rPr lang="en-US" sz="3200" dirty="0">
                <a:latin typeface="Times New Roman" panose="02020603050405020304" pitchFamily="18" charset="0"/>
              </a:rPr>
              <a:t>  c.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thịnh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vượng</a:t>
            </a:r>
            <a:r>
              <a:rPr lang="en-US" sz="3200" dirty="0">
                <a:latin typeface="Times New Roman" panose="02020603050405020304" pitchFamily="18" charset="0"/>
              </a:rPr>
              <a:t> no </a:t>
            </a:r>
            <a:r>
              <a:rPr lang="en-US" sz="3200" dirty="0" err="1">
                <a:latin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  <a:p>
            <a:pPr indent="20955"/>
            <a:r>
              <a:rPr lang="en-US" sz="3200" dirty="0">
                <a:latin typeface="Times New Roman" panose="02020603050405020304" pitchFamily="18" charset="0"/>
              </a:rPr>
              <a:t>   d.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chắc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tù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15609" y="3827395"/>
            <a:ext cx="403225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57" y="972766"/>
            <a:ext cx="115953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Font typeface="Wingdings" panose="05000000000000000000" pitchFamily="2" charset="2"/>
              <a:buNone/>
            </a:pPr>
            <a:r>
              <a:rPr lang="en-US" sz="4000" b="1" dirty="0" err="1">
                <a:latin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</a:rPr>
              <a:t> 6: </a:t>
            </a:r>
            <a:r>
              <a:rPr lang="en-US" sz="4000" b="1" dirty="0" err="1">
                <a:latin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</a:rPr>
              <a:t>: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to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đùi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to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bễ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voi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đực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thở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chàng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ầm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ầm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sấm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dậy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….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sz="4000" b="1" i="1" dirty="0">
                <a:latin typeface="Times New Roman" panose="02020603050405020304" pitchFamily="18" charset="0"/>
              </a:rPr>
              <a:t>   </a:t>
            </a:r>
            <a:r>
              <a:rPr lang="en-US" sz="4000" b="1" i="1" dirty="0" err="1">
                <a:latin typeface="Times New Roman" panose="02020603050405020304" pitchFamily="18" charset="0"/>
              </a:rPr>
              <a:t>Biện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pháp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tu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từ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được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dùng</a:t>
            </a:r>
            <a:r>
              <a:rPr lang="en-US" sz="4000" b="1" i="1" dirty="0"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</a:rPr>
              <a:t>:</a:t>
            </a:r>
            <a:endParaRPr lang="en-US" sz="4000" b="1" i="1" dirty="0">
              <a:latin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a.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</a:rPr>
              <a:t>sánh</a:t>
            </a:r>
            <a:endParaRPr lang="en-US" sz="4000" dirty="0">
              <a:latin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b.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phóng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đại</a:t>
            </a:r>
            <a:endParaRPr lang="en-US" sz="4000" dirty="0">
              <a:latin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c.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hóa</a:t>
            </a:r>
            <a:endParaRPr lang="en-US" sz="4000" dirty="0">
              <a:latin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None/>
            </a:pPr>
            <a:r>
              <a:rPr lang="en-US" sz="4000" dirty="0">
                <a:latin typeface="Times New Roman" panose="02020603050405020304" pitchFamily="18" charset="0"/>
              </a:rPr>
              <a:t>       d. </a:t>
            </a:r>
            <a:r>
              <a:rPr lang="en-US" sz="4000" dirty="0" err="1">
                <a:latin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</a:rPr>
              <a:t>sánh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phóng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đại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274367" y="5967480"/>
            <a:ext cx="403225" cy="481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Wingdings 2" panose="05020102010507070707" pitchFamily="18" charset="2"/>
              <a:buChar char="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01644" y="24062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àm thế nào để viết lời cảm ơn luận văn thạc sĩ hay &amp; ý nghĩa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3" y="0"/>
            <a:ext cx="10300138" cy="68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262540"/>
            <a:ext cx="1051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5905" y="1273640"/>
            <a:ext cx="3673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Đàn T'rưng, tiếng hát đại ngàn. - ADAM MUZI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7" y="2170144"/>
            <a:ext cx="5715000" cy="43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ượu cần - VietnamtravellogVietnamtravel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69" y="2170144"/>
            <a:ext cx="5502165" cy="43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20" y="1289598"/>
            <a:ext cx="3654972" cy="901809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99476"/>
            <a:ext cx="113038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1" kern="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0056" y="1273640"/>
            <a:ext cx="2425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ại Hội thảo phát triển cà phê đặc sản Việt... | HỆ THỜI SỰ CHÍNH TRỊ TỔNG  HỢP - VOV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1407"/>
            <a:ext cx="5517931" cy="41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ảo tồn nghề dệt thổ cẩm của người Ê-đê | Báo Dân tộc và Phát tr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34" y="2191407"/>
            <a:ext cx="5316155" cy="41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  <a:lumOff val="10000"/>
            <a:alpha val="43000"/>
          </a:schemeClr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subTitle" idx="1"/>
          </p:nvPr>
        </p:nvSpPr>
        <p:spPr>
          <a:xfrm>
            <a:off x="1056290" y="477319"/>
            <a:ext cx="10263350" cy="260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>
            <a:noAutofit/>
            <a:scene3d>
              <a:camera prst="perspectiveBelow"/>
              <a:lightRig rig="threePt" dir="t"/>
            </a:scene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0" cap="none" spc="0" normalizeH="0" baseline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3600" b="1" i="0" u="none" strike="noStrike" kern="0" cap="none" spc="0" normalizeH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0" cap="none" spc="0" normalizeH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0" cap="none" spc="0" normalizeH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0" cap="none" spc="0" normalizeH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0" cap="none" spc="0" normalizeH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0" cap="none" spc="0" normalizeH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3600" b="1" i="0" u="none" strike="noStrike" kern="0" cap="none" spc="0" normalizeH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0" cap="none" spc="0" normalizeH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THẮNG MTAO MXÂY</a:t>
            </a:r>
            <a:br>
              <a:rPr kumimoji="0" lang="en-US" sz="1800" b="1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Đăm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4400" b="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40" y="3563008"/>
            <a:ext cx="6047553" cy="315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392" y="1794093"/>
            <a:ext cx="10515600" cy="4351338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AutoNum type="romanUcPeriod"/>
            </a:pP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258;p4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279117" y="4572000"/>
            <a:ext cx="1788373" cy="218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303880" cy="5726092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tác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phẩm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gian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quy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mô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lớn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sử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ngôn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vần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nhịp,xây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dựng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tượng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nghệ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thuật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hoành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tráng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hào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hùng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kể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biến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cố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lớn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diễn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ra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đời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cộng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đồng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cư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dân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thời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cổ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đại</a:t>
            </a:r>
            <a:r>
              <a:rPr lang="en-US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7" y="737770"/>
            <a:ext cx="11303880" cy="5726092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(VD: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(VD: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7560" y="-1551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KHÁI QUÁT CHUNG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18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 flipH="1">
            <a:off x="9711561" y="47298"/>
            <a:ext cx="2115690" cy="1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9377</Words>
  <Application>WPS Presentation</Application>
  <PresentationFormat>Màn hình rộng</PresentationFormat>
  <Paragraphs>391</Paragraphs>
  <Slides>36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63" baseType="lpstr">
      <vt:lpstr>Arial</vt:lpstr>
      <vt:lpstr>SimSun</vt:lpstr>
      <vt:lpstr>Wingdings</vt:lpstr>
      <vt:lpstr>Redressed</vt:lpstr>
      <vt:lpstr>Segoe Print</vt:lpstr>
      <vt:lpstr>Livvic Light</vt:lpstr>
      <vt:lpstr>Arial</vt:lpstr>
      <vt:lpstr>Livvic</vt:lpstr>
      <vt:lpstr>Roboto Slab Regular</vt:lpstr>
      <vt:lpstr>Fira Sans Extra Condensed Medium</vt:lpstr>
      <vt:lpstr>Nunito Light</vt:lpstr>
      <vt:lpstr>Livvic SemiBold</vt:lpstr>
      <vt:lpstr>Times New Roman</vt:lpstr>
      <vt:lpstr>Times New Roman</vt:lpstr>
      <vt:lpstr>Calibri</vt:lpstr>
      <vt:lpstr>Microsoft YaHei</vt:lpstr>
      <vt:lpstr/>
      <vt:lpstr>Arial Unicode MS</vt:lpstr>
      <vt:lpstr>Calibri Light</vt:lpstr>
      <vt:lpstr>.VnTime</vt:lpstr>
      <vt:lpstr>Symbol</vt:lpstr>
      <vt:lpstr>Calibri</vt:lpstr>
      <vt:lpstr>Wingdings 2</vt:lpstr>
      <vt:lpstr>Verdana</vt:lpstr>
      <vt:lpstr>Office Theme</vt:lpstr>
      <vt:lpstr>Papyrus History Lesson by Slidesgo</vt:lpstr>
      <vt:lpstr>1_Office Theme</vt:lpstr>
      <vt:lpstr>PowerPoint 演示文稿</vt:lpstr>
      <vt:lpstr>Đời sống sinh hoạt của cộng đồng Ê Đê – Tây Nguyên</vt:lpstr>
      <vt:lpstr>Đời sống sinh hoạt của cộng đồng Ê Đê – Tây Nguyên</vt:lpstr>
      <vt:lpstr>Đời sống sinh hoạt của cộng đồng Ê Đê – Tây Nguyên</vt:lpstr>
      <vt:lpstr>Đời sống lao động sản xuất của cộng đồng Ê Đê – Tây Nguyên</vt:lpstr>
      <vt:lpstr>PowerPoint 演示文稿</vt:lpstr>
      <vt:lpstr>NỘI DUNG BÀI HỌC</vt:lpstr>
      <vt:lpstr>I. KHÁI QUÁT CHUNG</vt:lpstr>
      <vt:lpstr>I. KHÁI QUÁT CHUNG</vt:lpstr>
      <vt:lpstr>I. KHÁI QUÁT CHUNG</vt:lpstr>
      <vt:lpstr>I. KHÁI QUÁT CHUNG</vt:lpstr>
      <vt:lpstr>I. KHÁI QUÁT CHUNG</vt:lpstr>
      <vt:lpstr>I. KHÁI QUÁT CHUNG</vt:lpstr>
      <vt:lpstr>II. ĐỌC – HIỂU VĂN BẢN</vt:lpstr>
      <vt:lpstr>PowerPoint 演示文稿</vt:lpstr>
      <vt:lpstr>II. ĐỌC – HIỂU VĂN BẢN</vt:lpstr>
      <vt:lpstr>II. ĐỌC – HIỂU VĂN BẢN</vt:lpstr>
      <vt:lpstr>II. ĐỌC – HIỂU VĂN BẢN</vt:lpstr>
      <vt:lpstr>II. ĐỌC – HIỂU VĂN BẢN</vt:lpstr>
      <vt:lpstr>PowerPoint 演示文稿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II. ĐỌC – HIỂU VĂN BẢN</vt:lpstr>
      <vt:lpstr>III. TỔNG KẾT</vt:lpstr>
      <vt:lpstr>III. TỔNG KẾT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CHIẾN THẮNG MTAO MXÂY (Trích Đăm Săn –sử thi Tây Nguyên)</dc:title>
  <dc:creator>Windows</dc:creator>
  <cp:lastModifiedBy>pc</cp:lastModifiedBy>
  <cp:revision>769</cp:revision>
  <dcterms:created xsi:type="dcterms:W3CDTF">2016-09-02T15:10:00Z</dcterms:created>
  <dcterms:modified xsi:type="dcterms:W3CDTF">2021-10-14T13:12:26Z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