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61" r:id="rId3"/>
    <p:sldId id="260" r:id="rId4"/>
    <p:sldId id="262" r:id="rId5"/>
    <p:sldId id="264" r:id="rId6"/>
    <p:sldId id="263" r:id="rId7"/>
    <p:sldId id="266" r:id="rId8"/>
    <p:sldId id="268" r:id="rId9"/>
    <p:sldId id="267" r:id="rId10"/>
    <p:sldId id="265" r:id="rId11"/>
    <p:sldId id="269" r:id="rId12"/>
    <p:sldId id="272" r:id="rId13"/>
    <p:sldId id="273" r:id="rId14"/>
    <p:sldId id="275" r:id="rId15"/>
    <p:sldId id="271" r:id="rId16"/>
    <p:sldId id="274" r:id="rId17"/>
    <p:sldId id="276" r:id="rId18"/>
    <p:sldId id="277" r:id="rId19"/>
    <p:sldId id="296" r:id="rId20"/>
    <p:sldId id="278" r:id="rId21"/>
    <p:sldId id="302" r:id="rId22"/>
    <p:sldId id="280" r:id="rId23"/>
    <p:sldId id="304" r:id="rId24"/>
    <p:sldId id="306" r:id="rId25"/>
    <p:sldId id="284" r:id="rId26"/>
    <p:sldId id="307" r:id="rId27"/>
    <p:sldId id="281" r:id="rId28"/>
    <p:sldId id="283" r:id="rId29"/>
    <p:sldId id="288" r:id="rId30"/>
    <p:sldId id="289" r:id="rId31"/>
    <p:sldId id="290" r:id="rId32"/>
    <p:sldId id="298" r:id="rId33"/>
    <p:sldId id="292" r:id="rId34"/>
    <p:sldId id="293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C5"/>
    <a:srgbClr val="D4E5F4"/>
    <a:srgbClr val="39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4E10-15A9-4E5A-B6DC-A5274BFF00A2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282B3-4BFF-45EA-A548-1EAA66AD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0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9236-CB8B-4964-8CA9-9C713767E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9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3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6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2829-3089-4A36-9AA3-ECC510FA129F}" type="datetimeFigureOut">
              <a:rPr lang="en-US" smtClean="0"/>
              <a:t>31/07/2021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1B38-A5A0-4114-BECE-8A341EA5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ock-photo-featherish-50062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12185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43652" y="2551113"/>
            <a:ext cx="8699210" cy="146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756062" y="2734235"/>
            <a:ext cx="8686800" cy="694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</a:t>
            </a:r>
            <a:r>
              <a:rPr lang="en-US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9</a:t>
            </a:r>
            <a:r>
              <a:rPr lang="vi-VN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-  BÀI </a:t>
            </a:r>
            <a:r>
              <a:rPr lang="en-US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7. NHỮNG THÀNH TỰU VĂN HÓA THỜI CẬN ĐẠI</a:t>
            </a:r>
            <a:endParaRPr lang="vi-VN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920872" y="1122175"/>
            <a:ext cx="8534400" cy="1959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CHƯƠNG III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NHỮNG THÀNH TỰU VĂN HÓA THỜI CẬN ĐẠI</a:t>
            </a:r>
          </a:p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eknical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161365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86751"/>
              </p:ext>
            </p:extLst>
          </p:nvPr>
        </p:nvGraphicFramePr>
        <p:xfrm>
          <a:off x="233080" y="806826"/>
          <a:ext cx="11779627" cy="587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42">
                  <a:extLst>
                    <a:ext uri="{9D8B030D-6E8A-4147-A177-3AD203B41FA5}">
                      <a16:colId xmlns:a16="http://schemas.microsoft.com/office/drawing/2014/main" val="1674665728"/>
                    </a:ext>
                  </a:extLst>
                </a:gridCol>
                <a:gridCol w="2291766">
                  <a:extLst>
                    <a:ext uri="{9D8B030D-6E8A-4147-A177-3AD203B41FA5}">
                      <a16:colId xmlns:a16="http://schemas.microsoft.com/office/drawing/2014/main" val="3125482733"/>
                    </a:ext>
                  </a:extLst>
                </a:gridCol>
                <a:gridCol w="1568934">
                  <a:extLst>
                    <a:ext uri="{9D8B030D-6E8A-4147-A177-3AD203B41FA5}">
                      <a16:colId xmlns:a16="http://schemas.microsoft.com/office/drawing/2014/main" val="2534107065"/>
                    </a:ext>
                  </a:extLst>
                </a:gridCol>
                <a:gridCol w="5817985">
                  <a:extLst>
                    <a:ext uri="{9D8B030D-6E8A-4147-A177-3AD203B41FA5}">
                      <a16:colId xmlns:a16="http://schemas.microsoft.com/office/drawing/2014/main" val="4006783920"/>
                    </a:ext>
                  </a:extLst>
                </a:gridCol>
              </a:tblGrid>
              <a:tr h="121844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LĨNH VỰC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TÁC GIẢ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ĐÓNG GÓP CHỦ YẾU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5607"/>
                  </a:ext>
                </a:extLst>
              </a:tr>
              <a:tr h="1165151">
                <a:tc rowSpan="4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HỌC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Coócnây (1606 – 1684)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đại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6004"/>
                  </a:ext>
                </a:extLst>
              </a:tr>
              <a:tr h="11651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Phôngten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(1621 – 1695) 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ngụ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93669"/>
                  </a:ext>
                </a:extLst>
              </a:tr>
              <a:tr h="11651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Môlie (1622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1673)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7144"/>
                  </a:ext>
                </a:extLst>
              </a:tr>
              <a:tr h="11651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2884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64315"/>
              </p:ext>
            </p:extLst>
          </p:nvPr>
        </p:nvGraphicFramePr>
        <p:xfrm>
          <a:off x="2334022" y="5504329"/>
          <a:ext cx="9678685" cy="118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837">
                  <a:extLst>
                    <a:ext uri="{9D8B030D-6E8A-4147-A177-3AD203B41FA5}">
                      <a16:colId xmlns:a16="http://schemas.microsoft.com/office/drawing/2014/main" val="2332012216"/>
                    </a:ext>
                  </a:extLst>
                </a:gridCol>
                <a:gridCol w="1586863">
                  <a:extLst>
                    <a:ext uri="{9D8B030D-6E8A-4147-A177-3AD203B41FA5}">
                      <a16:colId xmlns:a16="http://schemas.microsoft.com/office/drawing/2014/main" val="2357110201"/>
                    </a:ext>
                  </a:extLst>
                </a:gridCol>
                <a:gridCol w="5817985">
                  <a:extLst>
                    <a:ext uri="{9D8B030D-6E8A-4147-A177-3AD203B41FA5}">
                      <a16:colId xmlns:a16="http://schemas.microsoft.com/office/drawing/2014/main" val="4276458159"/>
                    </a:ext>
                  </a:extLst>
                </a:gridCol>
              </a:tblGrid>
              <a:tr h="1181549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Tào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Tuyết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Cần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Quốc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tiểu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nổi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lâu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mộng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1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6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259"/>
            <a:ext cx="12192000" cy="522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</p:spTree>
    <p:extLst>
      <p:ext uri="{BB962C8B-B14F-4D97-AF65-F5344CB8AC3E}">
        <p14:creationId xmlns:p14="http://schemas.microsoft.com/office/powerpoint/2010/main" val="94407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333113" y="1697038"/>
            <a:ext cx="3587498" cy="4829268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209106" y="1709159"/>
            <a:ext cx="3196398" cy="980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518223" y="1709159"/>
            <a:ext cx="3412519" cy="4829268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394588" y="1697038"/>
            <a:ext cx="3040494" cy="980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8611162" y="1719573"/>
            <a:ext cx="3192837" cy="4829267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8457238" y="1711198"/>
            <a:ext cx="2844762" cy="980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463480" y="2747110"/>
            <a:ext cx="3229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1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(1770 – 1827)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(1756 – 1791),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Lan…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281" y="2032215"/>
            <a:ext cx="193851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ÂM NHẠC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8306" y="2000579"/>
            <a:ext cx="217703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HỘI HỌA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838146" y="2010775"/>
            <a:ext cx="241611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 TƯỞNG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00526" y="124942"/>
            <a:ext cx="4410636" cy="1075765"/>
          </a:xfrm>
          <a:prstGeom prst="roundRect">
            <a:avLst/>
          </a:prstGeom>
          <a:solidFill>
            <a:srgbClr val="B9FFC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</p:txBody>
      </p:sp>
    </p:spTree>
    <p:extLst>
      <p:ext uri="{BB962C8B-B14F-4D97-AF65-F5344CB8AC3E}">
        <p14:creationId xmlns:p14="http://schemas.microsoft.com/office/powerpoint/2010/main" val="75809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7059" y="0"/>
            <a:ext cx="8229600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NHÀ SOẠN NHẠC BÉT TÔ VEN</a:t>
            </a:r>
          </a:p>
        </p:txBody>
      </p:sp>
      <p:pic>
        <p:nvPicPr>
          <p:cNvPr id="5" name="Picture 29" descr="BETHO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5892" y="773206"/>
            <a:ext cx="5217971" cy="5810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59" y="917313"/>
            <a:ext cx="4329113" cy="5522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ichard Clayderman – Thư Gửi El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4072" y="5968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860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755" y="313505"/>
            <a:ext cx="5419165" cy="5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NHẠC SĨ MÔ DA</a:t>
            </a:r>
          </a:p>
        </p:txBody>
      </p:sp>
      <p:pic>
        <p:nvPicPr>
          <p:cNvPr id="6" name="Content Placeholder 31" descr="tải xuống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755" y="1175656"/>
            <a:ext cx="5934763" cy="510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1175656"/>
            <a:ext cx="5186749" cy="5107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57110" y="313506"/>
            <a:ext cx="5383560" cy="5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NHẠC SĨ SÔ PANH</a:t>
            </a:r>
          </a:p>
        </p:txBody>
      </p:sp>
    </p:spTree>
    <p:extLst>
      <p:ext uri="{BB962C8B-B14F-4D97-AF65-F5344CB8AC3E}">
        <p14:creationId xmlns:p14="http://schemas.microsoft.com/office/powerpoint/2010/main" val="3641610595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333113" y="1697038"/>
            <a:ext cx="3587498" cy="4829268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209106" y="1709159"/>
            <a:ext cx="3196398" cy="980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518223" y="1709159"/>
            <a:ext cx="3412519" cy="4829268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355503" y="1697038"/>
            <a:ext cx="3040494" cy="980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8611162" y="1719573"/>
            <a:ext cx="3192837" cy="4829267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8457238" y="1711198"/>
            <a:ext cx="2844762" cy="980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463480" y="2747110"/>
            <a:ext cx="3229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1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4A4644"/>
                </a:solidFill>
                <a:latin typeface="Arial" charset="0"/>
              </a:rPr>
              <a:t> 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(1770 – 1827)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(1756 – 1791),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Lan…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4641824" y="3051879"/>
            <a:ext cx="31649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2400" b="1" dirty="0">
                <a:solidFill>
                  <a:srgbClr val="4A4644"/>
                </a:solidFill>
              </a:rPr>
              <a:t> </a:t>
            </a:r>
            <a:r>
              <a:rPr lang="en-US" sz="2400" b="1" dirty="0">
                <a:solidFill>
                  <a:srgbClr val="4A4644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Có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họa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sĩ</a:t>
            </a:r>
            <a:r>
              <a:rPr lang="fr-FR" sz="2400" b="1" dirty="0">
                <a:solidFill>
                  <a:srgbClr val="002060"/>
                </a:solidFill>
              </a:rPr>
              <a:t>, </a:t>
            </a:r>
            <a:r>
              <a:rPr lang="fr-FR" sz="2400" b="1" dirty="0" err="1">
                <a:solidFill>
                  <a:srgbClr val="002060"/>
                </a:solidFill>
              </a:rPr>
              <a:t>nhà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đồ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họa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nổi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tiếng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người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Hà</a:t>
            </a:r>
            <a:r>
              <a:rPr lang="fr-FR" sz="2400" b="1" dirty="0">
                <a:solidFill>
                  <a:srgbClr val="002060"/>
                </a:solidFill>
              </a:rPr>
              <a:t> Lan: </a:t>
            </a:r>
            <a:r>
              <a:rPr lang="fr-FR" sz="2400" b="1" dirty="0" err="1">
                <a:solidFill>
                  <a:srgbClr val="002060"/>
                </a:solidFill>
              </a:rPr>
              <a:t>Rembran</a:t>
            </a:r>
            <a:r>
              <a:rPr lang="fr-FR" sz="2400" b="1" dirty="0">
                <a:solidFill>
                  <a:srgbClr val="002060"/>
                </a:solidFill>
              </a:rPr>
              <a:t> (1606 – 1669)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281" y="2032215"/>
            <a:ext cx="193851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ÂM NHẠC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8306" y="2000579"/>
            <a:ext cx="217703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HỘI HỌA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838146" y="2010775"/>
            <a:ext cx="241611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 TƯỞNG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00526" y="124942"/>
            <a:ext cx="4410636" cy="1075765"/>
          </a:xfrm>
          <a:prstGeom prst="roundRect">
            <a:avLst/>
          </a:prstGeom>
          <a:solidFill>
            <a:srgbClr val="B9FFC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</p:txBody>
      </p:sp>
    </p:spTree>
    <p:extLst>
      <p:ext uri="{BB962C8B-B14F-4D97-AF65-F5344CB8AC3E}">
        <p14:creationId xmlns:p14="http://schemas.microsoft.com/office/powerpoint/2010/main" val="331472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0263" y="209006"/>
            <a:ext cx="11168743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DANH HỌA REMBRAN VÀ TÁC PHẨM: TUẦN TRA ĐÊM</a:t>
            </a:r>
          </a:p>
        </p:txBody>
      </p:sp>
      <p:pic>
        <p:nvPicPr>
          <p:cNvPr id="6" name="Content Placeholder 18" descr="tải xuống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63" y="1162595"/>
            <a:ext cx="3644536" cy="485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22" descr="rembrandt-Nightwa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6057" y="1162595"/>
            <a:ext cx="7354389" cy="485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7193960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333113" y="1697038"/>
            <a:ext cx="3587498" cy="4829268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209106" y="1709159"/>
            <a:ext cx="3196398" cy="980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518223" y="1709159"/>
            <a:ext cx="3412519" cy="4829268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342623" y="1697038"/>
            <a:ext cx="3040494" cy="980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8611162" y="1719573"/>
            <a:ext cx="3192837" cy="4829267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8457238" y="1711198"/>
            <a:ext cx="2844762" cy="980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463480" y="2747110"/>
            <a:ext cx="3229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1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4A4644"/>
                </a:solidFill>
                <a:latin typeface="Arial" charset="0"/>
              </a:rPr>
              <a:t> 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(1770 – 1827)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(1756 – 1791),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Lan…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4641824" y="2867214"/>
            <a:ext cx="31649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2400" b="1" dirty="0">
                <a:solidFill>
                  <a:srgbClr val="4A4644"/>
                </a:solidFill>
              </a:rPr>
              <a:t> </a:t>
            </a:r>
            <a:r>
              <a:rPr lang="en-US" sz="2400" b="1" dirty="0">
                <a:solidFill>
                  <a:srgbClr val="4A4644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Rembran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(1606 – 1669)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8727188" y="2893342"/>
            <a:ext cx="30768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1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4A4644"/>
                </a:solidFill>
                <a:latin typeface="Arial" charset="0"/>
              </a:rPr>
              <a:t>  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XVII – XVIII,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Môngtexkiơ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Vônte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281" y="2032215"/>
            <a:ext cx="193851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ÂM NHẠC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8306" y="2000579"/>
            <a:ext cx="217703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HỘI HỌA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838146" y="2010775"/>
            <a:ext cx="241611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 TƯỞNG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00526" y="124942"/>
            <a:ext cx="4410636" cy="1075765"/>
          </a:xfrm>
          <a:prstGeom prst="roundRect">
            <a:avLst/>
          </a:prstGeom>
          <a:solidFill>
            <a:srgbClr val="B9FFC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</p:txBody>
      </p:sp>
    </p:spTree>
    <p:extLst>
      <p:ext uri="{BB962C8B-B14F-4D97-AF65-F5344CB8AC3E}">
        <p14:creationId xmlns:p14="http://schemas.microsoft.com/office/powerpoint/2010/main" val="295604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729" y="389389"/>
            <a:ext cx="3458967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MÔNG TE XKI 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(1689 – 1755)</a:t>
            </a:r>
          </a:p>
        </p:txBody>
      </p:sp>
      <p:pic>
        <p:nvPicPr>
          <p:cNvPr id="9" name="Picture 2" descr="180px-Montesquieu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1600198"/>
            <a:ext cx="3474719" cy="418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" descr="vo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46" y="1600199"/>
            <a:ext cx="3278777" cy="4186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6" descr="rousse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1600199"/>
            <a:ext cx="3204754" cy="418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376057" y="389389"/>
            <a:ext cx="3546566" cy="90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VÔN 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(1694 – 1778)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516984" y="389389"/>
            <a:ext cx="3168510" cy="90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RÚT XÔ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(1712 – 1778)</a:t>
            </a:r>
          </a:p>
        </p:txBody>
      </p:sp>
    </p:spTree>
    <p:extLst>
      <p:ext uri="{BB962C8B-B14F-4D97-AF65-F5344CB8AC3E}">
        <p14:creationId xmlns:p14="http://schemas.microsoft.com/office/powerpoint/2010/main" val="1166442018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333113" y="1697038"/>
            <a:ext cx="3587498" cy="4829268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209106" y="1709159"/>
            <a:ext cx="3196398" cy="980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518223" y="1709159"/>
            <a:ext cx="3412519" cy="4829268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340623" y="1697038"/>
            <a:ext cx="3040494" cy="980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8611162" y="1719573"/>
            <a:ext cx="3192837" cy="4829267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8457238" y="1711198"/>
            <a:ext cx="2844762" cy="980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463480" y="2747110"/>
            <a:ext cx="3229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1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4A4644"/>
                </a:solidFill>
                <a:latin typeface="Arial" charset="0"/>
              </a:rPr>
              <a:t> 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(1770 – 1827)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(1756 – 1791),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Lan…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4641824" y="2867214"/>
            <a:ext cx="31649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2400" b="1" dirty="0">
                <a:solidFill>
                  <a:srgbClr val="4A4644"/>
                </a:solidFill>
              </a:rPr>
              <a:t> </a:t>
            </a:r>
            <a:r>
              <a:rPr lang="en-US" sz="2400" b="1" dirty="0">
                <a:solidFill>
                  <a:srgbClr val="4A4644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Rembran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(1606 – 1669)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8727188" y="2893342"/>
            <a:ext cx="30768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vi-VN" sz="1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4A4644"/>
                </a:solidFill>
                <a:latin typeface="Arial" charset="0"/>
              </a:rPr>
              <a:t>  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XVII – XVIII,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Môngtexkiơ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Vônte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281" y="2032215"/>
            <a:ext cx="193851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ÂM NHẠC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88306" y="2000579"/>
            <a:ext cx="217703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HỘI HỌA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838146" y="2010775"/>
            <a:ext cx="241611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TƯ TƯỞNG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00526" y="124942"/>
            <a:ext cx="4410636" cy="1075765"/>
          </a:xfrm>
          <a:prstGeom prst="roundRect">
            <a:avLst/>
          </a:prstGeom>
          <a:solidFill>
            <a:srgbClr val="B9FFC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</p:txBody>
      </p:sp>
    </p:spTree>
    <p:extLst>
      <p:ext uri="{BB962C8B-B14F-4D97-AF65-F5344CB8AC3E}">
        <p14:creationId xmlns:p14="http://schemas.microsoft.com/office/powerpoint/2010/main" val="176823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806824" y="1864659"/>
            <a:ext cx="10829513" cy="1460393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999" y="1092"/>
              <a:ext cx="621" cy="746"/>
              <a:chOff x="999" y="1092"/>
              <a:chExt cx="621" cy="746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621" cy="746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213" y="1234"/>
                <a:ext cx="172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1668" y="1115"/>
              <a:ext cx="322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đại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806824" y="3609525"/>
            <a:ext cx="10829513" cy="1245877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99" y="2100"/>
              <a:ext cx="621" cy="746"/>
              <a:chOff x="999" y="2100"/>
              <a:chExt cx="621" cy="746"/>
            </a:xfrm>
          </p:grpSpPr>
          <p:sp>
            <p:nvSpPr>
              <p:cNvPr id="5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621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228" y="2301"/>
                <a:ext cx="164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1659" y="2100"/>
              <a:ext cx="3237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XIX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XX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806824" y="5155671"/>
            <a:ext cx="10829513" cy="1450189"/>
            <a:chOff x="912" y="3036"/>
            <a:chExt cx="4085" cy="912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4085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999" y="3120"/>
              <a:ext cx="596" cy="746"/>
              <a:chOff x="999" y="3120"/>
              <a:chExt cx="596" cy="746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596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1196" y="3301"/>
                <a:ext cx="158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64" name="Text Box 23"/>
            <p:cNvSpPr txBox="1">
              <a:spLocks noChangeArrowheads="1"/>
            </p:cNvSpPr>
            <p:nvPr/>
          </p:nvSpPr>
          <p:spPr bwMode="gray">
            <a:xfrm>
              <a:off x="1627" y="3076"/>
              <a:ext cx="3370" cy="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Trào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tưởng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XIX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XX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794742" y="304800"/>
            <a:ext cx="5492933" cy="11654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32447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259"/>
            <a:ext cx="12192000" cy="522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Ở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</p:spTree>
    <p:extLst>
      <p:ext uri="{BB962C8B-B14F-4D97-AF65-F5344CB8AC3E}">
        <p14:creationId xmlns:p14="http://schemas.microsoft.com/office/powerpoint/2010/main" val="42723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161365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94353"/>
              </p:ext>
            </p:extLst>
          </p:nvPr>
        </p:nvGraphicFramePr>
        <p:xfrm>
          <a:off x="233080" y="806826"/>
          <a:ext cx="11779627" cy="597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03">
                  <a:extLst>
                    <a:ext uri="{9D8B030D-6E8A-4147-A177-3AD203B41FA5}">
                      <a16:colId xmlns:a16="http://schemas.microsoft.com/office/drawing/2014/main" val="1674665728"/>
                    </a:ext>
                  </a:extLst>
                </a:gridCol>
                <a:gridCol w="2509605">
                  <a:extLst>
                    <a:ext uri="{9D8B030D-6E8A-4147-A177-3AD203B41FA5}">
                      <a16:colId xmlns:a16="http://schemas.microsoft.com/office/drawing/2014/main" val="3125482733"/>
                    </a:ext>
                  </a:extLst>
                </a:gridCol>
                <a:gridCol w="1568934">
                  <a:extLst>
                    <a:ext uri="{9D8B030D-6E8A-4147-A177-3AD203B41FA5}">
                      <a16:colId xmlns:a16="http://schemas.microsoft.com/office/drawing/2014/main" val="2534107065"/>
                    </a:ext>
                  </a:extLst>
                </a:gridCol>
                <a:gridCol w="5817985">
                  <a:extLst>
                    <a:ext uri="{9D8B030D-6E8A-4147-A177-3AD203B41FA5}">
                      <a16:colId xmlns:a16="http://schemas.microsoft.com/office/drawing/2014/main" val="4006783920"/>
                    </a:ext>
                  </a:extLst>
                </a:gridCol>
              </a:tblGrid>
              <a:tr h="113672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LĨNH VỰC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TÁC GIẢ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ĐÓNG GÓP CHỦ YẾU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5607"/>
                  </a:ext>
                </a:extLst>
              </a:tr>
              <a:tr h="1136724">
                <a:tc rowSpan="4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HỌC PHƯƠNG TÂY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Vích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Huy gô (1802 – 1885)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thơ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tiểu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thuyết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khốn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khổ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6004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93669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7144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2884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65729"/>
              </p:ext>
            </p:extLst>
          </p:nvPr>
        </p:nvGraphicFramePr>
        <p:xfrm>
          <a:off x="2129245" y="3327852"/>
          <a:ext cx="9883462" cy="1178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006">
                  <a:extLst>
                    <a:ext uri="{9D8B030D-6E8A-4147-A177-3AD203B41FA5}">
                      <a16:colId xmlns:a16="http://schemas.microsoft.com/office/drawing/2014/main" val="112820812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84766599"/>
                    </a:ext>
                  </a:extLst>
                </a:gridCol>
                <a:gridCol w="5833976">
                  <a:extLst>
                    <a:ext uri="{9D8B030D-6E8A-4147-A177-3AD203B41FA5}">
                      <a16:colId xmlns:a16="http://schemas.microsoft.com/office/drawing/2014/main" val="2112128178"/>
                    </a:ext>
                  </a:extLst>
                </a:gridCol>
              </a:tblGrid>
              <a:tr h="1178833"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Lép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Tôn xtôi</a:t>
                      </a:r>
                    </a:p>
                    <a:p>
                      <a:pPr algn="just"/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(1828 – 1910)</a:t>
                      </a:r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Chiến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Hòa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bình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Anna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Karênia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4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9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8738" y="886930"/>
            <a:ext cx="3387121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LÉP TÔN XTÔI</a:t>
            </a:r>
          </a:p>
        </p:txBody>
      </p:sp>
      <p:pic>
        <p:nvPicPr>
          <p:cNvPr id="8" name="Content Placeholder 1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084" y="476794"/>
            <a:ext cx="3227294" cy="449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Content Placeholder 20" descr="MV5BMTU0NDgxNDg0NV5BMl5BanBnXkFtZTcwMjE4MzkwOA@@._V1._SX640_SY948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9603" y="1182765"/>
            <a:ext cx="3346914" cy="4970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23" descr="lep ton t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" y="1955971"/>
            <a:ext cx="3429000" cy="457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6279837"/>
      </p:ext>
    </p:extLst>
  </p:cSld>
  <p:clrMapOvr>
    <a:masterClrMapping/>
  </p:clrMapOvr>
  <p:transition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928926" y="-46199"/>
            <a:ext cx="2981021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MÁC TUÊN</a:t>
            </a:r>
          </a:p>
        </p:txBody>
      </p:sp>
      <p:pic>
        <p:nvPicPr>
          <p:cNvPr id="17" name="Picture 20" descr="mac tu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b="11903"/>
          <a:stretch>
            <a:fillRect/>
          </a:stretch>
        </p:blipFill>
        <p:spPr bwMode="auto">
          <a:xfrm>
            <a:off x="1658982" y="727007"/>
            <a:ext cx="4081143" cy="560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0" y="705393"/>
            <a:ext cx="4052503" cy="563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07258"/>
      </p:ext>
    </p:extLst>
  </p:cSld>
  <p:clrMapOvr>
    <a:masterClrMapping/>
  </p:clrMapOvr>
  <p:transition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161365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58869"/>
              </p:ext>
            </p:extLst>
          </p:nvPr>
        </p:nvGraphicFramePr>
        <p:xfrm>
          <a:off x="233080" y="806826"/>
          <a:ext cx="11779627" cy="563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291">
                  <a:extLst>
                    <a:ext uri="{9D8B030D-6E8A-4147-A177-3AD203B41FA5}">
                      <a16:colId xmlns:a16="http://schemas.microsoft.com/office/drawing/2014/main" val="1674665728"/>
                    </a:ext>
                  </a:extLst>
                </a:gridCol>
                <a:gridCol w="2638698">
                  <a:extLst>
                    <a:ext uri="{9D8B030D-6E8A-4147-A177-3AD203B41FA5}">
                      <a16:colId xmlns:a16="http://schemas.microsoft.com/office/drawing/2014/main" val="3125482733"/>
                    </a:ext>
                  </a:extLst>
                </a:gridCol>
                <a:gridCol w="1400653">
                  <a:extLst>
                    <a:ext uri="{9D8B030D-6E8A-4147-A177-3AD203B41FA5}">
                      <a16:colId xmlns:a16="http://schemas.microsoft.com/office/drawing/2014/main" val="2534107065"/>
                    </a:ext>
                  </a:extLst>
                </a:gridCol>
                <a:gridCol w="5817985">
                  <a:extLst>
                    <a:ext uri="{9D8B030D-6E8A-4147-A177-3AD203B41FA5}">
                      <a16:colId xmlns:a16="http://schemas.microsoft.com/office/drawing/2014/main" val="4006783920"/>
                    </a:ext>
                  </a:extLst>
                </a:gridCol>
              </a:tblGrid>
              <a:tr h="113672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LĨNH VỰC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TÁC GIẢ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ĐÓNG GÓP CHỦ YẾU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5607"/>
                  </a:ext>
                </a:extLst>
              </a:tr>
              <a:tr h="1136724">
                <a:tc rowSpan="4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HỌC PHƯƠNG TÂY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Vích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Huy gô (1802 – 1885)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thơ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tiểu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thuyết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khốn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khổ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6004"/>
                  </a:ext>
                </a:extLst>
              </a:tr>
              <a:tr h="9697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Lép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Tôn xtôi</a:t>
                      </a:r>
                    </a:p>
                    <a:p>
                      <a:pPr algn="just"/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(1828 – 1910)</a:t>
                      </a:r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Chiến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Hòa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bình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Anna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Karênia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93669"/>
                  </a:ext>
                </a:extLst>
              </a:tr>
              <a:tr h="9666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Mác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Tuên (1835 – 1910)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Mĩ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Inôxăng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lịch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7144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2884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68434" y="5391835"/>
            <a:ext cx="9844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cs typeface="Arial" panose="020B0604020202020204" pitchFamily="34" charset="0"/>
              </a:rPr>
              <a:t>Các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nhà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văn</a:t>
            </a:r>
            <a:r>
              <a:rPr lang="en-US" sz="2800" b="1" dirty="0">
                <a:cs typeface="Arial" panose="020B0604020202020204" pitchFamily="34" charset="0"/>
              </a:rPr>
              <a:t>, </a:t>
            </a:r>
            <a:r>
              <a:rPr lang="en-US" sz="2800" b="1" dirty="0" err="1">
                <a:cs typeface="Arial" panose="020B0604020202020204" pitchFamily="34" charset="0"/>
              </a:rPr>
              <a:t>nhà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thơ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khác</a:t>
            </a:r>
            <a:r>
              <a:rPr lang="en-US" sz="2800" b="1" dirty="0">
                <a:cs typeface="Arial" panose="020B0604020202020204" pitchFamily="34" charset="0"/>
              </a:rPr>
              <a:t>: Ban </a:t>
            </a:r>
            <a:r>
              <a:rPr lang="en-US" sz="2800" b="1" dirty="0" err="1">
                <a:cs typeface="Arial" panose="020B0604020202020204" pitchFamily="34" charset="0"/>
              </a:rPr>
              <a:t>dắc</a:t>
            </a:r>
            <a:r>
              <a:rPr lang="en-US" sz="2800" b="1" dirty="0">
                <a:cs typeface="Arial" panose="020B0604020202020204" pitchFamily="34" charset="0"/>
              </a:rPr>
              <a:t> (</a:t>
            </a:r>
            <a:r>
              <a:rPr lang="en-US" sz="2800" b="1" dirty="0" err="1">
                <a:cs typeface="Arial" panose="020B0604020202020204" pitchFamily="34" charset="0"/>
              </a:rPr>
              <a:t>Pháp</a:t>
            </a:r>
            <a:r>
              <a:rPr lang="en-US" sz="2800" b="1" dirty="0">
                <a:cs typeface="Arial" panose="020B0604020202020204" pitchFamily="34" charset="0"/>
              </a:rPr>
              <a:t>); An </a:t>
            </a:r>
            <a:r>
              <a:rPr lang="en-US" sz="2800" b="1" dirty="0" err="1">
                <a:cs typeface="Arial" panose="020B0604020202020204" pitchFamily="34" charset="0"/>
              </a:rPr>
              <a:t>đéc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xen</a:t>
            </a:r>
            <a:r>
              <a:rPr lang="en-US" sz="2800" b="1" dirty="0">
                <a:cs typeface="Arial" panose="020B0604020202020204" pitchFamily="34" charset="0"/>
              </a:rPr>
              <a:t> (</a:t>
            </a:r>
            <a:r>
              <a:rPr lang="en-US" sz="2800" b="1" dirty="0" err="1">
                <a:cs typeface="Arial" panose="020B0604020202020204" pitchFamily="34" charset="0"/>
              </a:rPr>
              <a:t>Đan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Mạch</a:t>
            </a:r>
            <a:r>
              <a:rPr lang="en-US" sz="2800" b="1" dirty="0">
                <a:cs typeface="Arial" panose="020B0604020202020204" pitchFamily="34" charset="0"/>
              </a:rPr>
              <a:t>); </a:t>
            </a:r>
            <a:r>
              <a:rPr lang="en-US" sz="2800" b="1" dirty="0" err="1">
                <a:cs typeface="Arial" panose="020B0604020202020204" pitchFamily="34" charset="0"/>
              </a:rPr>
              <a:t>Puskin</a:t>
            </a:r>
            <a:r>
              <a:rPr lang="en-US" sz="2800" b="1" dirty="0">
                <a:cs typeface="Arial" panose="020B0604020202020204" pitchFamily="34" charset="0"/>
              </a:rPr>
              <a:t> (</a:t>
            </a:r>
            <a:r>
              <a:rPr lang="en-US" sz="2800" b="1" dirty="0" err="1">
                <a:cs typeface="Arial" panose="020B0604020202020204" pitchFamily="34" charset="0"/>
              </a:rPr>
              <a:t>Nga</a:t>
            </a:r>
            <a:r>
              <a:rPr lang="en-US" sz="2800" b="1" dirty="0">
                <a:cs typeface="Arial" panose="020B0604020202020204" pitchFamily="34" charset="0"/>
              </a:rPr>
              <a:t>); </a:t>
            </a:r>
            <a:r>
              <a:rPr lang="en-US" sz="2800" b="1" dirty="0" err="1">
                <a:cs typeface="Arial" panose="020B0604020202020204" pitchFamily="34" charset="0"/>
              </a:rPr>
              <a:t>Giắc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Lơn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đơn</a:t>
            </a:r>
            <a:r>
              <a:rPr lang="en-US" sz="2800" b="1" dirty="0">
                <a:cs typeface="Arial" panose="020B0604020202020204" pitchFamily="34" charset="0"/>
              </a:rPr>
              <a:t> (</a:t>
            </a:r>
            <a:r>
              <a:rPr lang="en-US" sz="2800" b="1" dirty="0" err="1">
                <a:cs typeface="Arial" panose="020B0604020202020204" pitchFamily="34" charset="0"/>
              </a:rPr>
              <a:t>Mĩ</a:t>
            </a:r>
            <a:r>
              <a:rPr lang="en-US" sz="2800" b="1" dirty="0">
                <a:cs typeface="Arial" panose="020B0604020202020204" pitchFamily="34" charset="0"/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3168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200px-HBalz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84331"/>
            <a:ext cx="3277043" cy="446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42439" y="5021654"/>
            <a:ext cx="2693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BANZẮC (PHÁP)</a:t>
            </a:r>
          </a:p>
        </p:txBody>
      </p:sp>
      <p:pic>
        <p:nvPicPr>
          <p:cNvPr id="6" name="Content Placeholder 23" descr="MiengDaL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5258" y="143808"/>
            <a:ext cx="2312126" cy="312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1" descr="images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80" y="3338752"/>
            <a:ext cx="2625634" cy="336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 descr="tan-tro-doi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39" y="143808"/>
            <a:ext cx="3009067" cy="406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andecxè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3" y="1668814"/>
            <a:ext cx="2955730" cy="403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210308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ANĐECXEN (ĐAN MẠCH)</a:t>
            </a:r>
          </a:p>
        </p:txBody>
      </p:sp>
      <p:pic>
        <p:nvPicPr>
          <p:cNvPr id="11" name="Content Placeholder 16" descr="120314114841_1307334213_pusk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1575" y="590204"/>
            <a:ext cx="3221415" cy="443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360155" y="5778538"/>
            <a:ext cx="2314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PUSKIN (NGA)</a:t>
            </a:r>
          </a:p>
        </p:txBody>
      </p:sp>
    </p:spTree>
    <p:extLst>
      <p:ext uri="{BB962C8B-B14F-4D97-AF65-F5344CB8AC3E}">
        <p14:creationId xmlns:p14="http://schemas.microsoft.com/office/powerpoint/2010/main" val="409442890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02252" y="122177"/>
            <a:ext cx="10133704" cy="400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37063"/>
              </p:ext>
            </p:extLst>
          </p:nvPr>
        </p:nvGraphicFramePr>
        <p:xfrm>
          <a:off x="179291" y="653143"/>
          <a:ext cx="11779627" cy="599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291">
                  <a:extLst>
                    <a:ext uri="{9D8B030D-6E8A-4147-A177-3AD203B41FA5}">
                      <a16:colId xmlns:a16="http://schemas.microsoft.com/office/drawing/2014/main" val="1674665728"/>
                    </a:ext>
                  </a:extLst>
                </a:gridCol>
                <a:gridCol w="2638698">
                  <a:extLst>
                    <a:ext uri="{9D8B030D-6E8A-4147-A177-3AD203B41FA5}">
                      <a16:colId xmlns:a16="http://schemas.microsoft.com/office/drawing/2014/main" val="3125482733"/>
                    </a:ext>
                  </a:extLst>
                </a:gridCol>
                <a:gridCol w="1400653">
                  <a:extLst>
                    <a:ext uri="{9D8B030D-6E8A-4147-A177-3AD203B41FA5}">
                      <a16:colId xmlns:a16="http://schemas.microsoft.com/office/drawing/2014/main" val="2534107065"/>
                    </a:ext>
                  </a:extLst>
                </a:gridCol>
                <a:gridCol w="5817985">
                  <a:extLst>
                    <a:ext uri="{9D8B030D-6E8A-4147-A177-3AD203B41FA5}">
                      <a16:colId xmlns:a16="http://schemas.microsoft.com/office/drawing/2014/main" val="4006783920"/>
                    </a:ext>
                  </a:extLst>
                </a:gridCol>
              </a:tblGrid>
              <a:tr h="98241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LĨNH VỰC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TÁC GIẢ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ĐÓNG GÓP CHỦ YẾU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5607"/>
                  </a:ext>
                </a:extLst>
              </a:tr>
              <a:tr h="886430">
                <a:tc rowSpan="4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HỌC PHƯƠNG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Vích</a:t>
                      </a:r>
                      <a:r>
                        <a:rPr lang="pt-B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Huy gô (1802 – 1885)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tiểu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kịch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khốn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khổ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6004"/>
                  </a:ext>
                </a:extLst>
              </a:tr>
              <a:tr h="8555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Lép</a:t>
                      </a:r>
                      <a:r>
                        <a:rPr lang="pt-B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Tôn xtôi</a:t>
                      </a:r>
                    </a:p>
                    <a:p>
                      <a:pPr algn="just"/>
                      <a:r>
                        <a:rPr lang="pt-B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(1828 – 1910)</a:t>
                      </a:r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fr-FR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fr-FR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nổi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Chiến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Anna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Karênia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93669"/>
                  </a:ext>
                </a:extLst>
              </a:tr>
              <a:tr h="852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Mác</a:t>
                      </a:r>
                      <a:r>
                        <a:rPr lang="pt-B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Tuên (1835 – 1910)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Mĩ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Inôxăng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fr-FR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fr-FR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7144"/>
                  </a:ext>
                </a:extLst>
              </a:tr>
              <a:tr h="8350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Ban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dắc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 An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đéc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Puskin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Giắc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Lơn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Mĩ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)…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28848"/>
                  </a:ext>
                </a:extLst>
              </a:tr>
              <a:tr h="15182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HỌC PHƯƠNG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go (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Lỗ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xê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(Phi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líp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xê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Mác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(Cu Ba)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2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29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2069" y="5556470"/>
            <a:ext cx="3756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LỖ TẤN – TRUNG QUỐC</a:t>
            </a:r>
          </a:p>
        </p:txBody>
      </p:sp>
      <p:pic>
        <p:nvPicPr>
          <p:cNvPr id="22" name="Content Placeholder 19" descr="1364876148_news_202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8348" y="300446"/>
            <a:ext cx="3211285" cy="432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Lo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875211"/>
            <a:ext cx="3243943" cy="412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 descr="1140510670_AQ%20Chinh%20Truyen-LOTAN-VH-380-2004-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05" y="840779"/>
            <a:ext cx="3566160" cy="471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4369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98171" y="6278226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HÔ XÊ RI ĐAN – PHI LÍP PIN</a:t>
            </a:r>
          </a:p>
        </p:txBody>
      </p:sp>
      <p:pic>
        <p:nvPicPr>
          <p:cNvPr id="14" name="Content Placeholder 15" descr="ho_xe_ridan__philippin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0880" y="548641"/>
            <a:ext cx="3905794" cy="53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0" descr="mac 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23" y="548641"/>
            <a:ext cx="4319451" cy="535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040880" y="6278225"/>
            <a:ext cx="3905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HÔ XÊ MÁC TI – CU BA</a:t>
            </a:r>
          </a:p>
        </p:txBody>
      </p:sp>
      <p:pic>
        <p:nvPicPr>
          <p:cNvPr id="6" name="Picture 5" descr="200px-Tago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58" y="207818"/>
            <a:ext cx="4647816" cy="614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71420" y="5926336"/>
            <a:ext cx="290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R.TAGOR (ẤN ĐỘ)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207818"/>
            <a:ext cx="4634774" cy="6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50949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0575"/>
            <a:ext cx="12192000" cy="492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</p:spTree>
    <p:extLst>
      <p:ext uri="{BB962C8B-B14F-4D97-AF65-F5344CB8AC3E}">
        <p14:creationId xmlns:p14="http://schemas.microsoft.com/office/powerpoint/2010/main" val="256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259"/>
            <a:ext cx="12192000" cy="522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5665694"/>
            <a:ext cx="8534400" cy="11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228600" y="1003175"/>
            <a:ext cx="3391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 SĨ LÊ VI TAN  (NGA)</a:t>
            </a:r>
          </a:p>
        </p:txBody>
      </p:sp>
      <p:pic>
        <p:nvPicPr>
          <p:cNvPr id="13" name="Content Placeholder 7" descr="443px-Levitan_SolnechnyDen187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233" y="3664716"/>
            <a:ext cx="3752849" cy="2757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Content Placeholder 8" descr="levita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1257" y="3707824"/>
            <a:ext cx="3820084" cy="273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Content Placeholder 6" descr="240px-Isaac_Levitan_selfportrait18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90" y="199152"/>
            <a:ext cx="2654672" cy="317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050430" y="6409688"/>
            <a:ext cx="2893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(1895)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972550" y="3175746"/>
            <a:ext cx="211230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(1895)</a:t>
            </a:r>
          </a:p>
        </p:txBody>
      </p:sp>
      <p:pic>
        <p:nvPicPr>
          <p:cNvPr id="19" name="Picture 6" descr="levitan-m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03" y="199152"/>
            <a:ext cx="4642597" cy="3000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68968" y="6417390"/>
            <a:ext cx="2786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(1876)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64400" y="641739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16" y="3751840"/>
            <a:ext cx="3814384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9891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42820" y="-35831"/>
            <a:ext cx="3745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70C0"/>
                </a:solidFill>
              </a:rPr>
              <a:t>NHẠC SĨ TRAI CỐP XKI (NGA)</a:t>
            </a:r>
          </a:p>
        </p:txBody>
      </p:sp>
      <p:pic>
        <p:nvPicPr>
          <p:cNvPr id="6" name="Content Placeholder 14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9988" y="3716593"/>
            <a:ext cx="4882948" cy="314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15" descr="carmen903_0963740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04" y="388567"/>
            <a:ext cx="5111729" cy="326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884491" y="541183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Opera </a:t>
            </a:r>
            <a:r>
              <a:rPr lang="en-US" alt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endParaRPr lang="en-US" altLang="en-US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Hothienng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76" y="333501"/>
            <a:ext cx="3983150" cy="331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9206753" y="3831137"/>
            <a:ext cx="272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nga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15280" y="3831137"/>
            <a:ext cx="32631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rừng</a:t>
            </a:r>
            <a:endParaRPr lang="en-US" altLang="en-US" sz="20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Content Placeholder 19" descr="1511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823" y="399657"/>
            <a:ext cx="2599763" cy="325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082458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2659"/>
            <a:ext cx="12192000" cy="507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(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</p:spTree>
    <p:extLst>
      <p:ext uri="{BB962C8B-B14F-4D97-AF65-F5344CB8AC3E}">
        <p14:creationId xmlns:p14="http://schemas.microsoft.com/office/powerpoint/2010/main" val="3600741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021976" y="17526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gray">
          <a:xfrm>
            <a:off x="1326199" y="2057400"/>
            <a:ext cx="3200400" cy="3200400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FFC000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3879670" y="2101453"/>
            <a:ext cx="6139542" cy="966980"/>
          </a:xfrm>
          <a:prstGeom prst="roundRect">
            <a:avLst>
              <a:gd name="adj" fmla="val 50000"/>
            </a:avLst>
          </a:prstGeom>
          <a:solidFill>
            <a:srgbClr val="B9FFC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dirty="0"/>
              <a:t>  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3879669" y="4085927"/>
            <a:ext cx="7027817" cy="1049423"/>
          </a:xfrm>
          <a:prstGeom prst="roundRect">
            <a:avLst>
              <a:gd name="adj" fmla="val 50000"/>
            </a:avLst>
          </a:prstGeom>
          <a:solidFill>
            <a:srgbClr val="B9FFC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1326199" y="2964656"/>
            <a:ext cx="2992438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TỔNG KẾT </a:t>
            </a:r>
          </a:p>
          <a:p>
            <a:pPr algn="ctr"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34851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67818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sz="3600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71155" y="2743201"/>
            <a:ext cx="10228216" cy="25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333CC"/>
                </a:solidFill>
              </a:rPr>
              <a:t>- </a:t>
            </a:r>
            <a:r>
              <a:rPr lang="en-US" altLang="en-US" sz="28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bài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cũ</a:t>
            </a:r>
            <a:r>
              <a:rPr lang="en-US" altLang="en-US" sz="2800" b="1" dirty="0">
                <a:solidFill>
                  <a:srgbClr val="3333CC"/>
                </a:solidFill>
              </a:rPr>
              <a:t>. </a:t>
            </a:r>
            <a:r>
              <a:rPr lang="en-US" altLang="en-US" sz="28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và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sưu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tầm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tư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liệu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cho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bài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học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tiếp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theo.</a:t>
            </a:r>
            <a:endParaRPr lang="en-US" altLang="en-US" sz="2800" b="1" dirty="0">
              <a:solidFill>
                <a:srgbClr val="3333CC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333CC"/>
                </a:solidFill>
              </a:rPr>
              <a:t>- </a:t>
            </a:r>
            <a:r>
              <a:rPr lang="en-US" altLang="en-US" sz="2800" b="1" dirty="0" err="1">
                <a:solidFill>
                  <a:srgbClr val="3333CC"/>
                </a:solidFill>
              </a:rPr>
              <a:t>Giao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nhiệm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vụ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về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nhà</a:t>
            </a:r>
            <a:r>
              <a:rPr lang="en-US" altLang="en-US" sz="2800" b="1" dirty="0">
                <a:solidFill>
                  <a:srgbClr val="3333CC"/>
                </a:solidFill>
              </a:rPr>
              <a:t>: </a:t>
            </a:r>
            <a:r>
              <a:rPr lang="en-US" altLang="en-US" sz="2800" b="1" dirty="0" err="1">
                <a:solidFill>
                  <a:srgbClr val="3333CC"/>
                </a:solidFill>
              </a:rPr>
              <a:t>dẫn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một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tác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phẩm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văn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học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mà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em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thích</a:t>
            </a:r>
            <a:r>
              <a:rPr lang="en-US" altLang="en-US" sz="2800" b="1" dirty="0">
                <a:solidFill>
                  <a:srgbClr val="3333CC"/>
                </a:solidFill>
              </a:rPr>
              <a:t>  </a:t>
            </a:r>
            <a:r>
              <a:rPr lang="en-US" altLang="en-US" sz="2800" b="1" dirty="0" err="1">
                <a:solidFill>
                  <a:srgbClr val="3333CC"/>
                </a:solidFill>
              </a:rPr>
              <a:t>và</a:t>
            </a:r>
            <a:r>
              <a:rPr lang="en-US" altLang="en-US" sz="2800" b="1" dirty="0">
                <a:solidFill>
                  <a:srgbClr val="3333CC"/>
                </a:solidFill>
              </a:rPr>
              <a:t>  </a:t>
            </a:r>
            <a:r>
              <a:rPr lang="en-US" altLang="en-US" sz="2800" b="1" dirty="0" err="1">
                <a:solidFill>
                  <a:srgbClr val="3333CC"/>
                </a:solidFill>
              </a:rPr>
              <a:t>nêu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đôi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nét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về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sự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phản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ánh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đời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sống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xã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hội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đương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thời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của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tác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phẩm</a:t>
            </a:r>
            <a:r>
              <a:rPr lang="en-US" altLang="en-US" sz="2800" b="1" dirty="0">
                <a:solidFill>
                  <a:srgbClr val="3333CC"/>
                </a:solidFill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</a:rPr>
              <a:t>đó</a:t>
            </a:r>
            <a:r>
              <a:rPr lang="en-US" altLang="en-US" sz="2800" b="1" dirty="0">
                <a:solidFill>
                  <a:srgbClr val="3333CC"/>
                </a:solidFill>
              </a:rPr>
              <a:t>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3333CC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20197978">
            <a:off x="435550" y="1313848"/>
            <a:ext cx="1011475" cy="68644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 rot="1241727">
            <a:off x="6983165" y="1962122"/>
            <a:ext cx="920750" cy="717550"/>
          </a:xfrm>
          <a:prstGeom prst="star5">
            <a:avLst/>
          </a:prstGeom>
          <a:gradFill rotWithShape="1">
            <a:gsLst>
              <a:gs pos="0">
                <a:srgbClr val="6600FF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20316427">
            <a:off x="2126375" y="5421540"/>
            <a:ext cx="1012695" cy="718798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20197978">
            <a:off x="5191076" y="119169"/>
            <a:ext cx="707189" cy="566967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rot="20226833">
            <a:off x="8579216" y="5555087"/>
            <a:ext cx="871481" cy="644245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20197978">
            <a:off x="10702221" y="853281"/>
            <a:ext cx="936625" cy="719138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0971" name="Picture 11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2128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49580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432050"/>
            <a:ext cx="490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3956051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89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1272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3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4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45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4518" y="376517"/>
            <a:ext cx="5396753" cy="1344707"/>
          </a:xfrm>
          <a:prstGeom prst="roundRect">
            <a:avLst/>
          </a:prstGeom>
          <a:solidFill>
            <a:srgbClr val="39F7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69106" y="1721224"/>
            <a:ext cx="22413" cy="6454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69459" y="2348753"/>
            <a:ext cx="7799294" cy="179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69459" y="2348753"/>
            <a:ext cx="0" cy="358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68753" y="2348753"/>
            <a:ext cx="0" cy="358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52400" y="2725271"/>
            <a:ext cx="4957482" cy="23487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NHÓM 1 VÀ 2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56663" y="2725271"/>
            <a:ext cx="6061165" cy="23487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NHÓM 3 VÀ 4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259"/>
            <a:ext cx="12192000" cy="522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233082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</p:spTree>
    <p:extLst>
      <p:ext uri="{BB962C8B-B14F-4D97-AF65-F5344CB8AC3E}">
        <p14:creationId xmlns:p14="http://schemas.microsoft.com/office/powerpoint/2010/main" val="315354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021976" y="161365"/>
            <a:ext cx="10094259" cy="502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BÀI 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4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NHỮNG THÀNH TỰU VĂN HÓA THỜI CẬN ĐẠI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65253"/>
              </p:ext>
            </p:extLst>
          </p:nvPr>
        </p:nvGraphicFramePr>
        <p:xfrm>
          <a:off x="233080" y="806826"/>
          <a:ext cx="11779627" cy="573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42">
                  <a:extLst>
                    <a:ext uri="{9D8B030D-6E8A-4147-A177-3AD203B41FA5}">
                      <a16:colId xmlns:a16="http://schemas.microsoft.com/office/drawing/2014/main" val="1674665728"/>
                    </a:ext>
                  </a:extLst>
                </a:gridCol>
                <a:gridCol w="2291766">
                  <a:extLst>
                    <a:ext uri="{9D8B030D-6E8A-4147-A177-3AD203B41FA5}">
                      <a16:colId xmlns:a16="http://schemas.microsoft.com/office/drawing/2014/main" val="3125482733"/>
                    </a:ext>
                  </a:extLst>
                </a:gridCol>
                <a:gridCol w="1568934">
                  <a:extLst>
                    <a:ext uri="{9D8B030D-6E8A-4147-A177-3AD203B41FA5}">
                      <a16:colId xmlns:a16="http://schemas.microsoft.com/office/drawing/2014/main" val="2534107065"/>
                    </a:ext>
                  </a:extLst>
                </a:gridCol>
                <a:gridCol w="5817985">
                  <a:extLst>
                    <a:ext uri="{9D8B030D-6E8A-4147-A177-3AD203B41FA5}">
                      <a16:colId xmlns:a16="http://schemas.microsoft.com/office/drawing/2014/main" val="4006783920"/>
                    </a:ext>
                  </a:extLst>
                </a:gridCol>
              </a:tblGrid>
              <a:tr h="113672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LĨNH VỰC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TÁC GIẢ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ĐÓNG GÓP CHỦ YẾU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5607"/>
                  </a:ext>
                </a:extLst>
              </a:tr>
              <a:tr h="1136724">
                <a:tc rowSpan="4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HỌC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Coócnây (1606 – 1684)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đại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fr-F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6004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Phôngten</a:t>
                      </a:r>
                    </a:p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(1621 – 1695) 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ngụ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93669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Môlie (1622</a:t>
                      </a:r>
                      <a:r>
                        <a:rPr lang="pt-BR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1673)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cổ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điển</a:t>
                      </a:r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7144"/>
                  </a:ext>
                </a:extLst>
              </a:tr>
              <a:tr h="113672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2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5" y="565897"/>
            <a:ext cx="4285129" cy="5948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4" y="952500"/>
            <a:ext cx="4338919" cy="5681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0635" y="0"/>
            <a:ext cx="8229600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COÓC NÂY – BI KỊCH CỔ ĐIỂN PHÁP</a:t>
            </a:r>
          </a:p>
        </p:txBody>
      </p:sp>
    </p:spTree>
    <p:extLst>
      <p:ext uri="{BB962C8B-B14F-4D97-AF65-F5344CB8AC3E}">
        <p14:creationId xmlns:p14="http://schemas.microsoft.com/office/powerpoint/2010/main" val="1211902816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7059" y="179294"/>
            <a:ext cx="8229600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NHÀ VĂN LA PHÔNG TEN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" y="1416424"/>
            <a:ext cx="3245223" cy="4930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65" y="1416424"/>
            <a:ext cx="3601990" cy="4930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1416425"/>
            <a:ext cx="3765176" cy="4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0524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7059" y="0"/>
            <a:ext cx="8229600" cy="7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NHÀ SOẠN KỊCH MÔLIE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" y="935691"/>
            <a:ext cx="4231342" cy="5555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3" y="952500"/>
            <a:ext cx="4099952" cy="5555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624554"/>
      </p:ext>
    </p:extLst>
  </p:cSld>
  <p:clrMapOvr>
    <a:masterClrMapping/>
  </p:clrMapOvr>
  <p:transition>
    <p:cover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FED86E1-9FFB-4ED9-ADFB-757EC843E9A1}"/>
  <p:tag name="ISPRING_RESOURCE_FOLDER" val="D:\GIÁO ÁN ĐIỆN TỬ\KHỐI 11\BÀI 7\TIẾT 9 BÀI 7\"/>
  <p:tag name="ISPRING_PRESENTATION_PATH" val="D:\GIÁO ÁN ĐIỆN TỬ\KHỐI 11\BÀI 7\TIẾT 9 BÀI 7.pptx"/>
  <p:tag name="ISPRING_PROJECT_FOLDER_UPDATED" val="1"/>
  <p:tag name="ISPRING_SCREEN_RECS_UPDATED" val="D:\GIÁO ÁN ĐIỆN TỬ\KHỐI 11\BÀI 7\TIẾT 9 BÀI 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1642</Words>
  <Application>Microsoft Office PowerPoint</Application>
  <PresentationFormat>Widescreen</PresentationFormat>
  <Paragraphs>255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.VnTeknicalH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Huynh Thi Kim Duyen</cp:lastModifiedBy>
  <cp:revision>125</cp:revision>
  <dcterms:created xsi:type="dcterms:W3CDTF">2018-10-02T07:08:10Z</dcterms:created>
  <dcterms:modified xsi:type="dcterms:W3CDTF">2021-07-31T09:36:09Z</dcterms:modified>
</cp:coreProperties>
</file>