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3" r:id="rId2"/>
    <p:sldMasterId id="2147483735" r:id="rId3"/>
  </p:sldMasterIdLst>
  <p:notesMasterIdLst>
    <p:notesMasterId r:id="rId23"/>
  </p:notesMasterIdLst>
  <p:sldIdLst>
    <p:sldId id="349" r:id="rId4"/>
    <p:sldId id="335" r:id="rId5"/>
    <p:sldId id="379" r:id="rId6"/>
    <p:sldId id="386" r:id="rId7"/>
    <p:sldId id="337" r:id="rId8"/>
    <p:sldId id="338" r:id="rId9"/>
    <p:sldId id="339" r:id="rId10"/>
    <p:sldId id="353" r:id="rId11"/>
    <p:sldId id="340" r:id="rId12"/>
    <p:sldId id="393" r:id="rId13"/>
    <p:sldId id="392" r:id="rId14"/>
    <p:sldId id="394" r:id="rId15"/>
    <p:sldId id="376" r:id="rId16"/>
    <p:sldId id="342" r:id="rId17"/>
    <p:sldId id="365" r:id="rId18"/>
    <p:sldId id="381" r:id="rId19"/>
    <p:sldId id="382" r:id="rId20"/>
    <p:sldId id="367" r:id="rId21"/>
    <p:sldId id="368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8427"/>
    <a:srgbClr val="CC00FF"/>
    <a:srgbClr val="FF00FF"/>
    <a:srgbClr val="FFFF66"/>
    <a:srgbClr val="99FF33"/>
    <a:srgbClr val="00FFCC"/>
    <a:srgbClr val="00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 autoAdjust="0"/>
  </p:normalViewPr>
  <p:slideViewPr>
    <p:cSldViewPr>
      <p:cViewPr>
        <p:scale>
          <a:sx n="80" d="100"/>
          <a:sy n="80" d="100"/>
        </p:scale>
        <p:origin x="-1092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80B3698-F1EA-4C97-9AAA-D31F998C4E09}" type="datetimeFigureOut">
              <a:rPr lang="en-US"/>
              <a:pPr>
                <a:defRPr/>
              </a:pPr>
              <a:t>14-Oct-16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5F4EA14-4240-4247-9053-03CAC57F5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5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8B1FCB-2DF6-436E-8D5C-B2C798F5341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8A5749-1721-42BC-A981-6F5E222F15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chemeClr val="bg2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0" y="0"/>
            <a:ext cx="9144000" cy="4935538"/>
          </a:xfrm>
          <a:prstGeom prst="rect">
            <a:avLst/>
          </a:prstGeom>
          <a:solidFill>
            <a:schemeClr val="tx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254500" y="5638800"/>
            <a:ext cx="1079500" cy="603250"/>
            <a:chOff x="2680" y="3678"/>
            <a:chExt cx="680" cy="380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b="1">
                  <a:solidFill>
                    <a:schemeClr val="tx2"/>
                  </a:solidFill>
                  <a:latin typeface="Verdana" pitchFamily="34" charset="0"/>
                  <a:cs typeface="+mn-cs"/>
                </a:rPr>
                <a:t>LOGO</a:t>
              </a: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/>
        </p:nvSpPr>
        <p:spPr bwMode="gray">
          <a:xfrm>
            <a:off x="-9525" y="4935538"/>
            <a:ext cx="1282700" cy="222250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1" name="Object 21"/>
          <p:cNvGraphicFramePr>
            <a:graphicFrameLocks noChangeAspect="1"/>
          </p:cNvGraphicFramePr>
          <p:nvPr/>
        </p:nvGraphicFramePr>
        <p:xfrm>
          <a:off x="1279525" y="5054600"/>
          <a:ext cx="23510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0" name="Image" r:id="rId3" imgW="2539683" imgH="609524" progId="">
                  <p:embed/>
                </p:oleObj>
              </mc:Choice>
              <mc:Fallback>
                <p:oleObj name="Image" r:id="rId3" imgW="2539683" imgH="609524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5054600"/>
                        <a:ext cx="23510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2"/>
          <p:cNvGraphicFramePr>
            <a:graphicFrameLocks noChangeAspect="1"/>
          </p:cNvGraphicFramePr>
          <p:nvPr/>
        </p:nvGraphicFramePr>
        <p:xfrm>
          <a:off x="0" y="3500438"/>
          <a:ext cx="1266825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1" name="Image" r:id="rId5" imgW="2539683" imgH="2539683" progId="">
                  <p:embed/>
                </p:oleObj>
              </mc:Choice>
              <mc:Fallback>
                <p:oleObj name="Image" r:id="rId5" imgW="2539683" imgH="2539683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00438"/>
                        <a:ext cx="1266825" cy="14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3"/>
          <p:cNvSpPr>
            <a:spLocks noChangeArrowheads="1"/>
          </p:cNvSpPr>
          <p:nvPr/>
        </p:nvSpPr>
        <p:spPr bwMode="invGray">
          <a:xfrm>
            <a:off x="1266825" y="1125538"/>
            <a:ext cx="2368550" cy="4535487"/>
          </a:xfrm>
          <a:prstGeom prst="rect">
            <a:avLst/>
          </a:prstGeom>
          <a:noFill/>
          <a:ln w="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invGray">
          <a:xfrm flipH="1">
            <a:off x="8221663" y="0"/>
            <a:ext cx="95250" cy="2060575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invGray">
          <a:xfrm>
            <a:off x="611188" y="1916113"/>
            <a:ext cx="7921625" cy="1584325"/>
          </a:xfrm>
          <a:prstGeom prst="rect">
            <a:avLst/>
          </a:prstGeom>
          <a:noFill/>
          <a:ln w="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84A1E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7083A-B69C-4D17-990D-858183239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3363"/>
            <a:ext cx="2057400" cy="6276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19800" cy="6276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A4F08-D3D7-4204-9BBE-7D25F204B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13" y="233363"/>
            <a:ext cx="7862887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62063"/>
            <a:ext cx="8229600" cy="52482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CAEFE-6C89-4BED-BE84-F9D8F0EBB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8BB38B-5572-4301-9765-8F36F1F79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40C4-DB20-4CDD-B32F-3E2494947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B39670-7A25-4385-9D12-B64F097F9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AC87-6435-4AD8-B97C-78CA42E07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E976-BDAB-4CB5-8CD7-CC0D4461D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1C25B-663B-4120-8058-AD80215AB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FDF60C-ED07-4846-B2B6-B49AB5044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D4EC7-AC92-4E41-B243-CE8751E4E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3301C-B5EE-4123-87B8-08B121B16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83039E-9C4B-4FD8-9564-63F0BEEEF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B4257-0970-496F-941C-B8F0D0416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75914-EE09-4BE8-B5D7-1D3E861ED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037F75-B874-4B4E-B38F-0EBDAE9F5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4556E-4717-452B-9798-DE91C7C59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275F05-90E4-4693-847F-573E6155D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F4A84-78A5-4FC8-9984-047C34FB2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5933-1CA9-4FC6-BF5F-71F9CEFBF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AE5F8-B733-483F-8078-869220547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E2B-1A8D-4D8C-87C9-2B019F5B7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B2188C-11FC-44B1-954C-7C154A7D5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F30BE-6856-464F-A585-29B0BCD4B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66FDCC-502E-4BF3-BCB4-7F495FE01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C72C-FB7B-4561-802C-8D4851042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7E15-676F-485A-9AD9-BA4674DDC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071C6-4C28-429D-BD54-ADB8629AB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511CC-A0C2-48F2-89B2-76DFFAAEA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12F94-33B4-4253-8C8F-212B81391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2DA79-0205-42D9-B6B1-28129B7F5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CA663-8075-4D21-B6CF-A14452829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CEFD8-DC04-4857-AC66-74A16ABA6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invGray">
          <a:xfrm>
            <a:off x="1403350" y="0"/>
            <a:ext cx="7740650" cy="1052513"/>
          </a:xfrm>
          <a:prstGeom prst="rect">
            <a:avLst/>
          </a:prstGeom>
          <a:solidFill>
            <a:schemeClr val="tx2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05575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00" y="6477000"/>
            <a:ext cx="18288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48425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B9A39232-EDA5-4A12-8BE4-237C49749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26" name="Object 21"/>
          <p:cNvGraphicFramePr>
            <a:graphicFrameLocks noChangeAspect="1"/>
          </p:cNvGraphicFramePr>
          <p:nvPr/>
        </p:nvGraphicFramePr>
        <p:xfrm>
          <a:off x="0" y="0"/>
          <a:ext cx="9715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15" imgW="2539683" imgH="2539683" progId="">
                  <p:embed/>
                </p:oleObj>
              </mc:Choice>
              <mc:Fallback>
                <p:oleObj name="Image" r:id="rId15" imgW="2539683" imgH="2539683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71550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3E78C6">
                                    <a:gamma/>
                                    <a:tint val="72941"/>
                                    <a:invGamma/>
                                    <a:alpha val="39999"/>
                                  </a:srgbClr>
                                </a:gs>
                                <a:gs pos="100000">
                                  <a:srgbClr val="3E78C6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chemeClr val="tx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invGray">
          <a:xfrm>
            <a:off x="971550" y="0"/>
            <a:ext cx="431800" cy="1052513"/>
          </a:xfrm>
          <a:prstGeom prst="rect">
            <a:avLst/>
          </a:prstGeom>
          <a:solidFill>
            <a:schemeClr val="tx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747713" y="233363"/>
            <a:ext cx="78628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6" r:id="rId1"/>
    <p:sldLayoutId id="2147485341" r:id="rId2"/>
    <p:sldLayoutId id="2147485342" r:id="rId3"/>
    <p:sldLayoutId id="2147485343" r:id="rId4"/>
    <p:sldLayoutId id="2147485344" r:id="rId5"/>
    <p:sldLayoutId id="2147485345" r:id="rId6"/>
    <p:sldLayoutId id="2147485346" r:id="rId7"/>
    <p:sldLayoutId id="2147485347" r:id="rId8"/>
    <p:sldLayoutId id="2147485348" r:id="rId9"/>
    <p:sldLayoutId id="2147485349" r:id="rId10"/>
    <p:sldLayoutId id="2147485350" r:id="rId11"/>
    <p:sldLayoutId id="2147485351" r:id="rId12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3C43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3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C3DF591F-3D59-4E20-8A0A-565E070A7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52" r:id="rId2"/>
    <p:sldLayoutId id="2147485368" r:id="rId3"/>
    <p:sldLayoutId id="2147485353" r:id="rId4"/>
    <p:sldLayoutId id="2147485354" r:id="rId5"/>
    <p:sldLayoutId id="2147485355" r:id="rId6"/>
    <p:sldLayoutId id="2147485369" r:id="rId7"/>
    <p:sldLayoutId id="2147485356" r:id="rId8"/>
    <p:sldLayoutId id="2147485370" r:id="rId9"/>
    <p:sldLayoutId id="2147485357" r:id="rId10"/>
    <p:sldLayoutId id="2147485358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7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4502536-F19C-4407-A48A-568247A6F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1" r:id="rId1"/>
    <p:sldLayoutId id="2147485359" r:id="rId2"/>
    <p:sldLayoutId id="2147485372" r:id="rId3"/>
    <p:sldLayoutId id="2147485360" r:id="rId4"/>
    <p:sldLayoutId id="2147485361" r:id="rId5"/>
    <p:sldLayoutId id="2147485362" r:id="rId6"/>
    <p:sldLayoutId id="2147485373" r:id="rId7"/>
    <p:sldLayoutId id="2147485363" r:id="rId8"/>
    <p:sldLayoutId id="2147485374" r:id="rId9"/>
    <p:sldLayoutId id="2147485364" r:id="rId10"/>
    <p:sldLayoutId id="2147485365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Kh&#7889;i%2011/Tuan%20hoan%20mau/Kiem%20tra%20bai%20cu/Lesson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Kh&#7889;i%2011/Tuan%20hoan%20mau/Kiem%20tra%20bai%20cu/Lesson.ex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slide" Target="slide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2133600"/>
            <a:ext cx="8610600" cy="2286000"/>
            <a:chOff x="158" y="1299"/>
            <a:chExt cx="4945" cy="1543"/>
          </a:xfrm>
        </p:grpSpPr>
        <p:pic>
          <p:nvPicPr>
            <p:cNvPr id="14344" name="Picture 2" descr="scan00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" y="1299"/>
              <a:ext cx="1778" cy="154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1292" y="2115"/>
              <a:ext cx="590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660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1791" y="2115"/>
              <a:ext cx="3312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600" b="1">
                  <a:solidFill>
                    <a:srgbClr val="009900"/>
                  </a:solidFill>
                  <a:latin typeface="Times New Roman" pitchFamily="18" charset="0"/>
                </a:rPr>
                <a:t>TẾ BÀO NHÂN SƠ</a:t>
              </a:r>
            </a:p>
          </p:txBody>
        </p:sp>
      </p:grp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427538" y="4437063"/>
            <a:ext cx="4392612" cy="158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9900"/>
                </a:solidFill>
                <a:latin typeface="Times New Roman" pitchFamily="18" charset="0"/>
              </a:rPr>
              <a:t>I- ĐẶC ĐIỂM CHUNG </a:t>
            </a:r>
          </a:p>
          <a:p>
            <a:r>
              <a:rPr lang="en-US" sz="3200">
                <a:solidFill>
                  <a:srgbClr val="009900"/>
                </a:solidFill>
                <a:latin typeface="Times New Roman" pitchFamily="18" charset="0"/>
              </a:rPr>
              <a:t>II - CẤU TẠO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50825" y="333375"/>
            <a:ext cx="8664575" cy="1727200"/>
            <a:chOff x="158" y="210"/>
            <a:chExt cx="5602" cy="1088"/>
          </a:xfrm>
        </p:grpSpPr>
        <p:sp>
          <p:nvSpPr>
            <p:cNvPr id="14341" name="AutoShape 14"/>
            <p:cNvSpPr>
              <a:spLocks noChangeArrowheads="1"/>
            </p:cNvSpPr>
            <p:nvPr/>
          </p:nvSpPr>
          <p:spPr bwMode="auto">
            <a:xfrm>
              <a:off x="158" y="210"/>
              <a:ext cx="1543" cy="453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itchFamily="18" charset="0"/>
                </a:rPr>
                <a:t>CHƯƠNG</a:t>
              </a:r>
              <a:r>
                <a:rPr lang="en-US" b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</a:rPr>
                <a:t>II</a:t>
              </a:r>
            </a:p>
          </p:txBody>
        </p:sp>
        <p:sp>
          <p:nvSpPr>
            <p:cNvPr id="14342" name="Line 15"/>
            <p:cNvSpPr>
              <a:spLocks noChangeShapeType="1"/>
            </p:cNvSpPr>
            <p:nvPr/>
          </p:nvSpPr>
          <p:spPr bwMode="auto">
            <a:xfrm>
              <a:off x="1610" y="663"/>
              <a:ext cx="415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43" name="Rectangle 16"/>
            <p:cNvSpPr>
              <a:spLocks noChangeArrowheads="1"/>
            </p:cNvSpPr>
            <p:nvPr/>
          </p:nvSpPr>
          <p:spPr bwMode="auto">
            <a:xfrm>
              <a:off x="1791" y="754"/>
              <a:ext cx="3969" cy="5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4000" b="1">
                  <a:latin typeface="Times New Roman" pitchFamily="18" charset="0"/>
                </a:rPr>
                <a:t>CẤU TRÚC CỦA TẾ BÀO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8"/>
          <p:cNvSpPr txBox="1">
            <a:spLocks noChangeArrowheads="1"/>
          </p:cNvSpPr>
          <p:nvPr/>
        </p:nvSpPr>
        <p:spPr bwMode="auto">
          <a:xfrm>
            <a:off x="1524000" y="3048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7. TẾ BÀO NHÂN SƠ</a:t>
            </a:r>
            <a:endParaRPr lang="en-US" sz="2800"/>
          </a:p>
        </p:txBody>
      </p:sp>
      <p:grpSp>
        <p:nvGrpSpPr>
          <p:cNvPr id="26627" name="Group 9"/>
          <p:cNvGrpSpPr>
            <a:grpSpLocks/>
          </p:cNvGrpSpPr>
          <p:nvPr/>
        </p:nvGrpSpPr>
        <p:grpSpPr bwMode="auto">
          <a:xfrm>
            <a:off x="0" y="1066800"/>
            <a:ext cx="9144000" cy="5791200"/>
            <a:chOff x="0" y="1066798"/>
            <a:chExt cx="9144000" cy="5791202"/>
          </a:xfrm>
        </p:grpSpPr>
        <p:pic>
          <p:nvPicPr>
            <p:cNvPr id="26628" name="Picture 2" descr="Mot so vi khuan thuong ga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752600"/>
              <a:ext cx="9144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29" name="Text Box 3"/>
            <p:cNvSpPr txBox="1">
              <a:spLocks noChangeArrowheads="1"/>
            </p:cNvSpPr>
            <p:nvPr/>
          </p:nvSpPr>
          <p:spPr bwMode="auto">
            <a:xfrm>
              <a:off x="0" y="1066798"/>
              <a:ext cx="9144000" cy="731520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</a:rPr>
                <a:t>               Hình dạng của một số loại vi khuẩn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8"/>
          <p:cNvSpPr txBox="1">
            <a:spLocks noChangeArrowheads="1"/>
          </p:cNvSpPr>
          <p:nvPr/>
        </p:nvSpPr>
        <p:spPr bwMode="auto">
          <a:xfrm>
            <a:off x="1524000" y="3048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7. TẾ BÀO NHÂN SƠ</a:t>
            </a:r>
            <a:endParaRPr lang="en-US" sz="2800"/>
          </a:p>
        </p:txBody>
      </p:sp>
      <p:pic>
        <p:nvPicPr>
          <p:cNvPr id="27651" name="Picture 3" descr="tulieu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36638"/>
            <a:ext cx="8915400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28600" y="6248400"/>
            <a:ext cx="8869363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</a:rPr>
              <a:t>Một số vi khuẩn có trong thực phẩm</a:t>
            </a:r>
          </a:p>
        </p:txBody>
      </p:sp>
      <p:pic>
        <p:nvPicPr>
          <p:cNvPr id="5" name="Picture 7" descr="Đó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3200400" cy="2819400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838200" y="6396038"/>
            <a:ext cx="1371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/>
              <a:t>E.coli</a:t>
            </a:r>
            <a:endParaRPr lang="en-US" sz="2400"/>
          </a:p>
        </p:txBody>
      </p:sp>
      <p:pic>
        <p:nvPicPr>
          <p:cNvPr id="27655" name="Picture 6" descr="Đó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038600"/>
            <a:ext cx="3048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3200400" y="6457950"/>
            <a:ext cx="3048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/>
              <a:t>Vibrio parahaemolyticus</a:t>
            </a:r>
            <a:endParaRPr lang="en-US" sz="2000"/>
          </a:p>
        </p:txBody>
      </p:sp>
      <p:pic>
        <p:nvPicPr>
          <p:cNvPr id="27657" name="Picture 10" descr="http://www.khoahoc.com.vn/photos/image/052011/24/vikhua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057275"/>
            <a:ext cx="3048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2" descr="http://www.khoahoc.com.vn/photos/image/052011/24/vikhua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990600"/>
            <a:ext cx="2895600" cy="3048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7659" name="Picture 14" descr="http://www.khoahoc.com.vn/photos/image/052011/24/vikhuan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57275"/>
            <a:ext cx="3200400" cy="2981325"/>
          </a:xfrm>
          <a:prstGeom prst="rect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</p:spPr>
      </p:pic>
      <p:sp>
        <p:nvSpPr>
          <p:cNvPr id="27660" name="TextBox 14"/>
          <p:cNvSpPr txBox="1">
            <a:spLocks noChangeArrowheads="1"/>
          </p:cNvSpPr>
          <p:nvPr/>
        </p:nvSpPr>
        <p:spPr bwMode="auto">
          <a:xfrm>
            <a:off x="0" y="990600"/>
            <a:ext cx="32004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Helicobacter pylori</a:t>
            </a:r>
          </a:p>
        </p:txBody>
      </p:sp>
      <p:sp>
        <p:nvSpPr>
          <p:cNvPr id="27661" name="TextBox 15"/>
          <p:cNvSpPr txBox="1">
            <a:spLocks noChangeArrowheads="1"/>
          </p:cNvSpPr>
          <p:nvPr/>
        </p:nvSpPr>
        <p:spPr bwMode="auto">
          <a:xfrm>
            <a:off x="6248400" y="990600"/>
            <a:ext cx="28956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Escherichia coli </a:t>
            </a:r>
          </a:p>
        </p:txBody>
      </p:sp>
      <p:pic>
        <p:nvPicPr>
          <p:cNvPr id="27662" name="Picture 16" descr="http://upload.wikimedia.org/wikipedia/commons/3/32/EscherichiaColi_NIAI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411480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TextBox 10"/>
          <p:cNvSpPr txBox="1">
            <a:spLocks noChangeArrowheads="1"/>
          </p:cNvSpPr>
          <p:nvPr/>
        </p:nvSpPr>
        <p:spPr bwMode="auto">
          <a:xfrm>
            <a:off x="6781800" y="6396038"/>
            <a:ext cx="1752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Bacteria</a:t>
            </a:r>
            <a:endParaRPr lang="en-US" sz="2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2133600" cy="3508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vi-VN" sz="2400" dirty="0" smtClean="0">
                <a:solidFill>
                  <a:srgbClr val="002060"/>
                </a:solidFill>
              </a:rPr>
              <a:t>Bại liệt</a:t>
            </a:r>
            <a:endParaRPr lang="vi-VN" sz="2400" dirty="0">
              <a:solidFill>
                <a:srgbClr val="002060"/>
              </a:solidFill>
            </a:endParaRPr>
          </a:p>
        </p:txBody>
      </p:sp>
      <p:pic>
        <p:nvPicPr>
          <p:cNvPr id="28675" name="Content Placeholder 6" descr="bai li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533400"/>
            <a:ext cx="2438400" cy="2281238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8C5A8-DA33-484D-9A38-816BE505700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8679" name="Picture 7" descr="dau mu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60388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khuan la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334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324600" y="2971800"/>
            <a:ext cx="2133600" cy="350838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defRPr/>
            </a:pPr>
            <a:r>
              <a:rPr lang="vi-VN" sz="2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Lao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00400" y="2895600"/>
            <a:ext cx="2133600" cy="350838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defRPr/>
            </a:pPr>
            <a:r>
              <a:rPr lang="vi-VN" sz="2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Đậu mùa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5486400"/>
            <a:ext cx="2133600" cy="350838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defRPr/>
            </a:pPr>
            <a:r>
              <a:rPr lang="vi-VN" sz="2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than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000" y="5562600"/>
            <a:ext cx="2971800" cy="350838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defRPr/>
            </a:pPr>
            <a:r>
              <a:rPr lang="vi-VN" sz="2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Viêm màng não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324600" y="5638800"/>
            <a:ext cx="2133600" cy="350838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defRPr/>
            </a:pPr>
            <a:r>
              <a:rPr lang="vi-VN" sz="2400" b="1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Viêm phổi</a:t>
            </a:r>
          </a:p>
        </p:txBody>
      </p:sp>
      <p:pic>
        <p:nvPicPr>
          <p:cNvPr id="28686" name="Picture 14" descr="khuan tha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276600"/>
            <a:ext cx="23622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5" descr="viem mang na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313113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6" descr="viem phoi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276600"/>
            <a:ext cx="27432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abg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29699" name="AutoShape 10"/>
          <p:cNvSpPr>
            <a:spLocks noChangeArrowheads="1"/>
          </p:cNvSpPr>
          <p:nvPr/>
        </p:nvSpPr>
        <p:spPr bwMode="auto">
          <a:xfrm>
            <a:off x="3962400" y="2362200"/>
            <a:ext cx="2286000" cy="3535363"/>
          </a:xfrm>
          <a:prstGeom prst="can">
            <a:avLst>
              <a:gd name="adj" fmla="val 41391"/>
            </a:avLst>
          </a:prstGeom>
          <a:solidFill>
            <a:srgbClr val="CCFF33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5400000">
            <a:off x="-504031" y="1829594"/>
            <a:ext cx="2592388" cy="647700"/>
            <a:chOff x="295" y="1389"/>
            <a:chExt cx="1360" cy="227"/>
          </a:xfrm>
        </p:grpSpPr>
        <p:sp>
          <p:nvSpPr>
            <p:cNvPr id="29714" name="AutoShape 4"/>
            <p:cNvSpPr>
              <a:spLocks noChangeArrowheads="1"/>
            </p:cNvSpPr>
            <p:nvPr/>
          </p:nvSpPr>
          <p:spPr bwMode="auto">
            <a:xfrm>
              <a:off x="295" y="1389"/>
              <a:ext cx="453" cy="227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15" name="AutoShape 5"/>
            <p:cNvSpPr>
              <a:spLocks noChangeArrowheads="1"/>
            </p:cNvSpPr>
            <p:nvPr/>
          </p:nvSpPr>
          <p:spPr bwMode="auto">
            <a:xfrm>
              <a:off x="748" y="1389"/>
              <a:ext cx="453" cy="227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16" name="AutoShape 6"/>
            <p:cNvSpPr>
              <a:spLocks noChangeArrowheads="1"/>
            </p:cNvSpPr>
            <p:nvPr/>
          </p:nvSpPr>
          <p:spPr bwMode="auto">
            <a:xfrm>
              <a:off x="1202" y="1389"/>
              <a:ext cx="453" cy="227"/>
            </a:xfrm>
            <a:prstGeom prst="roundRect">
              <a:avLst>
                <a:gd name="adj" fmla="val 12773"/>
              </a:avLst>
            </a:prstGeom>
            <a:solidFill>
              <a:srgbClr val="0000FF"/>
            </a:solidFill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323850" y="3738563"/>
            <a:ext cx="1728788" cy="1152525"/>
          </a:xfrm>
          <a:prstGeom prst="ellipse">
            <a:avLst/>
          </a:prstGeom>
          <a:solidFill>
            <a:srgbClr val="0000FF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539750" y="5465763"/>
            <a:ext cx="1584325" cy="1008062"/>
          </a:xfrm>
          <a:prstGeom prst="star32">
            <a:avLst>
              <a:gd name="adj" fmla="val 37500"/>
            </a:avLst>
          </a:prstGeom>
          <a:solidFill>
            <a:srgbClr val="0000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 rot="-5400000">
            <a:off x="-504031" y="1829594"/>
            <a:ext cx="2592388" cy="647700"/>
            <a:chOff x="295" y="1389"/>
            <a:chExt cx="1360" cy="227"/>
          </a:xfrm>
        </p:grpSpPr>
        <p:sp>
          <p:nvSpPr>
            <p:cNvPr id="29711" name="AutoShape 13"/>
            <p:cNvSpPr>
              <a:spLocks noChangeArrowheads="1"/>
            </p:cNvSpPr>
            <p:nvPr/>
          </p:nvSpPr>
          <p:spPr bwMode="auto">
            <a:xfrm>
              <a:off x="295" y="1389"/>
              <a:ext cx="453" cy="227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12" name="AutoShape 14"/>
            <p:cNvSpPr>
              <a:spLocks noChangeArrowheads="1"/>
            </p:cNvSpPr>
            <p:nvPr/>
          </p:nvSpPr>
          <p:spPr bwMode="auto">
            <a:xfrm>
              <a:off x="748" y="1389"/>
              <a:ext cx="453" cy="227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13" name="AutoShape 15"/>
            <p:cNvSpPr>
              <a:spLocks noChangeArrowheads="1"/>
            </p:cNvSpPr>
            <p:nvPr/>
          </p:nvSpPr>
          <p:spPr bwMode="auto">
            <a:xfrm>
              <a:off x="1202" y="1389"/>
              <a:ext cx="453" cy="227"/>
            </a:xfrm>
            <a:prstGeom prst="roundRect">
              <a:avLst>
                <a:gd name="adj" fmla="val 12773"/>
              </a:avLst>
            </a:prstGeom>
            <a:solidFill>
              <a:srgbClr val="0000FF"/>
            </a:solidFill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43029" name="Oval 21"/>
          <p:cNvSpPr>
            <a:spLocks noChangeArrowheads="1"/>
          </p:cNvSpPr>
          <p:nvPr/>
        </p:nvSpPr>
        <p:spPr bwMode="auto">
          <a:xfrm>
            <a:off x="395288" y="3738563"/>
            <a:ext cx="1728787" cy="935037"/>
          </a:xfrm>
          <a:prstGeom prst="ellipse">
            <a:avLst/>
          </a:prstGeom>
          <a:solidFill>
            <a:srgbClr val="0000FF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3030" name="AutoShape 22"/>
          <p:cNvSpPr>
            <a:spLocks noChangeArrowheads="1"/>
          </p:cNvSpPr>
          <p:nvPr/>
        </p:nvSpPr>
        <p:spPr bwMode="auto">
          <a:xfrm>
            <a:off x="395288" y="5321300"/>
            <a:ext cx="2016125" cy="1223963"/>
          </a:xfrm>
          <a:prstGeom prst="star32">
            <a:avLst>
              <a:gd name="adj" fmla="val 37500"/>
            </a:avLst>
          </a:prstGeom>
          <a:solidFill>
            <a:srgbClr val="0000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3041" name="Oval 33"/>
          <p:cNvSpPr>
            <a:spLocks noChangeArrowheads="1"/>
          </p:cNvSpPr>
          <p:nvPr/>
        </p:nvSpPr>
        <p:spPr bwMode="auto">
          <a:xfrm>
            <a:off x="5364163" y="3665538"/>
            <a:ext cx="792162" cy="9366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9707" name="TextBox 18"/>
          <p:cNvSpPr txBox="1">
            <a:spLocks noChangeArrowheads="1"/>
          </p:cNvSpPr>
          <p:nvPr/>
        </p:nvSpPr>
        <p:spPr bwMode="auto">
          <a:xfrm>
            <a:off x="1371600" y="381000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Nếu loại bỏ thành TB của các loại VK có hình dạng khác nhau  </a:t>
            </a:r>
            <a:r>
              <a:rPr lang="en-US" sz="2400" b="1" i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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cho vào trong dung dịch có nồng độ chất tan bằng nồng độ các chất tan có trong TB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4427538" y="3378200"/>
            <a:ext cx="936625" cy="10795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43040" name="Oval 32"/>
          <p:cNvSpPr>
            <a:spLocks noChangeArrowheads="1"/>
          </p:cNvSpPr>
          <p:nvPr/>
        </p:nvSpPr>
        <p:spPr bwMode="auto">
          <a:xfrm>
            <a:off x="4787900" y="4602163"/>
            <a:ext cx="936625" cy="9366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685" name="TextBox 18"/>
          <p:cNvSpPr txBox="1">
            <a:spLocks noChangeArrowheads="1"/>
          </p:cNvSpPr>
          <p:nvPr/>
        </p:nvSpPr>
        <p:spPr bwMode="auto">
          <a:xfrm>
            <a:off x="1524000" y="1519238"/>
            <a:ext cx="6629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 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các TB trần đều có dạng hình cầu.</a:t>
            </a:r>
            <a:endParaRPr lang="en-US" sz="240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6 C 0.01007 -0.02012 0.0184 -0.04393 0.03125 -0.06104 C 0.04357 -0.07746 0.05833 -0.08324 0.07291 -0.09434 C 0.07951 -0.09966 0.08646 -0.10521 0.09375 -0.10844 C 0.10555 -0.11376 0.10173 -0.10867 0.1125 -0.11399 C 0.13055 -0.12301 0.14722 -0.12671 0.16666 -0.13064 C 0.17586 -0.13249 0.18455 -0.13781 0.19375 -0.13896 C 0.20555 -0.14035 0.21736 -0.14081 0.22899 -0.14174 C 0.26458 -0.14035 0.29166 -0.14451 0.32291 -0.13064 C 0.33021 -0.12324 0.33732 -0.11862 0.34583 -0.11399 C 0.34982 -0.11191 0.35816 -0.10844 0.35816 -0.10821 C 0.36493 -0.09966 0.36909 -0.09688 0.37708 -0.09156 C 0.38455 -0.08648 0.38767 -0.07862 0.39583 -0.07492 C 0.40277 -0.06567 0.41059 -0.05156 0.41857 -0.0444 C 0.42586 -0.03006 0.43038 -0.01411 0.4375 3.46821E-6 C 0.45086 0.0726 0.44357 0.21734 0.44357 0.26104 " pathEditMode="relative" rAng="0" ptsTypes="fffffffffffffff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3472E-18 C 0.00069 -0.02315 0.00035 -0.0463 0.00208 -0.06944 C 0.00399 -0.09583 0.02222 -0.13518 0.03542 -0.15278 C 0.04288 -0.18241 0.06892 -0.19167 0.0875 -0.20555 C 0.10451 -0.21805 0.10608 -0.22384 0.12708 -0.22778 C 0.13611 -0.22685 0.14514 -0.22639 0.15417 -0.225 C 0.16927 -0.22268 0.1809 -0.21134 0.19375 -0.20278 C 0.20087 -0.19815 0.21389 -0.1919 0.21875 -0.18333 C 0.22656 -0.16944 0.22205 -0.17477 0.23125 -0.16667 C 0.24115 -0.14676 0.23611 -0.15463 0.24583 -0.14167 C 0.25104 -0.12083 0.24392 -0.14653 0.25208 -0.125 C 0.25382 -0.12037 0.25521 -0.10995 0.25625 -0.10555 C 0.26076 -0.08542 0.26563 -0.06528 0.26875 -0.04444 C 0.26771 0.01991 0.26979 0.08773 0.25417 0.15 C 0.25295 0.175 0.25 0.2 0.25 0.225 C 0.25 0.24722 0.25208 0.29144 0.25208 0.29144 " pathEditMode="relative" ptsTypes="fffffffffffffffA">
                                      <p:cBhvr>
                                        <p:cTn id="46" dur="2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C 0.00434 -0.01713 0.00503 -0.03634 0.01041 -0.05278 C 0.01146 -0.05579 0.01354 -0.0581 0.01458 -0.06111 C 0.01805 -0.07014 0.01493 -0.06991 0.02083 -0.07778 C 0.02257 -0.08009 0.02517 -0.08102 0.02708 -0.08334 C 0.05121 -0.11181 0.02777 -0.08959 0.05208 -0.11111 C 0.06371 -0.12153 0.07673 -0.12593 0.08958 -0.13334 C 0.09236 -0.13496 0.09496 -0.13727 0.09791 -0.13889 C 0.10191 -0.14097 0.11041 -0.14445 0.11041 -0.14445 C 0.11232 -0.1463 0.12187 -0.15625 0.125 -0.15834 C 0.13142 -0.16273 0.13923 -0.16273 0.14583 -0.16667 C 0.15607 -0.17292 0.16892 -0.1794 0.17916 -0.18611 C 0.2125 -0.20834 0.24583 -0.22222 0.28333 -0.22778 C 0.3033 -0.23658 0.32586 -0.2331 0.34583 -0.225 C 0.36146 -0.21875 0.35642 -0.22107 0.37083 -0.20834 C 0.37291 -0.20648 0.37708 -0.20278 0.37708 -0.20278 C 0.38125 -0.19445 0.38541 -0.18611 0.38958 -0.17778 C 0.39218 -0.17269 0.39323 -0.16621 0.39583 -0.16111 C 0.3967 -0.15 0.39809 -0.12616 0.4 -0.11389 C 0.40104 -0.10648 0.40277 -0.09908 0.40416 -0.09167 C 0.40486 -0.08797 0.40625 -0.08056 0.40625 -0.08056 C 0.40816 -0.05718 0.41423 -0.03148 0.41458 -0.00834 C 0.41527 0.03796 0.41458 0.08426 0.41458 0.13055 " pathEditMode="relative" ptsTypes="ffffffffffffffffffffffA">
                                      <p:cBhvr>
                                        <p:cTn id="49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C 0.00989 -0.03958 -0.004 -0.0875 -0.00834 -0.12778 C -0.00764 -0.16203 -0.00712 -0.19653 -0.00625 -0.23055 C -0.00556 -0.25416 -0.00521 -0.29907 0.00625 -0.32222 C 0.00764 -0.32963 0.00955 -0.3368 0.01041 -0.34444 C 0.01111 -0.35 0.01093 -0.35602 0.0125 -0.36111 C 0.01475 -0.36852 0.02656 -0.38819 0.03125 -0.39444 C 0.03541 -0.4 0.04132 -0.40301 0.04583 -0.40833 C 0.05989 -0.42523 0.06267 -0.42916 0.07916 -0.44166 C 0.09253 -0.45185 0.10642 -0.4618 0.12083 -0.46944 C 0.12482 -0.47153 0.12916 -0.47315 0.13333 -0.475 C 0.13541 -0.47592 0.13958 -0.47778 0.13958 -0.47778 C 0.17152 -0.47546 0.20191 -0.47014 0.23333 -0.46666 C 0.24409 -0.46296 0.25538 -0.45926 0.26458 -0.45 C 0.27187 -0.44282 0.27795 -0.43449 0.28541 -0.42778 C 0.29027 -0.41805 0.29479 -0.41065 0.29791 -0.4 C 0.29948 -0.39467 0.30208 -0.38333 0.30208 -0.38333 C 0.30694 -0.30486 0.30416 -0.36111 0.30416 -0.21389 " pathEditMode="relative" ptsTypes="fffffffffffffffffA">
                                      <p:cBhvr>
                                        <p:cTn id="58" dur="5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6 C 0.00226 -0.00903 0.00643 -0.01575 0.00834 -0.025 C 0.01094 -0.03704 0.01372 -0.04908 0.01667 -0.06112 C 0.01754 -0.06482 0.01754 -0.06875 0.01876 -0.07223 C 0.02101 -0.07825 0.02431 -0.08334 0.02709 -0.08889 C 0.02709 -0.08889 0.0323 -0.10973 0.03334 -0.11389 C 0.03612 -0.12524 0.03768 -0.13959 0.04167 -0.15 C 0.04272 -0.15301 0.0448 -0.15533 0.04584 -0.15834 C 0.05469 -0.18496 0.05817 -0.21505 0.06667 -0.24167 C 0.06772 -0.24468 0.0698 -0.247 0.07084 -0.25 C 0.07466 -0.26042 0.07414 -0.27061 0.07917 -0.28056 C 0.08195 -0.30255 0.09306 -0.33079 0.10209 -0.35 C 0.11268 -0.37246 0.10383 -0.35093 0.11459 -0.36945 C 0.12153 -0.38149 0.12726 -0.39468 0.13542 -0.40556 C 0.14289 -0.41551 0.14289 -0.41158 0.15001 -0.41945 C 0.16598 -0.43727 0.14706 -0.41945 0.16251 -0.43334 C 0.17015 -0.44862 0.18421 -0.45741 0.19584 -0.46667 C 0.20018 -0.47014 0.20365 -0.4757 0.20834 -0.47778 C 0.21459 -0.48056 0.21546 -0.4801 0.22084 -0.48612 C 0.23108 -0.49769 0.23924 -0.51366 0.25209 -0.51945 C 0.25244 -0.51991 0.26476 -0.53241 0.26667 -0.53334 C 0.27206 -0.53588 0.28334 -0.53889 0.28334 -0.53889 C 0.29966 -0.53681 0.3132 -0.53357 0.32917 -0.53056 C 0.3382 -0.52894 0.35001 -0.52778 0.35834 -0.52223 C 0.36824 -0.51551 0.3724 -0.50232 0.38126 -0.49445 C 0.38577 -0.47639 0.39549 -0.4625 0.40001 -0.44445 C 0.40626 -0.37848 0.40417 -0.3382 0.40417 -0.25834 " pathEditMode="relative" ptsTypes="ffffffffffffffffffffffffffA">
                                      <p:cBhvr>
                                        <p:cTn id="61" dur="2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90751E-6 C 0.0007 -0.05711 0.00087 -0.11445 0.00208 -0.17133 C 0.00261 -0.1926 0.00938 -0.22474 0.02136 -0.24324 C 0.0257 -0.26058 0.03906 -0.27399 0.05139 -0.28648 C 0.05747 -0.29272 0.06267 -0.29966 0.06875 -0.3059 C 0.07205 -0.30937 0.07813 -0.30913 0.0816 -0.31237 C 0.08403 -0.31492 0.08524 -0.31885 0.08802 -0.32116 C 0.08976 -0.32255 0.09236 -0.32255 0.09445 -0.32347 C 0.10139 -0.32648 0.1092 -0.33041 0.1158 -0.33411 C 0.12049 -0.33665 0.12413 -0.34127 0.12882 -0.34266 C 0.16215 -0.35399 0.12778 -0.34127 0.14827 -0.35145 C 0.1625 -0.35885 0.1908 -0.36255 0.20625 -0.36439 C 0.2191 -0.36347 0.23368 -0.36624 0.24497 -0.36023 C 0.26059 -0.35122 0.27309 -0.33989 0.29011 -0.33411 C 0.29514 -0.31977 0.29427 -0.32555 0.29427 -0.317 " pathEditMode="relative" rAng="0" ptsTypes="ffffffffffffffA">
                                      <p:cBhvr>
                                        <p:cTn id="70" dur="20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  <p:bldP spid="43016" grpId="1" animBg="1"/>
      <p:bldP spid="43016" grpId="2" animBg="1"/>
      <p:bldP spid="43017" grpId="0" animBg="1"/>
      <p:bldP spid="43017" grpId="1" animBg="1"/>
      <p:bldP spid="43029" grpId="0" animBg="1"/>
      <p:bldP spid="43029" grpId="1" animBg="1"/>
      <p:bldP spid="43030" grpId="0" animBg="1"/>
      <p:bldP spid="43030" grpId="1" animBg="1"/>
      <p:bldP spid="43030" grpId="2" animBg="1"/>
      <p:bldP spid="43041" grpId="0" animBg="1"/>
      <p:bldP spid="43041" grpId="1" animBg="1"/>
      <p:bldP spid="43019" grpId="0" animBg="1"/>
      <p:bldP spid="43019" grpId="1" animBg="1"/>
      <p:bldP spid="43040" grpId="0" animBg="1"/>
      <p:bldP spid="43040" grpId="1" animBg="1"/>
      <p:bldP spid="286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49530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romanUcPeriod"/>
              <a:defRPr/>
            </a:pP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endParaRPr lang="en-US" sz="26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AutoNum type="romanUcPeriod"/>
              <a:defRPr/>
            </a:pP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endParaRPr lang="en-US" sz="26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AutoNum type="arabicPeriod"/>
              <a:defRPr/>
            </a:pP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endParaRPr lang="en-US" sz="2600" i="1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AutoNum type="arabicPeriod"/>
              <a:defRPr/>
            </a:pP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600" i="1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   -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Cấu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tạo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: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Gồm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2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thành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phần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marL="571500" indent="-571500">
              <a:buFont typeface="Wingdings" pitchFamily="2" charset="2"/>
              <a:buChar char="q"/>
              <a:defRPr/>
            </a:pPr>
            <a:endParaRPr lang="en-US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marL="571500" indent="-571500">
              <a:buFont typeface="Wingdings" pitchFamily="2" charset="2"/>
              <a:buChar char="q"/>
              <a:defRPr/>
            </a:pPr>
            <a:endParaRPr lang="en-US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marL="571500" indent="-571500"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marL="571500" indent="-571500"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marL="571500" indent="-571500">
              <a:buFont typeface="Wingdings" pitchFamily="2" charset="2"/>
              <a:buChar char="q"/>
              <a:defRPr/>
            </a:pPr>
            <a:endParaRPr lang="en-US" sz="24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571500" indent="-571500">
              <a:buFont typeface="Wingdings" pitchFamily="2" charset="2"/>
              <a:buNone/>
              <a:defRPr/>
            </a:pPr>
            <a:endParaRPr lang="en-US" sz="2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defRPr/>
            </a:pPr>
            <a:endParaRPr lang="en-US" sz="2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TextBox 8"/>
          <p:cNvSpPr txBox="1">
            <a:spLocks noChangeArrowheads="1"/>
          </p:cNvSpPr>
          <p:nvPr/>
        </p:nvSpPr>
        <p:spPr bwMode="auto">
          <a:xfrm>
            <a:off x="1524000" y="3048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7. TẾ BÀO NHÂN SƠ</a:t>
            </a:r>
            <a:endParaRPr lang="en-US" sz="2800"/>
          </a:p>
        </p:txBody>
      </p:sp>
      <p:pic>
        <p:nvPicPr>
          <p:cNvPr id="31763" name="Picture 9" descr="D:\SINH HOC\SH10\tbn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8350" y="2743200"/>
            <a:ext cx="58356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loud 22"/>
          <p:cNvSpPr/>
          <p:nvPr/>
        </p:nvSpPr>
        <p:spPr bwMode="auto">
          <a:xfrm>
            <a:off x="304800" y="2971800"/>
            <a:ext cx="5181600" cy="2008188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TB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dirty="0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876800" y="1066800"/>
            <a:ext cx="4114800" cy="5410200"/>
            <a:chOff x="66" y="210"/>
            <a:chExt cx="3582" cy="3940"/>
          </a:xfrm>
        </p:grpSpPr>
        <p:pic>
          <p:nvPicPr>
            <p:cNvPr id="33803" name="Picture 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8" y="210"/>
              <a:ext cx="2540" cy="3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4" name="Rectangle 41"/>
            <p:cNvSpPr>
              <a:spLocks noChangeArrowheads="1"/>
            </p:cNvSpPr>
            <p:nvPr/>
          </p:nvSpPr>
          <p:spPr bwMode="auto">
            <a:xfrm>
              <a:off x="1111" y="1979"/>
              <a:ext cx="771" cy="3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0033CC"/>
                  </a:solidFill>
                  <a:latin typeface="Times New Roman" pitchFamily="18" charset="0"/>
                </a:rPr>
                <a:t>Ribôxôm</a:t>
              </a:r>
            </a:p>
          </p:txBody>
        </p:sp>
        <p:sp>
          <p:nvSpPr>
            <p:cNvPr id="33805" name="Rectangle 42"/>
            <p:cNvSpPr>
              <a:spLocks noChangeArrowheads="1"/>
            </p:cNvSpPr>
            <p:nvPr/>
          </p:nvSpPr>
          <p:spPr bwMode="auto">
            <a:xfrm>
              <a:off x="1111" y="2523"/>
              <a:ext cx="803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0033CC"/>
                  </a:solidFill>
                  <a:latin typeface="Times New Roman" pitchFamily="18" charset="0"/>
                </a:rPr>
                <a:t>Bào tương</a:t>
              </a:r>
            </a:p>
          </p:txBody>
        </p:sp>
        <p:sp>
          <p:nvSpPr>
            <p:cNvPr id="33806" name="Line 43"/>
            <p:cNvSpPr>
              <a:spLocks noChangeShapeType="1"/>
            </p:cNvSpPr>
            <p:nvPr/>
          </p:nvSpPr>
          <p:spPr bwMode="auto">
            <a:xfrm flipH="1">
              <a:off x="1882" y="1570"/>
              <a:ext cx="227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807" name="Line 44"/>
            <p:cNvSpPr>
              <a:spLocks noChangeShapeType="1"/>
            </p:cNvSpPr>
            <p:nvPr/>
          </p:nvSpPr>
          <p:spPr bwMode="auto">
            <a:xfrm>
              <a:off x="862" y="2115"/>
              <a:ext cx="0" cy="7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808" name="Line 45"/>
            <p:cNvSpPr>
              <a:spLocks noChangeShapeType="1"/>
            </p:cNvSpPr>
            <p:nvPr/>
          </p:nvSpPr>
          <p:spPr bwMode="auto">
            <a:xfrm>
              <a:off x="862" y="2840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809" name="Line 46"/>
            <p:cNvSpPr>
              <a:spLocks noChangeShapeType="1"/>
            </p:cNvSpPr>
            <p:nvPr/>
          </p:nvSpPr>
          <p:spPr bwMode="auto">
            <a:xfrm>
              <a:off x="862" y="2115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3810" name="Rectangle 47"/>
            <p:cNvSpPr>
              <a:spLocks noChangeArrowheads="1"/>
            </p:cNvSpPr>
            <p:nvPr/>
          </p:nvSpPr>
          <p:spPr bwMode="auto">
            <a:xfrm>
              <a:off x="66" y="1998"/>
              <a:ext cx="796" cy="93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Tế bào</a:t>
              </a:r>
            </a:p>
            <a:p>
              <a:pPr algn="ctr"/>
              <a:r>
                <a:rPr lang="en-US" sz="2400">
                  <a:latin typeface="Times New Roman" pitchFamily="18" charset="0"/>
                </a:rPr>
                <a:t> chất</a:t>
              </a:r>
            </a:p>
          </p:txBody>
        </p:sp>
        <p:sp>
          <p:nvSpPr>
            <p:cNvPr id="33811" name="Line 48"/>
            <p:cNvSpPr>
              <a:spLocks noChangeShapeType="1"/>
            </p:cNvSpPr>
            <p:nvPr/>
          </p:nvSpPr>
          <p:spPr bwMode="auto">
            <a:xfrm>
              <a:off x="884" y="2478"/>
              <a:ext cx="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685800" y="4419600"/>
            <a:ext cx="5030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+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Bào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tương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(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dạng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keo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bán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lỏng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685800" y="4953000"/>
            <a:ext cx="4502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+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Ribôxôm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(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rARN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+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prôtêin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)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1000" y="5495925"/>
            <a:ext cx="56388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42" name="Cloud Callout 41"/>
          <p:cNvSpPr/>
          <p:nvPr/>
        </p:nvSpPr>
        <p:spPr>
          <a:xfrm>
            <a:off x="762000" y="4038600"/>
            <a:ext cx="3886200" cy="2209800"/>
          </a:xfrm>
          <a:prstGeom prst="cloudCallout">
            <a:avLst>
              <a:gd name="adj1" fmla="val 60586"/>
              <a:gd name="adj2" fmla="val 59216"/>
            </a:avLst>
          </a:prstGeom>
          <a:solidFill>
            <a:srgbClr val="A1D729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Nêu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tế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bào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?</a:t>
            </a:r>
          </a:p>
          <a:p>
            <a:pPr algn="ctr">
              <a:defRPr/>
            </a:pPr>
            <a:endParaRPr lang="en-US" sz="28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7" grpId="0"/>
      <p:bldP spid="40" grpId="0"/>
      <p:bldP spid="42" grpId="0" animBg="1"/>
      <p:bldP spid="4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:\SINH HOC\SH10\tbnt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600" y="10668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1524000" y="3048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7. TẾ BÀO NHÂN SƠ</a:t>
            </a:r>
            <a:endParaRPr lang="en-US" sz="280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4864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romanUcPeriod"/>
              <a:defRPr/>
            </a:pP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AutoNum type="romanUcPeriod"/>
              <a:defRPr/>
            </a:pP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AutoNum type="arabicPeriod"/>
              <a:defRPr/>
            </a:pP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endParaRPr lang="en-US" sz="2600" i="1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AutoNum type="arabicPeriod"/>
              <a:defRPr/>
            </a:pP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600" i="1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AutoNum type="arabicPeriod"/>
              <a:defRPr/>
            </a:pP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600" i="1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571500">
              <a:buFont typeface="Wingdings" pitchFamily="2" charset="2"/>
              <a:buAutoNum type="arabicPeriod"/>
              <a:defRPr/>
            </a:pPr>
            <a:endParaRPr lang="en-US" sz="22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r">
              <a:buFont typeface="Wingdings" pitchFamily="2" charset="2"/>
              <a:buAutoNum type="romanUcPeriod"/>
              <a:defRPr/>
            </a:pPr>
            <a:endParaRPr lang="en-US" dirty="0"/>
          </a:p>
        </p:txBody>
      </p:sp>
      <p:sp>
        <p:nvSpPr>
          <p:cNvPr id="16" name="Cloud 15"/>
          <p:cNvSpPr/>
          <p:nvPr/>
        </p:nvSpPr>
        <p:spPr>
          <a:xfrm>
            <a:off x="685800" y="3810000"/>
            <a:ext cx="5257800" cy="2057400"/>
          </a:xfrm>
          <a:prstGeom prst="cloud">
            <a:avLst/>
          </a:prstGeom>
          <a:solidFill>
            <a:srgbClr val="FFFF99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endParaRPr lang="en-US" sz="2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D:\SINH HOC\SH10\tbnt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066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8"/>
          <p:cNvSpPr txBox="1">
            <a:spLocks noChangeArrowheads="1"/>
          </p:cNvSpPr>
          <p:nvPr/>
        </p:nvSpPr>
        <p:spPr bwMode="auto">
          <a:xfrm>
            <a:off x="1524000" y="3048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7. TẾ BÀO NHÂN SƠ</a:t>
            </a:r>
            <a:endParaRPr lang="en-US" sz="280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4864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romanUcPeriod"/>
              <a:defRPr/>
            </a:pP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AutoNum type="romanUcPeriod"/>
              <a:defRPr/>
            </a:pP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AutoNum type="arabicPeriod"/>
              <a:defRPr/>
            </a:pP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endParaRPr lang="en-US" sz="2600" i="1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AutoNum type="arabicPeriod"/>
              <a:defRPr/>
            </a:pP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600" i="1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AutoNum type="arabicPeriod"/>
              <a:defRPr/>
            </a:pP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600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600" i="1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+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endParaRPr lang="en-US" sz="2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+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ADN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+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ADN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plasmit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None/>
              <a:defRPr/>
            </a:pPr>
            <a:endParaRPr lang="en-US" sz="2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571500">
              <a:buFont typeface="Wingdings" pitchFamily="2" charset="2"/>
              <a:buAutoNum type="arabicPeriod"/>
              <a:defRPr/>
            </a:pPr>
            <a:endParaRPr lang="en-US" sz="220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r">
              <a:buFont typeface="Wingdings" pitchFamily="2" charset="2"/>
              <a:buAutoNum type="romanUcPeriod"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867400"/>
            <a:ext cx="89154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600200" y="0"/>
            <a:ext cx="7162800" cy="758825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 HỎI CỦNG CỐ VÀ LUYỆN TẬP </a:t>
            </a:r>
          </a:p>
        </p:txBody>
      </p:sp>
      <p:sp>
        <p:nvSpPr>
          <p:cNvPr id="8" name="Rectangle 7"/>
          <p:cNvSpPr/>
          <p:nvPr/>
        </p:nvSpPr>
        <p:spPr>
          <a:xfrm>
            <a:off x="8458200" y="62484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>
            <a:hlinkClick r:id="" action="ppaction://noaction"/>
          </p:cNvPr>
          <p:cNvSpPr/>
          <p:nvPr/>
        </p:nvSpPr>
        <p:spPr>
          <a:xfrm>
            <a:off x="8991600" y="65532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0" y="1317625"/>
            <a:ext cx="82486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6600"/>
                </a:solidFill>
                <a:latin typeface="Times New Roman" pitchFamily="18" charset="0"/>
              </a:rPr>
              <a:t>Câu1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</a:rPr>
              <a:t>. Gọi vi khuẩn là tế bào nhân sơ vì: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2038350"/>
            <a:ext cx="3886200" cy="519113"/>
            <a:chOff x="192" y="816"/>
            <a:chExt cx="2448" cy="327"/>
          </a:xfrm>
        </p:grpSpPr>
        <p:sp>
          <p:nvSpPr>
            <p:cNvPr id="36883" name="Text Box 4"/>
            <p:cNvSpPr txBox="1">
              <a:spLocks noChangeArrowheads="1"/>
            </p:cNvSpPr>
            <p:nvPr/>
          </p:nvSpPr>
          <p:spPr bwMode="auto">
            <a:xfrm>
              <a:off x="192" y="816"/>
              <a:ext cx="244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Có kích thước nhỏ</a:t>
              </a:r>
            </a:p>
          </p:txBody>
        </p:sp>
        <p:sp>
          <p:nvSpPr>
            <p:cNvPr id="36884" name="AutoShape 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40" y="816"/>
              <a:ext cx="288" cy="288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>
                  <a:latin typeface="Tahoma" pitchFamily="34" charset="0"/>
                </a:rPr>
                <a:t>A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85800" y="2686050"/>
            <a:ext cx="3429000" cy="519113"/>
            <a:chOff x="240" y="1152"/>
            <a:chExt cx="2160" cy="327"/>
          </a:xfrm>
        </p:grpSpPr>
        <p:sp>
          <p:nvSpPr>
            <p:cNvPr id="36881" name="Text Box 7"/>
            <p:cNvSpPr txBox="1">
              <a:spLocks noChangeArrowheads="1"/>
            </p:cNvSpPr>
            <p:nvPr/>
          </p:nvSpPr>
          <p:spPr bwMode="auto">
            <a:xfrm>
              <a:off x="528" y="1152"/>
              <a:ext cx="187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Có tỷ lệ S/V lớn</a:t>
              </a:r>
            </a:p>
          </p:txBody>
        </p:sp>
        <p:sp>
          <p:nvSpPr>
            <p:cNvPr id="36882" name="AutoShape 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40" y="1152"/>
              <a:ext cx="288" cy="288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>
                  <a:latin typeface="Tahoma" pitchFamily="34" charset="0"/>
                </a:rPr>
                <a:t>B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85800" y="3406775"/>
            <a:ext cx="4876800" cy="519113"/>
            <a:chOff x="240" y="1488"/>
            <a:chExt cx="3072" cy="327"/>
          </a:xfrm>
        </p:grpSpPr>
        <p:sp>
          <p:nvSpPr>
            <p:cNvPr id="36879" name="Text Box 10"/>
            <p:cNvSpPr txBox="1">
              <a:spLocks noChangeArrowheads="1"/>
            </p:cNvSpPr>
            <p:nvPr/>
          </p:nvSpPr>
          <p:spPr bwMode="auto">
            <a:xfrm>
              <a:off x="432" y="1488"/>
              <a:ext cx="288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Sinh trưởng và sinh sản nhanh</a:t>
              </a:r>
            </a:p>
          </p:txBody>
        </p:sp>
        <p:sp>
          <p:nvSpPr>
            <p:cNvPr id="36880" name="AutoShape 1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40" y="1488"/>
              <a:ext cx="288" cy="288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>
                  <a:latin typeface="Tahoma" pitchFamily="34" charset="0"/>
                </a:rPr>
                <a:t>C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685800" y="4125913"/>
            <a:ext cx="4419600" cy="533400"/>
            <a:chOff x="240" y="1776"/>
            <a:chExt cx="2784" cy="336"/>
          </a:xfrm>
        </p:grpSpPr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528" y="1776"/>
              <a:ext cx="249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Chưa có nhân hoàn chỉnh</a:t>
              </a:r>
            </a:p>
          </p:txBody>
        </p:sp>
        <p:sp>
          <p:nvSpPr>
            <p:cNvPr id="36878" name="AutoShape 1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40" y="1824"/>
              <a:ext cx="288" cy="288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>
                  <a:latin typeface="Tahoma" pitchFamily="34" charset="0"/>
                </a:rPr>
                <a:t>D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1371600" y="4648200"/>
            <a:ext cx="5838825" cy="1727200"/>
            <a:chOff x="793" y="3113"/>
            <a:chExt cx="3028" cy="886"/>
          </a:xfrm>
        </p:grpSpPr>
        <p:pic>
          <p:nvPicPr>
            <p:cNvPr id="36875" name="Picture 34" descr="Go team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3" y="3294"/>
              <a:ext cx="1226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6" name="Oval 35"/>
            <p:cNvSpPr>
              <a:spLocks noChangeArrowheads="1"/>
            </p:cNvSpPr>
            <p:nvPr/>
          </p:nvSpPr>
          <p:spPr bwMode="auto">
            <a:xfrm>
              <a:off x="2823" y="3113"/>
              <a:ext cx="998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>
                  <a:solidFill>
                    <a:srgbClr val="FF3300"/>
                  </a:solidFill>
                  <a:latin typeface="Times New Roman" pitchFamily="18" charset="0"/>
                </a:rPr>
                <a:t>Bạn xứng đang được ngợi khen</a:t>
              </a: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0825" y="1249363"/>
            <a:ext cx="82486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 2. </a:t>
            </a:r>
            <a:r>
              <a:rPr lang="en-US" sz="3200" b="1" kern="0" dirty="0" err="1">
                <a:solidFill>
                  <a:srgbClr val="009900"/>
                </a:solidFill>
                <a:latin typeface="Times New Roman" pitchFamily="18" charset="0"/>
              </a:rPr>
              <a:t>Vùng</a:t>
            </a:r>
            <a:r>
              <a:rPr lang="en-US" sz="3200" b="1" kern="0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9900"/>
                </a:solidFill>
                <a:latin typeface="Times New Roman" pitchFamily="18" charset="0"/>
              </a:rPr>
              <a:t>nhân</a:t>
            </a:r>
            <a:r>
              <a:rPr lang="en-US" sz="3200" b="1" kern="0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9900"/>
                </a:solidFill>
                <a:latin typeface="Times New Roman" pitchFamily="18" charset="0"/>
              </a:rPr>
              <a:t>của</a:t>
            </a:r>
            <a:r>
              <a:rPr lang="en-US" sz="3200" b="1" kern="0" dirty="0">
                <a:solidFill>
                  <a:srgbClr val="009900"/>
                </a:solidFill>
                <a:latin typeface="Times New Roman" pitchFamily="18" charset="0"/>
              </a:rPr>
              <a:t> TB </a:t>
            </a:r>
            <a:r>
              <a:rPr lang="en-US" sz="3200" b="1" kern="0" dirty="0" err="1">
                <a:solidFill>
                  <a:srgbClr val="009900"/>
                </a:solidFill>
                <a:latin typeface="Times New Roman" pitchFamily="18" charset="0"/>
              </a:rPr>
              <a:t>nhân</a:t>
            </a:r>
            <a:r>
              <a:rPr lang="en-US" sz="3200" b="1" kern="0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9900"/>
                </a:solidFill>
                <a:latin typeface="Times New Roman" pitchFamily="18" charset="0"/>
              </a:rPr>
              <a:t>sơ</a:t>
            </a:r>
            <a:r>
              <a:rPr lang="en-US" sz="3200" b="1" kern="0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9900"/>
                </a:solidFill>
                <a:latin typeface="Times New Roman" pitchFamily="18" charset="0"/>
              </a:rPr>
              <a:t>chứa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1919288"/>
            <a:ext cx="2720975" cy="519112"/>
            <a:chOff x="192" y="816"/>
            <a:chExt cx="1714" cy="327"/>
          </a:xfrm>
        </p:grpSpPr>
        <p:sp>
          <p:nvSpPr>
            <p:cNvPr id="35858" name="Text Box 4"/>
            <p:cNvSpPr txBox="1">
              <a:spLocks noChangeArrowheads="1"/>
            </p:cNvSpPr>
            <p:nvPr/>
          </p:nvSpPr>
          <p:spPr bwMode="auto">
            <a:xfrm>
              <a:off x="192" y="816"/>
              <a:ext cx="171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kern="0" dirty="0" err="1">
                  <a:latin typeface="Times New Roman" pitchFamily="18" charset="0"/>
                </a:rPr>
                <a:t>Plasmit</a:t>
              </a:r>
              <a:endParaRPr lang="en-US" sz="2800" dirty="0">
                <a:latin typeface="Times New Roman" pitchFamily="18" charset="0"/>
              </a:endParaRPr>
            </a:p>
          </p:txBody>
        </p:sp>
        <p:sp>
          <p:nvSpPr>
            <p:cNvPr id="37907" name="AutoShape 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40" y="816"/>
              <a:ext cx="288" cy="288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>
                  <a:latin typeface="Tahoma" pitchFamily="34" charset="0"/>
                </a:rPr>
                <a:t>A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92175" y="2514600"/>
            <a:ext cx="3657600" cy="519113"/>
            <a:chOff x="274" y="1152"/>
            <a:chExt cx="2304" cy="327"/>
          </a:xfrm>
        </p:grpSpPr>
        <p:sp>
          <p:nvSpPr>
            <p:cNvPr id="35856" name="Text Box 7"/>
            <p:cNvSpPr txBox="1">
              <a:spLocks noChangeArrowheads="1"/>
            </p:cNvSpPr>
            <p:nvPr/>
          </p:nvSpPr>
          <p:spPr bwMode="auto">
            <a:xfrm>
              <a:off x="528" y="1152"/>
              <a:ext cx="205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kern="0" dirty="0">
                  <a:latin typeface="Times New Roman" pitchFamily="18" charset="0"/>
                </a:rPr>
                <a:t>  ADN </a:t>
              </a:r>
              <a:r>
                <a:rPr lang="en-US" sz="2800" kern="0" dirty="0" err="1">
                  <a:latin typeface="Times New Roman" pitchFamily="18" charset="0"/>
                </a:rPr>
                <a:t>dạng</a:t>
              </a:r>
              <a:r>
                <a:rPr lang="en-US" sz="2800" kern="0" dirty="0">
                  <a:latin typeface="Times New Roman" pitchFamily="18" charset="0"/>
                </a:rPr>
                <a:t> </a:t>
              </a:r>
              <a:r>
                <a:rPr lang="en-US" sz="2800" kern="0" dirty="0" err="1">
                  <a:latin typeface="Times New Roman" pitchFamily="18" charset="0"/>
                </a:rPr>
                <a:t>thẳng</a:t>
              </a:r>
              <a:endParaRPr lang="en-US" sz="2800" dirty="0">
                <a:latin typeface="Times New Roman" pitchFamily="18" charset="0"/>
              </a:endParaRPr>
            </a:p>
          </p:txBody>
        </p:sp>
        <p:sp>
          <p:nvSpPr>
            <p:cNvPr id="37905" name="AutoShape 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74" y="1152"/>
              <a:ext cx="288" cy="288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>
                  <a:latin typeface="Tahoma" pitchFamily="34" charset="0"/>
                </a:rPr>
                <a:t>B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912813" y="3235325"/>
            <a:ext cx="3636962" cy="523875"/>
            <a:chOff x="282" y="1488"/>
            <a:chExt cx="2045" cy="330"/>
          </a:xfrm>
        </p:grpSpPr>
        <p:sp>
          <p:nvSpPr>
            <p:cNvPr id="37902" name="Text Box 10"/>
            <p:cNvSpPr txBox="1">
              <a:spLocks noChangeArrowheads="1"/>
            </p:cNvSpPr>
            <p:nvPr/>
          </p:nvSpPr>
          <p:spPr bwMode="auto">
            <a:xfrm>
              <a:off x="432" y="1488"/>
              <a:ext cx="1895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    ARN dạng vòng</a:t>
              </a:r>
            </a:p>
          </p:txBody>
        </p:sp>
        <p:sp>
          <p:nvSpPr>
            <p:cNvPr id="37903" name="AutoShape 11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82" y="1488"/>
              <a:ext cx="288" cy="288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>
                  <a:latin typeface="Tahoma" pitchFamily="34" charset="0"/>
                </a:rPr>
                <a:t>C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892175" y="3954463"/>
            <a:ext cx="4365625" cy="533400"/>
            <a:chOff x="274" y="1776"/>
            <a:chExt cx="2750" cy="336"/>
          </a:xfrm>
        </p:grpSpPr>
        <p:sp>
          <p:nvSpPr>
            <p:cNvPr id="37900" name="Text Box 13"/>
            <p:cNvSpPr txBox="1">
              <a:spLocks noChangeArrowheads="1"/>
            </p:cNvSpPr>
            <p:nvPr/>
          </p:nvSpPr>
          <p:spPr bwMode="auto">
            <a:xfrm>
              <a:off x="528" y="1776"/>
              <a:ext cx="249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  ADN dạng vòng</a:t>
              </a:r>
            </a:p>
          </p:txBody>
        </p:sp>
        <p:sp>
          <p:nvSpPr>
            <p:cNvPr id="37901" name="AutoShape 1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74" y="1824"/>
              <a:ext cx="288" cy="288"/>
            </a:xfrm>
            <a:prstGeom prst="actionButtonBlank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>
                  <a:latin typeface="Tahoma" pitchFamily="34" charset="0"/>
                </a:rPr>
                <a:t>D</a:t>
              </a:r>
            </a:p>
          </p:txBody>
        </p:sp>
      </p:grpSp>
      <p:sp>
        <p:nvSpPr>
          <p:cNvPr id="37895" name="Text Box 17"/>
          <p:cNvSpPr txBox="1">
            <a:spLocks noChangeArrowheads="1"/>
          </p:cNvSpPr>
          <p:nvPr/>
        </p:nvSpPr>
        <p:spPr bwMode="auto">
          <a:xfrm>
            <a:off x="1066800" y="5791200"/>
            <a:ext cx="807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sz="2400">
              <a:latin typeface="Tahoma" pitchFamily="34" charset="0"/>
            </a:endParaRP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087563" y="4149725"/>
            <a:ext cx="4465637" cy="1727200"/>
            <a:chOff x="793" y="3113"/>
            <a:chExt cx="2586" cy="886"/>
          </a:xfrm>
        </p:grpSpPr>
        <p:pic>
          <p:nvPicPr>
            <p:cNvPr id="37898" name="Picture 34" descr="Go team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3" y="3294"/>
              <a:ext cx="1226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9" name="Oval 35"/>
            <p:cNvSpPr>
              <a:spLocks noChangeArrowheads="1"/>
            </p:cNvSpPr>
            <p:nvPr/>
          </p:nvSpPr>
          <p:spPr bwMode="auto">
            <a:xfrm>
              <a:off x="2381" y="3113"/>
              <a:ext cx="998" cy="5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FF3300"/>
                  </a:solidFill>
                  <a:latin typeface="Times New Roman" pitchFamily="18" charset="0"/>
                </a:rPr>
                <a:t>Bạn thật tuyệt</a:t>
              </a:r>
              <a:r>
                <a:rPr lang="en-US" sz="3200">
                  <a:solidFill>
                    <a:srgbClr val="FF3300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524000" y="152400"/>
            <a:ext cx="7162800" cy="758825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 HỎI CỦNG CỐ VÀ LUYỆN TẬP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6"/>
          <p:cNvGrpSpPr>
            <a:grpSpLocks/>
          </p:cNvGrpSpPr>
          <p:nvPr/>
        </p:nvGrpSpPr>
        <p:grpSpPr bwMode="auto">
          <a:xfrm>
            <a:off x="228600" y="1676400"/>
            <a:ext cx="8839200" cy="4906963"/>
            <a:chOff x="0" y="164"/>
            <a:chExt cx="3334" cy="3765"/>
          </a:xfrm>
        </p:grpSpPr>
        <p:pic>
          <p:nvPicPr>
            <p:cNvPr id="38923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64"/>
              <a:ext cx="2838" cy="3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4" name="Line 28"/>
            <p:cNvSpPr>
              <a:spLocks noChangeShapeType="1"/>
            </p:cNvSpPr>
            <p:nvPr/>
          </p:nvSpPr>
          <p:spPr bwMode="auto">
            <a:xfrm flipH="1">
              <a:off x="793" y="1706"/>
              <a:ext cx="499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925" name="Line 29"/>
            <p:cNvSpPr>
              <a:spLocks noChangeShapeType="1"/>
            </p:cNvSpPr>
            <p:nvPr/>
          </p:nvSpPr>
          <p:spPr bwMode="auto">
            <a:xfrm flipH="1">
              <a:off x="1066" y="2024"/>
              <a:ext cx="499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926" name="Line 30"/>
            <p:cNvSpPr>
              <a:spLocks noChangeShapeType="1"/>
            </p:cNvSpPr>
            <p:nvPr/>
          </p:nvSpPr>
          <p:spPr bwMode="auto">
            <a:xfrm flipH="1">
              <a:off x="1383" y="2251"/>
              <a:ext cx="544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927" name="Line 31"/>
            <p:cNvSpPr>
              <a:spLocks noChangeShapeType="1"/>
            </p:cNvSpPr>
            <p:nvPr/>
          </p:nvSpPr>
          <p:spPr bwMode="auto">
            <a:xfrm flipV="1">
              <a:off x="2744" y="2478"/>
              <a:ext cx="227" cy="5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928" name="Rectangle 32"/>
            <p:cNvSpPr>
              <a:spLocks noChangeArrowheads="1"/>
            </p:cNvSpPr>
            <p:nvPr/>
          </p:nvSpPr>
          <p:spPr bwMode="auto">
            <a:xfrm>
              <a:off x="0" y="1797"/>
              <a:ext cx="975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Màng sinh </a:t>
              </a:r>
            </a:p>
            <a:p>
              <a:pPr algn="ctr"/>
              <a:r>
                <a:rPr lang="en-US" sz="2400">
                  <a:latin typeface="Times New Roman" pitchFamily="18" charset="0"/>
                </a:rPr>
                <a:t>chất</a:t>
              </a:r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auto">
            <a:xfrm>
              <a:off x="287" y="2503"/>
              <a:ext cx="771" cy="5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 err="1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</a:rPr>
                <a:t>Tế</a:t>
              </a:r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</a:rPr>
                <a:t>bào</a:t>
              </a:r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accent4">
                      <a:lumMod val="75000"/>
                    </a:schemeClr>
                  </a:solidFill>
                  <a:latin typeface="Times New Roman" pitchFamily="18" charset="0"/>
                </a:rPr>
                <a:t>chất</a:t>
              </a:r>
              <a:endParaRPr lang="en-US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38930" name="Rectangle 34"/>
            <p:cNvSpPr>
              <a:spLocks noChangeArrowheads="1"/>
            </p:cNvSpPr>
            <p:nvPr/>
          </p:nvSpPr>
          <p:spPr bwMode="auto">
            <a:xfrm>
              <a:off x="703" y="3158"/>
              <a:ext cx="771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Vùng nhân</a:t>
              </a:r>
            </a:p>
          </p:txBody>
        </p:sp>
        <p:sp>
          <p:nvSpPr>
            <p:cNvPr id="38931" name="Rectangle 35"/>
            <p:cNvSpPr>
              <a:spLocks noChangeArrowheads="1"/>
            </p:cNvSpPr>
            <p:nvPr/>
          </p:nvSpPr>
          <p:spPr bwMode="auto">
            <a:xfrm>
              <a:off x="2789" y="2024"/>
              <a:ext cx="545" cy="4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Roi</a:t>
              </a:r>
            </a:p>
          </p:txBody>
        </p:sp>
        <p:sp>
          <p:nvSpPr>
            <p:cNvPr id="38932" name="Rectangle 36"/>
            <p:cNvSpPr>
              <a:spLocks noChangeArrowheads="1"/>
            </p:cNvSpPr>
            <p:nvPr/>
          </p:nvSpPr>
          <p:spPr bwMode="auto">
            <a:xfrm>
              <a:off x="2426" y="1434"/>
              <a:ext cx="817" cy="4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Thành TB</a:t>
              </a:r>
            </a:p>
          </p:txBody>
        </p:sp>
        <p:sp>
          <p:nvSpPr>
            <p:cNvPr id="38933" name="Rectangle 37"/>
            <p:cNvSpPr>
              <a:spLocks noChangeArrowheads="1"/>
            </p:cNvSpPr>
            <p:nvPr/>
          </p:nvSpPr>
          <p:spPr bwMode="auto">
            <a:xfrm>
              <a:off x="2426" y="164"/>
              <a:ext cx="880" cy="11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38934" name="Rectangle 38"/>
            <p:cNvSpPr>
              <a:spLocks noChangeArrowheads="1"/>
            </p:cNvSpPr>
            <p:nvPr/>
          </p:nvSpPr>
          <p:spPr bwMode="auto">
            <a:xfrm>
              <a:off x="1882" y="164"/>
              <a:ext cx="862" cy="4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>
                  <a:latin typeface="Times New Roman" pitchFamily="18" charset="0"/>
                </a:rPr>
                <a:t>Lông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105400" y="1600200"/>
            <a:ext cx="1524000" cy="609600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6</a:t>
            </a:r>
          </a:p>
        </p:txBody>
      </p:sp>
      <p:sp>
        <p:nvSpPr>
          <p:cNvPr id="38916" name="Rectangle 16"/>
          <p:cNvSpPr>
            <a:spLocks noChangeArrowheads="1"/>
          </p:cNvSpPr>
          <p:nvPr/>
        </p:nvSpPr>
        <p:spPr bwMode="auto">
          <a:xfrm>
            <a:off x="1119188" y="10668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>
                <a:solidFill>
                  <a:srgbClr val="006600"/>
                </a:solidFill>
                <a:latin typeface="Times New Roman" pitchFamily="18" charset="0"/>
              </a:rPr>
              <a:t>Câu3:</a:t>
            </a:r>
            <a:r>
              <a:rPr lang="en-US" sz="2400">
                <a:solidFill>
                  <a:srgbClr val="006600"/>
                </a:solidFill>
                <a:latin typeface="Times New Roman" pitchFamily="18" charset="0"/>
              </a:rPr>
              <a:t> Hãy chú thích sơ đồ sau</a:t>
            </a:r>
            <a:r>
              <a:rPr lang="en-US" sz="2400">
                <a:latin typeface="Times New Roman" pitchFamily="18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53200" y="3276600"/>
            <a:ext cx="1752600" cy="609600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91400" y="4114800"/>
            <a:ext cx="1752600" cy="609600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0" y="5638800"/>
            <a:ext cx="1752600" cy="609600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43000" y="4800600"/>
            <a:ext cx="1752600" cy="609600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5800" y="3886200"/>
            <a:ext cx="1752600" cy="609600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1600200" y="152400"/>
            <a:ext cx="7162800" cy="758825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 HỎI CỦNG CỐ VÀ LUYỆN TẬP 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1143000" y="990600"/>
            <a:ext cx="8382000" cy="7620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romanUcPeriod"/>
            </a:pPr>
            <a:r>
              <a:rPr lang="en-US" sz="3200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 điểm chung của tế bào nhân sơ.</a:t>
            </a:r>
          </a:p>
          <a:p>
            <a:pPr marL="571500" indent="-571500">
              <a:buFont typeface="Wingdings" pitchFamily="2" charset="2"/>
              <a:buNone/>
            </a:pPr>
            <a:endParaRPr lang="en-US" sz="3200" smtClean="0"/>
          </a:p>
          <a:p>
            <a:pPr marL="571500" indent="-571500">
              <a:buFont typeface="Wingdings" pitchFamily="2" charset="2"/>
              <a:buNone/>
            </a:pPr>
            <a:endParaRPr lang="en-US" sz="3200" smtClean="0"/>
          </a:p>
          <a:p>
            <a:pPr marL="571500" indent="-571500">
              <a:buFont typeface="Wingdings" pitchFamily="2" charset="2"/>
              <a:buChar char="q"/>
            </a:pPr>
            <a:endParaRPr lang="en-US" sz="3200" smtClean="0"/>
          </a:p>
          <a:p>
            <a:pPr marL="571500" indent="-571500">
              <a:buFont typeface="Wingdings" pitchFamily="2" charset="2"/>
              <a:buNone/>
            </a:pPr>
            <a:endParaRPr lang="en-US" sz="3200" smtClean="0"/>
          </a:p>
        </p:txBody>
      </p:sp>
      <p:pic>
        <p:nvPicPr>
          <p:cNvPr id="6" name="Picture 6" descr="Cau tao 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38862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295400" y="4800600"/>
            <a:ext cx="22209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endParaRPr lang="en-US" sz="2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Box 18"/>
          <p:cNvSpPr txBox="1">
            <a:spLocks noChangeArrowheads="1"/>
          </p:cNvSpPr>
          <p:nvPr/>
        </p:nvSpPr>
        <p:spPr bwMode="auto">
          <a:xfrm>
            <a:off x="1524000" y="3048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7. TẾ BÀO NHÂN SƠ</a:t>
            </a:r>
            <a:endParaRPr lang="en-US" sz="280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267200" y="1524000"/>
            <a:ext cx="5029200" cy="4419600"/>
            <a:chOff x="4114800" y="533400"/>
            <a:chExt cx="5029200" cy="4572000"/>
          </a:xfrm>
        </p:grpSpPr>
        <p:grpSp>
          <p:nvGrpSpPr>
            <p:cNvPr id="15368" name="Group 12"/>
            <p:cNvGrpSpPr>
              <a:grpSpLocks/>
            </p:cNvGrpSpPr>
            <p:nvPr/>
          </p:nvGrpSpPr>
          <p:grpSpPr bwMode="auto">
            <a:xfrm>
              <a:off x="4343400" y="533400"/>
              <a:ext cx="4800600" cy="4572000"/>
              <a:chOff x="4191000" y="533400"/>
              <a:chExt cx="4800600" cy="4572000"/>
            </a:xfrm>
          </p:grpSpPr>
          <p:pic>
            <p:nvPicPr>
              <p:cNvPr id="7" name="Picture 9" descr="TB thuc vat (plant_cell)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32275" y="533400"/>
                <a:ext cx="4759325" cy="4572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191000" y="1981857"/>
                <a:ext cx="3810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4114800" y="1829129"/>
              <a:ext cx="762000" cy="6092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00" dirty="0" err="1">
                  <a:solidFill>
                    <a:srgbClr val="FF0000"/>
                  </a:solidFill>
                </a:rPr>
                <a:t>Nhân</a:t>
              </a:r>
              <a:endParaRPr lang="en-US" sz="13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638800" y="6019800"/>
            <a:ext cx="2501900" cy="492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8"/>
          <p:cNvSpPr txBox="1">
            <a:spLocks noChangeArrowheads="1"/>
          </p:cNvSpPr>
          <p:nvPr/>
        </p:nvSpPr>
        <p:spPr bwMode="auto">
          <a:xfrm>
            <a:off x="1524000" y="3048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7. TẾ BÀO NHÂN SƠ</a:t>
            </a:r>
            <a:endParaRPr lang="en-US" sz="2800"/>
          </a:p>
        </p:txBody>
      </p:sp>
      <p:pic>
        <p:nvPicPr>
          <p:cNvPr id="8" name="Picture 4" descr="Cau ho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1522413"/>
            <a:ext cx="10017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1371600" y="1155700"/>
            <a:ext cx="6934200" cy="5238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3300"/>
                </a:solidFill>
                <a:latin typeface="Times New Roman" pitchFamily="18" charset="0"/>
              </a:rPr>
              <a:t>NÊU ĐẶC ĐiỂM CỦA TẾ BÀO NHÂN SƠ?</a:t>
            </a:r>
          </a:p>
        </p:txBody>
      </p:sp>
      <p:grpSp>
        <p:nvGrpSpPr>
          <p:cNvPr id="16389" name="Group 9"/>
          <p:cNvGrpSpPr>
            <a:grpSpLocks/>
          </p:cNvGrpSpPr>
          <p:nvPr/>
        </p:nvGrpSpPr>
        <p:grpSpPr bwMode="auto">
          <a:xfrm>
            <a:off x="1828800" y="3124200"/>
            <a:ext cx="5562600" cy="3235325"/>
            <a:chOff x="1828800" y="3124200"/>
            <a:chExt cx="5562600" cy="3235325"/>
          </a:xfrm>
        </p:grpSpPr>
        <p:pic>
          <p:nvPicPr>
            <p:cNvPr id="16390" name="Picture 6" descr="Cau tao 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3124200"/>
              <a:ext cx="5562600" cy="300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2133600" y="5867400"/>
              <a:ext cx="2220913" cy="492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600" dirty="0" err="1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r>
                <a:rPr lang="en-US" sz="2600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bào</a:t>
              </a:r>
              <a:r>
                <a:rPr lang="en-US" sz="2600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600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endPara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49530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romanUcPeriod"/>
              <a:defRPr/>
            </a:pP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1 – 5 µm (≈ 1/10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TB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1524000" y="3048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7. TẾ BÀO NHÂN SƠ</a:t>
            </a:r>
            <a:endParaRPr lang="en-US" sz="280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990600"/>
            <a:ext cx="9144000" cy="5867400"/>
            <a:chOff x="0" y="1062037"/>
            <a:chExt cx="9144000" cy="5867401"/>
          </a:xfrm>
        </p:grpSpPr>
        <p:pic>
          <p:nvPicPr>
            <p:cNvPr id="17414" name="Picture 6" descr="que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900237"/>
              <a:ext cx="9144000" cy="5029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Text Box 5"/>
            <p:cNvSpPr txBox="1">
              <a:spLocks noChangeArrowheads="1"/>
            </p:cNvSpPr>
            <p:nvPr/>
          </p:nvSpPr>
          <p:spPr bwMode="auto">
            <a:xfrm>
              <a:off x="0" y="1062037"/>
              <a:ext cx="9144000" cy="892552"/>
            </a:xfrm>
            <a:prstGeom prst="rect">
              <a:avLst/>
            </a:prstGeom>
            <a:solidFill>
              <a:srgbClr val="66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b="1" i="1">
                  <a:solidFill>
                    <a:srgbClr val="FF0000"/>
                  </a:solidFill>
                  <a:latin typeface="Times New Roman" pitchFamily="18" charset="0"/>
                </a:rPr>
                <a:t>            Nhận xét k</a:t>
              </a:r>
              <a:r>
                <a:rPr lang="vi-VN" sz="2600" b="1" i="1">
                  <a:solidFill>
                    <a:srgbClr val="FF0000"/>
                  </a:solidFill>
                  <a:latin typeface="Times New Roman" pitchFamily="18" charset="0"/>
                </a:rPr>
                <a:t>ích</a:t>
              </a:r>
              <a:r>
                <a:rPr lang="en-US" sz="2600" b="1" i="1">
                  <a:solidFill>
                    <a:srgbClr val="FF0000"/>
                  </a:solidFill>
                  <a:latin typeface="Times New Roman" pitchFamily="18" charset="0"/>
                </a:rPr>
                <a:t> thước c</a:t>
              </a:r>
              <a:r>
                <a:rPr lang="vi-VN" sz="2600" b="1" i="1">
                  <a:solidFill>
                    <a:srgbClr val="FF0000"/>
                  </a:solidFill>
                  <a:latin typeface="Times New Roman" pitchFamily="18" charset="0"/>
                </a:rPr>
                <a:t>ủa</a:t>
              </a:r>
              <a:r>
                <a:rPr lang="en-US" sz="2600" b="1" i="1">
                  <a:solidFill>
                    <a:srgbClr val="FF0000"/>
                  </a:solidFill>
                  <a:latin typeface="Times New Roman" pitchFamily="18" charset="0"/>
                </a:rPr>
                <a:t> t</a:t>
              </a:r>
              <a:r>
                <a:rPr lang="vi-VN" sz="2600" b="1" i="1">
                  <a:solidFill>
                    <a:srgbClr val="FF0000"/>
                  </a:solidFill>
                  <a:latin typeface="Times New Roman" pitchFamily="18" charset="0"/>
                </a:rPr>
                <a:t>ế</a:t>
              </a:r>
              <a:r>
                <a:rPr lang="en-US" sz="2600" b="1" i="1">
                  <a:solidFill>
                    <a:srgbClr val="FF0000"/>
                  </a:solidFill>
                  <a:latin typeface="Times New Roman" pitchFamily="18" charset="0"/>
                </a:rPr>
                <a:t> b</a:t>
              </a:r>
              <a:r>
                <a:rPr lang="vi-VN" sz="2600" b="1" i="1">
                  <a:solidFill>
                    <a:srgbClr val="FF0000"/>
                  </a:solidFill>
                  <a:latin typeface="Times New Roman" pitchFamily="18" charset="0"/>
                </a:rPr>
                <a:t>ào</a:t>
              </a:r>
              <a:r>
                <a:rPr lang="en-US" sz="2600" b="1" i="1">
                  <a:solidFill>
                    <a:srgbClr val="FF0000"/>
                  </a:solidFill>
                  <a:latin typeface="Times New Roman" pitchFamily="18" charset="0"/>
                </a:rPr>
                <a:t> nh</a:t>
              </a:r>
              <a:r>
                <a:rPr lang="vi-VN" sz="2600" b="1" i="1">
                  <a:solidFill>
                    <a:srgbClr val="FF0000"/>
                  </a:solidFill>
                  <a:latin typeface="Times New Roman" pitchFamily="18" charset="0"/>
                </a:rPr>
                <a:t>â</a:t>
              </a:r>
              <a:r>
                <a:rPr lang="en-US" sz="2600" b="1" i="1">
                  <a:solidFill>
                    <a:srgbClr val="FF0000"/>
                  </a:solidFill>
                  <a:latin typeface="Times New Roman" pitchFamily="18" charset="0"/>
                </a:rPr>
                <a:t>n s</a:t>
              </a:r>
              <a:r>
                <a:rPr lang="vi-VN" sz="2600" b="1" i="1">
                  <a:solidFill>
                    <a:srgbClr val="FF0000"/>
                  </a:solidFill>
                  <a:latin typeface="Times New Roman" pitchFamily="18" charset="0"/>
                </a:rPr>
                <a:t>ơ</a:t>
              </a:r>
              <a:r>
                <a:rPr lang="en-US" sz="2600" b="1" i="1">
                  <a:solidFill>
                    <a:srgbClr val="FF0000"/>
                  </a:solidFill>
                  <a:latin typeface="Times New Roman" pitchFamily="18" charset="0"/>
                </a:rPr>
                <a:t> ( vi khu</a:t>
              </a:r>
              <a:r>
                <a:rPr lang="vi-VN" sz="2600" b="1" i="1">
                  <a:solidFill>
                    <a:srgbClr val="FF0000"/>
                  </a:solidFill>
                  <a:latin typeface="Times New Roman" pitchFamily="18" charset="0"/>
                </a:rPr>
                <a:t>ẩn</a:t>
              </a:r>
              <a:r>
                <a:rPr lang="en-US" sz="2600" b="1" i="1">
                  <a:solidFill>
                    <a:srgbClr val="FF0000"/>
                  </a:solidFill>
                  <a:latin typeface="Times New Roman" pitchFamily="18" charset="0"/>
                </a:rPr>
                <a:t>)</a:t>
              </a:r>
            </a:p>
            <a:p>
              <a:r>
                <a:rPr lang="en-US" sz="2600" b="1" i="1">
                  <a:solidFill>
                    <a:srgbClr val="FF0000"/>
                  </a:solidFill>
                  <a:latin typeface="Times New Roman" pitchFamily="18" charset="0"/>
                </a:rPr>
                <a:t>            so v</a:t>
              </a:r>
              <a:r>
                <a:rPr lang="vi-VN" sz="2600" b="1" i="1">
                  <a:solidFill>
                    <a:srgbClr val="FF0000"/>
                  </a:solidFill>
                  <a:latin typeface="Times New Roman" pitchFamily="18" charset="0"/>
                </a:rPr>
                <a:t>ới</a:t>
              </a:r>
              <a:r>
                <a:rPr lang="en-US" sz="2600" b="1" i="1">
                  <a:solidFill>
                    <a:srgbClr val="FF0000"/>
                  </a:solidFill>
                  <a:latin typeface="Times New Roman" pitchFamily="18" charset="0"/>
                </a:rPr>
                <a:t> c</a:t>
              </a:r>
              <a:r>
                <a:rPr lang="vi-VN" sz="2600" b="1" i="1">
                  <a:solidFill>
                    <a:srgbClr val="FF0000"/>
                  </a:solidFill>
                  <a:latin typeface="Times New Roman" pitchFamily="18" charset="0"/>
                </a:rPr>
                <a:t>ác</a:t>
              </a:r>
              <a:r>
                <a:rPr lang="en-US" sz="2600" b="1" i="1">
                  <a:solidFill>
                    <a:srgbClr val="FF0000"/>
                  </a:solidFill>
                  <a:latin typeface="Times New Roman" pitchFamily="18" charset="0"/>
                </a:rPr>
                <a:t> t</a:t>
              </a:r>
              <a:r>
                <a:rPr lang="vi-VN" sz="2600" b="1" i="1">
                  <a:solidFill>
                    <a:srgbClr val="FF0000"/>
                  </a:solidFill>
                  <a:latin typeface="Times New Roman" pitchFamily="18" charset="0"/>
                </a:rPr>
                <a:t>ổ</a:t>
              </a:r>
              <a:r>
                <a:rPr lang="en-US" sz="2600" b="1" i="1">
                  <a:solidFill>
                    <a:srgbClr val="FF0000"/>
                  </a:solidFill>
                  <a:latin typeface="Times New Roman" pitchFamily="18" charset="0"/>
                </a:rPr>
                <a:t> ch</a:t>
              </a:r>
              <a:r>
                <a:rPr lang="vi-VN" sz="2600" b="1" i="1">
                  <a:solidFill>
                    <a:srgbClr val="FF0000"/>
                  </a:solidFill>
                  <a:latin typeface="Times New Roman" pitchFamily="18" charset="0"/>
                </a:rPr>
                <a:t>ức</a:t>
              </a:r>
              <a:r>
                <a:rPr lang="en-US" sz="2600" b="1" i="1">
                  <a:solidFill>
                    <a:srgbClr val="FF0000"/>
                  </a:solidFill>
                  <a:latin typeface="Times New Roman" pitchFamily="18" charset="0"/>
                </a:rPr>
                <a:t> kh</a:t>
              </a:r>
              <a:r>
                <a:rPr lang="vi-VN" sz="2600" b="1" i="1">
                  <a:solidFill>
                    <a:srgbClr val="FF0000"/>
                  </a:solidFill>
                  <a:latin typeface="Times New Roman" pitchFamily="18" charset="0"/>
                </a:rPr>
                <a:t>ác</a:t>
              </a:r>
              <a:r>
                <a:rPr lang="en-US" sz="2600" b="1" i="1">
                  <a:solidFill>
                    <a:srgbClr val="FF0000"/>
                  </a:solidFill>
                  <a:latin typeface="Times New Roman" pitchFamily="18" charset="0"/>
                </a:rPr>
                <a:t>?</a:t>
              </a:r>
              <a:endParaRPr lang="vi-VN" sz="2600" b="1" i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pic>
          <p:nvPicPr>
            <p:cNvPr id="17416" name="Picture 6" descr="Cau hoi">
              <a:hlinkClick r:id="rId3"/>
            </p:cNvPr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073150"/>
              <a:ext cx="742950" cy="90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47800" y="6396038"/>
            <a:ext cx="594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Độ lớn các bậc cấu trúc của thế giới sống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49530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romanUcPeriod"/>
              <a:defRPr/>
            </a:pP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1 – </a:t>
            </a:r>
            <a:r>
              <a:rPr lang="en-US" sz="26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6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µm.</a:t>
            </a:r>
            <a:endParaRPr lang="en-US" sz="2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None/>
              <a:defRPr/>
            </a:pPr>
            <a:endParaRPr lang="en-US" sz="2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571500" indent="-571500">
              <a:buFont typeface="Wingdings" pitchFamily="2" charset="2"/>
              <a:buNone/>
              <a:defRPr/>
            </a:pPr>
            <a:endParaRPr lang="en-US" sz="2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524000" y="3048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7. TẾ BÀO NHÂN SƠ</a:t>
            </a:r>
            <a:endParaRPr lang="en-US" sz="280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66800" y="4191000"/>
            <a:ext cx="82089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052945" y="4038600"/>
            <a:ext cx="79200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TB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vi-VN" sz="2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724400" y="1066800"/>
            <a:ext cx="4419600" cy="3484563"/>
            <a:chOff x="4724400" y="1066800"/>
            <a:chExt cx="4419600" cy="3484563"/>
          </a:xfrm>
        </p:grpSpPr>
        <p:pic>
          <p:nvPicPr>
            <p:cNvPr id="22536" name="Picture 20" descr="D:\SINH HOC\SH10\tbnt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4400" y="1066800"/>
              <a:ext cx="4419600" cy="348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6324600" y="19050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9530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romanUcPeriod"/>
              <a:defRPr/>
            </a:pP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endParaRPr lang="en-US" sz="26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AutoNum type="romanUcPeriod"/>
              <a:defRPr/>
            </a:pP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endParaRPr lang="en-US" sz="26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+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+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+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None/>
              <a:defRPr/>
            </a:pPr>
            <a:endParaRPr lang="en-US" sz="2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nhầy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None/>
              <a:defRPr/>
            </a:pPr>
            <a:endParaRPr lang="en-US" sz="2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27" name="Picture 19" descr="D:\SINH HOC\SH10\tbn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67818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1524000" y="3048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7. TẾ BÀO NHÂN SƠ</a:t>
            </a:r>
            <a:endParaRPr lang="en-US" sz="2800"/>
          </a:p>
        </p:txBody>
      </p:sp>
      <p:sp>
        <p:nvSpPr>
          <p:cNvPr id="27" name="Rectangle 26"/>
          <p:cNvSpPr/>
          <p:nvPr/>
        </p:nvSpPr>
        <p:spPr bwMode="auto">
          <a:xfrm>
            <a:off x="3581400" y="3124200"/>
            <a:ext cx="1143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228600" y="2286000"/>
            <a:ext cx="3352800" cy="1981200"/>
          </a:xfrm>
          <a:prstGeom prst="wedgeRoundRectCallout">
            <a:avLst>
              <a:gd name="adj1" fmla="val -4815"/>
              <a:gd name="adj2" fmla="val 69093"/>
              <a:gd name="adj3" fmla="val 16667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Tế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bào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sơ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cấu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gồm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vi-VN" sz="28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9530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romanUcPeriod"/>
              <a:defRPr/>
            </a:pP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endParaRPr lang="en-US" sz="26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AutoNum type="romanUcPeriod"/>
              <a:defRPr/>
            </a:pP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endParaRPr lang="en-US" sz="26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AutoNum type="arabicPeriod"/>
              <a:defRPr/>
            </a:pPr>
            <a:r>
              <a:rPr lang="en-US" sz="2600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600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600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endParaRPr lang="en-US" sz="2600" i="1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None/>
              <a:defRPr/>
            </a:pPr>
            <a:endParaRPr lang="en-US" sz="2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1524000" y="161925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7. TẾ BÀO NHÂN SƠ</a:t>
            </a:r>
            <a:endParaRPr lang="en-US" sz="280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535474"/>
              </p:ext>
            </p:extLst>
          </p:nvPr>
        </p:nvGraphicFramePr>
        <p:xfrm>
          <a:off x="381000" y="1143000"/>
          <a:ext cx="8458200" cy="5690166"/>
        </p:xfrm>
        <a:graphic>
          <a:graphicData uri="http://schemas.openxmlformats.org/drawingml/2006/table">
            <a:tbl>
              <a:tblPr/>
              <a:tblGrid>
                <a:gridCol w="1339215"/>
                <a:gridCol w="1832610"/>
                <a:gridCol w="2678430"/>
                <a:gridCol w="2607945"/>
              </a:tblGrid>
              <a:tr h="59674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Vị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trí</a:t>
                      </a:r>
                      <a:endParaRPr lang="en-US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Cấu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tạo</a:t>
                      </a:r>
                      <a:endParaRPr lang="en-US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Chức</a:t>
                      </a:r>
                      <a:r>
                        <a:rPr lang="en-US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năng</a:t>
                      </a:r>
                      <a:endParaRPr lang="en-US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05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Thành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tế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bào</a:t>
                      </a:r>
                      <a:endParaRPr lang="en-US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0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Tế</a:t>
                      </a:r>
                      <a:r>
                        <a:rPr lang="en-US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bào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chất</a:t>
                      </a:r>
                      <a:endParaRPr lang="en-US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8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Vùng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nhân</a:t>
                      </a:r>
                      <a:endParaRPr lang="en-US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42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Lông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roi</a:t>
                      </a:r>
                      <a:endParaRPr lang="en-US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610" name="Rectangle 10"/>
          <p:cNvSpPr>
            <a:spLocks noChangeArrowheads="1"/>
          </p:cNvSpPr>
          <p:nvPr/>
        </p:nvSpPr>
        <p:spPr bwMode="auto">
          <a:xfrm>
            <a:off x="1447800" y="725488"/>
            <a:ext cx="20574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11" name="Rectangle 10"/>
          <p:cNvSpPr>
            <a:spLocks noChangeArrowheads="1"/>
          </p:cNvSpPr>
          <p:nvPr/>
        </p:nvSpPr>
        <p:spPr bwMode="auto">
          <a:xfrm>
            <a:off x="3429000" y="68580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12" name="Rectangle 10"/>
          <p:cNvSpPr>
            <a:spLocks noChangeArrowheads="1"/>
          </p:cNvSpPr>
          <p:nvPr/>
        </p:nvSpPr>
        <p:spPr bwMode="auto">
          <a:xfrm>
            <a:off x="6324600" y="685800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613" name="Rectangle 10"/>
          <p:cNvSpPr>
            <a:spLocks noChangeArrowheads="1"/>
          </p:cNvSpPr>
          <p:nvPr/>
        </p:nvSpPr>
        <p:spPr bwMode="auto">
          <a:xfrm>
            <a:off x="3429000" y="2667000"/>
            <a:ext cx="27432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14" name="Rectangle 10"/>
          <p:cNvSpPr>
            <a:spLocks noChangeArrowheads="1"/>
          </p:cNvSpPr>
          <p:nvPr/>
        </p:nvSpPr>
        <p:spPr bwMode="auto">
          <a:xfrm>
            <a:off x="6324600" y="2667000"/>
            <a:ext cx="2819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15" name="Rectangle 10"/>
          <p:cNvSpPr>
            <a:spLocks noChangeArrowheads="1"/>
          </p:cNvSpPr>
          <p:nvPr/>
        </p:nvSpPr>
        <p:spPr bwMode="auto">
          <a:xfrm>
            <a:off x="3429000" y="3925888"/>
            <a:ext cx="33528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40" name="Picture 77" descr="D:\SINH HOC\SH10\tbnt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752600"/>
            <a:ext cx="693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17" name="TextBox 7"/>
          <p:cNvSpPr txBox="1">
            <a:spLocks noChangeArrowheads="1"/>
          </p:cNvSpPr>
          <p:nvPr/>
        </p:nvSpPr>
        <p:spPr bwMode="auto">
          <a:xfrm>
            <a:off x="1524000" y="3048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7. TẾ BÀO NHÂN SƠ</a:t>
            </a:r>
            <a:endParaRPr lang="en-US" sz="2800"/>
          </a:p>
        </p:txBody>
      </p:sp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8763000" y="6324600"/>
            <a:ext cx="46038" cy="1524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abg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0" y="0"/>
          <a:ext cx="9144000" cy="6781799"/>
        </p:xfrm>
        <a:graphic>
          <a:graphicData uri="http://schemas.openxmlformats.org/drawingml/2006/table">
            <a:tbl>
              <a:tblPr/>
              <a:tblGrid>
                <a:gridCol w="1371600"/>
                <a:gridCol w="1905000"/>
                <a:gridCol w="3124200"/>
                <a:gridCol w="2743200"/>
              </a:tblGrid>
              <a:tr h="70814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Vị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trí</a:t>
                      </a:r>
                      <a:endParaRPr lang="en-US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Cấu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tạo</a:t>
                      </a:r>
                      <a:endParaRPr lang="en-US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Chức</a:t>
                      </a:r>
                      <a:r>
                        <a:rPr lang="en-US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năng</a:t>
                      </a:r>
                      <a:endParaRPr lang="en-US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85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Thành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tế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bào</a:t>
                      </a:r>
                      <a:endParaRPr lang="en-US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Vỏ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nhày</a:t>
                      </a:r>
                      <a:endParaRPr lang="en-US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8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Màng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sinh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chất</a:t>
                      </a:r>
                      <a:endParaRPr lang="en-US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Lông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roi</a:t>
                      </a:r>
                      <a:endParaRPr lang="en-US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66" name="Rectangle 10"/>
          <p:cNvSpPr>
            <a:spLocks noChangeArrowheads="1"/>
          </p:cNvSpPr>
          <p:nvPr/>
        </p:nvSpPr>
        <p:spPr bwMode="auto">
          <a:xfrm>
            <a:off x="1447800" y="725488"/>
            <a:ext cx="18288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 bên ngoài màng sinh chất</a:t>
            </a:r>
          </a:p>
        </p:txBody>
      </p:sp>
      <p:sp>
        <p:nvSpPr>
          <p:cNvPr id="18467" name="Rectangle 10"/>
          <p:cNvSpPr>
            <a:spLocks noChangeArrowheads="1"/>
          </p:cNvSpPr>
          <p:nvPr/>
        </p:nvSpPr>
        <p:spPr bwMode="auto">
          <a:xfrm>
            <a:off x="3352800" y="11430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Khi nhuộm Gram thì VK Gram dương</a:t>
            </a:r>
            <a:r>
              <a:rPr lang="en-US" sz="2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màu tím. VK Gram âm cho màu đỏ</a:t>
            </a:r>
          </a:p>
        </p:txBody>
      </p:sp>
      <p:sp>
        <p:nvSpPr>
          <p:cNvPr id="43" name="Date Placeholder 4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www.themegallery.com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81728-0303-470A-A550-07556EB99F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Name</a:t>
            </a: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6200" y="2667000"/>
            <a:ext cx="8915400" cy="4114800"/>
            <a:chOff x="261" y="-153"/>
            <a:chExt cx="3923" cy="3901"/>
          </a:xfrm>
        </p:grpSpPr>
        <p:pic>
          <p:nvPicPr>
            <p:cNvPr id="25652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" y="0"/>
              <a:ext cx="3105" cy="3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53" name="Rectangle 26"/>
            <p:cNvSpPr>
              <a:spLocks noChangeArrowheads="1"/>
            </p:cNvSpPr>
            <p:nvPr/>
          </p:nvSpPr>
          <p:spPr bwMode="auto">
            <a:xfrm>
              <a:off x="2763" y="2387"/>
              <a:ext cx="1421" cy="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/>
              <a:r>
                <a:rPr lang="en-US" sz="2600">
                  <a:latin typeface="Times New Roman" pitchFamily="18" charset="0"/>
                </a:rPr>
                <a:t>Màng sinh chất</a:t>
              </a:r>
            </a:p>
          </p:txBody>
        </p:sp>
        <p:sp>
          <p:nvSpPr>
            <p:cNvPr id="25654" name="Rectangle 27"/>
            <p:cNvSpPr>
              <a:spLocks noChangeArrowheads="1"/>
            </p:cNvSpPr>
            <p:nvPr/>
          </p:nvSpPr>
          <p:spPr bwMode="auto">
            <a:xfrm>
              <a:off x="2721" y="936"/>
              <a:ext cx="1463" cy="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just"/>
              <a:r>
                <a:rPr lang="en-US" sz="2600">
                  <a:latin typeface="Times New Roman" pitchFamily="18" charset="0"/>
                </a:rPr>
                <a:t>Thành tế bào</a:t>
              </a:r>
            </a:p>
          </p:txBody>
        </p:sp>
        <p:sp>
          <p:nvSpPr>
            <p:cNvPr id="25655" name="Line 28"/>
            <p:cNvSpPr>
              <a:spLocks noChangeShapeType="1"/>
            </p:cNvSpPr>
            <p:nvPr/>
          </p:nvSpPr>
          <p:spPr bwMode="auto">
            <a:xfrm flipV="1">
              <a:off x="2064" y="29"/>
              <a:ext cx="1043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656" name="Line 29"/>
            <p:cNvSpPr>
              <a:spLocks noChangeShapeType="1"/>
            </p:cNvSpPr>
            <p:nvPr/>
          </p:nvSpPr>
          <p:spPr bwMode="auto">
            <a:xfrm flipV="1">
              <a:off x="2472" y="29"/>
              <a:ext cx="635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5657" name="Rectangle 30"/>
            <p:cNvSpPr>
              <a:spLocks noChangeArrowheads="1"/>
            </p:cNvSpPr>
            <p:nvPr/>
          </p:nvSpPr>
          <p:spPr bwMode="auto">
            <a:xfrm>
              <a:off x="2933" y="-153"/>
              <a:ext cx="1230" cy="4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400">
                  <a:latin typeface="Times New Roman" pitchFamily="18" charset="0"/>
                </a:rPr>
                <a:t>Peptiđôglican</a:t>
              </a:r>
            </a:p>
          </p:txBody>
        </p:sp>
        <p:sp>
          <p:nvSpPr>
            <p:cNvPr id="25658" name="Rectangle 31"/>
            <p:cNvSpPr>
              <a:spLocks noChangeArrowheads="1"/>
            </p:cNvSpPr>
            <p:nvPr/>
          </p:nvSpPr>
          <p:spPr bwMode="auto">
            <a:xfrm>
              <a:off x="930" y="3294"/>
              <a:ext cx="2122" cy="4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>
                  <a:solidFill>
                    <a:schemeClr val="tx2"/>
                  </a:solidFill>
                  <a:latin typeface="Times New Roman" pitchFamily="18" charset="0"/>
                  <a:hlinkClick r:id="rId5" action="ppaction://hlinksldjump"/>
                </a:rPr>
                <a:t>Mô hình cấu trúc thành tế bào</a:t>
              </a:r>
              <a:endParaRPr lang="en-US" sz="28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524000" y="2819400"/>
            <a:ext cx="7620000" cy="3646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Dựa vào cấu trúc, thành phần hoá học của thành tế bào, người ta chia vi khuẩn làm mấy loại? Đặc điểm của mỗi loại?</a:t>
            </a:r>
            <a:r>
              <a:rPr lang="vi-VN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0" y="2819400"/>
            <a:ext cx="9144000" cy="3886200"/>
            <a:chOff x="0" y="2743200"/>
            <a:chExt cx="9144000" cy="3886200"/>
          </a:xfrm>
        </p:grpSpPr>
        <p:pic>
          <p:nvPicPr>
            <p:cNvPr id="2565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803525"/>
              <a:ext cx="5410200" cy="374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5410200" y="2743200"/>
              <a:ext cx="3733800" cy="388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029200" y="3262313"/>
            <a:ext cx="186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Nhuộm Gram</a:t>
            </a:r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5105400" y="3870325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105400" y="5243513"/>
            <a:ext cx="186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Nhuộm Gram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5181600" y="5851525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391400" y="3559175"/>
            <a:ext cx="815975" cy="519113"/>
          </a:xfrm>
          <a:prstGeom prst="rect">
            <a:avLst/>
          </a:prstGeom>
          <a:solidFill>
            <a:srgbClr val="DCC2C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FF"/>
                </a:solidFill>
                <a:latin typeface="Times New Roman" pitchFamily="18" charset="0"/>
              </a:rPr>
              <a:t>Tím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7375525" y="5413375"/>
            <a:ext cx="690563" cy="5889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Đỏ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76600" y="769938"/>
            <a:ext cx="3581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Cấu tạo từ Peptiđôglican.</a:t>
            </a:r>
          </a:p>
          <a:p>
            <a:endParaRPr lang="en-US" sz="22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6" grpId="0"/>
      <p:bldP spid="18" grpId="0" animBg="1"/>
      <p:bldP spid="18" grpId="1" animBg="1"/>
      <p:bldP spid="21" grpId="0"/>
      <p:bldP spid="20" grpId="0" animBg="1"/>
      <p:bldP spid="24" grpId="0"/>
      <p:bldP spid="23" grpId="0" animBg="1"/>
      <p:bldP spid="22" grpId="0" animBg="1"/>
      <p:bldP spid="25" grpId="0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49&quot;/&gt;&lt;/object&gt;&lt;object type=&quot;3&quot; unique_id=&quot;10005&quot;&gt;&lt;property id=&quot;20148&quot; value=&quot;5&quot;/&gt;&lt;property id=&quot;20300&quot; value=&quot;Slide 2&quot;/&gt;&lt;property id=&quot;20307&quot; value=&quot;335&quot;/&gt;&lt;/object&gt;&lt;object type=&quot;3&quot; unique_id=&quot;10006&quot;&gt;&lt;property id=&quot;20148&quot; value=&quot;5&quot;/&gt;&lt;property id=&quot;20300&quot; value=&quot;Slide 3&quot;/&gt;&lt;property id=&quot;20307&quot; value=&quot;379&quot;/&gt;&lt;/object&gt;&lt;object type=&quot;3&quot; unique_id=&quot;10007&quot;&gt;&lt;property id=&quot;20148&quot; value=&quot;5&quot;/&gt;&lt;property id=&quot;20300&quot; value=&quot;Slide 4&quot;/&gt;&lt;property id=&quot;20307&quot; value=&quot;386&quot;/&gt;&lt;/object&gt;&lt;object type=&quot;3&quot; unique_id=&quot;10008&quot;&gt;&lt;property id=&quot;20148&quot; value=&quot;5&quot;/&gt;&lt;property id=&quot;20300&quot; value=&quot;Slide 5 - &amp;quot;Bài tập&amp;quot;&quot;/&gt;&lt;property id=&quot;20307&quot; value=&quot;387&quot;/&gt;&lt;/object&gt;&lt;object type=&quot;3&quot; unique_id=&quot;10009&quot;&gt;&lt;property id=&quot;20148&quot; value=&quot;5&quot;/&gt;&lt;property id=&quot;20300&quot; value=&quot;Slide 6&quot;/&gt;&lt;property id=&quot;20307&quot; value=&quot;388&quot;/&gt;&lt;/object&gt;&lt;object type=&quot;3&quot; unique_id=&quot;10010&quot;&gt;&lt;property id=&quot;20148&quot; value=&quot;5&quot;/&gt;&lt;property id=&quot;20300&quot; value=&quot;Slide 7&quot;/&gt;&lt;property id=&quot;20307&quot; value=&quot;337&quot;/&gt;&lt;/object&gt;&lt;object type=&quot;3&quot; unique_id=&quot;10011&quot;&gt;&lt;property id=&quot;20148&quot; value=&quot;5&quot;/&gt;&lt;property id=&quot;20300&quot; value=&quot;Slide 8&quot;/&gt;&lt;property id=&quot;20307&quot; value=&quot;391&quot;/&gt;&lt;/object&gt;&lt;object type=&quot;3&quot; unique_id=&quot;10012&quot;&gt;&lt;property id=&quot;20148&quot; value=&quot;5&quot;/&gt;&lt;property id=&quot;20300&quot; value=&quot;Slide 9&quot;/&gt;&lt;property id=&quot;20307&quot; value=&quot;338&quot;/&gt;&lt;/object&gt;&lt;object type=&quot;3&quot; unique_id=&quot;10013&quot;&gt;&lt;property id=&quot;20148&quot; value=&quot;5&quot;/&gt;&lt;property id=&quot;20300&quot; value=&quot;Slide 10&quot;/&gt;&lt;property id=&quot;20307&quot; value=&quot;339&quot;/&gt;&lt;/object&gt;&lt;object type=&quot;3&quot; unique_id=&quot;10014&quot;&gt;&lt;property id=&quot;20148&quot; value=&quot;5&quot;/&gt;&lt;property id=&quot;20300&quot; value=&quot;Slide 11&quot;/&gt;&lt;property id=&quot;20307&quot; value=&quot;353&quot;/&gt;&lt;/object&gt;&lt;object type=&quot;3&quot; unique_id=&quot;10015&quot;&gt;&lt;property id=&quot;20148&quot; value=&quot;5&quot;/&gt;&lt;property id=&quot;20300&quot; value=&quot;Slide 12&quot;/&gt;&lt;property id=&quot;20307&quot; value=&quot;340&quot;/&gt;&lt;/object&gt;&lt;object type=&quot;3&quot; unique_id=&quot;10016&quot;&gt;&lt;property id=&quot;20148&quot; value=&quot;5&quot;/&gt;&lt;property id=&quot;20300&quot; value=&quot;Slide 13&quot;/&gt;&lt;property id=&quot;20307&quot; value=&quot;393&quot;/&gt;&lt;/object&gt;&lt;object type=&quot;3&quot; unique_id=&quot;10017&quot;&gt;&lt;property id=&quot;20148&quot; value=&quot;5&quot;/&gt;&lt;property id=&quot;20300&quot; value=&quot;Slide 14&quot;/&gt;&lt;property id=&quot;20307&quot; value=&quot;392&quot;/&gt;&lt;/object&gt;&lt;object type=&quot;3&quot; unique_id=&quot;10018&quot;&gt;&lt;property id=&quot;20148&quot; value=&quot;5&quot;/&gt;&lt;property id=&quot;20300&quot; value=&quot;Slide 15 - &amp;quot;Bại liệt&amp;quot;&quot;/&gt;&lt;property id=&quot;20307&quot; value=&quot;394&quot;/&gt;&lt;/object&gt;&lt;object type=&quot;3&quot; unique_id=&quot;10019&quot;&gt;&lt;property id=&quot;20148&quot; value=&quot;5&quot;/&gt;&lt;property id=&quot;20300&quot; value=&quot;Slide 16&quot;/&gt;&lt;property id=&quot;20307&quot; value=&quot;376&quot;/&gt;&lt;/object&gt;&lt;object type=&quot;3&quot; unique_id=&quot;10020&quot;&gt;&lt;property id=&quot;20148&quot; value=&quot;5&quot;/&gt;&lt;property id=&quot;20300&quot; value=&quot;Slide 17&quot;/&gt;&lt;property id=&quot;20307&quot; value=&quot;360&quot;/&gt;&lt;/object&gt;&lt;object type=&quot;3&quot; unique_id=&quot;10021&quot;&gt;&lt;property id=&quot;20148&quot; value=&quot;5&quot;/&gt;&lt;property id=&quot;20300&quot; value=&quot;Slide 18&quot;/&gt;&lt;property id=&quot;20307&quot; value=&quot;361&quot;/&gt;&lt;/object&gt;&lt;object type=&quot;3&quot; unique_id=&quot;10022&quot;&gt;&lt;property id=&quot;20148&quot; value=&quot;5&quot;/&gt;&lt;property id=&quot;20300&quot; value=&quot;Slide 19&quot;/&gt;&lt;property id=&quot;20307&quot; value=&quot;375&quot;/&gt;&lt;/object&gt;&lt;object type=&quot;3&quot; unique_id=&quot;10023&quot;&gt;&lt;property id=&quot;20148&quot; value=&quot;5&quot;/&gt;&lt;property id=&quot;20300&quot; value=&quot;Slide 20&quot;/&gt;&lt;property id=&quot;20307&quot; value=&quot;342&quot;/&gt;&lt;/object&gt;&lt;object type=&quot;3&quot; unique_id=&quot;10024&quot;&gt;&lt;property id=&quot;20148&quot; value=&quot;5&quot;/&gt;&lt;property id=&quot;20300&quot; value=&quot;Slide 21&quot;/&gt;&lt;property id=&quot;20307&quot; value=&quot;365&quot;/&gt;&lt;/object&gt;&lt;object type=&quot;3&quot; unique_id=&quot;10025&quot;&gt;&lt;property id=&quot;20148&quot; value=&quot;5&quot;/&gt;&lt;property id=&quot;20300&quot; value=&quot;Slide 22&quot;/&gt;&lt;property id=&quot;20307&quot; value=&quot;381&quot;/&gt;&lt;/object&gt;&lt;object type=&quot;3&quot; unique_id=&quot;10026&quot;&gt;&lt;property id=&quot;20148&quot; value=&quot;5&quot;/&gt;&lt;property id=&quot;20300&quot; value=&quot;Slide 23&quot;/&gt;&lt;property id=&quot;20307&quot; value=&quot;382&quot;/&gt;&lt;/object&gt;&lt;object type=&quot;3&quot; unique_id=&quot;10027&quot;&gt;&lt;property id=&quot;20148&quot; value=&quot;5&quot;/&gt;&lt;property id=&quot;20300&quot; value=&quot;Slide 24&quot;/&gt;&lt;property id=&quot;20307&quot; value=&quot;367&quot;/&gt;&lt;/object&gt;&lt;object type=&quot;3&quot; unique_id=&quot;10028&quot;&gt;&lt;property id=&quot;20148&quot; value=&quot;5&quot;/&gt;&lt;property id=&quot;20300&quot; value=&quot;Slide 25&quot;/&gt;&lt;property id=&quot;20307&quot; value=&quot;368&quot;/&gt;&lt;/object&gt;&lt;object type=&quot;3&quot; unique_id=&quot;10029&quot;&gt;&lt;property id=&quot;20148&quot; value=&quot;5&quot;/&gt;&lt;property id=&quot;20300&quot; value=&quot;Slide 26&quot;/&gt;&lt;property id=&quot;20307&quot; value=&quot;351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db2004132l">
  <a:themeElements>
    <a:clrScheme name="sample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3469</TotalTime>
  <Words>974</Words>
  <Application>Microsoft Office PowerPoint</Application>
  <PresentationFormat>On-screen Show (4:3)</PresentationFormat>
  <Paragraphs>184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cdb2004132l</vt:lpstr>
      <vt:lpstr>Aspect</vt:lpstr>
      <vt:lpstr>1_Aspect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Bại liệt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SƯ PHẠM HÀ NỘI</dc:title>
  <dc:creator>Ha</dc:creator>
  <cp:lastModifiedBy>HAUNGUYEN</cp:lastModifiedBy>
  <cp:revision>585</cp:revision>
  <dcterms:created xsi:type="dcterms:W3CDTF">2010-05-06T14:52:15Z</dcterms:created>
  <dcterms:modified xsi:type="dcterms:W3CDTF">2016-10-14T00:16:49Z</dcterms:modified>
</cp:coreProperties>
</file>