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9" r:id="rId4"/>
    <p:sldId id="260" r:id="rId5"/>
    <p:sldId id="268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76DF3-A0B3-459D-91A6-FD9B7D006E2F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3971D1-81BF-4D41-9FDA-C7105133BC10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en-US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E8196C-6D05-4D02-AF34-1ECC20910CF6}" type="parTrans" cxnId="{850EF505-DC4D-479A-8D32-5046B534E71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7A3BA89-7C35-40F1-A874-C1380BB103BF}" type="sibTrans" cxnId="{850EF505-DC4D-479A-8D32-5046B534E71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523EE40-A6D1-4AF4-9A12-01FC7F4E671C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Các nguyên tố sắp xếp theo </a:t>
          </a:r>
          <a:r>
            <a:rPr 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chiều tăng điện tích hạt nhân.</a:t>
          </a:r>
          <a:endParaRPr lang="en-US" b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47C56A-8B74-4045-93B2-B6D4895B6862}" type="parTrans" cxnId="{DB137AB0-7FDC-449E-B241-72B19979D5D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EA15117-A2B9-4349-A126-74EDD1385DA2}" type="sibTrans" cxnId="{DB137AB0-7FDC-449E-B241-72B19979D5D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00F7D8D-DA6E-460C-8565-622CD3809161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52A3D2-66FE-4914-B3C0-52D029587377}" type="parTrans" cxnId="{53A814A1-4F7F-4FC5-9607-AAC724090AB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B75029C-A4E3-49FA-BB16-B3E7C6068E5E}" type="sibTrans" cxnId="{53A814A1-4F7F-4FC5-9607-AAC724090AB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77206AA-4695-4ACC-9DEB-81D83FAEBA21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Các nguyên tố </a:t>
          </a:r>
          <a:r>
            <a:rPr 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cùng số lớp e- 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nguyên tử được xếp thành </a:t>
          </a:r>
          <a:r>
            <a:rPr 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 hàng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.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89F98F1-4DB3-4CED-A0D6-B02133D69936}" type="parTrans" cxnId="{C11C6C01-57F8-4BED-9D8C-26C17E59BAC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A654733-B0E2-4380-A5C9-8D4F59EB7A24}" type="sibTrans" cxnId="{C11C6C01-57F8-4BED-9D8C-26C17E59BAC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12A922E-EC63-4CA5-9D28-04CE4B996F9B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en-US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705FB1-3096-479D-BC90-369EF7BA157A}" type="parTrans" cxnId="{E8273A61-3C4B-4419-8A70-12329E6A7F3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C5376B1-693F-401D-9450-ADB9CF4CD823}" type="sibTrans" cxnId="{E8273A61-3C4B-4419-8A70-12329E6A7F3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47033CD-426C-4F4A-84AE-621744985F76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Các nguyên tố có </a:t>
          </a:r>
          <a:r>
            <a:rPr 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số e- lớp ngoài cùng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như nhau được xếp thành </a:t>
          </a:r>
          <a:r>
            <a:rPr 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cột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.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EE9FCEF-6506-47BB-87E7-005F8FC07AE3}" type="parTrans" cxnId="{BB50B0E4-956C-4099-8AC8-A2E94B2982C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1CE8142-CE10-4E46-92E6-E977FBEE88C8}" type="sibTrans" cxnId="{BB50B0E4-956C-4099-8AC8-A2E94B2982C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1F2EB01-398B-4F82-A391-3ADBF558D293}" type="pres">
      <dgm:prSet presAssocID="{25D76DF3-A0B3-459D-91A6-FD9B7D006E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5E9EB-D14A-4228-B921-C9BE3C0CDCCE}" type="pres">
      <dgm:prSet presAssocID="{9A3971D1-81BF-4D41-9FDA-C7105133BC10}" presName="composite" presStyleCnt="0"/>
      <dgm:spPr/>
    </dgm:pt>
    <dgm:pt modelId="{858C9CCC-4629-4371-AAA1-32E1CC00ABF5}" type="pres">
      <dgm:prSet presAssocID="{9A3971D1-81BF-4D41-9FDA-C7105133BC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6C8E3-C91C-4522-ADCF-8495B2ED8A96}" type="pres">
      <dgm:prSet presAssocID="{9A3971D1-81BF-4D41-9FDA-C7105133BC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5AA0B-6392-48E5-B81E-87DE0F5F8415}" type="pres">
      <dgm:prSet presAssocID="{27A3BA89-7C35-40F1-A874-C1380BB103BF}" presName="sp" presStyleCnt="0"/>
      <dgm:spPr/>
    </dgm:pt>
    <dgm:pt modelId="{E5A10133-4928-4E51-A5C8-4358082BE7DE}" type="pres">
      <dgm:prSet presAssocID="{900F7D8D-DA6E-460C-8565-622CD3809161}" presName="composite" presStyleCnt="0"/>
      <dgm:spPr/>
    </dgm:pt>
    <dgm:pt modelId="{60E83B8F-23E4-425E-B7C2-FF6FE2A2F1FE}" type="pres">
      <dgm:prSet presAssocID="{900F7D8D-DA6E-460C-8565-622CD380916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977E1-4F3F-401F-A1E7-20221D30CC9A}" type="pres">
      <dgm:prSet presAssocID="{900F7D8D-DA6E-460C-8565-622CD380916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2EA31-EC21-4F21-A053-D0BBA58C4521}" type="pres">
      <dgm:prSet presAssocID="{EB75029C-A4E3-49FA-BB16-B3E7C6068E5E}" presName="sp" presStyleCnt="0"/>
      <dgm:spPr/>
    </dgm:pt>
    <dgm:pt modelId="{69742AA9-EADC-4ECD-987A-C82979464292}" type="pres">
      <dgm:prSet presAssocID="{712A922E-EC63-4CA5-9D28-04CE4B996F9B}" presName="composite" presStyleCnt="0"/>
      <dgm:spPr/>
    </dgm:pt>
    <dgm:pt modelId="{ECA24063-D7C9-44BE-A517-521E223AF455}" type="pres">
      <dgm:prSet presAssocID="{712A922E-EC63-4CA5-9D28-04CE4B996F9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1DA27-BBD0-4BFB-A9D9-C8565E017837}" type="pres">
      <dgm:prSet presAssocID="{712A922E-EC63-4CA5-9D28-04CE4B996F9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076879-2F05-47B7-A5D9-432144116339}" type="presOf" srcId="{900F7D8D-DA6E-460C-8565-622CD3809161}" destId="{60E83B8F-23E4-425E-B7C2-FF6FE2A2F1FE}" srcOrd="0" destOrd="0" presId="urn:microsoft.com/office/officeart/2005/8/layout/chevron2"/>
    <dgm:cxn modelId="{16280AB1-1AFA-4DA7-8B73-92A933494A56}" type="presOf" srcId="{25D76DF3-A0B3-459D-91A6-FD9B7D006E2F}" destId="{71F2EB01-398B-4F82-A391-3ADBF558D293}" srcOrd="0" destOrd="0" presId="urn:microsoft.com/office/officeart/2005/8/layout/chevron2"/>
    <dgm:cxn modelId="{1C10A177-8B87-442F-897B-91B579BC317C}" type="presOf" srcId="{377206AA-4695-4ACC-9DEB-81D83FAEBA21}" destId="{5C1977E1-4F3F-401F-A1E7-20221D30CC9A}" srcOrd="0" destOrd="0" presId="urn:microsoft.com/office/officeart/2005/8/layout/chevron2"/>
    <dgm:cxn modelId="{E6EE1DA1-FBE2-41CA-9A03-1620295F1820}" type="presOf" srcId="{712A922E-EC63-4CA5-9D28-04CE4B996F9B}" destId="{ECA24063-D7C9-44BE-A517-521E223AF455}" srcOrd="0" destOrd="0" presId="urn:microsoft.com/office/officeart/2005/8/layout/chevron2"/>
    <dgm:cxn modelId="{A32D0A10-E7FE-4F19-97D7-B785A9278187}" type="presOf" srcId="{647033CD-426C-4F4A-84AE-621744985F76}" destId="{21F1DA27-BBD0-4BFB-A9D9-C8565E017837}" srcOrd="0" destOrd="0" presId="urn:microsoft.com/office/officeart/2005/8/layout/chevron2"/>
    <dgm:cxn modelId="{DB137AB0-7FDC-449E-B241-72B19979D5D8}" srcId="{9A3971D1-81BF-4D41-9FDA-C7105133BC10}" destId="{D523EE40-A6D1-4AF4-9A12-01FC7F4E671C}" srcOrd="0" destOrd="0" parTransId="{2347C56A-8B74-4045-93B2-B6D4895B6862}" sibTransId="{EEA15117-A2B9-4349-A126-74EDD1385DA2}"/>
    <dgm:cxn modelId="{E8273A61-3C4B-4419-8A70-12329E6A7F33}" srcId="{25D76DF3-A0B3-459D-91A6-FD9B7D006E2F}" destId="{712A922E-EC63-4CA5-9D28-04CE4B996F9B}" srcOrd="2" destOrd="0" parTransId="{03705FB1-3096-479D-BC90-369EF7BA157A}" sibTransId="{5C5376B1-693F-401D-9450-ADB9CF4CD823}"/>
    <dgm:cxn modelId="{850EF505-DC4D-479A-8D32-5046B534E717}" srcId="{25D76DF3-A0B3-459D-91A6-FD9B7D006E2F}" destId="{9A3971D1-81BF-4D41-9FDA-C7105133BC10}" srcOrd="0" destOrd="0" parTransId="{F9E8196C-6D05-4D02-AF34-1ECC20910CF6}" sibTransId="{27A3BA89-7C35-40F1-A874-C1380BB103BF}"/>
    <dgm:cxn modelId="{BB50B0E4-956C-4099-8AC8-A2E94B2982C4}" srcId="{712A922E-EC63-4CA5-9D28-04CE4B996F9B}" destId="{647033CD-426C-4F4A-84AE-621744985F76}" srcOrd="0" destOrd="0" parTransId="{4EE9FCEF-6506-47BB-87E7-005F8FC07AE3}" sibTransId="{01CE8142-CE10-4E46-92E6-E977FBEE88C8}"/>
    <dgm:cxn modelId="{83EC5013-8229-42E7-BF7D-6CE1E2D47A66}" type="presOf" srcId="{D523EE40-A6D1-4AF4-9A12-01FC7F4E671C}" destId="{FFB6C8E3-C91C-4522-ADCF-8495B2ED8A96}" srcOrd="0" destOrd="0" presId="urn:microsoft.com/office/officeart/2005/8/layout/chevron2"/>
    <dgm:cxn modelId="{53A814A1-4F7F-4FC5-9607-AAC724090ABC}" srcId="{25D76DF3-A0B3-459D-91A6-FD9B7D006E2F}" destId="{900F7D8D-DA6E-460C-8565-622CD3809161}" srcOrd="1" destOrd="0" parTransId="{6152A3D2-66FE-4914-B3C0-52D029587377}" sibTransId="{EB75029C-A4E3-49FA-BB16-B3E7C6068E5E}"/>
    <dgm:cxn modelId="{C11C6C01-57F8-4BED-9D8C-26C17E59BAC5}" srcId="{900F7D8D-DA6E-460C-8565-622CD3809161}" destId="{377206AA-4695-4ACC-9DEB-81D83FAEBA21}" srcOrd="0" destOrd="0" parTransId="{889F98F1-4DB3-4CED-A0D6-B02133D69936}" sibTransId="{EA654733-B0E2-4380-A5C9-8D4F59EB7A24}"/>
    <dgm:cxn modelId="{635EBABE-8D2E-43EB-A4FA-3BBEEA302CC7}" type="presOf" srcId="{9A3971D1-81BF-4D41-9FDA-C7105133BC10}" destId="{858C9CCC-4629-4371-AAA1-32E1CC00ABF5}" srcOrd="0" destOrd="0" presId="urn:microsoft.com/office/officeart/2005/8/layout/chevron2"/>
    <dgm:cxn modelId="{04061C31-E83D-4955-8874-E81BA566D8B9}" type="presParOf" srcId="{71F2EB01-398B-4F82-A391-3ADBF558D293}" destId="{1B35E9EB-D14A-4228-B921-C9BE3C0CDCCE}" srcOrd="0" destOrd="0" presId="urn:microsoft.com/office/officeart/2005/8/layout/chevron2"/>
    <dgm:cxn modelId="{9F157B9E-7786-4467-86A9-92A1A228C213}" type="presParOf" srcId="{1B35E9EB-D14A-4228-B921-C9BE3C0CDCCE}" destId="{858C9CCC-4629-4371-AAA1-32E1CC00ABF5}" srcOrd="0" destOrd="0" presId="urn:microsoft.com/office/officeart/2005/8/layout/chevron2"/>
    <dgm:cxn modelId="{66986EAE-32A8-4664-BF8E-E97D9D4DEB3A}" type="presParOf" srcId="{1B35E9EB-D14A-4228-B921-C9BE3C0CDCCE}" destId="{FFB6C8E3-C91C-4522-ADCF-8495B2ED8A96}" srcOrd="1" destOrd="0" presId="urn:microsoft.com/office/officeart/2005/8/layout/chevron2"/>
    <dgm:cxn modelId="{FC00111D-0B19-4DE7-8E6D-68FBEA4C4847}" type="presParOf" srcId="{71F2EB01-398B-4F82-A391-3ADBF558D293}" destId="{A435AA0B-6392-48E5-B81E-87DE0F5F8415}" srcOrd="1" destOrd="0" presId="urn:microsoft.com/office/officeart/2005/8/layout/chevron2"/>
    <dgm:cxn modelId="{34D5A7EC-2411-4118-AA50-645CDE7E8F6A}" type="presParOf" srcId="{71F2EB01-398B-4F82-A391-3ADBF558D293}" destId="{E5A10133-4928-4E51-A5C8-4358082BE7DE}" srcOrd="2" destOrd="0" presId="urn:microsoft.com/office/officeart/2005/8/layout/chevron2"/>
    <dgm:cxn modelId="{7FA45269-8219-4225-BC05-04BBAE938BBC}" type="presParOf" srcId="{E5A10133-4928-4E51-A5C8-4358082BE7DE}" destId="{60E83B8F-23E4-425E-B7C2-FF6FE2A2F1FE}" srcOrd="0" destOrd="0" presId="urn:microsoft.com/office/officeart/2005/8/layout/chevron2"/>
    <dgm:cxn modelId="{D7BE402E-FFAC-40D3-BEBB-F2227AECE8A9}" type="presParOf" srcId="{E5A10133-4928-4E51-A5C8-4358082BE7DE}" destId="{5C1977E1-4F3F-401F-A1E7-20221D30CC9A}" srcOrd="1" destOrd="0" presId="urn:microsoft.com/office/officeart/2005/8/layout/chevron2"/>
    <dgm:cxn modelId="{07F718CD-7168-4723-9CA0-CBF5C1F939F6}" type="presParOf" srcId="{71F2EB01-398B-4F82-A391-3ADBF558D293}" destId="{8CD2EA31-EC21-4F21-A053-D0BBA58C4521}" srcOrd="3" destOrd="0" presId="urn:microsoft.com/office/officeart/2005/8/layout/chevron2"/>
    <dgm:cxn modelId="{C370CBC2-CD4E-4CF4-9553-737F33FB47B5}" type="presParOf" srcId="{71F2EB01-398B-4F82-A391-3ADBF558D293}" destId="{69742AA9-EADC-4ECD-987A-C82979464292}" srcOrd="4" destOrd="0" presId="urn:microsoft.com/office/officeart/2005/8/layout/chevron2"/>
    <dgm:cxn modelId="{11450083-FB4B-428D-A635-46386F7B94C7}" type="presParOf" srcId="{69742AA9-EADC-4ECD-987A-C82979464292}" destId="{ECA24063-D7C9-44BE-A517-521E223AF455}" srcOrd="0" destOrd="0" presId="urn:microsoft.com/office/officeart/2005/8/layout/chevron2"/>
    <dgm:cxn modelId="{14D189D2-5140-428B-B287-F4C4E9DE64D9}" type="presParOf" srcId="{69742AA9-EADC-4ECD-987A-C82979464292}" destId="{21F1DA27-BBD0-4BFB-A9D9-C8565E0178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C3E71D-4661-4A88-853C-99D054CA7E60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</dgm:pt>
    <dgm:pt modelId="{BCF1DBDB-CE87-4E51-B2B1-C5BB559A70C7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Gồm 7 chu kì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EAEEE21-9A00-406A-BBEB-592ED704D217}" type="parTrans" cxnId="{A77848BC-E2C7-425D-9682-9AEB30628E2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33BE4BC-B1CD-43A9-93A1-509CBF566F8C}" type="sibTrans" cxnId="{A77848BC-E2C7-425D-9682-9AEB30628E2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A562CF8-8E09-4F33-B89C-1E184972D9A5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Chu kì nhỏ: 1,2,3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0494745-4E04-4358-B2C8-D17D6EFEE3B0}" type="parTrans" cxnId="{357266C7-8D56-4B19-A359-A33B65DF057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C7733B8-61CE-4B8D-BD8F-41167DF75308}" type="sibTrans" cxnId="{357266C7-8D56-4B19-A359-A33B65DF057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0EDA7D5-9A3B-4413-8132-FED00E2F06EF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Chu kì lớn: 4,5,6,7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07A6675-7C0A-47DE-9AEB-462737CE154E}" type="parTrans" cxnId="{215DA70B-AE8A-42B0-AEC0-E11BB285122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E5F6EE7-872B-49C8-A730-E12EC7644BA0}" type="sibTrans" cxnId="{215DA70B-AE8A-42B0-AEC0-E11BB285122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4A1367B-0D6D-4AB8-8A98-AD3BA85FEFBB}" type="pres">
      <dgm:prSet presAssocID="{F1C3E71D-4661-4A88-853C-99D054CA7E60}" presName="arrowDiagram" presStyleCnt="0">
        <dgm:presLayoutVars>
          <dgm:chMax val="5"/>
          <dgm:dir/>
          <dgm:resizeHandles val="exact"/>
        </dgm:presLayoutVars>
      </dgm:prSet>
      <dgm:spPr/>
    </dgm:pt>
    <dgm:pt modelId="{277C11B0-1FE1-44AB-8CB3-A78431F338E3}" type="pres">
      <dgm:prSet presAssocID="{F1C3E71D-4661-4A88-853C-99D054CA7E60}" presName="arrow" presStyleLbl="bgShp" presStyleIdx="0" presStyleCnt="1"/>
      <dgm:spPr/>
    </dgm:pt>
    <dgm:pt modelId="{95A1871B-A739-4DE0-BB61-69192067A6F4}" type="pres">
      <dgm:prSet presAssocID="{F1C3E71D-4661-4A88-853C-99D054CA7E60}" presName="arrowDiagram3" presStyleCnt="0"/>
      <dgm:spPr/>
    </dgm:pt>
    <dgm:pt modelId="{FA370C35-440C-4FE2-829C-8F79A1F4FB03}" type="pres">
      <dgm:prSet presAssocID="{BCF1DBDB-CE87-4E51-B2B1-C5BB559A70C7}" presName="bullet3a" presStyleLbl="node1" presStyleIdx="0" presStyleCnt="3"/>
      <dgm:spPr/>
    </dgm:pt>
    <dgm:pt modelId="{2114D193-9351-41E9-A9C3-D8015F34FE2B}" type="pres">
      <dgm:prSet presAssocID="{BCF1DBDB-CE87-4E51-B2B1-C5BB559A70C7}" presName="textBox3a" presStyleLbl="revTx" presStyleIdx="0" presStyleCnt="3" custScaleX="84598" custLinFactNeighborX="-937" custLinFactNeighborY="-5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F8ABF-FEA0-4444-A40D-0B9DB5C15F39}" type="pres">
      <dgm:prSet presAssocID="{9A562CF8-8E09-4F33-B89C-1E184972D9A5}" presName="bullet3b" presStyleLbl="node1" presStyleIdx="1" presStyleCnt="3"/>
      <dgm:spPr/>
    </dgm:pt>
    <dgm:pt modelId="{1F653804-B88D-4053-8F7D-1512B849A570}" type="pres">
      <dgm:prSet presAssocID="{9A562CF8-8E09-4F33-B89C-1E184972D9A5}" presName="textBox3b" presStyleLbl="revTx" presStyleIdx="1" presStyleCnt="3" custScaleX="135885" custLinFactNeighborX="22647" custLinFactNeighborY="-3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3610E-18F5-464A-ACD6-CA31DF256A3D}" type="pres">
      <dgm:prSet presAssocID="{D0EDA7D5-9A3B-4413-8132-FED00E2F06EF}" presName="bullet3c" presStyleLbl="node1" presStyleIdx="2" presStyleCnt="3"/>
      <dgm:spPr/>
    </dgm:pt>
    <dgm:pt modelId="{58D5D154-3D7C-49B5-B3E5-1CCFE5022DCF}" type="pres">
      <dgm:prSet presAssocID="{D0EDA7D5-9A3B-4413-8132-FED00E2F06EF}" presName="textBox3c" presStyleLbl="revTx" presStyleIdx="2" presStyleCnt="3" custScaleX="155055" custLinFactNeighborX="34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7266C7-8D56-4B19-A359-A33B65DF0577}" srcId="{F1C3E71D-4661-4A88-853C-99D054CA7E60}" destId="{9A562CF8-8E09-4F33-B89C-1E184972D9A5}" srcOrd="1" destOrd="0" parTransId="{F0494745-4E04-4358-B2C8-D17D6EFEE3B0}" sibTransId="{CC7733B8-61CE-4B8D-BD8F-41167DF75308}"/>
    <dgm:cxn modelId="{681A8AA8-CFAD-45D1-BE83-976094BF8421}" type="presOf" srcId="{D0EDA7D5-9A3B-4413-8132-FED00E2F06EF}" destId="{58D5D154-3D7C-49B5-B3E5-1CCFE5022DCF}" srcOrd="0" destOrd="0" presId="urn:microsoft.com/office/officeart/2005/8/layout/arrow2"/>
    <dgm:cxn modelId="{08DECDC2-FC79-4340-BBE6-5B4176C635CF}" type="presOf" srcId="{9A562CF8-8E09-4F33-B89C-1E184972D9A5}" destId="{1F653804-B88D-4053-8F7D-1512B849A570}" srcOrd="0" destOrd="0" presId="urn:microsoft.com/office/officeart/2005/8/layout/arrow2"/>
    <dgm:cxn modelId="{215DA70B-AE8A-42B0-AEC0-E11BB285122F}" srcId="{F1C3E71D-4661-4A88-853C-99D054CA7E60}" destId="{D0EDA7D5-9A3B-4413-8132-FED00E2F06EF}" srcOrd="2" destOrd="0" parTransId="{907A6675-7C0A-47DE-9AEB-462737CE154E}" sibTransId="{CE5F6EE7-872B-49C8-A730-E12EC7644BA0}"/>
    <dgm:cxn modelId="{46BAF973-4AAF-47D6-BFDC-40F2FEC88416}" type="presOf" srcId="{BCF1DBDB-CE87-4E51-B2B1-C5BB559A70C7}" destId="{2114D193-9351-41E9-A9C3-D8015F34FE2B}" srcOrd="0" destOrd="0" presId="urn:microsoft.com/office/officeart/2005/8/layout/arrow2"/>
    <dgm:cxn modelId="{A77848BC-E2C7-425D-9682-9AEB30628E20}" srcId="{F1C3E71D-4661-4A88-853C-99D054CA7E60}" destId="{BCF1DBDB-CE87-4E51-B2B1-C5BB559A70C7}" srcOrd="0" destOrd="0" parTransId="{4EAEEE21-9A00-406A-BBEB-592ED704D217}" sibTransId="{833BE4BC-B1CD-43A9-93A1-509CBF566F8C}"/>
    <dgm:cxn modelId="{96A598F4-8D43-4ED3-A2BB-FC668BA7E303}" type="presOf" srcId="{F1C3E71D-4661-4A88-853C-99D054CA7E60}" destId="{84A1367B-0D6D-4AB8-8A98-AD3BA85FEFBB}" srcOrd="0" destOrd="0" presId="urn:microsoft.com/office/officeart/2005/8/layout/arrow2"/>
    <dgm:cxn modelId="{4A678B97-CFE5-4723-9AE8-ED644D91BC70}" type="presParOf" srcId="{84A1367B-0D6D-4AB8-8A98-AD3BA85FEFBB}" destId="{277C11B0-1FE1-44AB-8CB3-A78431F338E3}" srcOrd="0" destOrd="0" presId="urn:microsoft.com/office/officeart/2005/8/layout/arrow2"/>
    <dgm:cxn modelId="{6FABF69E-3863-4AC2-B653-8625DB641B31}" type="presParOf" srcId="{84A1367B-0D6D-4AB8-8A98-AD3BA85FEFBB}" destId="{95A1871B-A739-4DE0-BB61-69192067A6F4}" srcOrd="1" destOrd="0" presId="urn:microsoft.com/office/officeart/2005/8/layout/arrow2"/>
    <dgm:cxn modelId="{40FC2B01-C74C-4952-A6B2-BE6351478610}" type="presParOf" srcId="{95A1871B-A739-4DE0-BB61-69192067A6F4}" destId="{FA370C35-440C-4FE2-829C-8F79A1F4FB03}" srcOrd="0" destOrd="0" presId="urn:microsoft.com/office/officeart/2005/8/layout/arrow2"/>
    <dgm:cxn modelId="{FD28946D-2097-468E-B26E-557D2005105A}" type="presParOf" srcId="{95A1871B-A739-4DE0-BB61-69192067A6F4}" destId="{2114D193-9351-41E9-A9C3-D8015F34FE2B}" srcOrd="1" destOrd="0" presId="urn:microsoft.com/office/officeart/2005/8/layout/arrow2"/>
    <dgm:cxn modelId="{E8A6DE83-01A5-4F7C-8FBF-CB0A09A7497D}" type="presParOf" srcId="{95A1871B-A739-4DE0-BB61-69192067A6F4}" destId="{ECEF8ABF-FEA0-4444-A40D-0B9DB5C15F39}" srcOrd="2" destOrd="0" presId="urn:microsoft.com/office/officeart/2005/8/layout/arrow2"/>
    <dgm:cxn modelId="{CAAA405A-E6E8-4D42-A8D0-EDC3C0A93C98}" type="presParOf" srcId="{95A1871B-A739-4DE0-BB61-69192067A6F4}" destId="{1F653804-B88D-4053-8F7D-1512B849A570}" srcOrd="3" destOrd="0" presId="urn:microsoft.com/office/officeart/2005/8/layout/arrow2"/>
    <dgm:cxn modelId="{3EBE9DCF-BF65-485F-AC63-D8BAB079085E}" type="presParOf" srcId="{95A1871B-A739-4DE0-BB61-69192067A6F4}" destId="{87F3610E-18F5-464A-ACD6-CA31DF256A3D}" srcOrd="4" destOrd="0" presId="urn:microsoft.com/office/officeart/2005/8/layout/arrow2"/>
    <dgm:cxn modelId="{B612DD03-D9B2-4263-BE35-3C29F593F720}" type="presParOf" srcId="{95A1871B-A739-4DE0-BB61-69192067A6F4}" destId="{58D5D154-3D7C-49B5-B3E5-1CCFE5022DC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C9CCC-4629-4371-AAA1-32E1CC00ABF5}">
      <dsp:nvSpPr>
        <dsp:cNvPr id="0" name=""/>
        <dsp:cNvSpPr/>
      </dsp:nvSpPr>
      <dsp:spPr>
        <a:xfrm rot="5400000">
          <a:off x="-270368" y="273269"/>
          <a:ext cx="1802457" cy="126172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en-US" sz="37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633760"/>
        <a:ext cx="1261720" cy="540737"/>
      </dsp:txXfrm>
    </dsp:sp>
    <dsp:sp modelId="{FFB6C8E3-C91C-4522-ADCF-8495B2ED8A96}">
      <dsp:nvSpPr>
        <dsp:cNvPr id="0" name=""/>
        <dsp:cNvSpPr/>
      </dsp:nvSpPr>
      <dsp:spPr>
        <a:xfrm rot="5400000">
          <a:off x="3931261" y="-2666640"/>
          <a:ext cx="1171597" cy="6510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smtClean="0">
              <a:latin typeface="Times New Roman" pitchFamily="18" charset="0"/>
              <a:cs typeface="Times New Roman" pitchFamily="18" charset="0"/>
            </a:rPr>
            <a:t>Các nguyên tố sắp xếp theo </a:t>
          </a:r>
          <a:r>
            <a:rPr lang="en-US" sz="3100" b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chiều tăng điện tích hạt nhân.</a:t>
          </a:r>
          <a:endParaRPr lang="en-US" sz="3100" b="1" kern="12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61721" y="60093"/>
        <a:ext cx="6453486" cy="1057211"/>
      </dsp:txXfrm>
    </dsp:sp>
    <dsp:sp modelId="{60E83B8F-23E4-425E-B7C2-FF6FE2A2F1FE}">
      <dsp:nvSpPr>
        <dsp:cNvPr id="0" name=""/>
        <dsp:cNvSpPr/>
      </dsp:nvSpPr>
      <dsp:spPr>
        <a:xfrm rot="5400000">
          <a:off x="-270368" y="1883739"/>
          <a:ext cx="1802457" cy="1261720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7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244230"/>
        <a:ext cx="1261720" cy="540737"/>
      </dsp:txXfrm>
    </dsp:sp>
    <dsp:sp modelId="{5C1977E1-4F3F-401F-A1E7-20221D30CC9A}">
      <dsp:nvSpPr>
        <dsp:cNvPr id="0" name=""/>
        <dsp:cNvSpPr/>
      </dsp:nvSpPr>
      <dsp:spPr>
        <a:xfrm rot="5400000">
          <a:off x="3931261" y="-1056169"/>
          <a:ext cx="1171597" cy="6510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smtClean="0">
              <a:latin typeface="Times New Roman" pitchFamily="18" charset="0"/>
              <a:cs typeface="Times New Roman" pitchFamily="18" charset="0"/>
            </a:rPr>
            <a:t>Các nguyên tố </a:t>
          </a:r>
          <a:r>
            <a:rPr lang="en-US" sz="3100" b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cùng số lớp e- </a:t>
          </a:r>
          <a:r>
            <a:rPr lang="en-US" sz="3100" kern="1200" smtClean="0">
              <a:latin typeface="Times New Roman" pitchFamily="18" charset="0"/>
              <a:cs typeface="Times New Roman" pitchFamily="18" charset="0"/>
            </a:rPr>
            <a:t>nguyên tử được xếp thành </a:t>
          </a:r>
          <a:r>
            <a:rPr lang="en-US" sz="3100" b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 hàng</a:t>
          </a:r>
          <a:r>
            <a:rPr lang="en-US" sz="3100" kern="120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31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261721" y="1670564"/>
        <a:ext cx="6453486" cy="1057211"/>
      </dsp:txXfrm>
    </dsp:sp>
    <dsp:sp modelId="{ECA24063-D7C9-44BE-A517-521E223AF455}">
      <dsp:nvSpPr>
        <dsp:cNvPr id="0" name=""/>
        <dsp:cNvSpPr/>
      </dsp:nvSpPr>
      <dsp:spPr>
        <a:xfrm rot="5400000">
          <a:off x="-270368" y="3494210"/>
          <a:ext cx="1802457" cy="1261720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en-US" sz="37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854701"/>
        <a:ext cx="1261720" cy="540737"/>
      </dsp:txXfrm>
    </dsp:sp>
    <dsp:sp modelId="{21F1DA27-BBD0-4BFB-A9D9-C8565E017837}">
      <dsp:nvSpPr>
        <dsp:cNvPr id="0" name=""/>
        <dsp:cNvSpPr/>
      </dsp:nvSpPr>
      <dsp:spPr>
        <a:xfrm rot="5400000">
          <a:off x="3931261" y="554300"/>
          <a:ext cx="1171597" cy="6510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smtClean="0">
              <a:latin typeface="Times New Roman" pitchFamily="18" charset="0"/>
              <a:cs typeface="Times New Roman" pitchFamily="18" charset="0"/>
            </a:rPr>
            <a:t>Các nguyên tố có </a:t>
          </a:r>
          <a:r>
            <a:rPr lang="en-US" sz="3100" b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số e- lớp ngoài cùng</a:t>
          </a:r>
          <a:r>
            <a:rPr lang="en-US" sz="3100" kern="1200" smtClean="0">
              <a:latin typeface="Times New Roman" pitchFamily="18" charset="0"/>
              <a:cs typeface="Times New Roman" pitchFamily="18" charset="0"/>
            </a:rPr>
            <a:t> như nhau được xếp thành </a:t>
          </a:r>
          <a:r>
            <a:rPr lang="en-US" sz="3100" b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en-US" sz="3100" kern="120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100" b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cột</a:t>
          </a:r>
          <a:r>
            <a:rPr lang="en-US" sz="3100" kern="120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31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261721" y="3281034"/>
        <a:ext cx="6453486" cy="1057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C11B0-1FE1-44AB-8CB3-A78431F338E3}">
      <dsp:nvSpPr>
        <dsp:cNvPr id="0" name=""/>
        <dsp:cNvSpPr/>
      </dsp:nvSpPr>
      <dsp:spPr>
        <a:xfrm>
          <a:off x="1630910" y="0"/>
          <a:ext cx="4205779" cy="26286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70C35-440C-4FE2-829C-8F79A1F4FB03}">
      <dsp:nvSpPr>
        <dsp:cNvPr id="0" name=""/>
        <dsp:cNvSpPr/>
      </dsp:nvSpPr>
      <dsp:spPr>
        <a:xfrm>
          <a:off x="2165044" y="1814268"/>
          <a:ext cx="109350" cy="1093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4D193-9351-41E9-A9C3-D8015F34FE2B}">
      <dsp:nvSpPr>
        <dsp:cNvPr id="0" name=""/>
        <dsp:cNvSpPr/>
      </dsp:nvSpPr>
      <dsp:spPr>
        <a:xfrm>
          <a:off x="2286003" y="1828802"/>
          <a:ext cx="829015" cy="759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42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Times New Roman" pitchFamily="18" charset="0"/>
              <a:cs typeface="Times New Roman" pitchFamily="18" charset="0"/>
            </a:rPr>
            <a:t>Gồm 7 chu kì</a:t>
          </a:r>
          <a:endParaRPr lang="en-US" sz="2200" kern="1200">
            <a:latin typeface="Times New Roman" pitchFamily="18" charset="0"/>
            <a:cs typeface="Times New Roman" pitchFamily="18" charset="0"/>
          </a:endParaRPr>
        </a:p>
      </dsp:txBody>
      <dsp:txXfrm>
        <a:off x="2286003" y="1828802"/>
        <a:ext cx="829015" cy="759668"/>
      </dsp:txXfrm>
    </dsp:sp>
    <dsp:sp modelId="{ECEF8ABF-FEA0-4444-A40D-0B9DB5C15F39}">
      <dsp:nvSpPr>
        <dsp:cNvPr id="0" name=""/>
        <dsp:cNvSpPr/>
      </dsp:nvSpPr>
      <dsp:spPr>
        <a:xfrm>
          <a:off x="3130270" y="1099811"/>
          <a:ext cx="197671" cy="197671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53804-B88D-4053-8F7D-1512B849A570}">
      <dsp:nvSpPr>
        <dsp:cNvPr id="0" name=""/>
        <dsp:cNvSpPr/>
      </dsp:nvSpPr>
      <dsp:spPr>
        <a:xfrm>
          <a:off x="3276593" y="1143007"/>
          <a:ext cx="1371605" cy="1429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42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Times New Roman" pitchFamily="18" charset="0"/>
              <a:cs typeface="Times New Roman" pitchFamily="18" charset="0"/>
            </a:rPr>
            <a:t>Chu kì nhỏ: 1,2,3</a:t>
          </a:r>
          <a:endParaRPr lang="en-US" sz="2200" kern="1200">
            <a:latin typeface="Times New Roman" pitchFamily="18" charset="0"/>
            <a:cs typeface="Times New Roman" pitchFamily="18" charset="0"/>
          </a:endParaRPr>
        </a:p>
      </dsp:txBody>
      <dsp:txXfrm>
        <a:off x="3276593" y="1143007"/>
        <a:ext cx="1371605" cy="1429964"/>
      </dsp:txXfrm>
    </dsp:sp>
    <dsp:sp modelId="{87F3610E-18F5-464A-ACD6-CA31DF256A3D}">
      <dsp:nvSpPr>
        <dsp:cNvPr id="0" name=""/>
        <dsp:cNvSpPr/>
      </dsp:nvSpPr>
      <dsp:spPr>
        <a:xfrm>
          <a:off x="4291065" y="665038"/>
          <a:ext cx="273375" cy="27337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5D154-3D7C-49B5-B3E5-1CCFE5022DCF}">
      <dsp:nvSpPr>
        <dsp:cNvPr id="0" name=""/>
        <dsp:cNvSpPr/>
      </dsp:nvSpPr>
      <dsp:spPr>
        <a:xfrm>
          <a:off x="4495801" y="801726"/>
          <a:ext cx="1565105" cy="182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856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Times New Roman" pitchFamily="18" charset="0"/>
              <a:cs typeface="Times New Roman" pitchFamily="18" charset="0"/>
            </a:rPr>
            <a:t>Chu kì lớn: 4,5,6,7</a:t>
          </a:r>
          <a:endParaRPr lang="en-US" sz="2200" kern="1200">
            <a:latin typeface="Times New Roman" pitchFamily="18" charset="0"/>
            <a:cs typeface="Times New Roman" pitchFamily="18" charset="0"/>
          </a:endParaRPr>
        </a:p>
      </dsp:txBody>
      <dsp:txXfrm>
        <a:off x="4495801" y="801726"/>
        <a:ext cx="1565105" cy="1826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F75DA-4E1B-4FE6-8A74-9FD011AC408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647A4-B869-4B3E-91F5-8B89EA8EA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7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47A4-B869-4B3E-91F5-8B89EA8EAA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1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14686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15020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22616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18201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12406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72573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93637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16821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13240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67832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72196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1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5.gi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9971" y="685800"/>
            <a:ext cx="17828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u="sng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Bài </a:t>
            </a:r>
            <a:r>
              <a:rPr lang="en-US" sz="5400" b="1" u="sng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7:</a:t>
            </a:r>
            <a:endParaRPr lang="en-US" sz="5400" b="1" u="sng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750874"/>
            <a:ext cx="846043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TUẦN HOÀN CÁC NGUYÊN TỐ HÓA HỌC</a:t>
            </a:r>
            <a:endParaRPr lang="en-US" sz="54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istrator\Desktop\chemistry_heart_3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dministrator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8903"/>
            <a:ext cx="1547813" cy="142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C:\Users\Administrator\Desktop\mj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91131"/>
            <a:ext cx="1828800" cy="156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rot="20236874">
            <a:off x="409165" y="3570821"/>
            <a:ext cx="189346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>
                <a:ln w="10160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Flo</a:t>
            </a:r>
            <a:endParaRPr lang="en-US" sz="9600" b="1" dirty="0">
              <a:ln w="10160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178284" y="-152400"/>
            <a:ext cx="1905000" cy="2057400"/>
            <a:chOff x="2304" y="2016"/>
            <a:chExt cx="1200" cy="1224"/>
          </a:xfrm>
        </p:grpSpPr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2304" y="2352"/>
              <a:ext cx="1200" cy="576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 rot="-2801081">
              <a:off x="2304" y="2352"/>
              <a:ext cx="1200" cy="576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 rot="2801081" flipH="1">
              <a:off x="2280" y="2328"/>
              <a:ext cx="1200" cy="576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 sz="3200">
                <a:solidFill>
                  <a:srgbClr val="C0504D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81484" y="274638"/>
            <a:ext cx="1498600" cy="1066800"/>
            <a:chOff x="7391400" y="4976813"/>
            <a:chExt cx="1498600" cy="1066800"/>
          </a:xfrm>
        </p:grpSpPr>
        <p:sp>
          <p:nvSpPr>
            <p:cNvPr id="17" name="Oval 19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924800" y="5383213"/>
              <a:ext cx="457200" cy="3810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737600" y="5891213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391400" y="5867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077200" y="4976813"/>
              <a:ext cx="152400" cy="153987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1" name="Picture 15" descr="brksatom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19542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149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vi-VN" b="1" smtClean="0">
                <a:solidFill>
                  <a:srgbClr val="FF0000"/>
                </a:solidFill>
                <a:cs typeface="Times New Roman" pitchFamily="18" charset="0"/>
              </a:rPr>
              <a:t>Củng cố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715869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2. </a:t>
            </a:r>
            <a:r>
              <a:rPr lang="en-US" sz="3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bảng tuần hoàn các nguyên tố, số chu kì nhỏ và chu kì lớn là?</a:t>
            </a:r>
            <a:endParaRPr lang="en-US" sz="3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946737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và 3</a:t>
            </a:r>
            <a:endParaRPr lang="en-US" sz="3600" baseline="30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50793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3 và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aseline="30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078069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aseline="30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6114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 3</a:t>
            </a:r>
            <a:endParaRPr lang="en-US" sz="3600" baseline="30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3593068"/>
            <a:ext cx="533400" cy="485001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953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9212" y="-315615"/>
            <a:ext cx="9144000" cy="7162800"/>
            <a:chOff x="0" y="0"/>
            <a:chExt cx="5760" cy="4320"/>
          </a:xfrm>
          <a:solidFill>
            <a:schemeClr val="bg1"/>
          </a:solidFill>
        </p:grpSpPr>
        <p:pic>
          <p:nvPicPr>
            <p:cNvPr id="25608" name="Picture 3" descr="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14" descr="Asian lil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" y="2076"/>
              <a:ext cx="1899" cy="19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17" name="Picture 5" descr="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991100"/>
            <a:ext cx="11271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7" y="4991099"/>
            <a:ext cx="11271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brksato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2209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WordArt 8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248400" cy="441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Present"/>
              </a:rPr>
              <a:t>Xin chaân thaønh caûm ôn!</a:t>
            </a:r>
          </a:p>
        </p:txBody>
      </p:sp>
      <p:pic>
        <p:nvPicPr>
          <p:cNvPr id="25607" name="Picture 9" descr="Chao Mu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3247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1170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8313" y="260648"/>
            <a:ext cx="8351837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 sz="440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010" y="420469"/>
            <a:ext cx="85253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Bảng Tuần Hoàn Các Nguyên Tố Hóa Học</a:t>
            </a:r>
            <a:endParaRPr lang="en-US" sz="3600" b="1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40122" y="1268760"/>
            <a:ext cx="4104110" cy="2769840"/>
            <a:chOff x="755576" y="620688"/>
            <a:chExt cx="4104110" cy="2769840"/>
          </a:xfrm>
        </p:grpSpPr>
        <p:sp>
          <p:nvSpPr>
            <p:cNvPr id="6" name="Oval 5">
              <a:hlinkClick r:id="rId2" action="ppaction://hlinksldjump"/>
            </p:cNvPr>
            <p:cNvSpPr/>
            <p:nvPr/>
          </p:nvSpPr>
          <p:spPr>
            <a:xfrm>
              <a:off x="755576" y="1124744"/>
              <a:ext cx="2355478" cy="226578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I/ </a:t>
              </a:r>
              <a:r>
                <a:rPr lang="en-US" sz="2000" b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NGUYÊN TẮC SẮP XẾP CÁC NGUYÊN TỐ TRONG BTH</a:t>
              </a:r>
              <a:endParaRPr lang="vi-VN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hape 15"/>
            <p:cNvCxnSpPr>
              <a:stCxn id="4" idx="2"/>
              <a:endCxn id="6" idx="6"/>
            </p:cNvCxnSpPr>
            <p:nvPr/>
          </p:nvCxnSpPr>
          <p:spPr>
            <a:xfrm rot="5400000">
              <a:off x="3166896" y="564846"/>
              <a:ext cx="1636948" cy="1748632"/>
            </a:xfrm>
            <a:prstGeom prst="curvedConnector2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644232" y="1268760"/>
            <a:ext cx="4176810" cy="2769840"/>
            <a:chOff x="4355630" y="620465"/>
            <a:chExt cx="4176810" cy="2769840"/>
          </a:xfrm>
        </p:grpSpPr>
        <p:sp>
          <p:nvSpPr>
            <p:cNvPr id="7" name="Oval 6">
              <a:hlinkClick r:id="rId3" action="ppaction://hlinksldjump"/>
            </p:cNvPr>
            <p:cNvSpPr/>
            <p:nvPr/>
          </p:nvSpPr>
          <p:spPr>
            <a:xfrm>
              <a:off x="6227614" y="1124521"/>
              <a:ext cx="2304826" cy="22657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/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II/ CẤU </a:t>
              </a:r>
              <a:r>
                <a:rPr lang="en-US" b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TẠO BTH CÁC NGUYÊN TỐ HÓA HỌC</a:t>
              </a:r>
              <a:endParaRPr lang="vi-VN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hape 17"/>
            <p:cNvCxnSpPr>
              <a:stCxn id="4" idx="2"/>
              <a:endCxn id="7" idx="2"/>
            </p:cNvCxnSpPr>
            <p:nvPr/>
          </p:nvCxnSpPr>
          <p:spPr>
            <a:xfrm rot="16200000" flipH="1">
              <a:off x="4473148" y="502947"/>
              <a:ext cx="1636948" cy="1871984"/>
            </a:xfrm>
            <a:prstGeom prst="curvedConnector2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3435722" y="3906416"/>
            <a:ext cx="2355478" cy="226578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III/ CỦNG CỐ</a:t>
            </a:r>
            <a:endParaRPr lang="vi-VN" sz="20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4" idx="2"/>
            <a:endCxn id="13" idx="0"/>
          </p:cNvCxnSpPr>
          <p:nvPr/>
        </p:nvCxnSpPr>
        <p:spPr>
          <a:xfrm flipH="1">
            <a:off x="4613461" y="1268760"/>
            <a:ext cx="30771" cy="26376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2807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6121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trong bảng tuần hoàn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96999279"/>
              </p:ext>
            </p:extLst>
          </p:nvPr>
        </p:nvGraphicFramePr>
        <p:xfrm>
          <a:off x="838200" y="1600200"/>
          <a:ext cx="7772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9779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3027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Cấu tạo bảng tuần hoàn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63025"/>
            <a:ext cx="3657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 NGUYÊN TỐ</a:t>
            </a:r>
            <a:endParaRPr lang="en-US" sz="3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86106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Số thứ tự của ô nguyên tố bằng số hiệu nguyên tử (Z) của nguyên tố đó.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200400" y="3429000"/>
            <a:ext cx="2514600" cy="2976265"/>
            <a:chOff x="3200400" y="3429000"/>
            <a:chExt cx="2514600" cy="2976265"/>
          </a:xfrm>
        </p:grpSpPr>
        <p:grpSp>
          <p:nvGrpSpPr>
            <p:cNvPr id="52" name="Group 51"/>
            <p:cNvGrpSpPr/>
            <p:nvPr/>
          </p:nvGrpSpPr>
          <p:grpSpPr>
            <a:xfrm>
              <a:off x="3200400" y="3429000"/>
              <a:ext cx="2514600" cy="2971800"/>
              <a:chOff x="3200400" y="3429000"/>
              <a:chExt cx="2514600" cy="29718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200400" y="3429000"/>
                <a:ext cx="2514600" cy="25146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200400" y="5943600"/>
                <a:ext cx="25146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352800" y="40386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Al</a:t>
              </a: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6600" y="46482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Nhôm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359158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4400" y="3622357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26,98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0600" y="4491335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1,61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5410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[Ne] 3s</a:t>
              </a:r>
              <a:r>
                <a:rPr lang="en-US" sz="2400" baseline="30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3p</a:t>
              </a:r>
              <a:r>
                <a:rPr lang="en-US" sz="2400" baseline="3000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aseline="30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14800" y="59436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+3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418" y="4177099"/>
            <a:ext cx="3297382" cy="369332"/>
            <a:chOff x="55418" y="4177099"/>
            <a:chExt cx="3297382" cy="369332"/>
          </a:xfrm>
        </p:grpSpPr>
        <p:cxnSp>
          <p:nvCxnSpPr>
            <p:cNvPr id="17" name="Straight Arrow Connector 16"/>
            <p:cNvCxnSpPr>
              <a:endCxn id="6" idx="1"/>
            </p:cNvCxnSpPr>
            <p:nvPr/>
          </p:nvCxnSpPr>
          <p:spPr>
            <a:xfrm>
              <a:off x="1752600" y="4361765"/>
              <a:ext cx="160020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418" y="4177099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Kí hiệu hóa học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23900" y="4694367"/>
            <a:ext cx="2552700" cy="369332"/>
            <a:chOff x="723900" y="4694367"/>
            <a:chExt cx="2552700" cy="369332"/>
          </a:xfrm>
        </p:grpSpPr>
        <p:cxnSp>
          <p:nvCxnSpPr>
            <p:cNvPr id="19" name="Straight Arrow Connector 18"/>
            <p:cNvCxnSpPr>
              <a:endCxn id="9" idx="1"/>
            </p:cNvCxnSpPr>
            <p:nvPr/>
          </p:nvCxnSpPr>
          <p:spPr>
            <a:xfrm>
              <a:off x="2247900" y="4879032"/>
              <a:ext cx="102870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23900" y="4694367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Tên nguyên tố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6918" y="5987534"/>
            <a:ext cx="3487882" cy="369332"/>
            <a:chOff x="626918" y="5987534"/>
            <a:chExt cx="3487882" cy="369332"/>
          </a:xfrm>
        </p:grpSpPr>
        <p:cxnSp>
          <p:nvCxnSpPr>
            <p:cNvPr id="36" name="Straight Arrow Connector 35"/>
            <p:cNvCxnSpPr>
              <a:endCxn id="15" idx="1"/>
            </p:cNvCxnSpPr>
            <p:nvPr/>
          </p:nvCxnSpPr>
          <p:spPr>
            <a:xfrm>
              <a:off x="1905000" y="6172200"/>
              <a:ext cx="2209800" cy="22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26918" y="5987534"/>
              <a:ext cx="1278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Số oxi hóa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38991" y="3168134"/>
            <a:ext cx="3494809" cy="423446"/>
            <a:chOff x="238991" y="3168134"/>
            <a:chExt cx="3494809" cy="423446"/>
          </a:xfrm>
        </p:grpSpPr>
        <p:cxnSp>
          <p:nvCxnSpPr>
            <p:cNvPr id="22" name="Straight Arrow Connector 21"/>
            <p:cNvCxnSpPr>
              <a:endCxn id="10" idx="0"/>
            </p:cNvCxnSpPr>
            <p:nvPr/>
          </p:nvCxnSpPr>
          <p:spPr>
            <a:xfrm>
              <a:off x="3733800" y="3357890"/>
              <a:ext cx="0" cy="2336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238991" y="3168134"/>
              <a:ext cx="3494809" cy="369332"/>
              <a:chOff x="238991" y="3168134"/>
              <a:chExt cx="3494809" cy="369332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H="1">
                <a:off x="2362200" y="3352800"/>
                <a:ext cx="1371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238991" y="3168134"/>
                <a:ext cx="2351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Số hiệu nguyên tử (Z)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638800" y="3523841"/>
            <a:ext cx="2604655" cy="646331"/>
            <a:chOff x="5638800" y="3523841"/>
            <a:chExt cx="2604655" cy="646331"/>
          </a:xfrm>
        </p:grpSpPr>
        <p:cxnSp>
          <p:nvCxnSpPr>
            <p:cNvPr id="27" name="Straight Arrow Connector 26"/>
            <p:cNvCxnSpPr>
              <a:endCxn id="12" idx="3"/>
            </p:cNvCxnSpPr>
            <p:nvPr/>
          </p:nvCxnSpPr>
          <p:spPr>
            <a:xfrm flipH="1">
              <a:off x="5638800" y="3853189"/>
              <a:ext cx="91440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567055" y="3523841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Nguyên tử khối trung bình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638800" y="4537501"/>
            <a:ext cx="2971800" cy="369332"/>
            <a:chOff x="5638800" y="4537501"/>
            <a:chExt cx="2971800" cy="369332"/>
          </a:xfrm>
        </p:grpSpPr>
        <p:cxnSp>
          <p:nvCxnSpPr>
            <p:cNvPr id="30" name="Straight Arrow Connector 29"/>
            <p:cNvCxnSpPr>
              <a:endCxn id="13" idx="3"/>
            </p:cNvCxnSpPr>
            <p:nvPr/>
          </p:nvCxnSpPr>
          <p:spPr>
            <a:xfrm flipH="1">
              <a:off x="5638800" y="4722168"/>
              <a:ext cx="1295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934200" y="4537501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Độ âm điện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57800" y="5456366"/>
            <a:ext cx="4021282" cy="369332"/>
            <a:chOff x="5257800" y="5456366"/>
            <a:chExt cx="4021282" cy="369332"/>
          </a:xfrm>
        </p:grpSpPr>
        <p:cxnSp>
          <p:nvCxnSpPr>
            <p:cNvPr id="33" name="Straight Arrow Connector 32"/>
            <p:cNvCxnSpPr>
              <a:endCxn id="14" idx="3"/>
            </p:cNvCxnSpPr>
            <p:nvPr/>
          </p:nvCxnSpPr>
          <p:spPr>
            <a:xfrm flipH="1">
              <a:off x="5257800" y="5641032"/>
              <a:ext cx="167640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934200" y="5456366"/>
              <a:ext cx="2344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Cấu hình electron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2198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Cấu tạo bảng tuần hoàn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863025"/>
            <a:ext cx="2362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 KÌ</a:t>
            </a:r>
            <a:endParaRPr lang="en-US" sz="3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676400"/>
            <a:ext cx="86106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kì (hàng)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 dãy các nguyên tố mà nguyên tử có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số lớp e-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xếp theo chiều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 điện tích hạt nhân.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459540"/>
            <a:ext cx="8610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Số thứ tự của chu kì bằng số lớp e- nguyên tử.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3647891"/>
              </p:ext>
            </p:extLst>
          </p:nvPr>
        </p:nvGraphicFramePr>
        <p:xfrm>
          <a:off x="685800" y="4114800"/>
          <a:ext cx="7467600" cy="262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309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Cấu tạo bảng tuần hoàn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863025"/>
            <a:ext cx="4800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 NGUYÊN TỐ</a:t>
            </a:r>
            <a:endParaRPr lang="en-US" sz="3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1676400"/>
            <a:ext cx="86106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nguyên tố (cột)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 các nguyên tố có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hình e- tương tự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nhau và được xếp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1 cột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có tính chất hóa học gần giống nhau.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3200400"/>
            <a:ext cx="86106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Nguyên tử các nguyên tố trong cùng 1 nhóm có số e- hóa trị bằng nhau và bằng số thứ tự nhóm.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4343400"/>
            <a:ext cx="8610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Khối nguyên tố s gồm nhóm IA và IIA.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070157"/>
            <a:ext cx="86106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Khối nguyên tố p gồm nhóm từ IIIA và VIIIA.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5791200"/>
            <a:ext cx="86106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Nhóm A gồm các nguyên tố s và p.</a:t>
            </a:r>
          </a:p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Nhóm B gồm các nguyên tố d và f.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73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vi-VN" b="1" smtClean="0">
                <a:solidFill>
                  <a:srgbClr val="FF0000"/>
                </a:solidFill>
                <a:cs typeface="Times New Roman" pitchFamily="18" charset="0"/>
              </a:rPr>
              <a:t>Củng cố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715869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1.</a:t>
            </a: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 nguyên tố xếp ở chu kì 6 có số lớp electron nguyên tử là? </a:t>
            </a:r>
            <a:endParaRPr lang="en-US" sz="3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946737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350793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40780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6114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" y="3593068"/>
            <a:ext cx="533400" cy="485001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42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7B69009-7DA3-4F2E-9F6C-E6898FA0117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79DAD9B-86ED-460F-89C2-0146D66C7C2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A530679-6F0C-4917-9C9B-5F068A5559C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1359C60-5774-49D3-9182-48B78F257B1A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442</Words>
  <Application>Microsoft Office PowerPoint</Application>
  <PresentationFormat>On-screen Show (4:3)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VNI-Present</vt:lpstr>
      <vt:lpstr>Wingdings</vt:lpstr>
      <vt:lpstr>1_Office Theme</vt:lpstr>
      <vt:lpstr>PowerPoint Presentation</vt:lpstr>
      <vt:lpstr>PowerPoint Presentation</vt:lpstr>
      <vt:lpstr>PowerPoint Presentation</vt:lpstr>
      <vt:lpstr>I. Nguyên tắc sắp xếp các nguyên tố trong bảng tuần hoàn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ASUS</cp:lastModifiedBy>
  <cp:revision>11</cp:revision>
  <dcterms:created xsi:type="dcterms:W3CDTF">2021-09-02T02:31:15Z</dcterms:created>
  <dcterms:modified xsi:type="dcterms:W3CDTF">2022-07-31T15:54:36Z</dcterms:modified>
</cp:coreProperties>
</file>