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0" r:id="rId2"/>
    <p:sldId id="304" r:id="rId3"/>
    <p:sldId id="262" r:id="rId4"/>
    <p:sldId id="265" r:id="rId5"/>
    <p:sldId id="267" r:id="rId6"/>
    <p:sldId id="263" r:id="rId7"/>
    <p:sldId id="266" r:id="rId8"/>
    <p:sldId id="268" r:id="rId9"/>
    <p:sldId id="269" r:id="rId10"/>
    <p:sldId id="270" r:id="rId11"/>
    <p:sldId id="271" r:id="rId12"/>
    <p:sldId id="301" r:id="rId13"/>
    <p:sldId id="272" r:id="rId14"/>
    <p:sldId id="275" r:id="rId15"/>
    <p:sldId id="276" r:id="rId16"/>
    <p:sldId id="303" r:id="rId17"/>
    <p:sldId id="277" r:id="rId18"/>
    <p:sldId id="278" r:id="rId19"/>
    <p:sldId id="279" r:id="rId20"/>
    <p:sldId id="280" r:id="rId21"/>
    <p:sldId id="281" r:id="rId22"/>
    <p:sldId id="282" r:id="rId23"/>
    <p:sldId id="283" r:id="rId24"/>
    <p:sldId id="298" r:id="rId25"/>
    <p:sldId id="299" r:id="rId26"/>
    <p:sldId id="284" r:id="rId27"/>
    <p:sldId id="28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53" autoAdjust="0"/>
  </p:normalViewPr>
  <p:slideViewPr>
    <p:cSldViewPr>
      <p:cViewPr varScale="1">
        <p:scale>
          <a:sx n="47" d="100"/>
          <a:sy n="47" d="100"/>
        </p:scale>
        <p:origin x="11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E9C856F-C473-49FD-8715-C791D35D25D4}" type="datetimeFigureOut">
              <a:rPr lang="en-US"/>
              <a:pPr>
                <a:defRPr/>
              </a:pPr>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34C45AE-4265-4215-96BF-F31853254DA7}" type="slidenum">
              <a:rPr lang="en-US"/>
              <a:pPr>
                <a:defRPr/>
              </a:pPr>
              <a:t>‹#›</a:t>
            </a:fld>
            <a:endParaRPr lang="en-US"/>
          </a:p>
        </p:txBody>
      </p:sp>
    </p:spTree>
    <p:extLst>
      <p:ext uri="{BB962C8B-B14F-4D97-AF65-F5344CB8AC3E}">
        <p14:creationId xmlns:p14="http://schemas.microsoft.com/office/powerpoint/2010/main" val="20192022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4C45AE-4265-4215-96BF-F31853254DA7}" type="slidenum">
              <a:rPr lang="en-US" smtClean="0"/>
              <a:pPr>
                <a:defRPr/>
              </a:pPr>
              <a:t>14</a:t>
            </a:fld>
            <a:endParaRPr lang="en-US"/>
          </a:p>
        </p:txBody>
      </p:sp>
    </p:spTree>
    <p:extLst>
      <p:ext uri="{BB962C8B-B14F-4D97-AF65-F5344CB8AC3E}">
        <p14:creationId xmlns:p14="http://schemas.microsoft.com/office/powerpoint/2010/main" val="416940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600" b="1" dirty="0" smtClean="0"/>
          </a:p>
        </p:txBody>
      </p:sp>
      <p:sp>
        <p:nvSpPr>
          <p:cNvPr id="4" name="Slide Number Placeholder 3"/>
          <p:cNvSpPr>
            <a:spLocks noGrp="1"/>
          </p:cNvSpPr>
          <p:nvPr>
            <p:ph type="sldNum" sz="quarter" idx="10"/>
          </p:nvPr>
        </p:nvSpPr>
        <p:spPr/>
        <p:txBody>
          <a:bodyPr/>
          <a:lstStyle/>
          <a:p>
            <a:pPr>
              <a:defRPr/>
            </a:pPr>
            <a:fld id="{534C45AE-4265-4215-96BF-F31853254DA7}" type="slidenum">
              <a:rPr lang="en-US" smtClean="0"/>
              <a:pPr>
                <a:defRPr/>
              </a:pPr>
              <a:t>15</a:t>
            </a:fld>
            <a:endParaRPr lang="en-US"/>
          </a:p>
        </p:txBody>
      </p:sp>
    </p:spTree>
    <p:extLst>
      <p:ext uri="{BB962C8B-B14F-4D97-AF65-F5344CB8AC3E}">
        <p14:creationId xmlns:p14="http://schemas.microsoft.com/office/powerpoint/2010/main" val="201414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4C45AE-4265-4215-96BF-F31853254DA7}" type="slidenum">
              <a:rPr lang="en-US" smtClean="0"/>
              <a:pPr>
                <a:defRPr/>
              </a:pPr>
              <a:t>27</a:t>
            </a:fld>
            <a:endParaRPr lang="en-US"/>
          </a:p>
        </p:txBody>
      </p:sp>
    </p:spTree>
    <p:extLst>
      <p:ext uri="{BB962C8B-B14F-4D97-AF65-F5344CB8AC3E}">
        <p14:creationId xmlns:p14="http://schemas.microsoft.com/office/powerpoint/2010/main" val="296705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69323B-500F-478D-A744-E07A080C6296}"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449874-0DEB-46FE-9DF1-A5C27B7143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D3782A-2AE1-4A2D-A656-CB309DB5E523}"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962E0-03C3-428E-9361-94E14277BD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D5670-1ABB-43E1-8020-66926BD54BA1}"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C96C0F-1BD3-40BD-A3EE-C29F414190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2613E9-17F5-4BC7-8267-E88DF2F9D36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0C14A7-3FB7-4381-A442-FABFB254FA71}"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1DE9A-3462-4ED4-92AA-CE4C742C7F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3CF616-CB4E-4A94-9B31-0EC1679A4A0A}"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B18E28-E02D-4B52-B9DA-AFAB58EF65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ED0C26-FC7F-4BBD-9DB9-96B064BEAABD}"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8FACE9-2BD4-4BCC-AFD0-72873030E2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89D4F8-1D6A-4C8C-B747-CD12B1AA8852}" type="datetimeFigureOut">
              <a:rPr lang="en-US"/>
              <a:pPr>
                <a:defRPr/>
              </a:pPr>
              <a:t>7/31/2022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9CCA54-E6B0-4A78-B6B8-6B646D88BF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554F92-62D6-41B5-9B0E-91F7E0D22430}" type="datetimeFigureOut">
              <a:rPr lang="en-US"/>
              <a:pPr>
                <a:defRPr/>
              </a:pPr>
              <a:t>7/31/2022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59E7AC-BA6C-4588-9F23-B1EACB0699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A4D9CD-A2A7-4E59-90F6-B9C968E87BCC}" type="datetimeFigureOut">
              <a:rPr lang="en-US"/>
              <a:pPr>
                <a:defRPr/>
              </a:pPr>
              <a:t>7/31/2022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C0817E-9869-4FAE-98CC-E1F1898106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3134F6-7EA9-4F46-9AB7-51C97A3B71C9}"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8BA5C7-A8C9-47D5-AC11-D7D8F3EEBF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BA1F41-220D-48B1-8804-4533D1127B3B}"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1E7FE-9733-4879-8F94-CE3DFC9117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6DDFE4A-62BC-4842-8121-4E1DAF1E2DE1}" type="datetimeFigureOut">
              <a:rPr lang="en-US"/>
              <a:pPr>
                <a:defRPr/>
              </a:pPr>
              <a:t>7/31/2022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02B3797-3602-4407-A2CC-85505D091A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5.bin"/><Relationship Id="rId4" Type="http://schemas.openxmlformats.org/officeDocument/2006/relationships/image" Target="../media/image26.emf"/><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http://senwork.com/admin/Resources/Images/images1615825_rac.%20nylong20080916102247.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55.gif"/></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4162425"/>
          </a:xfrm>
        </p:spPr>
        <p:txBody>
          <a:bodyPr/>
          <a:lstStyle/>
          <a:p>
            <a:endParaRPr lang="en-US" smtClean="0"/>
          </a:p>
        </p:txBody>
      </p:sp>
      <p:sp>
        <p:nvSpPr>
          <p:cNvPr id="17" name="Horizontal Scroll 16"/>
          <p:cNvSpPr/>
          <p:nvPr/>
        </p:nvSpPr>
        <p:spPr>
          <a:xfrm>
            <a:off x="395288" y="692150"/>
            <a:ext cx="8353425" cy="3744913"/>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a:r>
              <a:rPr lang="en-US" sz="5400" b="1" dirty="0">
                <a:solidFill>
                  <a:srgbClr val="CC0066"/>
                </a:solidFill>
                <a:latin typeface="Times New Roman" pitchFamily="18" charset="0"/>
                <a:cs typeface="Times New Roman" pitchFamily="18" charset="0"/>
              </a:rPr>
              <a:t>VẬT LIỆU </a:t>
            </a:r>
            <a:r>
              <a:rPr lang="en-US" sz="5400" b="1" dirty="0" smtClean="0">
                <a:solidFill>
                  <a:srgbClr val="CC0066"/>
                </a:solidFill>
                <a:latin typeface="Times New Roman" pitchFamily="18" charset="0"/>
                <a:cs typeface="Times New Roman" pitchFamily="18" charset="0"/>
              </a:rPr>
              <a:t>POLIME</a:t>
            </a:r>
            <a:endParaRPr lang="en-US" sz="5400" b="1" dirty="0">
              <a:solidFill>
                <a:srgbClr val="CC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0" y="6172200"/>
            <a:ext cx="4038600" cy="366713"/>
          </a:xfrm>
          <a:prstGeom prst="rect">
            <a:avLst/>
          </a:prstGeom>
          <a:noFill/>
          <a:ln w="9525">
            <a:noFill/>
            <a:miter lim="800000"/>
            <a:headEnd/>
            <a:tailEnd/>
          </a:ln>
        </p:spPr>
        <p:txBody>
          <a:bodyPr>
            <a:spAutoFit/>
          </a:bodyPr>
          <a:lstStyle/>
          <a:p>
            <a:pPr eaLnBrk="0" hangingPunct="0">
              <a:spcBef>
                <a:spcPct val="50000"/>
              </a:spcBef>
            </a:pPr>
            <a:endParaRPr lang="en-US">
              <a:latin typeface="Tahoma" pitchFamily="34" charset="0"/>
            </a:endParaRPr>
          </a:p>
        </p:txBody>
      </p:sp>
      <p:pic>
        <p:nvPicPr>
          <p:cNvPr id="5" name="Picture 5" descr="ipsdesign-lon6"/>
          <p:cNvPicPr>
            <a:picLocks noChangeAspect="1" noChangeArrowheads="1"/>
          </p:cNvPicPr>
          <p:nvPr/>
        </p:nvPicPr>
        <p:blipFill>
          <a:blip r:embed="rId2"/>
          <a:srcRect/>
          <a:stretch>
            <a:fillRect/>
          </a:stretch>
        </p:blipFill>
        <p:spPr bwMode="auto">
          <a:xfrm>
            <a:off x="0" y="990600"/>
            <a:ext cx="3200400" cy="2895600"/>
          </a:xfrm>
          <a:prstGeom prst="rect">
            <a:avLst/>
          </a:prstGeom>
          <a:noFill/>
          <a:ln w="9525">
            <a:noFill/>
            <a:miter lim="800000"/>
            <a:headEnd/>
            <a:tailEnd/>
          </a:ln>
        </p:spPr>
      </p:pic>
      <p:pic>
        <p:nvPicPr>
          <p:cNvPr id="6" name="Picture 6" descr="116346528"/>
          <p:cNvPicPr>
            <a:picLocks noChangeAspect="1" noChangeArrowheads="1"/>
          </p:cNvPicPr>
          <p:nvPr/>
        </p:nvPicPr>
        <p:blipFill>
          <a:blip r:embed="rId3"/>
          <a:srcRect/>
          <a:stretch>
            <a:fillRect/>
          </a:stretch>
        </p:blipFill>
        <p:spPr bwMode="auto">
          <a:xfrm>
            <a:off x="6172200" y="3962400"/>
            <a:ext cx="2971800" cy="2895600"/>
          </a:xfrm>
          <a:prstGeom prst="rect">
            <a:avLst/>
          </a:prstGeom>
          <a:noFill/>
          <a:ln w="9525">
            <a:noFill/>
            <a:miter lim="800000"/>
            <a:headEnd/>
            <a:tailEnd/>
          </a:ln>
        </p:spPr>
      </p:pic>
      <p:pic>
        <p:nvPicPr>
          <p:cNvPr id="7" name="Picture 7" descr="Kinh%20vien%20vong"/>
          <p:cNvPicPr>
            <a:picLocks noChangeAspect="1" noChangeArrowheads="1"/>
          </p:cNvPicPr>
          <p:nvPr/>
        </p:nvPicPr>
        <p:blipFill>
          <a:blip r:embed="rId4"/>
          <a:srcRect/>
          <a:stretch>
            <a:fillRect/>
          </a:stretch>
        </p:blipFill>
        <p:spPr bwMode="auto">
          <a:xfrm>
            <a:off x="3200400" y="3886200"/>
            <a:ext cx="2971800" cy="2971800"/>
          </a:xfrm>
          <a:prstGeom prst="rect">
            <a:avLst/>
          </a:prstGeom>
          <a:noFill/>
          <a:ln w="9525">
            <a:noFill/>
            <a:miter lim="800000"/>
            <a:headEnd/>
            <a:tailEnd/>
          </a:ln>
        </p:spPr>
      </p:pic>
      <p:pic>
        <p:nvPicPr>
          <p:cNvPr id="8" name="Picture 8" descr="NuTrang_ChuoiPhaLe"/>
          <p:cNvPicPr>
            <a:picLocks noChangeAspect="1" noChangeArrowheads="1"/>
          </p:cNvPicPr>
          <p:nvPr/>
        </p:nvPicPr>
        <p:blipFill>
          <a:blip r:embed="rId5"/>
          <a:srcRect/>
          <a:stretch>
            <a:fillRect/>
          </a:stretch>
        </p:blipFill>
        <p:spPr bwMode="auto">
          <a:xfrm>
            <a:off x="0" y="3886200"/>
            <a:ext cx="3200400" cy="2971800"/>
          </a:xfrm>
          <a:prstGeom prst="rect">
            <a:avLst/>
          </a:prstGeom>
          <a:noFill/>
          <a:ln w="9525">
            <a:noFill/>
            <a:miter lim="800000"/>
            <a:headEnd/>
            <a:tailEnd/>
          </a:ln>
        </p:spPr>
      </p:pic>
      <p:pic>
        <p:nvPicPr>
          <p:cNvPr id="9" name="Picture 9" descr="33998595"/>
          <p:cNvPicPr>
            <a:picLocks noChangeAspect="1" noChangeArrowheads="1"/>
          </p:cNvPicPr>
          <p:nvPr/>
        </p:nvPicPr>
        <p:blipFill>
          <a:blip r:embed="rId6"/>
          <a:srcRect/>
          <a:stretch>
            <a:fillRect/>
          </a:stretch>
        </p:blipFill>
        <p:spPr bwMode="auto">
          <a:xfrm>
            <a:off x="3200400" y="990600"/>
            <a:ext cx="2971800" cy="2895600"/>
          </a:xfrm>
          <a:prstGeom prst="rect">
            <a:avLst/>
          </a:prstGeom>
          <a:noFill/>
          <a:ln w="9525">
            <a:noFill/>
            <a:miter lim="800000"/>
            <a:headEnd/>
            <a:tailEnd/>
          </a:ln>
        </p:spPr>
      </p:pic>
      <p:sp>
        <p:nvSpPr>
          <p:cNvPr id="10" name="Text Box 10"/>
          <p:cNvSpPr txBox="1">
            <a:spLocks noChangeArrowheads="1"/>
          </p:cNvSpPr>
          <p:nvPr/>
        </p:nvSpPr>
        <p:spPr bwMode="auto">
          <a:xfrm>
            <a:off x="838200" y="4038600"/>
            <a:ext cx="1600200" cy="396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b="1">
                <a:solidFill>
                  <a:srgbClr val="FF0000"/>
                </a:solidFill>
                <a:effectLst>
                  <a:outerShdw blurRad="38100" dist="38100" dir="2700000" algn="tl">
                    <a:srgbClr val="C0C0C0"/>
                  </a:outerShdw>
                </a:effectLst>
                <a:latin typeface="VNI-Times" pitchFamily="2" charset="0"/>
              </a:rPr>
              <a:t>Nữ trang</a:t>
            </a:r>
          </a:p>
        </p:txBody>
      </p:sp>
      <p:sp>
        <p:nvSpPr>
          <p:cNvPr id="11" name="Text Box 11"/>
          <p:cNvSpPr txBox="1">
            <a:spLocks noChangeArrowheads="1"/>
          </p:cNvSpPr>
          <p:nvPr/>
        </p:nvSpPr>
        <p:spPr bwMode="auto">
          <a:xfrm>
            <a:off x="3886200" y="4038600"/>
            <a:ext cx="2590800" cy="396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b="1">
                <a:solidFill>
                  <a:srgbClr val="FF0000"/>
                </a:solidFill>
                <a:effectLst>
                  <a:outerShdw blurRad="38100" dist="38100" dir="2700000" algn="tl">
                    <a:srgbClr val="C0C0C0"/>
                  </a:outerShdw>
                </a:effectLst>
                <a:latin typeface="VNI-Times" pitchFamily="2" charset="0"/>
              </a:rPr>
              <a:t>Kính viễn vọng</a:t>
            </a:r>
          </a:p>
        </p:txBody>
      </p:sp>
      <p:sp>
        <p:nvSpPr>
          <p:cNvPr id="12" name="Text Box 12"/>
          <p:cNvSpPr txBox="1">
            <a:spLocks noChangeArrowheads="1"/>
          </p:cNvSpPr>
          <p:nvPr/>
        </p:nvSpPr>
        <p:spPr bwMode="auto">
          <a:xfrm>
            <a:off x="6858000" y="4191000"/>
            <a:ext cx="1828800" cy="519113"/>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endParaRPr lang="en-US" sz="2800">
              <a:solidFill>
                <a:srgbClr val="6600CC"/>
              </a:solidFill>
              <a:effectLst>
                <a:outerShdw blurRad="38100" dist="38100" dir="2700000" algn="tl">
                  <a:srgbClr val="C0C0C0"/>
                </a:outerShdw>
              </a:effectLst>
              <a:latin typeface="VNI-Times" pitchFamily="2" charset="0"/>
            </a:endParaRPr>
          </a:p>
        </p:txBody>
      </p:sp>
      <p:pic>
        <p:nvPicPr>
          <p:cNvPr id="13" name="Picture 13" descr="2205743063_c8a60f16ee_o"/>
          <p:cNvPicPr>
            <a:picLocks noChangeAspect="1" noChangeArrowheads="1"/>
          </p:cNvPicPr>
          <p:nvPr/>
        </p:nvPicPr>
        <p:blipFill>
          <a:blip r:embed="rId7"/>
          <a:srcRect/>
          <a:stretch>
            <a:fillRect/>
          </a:stretch>
        </p:blipFill>
        <p:spPr bwMode="auto">
          <a:xfrm>
            <a:off x="6172200" y="990600"/>
            <a:ext cx="2971800" cy="2971800"/>
          </a:xfrm>
          <a:prstGeom prst="rect">
            <a:avLst/>
          </a:prstGeom>
          <a:noFill/>
          <a:ln w="9525">
            <a:noFill/>
            <a:miter lim="800000"/>
            <a:headEnd/>
            <a:tailEnd/>
          </a:ln>
        </p:spPr>
      </p:pic>
      <p:sp>
        <p:nvSpPr>
          <p:cNvPr id="14" name="Text Box 14"/>
          <p:cNvSpPr txBox="1">
            <a:spLocks noChangeArrowheads="1"/>
          </p:cNvSpPr>
          <p:nvPr/>
        </p:nvSpPr>
        <p:spPr bwMode="auto">
          <a:xfrm>
            <a:off x="6248400" y="1066800"/>
            <a:ext cx="2514600" cy="396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b="1">
                <a:solidFill>
                  <a:srgbClr val="FF0000"/>
                </a:solidFill>
                <a:effectLst>
                  <a:outerShdw blurRad="38100" dist="38100" dir="2700000" algn="tl">
                    <a:srgbClr val="C0C0C0"/>
                  </a:outerShdw>
                </a:effectLst>
                <a:latin typeface="VNI-Times" pitchFamily="2" charset="0"/>
              </a:rPr>
              <a:t>Kính </a:t>
            </a:r>
            <a:r>
              <a:rPr lang="en-US" b="1">
                <a:solidFill>
                  <a:srgbClr val="FF0000"/>
                </a:solidFill>
                <a:effectLst>
                  <a:outerShdw blurRad="38100" dist="38100" dir="2700000" algn="tl">
                    <a:srgbClr val="C0C0C0"/>
                  </a:outerShdw>
                </a:effectLst>
                <a:latin typeface="Times New Roman" pitchFamily="18" charset="0"/>
              </a:rPr>
              <a:t>máy</a:t>
            </a:r>
            <a:r>
              <a:rPr lang="en-US" b="1">
                <a:solidFill>
                  <a:srgbClr val="FF0000"/>
                </a:solidFill>
                <a:effectLst>
                  <a:outerShdw blurRad="38100" dist="38100" dir="2700000" algn="tl">
                    <a:srgbClr val="C0C0C0"/>
                  </a:outerShdw>
                </a:effectLst>
                <a:latin typeface="VNI-Times" pitchFamily="2" charset="0"/>
              </a:rPr>
              <a:t> bay</a:t>
            </a:r>
          </a:p>
        </p:txBody>
      </p:sp>
      <p:sp>
        <p:nvSpPr>
          <p:cNvPr id="15" name="Text Box 15"/>
          <p:cNvSpPr txBox="1">
            <a:spLocks noChangeArrowheads="1"/>
          </p:cNvSpPr>
          <p:nvPr/>
        </p:nvSpPr>
        <p:spPr bwMode="auto">
          <a:xfrm>
            <a:off x="6781800" y="4038600"/>
            <a:ext cx="2514600" cy="396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b="1">
                <a:solidFill>
                  <a:srgbClr val="FF0000"/>
                </a:solidFill>
                <a:effectLst>
                  <a:outerShdw blurRad="38100" dist="38100" dir="2700000" algn="tl">
                    <a:srgbClr val="C0C0C0"/>
                  </a:outerShdw>
                </a:effectLst>
                <a:latin typeface="Times New Roman" pitchFamily="18" charset="0"/>
              </a:rPr>
              <a:t>Kính mô tô</a:t>
            </a:r>
            <a:r>
              <a:rPr lang="en-US" b="1">
                <a:solidFill>
                  <a:srgbClr val="FF0000"/>
                </a:solidFill>
                <a:effectLst>
                  <a:outerShdw blurRad="38100" dist="38100" dir="2700000" algn="tl">
                    <a:srgbClr val="C0C0C0"/>
                  </a:outerShdw>
                </a:effectLst>
                <a:latin typeface="VNI-Times" pitchFamily="2" charset="0"/>
              </a:rPr>
              <a:t> </a:t>
            </a:r>
          </a:p>
        </p:txBody>
      </p:sp>
      <p:sp>
        <p:nvSpPr>
          <p:cNvPr id="16" name="Text Box 16"/>
          <p:cNvSpPr txBox="1">
            <a:spLocks noChangeArrowheads="1"/>
          </p:cNvSpPr>
          <p:nvPr/>
        </p:nvSpPr>
        <p:spPr bwMode="auto">
          <a:xfrm>
            <a:off x="3200400" y="1066800"/>
            <a:ext cx="1752600" cy="396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b="1">
                <a:solidFill>
                  <a:srgbClr val="FF0000"/>
                </a:solidFill>
                <a:effectLst>
                  <a:outerShdw blurRad="38100" dist="38100" dir="2700000" algn="tl">
                    <a:srgbClr val="C0C0C0"/>
                  </a:outerShdw>
                </a:effectLst>
                <a:latin typeface="VNI-Times" pitchFamily="2" charset="0"/>
              </a:rPr>
              <a:t> </a:t>
            </a:r>
            <a:r>
              <a:rPr lang="en-US" b="1">
                <a:solidFill>
                  <a:srgbClr val="FF0000"/>
                </a:solidFill>
                <a:effectLst>
                  <a:outerShdw blurRad="38100" dist="38100" dir="2700000" algn="tl">
                    <a:srgbClr val="C0C0C0"/>
                  </a:outerShdw>
                </a:effectLst>
                <a:latin typeface="Times New Roman" pitchFamily="18" charset="0"/>
              </a:rPr>
              <a:t>Thấu kính</a:t>
            </a:r>
            <a:endParaRPr lang="en-US" b="1">
              <a:solidFill>
                <a:srgbClr val="FF0000"/>
              </a:solidFill>
              <a:effectLst>
                <a:outerShdw blurRad="38100" dist="38100" dir="2700000" algn="tl">
                  <a:srgbClr val="C0C0C0"/>
                </a:outerShdw>
              </a:effectLst>
              <a:latin typeface="VNI-Times" pitchFamily="2" charset="0"/>
            </a:endParaRPr>
          </a:p>
        </p:txBody>
      </p:sp>
      <p:sp>
        <p:nvSpPr>
          <p:cNvPr id="17" name="Text Box 17"/>
          <p:cNvSpPr txBox="1">
            <a:spLocks noChangeArrowheads="1"/>
          </p:cNvSpPr>
          <p:nvPr/>
        </p:nvSpPr>
        <p:spPr bwMode="auto">
          <a:xfrm>
            <a:off x="762000" y="1066800"/>
            <a:ext cx="1676400" cy="396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b="1">
                <a:solidFill>
                  <a:srgbClr val="FF0000"/>
                </a:solidFill>
                <a:effectLst>
                  <a:outerShdw blurRad="38100" dist="38100" dir="2700000" algn="tl">
                    <a:srgbClr val="C0C0C0"/>
                  </a:outerShdw>
                </a:effectLst>
                <a:latin typeface="+mn-lt"/>
              </a:rPr>
              <a:t>Răng giả</a:t>
            </a:r>
          </a:p>
        </p:txBody>
      </p:sp>
      <p:sp>
        <p:nvSpPr>
          <p:cNvPr id="18" name="TextBox 17"/>
          <p:cNvSpPr txBox="1">
            <a:spLocks noChangeArrowheads="1"/>
          </p:cNvSpPr>
          <p:nvPr/>
        </p:nvSpPr>
        <p:spPr bwMode="auto">
          <a:xfrm>
            <a:off x="2214563" y="142875"/>
            <a:ext cx="4732337" cy="584200"/>
          </a:xfrm>
          <a:prstGeom prst="rect">
            <a:avLst/>
          </a:prstGeom>
          <a:noFill/>
          <a:ln w="9525">
            <a:noFill/>
            <a:miter lim="800000"/>
            <a:headEnd/>
            <a:tailEnd/>
          </a:ln>
        </p:spPr>
        <p:txBody>
          <a:bodyPr wrap="none">
            <a:spAutoFit/>
          </a:bodyPr>
          <a:lstStyle/>
          <a:p>
            <a:r>
              <a:rPr lang="en-US" sz="3200">
                <a:latin typeface="Calibri" pitchFamily="34" charset="0"/>
              </a:rPr>
              <a:t>Một số ứng dụng của PMM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dissolv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dissolve">
                                      <p:cBhvr>
                                        <p:cTn id="59" dur="500"/>
                                        <p:tgtEl>
                                          <p:spTgt spid="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6"/>
          <p:cNvGraphicFramePr>
            <a:graphicFrameLocks noGrp="1"/>
          </p:cNvGraphicFramePr>
          <p:nvPr>
            <p:ph idx="4294967295"/>
          </p:nvPr>
        </p:nvGraphicFramePr>
        <p:xfrm>
          <a:off x="152400" y="188913"/>
          <a:ext cx="8763000" cy="6362703"/>
        </p:xfrm>
        <a:graphic>
          <a:graphicData uri="http://schemas.openxmlformats.org/drawingml/2006/table">
            <a:tbl>
              <a:tblPr/>
              <a:tblGrid>
                <a:gridCol w="17526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1139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FF0066"/>
                          </a:solidFill>
                          <a:effectLst/>
                          <a:latin typeface="Times New Roman" pitchFamily="18" charset="0"/>
                        </a:rPr>
                        <a:t>d) Poli(phenol-fomanđehit) (PPF)</a:t>
                      </a:r>
                      <a:endParaRPr kumimoji="0" lang="en-US" sz="3500" b="1" i="0" u="none" strike="noStrike" cap="none" normalizeH="0" baseline="0" dirty="0" smtClean="0">
                        <a:ln>
                          <a:noFill/>
                        </a:ln>
                        <a:solidFill>
                          <a:srgbClr val="FF0066"/>
                        </a:solidFill>
                        <a:effectLst/>
                        <a:latin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2618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rPr>
                        <a:t>Monome</a:t>
                      </a:r>
                      <a:endParaRPr kumimoji="0" lang="en-US" sz="2800" b="1" i="0" u="none" strike="noStrike" cap="none" normalizeH="0" baseline="0" dirty="0" smtClean="0">
                        <a:ln>
                          <a:noFill/>
                        </a:ln>
                        <a:solidFill>
                          <a:schemeClr val="tx1"/>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nSpc>
                          <a:spcPct val="160000"/>
                        </a:lnSpc>
                      </a:pPr>
                      <a:r>
                        <a:rPr lang="en-US" sz="2400" b="1" i="1" baseline="0" dirty="0" smtClean="0"/>
                        <a:t> </a:t>
                      </a:r>
                      <a:endParaRPr lang="en-US" sz="2400" b="1" i="0" baseline="-25000" dirty="0" smtClean="0">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559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chemeClr val="tx1"/>
                          </a:solidFill>
                          <a:effectLst/>
                          <a:latin typeface="Times New Roman" pitchFamily="18" charset="0"/>
                        </a:rPr>
                        <a:t>PTHH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smtClean="0">
                          <a:ln>
                            <a:noFill/>
                          </a:ln>
                          <a:solidFill>
                            <a:schemeClr val="tx1"/>
                          </a:solidFill>
                          <a:effectLst/>
                          <a:latin typeface="Times New Roman" pitchFamily="18" charset="0"/>
                        </a:rPr>
                        <a:t>tổng</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hợp</a:t>
                      </a:r>
                      <a:endParaRPr kumimoji="0" lang="en-US" sz="2800" b="1" i="0" u="none" strike="noStrike" cap="none" normalizeH="0" baseline="0" dirty="0" smtClean="0">
                        <a:ln>
                          <a:noFill/>
                        </a:ln>
                        <a:solidFill>
                          <a:schemeClr val="tx1"/>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4386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6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cap="none" normalizeH="0" baseline="0" dirty="0" err="1" smtClean="0">
                          <a:ln>
                            <a:noFill/>
                          </a:ln>
                          <a:solidFill>
                            <a:schemeClr val="tx1"/>
                          </a:solidFill>
                          <a:effectLst/>
                          <a:latin typeface="Times New Roman" pitchFamily="18" charset="0"/>
                        </a:rPr>
                        <a:t>Tính</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chất</a:t>
                      </a:r>
                      <a:endParaRPr kumimoji="0" lang="en-US" sz="26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963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cap="none" normalizeH="0" baseline="0" dirty="0" err="1" smtClean="0">
                          <a:ln>
                            <a:noFill/>
                          </a:ln>
                          <a:solidFill>
                            <a:schemeClr val="tx1"/>
                          </a:solidFill>
                          <a:effectLst/>
                          <a:latin typeface="Times New Roman" pitchFamily="18" charset="0"/>
                        </a:rPr>
                        <a:t>Ứng</a:t>
                      </a:r>
                      <a:r>
                        <a:rPr kumimoji="0" lang="en-US" sz="2600" b="1" i="0" u="none" strike="noStrike" cap="none" normalizeH="0" baseline="0" dirty="0" smtClean="0">
                          <a:ln>
                            <a:noFill/>
                          </a:ln>
                          <a:solidFill>
                            <a:schemeClr val="tx1"/>
                          </a:solidFill>
                          <a:effectLst/>
                          <a:latin typeface="Times New Roman" pitchFamily="18" charset="0"/>
                        </a:rPr>
                        <a:t> </a:t>
                      </a:r>
                      <a:r>
                        <a:rPr kumimoji="0" lang="en-US" sz="2600" b="1" i="0" u="none" strike="noStrike" cap="none" normalizeH="0" baseline="0" dirty="0" err="1" smtClean="0">
                          <a:ln>
                            <a:noFill/>
                          </a:ln>
                          <a:solidFill>
                            <a:schemeClr val="tx1"/>
                          </a:solidFill>
                          <a:effectLst/>
                          <a:latin typeface="Times New Roman" pitchFamily="18" charset="0"/>
                        </a:rPr>
                        <a:t>dụng</a:t>
                      </a:r>
                      <a:endParaRPr kumimoji="0" lang="en-US" sz="26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grpSp>
        <p:nvGrpSpPr>
          <p:cNvPr id="6" name="Group 8"/>
          <p:cNvGrpSpPr>
            <a:grpSpLocks/>
          </p:cNvGrpSpPr>
          <p:nvPr/>
        </p:nvGrpSpPr>
        <p:grpSpPr bwMode="auto">
          <a:xfrm>
            <a:off x="2052638" y="2643188"/>
            <a:ext cx="6734175" cy="1524000"/>
            <a:chOff x="240" y="1872"/>
            <a:chExt cx="5232" cy="960"/>
          </a:xfrm>
        </p:grpSpPr>
        <p:graphicFrame>
          <p:nvGraphicFramePr>
            <p:cNvPr id="5122" name="Object 2"/>
            <p:cNvGraphicFramePr>
              <a:graphicFrameLocks noChangeAspect="1"/>
            </p:cNvGraphicFramePr>
            <p:nvPr/>
          </p:nvGraphicFramePr>
          <p:xfrm>
            <a:off x="4128" y="1872"/>
            <a:ext cx="1344" cy="960"/>
          </p:xfrm>
          <a:graphic>
            <a:graphicData uri="http://schemas.openxmlformats.org/presentationml/2006/ole">
              <mc:AlternateContent xmlns:mc="http://schemas.openxmlformats.org/markup-compatibility/2006">
                <mc:Choice xmlns:v="urn:schemas-microsoft-com:vml" Requires="v">
                  <p:oleObj spid="_x0000_s5194" r:id="rId3" imgW="1680840" imgH="1174320" progId="">
                    <p:embed/>
                  </p:oleObj>
                </mc:Choice>
                <mc:Fallback>
                  <p:oleObj r:id="rId3" imgW="1680840" imgH="11743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 y="1872"/>
                          <a:ext cx="1344"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240" y="1968"/>
            <a:ext cx="576" cy="768"/>
          </p:xfrm>
          <a:graphic>
            <a:graphicData uri="http://schemas.openxmlformats.org/presentationml/2006/ole">
              <mc:AlternateContent xmlns:mc="http://schemas.openxmlformats.org/markup-compatibility/2006">
                <mc:Choice xmlns:v="urn:schemas-microsoft-com:vml" Requires="v">
                  <p:oleObj spid="_x0000_s5195" r:id="rId5" imgW="792000" imgH="943200" progId="">
                    <p:embed/>
                  </p:oleObj>
                </mc:Choice>
                <mc:Fallback>
                  <p:oleObj r:id="rId5" imgW="792000" imgH="943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1968"/>
                          <a:ext cx="576" cy="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1782" y="1968"/>
            <a:ext cx="1248" cy="768"/>
          </p:xfrm>
          <a:graphic>
            <a:graphicData uri="http://schemas.openxmlformats.org/presentationml/2006/ole">
              <mc:AlternateContent xmlns:mc="http://schemas.openxmlformats.org/markup-compatibility/2006">
                <mc:Choice xmlns:v="urn:schemas-microsoft-com:vml" Requires="v">
                  <p:oleObj spid="_x0000_s5196" r:id="rId7" imgW="1688400" imgH="965880" progId="">
                    <p:embed/>
                  </p:oleObj>
                </mc:Choice>
                <mc:Fallback>
                  <p:oleObj r:id="rId7" imgW="1688400" imgH="96588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2" y="1968"/>
                          <a:ext cx="1248" cy="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53" name="Group 12"/>
            <p:cNvGrpSpPr>
              <a:grpSpLocks/>
            </p:cNvGrpSpPr>
            <p:nvPr/>
          </p:nvGrpSpPr>
          <p:grpSpPr bwMode="auto">
            <a:xfrm>
              <a:off x="912" y="2160"/>
              <a:ext cx="864" cy="491"/>
              <a:chOff x="912" y="2160"/>
              <a:chExt cx="864" cy="491"/>
            </a:xfrm>
          </p:grpSpPr>
          <p:sp>
            <p:nvSpPr>
              <p:cNvPr id="5157" name="Text Box 13"/>
              <p:cNvSpPr txBox="1">
                <a:spLocks noChangeArrowheads="1"/>
              </p:cNvSpPr>
              <p:nvPr/>
            </p:nvSpPr>
            <p:spPr bwMode="auto">
              <a:xfrm>
                <a:off x="912" y="2160"/>
                <a:ext cx="864" cy="491"/>
              </a:xfrm>
              <a:prstGeom prst="rect">
                <a:avLst/>
              </a:prstGeom>
              <a:noFill/>
              <a:ln w="9525">
                <a:noFill/>
                <a:miter lim="800000"/>
                <a:headEnd/>
                <a:tailEnd/>
              </a:ln>
            </p:spPr>
            <p:txBody>
              <a:bodyPr>
                <a:spAutoFit/>
              </a:bodyPr>
              <a:lstStyle/>
              <a:p>
                <a:pPr>
                  <a:spcBef>
                    <a:spcPct val="50000"/>
                  </a:spcBef>
                </a:pPr>
                <a:r>
                  <a:rPr lang="en-US">
                    <a:latin typeface="Calibri" pitchFamily="34" charset="0"/>
                  </a:rPr>
                  <a:t>+ nCH</a:t>
                </a:r>
                <a:r>
                  <a:rPr lang="en-US" baseline="-25000">
                    <a:latin typeface="Calibri" pitchFamily="34" charset="0"/>
                  </a:rPr>
                  <a:t>2</a:t>
                </a:r>
                <a:r>
                  <a:rPr lang="en-US">
                    <a:latin typeface="Calibri" pitchFamily="34" charset="0"/>
                  </a:rPr>
                  <a:t>=O</a:t>
                </a:r>
              </a:p>
              <a:p>
                <a:pPr>
                  <a:spcBef>
                    <a:spcPct val="50000"/>
                  </a:spcBef>
                </a:pPr>
                <a:endParaRPr lang="en-US">
                  <a:latin typeface="Calibri" pitchFamily="34" charset="0"/>
                </a:endParaRPr>
              </a:p>
            </p:txBody>
          </p:sp>
          <p:sp>
            <p:nvSpPr>
              <p:cNvPr id="5158" name="Line 14"/>
              <p:cNvSpPr>
                <a:spLocks noChangeShapeType="1"/>
              </p:cNvSpPr>
              <p:nvPr/>
            </p:nvSpPr>
            <p:spPr bwMode="auto">
              <a:xfrm>
                <a:off x="1008" y="2400"/>
                <a:ext cx="624" cy="0"/>
              </a:xfrm>
              <a:prstGeom prst="line">
                <a:avLst/>
              </a:prstGeom>
              <a:noFill/>
              <a:ln w="28575">
                <a:solidFill>
                  <a:schemeClr val="tx1"/>
                </a:solidFill>
                <a:round/>
                <a:headEnd/>
                <a:tailEnd type="triangle" w="med" len="med"/>
              </a:ln>
            </p:spPr>
            <p:txBody>
              <a:bodyPr/>
              <a:lstStyle/>
              <a:p>
                <a:endParaRPr lang="en-US"/>
              </a:p>
            </p:txBody>
          </p:sp>
        </p:grpSp>
        <p:grpSp>
          <p:nvGrpSpPr>
            <p:cNvPr id="5154" name="Group 15"/>
            <p:cNvGrpSpPr>
              <a:grpSpLocks/>
            </p:cNvGrpSpPr>
            <p:nvPr/>
          </p:nvGrpSpPr>
          <p:grpSpPr bwMode="auto">
            <a:xfrm>
              <a:off x="3213" y="2149"/>
              <a:ext cx="864" cy="491"/>
              <a:chOff x="3168" y="2208"/>
              <a:chExt cx="864" cy="486"/>
            </a:xfrm>
          </p:grpSpPr>
          <p:sp>
            <p:nvSpPr>
              <p:cNvPr id="5155" name="Text Box 16"/>
              <p:cNvSpPr txBox="1">
                <a:spLocks noChangeArrowheads="1"/>
              </p:cNvSpPr>
              <p:nvPr/>
            </p:nvSpPr>
            <p:spPr bwMode="auto">
              <a:xfrm>
                <a:off x="3168" y="2208"/>
                <a:ext cx="864" cy="486"/>
              </a:xfrm>
              <a:prstGeom prst="rect">
                <a:avLst/>
              </a:prstGeom>
              <a:noFill/>
              <a:ln w="9525">
                <a:noFill/>
                <a:miter lim="800000"/>
                <a:headEnd/>
                <a:tailEnd/>
              </a:ln>
            </p:spPr>
            <p:txBody>
              <a:bodyPr>
                <a:spAutoFit/>
              </a:bodyPr>
              <a:lstStyle/>
              <a:p>
                <a:pPr>
                  <a:spcBef>
                    <a:spcPct val="50000"/>
                  </a:spcBef>
                </a:pPr>
                <a:r>
                  <a:rPr lang="en-US">
                    <a:latin typeface="Calibri" pitchFamily="34" charset="0"/>
                  </a:rPr>
                  <a:t>H</a:t>
                </a:r>
                <a:r>
                  <a:rPr lang="en-US" baseline="30000">
                    <a:latin typeface="Calibri" pitchFamily="34" charset="0"/>
                  </a:rPr>
                  <a:t>+</a:t>
                </a:r>
                <a:r>
                  <a:rPr lang="en-US">
                    <a:latin typeface="Calibri" pitchFamily="34" charset="0"/>
                  </a:rPr>
                  <a:t>, 75</a:t>
                </a:r>
                <a:r>
                  <a:rPr lang="en-US" baseline="30000">
                    <a:latin typeface="Calibri" pitchFamily="34" charset="0"/>
                  </a:rPr>
                  <a:t>0</a:t>
                </a:r>
                <a:r>
                  <a:rPr lang="en-US">
                    <a:latin typeface="Calibri" pitchFamily="34" charset="0"/>
                  </a:rPr>
                  <a:t>C</a:t>
                </a:r>
              </a:p>
              <a:p>
                <a:pPr>
                  <a:spcBef>
                    <a:spcPct val="50000"/>
                  </a:spcBef>
                </a:pPr>
                <a:r>
                  <a:rPr lang="en-US">
                    <a:latin typeface="Calibri" pitchFamily="34" charset="0"/>
                  </a:rPr>
                  <a:t>- nH</a:t>
                </a:r>
                <a:r>
                  <a:rPr lang="en-US" baseline="-25000">
                    <a:latin typeface="Calibri" pitchFamily="34" charset="0"/>
                  </a:rPr>
                  <a:t>2</a:t>
                </a:r>
                <a:r>
                  <a:rPr lang="en-US">
                    <a:latin typeface="Calibri" pitchFamily="34" charset="0"/>
                  </a:rPr>
                  <a:t>O</a:t>
                </a:r>
              </a:p>
            </p:txBody>
          </p:sp>
          <p:sp>
            <p:nvSpPr>
              <p:cNvPr id="5156" name="Line 17"/>
              <p:cNvSpPr>
                <a:spLocks noChangeShapeType="1"/>
              </p:cNvSpPr>
              <p:nvPr/>
            </p:nvSpPr>
            <p:spPr bwMode="auto">
              <a:xfrm>
                <a:off x="3168" y="2448"/>
                <a:ext cx="720" cy="0"/>
              </a:xfrm>
              <a:prstGeom prst="line">
                <a:avLst/>
              </a:prstGeom>
              <a:noFill/>
              <a:ln w="28575">
                <a:solidFill>
                  <a:schemeClr val="tx1"/>
                </a:solidFill>
                <a:round/>
                <a:headEnd/>
                <a:tailEnd type="triangle" w="med" len="med"/>
              </a:ln>
            </p:spPr>
            <p:txBody>
              <a:bodyPr/>
              <a:lstStyle/>
              <a:p>
                <a:endParaRPr lang="en-US"/>
              </a:p>
            </p:txBody>
          </p:sp>
        </p:grpSp>
      </p:grpSp>
      <p:graphicFrame>
        <p:nvGraphicFramePr>
          <p:cNvPr id="16" name="Object 5"/>
          <p:cNvGraphicFramePr>
            <a:graphicFrameLocks noChangeAspect="1"/>
          </p:cNvGraphicFramePr>
          <p:nvPr>
            <p:extLst>
              <p:ext uri="{D42A27DB-BD31-4B8C-83A1-F6EECF244321}">
                <p14:modId xmlns:p14="http://schemas.microsoft.com/office/powerpoint/2010/main" val="2668230988"/>
              </p:ext>
            </p:extLst>
          </p:nvPr>
        </p:nvGraphicFramePr>
        <p:xfrm>
          <a:off x="2176216" y="1407319"/>
          <a:ext cx="741362" cy="1219200"/>
        </p:xfrm>
        <a:graphic>
          <a:graphicData uri="http://schemas.openxmlformats.org/presentationml/2006/ole">
            <mc:AlternateContent xmlns:mc="http://schemas.openxmlformats.org/markup-compatibility/2006">
              <mc:Choice xmlns:v="urn:schemas-microsoft-com:vml" Requires="v">
                <p:oleObj spid="_x0000_s5197" r:id="rId9" imgW="792000" imgH="943200" progId="">
                  <p:embed/>
                </p:oleObj>
              </mc:Choice>
              <mc:Fallback>
                <p:oleObj r:id="rId9" imgW="792000" imgH="94320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6216" y="1407319"/>
                        <a:ext cx="74136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a:spLocks noChangeArrowheads="1"/>
          </p:cNvSpPr>
          <p:nvPr/>
        </p:nvSpPr>
        <p:spPr bwMode="auto">
          <a:xfrm>
            <a:off x="3143250" y="1785938"/>
            <a:ext cx="2357438" cy="461962"/>
          </a:xfrm>
          <a:prstGeom prst="rect">
            <a:avLst/>
          </a:prstGeom>
          <a:noFill/>
          <a:ln w="9525">
            <a:noFill/>
            <a:miter lim="800000"/>
            <a:headEnd/>
            <a:tailEnd/>
          </a:ln>
        </p:spPr>
        <p:txBody>
          <a:bodyPr>
            <a:spAutoFit/>
          </a:bodyPr>
          <a:lstStyle/>
          <a:p>
            <a:r>
              <a:rPr lang="en-US" sz="2400" dirty="0">
                <a:latin typeface="Calibri" pitchFamily="34" charset="0"/>
              </a:rPr>
              <a:t>(phenol)              ;</a:t>
            </a:r>
          </a:p>
        </p:txBody>
      </p:sp>
      <p:sp>
        <p:nvSpPr>
          <p:cNvPr id="18" name="TextBox 17"/>
          <p:cNvSpPr txBox="1">
            <a:spLocks noChangeArrowheads="1"/>
          </p:cNvSpPr>
          <p:nvPr/>
        </p:nvSpPr>
        <p:spPr bwMode="auto">
          <a:xfrm>
            <a:off x="5572125" y="1785938"/>
            <a:ext cx="2928938" cy="461962"/>
          </a:xfrm>
          <a:prstGeom prst="rect">
            <a:avLst/>
          </a:prstGeom>
          <a:noFill/>
          <a:ln w="9525">
            <a:noFill/>
            <a:miter lim="800000"/>
            <a:headEnd/>
            <a:tailEnd/>
          </a:ln>
        </p:spPr>
        <p:txBody>
          <a:bodyPr>
            <a:spAutoFit/>
          </a:bodyPr>
          <a:lstStyle/>
          <a:p>
            <a:r>
              <a:rPr lang="en-US" sz="2400">
                <a:latin typeface="Calibri" pitchFamily="34" charset="0"/>
              </a:rPr>
              <a:t>HCH=O (fomanđehit)</a:t>
            </a:r>
          </a:p>
        </p:txBody>
      </p:sp>
      <p:sp>
        <p:nvSpPr>
          <p:cNvPr id="19" name="TextBox 18"/>
          <p:cNvSpPr txBox="1">
            <a:spLocks noChangeArrowheads="1"/>
          </p:cNvSpPr>
          <p:nvPr/>
        </p:nvSpPr>
        <p:spPr bwMode="auto">
          <a:xfrm>
            <a:off x="2286000" y="4357688"/>
            <a:ext cx="6215063" cy="954087"/>
          </a:xfrm>
          <a:prstGeom prst="rect">
            <a:avLst/>
          </a:prstGeom>
          <a:noFill/>
          <a:ln w="9525">
            <a:noFill/>
            <a:miter lim="800000"/>
            <a:headEnd/>
            <a:tailEnd/>
          </a:ln>
        </p:spPr>
        <p:txBody>
          <a:bodyPr>
            <a:spAutoFit/>
          </a:bodyPr>
          <a:lstStyle/>
          <a:p>
            <a:r>
              <a:rPr lang="en-US" sz="2800" b="1">
                <a:latin typeface="Calibri" pitchFamily="34" charset="0"/>
                <a:sym typeface="Wingdings" pitchFamily="2" charset="2"/>
              </a:rPr>
              <a:t>là chất rắn, dễ nóng chảy, dễ tan trong 1 số dung môi hữu cơ</a:t>
            </a:r>
            <a:endParaRPr lang="en-US" sz="2800" b="1">
              <a:latin typeface="Calibri" pitchFamily="34" charset="0"/>
            </a:endParaRPr>
          </a:p>
        </p:txBody>
      </p:sp>
      <p:sp>
        <p:nvSpPr>
          <p:cNvPr id="20" name="TextBox 19"/>
          <p:cNvSpPr txBox="1">
            <a:spLocks noChangeArrowheads="1"/>
          </p:cNvSpPr>
          <p:nvPr/>
        </p:nvSpPr>
        <p:spPr bwMode="auto">
          <a:xfrm>
            <a:off x="2786063" y="5715000"/>
            <a:ext cx="3357562" cy="523875"/>
          </a:xfrm>
          <a:prstGeom prst="rect">
            <a:avLst/>
          </a:prstGeom>
          <a:noFill/>
          <a:ln w="9525">
            <a:noFill/>
            <a:miter lim="800000"/>
            <a:headEnd/>
            <a:tailEnd/>
          </a:ln>
        </p:spPr>
        <p:txBody>
          <a:bodyPr>
            <a:spAutoFit/>
          </a:bodyPr>
          <a:lstStyle/>
          <a:p>
            <a:r>
              <a:rPr lang="en-US" sz="2800" b="1" dirty="0" err="1">
                <a:latin typeface="Calibri" pitchFamily="34" charset="0"/>
                <a:sym typeface="Wingdings" pitchFamily="2" charset="2"/>
              </a:rPr>
              <a:t>làm</a:t>
            </a:r>
            <a:r>
              <a:rPr lang="en-US" sz="2800" b="1" dirty="0">
                <a:latin typeface="Calibri" pitchFamily="34" charset="0"/>
                <a:sym typeface="Wingdings" pitchFamily="2" charset="2"/>
              </a:rPr>
              <a:t> </a:t>
            </a:r>
            <a:r>
              <a:rPr lang="en-US" sz="2800" b="1" dirty="0" err="1">
                <a:latin typeface="Calibri" pitchFamily="34" charset="0"/>
                <a:sym typeface="Wingdings" pitchFamily="2" charset="2"/>
              </a:rPr>
              <a:t>bột</a:t>
            </a:r>
            <a:r>
              <a:rPr lang="en-US" sz="2800" b="1" dirty="0">
                <a:latin typeface="Calibri" pitchFamily="34" charset="0"/>
                <a:sym typeface="Wingdings" pitchFamily="2" charset="2"/>
              </a:rPr>
              <a:t> </a:t>
            </a:r>
            <a:r>
              <a:rPr lang="en-US" sz="2800" b="1" dirty="0" err="1">
                <a:latin typeface="Calibri" pitchFamily="34" charset="0"/>
                <a:sym typeface="Wingdings" pitchFamily="2" charset="2"/>
              </a:rPr>
              <a:t>ép</a:t>
            </a:r>
            <a:r>
              <a:rPr lang="en-US" sz="2800" b="1" dirty="0">
                <a:latin typeface="Calibri" pitchFamily="34" charset="0"/>
                <a:sym typeface="Wingdings" pitchFamily="2" charset="2"/>
              </a:rPr>
              <a:t>, </a:t>
            </a:r>
            <a:r>
              <a:rPr lang="en-US" sz="2800" b="1" dirty="0" err="1">
                <a:latin typeface="Calibri" pitchFamily="34" charset="0"/>
                <a:sym typeface="Wingdings" pitchFamily="2" charset="2"/>
              </a:rPr>
              <a:t>sơn</a:t>
            </a:r>
            <a:endParaRPr lang="en-US"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heckerboard(across)">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pt-BR" sz="4800" b="1" dirty="0" smtClean="0">
                <a:latin typeface="Times New Roman" pitchFamily="18" charset="0"/>
              </a:rPr>
              <a:t>LUYỆN TẬP</a:t>
            </a:r>
            <a:endParaRPr lang="en-US" sz="4800" dirty="0" smtClean="0">
              <a:latin typeface="Times New Roman" pitchFamily="18" charset="0"/>
            </a:endParaRPr>
          </a:p>
        </p:txBody>
      </p:sp>
      <p:sp>
        <p:nvSpPr>
          <p:cNvPr id="52226" name="Content Placeholder 2"/>
          <p:cNvSpPr>
            <a:spLocks noGrp="1"/>
          </p:cNvSpPr>
          <p:nvPr>
            <p:ph idx="1"/>
          </p:nvPr>
        </p:nvSpPr>
        <p:spPr/>
        <p:txBody>
          <a:bodyPr/>
          <a:lstStyle/>
          <a:p>
            <a:pPr marL="0" indent="0">
              <a:buNone/>
            </a:pPr>
            <a:r>
              <a:rPr lang="en-US" dirty="0" err="1" smtClean="0">
                <a:solidFill>
                  <a:srgbClr val="0000FF"/>
                </a:solidFill>
              </a:rPr>
              <a:t>Trong</a:t>
            </a:r>
            <a:r>
              <a:rPr lang="en-US" dirty="0" smtClean="0">
                <a:solidFill>
                  <a:srgbClr val="0000FF"/>
                </a:solidFill>
              </a:rPr>
              <a:t> </a:t>
            </a:r>
            <a:r>
              <a:rPr lang="en-US" dirty="0" err="1" smtClean="0">
                <a:solidFill>
                  <a:srgbClr val="0000FF"/>
                </a:solidFill>
              </a:rPr>
              <a:t>các</a:t>
            </a:r>
            <a:r>
              <a:rPr lang="en-US" dirty="0" smtClean="0">
                <a:solidFill>
                  <a:srgbClr val="0000FF"/>
                </a:solidFill>
              </a:rPr>
              <a:t> </a:t>
            </a:r>
            <a:r>
              <a:rPr lang="en-US" dirty="0" err="1" smtClean="0">
                <a:solidFill>
                  <a:srgbClr val="0000FF"/>
                </a:solidFill>
              </a:rPr>
              <a:t>polime</a:t>
            </a:r>
            <a:r>
              <a:rPr lang="en-US" dirty="0" smtClean="0">
                <a:solidFill>
                  <a:srgbClr val="0000FF"/>
                </a:solidFill>
              </a:rPr>
              <a:t> </a:t>
            </a:r>
            <a:r>
              <a:rPr lang="en-US" dirty="0" err="1" smtClean="0">
                <a:solidFill>
                  <a:srgbClr val="0000FF"/>
                </a:solidFill>
              </a:rPr>
              <a:t>sau</a:t>
            </a:r>
            <a:r>
              <a:rPr lang="en-US" dirty="0" smtClean="0">
                <a:solidFill>
                  <a:srgbClr val="0000FF"/>
                </a:solidFill>
              </a:rPr>
              <a:t>, </a:t>
            </a:r>
            <a:r>
              <a:rPr lang="en-US" dirty="0" err="1" smtClean="0">
                <a:solidFill>
                  <a:srgbClr val="0000FF"/>
                </a:solidFill>
              </a:rPr>
              <a:t>polime</a:t>
            </a:r>
            <a:r>
              <a:rPr lang="en-US" dirty="0" smtClean="0">
                <a:solidFill>
                  <a:srgbClr val="0000FF"/>
                </a:solidFill>
              </a:rPr>
              <a:t> </a:t>
            </a:r>
            <a:r>
              <a:rPr lang="en-US" dirty="0" err="1" smtClean="0">
                <a:solidFill>
                  <a:srgbClr val="0000FF"/>
                </a:solidFill>
              </a:rPr>
              <a:t>nào</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smtClean="0">
                <a:solidFill>
                  <a:srgbClr val="0000FF"/>
                </a:solidFill>
              </a:rPr>
              <a:t>dùng</a:t>
            </a:r>
            <a:r>
              <a:rPr lang="en-US" dirty="0" smtClean="0">
                <a:solidFill>
                  <a:srgbClr val="0000FF"/>
                </a:solidFill>
              </a:rPr>
              <a:t> </a:t>
            </a:r>
            <a:r>
              <a:rPr lang="en-US" dirty="0" err="1" smtClean="0">
                <a:solidFill>
                  <a:srgbClr val="0000FF"/>
                </a:solidFill>
              </a:rPr>
              <a:t>làm</a:t>
            </a:r>
            <a:r>
              <a:rPr lang="en-US" dirty="0" smtClean="0">
                <a:solidFill>
                  <a:srgbClr val="0000FF"/>
                </a:solidFill>
              </a:rPr>
              <a:t> </a:t>
            </a:r>
            <a:r>
              <a:rPr lang="en-US" dirty="0" err="1" smtClean="0">
                <a:solidFill>
                  <a:srgbClr val="0000FF"/>
                </a:solidFill>
              </a:rPr>
              <a:t>chất</a:t>
            </a:r>
            <a:r>
              <a:rPr lang="en-US" dirty="0" smtClean="0">
                <a:solidFill>
                  <a:srgbClr val="0000FF"/>
                </a:solidFill>
              </a:rPr>
              <a:t> </a:t>
            </a:r>
            <a:r>
              <a:rPr lang="en-US" dirty="0" err="1" smtClean="0">
                <a:solidFill>
                  <a:srgbClr val="0000FF"/>
                </a:solidFill>
              </a:rPr>
              <a:t>dẻo</a:t>
            </a:r>
            <a:r>
              <a:rPr lang="en-US" dirty="0" smtClean="0">
                <a:solidFill>
                  <a:srgbClr val="0000FF"/>
                </a:solidFill>
              </a:rPr>
              <a:t>?</a:t>
            </a:r>
          </a:p>
          <a:p>
            <a:pPr>
              <a:buFont typeface="Arial" charset="0"/>
              <a:buNone/>
            </a:pPr>
            <a:r>
              <a:rPr lang="en-US" dirty="0" smtClean="0">
                <a:solidFill>
                  <a:srgbClr val="0000FF"/>
                </a:solidFill>
              </a:rPr>
              <a:t> 1, </a:t>
            </a:r>
            <a:r>
              <a:rPr lang="en-US" dirty="0" err="1" smtClean="0">
                <a:solidFill>
                  <a:srgbClr val="0000FF"/>
                </a:solidFill>
              </a:rPr>
              <a:t>Polietilen</a:t>
            </a:r>
            <a:r>
              <a:rPr lang="en-US" dirty="0" smtClean="0">
                <a:solidFill>
                  <a:srgbClr val="0000FF"/>
                </a:solidFill>
              </a:rPr>
              <a:t>               2, </a:t>
            </a:r>
            <a:r>
              <a:rPr lang="en-US" dirty="0" err="1" smtClean="0">
                <a:solidFill>
                  <a:srgbClr val="0000FF"/>
                </a:solidFill>
              </a:rPr>
              <a:t>Poli</a:t>
            </a:r>
            <a:r>
              <a:rPr lang="en-US" dirty="0" smtClean="0">
                <a:solidFill>
                  <a:srgbClr val="0000FF"/>
                </a:solidFill>
              </a:rPr>
              <a:t>(phenol-</a:t>
            </a:r>
            <a:r>
              <a:rPr lang="en-US" dirty="0" err="1" smtClean="0">
                <a:solidFill>
                  <a:srgbClr val="0000FF"/>
                </a:solidFill>
              </a:rPr>
              <a:t>fomanđehit</a:t>
            </a:r>
            <a:r>
              <a:rPr lang="en-US" dirty="0" smtClean="0">
                <a:solidFill>
                  <a:srgbClr val="0000FF"/>
                </a:solidFill>
              </a:rPr>
              <a:t>)</a:t>
            </a:r>
          </a:p>
          <a:p>
            <a:pPr>
              <a:buFont typeface="Arial" charset="0"/>
              <a:buNone/>
            </a:pPr>
            <a:r>
              <a:rPr lang="en-US" dirty="0" smtClean="0">
                <a:solidFill>
                  <a:srgbClr val="0000FF"/>
                </a:solidFill>
              </a:rPr>
              <a:t> 3, </a:t>
            </a:r>
            <a:r>
              <a:rPr lang="en-US" dirty="0" err="1" smtClean="0">
                <a:solidFill>
                  <a:srgbClr val="0000FF"/>
                </a:solidFill>
              </a:rPr>
              <a:t>Nilon</a:t>
            </a:r>
            <a:r>
              <a:rPr lang="en-US" dirty="0" smtClean="0">
                <a:solidFill>
                  <a:srgbClr val="0000FF"/>
                </a:solidFill>
              </a:rPr>
              <a:t> - 6,6             4, </a:t>
            </a:r>
            <a:r>
              <a:rPr lang="en-US" dirty="0" err="1" smtClean="0">
                <a:solidFill>
                  <a:srgbClr val="0000FF"/>
                </a:solidFill>
              </a:rPr>
              <a:t>Tinh</a:t>
            </a:r>
            <a:r>
              <a:rPr lang="en-US" dirty="0" smtClean="0">
                <a:solidFill>
                  <a:srgbClr val="0000FF"/>
                </a:solidFill>
              </a:rPr>
              <a:t> </a:t>
            </a:r>
            <a:r>
              <a:rPr lang="en-US" dirty="0" err="1" smtClean="0">
                <a:solidFill>
                  <a:srgbClr val="0000FF"/>
                </a:solidFill>
              </a:rPr>
              <a:t>bột</a:t>
            </a:r>
            <a:endParaRPr lang="en-US" dirty="0" smtClean="0">
              <a:solidFill>
                <a:srgbClr val="0000FF"/>
              </a:solidFill>
            </a:endParaRPr>
          </a:p>
          <a:p>
            <a:pPr>
              <a:buFont typeface="Arial" charset="0"/>
              <a:buNone/>
            </a:pPr>
            <a:r>
              <a:rPr lang="en-US" dirty="0" smtClean="0">
                <a:solidFill>
                  <a:srgbClr val="0000FF"/>
                </a:solidFill>
              </a:rPr>
              <a:t> 5, </a:t>
            </a:r>
            <a:r>
              <a:rPr lang="en-US" dirty="0" err="1" smtClean="0">
                <a:solidFill>
                  <a:srgbClr val="0000FF"/>
                </a:solidFill>
              </a:rPr>
              <a:t>Poli</a:t>
            </a:r>
            <a:r>
              <a:rPr lang="en-US" dirty="0" smtClean="0">
                <a:solidFill>
                  <a:srgbClr val="0000FF"/>
                </a:solidFill>
              </a:rPr>
              <a:t>(vinyl </a:t>
            </a:r>
            <a:r>
              <a:rPr lang="en-US" dirty="0" err="1" smtClean="0">
                <a:solidFill>
                  <a:srgbClr val="0000FF"/>
                </a:solidFill>
              </a:rPr>
              <a:t>clorua</a:t>
            </a:r>
            <a:r>
              <a:rPr lang="en-US" dirty="0" smtClean="0">
                <a:solidFill>
                  <a:srgbClr val="0000FF"/>
                </a:solidFill>
              </a:rPr>
              <a:t>)  6, </a:t>
            </a:r>
            <a:r>
              <a:rPr lang="en-US" dirty="0" err="1" smtClean="0">
                <a:solidFill>
                  <a:srgbClr val="0000FF"/>
                </a:solidFill>
              </a:rPr>
              <a:t>Poli</a:t>
            </a:r>
            <a:r>
              <a:rPr lang="en-US" dirty="0" smtClean="0">
                <a:solidFill>
                  <a:srgbClr val="0000FF"/>
                </a:solidFill>
              </a:rPr>
              <a:t>(</a:t>
            </a:r>
            <a:r>
              <a:rPr lang="en-US" dirty="0" err="1" smtClean="0">
                <a:solidFill>
                  <a:srgbClr val="0000FF"/>
                </a:solidFill>
              </a:rPr>
              <a:t>metyl</a:t>
            </a:r>
            <a:r>
              <a:rPr lang="en-US" dirty="0" smtClean="0">
                <a:solidFill>
                  <a:srgbClr val="0000FF"/>
                </a:solidFill>
              </a:rPr>
              <a:t> </a:t>
            </a:r>
            <a:r>
              <a:rPr lang="en-US" dirty="0" err="1" smtClean="0">
                <a:solidFill>
                  <a:srgbClr val="0000FF"/>
                </a:solidFill>
              </a:rPr>
              <a:t>metacrylat</a:t>
            </a:r>
            <a:r>
              <a:rPr lang="en-US" dirty="0" smtClean="0">
                <a:solidFill>
                  <a:srgbClr val="0000FF"/>
                </a:solidFill>
              </a:rPr>
              <a:t>)</a:t>
            </a:r>
          </a:p>
          <a:p>
            <a:pPr>
              <a:buFont typeface="Arial" charset="0"/>
              <a:buNone/>
            </a:pPr>
            <a:r>
              <a:rPr lang="en-US" dirty="0" smtClean="0">
                <a:solidFill>
                  <a:srgbClr val="0000FF"/>
                </a:solidFill>
              </a:rPr>
              <a:t>     A. 1, 2, 3, 4                        B. 1, 2, 5, 6</a:t>
            </a:r>
          </a:p>
          <a:p>
            <a:pPr>
              <a:buFont typeface="Arial" charset="0"/>
              <a:buNone/>
            </a:pPr>
            <a:r>
              <a:rPr lang="en-US" dirty="0" smtClean="0">
                <a:solidFill>
                  <a:srgbClr val="0000FF"/>
                </a:solidFill>
              </a:rPr>
              <a:t>     C. 1, 3, 4, 5                        D. 2, 3, 4, 5</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52225"/>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52226">
                                            <p:txEl>
                                              <p:pRg st="0" end="0"/>
                                            </p:txEl>
                                          </p:spTgt>
                                        </p:tgtEl>
                                        <p:attrNameLst>
                                          <p:attrName>style.visibility</p:attrName>
                                        </p:attrNameLst>
                                      </p:cBhvr>
                                      <p:to>
                                        <p:strVal val="visible"/>
                                      </p:to>
                                    </p:set>
                                    <p:animEffect transition="in" filter="box(in)">
                                      <p:cBhvr>
                                        <p:cTn id="11" dur="500"/>
                                        <p:tgtEl>
                                          <p:spTgt spid="5222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2226">
                                            <p:txEl>
                                              <p:pRg st="1" end="1"/>
                                            </p:txEl>
                                          </p:spTgt>
                                        </p:tgtEl>
                                        <p:attrNameLst>
                                          <p:attrName>style.visibility</p:attrName>
                                        </p:attrNameLst>
                                      </p:cBhvr>
                                      <p:to>
                                        <p:strVal val="visible"/>
                                      </p:to>
                                    </p:set>
                                    <p:animEffect transition="in" filter="box(in)">
                                      <p:cBhvr>
                                        <p:cTn id="16" dur="500"/>
                                        <p:tgtEl>
                                          <p:spTgt spid="52226">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52226">
                                            <p:txEl>
                                              <p:pRg st="2" end="2"/>
                                            </p:txEl>
                                          </p:spTgt>
                                        </p:tgtEl>
                                        <p:attrNameLst>
                                          <p:attrName>style.visibility</p:attrName>
                                        </p:attrNameLst>
                                      </p:cBhvr>
                                      <p:to>
                                        <p:strVal val="visible"/>
                                      </p:to>
                                    </p:set>
                                    <p:animEffect transition="in" filter="box(in)">
                                      <p:cBhvr>
                                        <p:cTn id="19" dur="500"/>
                                        <p:tgtEl>
                                          <p:spTgt spid="52226">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box(in)">
                                      <p:cBhvr>
                                        <p:cTn id="22" dur="500"/>
                                        <p:tgtEl>
                                          <p:spTgt spid="52226">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52226">
                                            <p:txEl>
                                              <p:pRg st="4" end="4"/>
                                            </p:txEl>
                                          </p:spTgt>
                                        </p:tgtEl>
                                        <p:attrNameLst>
                                          <p:attrName>style.visibility</p:attrName>
                                        </p:attrNameLst>
                                      </p:cBhvr>
                                      <p:to>
                                        <p:strVal val="visible"/>
                                      </p:to>
                                    </p:set>
                                    <p:animEffect transition="in" filter="box(in)">
                                      <p:cBhvr>
                                        <p:cTn id="25" dur="500"/>
                                        <p:tgtEl>
                                          <p:spTgt spid="52226">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52226">
                                            <p:txEl>
                                              <p:pRg st="5" end="5"/>
                                            </p:txEl>
                                          </p:spTgt>
                                        </p:tgtEl>
                                        <p:attrNameLst>
                                          <p:attrName>style.visibility</p:attrName>
                                        </p:attrNameLst>
                                      </p:cBhvr>
                                      <p:to>
                                        <p:strVal val="visible"/>
                                      </p:to>
                                    </p:set>
                                    <p:animEffect transition="in" filter="box(in)">
                                      <p:cBhvr>
                                        <p:cTn id="28" dur="5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2600" y="0"/>
            <a:ext cx="5867400" cy="519113"/>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800" dirty="0" err="1">
                <a:effectLst>
                  <a:outerShdw blurRad="38100" dist="38100" dir="2700000" algn="tl">
                    <a:srgbClr val="C0C0C0"/>
                  </a:outerShdw>
                </a:effectLst>
                <a:latin typeface="+mn-lt"/>
              </a:rPr>
              <a:t>Một</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số</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ứng</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dụng</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của</a:t>
            </a:r>
            <a:r>
              <a:rPr lang="en-US" sz="2800" dirty="0">
                <a:effectLst>
                  <a:outerShdw blurRad="38100" dist="38100" dir="2700000" algn="tl">
                    <a:srgbClr val="C0C0C0"/>
                  </a:outerShdw>
                </a:effectLst>
                <a:latin typeface="+mn-lt"/>
              </a:rPr>
              <a:t> PPF</a:t>
            </a:r>
          </a:p>
        </p:txBody>
      </p:sp>
      <p:pic>
        <p:nvPicPr>
          <p:cNvPr id="5" name="Picture 3" descr="Hình ảnh085"/>
          <p:cNvPicPr>
            <a:picLocks noChangeAspect="1" noChangeArrowheads="1"/>
          </p:cNvPicPr>
          <p:nvPr/>
        </p:nvPicPr>
        <p:blipFill>
          <a:blip r:embed="rId2"/>
          <a:srcRect/>
          <a:stretch>
            <a:fillRect/>
          </a:stretch>
        </p:blipFill>
        <p:spPr bwMode="auto">
          <a:xfrm>
            <a:off x="5943600" y="3797300"/>
            <a:ext cx="3200400" cy="3060700"/>
          </a:xfrm>
          <a:prstGeom prst="rect">
            <a:avLst/>
          </a:prstGeom>
          <a:noFill/>
          <a:ln w="9525">
            <a:noFill/>
            <a:miter lim="800000"/>
            <a:headEnd/>
            <a:tailEnd/>
          </a:ln>
        </p:spPr>
      </p:pic>
      <p:pic>
        <p:nvPicPr>
          <p:cNvPr id="6" name="Picture 4" descr="son4"/>
          <p:cNvPicPr>
            <a:picLocks noChangeAspect="1" noChangeArrowheads="1"/>
          </p:cNvPicPr>
          <p:nvPr/>
        </p:nvPicPr>
        <p:blipFill>
          <a:blip r:embed="rId3"/>
          <a:srcRect/>
          <a:stretch>
            <a:fillRect/>
          </a:stretch>
        </p:blipFill>
        <p:spPr bwMode="auto">
          <a:xfrm>
            <a:off x="5943600" y="762000"/>
            <a:ext cx="3200400" cy="3048000"/>
          </a:xfrm>
          <a:prstGeom prst="rect">
            <a:avLst/>
          </a:prstGeom>
          <a:noFill/>
          <a:ln w="9525">
            <a:noFill/>
            <a:miter lim="800000"/>
            <a:headEnd/>
            <a:tailEnd/>
          </a:ln>
        </p:spPr>
      </p:pic>
      <p:pic>
        <p:nvPicPr>
          <p:cNvPr id="7" name="Picture 5" descr="bộ bàn ghế minh quốc gỗ trắc"/>
          <p:cNvPicPr>
            <a:picLocks noChangeAspect="1" noChangeArrowheads="1"/>
          </p:cNvPicPr>
          <p:nvPr/>
        </p:nvPicPr>
        <p:blipFill>
          <a:blip r:embed="rId4"/>
          <a:srcRect/>
          <a:stretch>
            <a:fillRect/>
          </a:stretch>
        </p:blipFill>
        <p:spPr bwMode="auto">
          <a:xfrm>
            <a:off x="3048000" y="3886200"/>
            <a:ext cx="2895600" cy="2971800"/>
          </a:xfrm>
          <a:prstGeom prst="rect">
            <a:avLst/>
          </a:prstGeom>
          <a:noFill/>
          <a:ln w="9525">
            <a:noFill/>
            <a:miter lim="800000"/>
            <a:headEnd/>
            <a:tailEnd/>
          </a:ln>
        </p:spPr>
      </p:pic>
      <p:pic>
        <p:nvPicPr>
          <p:cNvPr id="8" name="Picture 6" descr="img0284gj2"/>
          <p:cNvPicPr>
            <a:picLocks noChangeAspect="1" noChangeArrowheads="1"/>
          </p:cNvPicPr>
          <p:nvPr/>
        </p:nvPicPr>
        <p:blipFill>
          <a:blip r:embed="rId5"/>
          <a:srcRect/>
          <a:stretch>
            <a:fillRect/>
          </a:stretch>
        </p:blipFill>
        <p:spPr bwMode="auto">
          <a:xfrm>
            <a:off x="0" y="3886200"/>
            <a:ext cx="3048000" cy="2971800"/>
          </a:xfrm>
          <a:prstGeom prst="rect">
            <a:avLst/>
          </a:prstGeom>
          <a:noFill/>
          <a:ln w="9525">
            <a:noFill/>
            <a:miter lim="800000"/>
            <a:headEnd/>
            <a:tailEnd/>
          </a:ln>
        </p:spPr>
      </p:pic>
      <p:pic>
        <p:nvPicPr>
          <p:cNvPr id="9" name="Picture 7" descr="big_37363_58_256_S9UE2"/>
          <p:cNvPicPr>
            <a:picLocks noChangeAspect="1" noChangeArrowheads="1"/>
          </p:cNvPicPr>
          <p:nvPr/>
        </p:nvPicPr>
        <p:blipFill>
          <a:blip r:embed="rId6"/>
          <a:srcRect/>
          <a:stretch>
            <a:fillRect/>
          </a:stretch>
        </p:blipFill>
        <p:spPr bwMode="auto">
          <a:xfrm>
            <a:off x="3059113" y="765175"/>
            <a:ext cx="2895600" cy="3124200"/>
          </a:xfrm>
          <a:prstGeom prst="rect">
            <a:avLst/>
          </a:prstGeom>
          <a:noFill/>
          <a:ln w="9525">
            <a:noFill/>
            <a:miter lim="800000"/>
            <a:headEnd/>
            <a:tailEnd/>
          </a:ln>
        </p:spPr>
      </p:pic>
      <p:pic>
        <p:nvPicPr>
          <p:cNvPr id="10" name="Picture 8" descr="pict5953resizeyv5.jpg"/>
          <p:cNvPicPr>
            <a:picLocks noChangeAspect="1" noChangeArrowheads="1"/>
          </p:cNvPicPr>
          <p:nvPr/>
        </p:nvPicPr>
        <p:blipFill>
          <a:blip r:embed="rId7"/>
          <a:srcRect/>
          <a:stretch>
            <a:fillRect/>
          </a:stretch>
        </p:blipFill>
        <p:spPr bwMode="auto">
          <a:xfrm>
            <a:off x="0" y="762000"/>
            <a:ext cx="3048000" cy="3086100"/>
          </a:xfrm>
          <a:prstGeom prst="rect">
            <a:avLst/>
          </a:prstGeom>
          <a:noFill/>
          <a:ln w="9525">
            <a:noFill/>
            <a:miter lim="800000"/>
            <a:headEnd/>
            <a:tailEnd/>
          </a:ln>
        </p:spPr>
      </p:pic>
      <p:sp>
        <p:nvSpPr>
          <p:cNvPr id="11" name="Text Box 9"/>
          <p:cNvSpPr txBox="1">
            <a:spLocks noChangeArrowheads="1"/>
          </p:cNvSpPr>
          <p:nvPr/>
        </p:nvSpPr>
        <p:spPr bwMode="auto">
          <a:xfrm>
            <a:off x="0" y="4114800"/>
            <a:ext cx="1600200" cy="523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2800" b="1" dirty="0" err="1">
                <a:solidFill>
                  <a:srgbClr val="FF0000"/>
                </a:solidFill>
                <a:effectLst>
                  <a:outerShdw blurRad="38100" dist="38100" dir="2700000" algn="tl">
                    <a:srgbClr val="C0C0C0"/>
                  </a:outerShdw>
                </a:effectLst>
                <a:latin typeface="Times New Roman" pitchFamily="18" charset="0"/>
              </a:rPr>
              <a:t>Đui</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đèn</a:t>
            </a:r>
            <a:endParaRPr lang="en-US" sz="2800" b="1" dirty="0">
              <a:solidFill>
                <a:srgbClr val="FF0000"/>
              </a:solidFill>
              <a:effectLst>
                <a:outerShdw blurRad="38100" dist="38100" dir="2700000" algn="tl">
                  <a:srgbClr val="C0C0C0"/>
                </a:outerShdw>
              </a:effectLst>
              <a:latin typeface="Times New Roman" pitchFamily="18" charset="0"/>
            </a:endParaRPr>
          </a:p>
        </p:txBody>
      </p:sp>
      <p:sp>
        <p:nvSpPr>
          <p:cNvPr id="12" name="Text Box 10"/>
          <p:cNvSpPr txBox="1">
            <a:spLocks noChangeArrowheads="1"/>
          </p:cNvSpPr>
          <p:nvPr/>
        </p:nvSpPr>
        <p:spPr bwMode="auto">
          <a:xfrm>
            <a:off x="0" y="1785938"/>
            <a:ext cx="1666875" cy="58420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3200" b="1" dirty="0" err="1">
                <a:solidFill>
                  <a:srgbClr val="FF0000"/>
                </a:solidFill>
                <a:effectLst>
                  <a:outerShdw blurRad="38100" dist="38100" dir="2700000" algn="tl">
                    <a:srgbClr val="C0C0C0"/>
                  </a:outerShdw>
                </a:effectLst>
                <a:latin typeface="Times New Roman" pitchFamily="18" charset="0"/>
              </a:rPr>
              <a:t>Vỏ</a:t>
            </a:r>
            <a:r>
              <a:rPr lang="en-US" sz="3200" b="1" dirty="0">
                <a:solidFill>
                  <a:srgbClr val="FF0000"/>
                </a:solidFill>
                <a:effectLst>
                  <a:outerShdw blurRad="38100" dist="38100" dir="2700000" algn="tl">
                    <a:srgbClr val="C0C0C0"/>
                  </a:outerShdw>
                </a:effectLst>
                <a:latin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rPr>
              <a:t>máy</a:t>
            </a:r>
            <a:endParaRPr lang="en-US" sz="3200" b="1" dirty="0">
              <a:solidFill>
                <a:srgbClr val="FF0000"/>
              </a:solidFill>
              <a:effectLst>
                <a:outerShdw blurRad="38100" dist="38100" dir="2700000" algn="tl">
                  <a:srgbClr val="C0C0C0"/>
                </a:outerShdw>
              </a:effectLst>
              <a:latin typeface="Times New Roman" pitchFamily="18" charset="0"/>
            </a:endParaRPr>
          </a:p>
        </p:txBody>
      </p:sp>
      <p:sp>
        <p:nvSpPr>
          <p:cNvPr id="13" name="Text Box 12"/>
          <p:cNvSpPr txBox="1">
            <a:spLocks noChangeArrowheads="1"/>
          </p:cNvSpPr>
          <p:nvPr/>
        </p:nvSpPr>
        <p:spPr bwMode="auto">
          <a:xfrm>
            <a:off x="6072188" y="1558925"/>
            <a:ext cx="2286000" cy="58420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3200" b="1" dirty="0" err="1">
                <a:solidFill>
                  <a:srgbClr val="FF0000"/>
                </a:solidFill>
                <a:effectLst>
                  <a:outerShdw blurRad="38100" dist="38100" dir="2700000" algn="tl">
                    <a:srgbClr val="C0C0C0"/>
                  </a:outerShdw>
                </a:effectLst>
                <a:latin typeface="VNI-Times" pitchFamily="2" charset="0"/>
              </a:rPr>
              <a:t>Sơn</a:t>
            </a:r>
            <a:endParaRPr lang="en-US" sz="3200" b="1" dirty="0">
              <a:solidFill>
                <a:srgbClr val="FF0000"/>
              </a:solidFill>
              <a:effectLst>
                <a:outerShdw blurRad="38100" dist="38100" dir="2700000" algn="tl">
                  <a:srgbClr val="C0C0C0"/>
                </a:outerShdw>
              </a:effectLst>
              <a:latin typeface="VNI-Times" pitchFamily="2" charset="0"/>
            </a:endParaRPr>
          </a:p>
        </p:txBody>
      </p:sp>
      <p:sp>
        <p:nvSpPr>
          <p:cNvPr id="14" name="Text Box 13"/>
          <p:cNvSpPr txBox="1">
            <a:spLocks noChangeArrowheads="1"/>
          </p:cNvSpPr>
          <p:nvPr/>
        </p:nvSpPr>
        <p:spPr bwMode="auto">
          <a:xfrm>
            <a:off x="3048000" y="3886200"/>
            <a:ext cx="1828800" cy="523875"/>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2800" b="1" dirty="0">
                <a:solidFill>
                  <a:srgbClr val="FF0000"/>
                </a:solidFill>
                <a:effectLst>
                  <a:outerShdw blurRad="38100" dist="38100" dir="2700000" algn="tl">
                    <a:srgbClr val="C0C0C0"/>
                  </a:outerShdw>
                </a:effectLst>
                <a:latin typeface="VNI-Times" pitchFamily="2" charset="0"/>
              </a:rPr>
              <a:t>VECNI</a:t>
            </a:r>
          </a:p>
        </p:txBody>
      </p:sp>
      <p:sp>
        <p:nvSpPr>
          <p:cNvPr id="15" name="Text Box 14"/>
          <p:cNvSpPr txBox="1">
            <a:spLocks noChangeArrowheads="1"/>
          </p:cNvSpPr>
          <p:nvPr/>
        </p:nvSpPr>
        <p:spPr bwMode="auto">
          <a:xfrm>
            <a:off x="3348038" y="908050"/>
            <a:ext cx="2009775"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Calibri" pitchFamily="34" charset="0"/>
              </a:rPr>
              <a:t>Ổ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par>
                          <p:cTn id="25" fill="hold">
                            <p:stCondLst>
                              <p:cond delay="500"/>
                            </p:stCondLst>
                            <p:childTnLst>
                              <p:par>
                                <p:cTn id="26" presetID="3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800" decel="100000"/>
                                        <p:tgtEl>
                                          <p:spTgt spid="15"/>
                                        </p:tgtEl>
                                      </p:cBhvr>
                                    </p:animEffect>
                                    <p:anim calcmode="lin" valueType="num">
                                      <p:cBhvr>
                                        <p:cTn id="29" dur="800" decel="100000" fill="hold"/>
                                        <p:tgtEl>
                                          <p:spTgt spid="15"/>
                                        </p:tgtEl>
                                        <p:attrNameLst>
                                          <p:attrName>style.rotation</p:attrName>
                                        </p:attrNameLst>
                                      </p:cBhvr>
                                      <p:tavLst>
                                        <p:tav tm="0">
                                          <p:val>
                                            <p:fltVal val="-90"/>
                                          </p:val>
                                        </p:tav>
                                        <p:tav tm="100000">
                                          <p:val>
                                            <p:fltVal val="0"/>
                                          </p:val>
                                        </p:tav>
                                      </p:tavLst>
                                    </p:anim>
                                    <p:anim calcmode="lin" valueType="num">
                                      <p:cBhvr>
                                        <p:cTn id="30" dur="800" decel="100000" fill="hold"/>
                                        <p:tgtEl>
                                          <p:spTgt spid="15"/>
                                        </p:tgtEl>
                                        <p:attrNameLst>
                                          <p:attrName>ppt_x</p:attrName>
                                        </p:attrNameLst>
                                      </p:cBhvr>
                                      <p:tavLst>
                                        <p:tav tm="0">
                                          <p:val>
                                            <p:strVal val="#ppt_x+0.4"/>
                                          </p:val>
                                        </p:tav>
                                        <p:tav tm="100000">
                                          <p:val>
                                            <p:strVal val="#ppt_x-0.05"/>
                                          </p:val>
                                        </p:tav>
                                      </p:tavLst>
                                    </p:anim>
                                    <p:anim calcmode="lin" valueType="num">
                                      <p:cBhvr>
                                        <p:cTn id="31" dur="800" decel="100000" fill="hold"/>
                                        <p:tgtEl>
                                          <p:spTgt spid="1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dissolve">
                                      <p:cBhvr>
                                        <p:cTn id="54" dur="500"/>
                                        <p:tgtEl>
                                          <p:spTgt spid="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dissolv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5"/>
          <p:cNvSpPr>
            <a:spLocks noChangeShapeType="1"/>
          </p:cNvSpPr>
          <p:nvPr/>
        </p:nvSpPr>
        <p:spPr bwMode="auto">
          <a:xfrm>
            <a:off x="273050" y="1427163"/>
            <a:ext cx="0" cy="4191000"/>
          </a:xfrm>
          <a:prstGeom prst="line">
            <a:avLst/>
          </a:prstGeom>
          <a:noFill/>
          <a:ln w="9525">
            <a:solidFill>
              <a:schemeClr val="tx1"/>
            </a:solidFill>
            <a:round/>
            <a:headEnd/>
            <a:tailEnd/>
          </a:ln>
        </p:spPr>
        <p:txBody>
          <a:bodyPr/>
          <a:lstStyle/>
          <a:p>
            <a:endParaRPr lang="en-US"/>
          </a:p>
        </p:txBody>
      </p:sp>
      <p:sp>
        <p:nvSpPr>
          <p:cNvPr id="38914" name="Line 6"/>
          <p:cNvSpPr>
            <a:spLocks noChangeShapeType="1"/>
          </p:cNvSpPr>
          <p:nvPr/>
        </p:nvSpPr>
        <p:spPr bwMode="auto">
          <a:xfrm>
            <a:off x="457200" y="1066800"/>
            <a:ext cx="0" cy="4876800"/>
          </a:xfrm>
          <a:prstGeom prst="line">
            <a:avLst/>
          </a:prstGeom>
          <a:noFill/>
          <a:ln w="9525">
            <a:solidFill>
              <a:schemeClr val="tx1"/>
            </a:solidFill>
            <a:round/>
            <a:headEnd/>
            <a:tailEnd/>
          </a:ln>
        </p:spPr>
        <p:txBody>
          <a:bodyPr/>
          <a:lstStyle/>
          <a:p>
            <a:endParaRPr lang="en-US"/>
          </a:p>
        </p:txBody>
      </p:sp>
      <p:sp>
        <p:nvSpPr>
          <p:cNvPr id="38915" name="Line 7"/>
          <p:cNvSpPr>
            <a:spLocks noChangeShapeType="1"/>
          </p:cNvSpPr>
          <p:nvPr/>
        </p:nvSpPr>
        <p:spPr bwMode="auto">
          <a:xfrm>
            <a:off x="685800" y="2570163"/>
            <a:ext cx="0" cy="3810000"/>
          </a:xfrm>
          <a:prstGeom prst="line">
            <a:avLst/>
          </a:prstGeom>
          <a:noFill/>
          <a:ln w="9525">
            <a:solidFill>
              <a:schemeClr val="tx1"/>
            </a:solidFill>
            <a:round/>
            <a:headEnd/>
            <a:tailEnd/>
          </a:ln>
        </p:spPr>
        <p:txBody>
          <a:bodyPr/>
          <a:lstStyle/>
          <a:p>
            <a:endParaRPr lang="en-US"/>
          </a:p>
        </p:txBody>
      </p:sp>
      <p:sp>
        <p:nvSpPr>
          <p:cNvPr id="38916" name="AutoShape 8"/>
          <p:cNvSpPr>
            <a:spLocks noChangeArrowheads="1"/>
          </p:cNvSpPr>
          <p:nvPr/>
        </p:nvSpPr>
        <p:spPr bwMode="auto">
          <a:xfrm>
            <a:off x="257175" y="1524000"/>
            <a:ext cx="412750" cy="381000"/>
          </a:xfrm>
          <a:prstGeom prst="star4">
            <a:avLst>
              <a:gd name="adj" fmla="val 12500"/>
            </a:avLst>
          </a:prstGeom>
          <a:solidFill>
            <a:srgbClr val="00CCFF"/>
          </a:solidFill>
          <a:ln w="9525">
            <a:solidFill>
              <a:srgbClr val="0000FF"/>
            </a:solidFill>
            <a:miter lim="800000"/>
            <a:headEnd/>
            <a:tailEnd/>
          </a:ln>
        </p:spPr>
        <p:txBody>
          <a:bodyPr wrap="none" anchor="ctr"/>
          <a:lstStyle/>
          <a:p>
            <a:endParaRPr lang="en-US">
              <a:latin typeface="Calibri" pitchFamily="34" charset="0"/>
            </a:endParaRPr>
          </a:p>
        </p:txBody>
      </p:sp>
      <p:sp>
        <p:nvSpPr>
          <p:cNvPr id="38917" name="AutoShape 9"/>
          <p:cNvSpPr>
            <a:spLocks noChangeArrowheads="1"/>
          </p:cNvSpPr>
          <p:nvPr/>
        </p:nvSpPr>
        <p:spPr bwMode="auto">
          <a:xfrm>
            <a:off x="471488" y="2819400"/>
            <a:ext cx="412750" cy="379413"/>
          </a:xfrm>
          <a:prstGeom prst="star4">
            <a:avLst>
              <a:gd name="adj" fmla="val 12500"/>
            </a:avLst>
          </a:prstGeom>
          <a:solidFill>
            <a:srgbClr val="00CCFF"/>
          </a:solidFill>
          <a:ln w="9525">
            <a:solidFill>
              <a:srgbClr val="0000FF"/>
            </a:solidFill>
            <a:miter lim="800000"/>
            <a:headEnd/>
            <a:tailEnd/>
          </a:ln>
        </p:spPr>
        <p:txBody>
          <a:bodyPr wrap="none" anchor="ctr"/>
          <a:lstStyle/>
          <a:p>
            <a:endParaRPr lang="en-US">
              <a:latin typeface="Calibri" pitchFamily="34" charset="0"/>
            </a:endParaRPr>
          </a:p>
        </p:txBody>
      </p:sp>
      <p:sp>
        <p:nvSpPr>
          <p:cNvPr id="38918" name="AutoShape 10"/>
          <p:cNvSpPr>
            <a:spLocks noChangeArrowheads="1"/>
          </p:cNvSpPr>
          <p:nvPr/>
        </p:nvSpPr>
        <p:spPr bwMode="auto">
          <a:xfrm>
            <a:off x="42863" y="2743200"/>
            <a:ext cx="412750" cy="381000"/>
          </a:xfrm>
          <a:prstGeom prst="star4">
            <a:avLst>
              <a:gd name="adj" fmla="val 12500"/>
            </a:avLst>
          </a:prstGeom>
          <a:solidFill>
            <a:srgbClr val="00CCFF"/>
          </a:solidFill>
          <a:ln w="9525">
            <a:solidFill>
              <a:srgbClr val="0000FF"/>
            </a:solidFill>
            <a:miter lim="800000"/>
            <a:headEnd/>
            <a:tailEnd/>
          </a:ln>
        </p:spPr>
        <p:txBody>
          <a:bodyPr wrap="none" anchor="ctr"/>
          <a:lstStyle/>
          <a:p>
            <a:endParaRPr lang="en-US">
              <a:latin typeface="Calibri" pitchFamily="34" charset="0"/>
            </a:endParaRPr>
          </a:p>
        </p:txBody>
      </p:sp>
      <p:sp>
        <p:nvSpPr>
          <p:cNvPr id="38919" name="Line 11"/>
          <p:cNvSpPr>
            <a:spLocks noChangeShapeType="1"/>
          </p:cNvSpPr>
          <p:nvPr/>
        </p:nvSpPr>
        <p:spPr bwMode="auto">
          <a:xfrm>
            <a:off x="2897188" y="6019800"/>
            <a:ext cx="3548062" cy="0"/>
          </a:xfrm>
          <a:prstGeom prst="line">
            <a:avLst/>
          </a:prstGeom>
          <a:noFill/>
          <a:ln w="9525">
            <a:solidFill>
              <a:schemeClr val="tx1"/>
            </a:solidFill>
            <a:round/>
            <a:headEnd/>
            <a:tailEnd/>
          </a:ln>
        </p:spPr>
        <p:txBody>
          <a:bodyPr/>
          <a:lstStyle/>
          <a:p>
            <a:endParaRPr lang="en-US"/>
          </a:p>
        </p:txBody>
      </p:sp>
      <p:sp>
        <p:nvSpPr>
          <p:cNvPr id="38920" name="Line 12"/>
          <p:cNvSpPr>
            <a:spLocks noChangeShapeType="1"/>
          </p:cNvSpPr>
          <p:nvPr/>
        </p:nvSpPr>
        <p:spPr bwMode="auto">
          <a:xfrm flipV="1">
            <a:off x="3309938" y="6134100"/>
            <a:ext cx="3776662" cy="38100"/>
          </a:xfrm>
          <a:prstGeom prst="line">
            <a:avLst/>
          </a:prstGeom>
          <a:noFill/>
          <a:ln w="9525">
            <a:solidFill>
              <a:schemeClr val="tx1"/>
            </a:solidFill>
            <a:round/>
            <a:headEnd/>
            <a:tailEnd/>
          </a:ln>
        </p:spPr>
        <p:txBody>
          <a:bodyPr/>
          <a:lstStyle/>
          <a:p>
            <a:endParaRPr lang="en-US"/>
          </a:p>
        </p:txBody>
      </p:sp>
      <p:sp>
        <p:nvSpPr>
          <p:cNvPr id="38921" name="Line 13"/>
          <p:cNvSpPr>
            <a:spLocks noChangeShapeType="1"/>
          </p:cNvSpPr>
          <p:nvPr/>
        </p:nvSpPr>
        <p:spPr bwMode="auto">
          <a:xfrm>
            <a:off x="1905000" y="6286500"/>
            <a:ext cx="4624388" cy="0"/>
          </a:xfrm>
          <a:prstGeom prst="line">
            <a:avLst/>
          </a:prstGeom>
          <a:noFill/>
          <a:ln w="9525">
            <a:solidFill>
              <a:schemeClr val="tx1"/>
            </a:solidFill>
            <a:round/>
            <a:headEnd/>
            <a:tailEnd/>
          </a:ln>
        </p:spPr>
        <p:txBody>
          <a:bodyPr/>
          <a:lstStyle/>
          <a:p>
            <a:endParaRPr lang="en-US"/>
          </a:p>
        </p:txBody>
      </p:sp>
      <p:sp>
        <p:nvSpPr>
          <p:cNvPr id="38922" name="AutoShape 14"/>
          <p:cNvSpPr>
            <a:spLocks noChangeArrowheads="1"/>
          </p:cNvSpPr>
          <p:nvPr/>
        </p:nvSpPr>
        <p:spPr bwMode="auto">
          <a:xfrm>
            <a:off x="4794250" y="5943600"/>
            <a:ext cx="412750" cy="381000"/>
          </a:xfrm>
          <a:prstGeom prst="star4">
            <a:avLst>
              <a:gd name="adj" fmla="val 12500"/>
            </a:avLst>
          </a:prstGeom>
          <a:solidFill>
            <a:srgbClr val="00CCFF"/>
          </a:solidFill>
          <a:ln w="9525">
            <a:solidFill>
              <a:srgbClr val="0000FF"/>
            </a:solidFill>
            <a:miter lim="800000"/>
            <a:headEnd/>
            <a:tailEnd/>
          </a:ln>
        </p:spPr>
        <p:txBody>
          <a:bodyPr wrap="none" anchor="ctr"/>
          <a:lstStyle/>
          <a:p>
            <a:endParaRPr lang="en-US">
              <a:latin typeface="Calibri" pitchFamily="34" charset="0"/>
            </a:endParaRPr>
          </a:p>
        </p:txBody>
      </p:sp>
      <p:sp>
        <p:nvSpPr>
          <p:cNvPr id="38923" name="AutoShape 15"/>
          <p:cNvSpPr>
            <a:spLocks noChangeArrowheads="1"/>
          </p:cNvSpPr>
          <p:nvPr/>
        </p:nvSpPr>
        <p:spPr bwMode="auto">
          <a:xfrm>
            <a:off x="5127625" y="6116638"/>
            <a:ext cx="412750" cy="381000"/>
          </a:xfrm>
          <a:prstGeom prst="star4">
            <a:avLst>
              <a:gd name="adj" fmla="val 12500"/>
            </a:avLst>
          </a:prstGeom>
          <a:solidFill>
            <a:srgbClr val="00CCFF"/>
          </a:solidFill>
          <a:ln w="9525">
            <a:solidFill>
              <a:srgbClr val="0000FF"/>
            </a:solidFill>
            <a:miter lim="800000"/>
            <a:headEnd/>
            <a:tailEnd/>
          </a:ln>
        </p:spPr>
        <p:txBody>
          <a:bodyPr wrap="none" anchor="ctr"/>
          <a:lstStyle/>
          <a:p>
            <a:endParaRPr lang="en-US">
              <a:latin typeface="Calibri" pitchFamily="34" charset="0"/>
            </a:endParaRPr>
          </a:p>
        </p:txBody>
      </p:sp>
      <p:pic>
        <p:nvPicPr>
          <p:cNvPr id="38924" name="Picture 2" descr="pe07677_"/>
          <p:cNvPicPr>
            <a:picLocks noChangeAspect="1" noChangeArrowheads="1"/>
          </p:cNvPicPr>
          <p:nvPr/>
        </p:nvPicPr>
        <p:blipFill>
          <a:blip r:embed="rId3"/>
          <a:srcRect/>
          <a:stretch>
            <a:fillRect/>
          </a:stretch>
        </p:blipFill>
        <p:spPr bwMode="auto">
          <a:xfrm>
            <a:off x="395288" y="5084763"/>
            <a:ext cx="1325562" cy="1473200"/>
          </a:xfrm>
          <a:prstGeom prst="rect">
            <a:avLst/>
          </a:prstGeom>
          <a:noFill/>
          <a:ln w="9525">
            <a:noFill/>
            <a:miter lim="800000"/>
            <a:headEnd/>
            <a:tailEnd/>
          </a:ln>
        </p:spPr>
      </p:pic>
      <p:pic>
        <p:nvPicPr>
          <p:cNvPr id="38925" name="Picture 70" descr="1test-tube8-med"/>
          <p:cNvPicPr>
            <a:picLocks noChangeAspect="1" noChangeArrowheads="1"/>
          </p:cNvPicPr>
          <p:nvPr/>
        </p:nvPicPr>
        <p:blipFill>
          <a:blip r:embed="rId4"/>
          <a:srcRect/>
          <a:stretch>
            <a:fillRect/>
          </a:stretch>
        </p:blipFill>
        <p:spPr bwMode="auto">
          <a:xfrm>
            <a:off x="7405688" y="5605463"/>
            <a:ext cx="1371600" cy="993775"/>
          </a:xfrm>
          <a:prstGeom prst="rect">
            <a:avLst/>
          </a:prstGeom>
          <a:noFill/>
          <a:ln w="9525">
            <a:noFill/>
            <a:miter lim="800000"/>
            <a:headEnd/>
            <a:tailEnd/>
          </a:ln>
        </p:spPr>
      </p:pic>
      <p:grpSp>
        <p:nvGrpSpPr>
          <p:cNvPr id="2" name="Group 20"/>
          <p:cNvGrpSpPr>
            <a:grpSpLocks/>
          </p:cNvGrpSpPr>
          <p:nvPr/>
        </p:nvGrpSpPr>
        <p:grpSpPr bwMode="auto">
          <a:xfrm>
            <a:off x="1285875" y="1928813"/>
            <a:ext cx="7391400" cy="3360737"/>
            <a:chOff x="572" y="1071"/>
            <a:chExt cx="3760" cy="1946"/>
          </a:xfrm>
        </p:grpSpPr>
        <p:pic>
          <p:nvPicPr>
            <p:cNvPr id="38929" name="Cloud Callout 3"/>
            <p:cNvPicPr>
              <a:picLocks noChangeArrowheads="1"/>
            </p:cNvPicPr>
            <p:nvPr/>
          </p:nvPicPr>
          <p:blipFill>
            <a:blip r:embed="rId5"/>
            <a:srcRect/>
            <a:stretch>
              <a:fillRect/>
            </a:stretch>
          </p:blipFill>
          <p:spPr bwMode="auto">
            <a:xfrm>
              <a:off x="572" y="1071"/>
              <a:ext cx="3760" cy="1946"/>
            </a:xfrm>
            <a:prstGeom prst="rect">
              <a:avLst/>
            </a:prstGeom>
            <a:noFill/>
            <a:ln w="9525">
              <a:noFill/>
              <a:miter lim="800000"/>
              <a:headEnd/>
              <a:tailEnd/>
            </a:ln>
          </p:spPr>
        </p:pic>
        <p:sp>
          <p:nvSpPr>
            <p:cNvPr id="38930" name="Text Box 22"/>
            <p:cNvSpPr txBox="1">
              <a:spLocks noChangeArrowheads="1"/>
            </p:cNvSpPr>
            <p:nvPr/>
          </p:nvSpPr>
          <p:spPr bwMode="auto">
            <a:xfrm>
              <a:off x="993" y="1422"/>
              <a:ext cx="2703" cy="829"/>
            </a:xfrm>
            <a:prstGeom prst="rect">
              <a:avLst/>
            </a:prstGeom>
            <a:noFill/>
            <a:ln w="9525">
              <a:noFill/>
              <a:miter lim="800000"/>
              <a:headEnd/>
              <a:tailEnd/>
            </a:ln>
          </p:spPr>
          <p:txBody>
            <a:bodyPr anchor="ctr"/>
            <a:lstStyle/>
            <a:p>
              <a:pPr algn="ctr"/>
              <a:r>
                <a:rPr lang="en-US" sz="2400" b="1" i="1" dirty="0" err="1">
                  <a:solidFill>
                    <a:srgbClr val="0D0D0D"/>
                  </a:solidFill>
                  <a:latin typeface="Calibri" pitchFamily="34" charset="0"/>
                  <a:cs typeface="Arial" charset="0"/>
                </a:rPr>
                <a:t>Em</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biết</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gì</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về</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thực</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trạng</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sử</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dụng</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túi</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nilon</a:t>
              </a:r>
              <a:r>
                <a:rPr lang="en-US" sz="2400" b="1" i="1" dirty="0">
                  <a:solidFill>
                    <a:srgbClr val="0D0D0D"/>
                  </a:solidFill>
                  <a:latin typeface="Calibri" pitchFamily="34" charset="0"/>
                  <a:cs typeface="Arial" charset="0"/>
                </a:rPr>
                <a:t> ở </a:t>
              </a:r>
              <a:r>
                <a:rPr lang="en-US" sz="2400" b="1" i="1" dirty="0" err="1">
                  <a:solidFill>
                    <a:srgbClr val="0D0D0D"/>
                  </a:solidFill>
                  <a:latin typeface="Calibri" pitchFamily="34" charset="0"/>
                  <a:cs typeface="Arial" charset="0"/>
                </a:rPr>
                <a:t>nước</a:t>
              </a:r>
              <a:r>
                <a:rPr lang="en-US" sz="2400" b="1" i="1" dirty="0">
                  <a:solidFill>
                    <a:srgbClr val="0D0D0D"/>
                  </a:solidFill>
                  <a:latin typeface="Calibri" pitchFamily="34" charset="0"/>
                  <a:cs typeface="Arial" charset="0"/>
                </a:rPr>
                <a:t> ta? </a:t>
              </a:r>
              <a:r>
                <a:rPr lang="en-US" sz="2400" b="1" i="1" dirty="0" err="1">
                  <a:solidFill>
                    <a:srgbClr val="0D0D0D"/>
                  </a:solidFill>
                  <a:latin typeface="Calibri" pitchFamily="34" charset="0"/>
                  <a:cs typeface="Arial" charset="0"/>
                </a:rPr>
                <a:t>Tác</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hại</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của</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túi</a:t>
              </a:r>
              <a:r>
                <a:rPr lang="en-US" sz="2400" b="1" i="1" dirty="0">
                  <a:solidFill>
                    <a:srgbClr val="0D0D0D"/>
                  </a:solidFill>
                  <a:latin typeface="Calibri" pitchFamily="34" charset="0"/>
                  <a:cs typeface="Arial" charset="0"/>
                </a:rPr>
                <a:t> </a:t>
              </a:r>
              <a:r>
                <a:rPr lang="en-US" sz="2400" b="1" i="1" dirty="0" err="1">
                  <a:solidFill>
                    <a:srgbClr val="0D0D0D"/>
                  </a:solidFill>
                  <a:latin typeface="Calibri" pitchFamily="34" charset="0"/>
                  <a:cs typeface="Arial" charset="0"/>
                </a:rPr>
                <a:t>nilon</a:t>
              </a:r>
              <a:r>
                <a:rPr lang="en-US" sz="2400" b="1" i="1" dirty="0" smtClean="0">
                  <a:solidFill>
                    <a:srgbClr val="0D0D0D"/>
                  </a:solidFill>
                  <a:latin typeface="Calibri" pitchFamily="34" charset="0"/>
                  <a:cs typeface="Arial" charset="0"/>
                </a:rPr>
                <a:t>? </a:t>
              </a:r>
              <a:endParaRPr lang="en-US" sz="2400" b="1" i="1" dirty="0">
                <a:solidFill>
                  <a:srgbClr val="0D0D0D"/>
                </a:solidFill>
                <a:latin typeface="Calibri" pitchFamily="34" charset="0"/>
                <a:cs typeface="Arial" charset="0"/>
              </a:endParaRPr>
            </a:p>
          </p:txBody>
        </p:sp>
      </p:grpSp>
      <p:pic>
        <p:nvPicPr>
          <p:cNvPr id="14" name="Picture 11" descr="book_w"/>
          <p:cNvPicPr>
            <a:picLocks noChangeAspect="1" noChangeArrowheads="1"/>
          </p:cNvPicPr>
          <p:nvPr/>
        </p:nvPicPr>
        <p:blipFill>
          <a:blip r:embed="rId6" cstate="print"/>
          <a:srcRect/>
          <a:stretch>
            <a:fillRect/>
          </a:stretch>
        </p:blipFill>
        <p:spPr bwMode="auto">
          <a:xfrm>
            <a:off x="-5296" y="2788"/>
            <a:ext cx="1409150" cy="1051640"/>
          </a:xfrm>
          <a:prstGeom prst="ellipse">
            <a:avLst/>
          </a:prstGeom>
          <a:ln>
            <a:noFill/>
          </a:ln>
          <a:effectLst>
            <a:softEdge rad="112500"/>
          </a:effectLst>
        </p:spPr>
      </p:pic>
      <p:pic>
        <p:nvPicPr>
          <p:cNvPr id="38928" name="Picture 24" descr="anh-dong-dep-lam-hinh-nen-dien-thoai (15)"/>
          <p:cNvPicPr>
            <a:picLocks noChangeAspect="1" noChangeArrowheads="1" noCrop="1"/>
          </p:cNvPicPr>
          <p:nvPr/>
        </p:nvPicPr>
        <p:blipFill>
          <a:blip r:embed="rId7"/>
          <a:srcRect/>
          <a:stretch>
            <a:fillRect/>
          </a:stretch>
        </p:blipFill>
        <p:spPr bwMode="auto">
          <a:xfrm>
            <a:off x="7086600" y="152400"/>
            <a:ext cx="19050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TXH-9-9-tui-nilon-in"/>
          <p:cNvPicPr>
            <a:picLocks noChangeAspect="1" noChangeArrowheads="1"/>
          </p:cNvPicPr>
          <p:nvPr/>
        </p:nvPicPr>
        <p:blipFill>
          <a:blip r:embed="rId3"/>
          <a:srcRect/>
          <a:stretch>
            <a:fillRect/>
          </a:stretch>
        </p:blipFill>
        <p:spPr bwMode="auto">
          <a:xfrm>
            <a:off x="0" y="762000"/>
            <a:ext cx="4751388" cy="3124200"/>
          </a:xfrm>
          <a:prstGeom prst="rect">
            <a:avLst/>
          </a:prstGeom>
          <a:noFill/>
          <a:ln w="9525">
            <a:noFill/>
            <a:miter lim="800000"/>
            <a:headEnd/>
            <a:tailEnd/>
          </a:ln>
        </p:spPr>
      </p:pic>
      <p:pic>
        <p:nvPicPr>
          <p:cNvPr id="89093" name="Picture 5" descr="Quần áo, đồ dùng trẻ em Quảng Đông chứa hoá chất độc"/>
          <p:cNvPicPr>
            <a:picLocks noGrp="1" noChangeAspect="1" noChangeArrowheads="1"/>
          </p:cNvPicPr>
          <p:nvPr>
            <p:ph type="body" idx="1"/>
          </p:nvPr>
        </p:nvPicPr>
        <p:blipFill>
          <a:blip r:embed="rId4"/>
          <a:srcRect/>
          <a:stretch>
            <a:fillRect/>
          </a:stretch>
        </p:blipFill>
        <p:spPr>
          <a:xfrm>
            <a:off x="0" y="3886200"/>
            <a:ext cx="4670425" cy="2971800"/>
          </a:xfrm>
        </p:spPr>
      </p:pic>
      <p:pic>
        <p:nvPicPr>
          <p:cNvPr id="89095" name="Picture 7" descr="t"/>
          <p:cNvPicPr>
            <a:picLocks noChangeAspect="1" noChangeArrowheads="1"/>
          </p:cNvPicPr>
          <p:nvPr/>
        </p:nvPicPr>
        <p:blipFill>
          <a:blip r:embed="rId5"/>
          <a:srcRect/>
          <a:stretch>
            <a:fillRect/>
          </a:stretch>
        </p:blipFill>
        <p:spPr bwMode="auto">
          <a:xfrm>
            <a:off x="4724400" y="762000"/>
            <a:ext cx="4419600" cy="3124200"/>
          </a:xfrm>
          <a:prstGeom prst="rect">
            <a:avLst/>
          </a:prstGeom>
          <a:noFill/>
          <a:ln w="9525">
            <a:noFill/>
            <a:miter lim="800000"/>
            <a:headEnd/>
            <a:tailEnd/>
          </a:ln>
        </p:spPr>
      </p:pic>
      <p:sp>
        <p:nvSpPr>
          <p:cNvPr id="89096" name="Text Box 8"/>
          <p:cNvSpPr txBox="1">
            <a:spLocks noChangeArrowheads="1"/>
          </p:cNvSpPr>
          <p:nvPr/>
        </p:nvSpPr>
        <p:spPr bwMode="auto">
          <a:xfrm>
            <a:off x="4486275" y="4548188"/>
            <a:ext cx="4800600" cy="1524000"/>
          </a:xfrm>
          <a:prstGeom prst="rect">
            <a:avLst/>
          </a:prstGeom>
          <a:noFill/>
          <a:ln w="9525">
            <a:noFill/>
            <a:miter lim="800000"/>
            <a:headEnd/>
            <a:tailEnd/>
          </a:ln>
        </p:spPr>
        <p:txBody>
          <a:bodyPr/>
          <a:lstStyle/>
          <a:p>
            <a:pPr marL="342900" indent="-342900" algn="ctr">
              <a:lnSpc>
                <a:spcPct val="80000"/>
              </a:lnSpc>
              <a:spcBef>
                <a:spcPct val="50000"/>
              </a:spcBef>
            </a:pPr>
            <a:r>
              <a:rPr lang="en-US" sz="2800" b="1" i="1" dirty="0" err="1">
                <a:solidFill>
                  <a:srgbClr val="FF0000"/>
                </a:solidFill>
                <a:latin typeface="Calibri" pitchFamily="34" charset="0"/>
              </a:rPr>
              <a:t>Người</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dân</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Việt</a:t>
            </a:r>
            <a:r>
              <a:rPr lang="en-US" sz="2800" b="1" i="1" dirty="0">
                <a:solidFill>
                  <a:srgbClr val="FF0000"/>
                </a:solidFill>
                <a:latin typeface="Calibri" pitchFamily="34" charset="0"/>
              </a:rPr>
              <a:t> Nam </a:t>
            </a:r>
            <a:r>
              <a:rPr lang="en-US" sz="2800" b="1" i="1" dirty="0" err="1">
                <a:solidFill>
                  <a:srgbClr val="FF0000"/>
                </a:solidFill>
                <a:latin typeface="Calibri" pitchFamily="34" charset="0"/>
              </a:rPr>
              <a:t>sử</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dụng</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hơn</a:t>
            </a:r>
            <a:r>
              <a:rPr lang="en-US" sz="2800" b="1" i="1" dirty="0">
                <a:solidFill>
                  <a:srgbClr val="FF0000"/>
                </a:solidFill>
                <a:latin typeface="Calibri" pitchFamily="34" charset="0"/>
              </a:rPr>
              <a:t> 12.000 </a:t>
            </a:r>
            <a:r>
              <a:rPr lang="en-US" sz="2800" b="1" i="1" dirty="0" err="1">
                <a:solidFill>
                  <a:srgbClr val="FF0000"/>
                </a:solidFill>
                <a:latin typeface="Calibri" pitchFamily="34" charset="0"/>
              </a:rPr>
              <a:t>tấn</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túi</a:t>
            </a:r>
            <a:r>
              <a:rPr lang="en-US" sz="2800" b="1" i="1" dirty="0">
                <a:solidFill>
                  <a:srgbClr val="FF0000"/>
                </a:solidFill>
                <a:latin typeface="Calibri" pitchFamily="34" charset="0"/>
              </a:rPr>
              <a:t> </a:t>
            </a:r>
            <a:r>
              <a:rPr lang="en-US" sz="2800" b="1" i="1" dirty="0" err="1" smtClean="0">
                <a:solidFill>
                  <a:srgbClr val="FF0000"/>
                </a:solidFill>
                <a:latin typeface="Calibri" pitchFamily="34" charset="0"/>
              </a:rPr>
              <a:t>nilon</a:t>
            </a:r>
            <a:endParaRPr lang="en-US" sz="2800" b="1" i="1" dirty="0" smtClean="0">
              <a:solidFill>
                <a:srgbClr val="FF0000"/>
              </a:solidFill>
              <a:latin typeface="Calibri" pitchFamily="34" charset="0"/>
            </a:endParaRPr>
          </a:p>
          <a:p>
            <a:pPr marL="342900" indent="-342900" algn="ctr">
              <a:lnSpc>
                <a:spcPct val="80000"/>
              </a:lnSpc>
              <a:spcBef>
                <a:spcPct val="50000"/>
              </a:spcBef>
            </a:pPr>
            <a:r>
              <a:rPr lang="en-US" sz="2800" b="1" i="1" dirty="0" smtClean="0">
                <a:solidFill>
                  <a:srgbClr val="FF0000"/>
                </a:solidFill>
                <a:latin typeface="Calibri" pitchFamily="34" charset="0"/>
              </a:rPr>
              <a:t>(</a:t>
            </a:r>
            <a:r>
              <a:rPr lang="en-US" sz="2800" b="1" i="1" dirty="0" err="1" smtClean="0">
                <a:solidFill>
                  <a:srgbClr val="FF0000"/>
                </a:solidFill>
                <a:latin typeface="Calibri" pitchFamily="34" charset="0"/>
              </a:rPr>
              <a:t>Mỗi</a:t>
            </a:r>
            <a:r>
              <a:rPr lang="en-US" sz="2800" b="1" i="1" dirty="0" smtClean="0">
                <a:solidFill>
                  <a:srgbClr val="FF0000"/>
                </a:solidFill>
                <a:latin typeface="Calibri" pitchFamily="34" charset="0"/>
              </a:rPr>
              <a:t> </a:t>
            </a:r>
            <a:r>
              <a:rPr lang="en-US" sz="2800" b="1" i="1" dirty="0" err="1" smtClean="0">
                <a:solidFill>
                  <a:srgbClr val="FF0000"/>
                </a:solidFill>
                <a:latin typeface="Calibri" pitchFamily="34" charset="0"/>
              </a:rPr>
              <a:t>năm</a:t>
            </a:r>
            <a:r>
              <a:rPr lang="en-US" sz="2800" b="1" i="1" dirty="0" smtClean="0">
                <a:solidFill>
                  <a:srgbClr val="FF0000"/>
                </a:solidFill>
                <a:latin typeface="Calibri" pitchFamily="34" charset="0"/>
              </a:rPr>
              <a:t>)</a:t>
            </a:r>
            <a:endParaRPr lang="en-US" sz="2800" b="1" i="1" dirty="0">
              <a:solidFill>
                <a:srgbClr val="FF0000"/>
              </a:solidFill>
              <a:latin typeface="Calibri" pitchFamily="34" charset="0"/>
            </a:endParaRPr>
          </a:p>
        </p:txBody>
      </p:sp>
      <p:sp>
        <p:nvSpPr>
          <p:cNvPr id="89097" name="Rectangle 9"/>
          <p:cNvSpPr>
            <a:spLocks noChangeArrowheads="1"/>
          </p:cNvSpPr>
          <p:nvPr/>
        </p:nvSpPr>
        <p:spPr bwMode="auto">
          <a:xfrm>
            <a:off x="995363" y="152400"/>
            <a:ext cx="7391400" cy="533400"/>
          </a:xfrm>
          <a:prstGeom prst="rect">
            <a:avLst/>
          </a:prstGeom>
          <a:noFill/>
          <a:ln w="9525">
            <a:noFill/>
            <a:miter lim="800000"/>
            <a:headEnd/>
            <a:tailEnd/>
          </a:ln>
        </p:spPr>
        <p:txBody>
          <a:bodyPr wrap="none" anchor="ctr"/>
          <a:lstStyle/>
          <a:p>
            <a:pPr algn="ctr"/>
            <a:r>
              <a:rPr lang="en-US" sz="2800" b="1">
                <a:solidFill>
                  <a:srgbClr val="FF0000"/>
                </a:solidFill>
                <a:latin typeface="Calibri" pitchFamily="34" charset="0"/>
              </a:rPr>
              <a:t>Túi nilon được sử dụng một cách tràn 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strips(downRight)">
                                      <p:cBhvr>
                                        <p:cTn id="7" dur="1000"/>
                                        <p:tgtEl>
                                          <p:spTgt spid="890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090"/>
                                        </p:tgtEl>
                                        <p:attrNameLst>
                                          <p:attrName>style.visibility</p:attrName>
                                        </p:attrNameLst>
                                      </p:cBhvr>
                                      <p:to>
                                        <p:strVal val="visible"/>
                                      </p:to>
                                    </p:set>
                                    <p:anim calcmode="lin" valueType="num">
                                      <p:cBhvr additive="base">
                                        <p:cTn id="12" dur="500" fill="hold"/>
                                        <p:tgtEl>
                                          <p:spTgt spid="89090"/>
                                        </p:tgtEl>
                                        <p:attrNameLst>
                                          <p:attrName>ppt_x</p:attrName>
                                        </p:attrNameLst>
                                      </p:cBhvr>
                                      <p:tavLst>
                                        <p:tav tm="0">
                                          <p:val>
                                            <p:strVal val="#ppt_x"/>
                                          </p:val>
                                        </p:tav>
                                        <p:tav tm="100000">
                                          <p:val>
                                            <p:strVal val="#ppt_x"/>
                                          </p:val>
                                        </p:tav>
                                      </p:tavLst>
                                    </p:anim>
                                    <p:anim calcmode="lin" valueType="num">
                                      <p:cBhvr additive="base">
                                        <p:cTn id="13" dur="500" fill="hold"/>
                                        <p:tgtEl>
                                          <p:spTgt spid="890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9093"/>
                                        </p:tgtEl>
                                        <p:attrNameLst>
                                          <p:attrName>style.visibility</p:attrName>
                                        </p:attrNameLst>
                                      </p:cBhvr>
                                      <p:to>
                                        <p:strVal val="visible"/>
                                      </p:to>
                                    </p:set>
                                    <p:animEffect transition="in" filter="dissolve">
                                      <p:cBhvr>
                                        <p:cTn id="18" dur="1000"/>
                                        <p:tgtEl>
                                          <p:spTgt spid="890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9095"/>
                                        </p:tgtEl>
                                        <p:attrNameLst>
                                          <p:attrName>style.visibility</p:attrName>
                                        </p:attrNameLst>
                                      </p:cBhvr>
                                      <p:to>
                                        <p:strVal val="visible"/>
                                      </p:to>
                                    </p:set>
                                    <p:animEffect transition="in" filter="blinds(horizontal)">
                                      <p:cBhvr>
                                        <p:cTn id="23" dur="500"/>
                                        <p:tgtEl>
                                          <p:spTgt spid="8909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9096"/>
                                        </p:tgtEl>
                                        <p:attrNameLst>
                                          <p:attrName>style.visibility</p:attrName>
                                        </p:attrNameLst>
                                      </p:cBhvr>
                                      <p:to>
                                        <p:strVal val="visible"/>
                                      </p:to>
                                    </p:set>
                                    <p:anim calcmode="lin" valueType="num">
                                      <p:cBhvr additive="base">
                                        <p:cTn id="28" dur="500" fill="hold"/>
                                        <p:tgtEl>
                                          <p:spTgt spid="89096"/>
                                        </p:tgtEl>
                                        <p:attrNameLst>
                                          <p:attrName>ppt_x</p:attrName>
                                        </p:attrNameLst>
                                      </p:cBhvr>
                                      <p:tavLst>
                                        <p:tav tm="0">
                                          <p:val>
                                            <p:strVal val="#ppt_x"/>
                                          </p:val>
                                        </p:tav>
                                        <p:tav tm="100000">
                                          <p:val>
                                            <p:strVal val="#ppt_x"/>
                                          </p:val>
                                        </p:tav>
                                      </p:tavLst>
                                    </p:anim>
                                    <p:anim calcmode="lin" valueType="num">
                                      <p:cBhvr additive="base">
                                        <p:cTn id="29" dur="500" fill="hold"/>
                                        <p:tgtEl>
                                          <p:spTgt spid="890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p:bldP spid="890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 y="0"/>
            <a:ext cx="470344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912" y="0"/>
            <a:ext cx="4531087"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270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71488" y="233363"/>
            <a:ext cx="8229600" cy="1143000"/>
          </a:xfrm>
        </p:spPr>
        <p:txBody>
          <a:bodyPr/>
          <a:lstStyle/>
          <a:p>
            <a:r>
              <a:rPr lang="en-US" sz="2800" b="1" i="1" smtClean="0">
                <a:solidFill>
                  <a:srgbClr val="FF0000"/>
                </a:solidFill>
              </a:rPr>
              <a:t>Trái đất của chúng ta đang bị ngập chìm trong rác thải, gây ra nạn “Ô nhiễm trắng”</a:t>
            </a:r>
          </a:p>
        </p:txBody>
      </p:sp>
      <p:sp>
        <p:nvSpPr>
          <p:cNvPr id="186371" name="Rectangle 3"/>
          <p:cNvSpPr>
            <a:spLocks noGrp="1" noChangeArrowheads="1"/>
          </p:cNvSpPr>
          <p:nvPr>
            <p:ph type="body" idx="1"/>
          </p:nvPr>
        </p:nvSpPr>
        <p:spPr/>
        <p:txBody>
          <a:bodyPr/>
          <a:lstStyle/>
          <a:p>
            <a:endParaRPr lang="en-US" smtClean="0"/>
          </a:p>
        </p:txBody>
      </p:sp>
      <p:pic>
        <p:nvPicPr>
          <p:cNvPr id="40963" name="Picture 4" descr="10_zpsis7fxdf4"/>
          <p:cNvPicPr>
            <a:picLocks noChangeAspect="1" noChangeArrowheads="1"/>
          </p:cNvPicPr>
          <p:nvPr/>
        </p:nvPicPr>
        <p:blipFill>
          <a:blip r:embed="rId2"/>
          <a:srcRect/>
          <a:stretch>
            <a:fillRect/>
          </a:stretch>
        </p:blipFill>
        <p:spPr bwMode="auto">
          <a:xfrm>
            <a:off x="457200" y="1371600"/>
            <a:ext cx="5486400" cy="3505200"/>
          </a:xfrm>
          <a:prstGeom prst="rect">
            <a:avLst/>
          </a:prstGeom>
          <a:noFill/>
          <a:ln w="9525">
            <a:noFill/>
            <a:miter lim="800000"/>
            <a:headEnd/>
            <a:tailEnd/>
          </a:ln>
        </p:spPr>
      </p:pic>
      <p:sp>
        <p:nvSpPr>
          <p:cNvPr id="40964" name="Text Box 5"/>
          <p:cNvSpPr txBox="1">
            <a:spLocks noChangeArrowheads="1"/>
          </p:cNvSpPr>
          <p:nvPr/>
        </p:nvSpPr>
        <p:spPr bwMode="auto">
          <a:xfrm>
            <a:off x="381000" y="5329238"/>
            <a:ext cx="876300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40965" name="Text Box 6"/>
          <p:cNvSpPr txBox="1">
            <a:spLocks noChangeArrowheads="1"/>
          </p:cNvSpPr>
          <p:nvPr/>
        </p:nvSpPr>
        <p:spPr bwMode="auto">
          <a:xfrm>
            <a:off x="609600" y="5257800"/>
            <a:ext cx="85344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86376" name="Text Box 8"/>
          <p:cNvSpPr txBox="1">
            <a:spLocks noChangeArrowheads="1"/>
          </p:cNvSpPr>
          <p:nvPr/>
        </p:nvSpPr>
        <p:spPr bwMode="auto">
          <a:xfrm>
            <a:off x="533400" y="5181600"/>
            <a:ext cx="8372475" cy="1187450"/>
          </a:xfrm>
          <a:prstGeom prst="rect">
            <a:avLst/>
          </a:prstGeom>
          <a:noFill/>
          <a:ln w="9525">
            <a:noFill/>
            <a:miter lim="800000"/>
            <a:headEnd/>
            <a:tailEnd/>
          </a:ln>
        </p:spPr>
        <p:txBody>
          <a:bodyPr>
            <a:spAutoFit/>
          </a:bodyPr>
          <a:lstStyle/>
          <a:p>
            <a:pPr>
              <a:spcBef>
                <a:spcPct val="50000"/>
              </a:spcBef>
            </a:pPr>
            <a:r>
              <a:rPr lang="en-US" sz="2400" b="1" i="1">
                <a:solidFill>
                  <a:srgbClr val="FF0000"/>
                </a:solidFill>
                <a:latin typeface="Calibri" pitchFamily="34" charset="0"/>
              </a:rPr>
              <a:t>Túi nilon được làm từ những chất khó phân huỷ. Muốn túi nilon phân huỷ hoàn toàn phải mất hàng trăm năm, thậm chí hàng ngàn năm.</a:t>
            </a:r>
          </a:p>
        </p:txBody>
      </p:sp>
      <p:sp>
        <p:nvSpPr>
          <p:cNvPr id="40967" name="Text Box 9"/>
          <p:cNvSpPr txBox="1">
            <a:spLocks noChangeArrowheads="1"/>
          </p:cNvSpPr>
          <p:nvPr/>
        </p:nvSpPr>
        <p:spPr bwMode="auto">
          <a:xfrm>
            <a:off x="609600" y="5029200"/>
            <a:ext cx="85344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86378" name="Text Box 10"/>
          <p:cNvSpPr txBox="1">
            <a:spLocks noChangeArrowheads="1"/>
          </p:cNvSpPr>
          <p:nvPr/>
        </p:nvSpPr>
        <p:spPr bwMode="auto">
          <a:xfrm>
            <a:off x="914400" y="5029200"/>
            <a:ext cx="7696200" cy="822325"/>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latin typeface="Calibri" pitchFamily="34" charset="0"/>
              </a:rPr>
              <a:t>Ước</a:t>
            </a:r>
            <a:r>
              <a:rPr lang="en-US" sz="2400" b="1" dirty="0">
                <a:solidFill>
                  <a:srgbClr val="FF0000"/>
                </a:solidFill>
                <a:latin typeface="Calibri" pitchFamily="34" charset="0"/>
              </a:rPr>
              <a:t> </a:t>
            </a:r>
            <a:r>
              <a:rPr lang="en-US" sz="2400" b="1" dirty="0" err="1">
                <a:solidFill>
                  <a:srgbClr val="FF0000"/>
                </a:solidFill>
                <a:latin typeface="Calibri" pitchFamily="34" charset="0"/>
              </a:rPr>
              <a:t>tính</a:t>
            </a:r>
            <a:r>
              <a:rPr lang="en-US" sz="2400" b="1" dirty="0">
                <a:solidFill>
                  <a:srgbClr val="FF0000"/>
                </a:solidFill>
                <a:latin typeface="Calibri" pitchFamily="34" charset="0"/>
              </a:rPr>
              <a:t> </a:t>
            </a:r>
            <a:r>
              <a:rPr lang="en-US" sz="2400" b="1" dirty="0" err="1">
                <a:solidFill>
                  <a:srgbClr val="FF0000"/>
                </a:solidFill>
                <a:latin typeface="Calibri" pitchFamily="34" charset="0"/>
              </a:rPr>
              <a:t>mỗi</a:t>
            </a:r>
            <a:r>
              <a:rPr lang="en-US" sz="2400" b="1" dirty="0">
                <a:solidFill>
                  <a:srgbClr val="FF0000"/>
                </a:solidFill>
                <a:latin typeface="Calibri" pitchFamily="34" charset="0"/>
              </a:rPr>
              <a:t> </a:t>
            </a:r>
            <a:r>
              <a:rPr lang="en-US" sz="2400" b="1" dirty="0" err="1">
                <a:solidFill>
                  <a:srgbClr val="FF0000"/>
                </a:solidFill>
                <a:latin typeface="Calibri" pitchFamily="34" charset="0"/>
              </a:rPr>
              <a:t>năm</a:t>
            </a:r>
            <a:r>
              <a:rPr lang="en-US" sz="2400" b="1" dirty="0">
                <a:solidFill>
                  <a:srgbClr val="FF0000"/>
                </a:solidFill>
                <a:latin typeface="Calibri" pitchFamily="34" charset="0"/>
              </a:rPr>
              <a:t> </a:t>
            </a:r>
            <a:r>
              <a:rPr lang="en-US" sz="2400" b="1" dirty="0" err="1">
                <a:solidFill>
                  <a:srgbClr val="FF0000"/>
                </a:solidFill>
                <a:latin typeface="Calibri" pitchFamily="34" charset="0"/>
              </a:rPr>
              <a:t>nhân</a:t>
            </a:r>
            <a:r>
              <a:rPr lang="en-US" sz="2400" b="1" dirty="0">
                <a:solidFill>
                  <a:srgbClr val="FF0000"/>
                </a:solidFill>
                <a:latin typeface="Calibri" pitchFamily="34" charset="0"/>
              </a:rPr>
              <a:t> </a:t>
            </a:r>
            <a:r>
              <a:rPr lang="en-US" sz="2400" b="1" dirty="0" err="1">
                <a:solidFill>
                  <a:srgbClr val="FF0000"/>
                </a:solidFill>
                <a:latin typeface="Calibri" pitchFamily="34" charset="0"/>
              </a:rPr>
              <a:t>loại</a:t>
            </a:r>
            <a:r>
              <a:rPr lang="en-US" sz="2400" b="1" dirty="0">
                <a:solidFill>
                  <a:srgbClr val="FF0000"/>
                </a:solidFill>
                <a:latin typeface="Calibri" pitchFamily="34" charset="0"/>
              </a:rPr>
              <a:t> </a:t>
            </a:r>
            <a:r>
              <a:rPr lang="en-US" sz="2400" b="1" dirty="0" err="1">
                <a:solidFill>
                  <a:srgbClr val="FF0000"/>
                </a:solidFill>
                <a:latin typeface="Calibri" pitchFamily="34" charset="0"/>
              </a:rPr>
              <a:t>sử</a:t>
            </a:r>
            <a:r>
              <a:rPr lang="en-US" sz="2400" b="1" dirty="0">
                <a:solidFill>
                  <a:srgbClr val="FF0000"/>
                </a:solidFill>
                <a:latin typeface="Calibri" pitchFamily="34" charset="0"/>
              </a:rPr>
              <a:t> </a:t>
            </a:r>
            <a:r>
              <a:rPr lang="en-US" sz="2400" b="1" dirty="0" err="1">
                <a:solidFill>
                  <a:srgbClr val="FF0000"/>
                </a:solidFill>
                <a:latin typeface="Calibri" pitchFamily="34" charset="0"/>
              </a:rPr>
              <a:t>dụng</a:t>
            </a:r>
            <a:r>
              <a:rPr lang="en-US" sz="2400" b="1" dirty="0">
                <a:solidFill>
                  <a:srgbClr val="FF0000"/>
                </a:solidFill>
                <a:latin typeface="Calibri" pitchFamily="34" charset="0"/>
              </a:rPr>
              <a:t> </a:t>
            </a:r>
            <a:r>
              <a:rPr lang="en-US" sz="2400" b="1" dirty="0" err="1">
                <a:solidFill>
                  <a:srgbClr val="FF0000"/>
                </a:solidFill>
                <a:latin typeface="Calibri" pitchFamily="34" charset="0"/>
              </a:rPr>
              <a:t>khoảng</a:t>
            </a:r>
            <a:r>
              <a:rPr lang="en-US" sz="2400" b="1" dirty="0">
                <a:solidFill>
                  <a:srgbClr val="FF0000"/>
                </a:solidFill>
                <a:latin typeface="Calibri" pitchFamily="34" charset="0"/>
              </a:rPr>
              <a:t> 500 </a:t>
            </a:r>
            <a:r>
              <a:rPr lang="en-US" sz="2400" b="1" dirty="0" err="1">
                <a:solidFill>
                  <a:srgbClr val="FF0000"/>
                </a:solidFill>
                <a:latin typeface="Calibri" pitchFamily="34" charset="0"/>
              </a:rPr>
              <a:t>tỉ</a:t>
            </a:r>
            <a:r>
              <a:rPr lang="en-US" sz="2400" b="1" dirty="0">
                <a:solidFill>
                  <a:srgbClr val="FF0000"/>
                </a:solidFill>
                <a:latin typeface="Calibri" pitchFamily="34" charset="0"/>
              </a:rPr>
              <a:t> </a:t>
            </a:r>
            <a:r>
              <a:rPr lang="en-US" sz="2400" b="1" dirty="0" err="1">
                <a:solidFill>
                  <a:srgbClr val="FF0000"/>
                </a:solidFill>
                <a:latin typeface="Calibri" pitchFamily="34" charset="0"/>
              </a:rPr>
              <a:t>đến</a:t>
            </a:r>
            <a:r>
              <a:rPr lang="en-US" sz="2400" b="1" dirty="0">
                <a:solidFill>
                  <a:srgbClr val="FF0000"/>
                </a:solidFill>
                <a:latin typeface="Calibri" pitchFamily="34" charset="0"/>
              </a:rPr>
              <a:t> 1.000 </a:t>
            </a:r>
            <a:r>
              <a:rPr lang="en-US" sz="2400" b="1" dirty="0" err="1">
                <a:solidFill>
                  <a:srgbClr val="FF0000"/>
                </a:solidFill>
                <a:latin typeface="Calibri" pitchFamily="34" charset="0"/>
              </a:rPr>
              <a:t>tỉ</a:t>
            </a:r>
            <a:r>
              <a:rPr lang="en-US" sz="2400" b="1" dirty="0">
                <a:solidFill>
                  <a:srgbClr val="FF0000"/>
                </a:solidFill>
                <a:latin typeface="Calibri" pitchFamily="34" charset="0"/>
              </a:rPr>
              <a:t> </a:t>
            </a:r>
            <a:r>
              <a:rPr lang="en-US" sz="2400" b="1" dirty="0" err="1">
                <a:solidFill>
                  <a:srgbClr val="FF0000"/>
                </a:solidFill>
                <a:latin typeface="Calibri" pitchFamily="34" charset="0"/>
              </a:rPr>
              <a:t>túi</a:t>
            </a:r>
            <a:r>
              <a:rPr lang="en-US" sz="2400" b="1" dirty="0">
                <a:solidFill>
                  <a:srgbClr val="FF0000"/>
                </a:solidFill>
                <a:latin typeface="Calibri" pitchFamily="34" charset="0"/>
              </a:rPr>
              <a:t> </a:t>
            </a:r>
            <a:r>
              <a:rPr lang="en-US" sz="2400" b="1" dirty="0" err="1">
                <a:solidFill>
                  <a:srgbClr val="FF0000"/>
                </a:solidFill>
                <a:latin typeface="Calibri" pitchFamily="34" charset="0"/>
              </a:rPr>
              <a:t>nilon</a:t>
            </a:r>
            <a:endParaRPr lang="en-US" sz="2400" b="1" dirty="0">
              <a:solidFill>
                <a:srgbClr val="FF0000"/>
              </a:solidFill>
              <a:latin typeface="Calibri" pitchFamily="34" charset="0"/>
            </a:endParaRPr>
          </a:p>
        </p:txBody>
      </p:sp>
      <p:pic>
        <p:nvPicPr>
          <p:cNvPr id="186382" name="Picture 14" descr="2%28403%29"/>
          <p:cNvPicPr>
            <a:picLocks noChangeAspect="1" noChangeArrowheads="1"/>
          </p:cNvPicPr>
          <p:nvPr/>
        </p:nvPicPr>
        <p:blipFill>
          <a:blip r:embed="rId3"/>
          <a:srcRect/>
          <a:stretch>
            <a:fillRect/>
          </a:stretch>
        </p:blipFill>
        <p:spPr bwMode="auto">
          <a:xfrm>
            <a:off x="5943600" y="1295400"/>
            <a:ext cx="2790825"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86382"/>
                                        </p:tgtEl>
                                        <p:attrNameLst>
                                          <p:attrName>style.visibility</p:attrName>
                                        </p:attrNameLst>
                                      </p:cBhvr>
                                      <p:to>
                                        <p:strVal val="visible"/>
                                      </p:to>
                                    </p:set>
                                    <p:animEffect transition="in" filter="diamond(in)">
                                      <p:cBhvr>
                                        <p:cTn id="7" dur="2000"/>
                                        <p:tgtEl>
                                          <p:spTgt spid="18638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186378"/>
                                        </p:tgtEl>
                                        <p:attrNameLst>
                                          <p:attrName>style.visibility</p:attrName>
                                        </p:attrNameLst>
                                      </p:cBhvr>
                                      <p:to>
                                        <p:strVal val="visible"/>
                                      </p:to>
                                    </p:set>
                                    <p:animEffect transition="in" filter="diamond(in)">
                                      <p:cBhvr>
                                        <p:cTn id="12" dur="2000"/>
                                        <p:tgtEl>
                                          <p:spTgt spid="1863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86378"/>
                                        </p:tgtEl>
                                        <p:attrNameLst>
                                          <p:attrName>ppt_x</p:attrName>
                                        </p:attrNameLst>
                                      </p:cBhvr>
                                      <p:tavLst>
                                        <p:tav tm="0">
                                          <p:val>
                                            <p:strVal val="ppt_x"/>
                                          </p:val>
                                        </p:tav>
                                        <p:tav tm="100000">
                                          <p:val>
                                            <p:strVal val="ppt_x"/>
                                          </p:val>
                                        </p:tav>
                                      </p:tavLst>
                                    </p:anim>
                                    <p:anim calcmode="lin" valueType="num">
                                      <p:cBhvr additive="base">
                                        <p:cTn id="17" dur="500"/>
                                        <p:tgtEl>
                                          <p:spTgt spid="186378"/>
                                        </p:tgtEl>
                                        <p:attrNameLst>
                                          <p:attrName>ppt_y</p:attrName>
                                        </p:attrNameLst>
                                      </p:cBhvr>
                                      <p:tavLst>
                                        <p:tav tm="0">
                                          <p:val>
                                            <p:strVal val="ppt_y"/>
                                          </p:val>
                                        </p:tav>
                                        <p:tav tm="100000">
                                          <p:val>
                                            <p:strVal val="1+ppt_h/2"/>
                                          </p:val>
                                        </p:tav>
                                      </p:tavLst>
                                    </p:anim>
                                    <p:set>
                                      <p:cBhvr>
                                        <p:cTn id="18" dur="1" fill="hold">
                                          <p:stCondLst>
                                            <p:cond delay="499"/>
                                          </p:stCondLst>
                                        </p:cTn>
                                        <p:tgtEl>
                                          <p:spTgt spid="18637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86376"/>
                                        </p:tgtEl>
                                        <p:attrNameLst>
                                          <p:attrName>style.visibility</p:attrName>
                                        </p:attrNameLst>
                                      </p:cBhvr>
                                      <p:to>
                                        <p:strVal val="visible"/>
                                      </p:to>
                                    </p:set>
                                    <p:animEffect transition="in" filter="slide(fromBottom)">
                                      <p:cBhvr>
                                        <p:cTn id="23" dur="500"/>
                                        <p:tgtEl>
                                          <p:spTgt spid="186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6" grpId="0"/>
      <p:bldP spid="186378" grpId="0"/>
      <p:bldP spid="18637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ac-TPHCM25309"/>
          <p:cNvPicPr>
            <a:picLocks noChangeAspect="1" noChangeArrowheads="1"/>
          </p:cNvPicPr>
          <p:nvPr/>
        </p:nvPicPr>
        <p:blipFill>
          <a:blip r:embed="rId2"/>
          <a:srcRect/>
          <a:stretch>
            <a:fillRect/>
          </a:stretch>
        </p:blipFill>
        <p:spPr bwMode="auto">
          <a:xfrm>
            <a:off x="381000" y="762000"/>
            <a:ext cx="4267200" cy="4800600"/>
          </a:xfrm>
          <a:prstGeom prst="rect">
            <a:avLst/>
          </a:prstGeom>
          <a:noFill/>
          <a:ln w="9525">
            <a:noFill/>
            <a:miter lim="800000"/>
            <a:headEnd/>
            <a:tailEnd/>
          </a:ln>
        </p:spPr>
      </p:pic>
      <p:pic>
        <p:nvPicPr>
          <p:cNvPr id="34824" name="Picture 8" descr="http://senwork.com/admin/Resources/Images/images1615825_rac.%20nylong20080916102247.jpg"/>
          <p:cNvPicPr>
            <a:picLocks noChangeAspect="1" noChangeArrowheads="1"/>
          </p:cNvPicPr>
          <p:nvPr/>
        </p:nvPicPr>
        <p:blipFill>
          <a:blip r:embed="rId3" r:link="rId4"/>
          <a:srcRect/>
          <a:stretch>
            <a:fillRect/>
          </a:stretch>
        </p:blipFill>
        <p:spPr bwMode="auto">
          <a:xfrm>
            <a:off x="4648200" y="762000"/>
            <a:ext cx="4267200" cy="2286000"/>
          </a:xfrm>
          <a:prstGeom prst="rect">
            <a:avLst/>
          </a:prstGeom>
          <a:noFill/>
          <a:ln w="9525">
            <a:noFill/>
            <a:miter lim="800000"/>
            <a:headEnd/>
            <a:tailEnd/>
          </a:ln>
        </p:spPr>
      </p:pic>
      <p:pic>
        <p:nvPicPr>
          <p:cNvPr id="34827" name="Picture 11" descr="xu-ly-nuoc-thai2"/>
          <p:cNvPicPr>
            <a:picLocks noChangeAspect="1" noChangeArrowheads="1"/>
          </p:cNvPicPr>
          <p:nvPr/>
        </p:nvPicPr>
        <p:blipFill>
          <a:blip r:embed="rId5"/>
          <a:srcRect/>
          <a:stretch>
            <a:fillRect/>
          </a:stretch>
        </p:blipFill>
        <p:spPr bwMode="auto">
          <a:xfrm>
            <a:off x="4648200" y="3048000"/>
            <a:ext cx="4267200" cy="2514600"/>
          </a:xfrm>
          <a:prstGeom prst="rect">
            <a:avLst/>
          </a:prstGeom>
          <a:noFill/>
          <a:ln w="9525">
            <a:noFill/>
            <a:miter lim="800000"/>
            <a:headEnd/>
            <a:tailEnd/>
          </a:ln>
        </p:spPr>
      </p:pic>
      <p:sp>
        <p:nvSpPr>
          <p:cNvPr id="41988" name="Text Box 12"/>
          <p:cNvSpPr txBox="1">
            <a:spLocks noChangeArrowheads="1"/>
          </p:cNvSpPr>
          <p:nvPr/>
        </p:nvSpPr>
        <p:spPr bwMode="auto">
          <a:xfrm>
            <a:off x="381000" y="228600"/>
            <a:ext cx="8458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Calibri" pitchFamily="34" charset="0"/>
              </a:rPr>
              <a:t>Rác thải nilon ảnh hưởng nghiêm trọng đến môi trường</a:t>
            </a:r>
          </a:p>
        </p:txBody>
      </p:sp>
      <p:sp>
        <p:nvSpPr>
          <p:cNvPr id="41989" name="Text Box 13"/>
          <p:cNvSpPr txBox="1">
            <a:spLocks noChangeArrowheads="1"/>
          </p:cNvSpPr>
          <p:nvPr/>
        </p:nvSpPr>
        <p:spPr bwMode="auto">
          <a:xfrm>
            <a:off x="0" y="6019800"/>
            <a:ext cx="91440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34830" name="Text Box 14"/>
          <p:cNvSpPr txBox="1">
            <a:spLocks noChangeArrowheads="1"/>
          </p:cNvSpPr>
          <p:nvPr/>
        </p:nvSpPr>
        <p:spPr bwMode="auto">
          <a:xfrm>
            <a:off x="457200" y="5562600"/>
            <a:ext cx="8686800" cy="1187450"/>
          </a:xfrm>
          <a:prstGeom prst="rect">
            <a:avLst/>
          </a:prstGeom>
          <a:noFill/>
          <a:ln w="9525">
            <a:noFill/>
            <a:miter lim="800000"/>
            <a:headEnd/>
            <a:tailEnd/>
          </a:ln>
        </p:spPr>
        <p:txBody>
          <a:bodyPr>
            <a:spAutoFit/>
          </a:bodyPr>
          <a:lstStyle/>
          <a:p>
            <a:pPr>
              <a:spcBef>
                <a:spcPct val="50000"/>
              </a:spcBef>
            </a:pPr>
            <a:r>
              <a:rPr lang="en-US" sz="2400" i="1">
                <a:solidFill>
                  <a:srgbClr val="FF0000"/>
                </a:solidFill>
                <a:latin typeface="Calibri" pitchFamily="34" charset="0"/>
              </a:rPr>
              <a:t>Túi nilon kẹt sâu trong cống rãnh, kênh rạch còn làm tắc nghẽn gây ứ đọng nước thải và ngập úng. Các điểm ứ đọng nước thải sẽ là nơi sản sinh ra nhiều vi khuẩn gây bệnh.</a:t>
            </a:r>
          </a:p>
        </p:txBody>
      </p:sp>
      <p:sp>
        <p:nvSpPr>
          <p:cNvPr id="34831" name="Text Box 15"/>
          <p:cNvSpPr txBox="1">
            <a:spLocks noChangeArrowheads="1"/>
          </p:cNvSpPr>
          <p:nvPr/>
        </p:nvSpPr>
        <p:spPr bwMode="auto">
          <a:xfrm>
            <a:off x="228600" y="5562600"/>
            <a:ext cx="8915400" cy="13112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Calibri" pitchFamily="34" charset="0"/>
              </a:rPr>
              <a:t>Túi nilon lẫn vào đất sẽ gây ảnh hưởng nghiêm trọng tới đất, nước bởi túi nilon lẫn vào đất sẽ ngăn cản oxi đi qua đất, gây xói mòn đất, làm đất bạc màu, không tơi xốp, kém dinh dưỡng, từ đó làm cây trồng chậm tăng trưởng.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trips(downLeft)">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dissolve">
                                      <p:cBhvr>
                                        <p:cTn id="12" dur="1000"/>
                                        <p:tgtEl>
                                          <p:spTgt spid="348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4827"/>
                                        </p:tgtEl>
                                        <p:attrNameLst>
                                          <p:attrName>style.visibility</p:attrName>
                                        </p:attrNameLst>
                                      </p:cBhvr>
                                      <p:to>
                                        <p:strVal val="visible"/>
                                      </p:to>
                                    </p:set>
                                    <p:animEffect transition="in" filter="checkerboard(across)">
                                      <p:cBhvr>
                                        <p:cTn id="17" dur="500"/>
                                        <p:tgtEl>
                                          <p:spTgt spid="348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30"/>
                                        </p:tgtEl>
                                        <p:attrNameLst>
                                          <p:attrName>style.visibility</p:attrName>
                                        </p:attrNameLst>
                                      </p:cBhvr>
                                      <p:to>
                                        <p:strVal val="visible"/>
                                      </p:to>
                                    </p:set>
                                    <p:animEffect transition="in" filter="checkerboard(across)">
                                      <p:cBhvr>
                                        <p:cTn id="22" dur="500"/>
                                        <p:tgtEl>
                                          <p:spTgt spid="348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34830"/>
                                        </p:tgtEl>
                                        <p:attrNameLst>
                                          <p:attrName>ppt_x</p:attrName>
                                        </p:attrNameLst>
                                      </p:cBhvr>
                                      <p:tavLst>
                                        <p:tav tm="0">
                                          <p:val>
                                            <p:strVal val="ppt_x"/>
                                          </p:val>
                                        </p:tav>
                                        <p:tav tm="100000">
                                          <p:val>
                                            <p:strVal val="ppt_x"/>
                                          </p:val>
                                        </p:tav>
                                      </p:tavLst>
                                    </p:anim>
                                    <p:anim calcmode="lin" valueType="num">
                                      <p:cBhvr additive="base">
                                        <p:cTn id="27" dur="500"/>
                                        <p:tgtEl>
                                          <p:spTgt spid="34830"/>
                                        </p:tgtEl>
                                        <p:attrNameLst>
                                          <p:attrName>ppt_y</p:attrName>
                                        </p:attrNameLst>
                                      </p:cBhvr>
                                      <p:tavLst>
                                        <p:tav tm="0">
                                          <p:val>
                                            <p:strVal val="ppt_y"/>
                                          </p:val>
                                        </p:tav>
                                        <p:tav tm="100000">
                                          <p:val>
                                            <p:strVal val="1+ppt_h/2"/>
                                          </p:val>
                                        </p:tav>
                                      </p:tavLst>
                                    </p:anim>
                                    <p:set>
                                      <p:cBhvr>
                                        <p:cTn id="28" dur="1" fill="hold">
                                          <p:stCondLst>
                                            <p:cond delay="499"/>
                                          </p:stCondLst>
                                        </p:cTn>
                                        <p:tgtEl>
                                          <p:spTgt spid="348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831"/>
                                        </p:tgtEl>
                                        <p:attrNameLst>
                                          <p:attrName>style.visibility</p:attrName>
                                        </p:attrNameLst>
                                      </p:cBhvr>
                                      <p:to>
                                        <p:strVal val="visible"/>
                                      </p:to>
                                    </p:set>
                                    <p:anim calcmode="lin" valueType="num">
                                      <p:cBhvr additive="base">
                                        <p:cTn id="33" dur="500" fill="hold"/>
                                        <p:tgtEl>
                                          <p:spTgt spid="34831"/>
                                        </p:tgtEl>
                                        <p:attrNameLst>
                                          <p:attrName>ppt_x</p:attrName>
                                        </p:attrNameLst>
                                      </p:cBhvr>
                                      <p:tavLst>
                                        <p:tav tm="0">
                                          <p:val>
                                            <p:strVal val="#ppt_x"/>
                                          </p:val>
                                        </p:tav>
                                        <p:tav tm="100000">
                                          <p:val>
                                            <p:strVal val="#ppt_x"/>
                                          </p:val>
                                        </p:tav>
                                      </p:tavLst>
                                    </p:anim>
                                    <p:anim calcmode="lin" valueType="num">
                                      <p:cBhvr additive="base">
                                        <p:cTn id="34"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34831"/>
                                        </p:tgtEl>
                                        <p:attrNameLst>
                                          <p:attrName>ppt_x</p:attrName>
                                        </p:attrNameLst>
                                      </p:cBhvr>
                                      <p:tavLst>
                                        <p:tav tm="0">
                                          <p:val>
                                            <p:strVal val="ppt_x"/>
                                          </p:val>
                                        </p:tav>
                                        <p:tav tm="100000">
                                          <p:val>
                                            <p:strVal val="ppt_x"/>
                                          </p:val>
                                        </p:tav>
                                      </p:tavLst>
                                    </p:anim>
                                    <p:anim calcmode="lin" valueType="num">
                                      <p:cBhvr additive="base">
                                        <p:cTn id="39" dur="500"/>
                                        <p:tgtEl>
                                          <p:spTgt spid="34831"/>
                                        </p:tgtEl>
                                        <p:attrNameLst>
                                          <p:attrName>ppt_y</p:attrName>
                                        </p:attrNameLst>
                                      </p:cBhvr>
                                      <p:tavLst>
                                        <p:tav tm="0">
                                          <p:val>
                                            <p:strVal val="ppt_y"/>
                                          </p:val>
                                        </p:tav>
                                        <p:tav tm="100000">
                                          <p:val>
                                            <p:strVal val="1+ppt_h/2"/>
                                          </p:val>
                                        </p:tav>
                                      </p:tavLst>
                                    </p:anim>
                                    <p:set>
                                      <p:cBhvr>
                                        <p:cTn id="40" dur="1" fill="hold">
                                          <p:stCondLst>
                                            <p:cond delay="499"/>
                                          </p:stCondLst>
                                        </p:cTn>
                                        <p:tgtEl>
                                          <p:spTgt spid="348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p:bldP spid="34830" grpId="1"/>
      <p:bldP spid="34831" grpId="0"/>
      <p:bldP spid="3483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rac%20dai%20duong%202"/>
          <p:cNvPicPr>
            <a:picLocks noChangeAspect="1" noChangeArrowheads="1"/>
          </p:cNvPicPr>
          <p:nvPr/>
        </p:nvPicPr>
        <p:blipFill>
          <a:blip r:embed="rId2"/>
          <a:srcRect/>
          <a:stretch>
            <a:fillRect/>
          </a:stretch>
        </p:blipFill>
        <p:spPr bwMode="auto">
          <a:xfrm>
            <a:off x="457200" y="2971800"/>
            <a:ext cx="4667250" cy="2819400"/>
          </a:xfrm>
          <a:prstGeom prst="rect">
            <a:avLst/>
          </a:prstGeom>
          <a:noFill/>
          <a:ln w="9525">
            <a:noFill/>
            <a:miter lim="800000"/>
            <a:headEnd/>
            <a:tailEnd/>
          </a:ln>
        </p:spPr>
      </p:pic>
      <p:sp>
        <p:nvSpPr>
          <p:cNvPr id="43010" name="Text Box 8"/>
          <p:cNvSpPr txBox="1">
            <a:spLocks noChangeArrowheads="1"/>
          </p:cNvSpPr>
          <p:nvPr/>
        </p:nvSpPr>
        <p:spPr bwMode="auto">
          <a:xfrm>
            <a:off x="228600" y="6035675"/>
            <a:ext cx="86868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Calibri" pitchFamily="34" charset="0"/>
              </a:rPr>
              <a:t>Đời sống của nhiều sinh vật bị đe dọa bởi rác thải polime</a:t>
            </a:r>
          </a:p>
        </p:txBody>
      </p:sp>
      <p:pic>
        <p:nvPicPr>
          <p:cNvPr id="43011" name="Picture 13" descr="distorted-turtle_335x215"/>
          <p:cNvPicPr>
            <a:picLocks noChangeAspect="1" noChangeArrowheads="1"/>
          </p:cNvPicPr>
          <p:nvPr/>
        </p:nvPicPr>
        <p:blipFill>
          <a:blip r:embed="rId3"/>
          <a:srcRect/>
          <a:stretch>
            <a:fillRect/>
          </a:stretch>
        </p:blipFill>
        <p:spPr bwMode="auto">
          <a:xfrm>
            <a:off x="5257800" y="3048000"/>
            <a:ext cx="3343275" cy="2743200"/>
          </a:xfrm>
          <a:prstGeom prst="rect">
            <a:avLst/>
          </a:prstGeom>
          <a:noFill/>
          <a:ln w="9525">
            <a:noFill/>
            <a:miter lim="800000"/>
            <a:headEnd/>
            <a:tailEnd/>
          </a:ln>
        </p:spPr>
      </p:pic>
      <p:pic>
        <p:nvPicPr>
          <p:cNvPr id="43012" name="Picture 15" descr="plastic-pollution-seal-trapped"/>
          <p:cNvPicPr>
            <a:picLocks noChangeAspect="1" noChangeArrowheads="1"/>
          </p:cNvPicPr>
          <p:nvPr/>
        </p:nvPicPr>
        <p:blipFill>
          <a:blip r:embed="rId4"/>
          <a:srcRect/>
          <a:stretch>
            <a:fillRect/>
          </a:stretch>
        </p:blipFill>
        <p:spPr bwMode="auto">
          <a:xfrm>
            <a:off x="4495800" y="304800"/>
            <a:ext cx="4191000" cy="2524125"/>
          </a:xfrm>
          <a:prstGeom prst="rect">
            <a:avLst/>
          </a:prstGeom>
          <a:noFill/>
          <a:ln w="9525">
            <a:noFill/>
            <a:miter lim="800000"/>
            <a:headEnd/>
            <a:tailEnd/>
          </a:ln>
        </p:spPr>
      </p:pic>
      <p:pic>
        <p:nvPicPr>
          <p:cNvPr id="43013" name="Picture 17" descr="chrisjordan_400x300"/>
          <p:cNvPicPr>
            <a:picLocks noChangeAspect="1" noChangeArrowheads="1"/>
          </p:cNvPicPr>
          <p:nvPr/>
        </p:nvPicPr>
        <p:blipFill>
          <a:blip r:embed="rId5"/>
          <a:srcRect/>
          <a:stretch>
            <a:fillRect/>
          </a:stretch>
        </p:blipFill>
        <p:spPr bwMode="auto">
          <a:xfrm>
            <a:off x="533400" y="381000"/>
            <a:ext cx="3810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881" y="674187"/>
            <a:ext cx="8496944"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I. CHẤT DẺO</a:t>
            </a:r>
            <a:endParaRPr lang="en-US" sz="3200" b="1" dirty="0">
              <a:latin typeface="Times New Roman" pitchFamily="18" charset="0"/>
              <a:cs typeface="Times New Roman" pitchFamily="18" charset="0"/>
            </a:endParaRPr>
          </a:p>
        </p:txBody>
      </p:sp>
      <p:sp>
        <p:nvSpPr>
          <p:cNvPr id="5" name="TextBox 4"/>
          <p:cNvSpPr txBox="1"/>
          <p:nvPr/>
        </p:nvSpPr>
        <p:spPr>
          <a:xfrm>
            <a:off x="538881" y="1258962"/>
            <a:ext cx="8496944"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Khái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niệm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dẻo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liệu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compozit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5185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nen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2" name="Group 7"/>
          <p:cNvGrpSpPr>
            <a:grpSpLocks/>
          </p:cNvGrpSpPr>
          <p:nvPr/>
        </p:nvGrpSpPr>
        <p:grpSpPr bwMode="auto">
          <a:xfrm>
            <a:off x="2867025" y="838200"/>
            <a:ext cx="6276975" cy="3041650"/>
            <a:chOff x="572" y="1071"/>
            <a:chExt cx="3760" cy="1946"/>
          </a:xfrm>
        </p:grpSpPr>
        <p:pic>
          <p:nvPicPr>
            <p:cNvPr id="44036" name="Cloud Callout 3"/>
            <p:cNvPicPr>
              <a:picLocks noChangeArrowheads="1"/>
            </p:cNvPicPr>
            <p:nvPr/>
          </p:nvPicPr>
          <p:blipFill>
            <a:blip r:embed="rId3"/>
            <a:srcRect/>
            <a:stretch>
              <a:fillRect/>
            </a:stretch>
          </p:blipFill>
          <p:spPr bwMode="auto">
            <a:xfrm>
              <a:off x="572" y="1071"/>
              <a:ext cx="3760" cy="1946"/>
            </a:xfrm>
            <a:prstGeom prst="rect">
              <a:avLst/>
            </a:prstGeom>
            <a:noFill/>
            <a:ln w="9525">
              <a:noFill/>
              <a:miter lim="800000"/>
              <a:headEnd/>
              <a:tailEnd/>
            </a:ln>
          </p:spPr>
        </p:pic>
        <p:sp>
          <p:nvSpPr>
            <p:cNvPr id="44037" name="Text Box 9"/>
            <p:cNvSpPr txBox="1">
              <a:spLocks noChangeArrowheads="1"/>
            </p:cNvSpPr>
            <p:nvPr/>
          </p:nvSpPr>
          <p:spPr bwMode="auto">
            <a:xfrm>
              <a:off x="993" y="1422"/>
              <a:ext cx="2703" cy="829"/>
            </a:xfrm>
            <a:prstGeom prst="rect">
              <a:avLst/>
            </a:prstGeom>
            <a:noFill/>
            <a:ln w="9525">
              <a:noFill/>
              <a:miter lim="800000"/>
              <a:headEnd/>
              <a:tailEnd/>
            </a:ln>
          </p:spPr>
          <p:txBody>
            <a:bodyPr anchor="ctr"/>
            <a:lstStyle/>
            <a:p>
              <a:pPr algn="ctr"/>
              <a:r>
                <a:rPr lang="en-US" sz="2200" b="1" i="1">
                  <a:solidFill>
                    <a:srgbClr val="0D0D0D"/>
                  </a:solidFill>
                  <a:latin typeface="Calibri" pitchFamily="34" charset="0"/>
                  <a:cs typeface="Arial" charset="0"/>
                </a:rPr>
                <a:t>Vậy theo em cần có biện pháp gì hạn chế vấn đề này?</a:t>
              </a:r>
            </a:p>
          </p:txBody>
        </p:sp>
      </p:grpSp>
      <p:pic>
        <p:nvPicPr>
          <p:cNvPr id="44035" name="Picture 13" descr="Hình &amp;dstrok;ộng chú hổ bạch biết nói &amp;dstrok;ộc nhất"/>
          <p:cNvPicPr>
            <a:picLocks noChangeAspect="1" noChangeArrowheads="1" noCrop="1"/>
          </p:cNvPicPr>
          <p:nvPr/>
        </p:nvPicPr>
        <p:blipFill>
          <a:blip r:embed="rId4"/>
          <a:srcRect/>
          <a:stretch>
            <a:fillRect/>
          </a:stretch>
        </p:blipFill>
        <p:spPr bwMode="auto">
          <a:xfrm>
            <a:off x="457200" y="3200400"/>
            <a:ext cx="2286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endParaRPr lang="en-US" smtClean="0"/>
          </a:p>
        </p:txBody>
      </p:sp>
      <p:sp>
        <p:nvSpPr>
          <p:cNvPr id="45058" name="Rectangle 3"/>
          <p:cNvSpPr>
            <a:spLocks noGrp="1" noChangeArrowheads="1"/>
          </p:cNvSpPr>
          <p:nvPr>
            <p:ph type="body" idx="1"/>
          </p:nvPr>
        </p:nvSpPr>
        <p:spPr/>
        <p:txBody>
          <a:bodyPr/>
          <a:lstStyle/>
          <a:p>
            <a:endParaRPr lang="en-US" smtClean="0"/>
          </a:p>
        </p:txBody>
      </p:sp>
      <p:pic>
        <p:nvPicPr>
          <p:cNvPr id="45059" name="Picture 4" descr="images366548_5"/>
          <p:cNvPicPr>
            <a:picLocks noChangeAspect="1" noChangeArrowheads="1"/>
          </p:cNvPicPr>
          <p:nvPr/>
        </p:nvPicPr>
        <p:blipFill>
          <a:blip r:embed="rId2"/>
          <a:srcRect/>
          <a:stretch>
            <a:fillRect/>
          </a:stretch>
        </p:blipFill>
        <p:spPr bwMode="auto">
          <a:xfrm>
            <a:off x="0" y="4024313"/>
            <a:ext cx="4343400" cy="2833687"/>
          </a:xfrm>
          <a:prstGeom prst="rect">
            <a:avLst/>
          </a:prstGeom>
          <a:noFill/>
          <a:ln w="9525">
            <a:noFill/>
            <a:miter lim="800000"/>
            <a:headEnd/>
            <a:tailEnd/>
          </a:ln>
        </p:spPr>
      </p:pic>
      <p:pic>
        <p:nvPicPr>
          <p:cNvPr id="45060" name="Picture 5" descr="quetron2406112_1463f"/>
          <p:cNvPicPr>
            <a:picLocks noChangeAspect="1" noChangeArrowheads="1"/>
          </p:cNvPicPr>
          <p:nvPr/>
        </p:nvPicPr>
        <p:blipFill>
          <a:blip r:embed="rId3"/>
          <a:srcRect/>
          <a:stretch>
            <a:fillRect/>
          </a:stretch>
        </p:blipFill>
        <p:spPr bwMode="auto">
          <a:xfrm>
            <a:off x="4343400" y="4024313"/>
            <a:ext cx="4693096" cy="2857500"/>
          </a:xfrm>
          <a:prstGeom prst="rect">
            <a:avLst/>
          </a:prstGeom>
          <a:noFill/>
          <a:ln w="9525">
            <a:noFill/>
            <a:miter lim="800000"/>
            <a:headEnd/>
            <a:tailEnd/>
          </a:ln>
        </p:spPr>
      </p:pic>
      <p:pic>
        <p:nvPicPr>
          <p:cNvPr id="45061" name="Picture 6" descr="Chu-dong-thong-tac-cong-3"/>
          <p:cNvPicPr>
            <a:picLocks noChangeAspect="1" noChangeArrowheads="1"/>
          </p:cNvPicPr>
          <p:nvPr/>
        </p:nvPicPr>
        <p:blipFill>
          <a:blip r:embed="rId4"/>
          <a:srcRect/>
          <a:stretch>
            <a:fillRect/>
          </a:stretch>
        </p:blipFill>
        <p:spPr bwMode="auto">
          <a:xfrm>
            <a:off x="0" y="225322"/>
            <a:ext cx="9036496" cy="3779044"/>
          </a:xfrm>
          <a:prstGeom prst="rect">
            <a:avLst/>
          </a:prstGeom>
          <a:noFill/>
          <a:ln w="9525">
            <a:noFill/>
            <a:miter lim="800000"/>
            <a:headEnd/>
            <a:tailEnd/>
          </a:ln>
        </p:spPr>
      </p:pic>
      <p:sp>
        <p:nvSpPr>
          <p:cNvPr id="45062" name="Text Box 7"/>
          <p:cNvSpPr txBox="1">
            <a:spLocks noChangeArrowheads="1"/>
          </p:cNvSpPr>
          <p:nvPr/>
        </p:nvSpPr>
        <p:spPr bwMode="auto">
          <a:xfrm>
            <a:off x="762000" y="76200"/>
            <a:ext cx="7924800" cy="519113"/>
          </a:xfrm>
          <a:prstGeom prst="rect">
            <a:avLst/>
          </a:prstGeom>
          <a:noFill/>
          <a:ln w="9525">
            <a:noFill/>
            <a:miter lim="800000"/>
            <a:headEnd/>
            <a:tailEnd/>
          </a:ln>
        </p:spPr>
        <p:txBody>
          <a:bodyPr>
            <a:spAutoFit/>
          </a:bodyPr>
          <a:lstStyle/>
          <a:p>
            <a:pPr algn="ctr">
              <a:spcBef>
                <a:spcPct val="50000"/>
              </a:spcBef>
            </a:pPr>
            <a:r>
              <a:rPr lang="en-US" sz="2800" b="1" i="1">
                <a:latin typeface="Calibri" pitchFamily="34" charset="0"/>
              </a:rPr>
              <a:t>Thu gom rác thải, vệ sinh môi trường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24400" y="1066800"/>
            <a:ext cx="4149725" cy="2667000"/>
            <a:chOff x="362" y="288"/>
            <a:chExt cx="1824" cy="1200"/>
          </a:xfrm>
        </p:grpSpPr>
        <p:pic>
          <p:nvPicPr>
            <p:cNvPr id="46090" name="Picture 3"/>
            <p:cNvPicPr>
              <a:picLocks noChangeAspect="1" noChangeArrowheads="1"/>
            </p:cNvPicPr>
            <p:nvPr/>
          </p:nvPicPr>
          <p:blipFill>
            <a:blip r:embed="rId2"/>
            <a:srcRect/>
            <a:stretch>
              <a:fillRect/>
            </a:stretch>
          </p:blipFill>
          <p:spPr bwMode="auto">
            <a:xfrm>
              <a:off x="384" y="288"/>
              <a:ext cx="1794" cy="1200"/>
            </a:xfrm>
            <a:prstGeom prst="rect">
              <a:avLst/>
            </a:prstGeom>
            <a:noFill/>
            <a:ln w="9525">
              <a:noFill/>
              <a:miter lim="800000"/>
              <a:headEnd/>
              <a:tailEnd/>
            </a:ln>
          </p:spPr>
        </p:pic>
        <p:sp>
          <p:nvSpPr>
            <p:cNvPr id="46091" name="Rectangle 4"/>
            <p:cNvSpPr>
              <a:spLocks noChangeArrowheads="1"/>
            </p:cNvSpPr>
            <p:nvPr/>
          </p:nvSpPr>
          <p:spPr bwMode="auto">
            <a:xfrm>
              <a:off x="362" y="288"/>
              <a:ext cx="1824" cy="1200"/>
            </a:xfrm>
            <a:prstGeom prst="rect">
              <a:avLst/>
            </a:prstGeom>
            <a:noFill/>
            <a:ln w="9525">
              <a:solidFill>
                <a:schemeClr val="bg1"/>
              </a:solidFill>
              <a:miter lim="800000"/>
              <a:headEnd/>
              <a:tailEnd/>
            </a:ln>
          </p:spPr>
          <p:txBody>
            <a:bodyPr wrap="none" anchor="ctr"/>
            <a:lstStyle/>
            <a:p>
              <a:endParaRPr lang="en-US" sz="3200">
                <a:latin typeface="Calibri" pitchFamily="34" charset="0"/>
              </a:endParaRPr>
            </a:p>
          </p:txBody>
        </p:sp>
      </p:grpSp>
      <p:grpSp>
        <p:nvGrpSpPr>
          <p:cNvPr id="3" name="Group 5"/>
          <p:cNvGrpSpPr>
            <a:grpSpLocks/>
          </p:cNvGrpSpPr>
          <p:nvPr/>
        </p:nvGrpSpPr>
        <p:grpSpPr bwMode="auto">
          <a:xfrm>
            <a:off x="571500" y="3771900"/>
            <a:ext cx="4143375" cy="2895600"/>
            <a:chOff x="288" y="1824"/>
            <a:chExt cx="2610" cy="1824"/>
          </a:xfrm>
        </p:grpSpPr>
        <p:pic>
          <p:nvPicPr>
            <p:cNvPr id="46088" name="Picture 6"/>
            <p:cNvPicPr preferRelativeResize="0">
              <a:picLocks noChangeAspect="1" noChangeArrowheads="1"/>
            </p:cNvPicPr>
            <p:nvPr/>
          </p:nvPicPr>
          <p:blipFill>
            <a:blip r:embed="rId3"/>
            <a:srcRect/>
            <a:stretch>
              <a:fillRect/>
            </a:stretch>
          </p:blipFill>
          <p:spPr bwMode="auto">
            <a:xfrm>
              <a:off x="288" y="1824"/>
              <a:ext cx="2610" cy="1809"/>
            </a:xfrm>
            <a:prstGeom prst="rect">
              <a:avLst/>
            </a:prstGeom>
            <a:noFill/>
            <a:ln w="9525">
              <a:noFill/>
              <a:miter lim="800000"/>
              <a:headEnd/>
              <a:tailEnd/>
            </a:ln>
          </p:spPr>
        </p:pic>
        <p:sp>
          <p:nvSpPr>
            <p:cNvPr id="46089" name="Rectangle 7"/>
            <p:cNvSpPr>
              <a:spLocks noChangeArrowheads="1"/>
            </p:cNvSpPr>
            <p:nvPr/>
          </p:nvSpPr>
          <p:spPr bwMode="auto">
            <a:xfrm>
              <a:off x="288" y="1824"/>
              <a:ext cx="2610" cy="1824"/>
            </a:xfrm>
            <a:prstGeom prst="rect">
              <a:avLst/>
            </a:prstGeom>
            <a:noFill/>
            <a:ln w="9525">
              <a:solidFill>
                <a:schemeClr val="bg1"/>
              </a:solidFill>
              <a:miter lim="800000"/>
              <a:headEnd/>
              <a:tailEnd/>
            </a:ln>
          </p:spPr>
          <p:txBody>
            <a:bodyPr wrap="none" anchor="ctr"/>
            <a:lstStyle/>
            <a:p>
              <a:endParaRPr lang="en-US" sz="3200">
                <a:latin typeface="Calibri" pitchFamily="34" charset="0"/>
              </a:endParaRPr>
            </a:p>
          </p:txBody>
        </p:sp>
      </p:grpSp>
      <p:grpSp>
        <p:nvGrpSpPr>
          <p:cNvPr id="4" name="Group 8"/>
          <p:cNvGrpSpPr>
            <a:grpSpLocks/>
          </p:cNvGrpSpPr>
          <p:nvPr/>
        </p:nvGrpSpPr>
        <p:grpSpPr bwMode="auto">
          <a:xfrm>
            <a:off x="4724400" y="3810000"/>
            <a:ext cx="4038600" cy="2895600"/>
            <a:chOff x="2869" y="2437"/>
            <a:chExt cx="2544" cy="1313"/>
          </a:xfrm>
        </p:grpSpPr>
        <p:pic>
          <p:nvPicPr>
            <p:cNvPr id="46086" name="Picture 9"/>
            <p:cNvPicPr>
              <a:picLocks noChangeAspect="1" noChangeArrowheads="1"/>
            </p:cNvPicPr>
            <p:nvPr/>
          </p:nvPicPr>
          <p:blipFill>
            <a:blip r:embed="rId4"/>
            <a:srcRect/>
            <a:stretch>
              <a:fillRect/>
            </a:stretch>
          </p:blipFill>
          <p:spPr bwMode="auto">
            <a:xfrm>
              <a:off x="2880" y="2448"/>
              <a:ext cx="2526" cy="1302"/>
            </a:xfrm>
            <a:prstGeom prst="rect">
              <a:avLst/>
            </a:prstGeom>
            <a:noFill/>
            <a:ln w="9525">
              <a:noFill/>
              <a:miter lim="800000"/>
              <a:headEnd/>
              <a:tailEnd/>
            </a:ln>
          </p:spPr>
        </p:pic>
        <p:sp>
          <p:nvSpPr>
            <p:cNvPr id="46087" name="Rectangle 10"/>
            <p:cNvSpPr>
              <a:spLocks noChangeArrowheads="1"/>
            </p:cNvSpPr>
            <p:nvPr/>
          </p:nvSpPr>
          <p:spPr bwMode="auto">
            <a:xfrm>
              <a:off x="2869" y="2437"/>
              <a:ext cx="2544" cy="1296"/>
            </a:xfrm>
            <a:prstGeom prst="rect">
              <a:avLst/>
            </a:prstGeom>
            <a:noFill/>
            <a:ln w="9525">
              <a:solidFill>
                <a:schemeClr val="bg1"/>
              </a:solidFill>
              <a:miter lim="800000"/>
              <a:headEnd/>
              <a:tailEnd/>
            </a:ln>
          </p:spPr>
          <p:txBody>
            <a:bodyPr wrap="none" anchor="ctr"/>
            <a:lstStyle/>
            <a:p>
              <a:endParaRPr lang="en-US" sz="3200">
                <a:latin typeface="Calibri" pitchFamily="34" charset="0"/>
              </a:endParaRPr>
            </a:p>
          </p:txBody>
        </p:sp>
      </p:grpSp>
      <p:sp>
        <p:nvSpPr>
          <p:cNvPr id="14" name="Rectangle 15"/>
          <p:cNvSpPr>
            <a:spLocks noChangeArrowheads="1"/>
          </p:cNvSpPr>
          <p:nvPr/>
        </p:nvSpPr>
        <p:spPr bwMode="auto">
          <a:xfrm>
            <a:off x="328613" y="76200"/>
            <a:ext cx="8610600" cy="914400"/>
          </a:xfrm>
          <a:prstGeom prst="rect">
            <a:avLst/>
          </a:prstGeom>
          <a:noFill/>
          <a:ln w="9525">
            <a:solidFill>
              <a:schemeClr val="bg1"/>
            </a:solidFill>
            <a:miter lim="800000"/>
            <a:headEnd/>
            <a:tailEnd/>
          </a:ln>
        </p:spPr>
        <p:txBody>
          <a:bodyPr wrap="none" anchor="ctr"/>
          <a:lstStyle/>
          <a:p>
            <a:pPr algn="ctr"/>
            <a:r>
              <a:rPr lang="en-US" sz="2400" b="1">
                <a:solidFill>
                  <a:srgbClr val="0000FF"/>
                </a:solidFill>
                <a:latin typeface="Times New Roman" pitchFamily="18" charset="0"/>
              </a:rPr>
              <a:t>HÃY THU GOM , PHÂN LOẠI , XỬ LÝ, TÁI CHẾ RÁC THẢI </a:t>
            </a:r>
          </a:p>
        </p:txBody>
      </p:sp>
      <p:pic>
        <p:nvPicPr>
          <p:cNvPr id="177167" name="Picture 15" descr="201211-293"/>
          <p:cNvPicPr>
            <a:picLocks noChangeAspect="1" noChangeArrowheads="1"/>
          </p:cNvPicPr>
          <p:nvPr/>
        </p:nvPicPr>
        <p:blipFill>
          <a:blip r:embed="rId5"/>
          <a:srcRect/>
          <a:stretch>
            <a:fillRect/>
          </a:stretch>
        </p:blipFill>
        <p:spPr bwMode="auto">
          <a:xfrm>
            <a:off x="0" y="1066800"/>
            <a:ext cx="4762500"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2000"/>
                                        <p:tgtEl>
                                          <p:spTgt spid="2"/>
                                        </p:tgtEl>
                                      </p:cBhvr>
                                    </p:animEffect>
                                  </p:childTnLst>
                                </p:cTn>
                              </p:par>
                              <p:par>
                                <p:cTn id="13" presetID="20" presetClass="entr" presetSubtype="0" fill="hold" nodeType="withEffect">
                                  <p:stCondLst>
                                    <p:cond delay="0"/>
                                  </p:stCondLst>
                                  <p:childTnLst>
                                    <p:set>
                                      <p:cBhvr>
                                        <p:cTn id="14" dur="1" fill="hold">
                                          <p:stCondLst>
                                            <p:cond delay="0"/>
                                          </p:stCondLst>
                                        </p:cTn>
                                        <p:tgtEl>
                                          <p:spTgt spid="177167"/>
                                        </p:tgtEl>
                                        <p:attrNameLst>
                                          <p:attrName>style.visibility</p:attrName>
                                        </p:attrNameLst>
                                      </p:cBhvr>
                                      <p:to>
                                        <p:strVal val="visible"/>
                                      </p:to>
                                    </p:set>
                                    <p:animEffect transition="in" filter="wedge">
                                      <p:cBhvr>
                                        <p:cTn id="15" dur="2000"/>
                                        <p:tgtEl>
                                          <p:spTgt spid="177167"/>
                                        </p:tgtEl>
                                      </p:cBhvr>
                                    </p:animEffect>
                                  </p:childTnLst>
                                </p:cTn>
                              </p:par>
                            </p:childTnLst>
                          </p:cTn>
                        </p:par>
                        <p:par>
                          <p:cTn id="16" fill="hold">
                            <p:stCondLst>
                              <p:cond delay="2000"/>
                            </p:stCondLst>
                            <p:childTnLst>
                              <p:par>
                                <p:cTn id="17" presetID="4" presetClass="entr" presetSubtype="3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out)">
                                      <p:cBhvr>
                                        <p:cTn id="19" dur="2000"/>
                                        <p:tgtEl>
                                          <p:spTgt spid="3"/>
                                        </p:tgtEl>
                                      </p:cBhvr>
                                    </p:animEffect>
                                  </p:childTnLst>
                                </p:cTn>
                              </p:par>
                            </p:childTnLst>
                          </p:cTn>
                        </p:par>
                        <p:par>
                          <p:cTn id="20" fill="hold">
                            <p:stCondLst>
                              <p:cond delay="4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1"/>
          </p:nvPr>
        </p:nvSpPr>
        <p:spPr/>
        <p:txBody>
          <a:bodyPr/>
          <a:lstStyle/>
          <a:p>
            <a:endParaRPr lang="en-US" smtClean="0"/>
          </a:p>
        </p:txBody>
      </p:sp>
      <p:pic>
        <p:nvPicPr>
          <p:cNvPr id="47106" name="Picture 4" descr="44015-sptaiche"/>
          <p:cNvPicPr>
            <a:picLocks noChangeAspect="1" noChangeArrowheads="1"/>
          </p:cNvPicPr>
          <p:nvPr/>
        </p:nvPicPr>
        <p:blipFill>
          <a:blip r:embed="rId2"/>
          <a:srcRect/>
          <a:stretch>
            <a:fillRect/>
          </a:stretch>
        </p:blipFill>
        <p:spPr bwMode="auto">
          <a:xfrm>
            <a:off x="323528" y="1524000"/>
            <a:ext cx="8363272" cy="4876800"/>
          </a:xfrm>
          <a:prstGeom prst="rect">
            <a:avLst/>
          </a:prstGeom>
          <a:noFill/>
          <a:ln w="9525">
            <a:noFill/>
            <a:miter lim="800000"/>
            <a:headEnd/>
            <a:tailEnd/>
          </a:ln>
        </p:spPr>
      </p:pic>
      <p:sp>
        <p:nvSpPr>
          <p:cNvPr id="47107" name="Text Box 5"/>
          <p:cNvSpPr>
            <a:spLocks noGrp="1" noChangeArrowheads="1"/>
          </p:cNvSpPr>
          <p:nvPr>
            <p:ph type="title"/>
          </p:nvPr>
        </p:nvSpPr>
        <p:spPr>
          <a:xfrm>
            <a:off x="742950" y="417513"/>
            <a:ext cx="8229600" cy="1143000"/>
          </a:xfrm>
        </p:spPr>
        <p:txBody>
          <a:bodyPr/>
          <a:lstStyle/>
          <a:p>
            <a:r>
              <a:rPr lang="en-US" sz="2800" b="1" smtClean="0">
                <a:solidFill>
                  <a:srgbClr val="0000FF"/>
                </a:solidFill>
              </a:rPr>
              <a:t>Sử dụng rác thải polime vào những việc có ích</a:t>
            </a:r>
            <a:br>
              <a:rPr lang="en-US" sz="2800" b="1" smtClean="0">
                <a:solidFill>
                  <a:srgbClr val="0000FF"/>
                </a:solidFill>
              </a:rPr>
            </a:br>
            <a:endParaRPr lang="en-US" sz="2800" b="1" smtClean="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idx="1"/>
          </p:nvPr>
        </p:nvSpPr>
        <p:spPr/>
        <p:txBody>
          <a:bodyPr/>
          <a:lstStyle/>
          <a:p>
            <a:endParaRPr lang="en-US" smtClean="0"/>
          </a:p>
        </p:txBody>
      </p:sp>
      <p:pic>
        <p:nvPicPr>
          <p:cNvPr id="48130" name="Picture 4" descr="giai-phap-ha-nhiet-cho-nha-pho-mua-nang-nong3"/>
          <p:cNvPicPr>
            <a:picLocks noChangeAspect="1" noChangeArrowheads="1"/>
          </p:cNvPicPr>
          <p:nvPr/>
        </p:nvPicPr>
        <p:blipFill>
          <a:blip r:embed="rId2"/>
          <a:srcRect/>
          <a:stretch>
            <a:fillRect/>
          </a:stretch>
        </p:blipFill>
        <p:spPr bwMode="auto">
          <a:xfrm>
            <a:off x="4648200" y="3810000"/>
            <a:ext cx="4305300" cy="3028950"/>
          </a:xfrm>
          <a:prstGeom prst="rect">
            <a:avLst/>
          </a:prstGeom>
          <a:noFill/>
          <a:ln w="9525">
            <a:noFill/>
            <a:miter lim="800000"/>
            <a:headEnd/>
            <a:tailEnd/>
          </a:ln>
        </p:spPr>
      </p:pic>
      <p:pic>
        <p:nvPicPr>
          <p:cNvPr id="48131" name="Picture 5" descr="kinh-nghiem-khi-trong-rau-sach-tai-nha"/>
          <p:cNvPicPr>
            <a:picLocks noChangeAspect="1" noChangeArrowheads="1"/>
          </p:cNvPicPr>
          <p:nvPr/>
        </p:nvPicPr>
        <p:blipFill>
          <a:blip r:embed="rId3"/>
          <a:srcRect/>
          <a:stretch>
            <a:fillRect/>
          </a:stretch>
        </p:blipFill>
        <p:spPr bwMode="auto">
          <a:xfrm>
            <a:off x="304800" y="752475"/>
            <a:ext cx="8534400" cy="3133725"/>
          </a:xfrm>
          <a:prstGeom prst="rect">
            <a:avLst/>
          </a:prstGeom>
          <a:noFill/>
          <a:ln w="9525">
            <a:noFill/>
            <a:miter lim="800000"/>
            <a:headEnd/>
            <a:tailEnd/>
          </a:ln>
        </p:spPr>
      </p:pic>
      <p:pic>
        <p:nvPicPr>
          <p:cNvPr id="48132" name="Picture 6" descr="cach-trong-rau-sach-tai-nha-bang-thung-xop-4"/>
          <p:cNvPicPr>
            <a:picLocks noChangeAspect="1" noChangeArrowheads="1"/>
          </p:cNvPicPr>
          <p:nvPr/>
        </p:nvPicPr>
        <p:blipFill>
          <a:blip r:embed="rId4"/>
          <a:srcRect/>
          <a:stretch>
            <a:fillRect/>
          </a:stretch>
        </p:blipFill>
        <p:spPr bwMode="auto">
          <a:xfrm>
            <a:off x="304800" y="3733800"/>
            <a:ext cx="4305300" cy="3124200"/>
          </a:xfrm>
          <a:prstGeom prst="rect">
            <a:avLst/>
          </a:prstGeom>
          <a:noFill/>
          <a:ln w="9525">
            <a:noFill/>
            <a:miter lim="800000"/>
            <a:headEnd/>
            <a:tailEnd/>
          </a:ln>
        </p:spPr>
      </p:pic>
      <p:sp>
        <p:nvSpPr>
          <p:cNvPr id="48133" name="Text Box 8"/>
          <p:cNvSpPr txBox="1">
            <a:spLocks noChangeArrowheads="1"/>
          </p:cNvSpPr>
          <p:nvPr/>
        </p:nvSpPr>
        <p:spPr bwMode="auto">
          <a:xfrm>
            <a:off x="742950" y="-76200"/>
            <a:ext cx="8229600" cy="1143000"/>
          </a:xfrm>
          <a:prstGeom prst="rect">
            <a:avLst/>
          </a:prstGeom>
          <a:noFill/>
          <a:ln w="9525">
            <a:noFill/>
            <a:miter lim="800000"/>
            <a:headEnd/>
            <a:tailEnd/>
          </a:ln>
        </p:spPr>
        <p:txBody>
          <a:bodyPr anchor="ctr"/>
          <a:lstStyle/>
          <a:p>
            <a:pPr algn="ctr"/>
            <a:r>
              <a:rPr lang="en-US" sz="2400" b="1">
                <a:solidFill>
                  <a:srgbClr val="0000FF"/>
                </a:solidFill>
                <a:latin typeface="Calibri" pitchFamily="34" charset="0"/>
              </a:rPr>
              <a:t>Sử dụng rác thải polime vào những việc có ích</a:t>
            </a:r>
            <a:br>
              <a:rPr lang="en-US" sz="2400" b="1">
                <a:solidFill>
                  <a:srgbClr val="0000FF"/>
                </a:solidFill>
                <a:latin typeface="Calibri" pitchFamily="34" charset="0"/>
              </a:rPr>
            </a:br>
            <a:endParaRPr lang="en-US" sz="2400" b="1">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76200"/>
            <a:ext cx="8229600" cy="1143000"/>
          </a:xfrm>
        </p:spPr>
        <p:txBody>
          <a:bodyPr/>
          <a:lstStyle/>
          <a:p>
            <a:r>
              <a:rPr lang="en-US" sz="2000" b="1" smtClean="0">
                <a:solidFill>
                  <a:srgbClr val="0000FF"/>
                </a:solidFill>
              </a:rPr>
              <a:t>Tuyên truyền mọi người sử dụng tiết kiệm túi nilon, thay thế </a:t>
            </a:r>
            <a:br>
              <a:rPr lang="en-US" sz="2000" b="1" smtClean="0">
                <a:solidFill>
                  <a:srgbClr val="0000FF"/>
                </a:solidFill>
              </a:rPr>
            </a:br>
            <a:r>
              <a:rPr lang="en-US" sz="2000" b="1" smtClean="0">
                <a:solidFill>
                  <a:srgbClr val="0000FF"/>
                </a:solidFill>
              </a:rPr>
              <a:t>túi nilon bằng các loại túi thân thiện với môi trường</a:t>
            </a:r>
            <a:endParaRPr lang="en-US" sz="2000" smtClean="0">
              <a:solidFill>
                <a:srgbClr val="0000FF"/>
              </a:solidFill>
            </a:endParaRPr>
          </a:p>
        </p:txBody>
      </p:sp>
      <p:pic>
        <p:nvPicPr>
          <p:cNvPr id="49154" name="Picture 4" descr="tnl3-1351675442_500x0"/>
          <p:cNvPicPr>
            <a:picLocks noChangeAspect="1" noChangeArrowheads="1"/>
          </p:cNvPicPr>
          <p:nvPr/>
        </p:nvPicPr>
        <p:blipFill>
          <a:blip r:embed="rId2"/>
          <a:srcRect/>
          <a:stretch>
            <a:fillRect/>
          </a:stretch>
        </p:blipFill>
        <p:spPr bwMode="auto">
          <a:xfrm>
            <a:off x="285750" y="914400"/>
            <a:ext cx="4714875" cy="2895600"/>
          </a:xfrm>
          <a:prstGeom prst="rect">
            <a:avLst/>
          </a:prstGeom>
          <a:noFill/>
          <a:ln w="9525">
            <a:noFill/>
            <a:miter lim="800000"/>
            <a:headEnd/>
            <a:tailEnd/>
          </a:ln>
        </p:spPr>
      </p:pic>
      <p:pic>
        <p:nvPicPr>
          <p:cNvPr id="49155" name="Picture 5" descr="tui%20nylon"/>
          <p:cNvPicPr>
            <a:picLocks noGrp="1" noChangeAspect="1" noChangeArrowheads="1"/>
          </p:cNvPicPr>
          <p:nvPr>
            <p:ph type="body" idx="1"/>
          </p:nvPr>
        </p:nvPicPr>
        <p:blipFill>
          <a:blip r:embed="rId3"/>
          <a:srcRect/>
          <a:stretch>
            <a:fillRect/>
          </a:stretch>
        </p:blipFill>
        <p:spPr>
          <a:xfrm>
            <a:off x="5105400" y="914400"/>
            <a:ext cx="3810000" cy="2895600"/>
          </a:xfrm>
        </p:spPr>
      </p:pic>
      <p:pic>
        <p:nvPicPr>
          <p:cNvPr id="49156" name="Picture 6" descr="tuimoitr"/>
          <p:cNvPicPr>
            <a:picLocks noChangeAspect="1" noChangeArrowheads="1"/>
          </p:cNvPicPr>
          <p:nvPr/>
        </p:nvPicPr>
        <p:blipFill>
          <a:blip r:embed="rId4"/>
          <a:srcRect/>
          <a:stretch>
            <a:fillRect/>
          </a:stretch>
        </p:blipFill>
        <p:spPr bwMode="auto">
          <a:xfrm>
            <a:off x="304800" y="3886200"/>
            <a:ext cx="4286250" cy="2819400"/>
          </a:xfrm>
          <a:prstGeom prst="rect">
            <a:avLst/>
          </a:prstGeom>
          <a:noFill/>
          <a:ln w="9525">
            <a:noFill/>
            <a:miter lim="800000"/>
            <a:headEnd/>
            <a:tailEnd/>
          </a:ln>
        </p:spPr>
      </p:pic>
      <p:pic>
        <p:nvPicPr>
          <p:cNvPr id="49157" name="Picture 7" descr="tui%20xanh%203"/>
          <p:cNvPicPr>
            <a:picLocks noChangeAspect="1" noChangeArrowheads="1"/>
          </p:cNvPicPr>
          <p:nvPr/>
        </p:nvPicPr>
        <p:blipFill>
          <a:blip r:embed="rId5"/>
          <a:srcRect/>
          <a:stretch>
            <a:fillRect/>
          </a:stretch>
        </p:blipFill>
        <p:spPr bwMode="auto">
          <a:xfrm>
            <a:off x="4724400" y="3843338"/>
            <a:ext cx="4191000" cy="286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tha-ca-chep-cung-ong-tao-150-ban-tre-quyet-bao-ve-moi-truong1423632154"/>
          <p:cNvPicPr>
            <a:picLocks noChangeAspect="1" noChangeArrowheads="1"/>
          </p:cNvPicPr>
          <p:nvPr/>
        </p:nvPicPr>
        <p:blipFill>
          <a:blip r:embed="rId2"/>
          <a:srcRect/>
          <a:stretch>
            <a:fillRect/>
          </a:stretch>
        </p:blipFill>
        <p:spPr bwMode="auto">
          <a:xfrm>
            <a:off x="323528" y="1044087"/>
            <a:ext cx="8242815" cy="5813913"/>
          </a:xfrm>
          <a:prstGeom prst="rect">
            <a:avLst/>
          </a:prstGeom>
          <a:noFill/>
          <a:ln w="9525">
            <a:noFill/>
            <a:miter lim="800000"/>
            <a:headEnd/>
            <a:tailEnd/>
          </a:ln>
        </p:spPr>
      </p:pic>
      <p:sp>
        <p:nvSpPr>
          <p:cNvPr id="50178" name="Text Box 5"/>
          <p:cNvSpPr txBox="1">
            <a:spLocks noChangeArrowheads="1"/>
          </p:cNvSpPr>
          <p:nvPr/>
        </p:nvSpPr>
        <p:spPr bwMode="auto">
          <a:xfrm>
            <a:off x="804849" y="365859"/>
            <a:ext cx="77724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latin typeface="Calibri" pitchFamily="34" charset="0"/>
              </a:rPr>
              <a:t>“</a:t>
            </a:r>
            <a:r>
              <a:rPr lang="en-US" sz="3600" b="1" dirty="0" err="1">
                <a:solidFill>
                  <a:srgbClr val="008000"/>
                </a:solidFill>
                <a:latin typeface="Calibri" pitchFamily="34" charset="0"/>
              </a:rPr>
              <a:t>Hãy</a:t>
            </a:r>
            <a:r>
              <a:rPr lang="en-US" sz="3600" b="1" dirty="0">
                <a:solidFill>
                  <a:srgbClr val="008000"/>
                </a:solidFill>
                <a:latin typeface="Calibri" pitchFamily="34" charset="0"/>
              </a:rPr>
              <a:t> </a:t>
            </a:r>
            <a:r>
              <a:rPr lang="en-US" sz="3600" b="1" dirty="0" err="1">
                <a:solidFill>
                  <a:srgbClr val="008000"/>
                </a:solidFill>
                <a:latin typeface="Calibri" pitchFamily="34" charset="0"/>
              </a:rPr>
              <a:t>thả</a:t>
            </a:r>
            <a:r>
              <a:rPr lang="en-US" sz="3600" b="1" dirty="0">
                <a:solidFill>
                  <a:srgbClr val="008000"/>
                </a:solidFill>
                <a:latin typeface="Calibri" pitchFamily="34" charset="0"/>
              </a:rPr>
              <a:t> </a:t>
            </a:r>
            <a:r>
              <a:rPr lang="en-US" sz="3600" b="1" dirty="0" err="1">
                <a:solidFill>
                  <a:srgbClr val="008000"/>
                </a:solidFill>
                <a:latin typeface="Calibri" pitchFamily="34" charset="0"/>
              </a:rPr>
              <a:t>cá</a:t>
            </a:r>
            <a:r>
              <a:rPr lang="en-US" sz="3600" b="1" dirty="0">
                <a:solidFill>
                  <a:srgbClr val="008000"/>
                </a:solidFill>
                <a:latin typeface="Calibri" pitchFamily="34" charset="0"/>
              </a:rPr>
              <a:t> </a:t>
            </a:r>
            <a:r>
              <a:rPr lang="en-US" sz="3600" b="1" dirty="0" err="1">
                <a:solidFill>
                  <a:srgbClr val="008000"/>
                </a:solidFill>
                <a:latin typeface="Calibri" pitchFamily="34" charset="0"/>
              </a:rPr>
              <a:t>đừng</a:t>
            </a:r>
            <a:r>
              <a:rPr lang="en-US" sz="3600" b="1" dirty="0">
                <a:solidFill>
                  <a:srgbClr val="008000"/>
                </a:solidFill>
                <a:latin typeface="Calibri" pitchFamily="34" charset="0"/>
              </a:rPr>
              <a:t> </a:t>
            </a:r>
            <a:r>
              <a:rPr lang="en-US" sz="3600" b="1" dirty="0" err="1">
                <a:solidFill>
                  <a:srgbClr val="008000"/>
                </a:solidFill>
                <a:latin typeface="Calibri" pitchFamily="34" charset="0"/>
              </a:rPr>
              <a:t>thả</a:t>
            </a:r>
            <a:r>
              <a:rPr lang="en-US" sz="3600" b="1" dirty="0">
                <a:solidFill>
                  <a:srgbClr val="008000"/>
                </a:solidFill>
                <a:latin typeface="Calibri" pitchFamily="34" charset="0"/>
              </a:rPr>
              <a:t> </a:t>
            </a:r>
            <a:r>
              <a:rPr lang="en-US" sz="3600" b="1" dirty="0" err="1">
                <a:solidFill>
                  <a:srgbClr val="008000"/>
                </a:solidFill>
                <a:latin typeface="Calibri" pitchFamily="34" charset="0"/>
              </a:rPr>
              <a:t>túi</a:t>
            </a:r>
            <a:r>
              <a:rPr lang="en-US" sz="3600" b="1" dirty="0">
                <a:solidFill>
                  <a:srgbClr val="008000"/>
                </a:solidFill>
                <a:latin typeface="Calibri" pitchFamily="34" charset="0"/>
              </a:rPr>
              <a:t> </a:t>
            </a:r>
            <a:r>
              <a:rPr lang="en-US" sz="3600" b="1" dirty="0" err="1">
                <a:solidFill>
                  <a:srgbClr val="008000"/>
                </a:solidFill>
                <a:latin typeface="Calibri" pitchFamily="34" charset="0"/>
              </a:rPr>
              <a:t>nilon</a:t>
            </a:r>
            <a:r>
              <a:rPr lang="en-US" sz="3600" b="1" dirty="0">
                <a:solidFill>
                  <a:srgbClr val="008000"/>
                </a:solidFill>
                <a:latin typeface="Calibri" pitchFamily="34"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1"/>
          </p:nvPr>
        </p:nvSpPr>
        <p:spPr/>
        <p:txBody>
          <a:bodyPr/>
          <a:lstStyle/>
          <a:p>
            <a:endParaRPr lang="en-US" dirty="0" smtClean="0"/>
          </a:p>
        </p:txBody>
      </p:sp>
      <p:pic>
        <p:nvPicPr>
          <p:cNvPr id="51202" name="Picture 5" descr="moitruong_metraidatdangkhoc"/>
          <p:cNvPicPr>
            <a:picLocks noChangeAspect="1" noChangeArrowheads="1"/>
          </p:cNvPicPr>
          <p:nvPr/>
        </p:nvPicPr>
        <p:blipFill>
          <a:blip r:embed="rId3"/>
          <a:srcRect/>
          <a:stretch>
            <a:fillRect/>
          </a:stretch>
        </p:blipFill>
        <p:spPr bwMode="auto">
          <a:xfrm>
            <a:off x="457200" y="1295400"/>
            <a:ext cx="4800600" cy="4437856"/>
          </a:xfrm>
          <a:prstGeom prst="rect">
            <a:avLst/>
          </a:prstGeom>
          <a:noFill/>
          <a:ln w="9525">
            <a:noFill/>
            <a:miter lim="800000"/>
            <a:headEnd/>
            <a:tailEnd/>
          </a:ln>
        </p:spPr>
      </p:pic>
      <p:pic>
        <p:nvPicPr>
          <p:cNvPr id="51203" name="Picture 7" descr="9%28139%29"/>
          <p:cNvPicPr>
            <a:picLocks noChangeAspect="1" noChangeArrowheads="1"/>
          </p:cNvPicPr>
          <p:nvPr/>
        </p:nvPicPr>
        <p:blipFill>
          <a:blip r:embed="rId4"/>
          <a:srcRect/>
          <a:stretch>
            <a:fillRect/>
          </a:stretch>
        </p:blipFill>
        <p:spPr bwMode="auto">
          <a:xfrm>
            <a:off x="5257800" y="1295400"/>
            <a:ext cx="3467100" cy="4437856"/>
          </a:xfrm>
          <a:prstGeom prst="rect">
            <a:avLst/>
          </a:prstGeom>
          <a:noFill/>
          <a:ln w="9525">
            <a:noFill/>
            <a:miter lim="800000"/>
            <a:headEnd/>
            <a:tailEnd/>
          </a:ln>
        </p:spPr>
      </p:pic>
      <p:sp>
        <p:nvSpPr>
          <p:cNvPr id="51204" name="Text Box 8"/>
          <p:cNvSpPr txBox="1">
            <a:spLocks noChangeArrowheads="1"/>
          </p:cNvSpPr>
          <p:nvPr/>
        </p:nvSpPr>
        <p:spPr bwMode="auto">
          <a:xfrm>
            <a:off x="609600" y="609600"/>
            <a:ext cx="7924800" cy="457200"/>
          </a:xfrm>
          <a:prstGeom prst="rect">
            <a:avLst/>
          </a:prstGeom>
          <a:noFill/>
          <a:ln w="9525">
            <a:noFill/>
            <a:miter lim="800000"/>
            <a:headEnd/>
            <a:tailEnd/>
          </a:ln>
        </p:spPr>
        <p:txBody>
          <a:bodyPr>
            <a:spAutoFit/>
          </a:bodyPr>
          <a:lstStyle/>
          <a:p>
            <a:pPr>
              <a:spcBef>
                <a:spcPct val="50000"/>
              </a:spcBef>
            </a:pPr>
            <a:r>
              <a:rPr lang="en-US" sz="2400" b="1">
                <a:solidFill>
                  <a:srgbClr val="006600"/>
                </a:solidFill>
                <a:latin typeface="Calibri" pitchFamily="34" charset="0"/>
              </a:rPr>
              <a:t>“HÃY CHUNG TAY XÂY DỰNG MỘT THẾ GiỚI XANH”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Nd9GcT4ginatteqq4wWObWN7X6z7Lng_dBWFz78RDOaVbocIVcDsCY&amp;t=1&amp;usg=__Bow7JN4zPgVKCl0GNvuGKO4INyo="/>
          <p:cNvPicPr>
            <a:picLocks noChangeAspect="1" noChangeArrowheads="1"/>
          </p:cNvPicPr>
          <p:nvPr/>
        </p:nvPicPr>
        <p:blipFill>
          <a:blip r:embed="rId2"/>
          <a:srcRect/>
          <a:stretch>
            <a:fillRect/>
          </a:stretch>
        </p:blipFill>
        <p:spPr bwMode="auto">
          <a:xfrm>
            <a:off x="0" y="3733800"/>
            <a:ext cx="2971800" cy="2971800"/>
          </a:xfrm>
          <a:prstGeom prst="rect">
            <a:avLst/>
          </a:prstGeom>
          <a:noFill/>
          <a:ln w="9525">
            <a:noFill/>
            <a:miter lim="800000"/>
            <a:headEnd/>
            <a:tailEnd/>
          </a:ln>
        </p:spPr>
      </p:pic>
      <p:pic>
        <p:nvPicPr>
          <p:cNvPr id="6" name="Picture 2" descr="ANd9GcR402A6ARwW46L29mflDrgKB7wFR2q7w9OC1spfV_Fo7dj_254&amp;t=1&amp;usg=__O4sQtYQLUCxcYECze82z6Lub5-k="/>
          <p:cNvPicPr>
            <a:picLocks noChangeAspect="1" noChangeArrowheads="1"/>
          </p:cNvPicPr>
          <p:nvPr/>
        </p:nvPicPr>
        <p:blipFill>
          <a:blip r:embed="rId3"/>
          <a:srcRect/>
          <a:stretch>
            <a:fillRect/>
          </a:stretch>
        </p:blipFill>
        <p:spPr bwMode="auto">
          <a:xfrm>
            <a:off x="2819400" y="457200"/>
            <a:ext cx="3124200" cy="2971800"/>
          </a:xfrm>
          <a:prstGeom prst="rect">
            <a:avLst/>
          </a:prstGeom>
          <a:noFill/>
          <a:ln w="9525">
            <a:noFill/>
            <a:miter lim="800000"/>
            <a:headEnd/>
            <a:tailEnd/>
          </a:ln>
        </p:spPr>
      </p:pic>
      <p:pic>
        <p:nvPicPr>
          <p:cNvPr id="7" name="Picture 5" descr="ANd9GcSaVO9EJVMXRYbkuHsRwFxjy9rILyWT4cXjyRebWhZhSp3liiE&amp;t=1&amp;usg=__cvpv953v_uLQH1WPJt3mkdoyLfg="/>
          <p:cNvPicPr>
            <a:picLocks noChangeAspect="1" noChangeArrowheads="1"/>
          </p:cNvPicPr>
          <p:nvPr/>
        </p:nvPicPr>
        <p:blipFill>
          <a:blip r:embed="rId4"/>
          <a:srcRect/>
          <a:stretch>
            <a:fillRect/>
          </a:stretch>
        </p:blipFill>
        <p:spPr bwMode="auto">
          <a:xfrm>
            <a:off x="6096000" y="3886200"/>
            <a:ext cx="3048000" cy="2743200"/>
          </a:xfrm>
          <a:prstGeom prst="rect">
            <a:avLst/>
          </a:prstGeom>
          <a:noFill/>
          <a:ln w="9525">
            <a:noFill/>
            <a:miter lim="800000"/>
            <a:headEnd/>
            <a:tailEnd/>
          </a:ln>
        </p:spPr>
      </p:pic>
      <p:pic>
        <p:nvPicPr>
          <p:cNvPr id="8" name="Picture 14" descr="mini-laptop-fujitsu-P7230"/>
          <p:cNvPicPr>
            <a:picLocks noChangeAspect="1" noChangeArrowheads="1"/>
          </p:cNvPicPr>
          <p:nvPr/>
        </p:nvPicPr>
        <p:blipFill>
          <a:blip r:embed="rId5"/>
          <a:srcRect/>
          <a:stretch>
            <a:fillRect/>
          </a:stretch>
        </p:blipFill>
        <p:spPr bwMode="auto">
          <a:xfrm>
            <a:off x="3048000" y="3886200"/>
            <a:ext cx="3124200" cy="2971800"/>
          </a:xfrm>
          <a:prstGeom prst="rect">
            <a:avLst/>
          </a:prstGeom>
          <a:noFill/>
          <a:ln w="9525">
            <a:noFill/>
            <a:miter lim="800000"/>
            <a:headEnd/>
            <a:tailEnd/>
          </a:ln>
        </p:spPr>
      </p:pic>
      <p:pic>
        <p:nvPicPr>
          <p:cNvPr id="9" name="Picture 4" descr="494_1187850011"/>
          <p:cNvPicPr>
            <a:picLocks noChangeAspect="1" noChangeArrowheads="1"/>
          </p:cNvPicPr>
          <p:nvPr/>
        </p:nvPicPr>
        <p:blipFill>
          <a:blip r:embed="rId6"/>
          <a:srcRect/>
          <a:stretch>
            <a:fillRect/>
          </a:stretch>
        </p:blipFill>
        <p:spPr bwMode="auto">
          <a:xfrm>
            <a:off x="5867400" y="381000"/>
            <a:ext cx="3124200" cy="3352800"/>
          </a:xfrm>
          <a:prstGeom prst="rect">
            <a:avLst/>
          </a:prstGeom>
          <a:noFill/>
          <a:ln w="9525">
            <a:noFill/>
            <a:miter lim="800000"/>
            <a:headEnd/>
            <a:tailEnd/>
          </a:ln>
        </p:spPr>
      </p:pic>
      <p:sp>
        <p:nvSpPr>
          <p:cNvPr id="10" name="Text Box 14"/>
          <p:cNvSpPr txBox="1">
            <a:spLocks noChangeArrowheads="1"/>
          </p:cNvSpPr>
          <p:nvPr/>
        </p:nvSpPr>
        <p:spPr bwMode="auto">
          <a:xfrm>
            <a:off x="6019800" y="3048000"/>
            <a:ext cx="2895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Bồn chứa</a:t>
            </a:r>
          </a:p>
        </p:txBody>
      </p:sp>
      <p:sp>
        <p:nvSpPr>
          <p:cNvPr id="11" name="Text Box 14"/>
          <p:cNvSpPr txBox="1">
            <a:spLocks noChangeArrowheads="1"/>
          </p:cNvSpPr>
          <p:nvPr/>
        </p:nvSpPr>
        <p:spPr bwMode="auto">
          <a:xfrm>
            <a:off x="3200400" y="2971800"/>
            <a:ext cx="2895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Thùng rác</a:t>
            </a:r>
          </a:p>
        </p:txBody>
      </p:sp>
      <p:sp>
        <p:nvSpPr>
          <p:cNvPr id="12" name="Text Box 14"/>
          <p:cNvSpPr txBox="1">
            <a:spLocks noChangeArrowheads="1"/>
          </p:cNvSpPr>
          <p:nvPr/>
        </p:nvSpPr>
        <p:spPr bwMode="auto">
          <a:xfrm>
            <a:off x="0" y="3733800"/>
            <a:ext cx="2895600" cy="461963"/>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Vỏ tàu</a:t>
            </a:r>
          </a:p>
        </p:txBody>
      </p:sp>
      <p:sp>
        <p:nvSpPr>
          <p:cNvPr id="13" name="Text Box 14"/>
          <p:cNvSpPr txBox="1">
            <a:spLocks noChangeArrowheads="1"/>
          </p:cNvSpPr>
          <p:nvPr/>
        </p:nvSpPr>
        <p:spPr bwMode="auto">
          <a:xfrm>
            <a:off x="2971800" y="3733800"/>
            <a:ext cx="1371600" cy="461963"/>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Laptop</a:t>
            </a:r>
          </a:p>
        </p:txBody>
      </p:sp>
      <p:sp>
        <p:nvSpPr>
          <p:cNvPr id="14" name="Text Box 14"/>
          <p:cNvSpPr txBox="1">
            <a:spLocks noChangeArrowheads="1"/>
          </p:cNvSpPr>
          <p:nvPr/>
        </p:nvSpPr>
        <p:spPr bwMode="auto">
          <a:xfrm>
            <a:off x="6096000" y="3946525"/>
            <a:ext cx="327660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0000"/>
                </a:solidFill>
                <a:latin typeface="Calibri" pitchFamily="34" charset="0"/>
              </a:rPr>
              <a:t>Cánh, khung máy bay</a:t>
            </a:r>
          </a:p>
        </p:txBody>
      </p:sp>
      <p:sp>
        <p:nvSpPr>
          <p:cNvPr id="22539" name="Text Box 14"/>
          <p:cNvSpPr txBox="1">
            <a:spLocks noChangeArrowheads="1"/>
          </p:cNvSpPr>
          <p:nvPr/>
        </p:nvSpPr>
        <p:spPr bwMode="auto">
          <a:xfrm>
            <a:off x="304800" y="1171575"/>
            <a:ext cx="2286000" cy="1800225"/>
          </a:xfrm>
          <a:prstGeom prst="rect">
            <a:avLst/>
          </a:prstGeom>
          <a:noFill/>
          <a:ln w="9525">
            <a:noFill/>
            <a:miter lim="800000"/>
            <a:headEnd/>
            <a:tailEnd/>
          </a:ln>
        </p:spPr>
        <p:txBody>
          <a:bodyPr>
            <a:spAutoFit/>
          </a:bodyPr>
          <a:lstStyle/>
          <a:p>
            <a:pPr>
              <a:spcBef>
                <a:spcPct val="50000"/>
              </a:spcBef>
            </a:pPr>
            <a:r>
              <a:rPr lang="en-US" sz="2800" b="1" i="1">
                <a:solidFill>
                  <a:srgbClr val="000099"/>
                </a:solidFill>
                <a:latin typeface="Calibri" pitchFamily="34" charset="0"/>
              </a:rPr>
              <a:t>Một số     ứng dụng của vật liệu Compozit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84" name="Group 48"/>
          <p:cNvGraphicFramePr>
            <a:graphicFrameLocks noGrp="1"/>
          </p:cNvGraphicFramePr>
          <p:nvPr>
            <p:ph/>
            <p:extLst>
              <p:ext uri="{D42A27DB-BD31-4B8C-83A1-F6EECF244321}">
                <p14:modId xmlns:p14="http://schemas.microsoft.com/office/powerpoint/2010/main" val="815076968"/>
              </p:ext>
            </p:extLst>
          </p:nvPr>
        </p:nvGraphicFramePr>
        <p:xfrm>
          <a:off x="179512" y="473073"/>
          <a:ext cx="8763000" cy="6384927"/>
        </p:xfrm>
        <a:graphic>
          <a:graphicData uri="http://schemas.openxmlformats.org/drawingml/2006/table">
            <a:tbl>
              <a:tblPr/>
              <a:tblGrid>
                <a:gridCol w="152400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gridCol w="1809750">
                  <a:extLst>
                    <a:ext uri="{9D8B030D-6E8A-4147-A177-3AD203B41FA5}">
                      <a16:colId xmlns:a16="http://schemas.microsoft.com/office/drawing/2014/main" val="20004"/>
                    </a:ext>
                  </a:extLst>
                </a:gridCol>
              </a:tblGrid>
              <a:tr h="156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Polietilen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Poli(vinyl clorua)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PVC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Poli(metyl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metacrylat)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Poli(phenol-fomanđehit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FF0066"/>
                          </a:solidFill>
                          <a:effectLst/>
                          <a:latin typeface="Times New Roman" pitchFamily="18" charset="0"/>
                        </a:rPr>
                        <a:t>PPF (nhựa novolac)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0"/>
                  </a:ext>
                </a:extLst>
              </a:tr>
              <a:tr h="1169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FF"/>
                          </a:solidFill>
                          <a:effectLst/>
                          <a:latin typeface="Times New Roman" pitchFamily="18" charset="0"/>
                        </a:rPr>
                        <a:t>monome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1"/>
                  </a:ext>
                </a:extLst>
              </a:tr>
              <a:tr h="1311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FF"/>
                          </a:solidFill>
                          <a:effectLst/>
                          <a:latin typeface="Times New Roman" pitchFamily="18" charset="0"/>
                        </a:rPr>
                        <a:t>PTHH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FF"/>
                          </a:solidFill>
                          <a:effectLst/>
                          <a:latin typeface="Times New Roman" pitchFamily="18" charset="0"/>
                        </a:rPr>
                        <a:t>tổng hợp</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FF"/>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2"/>
                  </a:ext>
                </a:extLst>
              </a:tr>
              <a:tr h="1169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FF"/>
                          </a:solidFill>
                          <a:effectLst/>
                          <a:latin typeface="Times New Roman" pitchFamily="18" charset="0"/>
                        </a:rPr>
                        <a:t>Tính chất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3"/>
                  </a:ext>
                </a:extLst>
              </a:tr>
              <a:tr h="1169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FF"/>
                          </a:solidFill>
                          <a:effectLst/>
                          <a:latin typeface="Times New Roman" pitchFamily="18" charset="0"/>
                        </a:rPr>
                        <a:t>Ứng dụng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FF"/>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4"/>
                  </a:ext>
                </a:extLst>
              </a:tr>
            </a:tbl>
          </a:graphicData>
        </a:graphic>
      </p:graphicFrame>
      <p:sp>
        <p:nvSpPr>
          <p:cNvPr id="2" name="TextBox 1"/>
          <p:cNvSpPr txBox="1"/>
          <p:nvPr/>
        </p:nvSpPr>
        <p:spPr>
          <a:xfrm>
            <a:off x="467544" y="0"/>
            <a:ext cx="655272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polime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dẻo</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84"/>
                                        </p:tgtEl>
                                        <p:attrNameLst>
                                          <p:attrName>style.visibility</p:attrName>
                                        </p:attrNameLst>
                                      </p:cBhvr>
                                      <p:to>
                                        <p:strVal val="visible"/>
                                      </p:to>
                                    </p:set>
                                    <p:animEffect transition="in" filter="blinds(horizontal)">
                                      <p:cBhvr>
                                        <p:cTn id="7" dur="500"/>
                                        <p:tgtEl>
                                          <p:spTgt spid="14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30" name="Group 30"/>
          <p:cNvGraphicFramePr>
            <a:graphicFrameLocks noGrp="1"/>
          </p:cNvGraphicFramePr>
          <p:nvPr>
            <p:ph idx="4294967295"/>
          </p:nvPr>
        </p:nvGraphicFramePr>
        <p:xfrm>
          <a:off x="152400" y="304800"/>
          <a:ext cx="8763000" cy="6092826"/>
        </p:xfrm>
        <a:graphic>
          <a:graphicData uri="http://schemas.openxmlformats.org/drawingml/2006/table">
            <a:tbl>
              <a:tblPr/>
              <a:tblGrid>
                <a:gridCol w="17526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1139825">
                <a:tc>
                  <a:txBody>
                    <a:bodyPr/>
                    <a:lstStyle/>
                    <a:p>
                      <a:endParaRPr lang="en-US" sz="1800"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FF0000"/>
                          </a:solidFill>
                          <a:effectLst/>
                          <a:latin typeface="Times New Roman" pitchFamily="18" charset="0"/>
                        </a:rPr>
                        <a:t>a) Polietilen </a:t>
                      </a:r>
                      <a:r>
                        <a:rPr kumimoji="0" lang="en-US" sz="3500" b="1" i="0" u="none" strike="noStrike" cap="none" normalizeH="0" baseline="0" dirty="0" smtClean="0">
                          <a:ln>
                            <a:noFill/>
                          </a:ln>
                          <a:solidFill>
                            <a:srgbClr val="FF0000"/>
                          </a:solidFill>
                          <a:effectLst/>
                          <a:latin typeface="Times New Roman" pitchFamily="18" charset="0"/>
                        </a:rPr>
                        <a:t>(PE)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169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Monome</a:t>
                      </a:r>
                      <a:endParaRPr kumimoji="0" lang="en-US" sz="2800" b="1" i="0" u="none" strike="noStrike" cap="none" normalizeH="0" baseline="0" dirty="0" smtClean="0">
                        <a:ln>
                          <a:noFill/>
                        </a:ln>
                        <a:solidFill>
                          <a:srgbClr val="0000FF"/>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171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PTHH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tổng hợp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47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rgbClr val="0000FF"/>
                          </a:solidFill>
                          <a:effectLst/>
                          <a:latin typeface="Times New Roman" pitchFamily="18" charset="0"/>
                        </a:rPr>
                        <a:t>Tính</a:t>
                      </a:r>
                      <a:r>
                        <a:rPr kumimoji="0" lang="en-US" sz="2600" b="1" i="0" u="none" strike="noStrike" cap="none" normalizeH="0" baseline="0" dirty="0" smtClean="0">
                          <a:ln>
                            <a:noFill/>
                          </a:ln>
                          <a:solidFill>
                            <a:srgbClr val="0000FF"/>
                          </a:solidFill>
                          <a:effectLst/>
                          <a:latin typeface="Times New Roman" pitchFamily="18" charset="0"/>
                        </a:rPr>
                        <a:t> </a:t>
                      </a:r>
                      <a:r>
                        <a:rPr kumimoji="0" lang="en-US" sz="2600" b="1" i="0" u="none" strike="noStrike" cap="none" normalizeH="0" baseline="0" dirty="0" err="1" smtClean="0">
                          <a:ln>
                            <a:noFill/>
                          </a:ln>
                          <a:solidFill>
                            <a:srgbClr val="0000FF"/>
                          </a:solidFill>
                          <a:effectLst/>
                          <a:latin typeface="Times New Roman" pitchFamily="18" charset="0"/>
                        </a:rPr>
                        <a:t>chất</a:t>
                      </a: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1139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smtClean="0">
                          <a:ln>
                            <a:noFill/>
                          </a:ln>
                          <a:solidFill>
                            <a:srgbClr val="0000FF"/>
                          </a:solidFill>
                          <a:effectLst/>
                          <a:latin typeface="Times New Roman" pitchFamily="18" charset="0"/>
                        </a:rPr>
                        <a:t>Ứng</a:t>
                      </a:r>
                      <a:r>
                        <a:rPr kumimoji="0" lang="en-US" sz="2600" b="1" i="0" u="none" strike="noStrike" cap="none" normalizeH="0" baseline="0" dirty="0" smtClean="0">
                          <a:ln>
                            <a:noFill/>
                          </a:ln>
                          <a:solidFill>
                            <a:srgbClr val="0000FF"/>
                          </a:solidFill>
                          <a:effectLst/>
                          <a:latin typeface="Times New Roman" pitchFamily="18" charset="0"/>
                        </a:rPr>
                        <a:t> </a:t>
                      </a:r>
                      <a:r>
                        <a:rPr kumimoji="0" lang="en-US" sz="2600" b="1" i="0" u="none" strike="noStrike" cap="none" normalizeH="0" baseline="0" dirty="0" err="1" smtClean="0">
                          <a:ln>
                            <a:noFill/>
                          </a:ln>
                          <a:solidFill>
                            <a:srgbClr val="0000FF"/>
                          </a:solidFill>
                          <a:effectLst/>
                          <a:latin typeface="Times New Roman" pitchFamily="18" charset="0"/>
                        </a:rPr>
                        <a:t>dụng</a:t>
                      </a: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17431" name="Rectangle 24"/>
          <p:cNvSpPr>
            <a:spLocks noChangeArrowheads="1"/>
          </p:cNvSpPr>
          <p:nvPr/>
        </p:nvSpPr>
        <p:spPr bwMode="auto">
          <a:xfrm>
            <a:off x="2506663" y="1560513"/>
            <a:ext cx="2514600" cy="838200"/>
          </a:xfrm>
          <a:prstGeom prst="rect">
            <a:avLst/>
          </a:prstGeom>
          <a:noFill/>
          <a:ln w="9525">
            <a:noFill/>
            <a:miter lim="800000"/>
            <a:headEnd/>
            <a:tailEnd/>
          </a:ln>
        </p:spPr>
        <p:txBody>
          <a:bodyPr wrap="none" anchor="ctr"/>
          <a:lstStyle/>
          <a:p>
            <a:pPr algn="ctr"/>
            <a:r>
              <a:rPr lang="en-US" altLang="en-US" sz="2800" b="1">
                <a:solidFill>
                  <a:srgbClr val="0000FF"/>
                </a:solidFill>
                <a:latin typeface="Calibri" pitchFamily="34" charset="0"/>
              </a:rPr>
              <a:t>CH</a:t>
            </a:r>
            <a:r>
              <a:rPr lang="en-US" altLang="en-US" sz="2800" b="1" baseline="-25000">
                <a:solidFill>
                  <a:srgbClr val="0000FF"/>
                </a:solidFill>
                <a:latin typeface="Calibri" pitchFamily="34" charset="0"/>
              </a:rPr>
              <a:t>2</a:t>
            </a:r>
            <a:r>
              <a:rPr lang="en-US" altLang="en-US" sz="2800" b="1">
                <a:solidFill>
                  <a:srgbClr val="0000FF"/>
                </a:solidFill>
                <a:latin typeface="Calibri" pitchFamily="34" charset="0"/>
              </a:rPr>
              <a:t> = CH</a:t>
            </a:r>
            <a:r>
              <a:rPr lang="en-US" altLang="en-US" sz="2800" b="1" baseline="-25000">
                <a:solidFill>
                  <a:srgbClr val="0000FF"/>
                </a:solidFill>
                <a:latin typeface="Calibri" pitchFamily="34" charset="0"/>
              </a:rPr>
              <a:t>2 </a:t>
            </a:r>
            <a:endParaRPr lang="en-US" altLang="en-US" sz="2800" b="1">
              <a:solidFill>
                <a:srgbClr val="0000FF"/>
              </a:solidFill>
              <a:latin typeface="Calibri" pitchFamily="34" charset="0"/>
            </a:endParaRPr>
          </a:p>
        </p:txBody>
      </p:sp>
      <p:sp>
        <p:nvSpPr>
          <p:cNvPr id="17432" name="Rectangle 27"/>
          <p:cNvSpPr>
            <a:spLocks noChangeArrowheads="1"/>
          </p:cNvSpPr>
          <p:nvPr/>
        </p:nvSpPr>
        <p:spPr bwMode="auto">
          <a:xfrm>
            <a:off x="1981200" y="3810000"/>
            <a:ext cx="6705600" cy="1143000"/>
          </a:xfrm>
          <a:prstGeom prst="rect">
            <a:avLst/>
          </a:prstGeom>
          <a:noFill/>
          <a:ln w="9525">
            <a:noFill/>
            <a:miter lim="800000"/>
            <a:headEnd/>
            <a:tailEnd/>
          </a:ln>
        </p:spPr>
        <p:txBody>
          <a:bodyPr wrap="none" anchor="ctr"/>
          <a:lstStyle/>
          <a:p>
            <a:pPr algn="just"/>
            <a:r>
              <a:rPr lang="en-US" altLang="en-US" sz="2500">
                <a:solidFill>
                  <a:srgbClr val="0000FF"/>
                </a:solidFill>
                <a:latin typeface="Calibri" pitchFamily="34" charset="0"/>
              </a:rPr>
              <a:t>    Chất dẻo mềm, nóng chảy trên 110</a:t>
            </a:r>
            <a:r>
              <a:rPr lang="en-US" altLang="en-US" sz="2500" baseline="30000">
                <a:solidFill>
                  <a:srgbClr val="0000FF"/>
                </a:solidFill>
                <a:latin typeface="Calibri" pitchFamily="34" charset="0"/>
              </a:rPr>
              <a:t>0</a:t>
            </a:r>
            <a:r>
              <a:rPr lang="en-US" altLang="en-US" sz="2500">
                <a:solidFill>
                  <a:srgbClr val="0000FF"/>
                </a:solidFill>
                <a:latin typeface="Calibri" pitchFamily="34" charset="0"/>
              </a:rPr>
              <a:t>C, có tính </a:t>
            </a:r>
          </a:p>
          <a:p>
            <a:pPr algn="just"/>
            <a:r>
              <a:rPr lang="en-US" altLang="en-US" sz="2500">
                <a:solidFill>
                  <a:srgbClr val="0000FF"/>
                </a:solidFill>
                <a:latin typeface="Calibri" pitchFamily="34" charset="0"/>
              </a:rPr>
              <a:t>“trơ tương đối”</a:t>
            </a:r>
          </a:p>
        </p:txBody>
      </p:sp>
      <p:sp>
        <p:nvSpPr>
          <p:cNvPr id="17433" name="Rectangle 28"/>
          <p:cNvSpPr>
            <a:spLocks noChangeArrowheads="1"/>
          </p:cNvSpPr>
          <p:nvPr/>
        </p:nvSpPr>
        <p:spPr bwMode="auto">
          <a:xfrm>
            <a:off x="2286000" y="5105400"/>
            <a:ext cx="6934200" cy="1143000"/>
          </a:xfrm>
          <a:prstGeom prst="rect">
            <a:avLst/>
          </a:prstGeom>
          <a:noFill/>
          <a:ln w="9525">
            <a:noFill/>
            <a:miter lim="800000"/>
            <a:headEnd/>
            <a:tailEnd/>
          </a:ln>
        </p:spPr>
        <p:txBody>
          <a:bodyPr wrap="none" anchor="ctr"/>
          <a:lstStyle/>
          <a:p>
            <a:pPr algn="just"/>
            <a:r>
              <a:rPr lang="en-US" altLang="en-US" sz="2500">
                <a:solidFill>
                  <a:srgbClr val="0000FF"/>
                </a:solidFill>
                <a:latin typeface="Calibri" pitchFamily="34" charset="0"/>
              </a:rPr>
              <a:t>Làm màng mỏng, bình chứa, túi đựng,…</a:t>
            </a:r>
          </a:p>
        </p:txBody>
      </p:sp>
      <p:sp>
        <p:nvSpPr>
          <p:cNvPr id="17434" name="Rectangle 24"/>
          <p:cNvSpPr>
            <a:spLocks noChangeArrowheads="1"/>
          </p:cNvSpPr>
          <p:nvPr/>
        </p:nvSpPr>
        <p:spPr bwMode="auto">
          <a:xfrm>
            <a:off x="6019800" y="1524000"/>
            <a:ext cx="2514600" cy="838200"/>
          </a:xfrm>
          <a:prstGeom prst="rect">
            <a:avLst/>
          </a:prstGeom>
          <a:noFill/>
          <a:ln w="9525">
            <a:noFill/>
            <a:miter lim="800000"/>
            <a:headEnd/>
            <a:tailEnd/>
          </a:ln>
        </p:spPr>
        <p:txBody>
          <a:bodyPr wrap="none" anchor="ctr"/>
          <a:lstStyle/>
          <a:p>
            <a:pPr algn="ctr"/>
            <a:r>
              <a:rPr lang="en-US" altLang="en-US" sz="2500">
                <a:solidFill>
                  <a:srgbClr val="0000FF"/>
                </a:solidFill>
                <a:latin typeface="Calibri" pitchFamily="34" charset="0"/>
              </a:rPr>
              <a:t>etilen</a:t>
            </a:r>
          </a:p>
        </p:txBody>
      </p:sp>
      <p:grpSp>
        <p:nvGrpSpPr>
          <p:cNvPr id="2" name="Group 43"/>
          <p:cNvGrpSpPr>
            <a:grpSpLocks/>
          </p:cNvGrpSpPr>
          <p:nvPr/>
        </p:nvGrpSpPr>
        <p:grpSpPr bwMode="auto">
          <a:xfrm>
            <a:off x="2362200" y="2667000"/>
            <a:ext cx="5943600" cy="979488"/>
            <a:chOff x="1248" y="1728"/>
            <a:chExt cx="3408" cy="528"/>
          </a:xfrm>
        </p:grpSpPr>
        <p:sp>
          <p:nvSpPr>
            <p:cNvPr id="3102" name="Rectangle 44"/>
            <p:cNvSpPr>
              <a:spLocks noChangeArrowheads="1"/>
            </p:cNvSpPr>
            <p:nvPr/>
          </p:nvSpPr>
          <p:spPr bwMode="auto">
            <a:xfrm>
              <a:off x="1248" y="1728"/>
              <a:ext cx="3408" cy="528"/>
            </a:xfrm>
            <a:prstGeom prst="rect">
              <a:avLst/>
            </a:prstGeom>
            <a:noFill/>
            <a:ln w="9525">
              <a:noFill/>
              <a:miter lim="800000"/>
              <a:headEnd/>
              <a:tailEnd/>
            </a:ln>
          </p:spPr>
          <p:txBody>
            <a:bodyPr wrap="none" anchor="ctr"/>
            <a:lstStyle/>
            <a:p>
              <a:pPr algn="ctr"/>
              <a:endParaRPr lang="en-US" altLang="en-US"/>
            </a:p>
          </p:txBody>
        </p:sp>
        <p:graphicFrame>
          <p:nvGraphicFramePr>
            <p:cNvPr id="3074" name="Object 3"/>
            <p:cNvGraphicFramePr>
              <a:graphicFrameLocks noChangeAspect="1"/>
            </p:cNvGraphicFramePr>
            <p:nvPr/>
          </p:nvGraphicFramePr>
          <p:xfrm>
            <a:off x="1392" y="1748"/>
            <a:ext cx="3204" cy="460"/>
          </p:xfrm>
          <a:graphic>
            <a:graphicData uri="http://schemas.openxmlformats.org/presentationml/2006/ole">
              <mc:AlternateContent xmlns:mc="http://schemas.openxmlformats.org/markup-compatibility/2006">
                <mc:Choice xmlns:v="urn:schemas-microsoft-com:vml" Requires="v">
                  <p:oleObj spid="_x0000_s3092" name="Document" r:id="rId3" imgW="2724150" imgH="390525" progId="">
                    <p:embed/>
                  </p:oleObj>
                </mc:Choice>
                <mc:Fallback>
                  <p:oleObj name="Document" r:id="rId3" imgW="2724150" imgH="390525"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1748"/>
                          <a:ext cx="320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76830"/>
                                        </p:tgtEl>
                                        <p:attrNameLst>
                                          <p:attrName>style.visibility</p:attrName>
                                        </p:attrNameLst>
                                      </p:cBhvr>
                                      <p:to>
                                        <p:strVal val="visible"/>
                                      </p:to>
                                    </p:set>
                                    <p:animEffect transition="in" filter="wheel(1)">
                                      <p:cBhvr>
                                        <p:cTn id="7" dur="2000"/>
                                        <p:tgtEl>
                                          <p:spTgt spid="76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31"/>
                                        </p:tgtEl>
                                        <p:attrNameLst>
                                          <p:attrName>style.visibility</p:attrName>
                                        </p:attrNameLst>
                                      </p:cBhvr>
                                      <p:to>
                                        <p:strVal val="visible"/>
                                      </p:to>
                                    </p:set>
                                    <p:animEffect transition="in" filter="fade">
                                      <p:cBhvr>
                                        <p:cTn id="12" dur="1000"/>
                                        <p:tgtEl>
                                          <p:spTgt spid="17431"/>
                                        </p:tgtEl>
                                      </p:cBhvr>
                                    </p:animEffect>
                                    <p:anim calcmode="lin" valueType="num">
                                      <p:cBhvr>
                                        <p:cTn id="13" dur="1000" fill="hold"/>
                                        <p:tgtEl>
                                          <p:spTgt spid="17431"/>
                                        </p:tgtEl>
                                        <p:attrNameLst>
                                          <p:attrName>ppt_x</p:attrName>
                                        </p:attrNameLst>
                                      </p:cBhvr>
                                      <p:tavLst>
                                        <p:tav tm="0">
                                          <p:val>
                                            <p:strVal val="#ppt_x"/>
                                          </p:val>
                                        </p:tav>
                                        <p:tav tm="100000">
                                          <p:val>
                                            <p:strVal val="#ppt_x"/>
                                          </p:val>
                                        </p:tav>
                                      </p:tavLst>
                                    </p:anim>
                                    <p:anim calcmode="lin" valueType="num">
                                      <p:cBhvr>
                                        <p:cTn id="14" dur="1000" fill="hold"/>
                                        <p:tgtEl>
                                          <p:spTgt spid="17431"/>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7434"/>
                                        </p:tgtEl>
                                        <p:attrNameLst>
                                          <p:attrName>style.visibility</p:attrName>
                                        </p:attrNameLst>
                                      </p:cBhvr>
                                      <p:to>
                                        <p:strVal val="visible"/>
                                      </p:to>
                                    </p:set>
                                    <p:animEffect transition="in" filter="wipe(down)">
                                      <p:cBhvr>
                                        <p:cTn id="17" dur="500"/>
                                        <p:tgtEl>
                                          <p:spTgt spid="17434"/>
                                        </p:tgtEl>
                                      </p:cBhvr>
                                    </p:animEffect>
                                  </p:childTnLst>
                                </p:cTn>
                              </p:par>
                              <p:par>
                                <p:cTn id="18" presetID="2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432"/>
                                        </p:tgtEl>
                                        <p:attrNameLst>
                                          <p:attrName>style.visibility</p:attrName>
                                        </p:attrNameLst>
                                      </p:cBhvr>
                                      <p:to>
                                        <p:strVal val="visible"/>
                                      </p:to>
                                    </p:set>
                                    <p:animEffect transition="in" filter="wipe(down)">
                                      <p:cBhvr>
                                        <p:cTn id="23" dur="500"/>
                                        <p:tgtEl>
                                          <p:spTgt spid="1743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433"/>
                                        </p:tgtEl>
                                        <p:attrNameLst>
                                          <p:attrName>style.visibility</p:attrName>
                                        </p:attrNameLst>
                                      </p:cBhvr>
                                      <p:to>
                                        <p:strVal val="visible"/>
                                      </p:to>
                                    </p:set>
                                    <p:animEffect transition="in" filter="wipe(down)">
                                      <p:cBhvr>
                                        <p:cTn id="26" dur="5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p:bldP spid="17432" grpId="0"/>
      <p:bldP spid="17433" grpId="0"/>
      <p:bldP spid="174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gPE1"/>
          <p:cNvPicPr>
            <a:picLocks noChangeAspect="1" noChangeArrowheads="1"/>
          </p:cNvPicPr>
          <p:nvPr/>
        </p:nvPicPr>
        <p:blipFill>
          <a:blip r:embed="rId2"/>
          <a:srcRect/>
          <a:stretch>
            <a:fillRect/>
          </a:stretch>
        </p:blipFill>
        <p:spPr bwMode="auto">
          <a:xfrm>
            <a:off x="5943600" y="3581400"/>
            <a:ext cx="3200400" cy="3276600"/>
          </a:xfrm>
          <a:prstGeom prst="rect">
            <a:avLst/>
          </a:prstGeom>
          <a:noFill/>
          <a:ln w="9525">
            <a:noFill/>
            <a:miter lim="800000"/>
            <a:headEnd/>
            <a:tailEnd/>
          </a:ln>
        </p:spPr>
      </p:pic>
      <p:sp>
        <p:nvSpPr>
          <p:cNvPr id="7" name="Text Box 5"/>
          <p:cNvSpPr txBox="1">
            <a:spLocks noChangeArrowheads="1"/>
          </p:cNvSpPr>
          <p:nvPr/>
        </p:nvSpPr>
        <p:spPr bwMode="auto">
          <a:xfrm>
            <a:off x="228600" y="457200"/>
            <a:ext cx="2209800" cy="173990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00FF"/>
                </a:solidFill>
                <a:latin typeface="Times New Roman" pitchFamily="18" charset="0"/>
                <a:cs typeface="Times New Roman" pitchFamily="18" charset="0"/>
              </a:rPr>
              <a:t>Một số ứng dụng của PE</a:t>
            </a:r>
          </a:p>
        </p:txBody>
      </p:sp>
      <p:pic>
        <p:nvPicPr>
          <p:cNvPr id="8" name="Picture 5" descr="CAITL5GQ"/>
          <p:cNvPicPr>
            <a:picLocks noChangeAspect="1" noChangeArrowheads="1"/>
          </p:cNvPicPr>
          <p:nvPr/>
        </p:nvPicPr>
        <p:blipFill>
          <a:blip r:embed="rId3"/>
          <a:srcRect/>
          <a:stretch>
            <a:fillRect/>
          </a:stretch>
        </p:blipFill>
        <p:spPr bwMode="auto">
          <a:xfrm>
            <a:off x="3114675" y="0"/>
            <a:ext cx="2819400" cy="3581400"/>
          </a:xfrm>
          <a:prstGeom prst="rect">
            <a:avLst/>
          </a:prstGeom>
          <a:noFill/>
          <a:ln w="9525">
            <a:solidFill>
              <a:srgbClr val="00CC00"/>
            </a:solidFill>
            <a:miter lim="800000"/>
            <a:headEnd/>
            <a:tailEnd/>
          </a:ln>
        </p:spPr>
      </p:pic>
      <p:pic>
        <p:nvPicPr>
          <p:cNvPr id="11" name="Picture 7" descr="spro472995"/>
          <p:cNvPicPr>
            <a:picLocks noChangeAspect="1" noChangeArrowheads="1"/>
          </p:cNvPicPr>
          <p:nvPr/>
        </p:nvPicPr>
        <p:blipFill>
          <a:blip r:embed="rId4"/>
          <a:srcRect/>
          <a:stretch>
            <a:fillRect/>
          </a:stretch>
        </p:blipFill>
        <p:spPr bwMode="auto">
          <a:xfrm>
            <a:off x="6019800" y="0"/>
            <a:ext cx="3124200" cy="3581400"/>
          </a:xfrm>
          <a:prstGeom prst="rect">
            <a:avLst/>
          </a:prstGeom>
          <a:noFill/>
          <a:ln w="9525">
            <a:noFill/>
            <a:miter lim="800000"/>
            <a:headEnd/>
            <a:tailEnd/>
          </a:ln>
        </p:spPr>
      </p:pic>
      <p:sp>
        <p:nvSpPr>
          <p:cNvPr id="10" name="Text Box 10"/>
          <p:cNvSpPr txBox="1">
            <a:spLocks noChangeArrowheads="1"/>
          </p:cNvSpPr>
          <p:nvPr/>
        </p:nvSpPr>
        <p:spPr bwMode="auto">
          <a:xfrm>
            <a:off x="5715000" y="3733800"/>
            <a:ext cx="20574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Túi nilon</a:t>
            </a:r>
          </a:p>
        </p:txBody>
      </p:sp>
      <p:sp>
        <p:nvSpPr>
          <p:cNvPr id="12" name="Text Box 9"/>
          <p:cNvSpPr txBox="1">
            <a:spLocks noChangeArrowheads="1"/>
          </p:cNvSpPr>
          <p:nvPr/>
        </p:nvSpPr>
        <p:spPr bwMode="auto">
          <a:xfrm>
            <a:off x="2971800" y="76200"/>
            <a:ext cx="2895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Vỏ bọc dây điện</a:t>
            </a:r>
          </a:p>
        </p:txBody>
      </p:sp>
      <p:sp>
        <p:nvSpPr>
          <p:cNvPr id="13" name="Text Box 12"/>
          <p:cNvSpPr txBox="1">
            <a:spLocks noChangeArrowheads="1"/>
          </p:cNvSpPr>
          <p:nvPr/>
        </p:nvSpPr>
        <p:spPr bwMode="auto">
          <a:xfrm>
            <a:off x="6019800" y="0"/>
            <a:ext cx="2590800" cy="461963"/>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Ống nhựa PE</a:t>
            </a:r>
          </a:p>
        </p:txBody>
      </p:sp>
      <p:pic>
        <p:nvPicPr>
          <p:cNvPr id="162830" name="Picture 14" descr="jtivmqtqmxws_halong_discovery_travel"/>
          <p:cNvPicPr>
            <a:picLocks noChangeAspect="1" noChangeArrowheads="1"/>
          </p:cNvPicPr>
          <p:nvPr/>
        </p:nvPicPr>
        <p:blipFill>
          <a:blip r:embed="rId5"/>
          <a:srcRect/>
          <a:stretch>
            <a:fillRect/>
          </a:stretch>
        </p:blipFill>
        <p:spPr bwMode="auto">
          <a:xfrm>
            <a:off x="609600" y="3762375"/>
            <a:ext cx="5181600" cy="3095625"/>
          </a:xfrm>
          <a:prstGeom prst="rect">
            <a:avLst/>
          </a:prstGeom>
          <a:noFill/>
          <a:ln w="9525">
            <a:noFill/>
            <a:miter lim="800000"/>
            <a:headEnd/>
            <a:tailEnd/>
          </a:ln>
        </p:spPr>
      </p:pic>
      <p:sp>
        <p:nvSpPr>
          <p:cNvPr id="162831" name="Text Box 15"/>
          <p:cNvSpPr txBox="1">
            <a:spLocks noChangeArrowheads="1"/>
          </p:cNvSpPr>
          <p:nvPr/>
        </p:nvSpPr>
        <p:spPr bwMode="auto">
          <a:xfrm>
            <a:off x="1219200" y="38862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Calibri" pitchFamily="34" charset="0"/>
              </a:rPr>
              <a:t>Bình chứa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62830"/>
                                        </p:tgtEl>
                                        <p:attrNameLst>
                                          <p:attrName>style.visibility</p:attrName>
                                        </p:attrNameLst>
                                      </p:cBhvr>
                                      <p:to>
                                        <p:strVal val="visible"/>
                                      </p:to>
                                    </p:set>
                                    <p:animEffect transition="in" filter="diamond(in)">
                                      <p:cBhvr>
                                        <p:cTn id="28" dur="2000"/>
                                        <p:tgtEl>
                                          <p:spTgt spid="16283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62831"/>
                                        </p:tgtEl>
                                        <p:attrNameLst>
                                          <p:attrName>style.visibility</p:attrName>
                                        </p:attrNameLst>
                                      </p:cBhvr>
                                      <p:to>
                                        <p:strVal val="visible"/>
                                      </p:to>
                                    </p:set>
                                    <p:animEffect transition="in" filter="diamond(in)">
                                      <p:cBhvr>
                                        <p:cTn id="31" dur="2000"/>
                                        <p:tgtEl>
                                          <p:spTgt spid="162831"/>
                                        </p:tgtEl>
                                      </p:cBhvr>
                                    </p:animEffect>
                                  </p:childTnLst>
                                </p:cTn>
                              </p:par>
                              <p:par>
                                <p:cTn id="32" presetID="8"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amond(in)">
                                      <p:cBhvr>
                                        <p:cTn id="34" dur="1000"/>
                                        <p:tgtEl>
                                          <p:spTgt spid="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628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58" name="Group 46"/>
          <p:cNvGraphicFramePr>
            <a:graphicFrameLocks noGrp="1"/>
          </p:cNvGraphicFramePr>
          <p:nvPr>
            <p:ph/>
          </p:nvPr>
        </p:nvGraphicFramePr>
        <p:xfrm>
          <a:off x="152400" y="304800"/>
          <a:ext cx="8763000" cy="6059489"/>
        </p:xfrm>
        <a:graphic>
          <a:graphicData uri="http://schemas.openxmlformats.org/drawingml/2006/table">
            <a:tbl>
              <a:tblPr/>
              <a:tblGrid>
                <a:gridCol w="17526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1139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FF0066"/>
                          </a:solidFill>
                          <a:effectLst/>
                          <a:latin typeface="Times New Roman" pitchFamily="18" charset="0"/>
                        </a:rPr>
                        <a:t>b) Poli(vinyl </a:t>
                      </a:r>
                      <a:r>
                        <a:rPr kumimoji="0" lang="en-US" sz="3500" b="1" i="0" u="none" strike="noStrike" cap="none" normalizeH="0" baseline="0" dirty="0" err="1" smtClean="0">
                          <a:ln>
                            <a:noFill/>
                          </a:ln>
                          <a:solidFill>
                            <a:srgbClr val="FF0066"/>
                          </a:solidFill>
                          <a:effectLst/>
                          <a:latin typeface="Times New Roman" pitchFamily="18" charset="0"/>
                        </a:rPr>
                        <a:t>clorua</a:t>
                      </a:r>
                      <a:r>
                        <a:rPr kumimoji="0" lang="en-US" sz="3500" b="1" i="0" u="none" strike="noStrike" cap="none" normalizeH="0" baseline="0" dirty="0" smtClean="0">
                          <a:ln>
                            <a:noFill/>
                          </a:ln>
                          <a:solidFill>
                            <a:srgbClr val="FF0066"/>
                          </a:solidFill>
                          <a:effectLst/>
                          <a:latin typeface="Times New Roman" pitchFamily="18" charset="0"/>
                        </a:rPr>
                        <a:t>)  (PVC)</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1698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Monome</a:t>
                      </a:r>
                      <a:endParaRPr kumimoji="0" lang="en-US" sz="2800" b="1" i="0" u="none" strike="noStrike" cap="none" normalizeH="0" baseline="0" dirty="0" smtClean="0">
                        <a:ln>
                          <a:noFill/>
                        </a:ln>
                        <a:solidFill>
                          <a:srgbClr val="0000FF"/>
                        </a:solidFill>
                        <a:effectLst/>
                        <a:latin typeface="Times New Roman" pitchFamily="18"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1714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0000FF"/>
                          </a:solidFill>
                          <a:effectLst/>
                          <a:latin typeface="Times New Roman" pitchFamily="18" charset="0"/>
                        </a:rPr>
                        <a:t>PTHH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smtClean="0">
                          <a:ln>
                            <a:noFill/>
                          </a:ln>
                          <a:solidFill>
                            <a:srgbClr val="0000FF"/>
                          </a:solidFill>
                          <a:effectLst/>
                          <a:latin typeface="Times New Roman" pitchFamily="18" charset="0"/>
                        </a:rPr>
                        <a:t>tổng</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hợp</a:t>
                      </a:r>
                      <a:endParaRPr kumimoji="0" lang="en-US" sz="2800" b="1" i="0" u="none" strike="noStrike" cap="none" normalizeH="0" baseline="0" dirty="0" smtClean="0">
                        <a:ln>
                          <a:noFill/>
                        </a:ln>
                        <a:solidFill>
                          <a:srgbClr val="0000FF"/>
                        </a:solidFill>
                        <a:effectLst/>
                        <a:latin typeface="Times New Roman" pitchFamily="18"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4386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cap="none" normalizeH="0" baseline="0" dirty="0" err="1" smtClean="0">
                          <a:ln>
                            <a:noFill/>
                          </a:ln>
                          <a:solidFill>
                            <a:srgbClr val="0000FF"/>
                          </a:solidFill>
                          <a:effectLst/>
                          <a:latin typeface="Times New Roman" pitchFamily="18" charset="0"/>
                        </a:rPr>
                        <a:t>Tính</a:t>
                      </a:r>
                      <a:r>
                        <a:rPr kumimoji="0" lang="en-US" sz="2600" b="1" i="0" u="none" strike="noStrike" cap="none" normalizeH="0" baseline="0" dirty="0" smtClean="0">
                          <a:ln>
                            <a:noFill/>
                          </a:ln>
                          <a:solidFill>
                            <a:srgbClr val="0000FF"/>
                          </a:solidFill>
                          <a:effectLst/>
                          <a:latin typeface="Times New Roman" pitchFamily="18" charset="0"/>
                        </a:rPr>
                        <a:t> </a:t>
                      </a:r>
                      <a:r>
                        <a:rPr kumimoji="0" lang="en-US" sz="2600" b="1" i="0" u="none" strike="noStrike" cap="none" normalizeH="0" baseline="0" dirty="0" err="1" smtClean="0">
                          <a:ln>
                            <a:noFill/>
                          </a:ln>
                          <a:solidFill>
                            <a:srgbClr val="0000FF"/>
                          </a:solidFill>
                          <a:effectLst/>
                          <a:latin typeface="Times New Roman" pitchFamily="18" charset="0"/>
                        </a:rPr>
                        <a:t>chất</a:t>
                      </a: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1139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cap="none" normalizeH="0" baseline="0" dirty="0" err="1" smtClean="0">
                          <a:ln>
                            <a:noFill/>
                          </a:ln>
                          <a:solidFill>
                            <a:srgbClr val="0000FF"/>
                          </a:solidFill>
                          <a:effectLst/>
                          <a:latin typeface="Times New Roman" pitchFamily="18" charset="0"/>
                        </a:rPr>
                        <a:t>Ứng</a:t>
                      </a:r>
                      <a:r>
                        <a:rPr kumimoji="0" lang="en-US" sz="2600" b="1" i="0" u="none" strike="noStrike" cap="none" normalizeH="0" baseline="0" dirty="0" smtClean="0">
                          <a:ln>
                            <a:noFill/>
                          </a:ln>
                          <a:solidFill>
                            <a:srgbClr val="0000FF"/>
                          </a:solidFill>
                          <a:effectLst/>
                          <a:latin typeface="Times New Roman" pitchFamily="18" charset="0"/>
                        </a:rPr>
                        <a:t> </a:t>
                      </a:r>
                      <a:r>
                        <a:rPr kumimoji="0" lang="en-US" sz="2600" b="1" i="0" u="none" strike="noStrike" cap="none" normalizeH="0" baseline="0" dirty="0" err="1" smtClean="0">
                          <a:ln>
                            <a:noFill/>
                          </a:ln>
                          <a:solidFill>
                            <a:srgbClr val="0000FF"/>
                          </a:solidFill>
                          <a:effectLst/>
                          <a:latin typeface="Times New Roman" pitchFamily="18" charset="0"/>
                        </a:rPr>
                        <a:t>dụng</a:t>
                      </a: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18455" name="Rectangle 24"/>
          <p:cNvSpPr>
            <a:spLocks noChangeArrowheads="1"/>
          </p:cNvSpPr>
          <p:nvPr/>
        </p:nvSpPr>
        <p:spPr bwMode="auto">
          <a:xfrm>
            <a:off x="3352800" y="1600200"/>
            <a:ext cx="2514600" cy="838200"/>
          </a:xfrm>
          <a:prstGeom prst="rect">
            <a:avLst/>
          </a:prstGeom>
          <a:noFill/>
          <a:ln w="9525">
            <a:noFill/>
            <a:miter lim="800000"/>
            <a:headEnd/>
            <a:tailEnd/>
          </a:ln>
        </p:spPr>
        <p:txBody>
          <a:bodyPr wrap="none" anchor="ctr"/>
          <a:lstStyle/>
          <a:p>
            <a:pPr algn="ctr"/>
            <a:r>
              <a:rPr lang="en-US" altLang="en-US" sz="2500" b="1">
                <a:solidFill>
                  <a:srgbClr val="0000FF"/>
                </a:solidFill>
                <a:latin typeface="Calibri" pitchFamily="34" charset="0"/>
              </a:rPr>
              <a:t>CH</a:t>
            </a:r>
            <a:r>
              <a:rPr lang="en-US" altLang="en-US" sz="2500" b="1" baseline="-25000">
                <a:solidFill>
                  <a:srgbClr val="0000FF"/>
                </a:solidFill>
                <a:latin typeface="Calibri" pitchFamily="34" charset="0"/>
              </a:rPr>
              <a:t>2</a:t>
            </a:r>
            <a:r>
              <a:rPr lang="en-US" altLang="en-US" sz="2500" b="1">
                <a:solidFill>
                  <a:srgbClr val="0000FF"/>
                </a:solidFill>
                <a:latin typeface="Calibri" pitchFamily="34" charset="0"/>
              </a:rPr>
              <a:t> = CH-Cl</a:t>
            </a:r>
            <a:endParaRPr lang="en-US" altLang="en-US" sz="2500" b="1" baseline="-25000">
              <a:solidFill>
                <a:srgbClr val="0000FF"/>
              </a:solidFill>
              <a:latin typeface="Calibri" pitchFamily="34" charset="0"/>
            </a:endParaRPr>
          </a:p>
        </p:txBody>
      </p:sp>
      <p:sp>
        <p:nvSpPr>
          <p:cNvPr id="18456" name="Rectangle 24"/>
          <p:cNvSpPr>
            <a:spLocks noChangeArrowheads="1"/>
          </p:cNvSpPr>
          <p:nvPr/>
        </p:nvSpPr>
        <p:spPr bwMode="auto">
          <a:xfrm>
            <a:off x="5638800" y="1625600"/>
            <a:ext cx="2514600" cy="838200"/>
          </a:xfrm>
          <a:prstGeom prst="rect">
            <a:avLst/>
          </a:prstGeom>
          <a:noFill/>
          <a:ln w="9525">
            <a:noFill/>
            <a:miter lim="800000"/>
            <a:headEnd/>
            <a:tailEnd/>
          </a:ln>
        </p:spPr>
        <p:txBody>
          <a:bodyPr wrap="none" anchor="ctr"/>
          <a:lstStyle/>
          <a:p>
            <a:pPr algn="ctr"/>
            <a:r>
              <a:rPr lang="en-US" altLang="en-US" sz="2500">
                <a:solidFill>
                  <a:srgbClr val="0000FF"/>
                </a:solidFill>
                <a:latin typeface="Calibri" pitchFamily="34" charset="0"/>
              </a:rPr>
              <a:t>Vinyl clorua</a:t>
            </a:r>
          </a:p>
        </p:txBody>
      </p:sp>
      <p:grpSp>
        <p:nvGrpSpPr>
          <p:cNvPr id="2" name="Group 35"/>
          <p:cNvGrpSpPr>
            <a:grpSpLocks/>
          </p:cNvGrpSpPr>
          <p:nvPr/>
        </p:nvGrpSpPr>
        <p:grpSpPr bwMode="auto">
          <a:xfrm>
            <a:off x="2667000" y="2286000"/>
            <a:ext cx="6096000" cy="1676400"/>
            <a:chOff x="768" y="1632"/>
            <a:chExt cx="3552" cy="960"/>
          </a:xfrm>
        </p:grpSpPr>
        <p:graphicFrame>
          <p:nvGraphicFramePr>
            <p:cNvPr id="2050" name="Object 3"/>
            <p:cNvGraphicFramePr>
              <a:graphicFrameLocks noChangeAspect="1"/>
            </p:cNvGraphicFramePr>
            <p:nvPr/>
          </p:nvGraphicFramePr>
          <p:xfrm>
            <a:off x="912" y="1826"/>
            <a:ext cx="3312" cy="667"/>
          </p:xfrm>
          <a:graphic>
            <a:graphicData uri="http://schemas.openxmlformats.org/presentationml/2006/ole">
              <mc:AlternateContent xmlns:mc="http://schemas.openxmlformats.org/markup-compatibility/2006">
                <mc:Choice xmlns:v="urn:schemas-microsoft-com:vml" Requires="v">
                  <p:oleObj spid="_x0000_s2068" name="Document" r:id="rId3" imgW="2695575" imgH="542925" progId="">
                    <p:embed/>
                  </p:oleObj>
                </mc:Choice>
                <mc:Fallback>
                  <p:oleObj name="Document" r:id="rId3" imgW="2695575" imgH="542925"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826"/>
                          <a:ext cx="3312" cy="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8" name="Rectangle 37"/>
            <p:cNvSpPr>
              <a:spLocks noChangeArrowheads="1"/>
            </p:cNvSpPr>
            <p:nvPr/>
          </p:nvSpPr>
          <p:spPr bwMode="auto">
            <a:xfrm>
              <a:off x="768" y="1632"/>
              <a:ext cx="3552" cy="960"/>
            </a:xfrm>
            <a:prstGeom prst="rect">
              <a:avLst/>
            </a:prstGeom>
            <a:noFill/>
            <a:ln w="9525">
              <a:noFill/>
              <a:miter lim="800000"/>
              <a:headEnd/>
              <a:tailEnd/>
            </a:ln>
          </p:spPr>
          <p:txBody>
            <a:bodyPr wrap="none" anchor="ctr"/>
            <a:lstStyle/>
            <a:p>
              <a:endParaRPr lang="en-US" altLang="en-US"/>
            </a:p>
          </p:txBody>
        </p:sp>
      </p:grpSp>
      <p:sp>
        <p:nvSpPr>
          <p:cNvPr id="18458" name="Rectangle 27"/>
          <p:cNvSpPr>
            <a:spLocks noChangeArrowheads="1"/>
          </p:cNvSpPr>
          <p:nvPr/>
        </p:nvSpPr>
        <p:spPr bwMode="auto">
          <a:xfrm>
            <a:off x="1636713" y="3914775"/>
            <a:ext cx="7315200" cy="1143000"/>
          </a:xfrm>
          <a:prstGeom prst="rect">
            <a:avLst/>
          </a:prstGeom>
          <a:noFill/>
          <a:ln w="9525">
            <a:noFill/>
            <a:miter lim="800000"/>
            <a:headEnd/>
            <a:tailEnd/>
          </a:ln>
        </p:spPr>
        <p:txBody>
          <a:bodyPr wrap="none" anchor="ctr"/>
          <a:lstStyle/>
          <a:p>
            <a:pPr algn="just"/>
            <a:r>
              <a:rPr lang="en-US" altLang="en-US" sz="2500">
                <a:solidFill>
                  <a:srgbClr val="0000FF"/>
                </a:solidFill>
                <a:latin typeface="Calibri" pitchFamily="34" charset="0"/>
              </a:rPr>
              <a:t>           Chất rắn vô định hình, cách điện tốt, bền  với axit</a:t>
            </a:r>
          </a:p>
        </p:txBody>
      </p:sp>
      <p:sp>
        <p:nvSpPr>
          <p:cNvPr id="18459" name="Rectangle 28"/>
          <p:cNvSpPr>
            <a:spLocks noChangeArrowheads="1"/>
          </p:cNvSpPr>
          <p:nvPr/>
        </p:nvSpPr>
        <p:spPr bwMode="auto">
          <a:xfrm>
            <a:off x="1676400" y="5105400"/>
            <a:ext cx="7275513" cy="1143000"/>
          </a:xfrm>
          <a:prstGeom prst="rect">
            <a:avLst/>
          </a:prstGeom>
          <a:noFill/>
          <a:ln w="9525">
            <a:noFill/>
            <a:miter lim="800000"/>
            <a:headEnd/>
            <a:tailEnd/>
          </a:ln>
        </p:spPr>
        <p:txBody>
          <a:bodyPr wrap="none" anchor="ctr"/>
          <a:lstStyle/>
          <a:p>
            <a:pPr algn="just"/>
            <a:r>
              <a:rPr lang="en-US" altLang="en-US" sz="2500">
                <a:solidFill>
                  <a:srgbClr val="0000FF"/>
                </a:solidFill>
                <a:latin typeface="Calibri" pitchFamily="34" charset="0"/>
              </a:rPr>
              <a:t>    Làm vật liệu cách điện, ống dẫn nước, vải che mưa, </a:t>
            </a:r>
          </a:p>
          <a:p>
            <a:pPr algn="just"/>
            <a:r>
              <a:rPr lang="en-US" altLang="en-US" sz="2500">
                <a:solidFill>
                  <a:srgbClr val="0000FF"/>
                </a:solidFill>
                <a:latin typeface="Calibri" pitchFamily="34" charset="0"/>
              </a:rPr>
              <a:t>    da nhân tạo, dép nhựa…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5758"/>
                                        </p:tgtEl>
                                        <p:attrNameLst>
                                          <p:attrName>style.visibility</p:attrName>
                                        </p:attrNameLst>
                                      </p:cBhvr>
                                      <p:to>
                                        <p:strVal val="visible"/>
                                      </p:to>
                                    </p:set>
                                    <p:animEffect transition="in" filter="wipe(down)">
                                      <p:cBhvr>
                                        <p:cTn id="7" dur="500"/>
                                        <p:tgtEl>
                                          <p:spTgt spid="115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55"/>
                                        </p:tgtEl>
                                        <p:attrNameLst>
                                          <p:attrName>style.visibility</p:attrName>
                                        </p:attrNameLst>
                                      </p:cBhvr>
                                      <p:to>
                                        <p:strVal val="visible"/>
                                      </p:to>
                                    </p:set>
                                    <p:animEffect transition="in" filter="wipe(down)">
                                      <p:cBhvr>
                                        <p:cTn id="12" dur="500"/>
                                        <p:tgtEl>
                                          <p:spTgt spid="1845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456"/>
                                        </p:tgtEl>
                                        <p:attrNameLst>
                                          <p:attrName>style.visibility</p:attrName>
                                        </p:attrNameLst>
                                      </p:cBhvr>
                                      <p:to>
                                        <p:strVal val="visible"/>
                                      </p:to>
                                    </p:set>
                                    <p:animEffect transition="in" filter="wipe(down)">
                                      <p:cBhvr>
                                        <p:cTn id="15" dur="500"/>
                                        <p:tgtEl>
                                          <p:spTgt spid="18456"/>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458"/>
                                        </p:tgtEl>
                                        <p:attrNameLst>
                                          <p:attrName>style.visibility</p:attrName>
                                        </p:attrNameLst>
                                      </p:cBhvr>
                                      <p:to>
                                        <p:strVal val="visible"/>
                                      </p:to>
                                    </p:set>
                                    <p:animEffect transition="in" filter="wipe(down)">
                                      <p:cBhvr>
                                        <p:cTn id="21" dur="500"/>
                                        <p:tgtEl>
                                          <p:spTgt spid="1845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459"/>
                                        </p:tgtEl>
                                        <p:attrNameLst>
                                          <p:attrName>style.visibility</p:attrName>
                                        </p:attrNameLst>
                                      </p:cBhvr>
                                      <p:to>
                                        <p:strVal val="visible"/>
                                      </p:to>
                                    </p:set>
                                    <p:animEffect transition="in" filter="wipe(down)">
                                      <p:cBhvr>
                                        <p:cTn id="24"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p:bldP spid="18456" grpId="0"/>
      <p:bldP spid="18458" grpId="0"/>
      <p:bldP spid="184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PWJY3D"/>
          <p:cNvPicPr>
            <a:picLocks noChangeAspect="1" noChangeArrowheads="1"/>
          </p:cNvPicPr>
          <p:nvPr/>
        </p:nvPicPr>
        <p:blipFill>
          <a:blip r:embed="rId2"/>
          <a:srcRect/>
          <a:stretch>
            <a:fillRect/>
          </a:stretch>
        </p:blipFill>
        <p:spPr bwMode="auto">
          <a:xfrm>
            <a:off x="0" y="914400"/>
            <a:ext cx="2895600" cy="2971800"/>
          </a:xfrm>
          <a:prstGeom prst="rect">
            <a:avLst/>
          </a:prstGeom>
          <a:noFill/>
          <a:ln w="9525">
            <a:noFill/>
            <a:miter lim="800000"/>
            <a:headEnd/>
            <a:tailEnd/>
          </a:ln>
        </p:spPr>
      </p:pic>
      <p:pic>
        <p:nvPicPr>
          <p:cNvPr id="5" name="Picture 3" descr="CANMHSH3"/>
          <p:cNvPicPr>
            <a:picLocks noChangeAspect="1" noChangeArrowheads="1"/>
          </p:cNvPicPr>
          <p:nvPr/>
        </p:nvPicPr>
        <p:blipFill>
          <a:blip r:embed="rId3"/>
          <a:srcRect/>
          <a:stretch>
            <a:fillRect/>
          </a:stretch>
        </p:blipFill>
        <p:spPr bwMode="auto">
          <a:xfrm>
            <a:off x="2895600" y="914400"/>
            <a:ext cx="2971800" cy="2971800"/>
          </a:xfrm>
          <a:prstGeom prst="rect">
            <a:avLst/>
          </a:prstGeom>
          <a:noFill/>
          <a:ln w="9525">
            <a:solidFill>
              <a:srgbClr val="FF0066"/>
            </a:solidFill>
            <a:miter lim="800000"/>
            <a:headEnd/>
            <a:tailEnd/>
          </a:ln>
        </p:spPr>
      </p:pic>
      <p:pic>
        <p:nvPicPr>
          <p:cNvPr id="6" name="Picture 4" descr="Hình ảnh035"/>
          <p:cNvPicPr>
            <a:picLocks noChangeAspect="1" noChangeArrowheads="1"/>
          </p:cNvPicPr>
          <p:nvPr/>
        </p:nvPicPr>
        <p:blipFill>
          <a:blip r:embed="rId4"/>
          <a:srcRect/>
          <a:stretch>
            <a:fillRect/>
          </a:stretch>
        </p:blipFill>
        <p:spPr bwMode="auto">
          <a:xfrm>
            <a:off x="5867400" y="3886200"/>
            <a:ext cx="3276600" cy="2971800"/>
          </a:xfrm>
          <a:prstGeom prst="rect">
            <a:avLst/>
          </a:prstGeom>
          <a:noFill/>
          <a:ln w="9525">
            <a:noFill/>
            <a:miter lim="800000"/>
            <a:headEnd/>
            <a:tailEnd/>
          </a:ln>
        </p:spPr>
      </p:pic>
      <p:sp>
        <p:nvSpPr>
          <p:cNvPr id="7" name="Text Box 5"/>
          <p:cNvSpPr txBox="1">
            <a:spLocks noChangeArrowheads="1"/>
          </p:cNvSpPr>
          <p:nvPr/>
        </p:nvSpPr>
        <p:spPr bwMode="auto">
          <a:xfrm>
            <a:off x="1600200" y="228600"/>
            <a:ext cx="5867400" cy="519113"/>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800" dirty="0" err="1">
                <a:effectLst>
                  <a:outerShdw blurRad="38100" dist="38100" dir="2700000" algn="tl">
                    <a:srgbClr val="C0C0C0"/>
                  </a:outerShdw>
                </a:effectLst>
                <a:latin typeface="+mn-lt"/>
              </a:rPr>
              <a:t>Một</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số</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ứng</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dụng</a:t>
            </a:r>
            <a:r>
              <a:rPr lang="en-US" sz="2800" dirty="0">
                <a:effectLst>
                  <a:outerShdw blurRad="38100" dist="38100" dir="2700000" algn="tl">
                    <a:srgbClr val="C0C0C0"/>
                  </a:outerShdw>
                </a:effectLst>
                <a:latin typeface="+mn-lt"/>
              </a:rPr>
              <a:t> </a:t>
            </a:r>
            <a:r>
              <a:rPr lang="en-US" sz="2800" dirty="0" err="1">
                <a:effectLst>
                  <a:outerShdw blurRad="38100" dist="38100" dir="2700000" algn="tl">
                    <a:srgbClr val="C0C0C0"/>
                  </a:outerShdw>
                </a:effectLst>
                <a:latin typeface="+mn-lt"/>
              </a:rPr>
              <a:t>của</a:t>
            </a:r>
            <a:r>
              <a:rPr lang="en-US" sz="2800" dirty="0">
                <a:effectLst>
                  <a:outerShdw blurRad="38100" dist="38100" dir="2700000" algn="tl">
                    <a:srgbClr val="C0C0C0"/>
                  </a:outerShdw>
                </a:effectLst>
                <a:latin typeface="+mn-lt"/>
              </a:rPr>
              <a:t> PVC</a:t>
            </a:r>
          </a:p>
        </p:txBody>
      </p:sp>
      <p:pic>
        <p:nvPicPr>
          <p:cNvPr id="9" name="Picture 7" descr="3,5-trieu-USD-san-xuat-gia-da-xop-PVC-55365-1"/>
          <p:cNvPicPr>
            <a:picLocks noChangeAspect="1" noChangeArrowheads="1"/>
          </p:cNvPicPr>
          <p:nvPr/>
        </p:nvPicPr>
        <p:blipFill>
          <a:blip r:embed="rId5"/>
          <a:srcRect/>
          <a:stretch>
            <a:fillRect/>
          </a:stretch>
        </p:blipFill>
        <p:spPr bwMode="auto">
          <a:xfrm>
            <a:off x="0" y="3886200"/>
            <a:ext cx="2895600" cy="2971800"/>
          </a:xfrm>
          <a:prstGeom prst="rect">
            <a:avLst/>
          </a:prstGeom>
          <a:noFill/>
          <a:ln w="9525">
            <a:noFill/>
            <a:miter lim="800000"/>
            <a:headEnd/>
            <a:tailEnd/>
          </a:ln>
        </p:spPr>
      </p:pic>
      <p:pic>
        <p:nvPicPr>
          <p:cNvPr id="10" name="Picture 8" descr="PVC_(2186550)"/>
          <p:cNvPicPr>
            <a:picLocks noChangeAspect="1" noChangeArrowheads="1"/>
          </p:cNvPicPr>
          <p:nvPr/>
        </p:nvPicPr>
        <p:blipFill>
          <a:blip r:embed="rId6"/>
          <a:srcRect/>
          <a:stretch>
            <a:fillRect/>
          </a:stretch>
        </p:blipFill>
        <p:spPr bwMode="auto">
          <a:xfrm>
            <a:off x="2895600" y="3886200"/>
            <a:ext cx="2971800" cy="2971800"/>
          </a:xfrm>
          <a:prstGeom prst="rect">
            <a:avLst/>
          </a:prstGeom>
          <a:noFill/>
          <a:ln w="9525">
            <a:noFill/>
            <a:miter lim="800000"/>
            <a:headEnd/>
            <a:tailEnd/>
          </a:ln>
        </p:spPr>
      </p:pic>
      <p:sp>
        <p:nvSpPr>
          <p:cNvPr id="11" name="Text Box 9"/>
          <p:cNvSpPr txBox="1">
            <a:spLocks noChangeArrowheads="1"/>
          </p:cNvSpPr>
          <p:nvPr/>
        </p:nvSpPr>
        <p:spPr bwMode="auto">
          <a:xfrm>
            <a:off x="0" y="3352800"/>
            <a:ext cx="1676400" cy="58420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3200">
                <a:solidFill>
                  <a:srgbClr val="FF0000"/>
                </a:solidFill>
                <a:effectLst>
                  <a:outerShdw blurRad="38100" dist="38100" dir="2700000" algn="tl">
                    <a:srgbClr val="C0C0C0"/>
                  </a:outerShdw>
                </a:effectLst>
                <a:latin typeface="Arial" pitchFamily="34" charset="0"/>
                <a:cs typeface="Arial" pitchFamily="34" charset="0"/>
              </a:rPr>
              <a:t>áo </a:t>
            </a:r>
            <a:r>
              <a:rPr lang="en-US" sz="3200" dirty="0" err="1">
                <a:solidFill>
                  <a:srgbClr val="FF0000"/>
                </a:solidFill>
                <a:effectLst>
                  <a:outerShdw blurRad="38100" dist="38100" dir="2700000" algn="tl">
                    <a:srgbClr val="C0C0C0"/>
                  </a:outerShdw>
                </a:effectLst>
                <a:latin typeface="Arial" pitchFamily="34" charset="0"/>
                <a:cs typeface="Arial" pitchFamily="34" charset="0"/>
              </a:rPr>
              <a:t>mưa</a:t>
            </a:r>
            <a:endParaRPr lang="en-US" sz="3200" dirty="0">
              <a:solidFill>
                <a:srgbClr val="FF0000"/>
              </a:solidFill>
              <a:effectLst>
                <a:outerShdw blurRad="38100" dist="38100" dir="2700000" algn="tl">
                  <a:srgbClr val="C0C0C0"/>
                </a:outerShdw>
              </a:effectLst>
              <a:latin typeface="Arial" pitchFamily="34" charset="0"/>
              <a:cs typeface="Arial" pitchFamily="34" charset="0"/>
            </a:endParaRPr>
          </a:p>
        </p:txBody>
      </p:sp>
      <p:sp>
        <p:nvSpPr>
          <p:cNvPr id="12" name="Text Box 10"/>
          <p:cNvSpPr txBox="1">
            <a:spLocks noChangeArrowheads="1"/>
          </p:cNvSpPr>
          <p:nvPr/>
        </p:nvSpPr>
        <p:spPr bwMode="auto">
          <a:xfrm>
            <a:off x="3048000" y="3352800"/>
            <a:ext cx="2286000" cy="58420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3200" dirty="0" err="1">
                <a:solidFill>
                  <a:srgbClr val="FF0000"/>
                </a:solidFill>
                <a:effectLst>
                  <a:outerShdw blurRad="38100" dist="38100" dir="2700000" algn="tl">
                    <a:srgbClr val="C0C0C0"/>
                  </a:outerShdw>
                </a:effectLst>
                <a:latin typeface="VNI-Times" pitchFamily="2" charset="0"/>
              </a:rPr>
              <a:t>Hoa</a:t>
            </a:r>
            <a:r>
              <a:rPr lang="en-US" sz="3200" dirty="0">
                <a:solidFill>
                  <a:srgbClr val="FF0000"/>
                </a:solidFill>
                <a:effectLst>
                  <a:outerShdw blurRad="38100" dist="38100" dir="2700000" algn="tl">
                    <a:srgbClr val="C0C0C0"/>
                  </a:outerShdw>
                </a:effectLst>
                <a:latin typeface="VNI-Times" pitchFamily="2" charset="0"/>
              </a:rPr>
              <a:t> </a:t>
            </a:r>
            <a:r>
              <a:rPr lang="en-US" sz="3200" dirty="0" err="1">
                <a:solidFill>
                  <a:srgbClr val="FF0000"/>
                </a:solidFill>
                <a:effectLst>
                  <a:outerShdw blurRad="38100" dist="38100" dir="2700000" algn="tl">
                    <a:srgbClr val="C0C0C0"/>
                  </a:outerShdw>
                </a:effectLst>
                <a:latin typeface="VNI-Times" pitchFamily="2" charset="0"/>
              </a:rPr>
              <a:t>nhựa</a:t>
            </a:r>
            <a:endParaRPr lang="en-US" sz="3200" dirty="0">
              <a:solidFill>
                <a:srgbClr val="FF0000"/>
              </a:solidFill>
              <a:effectLst>
                <a:outerShdw blurRad="38100" dist="38100" dir="2700000" algn="tl">
                  <a:srgbClr val="C0C0C0"/>
                </a:outerShdw>
              </a:effectLst>
              <a:latin typeface="VNI-Times" pitchFamily="2" charset="0"/>
            </a:endParaRPr>
          </a:p>
        </p:txBody>
      </p:sp>
      <p:sp>
        <p:nvSpPr>
          <p:cNvPr id="13" name="Text Box 11"/>
          <p:cNvSpPr txBox="1">
            <a:spLocks noChangeArrowheads="1"/>
          </p:cNvSpPr>
          <p:nvPr/>
        </p:nvSpPr>
        <p:spPr bwMode="auto">
          <a:xfrm>
            <a:off x="0" y="3886200"/>
            <a:ext cx="2362200" cy="646113"/>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3600" dirty="0" err="1">
                <a:solidFill>
                  <a:srgbClr val="FF0000"/>
                </a:solidFill>
                <a:effectLst>
                  <a:outerShdw blurRad="38100" dist="38100" dir="2700000" algn="tl">
                    <a:srgbClr val="C0C0C0"/>
                  </a:outerShdw>
                </a:effectLst>
                <a:latin typeface="VNI-Times" pitchFamily="2" charset="0"/>
              </a:rPr>
              <a:t>Da</a:t>
            </a:r>
            <a:r>
              <a:rPr lang="en-US" sz="3600" dirty="0">
                <a:solidFill>
                  <a:srgbClr val="FF0000"/>
                </a:solidFill>
                <a:effectLst>
                  <a:outerShdw blurRad="38100" dist="38100" dir="2700000" algn="tl">
                    <a:srgbClr val="C0C0C0"/>
                  </a:outerShdw>
                </a:effectLst>
                <a:latin typeface="VNI-Times" pitchFamily="2" charset="0"/>
              </a:rPr>
              <a:t> </a:t>
            </a:r>
            <a:r>
              <a:rPr lang="en-US" sz="3600" dirty="0" err="1">
                <a:solidFill>
                  <a:srgbClr val="FF0000"/>
                </a:solidFill>
                <a:effectLst>
                  <a:outerShdw blurRad="38100" dist="38100" dir="2700000" algn="tl">
                    <a:srgbClr val="C0C0C0"/>
                  </a:outerShdw>
                </a:effectLst>
                <a:latin typeface="VNI-Times" pitchFamily="2" charset="0"/>
              </a:rPr>
              <a:t>giả</a:t>
            </a:r>
            <a:endParaRPr lang="en-US" sz="3600" dirty="0">
              <a:solidFill>
                <a:srgbClr val="FF0000"/>
              </a:solidFill>
              <a:effectLst>
                <a:outerShdw blurRad="38100" dist="38100" dir="2700000" algn="tl">
                  <a:srgbClr val="C0C0C0"/>
                </a:outerShdw>
              </a:effectLst>
              <a:latin typeface="VNI-Times" pitchFamily="2" charset="0"/>
            </a:endParaRPr>
          </a:p>
        </p:txBody>
      </p:sp>
      <p:sp>
        <p:nvSpPr>
          <p:cNvPr id="14" name="Text Box 12"/>
          <p:cNvSpPr txBox="1">
            <a:spLocks noChangeArrowheads="1"/>
          </p:cNvSpPr>
          <p:nvPr/>
        </p:nvSpPr>
        <p:spPr bwMode="auto">
          <a:xfrm>
            <a:off x="6011863" y="3962400"/>
            <a:ext cx="3132137" cy="1169988"/>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2800" dirty="0" err="1">
                <a:solidFill>
                  <a:srgbClr val="FF0000"/>
                </a:solidFill>
                <a:effectLst>
                  <a:outerShdw blurRad="38100" dist="38100" dir="2700000" algn="tl">
                    <a:srgbClr val="C0C0C0"/>
                  </a:outerShdw>
                </a:effectLst>
                <a:latin typeface="VNI-Times" pitchFamily="2" charset="0"/>
              </a:rPr>
              <a:t>Vật</a:t>
            </a:r>
            <a:r>
              <a:rPr lang="en-US" sz="2800" dirty="0">
                <a:solidFill>
                  <a:srgbClr val="FF0000"/>
                </a:solidFill>
                <a:effectLst>
                  <a:outerShdw blurRad="38100" dist="38100" dir="2700000" algn="tl">
                    <a:srgbClr val="C0C0C0"/>
                  </a:outerShdw>
                </a:effectLst>
                <a:latin typeface="VNI-Times" pitchFamily="2" charset="0"/>
              </a:rPr>
              <a:t> </a:t>
            </a:r>
            <a:r>
              <a:rPr lang="en-US" sz="2800" dirty="0" err="1">
                <a:solidFill>
                  <a:srgbClr val="FF0000"/>
                </a:solidFill>
                <a:effectLst>
                  <a:outerShdw blurRad="38100" dist="38100" dir="2700000" algn="tl">
                    <a:srgbClr val="C0C0C0"/>
                  </a:outerShdw>
                </a:effectLst>
                <a:latin typeface="VNI-Times" pitchFamily="2" charset="0"/>
              </a:rPr>
              <a:t>liệu</a:t>
            </a:r>
            <a:r>
              <a:rPr lang="en-US" sz="2800" dirty="0">
                <a:solidFill>
                  <a:srgbClr val="FF0000"/>
                </a:solidFill>
                <a:effectLst>
                  <a:outerShdw blurRad="38100" dist="38100" dir="2700000" algn="tl">
                    <a:srgbClr val="C0C0C0"/>
                  </a:outerShdw>
                </a:effectLst>
                <a:latin typeface="VNI-Times" pitchFamily="2" charset="0"/>
              </a:rPr>
              <a:t> </a:t>
            </a:r>
            <a:r>
              <a:rPr lang="en-US" sz="2800" dirty="0" err="1">
                <a:solidFill>
                  <a:srgbClr val="FF0000"/>
                </a:solidFill>
                <a:effectLst>
                  <a:outerShdw blurRad="38100" dist="38100" dir="2700000" algn="tl">
                    <a:srgbClr val="C0C0C0"/>
                  </a:outerShdw>
                </a:effectLst>
                <a:latin typeface="VNI-Times" pitchFamily="2" charset="0"/>
              </a:rPr>
              <a:t>c</a:t>
            </a:r>
            <a:r>
              <a:rPr lang="en-US" sz="2800" dirty="0" err="1">
                <a:solidFill>
                  <a:srgbClr val="FF0000"/>
                </a:solidFill>
                <a:effectLst>
                  <a:outerShdw blurRad="38100" dist="38100" dir="2700000" algn="tl">
                    <a:srgbClr val="C0C0C0"/>
                  </a:outerShdw>
                </a:effectLst>
                <a:latin typeface="Times New Roman" pitchFamily="18" charset="0"/>
              </a:rPr>
              <a:t>ách</a:t>
            </a:r>
            <a:r>
              <a:rPr lang="en-US" sz="2800" dirty="0">
                <a:solidFill>
                  <a:srgbClr val="FF0000"/>
                </a:solidFill>
                <a:effectLst>
                  <a:outerShdw blurRad="38100" dist="38100" dir="2700000" algn="tl">
                    <a:srgbClr val="C0C0C0"/>
                  </a:outerShdw>
                </a:effectLst>
                <a:latin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rPr>
              <a:t>điện</a:t>
            </a:r>
            <a:endParaRPr lang="en-US" sz="2800" dirty="0">
              <a:solidFill>
                <a:srgbClr val="FF0000"/>
              </a:solidFill>
              <a:effectLst>
                <a:outerShdw blurRad="38100" dist="38100" dir="2700000" algn="tl">
                  <a:srgbClr val="C0C0C0"/>
                </a:outerShdw>
              </a:effectLst>
              <a:latin typeface="VNI-Times" pitchFamily="2" charset="0"/>
            </a:endParaRPr>
          </a:p>
          <a:p>
            <a:pPr eaLnBrk="0" fontAlgn="auto" hangingPunct="0">
              <a:spcBef>
                <a:spcPct val="50000"/>
              </a:spcBef>
              <a:spcAft>
                <a:spcPts val="0"/>
              </a:spcAft>
              <a:defRPr/>
            </a:pPr>
            <a:endParaRPr lang="en-US" sz="2800" dirty="0">
              <a:solidFill>
                <a:srgbClr val="FF0000"/>
              </a:solidFill>
              <a:effectLst>
                <a:outerShdw blurRad="38100" dist="38100" dir="2700000" algn="tl">
                  <a:srgbClr val="C0C0C0"/>
                </a:outerShdw>
              </a:effectLst>
              <a:latin typeface="VNI-Times" pitchFamily="2" charset="0"/>
            </a:endParaRPr>
          </a:p>
        </p:txBody>
      </p:sp>
      <p:pic>
        <p:nvPicPr>
          <p:cNvPr id="15" name="Picture 2" descr="Intergulf-PVC-5"/>
          <p:cNvPicPr>
            <a:picLocks noChangeAspect="1" noChangeArrowheads="1"/>
          </p:cNvPicPr>
          <p:nvPr/>
        </p:nvPicPr>
        <p:blipFill>
          <a:blip r:embed="rId7"/>
          <a:srcRect/>
          <a:stretch>
            <a:fillRect/>
          </a:stretch>
        </p:blipFill>
        <p:spPr bwMode="auto">
          <a:xfrm>
            <a:off x="5886450" y="900113"/>
            <a:ext cx="3243263" cy="3000375"/>
          </a:xfrm>
          <a:prstGeom prst="rect">
            <a:avLst/>
          </a:prstGeom>
          <a:noFill/>
          <a:ln w="9525">
            <a:noFill/>
            <a:miter lim="800000"/>
            <a:headEnd/>
            <a:tailEnd/>
          </a:ln>
        </p:spPr>
      </p:pic>
      <p:sp>
        <p:nvSpPr>
          <p:cNvPr id="16" name="Text Box 10"/>
          <p:cNvSpPr txBox="1">
            <a:spLocks noChangeArrowheads="1"/>
          </p:cNvSpPr>
          <p:nvPr/>
        </p:nvSpPr>
        <p:spPr bwMode="auto">
          <a:xfrm>
            <a:off x="6072188" y="3214688"/>
            <a:ext cx="2286000" cy="58420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3200">
                <a:solidFill>
                  <a:srgbClr val="FF0000"/>
                </a:solidFill>
                <a:effectLst>
                  <a:outerShdw blurRad="38100" dist="38100" dir="2700000" algn="tl">
                    <a:srgbClr val="C0C0C0"/>
                  </a:outerShdw>
                </a:effectLst>
                <a:latin typeface="VNI-Times" pitchFamily="2" charset="0"/>
              </a:rPr>
              <a:t>Ống nhựa</a:t>
            </a:r>
            <a:endParaRPr lang="en-US" sz="3200" dirty="0">
              <a:solidFill>
                <a:srgbClr val="FF0000"/>
              </a:solidFill>
              <a:effectLst>
                <a:outerShdw blurRad="38100" dist="38100" dir="2700000" algn="tl">
                  <a:srgbClr val="C0C0C0"/>
                </a:outerShdw>
              </a:effectLst>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4"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58" name="Group 46"/>
          <p:cNvGraphicFramePr>
            <a:graphicFrameLocks noGrp="1"/>
          </p:cNvGraphicFramePr>
          <p:nvPr>
            <p:ph idx="4294967295"/>
          </p:nvPr>
        </p:nvGraphicFramePr>
        <p:xfrm>
          <a:off x="152400" y="188913"/>
          <a:ext cx="8763000" cy="6362704"/>
        </p:xfrm>
        <a:graphic>
          <a:graphicData uri="http://schemas.openxmlformats.org/drawingml/2006/table">
            <a:tbl>
              <a:tblPr/>
              <a:tblGrid>
                <a:gridCol w="17526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1139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FF0066"/>
                          </a:solidFill>
                          <a:effectLst/>
                          <a:latin typeface="Times New Roman" pitchFamily="18" charset="0"/>
                        </a:rPr>
                        <a:t>c) Poli(metyl </a:t>
                      </a:r>
                      <a:r>
                        <a:rPr kumimoji="0" lang="en-US" sz="3500" b="1" i="0" u="none" strike="noStrike" cap="none" normalizeH="0" baseline="0" dirty="0" err="1" smtClean="0">
                          <a:ln>
                            <a:noFill/>
                          </a:ln>
                          <a:solidFill>
                            <a:srgbClr val="FF0066"/>
                          </a:solidFill>
                          <a:effectLst/>
                          <a:latin typeface="Times New Roman" pitchFamily="18" charset="0"/>
                        </a:rPr>
                        <a:t>metacrylat</a:t>
                      </a:r>
                      <a:r>
                        <a:rPr kumimoji="0" lang="en-US" sz="3500" b="1" i="0" u="none" strike="noStrike" cap="none" normalizeH="0" baseline="0" dirty="0" smtClean="0">
                          <a:ln>
                            <a:noFill/>
                          </a:ln>
                          <a:solidFill>
                            <a:srgbClr val="FF0066"/>
                          </a:solidFill>
                          <a:effectLst/>
                          <a:latin typeface="Times New Roman" pitchFamily="18" charset="0"/>
                        </a:rPr>
                        <a:t>) (PMM)</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2618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Monome</a:t>
                      </a:r>
                      <a:endParaRPr kumimoji="0" lang="en-US" sz="2800" b="1" i="0" u="none" strike="noStrike" cap="none" normalizeH="0" baseline="0" dirty="0" smtClean="0">
                        <a:ln>
                          <a:noFill/>
                        </a:ln>
                        <a:solidFill>
                          <a:srgbClr val="0000FF"/>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nSpc>
                          <a:spcPct val="160000"/>
                        </a:lnSpc>
                      </a:pPr>
                      <a:r>
                        <a:rPr lang="en-US" sz="2400" b="1" i="1" baseline="0" dirty="0" smtClean="0"/>
                        <a:t>  </a:t>
                      </a:r>
                      <a:r>
                        <a:rPr lang="en-US" sz="2400" b="1" i="0" dirty="0" smtClean="0">
                          <a:solidFill>
                            <a:srgbClr val="0000FF"/>
                          </a:solidFill>
                          <a:latin typeface="Times New Roman" pitchFamily="18" charset="0"/>
                          <a:cs typeface="Times New Roman" pitchFamily="18" charset="0"/>
                        </a:rPr>
                        <a:t>CH</a:t>
                      </a:r>
                      <a:r>
                        <a:rPr lang="en-US" sz="2400" b="1" i="0" baseline="-25000" dirty="0" smtClean="0">
                          <a:solidFill>
                            <a:srgbClr val="0000FF"/>
                          </a:solidFill>
                          <a:latin typeface="Times New Roman" pitchFamily="18" charset="0"/>
                          <a:cs typeface="Times New Roman" pitchFamily="18" charset="0"/>
                        </a:rPr>
                        <a:t>2</a:t>
                      </a:r>
                      <a:r>
                        <a:rPr lang="en-US" sz="2400" b="1" i="0" dirty="0" smtClean="0">
                          <a:solidFill>
                            <a:srgbClr val="0000FF"/>
                          </a:solidFill>
                          <a:latin typeface="Times New Roman" pitchFamily="18" charset="0"/>
                          <a:cs typeface="Times New Roman" pitchFamily="18" charset="0"/>
                        </a:rPr>
                        <a:t> = C – COOCH</a:t>
                      </a:r>
                      <a:r>
                        <a:rPr lang="en-US" sz="2400" b="1" i="0" baseline="-25000" dirty="0" smtClean="0">
                          <a:solidFill>
                            <a:srgbClr val="0000FF"/>
                          </a:solidFill>
                          <a:latin typeface="Times New Roman" pitchFamily="18" charset="0"/>
                          <a:cs typeface="Times New Roman" pitchFamily="18" charset="0"/>
                        </a:rPr>
                        <a:t>3</a:t>
                      </a:r>
                    </a:p>
                    <a:p>
                      <a:pPr>
                        <a:lnSpc>
                          <a:spcPct val="160000"/>
                        </a:lnSpc>
                      </a:pPr>
                      <a:r>
                        <a:rPr lang="en-US" sz="2400" b="1" i="0" dirty="0" smtClean="0">
                          <a:solidFill>
                            <a:srgbClr val="0000FF"/>
                          </a:solidFill>
                          <a:latin typeface="Times New Roman" pitchFamily="18" charset="0"/>
                          <a:cs typeface="Times New Roman" pitchFamily="18" charset="0"/>
                        </a:rPr>
                        <a:t>            </a:t>
                      </a:r>
                      <a:r>
                        <a:rPr lang="en-US" sz="2400" b="1" i="0" baseline="0" dirty="0" smtClean="0">
                          <a:solidFill>
                            <a:srgbClr val="0000FF"/>
                          </a:solidFill>
                          <a:latin typeface="Times New Roman" pitchFamily="18" charset="0"/>
                          <a:cs typeface="Times New Roman" pitchFamily="18" charset="0"/>
                        </a:rPr>
                        <a:t> </a:t>
                      </a:r>
                      <a:r>
                        <a:rPr lang="en-US" sz="2400" b="1" i="0" dirty="0" smtClean="0">
                          <a:solidFill>
                            <a:srgbClr val="0000FF"/>
                          </a:solidFill>
                          <a:latin typeface="Times New Roman" pitchFamily="18" charset="0"/>
                          <a:cs typeface="Times New Roman" pitchFamily="18" charset="0"/>
                        </a:rPr>
                        <a:t>CH</a:t>
                      </a:r>
                      <a:r>
                        <a:rPr lang="en-US" sz="2400" b="1" i="0" baseline="-25000" dirty="0" smtClean="0">
                          <a:solidFill>
                            <a:srgbClr val="0000FF"/>
                          </a:solidFill>
                          <a:latin typeface="Times New Roman" pitchFamily="18" charset="0"/>
                          <a:cs typeface="Times New Roman" pitchFamily="18" charset="0"/>
                        </a:rPr>
                        <a:t>3</a:t>
                      </a:r>
                      <a:r>
                        <a:rPr lang="en-US" sz="2400" b="1" i="0" dirty="0" smtClean="0">
                          <a:solidFill>
                            <a:srgbClr val="0000FF"/>
                          </a:solidFill>
                          <a:latin typeface="Times New Roman" pitchFamily="18" charset="0"/>
                          <a:cs typeface="Times New Roman" pitchFamily="18" charset="0"/>
                        </a:rPr>
                        <a:t>	</a:t>
                      </a:r>
                      <a:endParaRPr kumimoji="0" lang="en-US" sz="2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559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rgbClr val="0000FF"/>
                          </a:solidFill>
                          <a:effectLst/>
                          <a:latin typeface="Times New Roman" pitchFamily="18" charset="0"/>
                        </a:rPr>
                        <a:t>PTHH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smtClean="0">
                          <a:ln>
                            <a:noFill/>
                          </a:ln>
                          <a:solidFill>
                            <a:srgbClr val="0000FF"/>
                          </a:solidFill>
                          <a:effectLst/>
                          <a:latin typeface="Times New Roman" pitchFamily="18" charset="0"/>
                        </a:rPr>
                        <a:t>tổng</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hợp</a:t>
                      </a:r>
                      <a:endParaRPr kumimoji="0" lang="en-US" sz="2800" b="1" i="0" u="none" strike="noStrike" cap="none" normalizeH="0" baseline="0" dirty="0" smtClean="0">
                        <a:ln>
                          <a:noFill/>
                        </a:ln>
                        <a:solidFill>
                          <a:srgbClr val="0000FF"/>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4386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cap="none" normalizeH="0" baseline="0" dirty="0" err="1" smtClean="0">
                          <a:ln>
                            <a:noFill/>
                          </a:ln>
                          <a:solidFill>
                            <a:srgbClr val="0000FF"/>
                          </a:solidFill>
                          <a:effectLst/>
                          <a:latin typeface="Times New Roman" pitchFamily="18" charset="0"/>
                        </a:rPr>
                        <a:t>Tính</a:t>
                      </a:r>
                      <a:r>
                        <a:rPr kumimoji="0" lang="en-US" sz="2600" b="1" i="0" u="none" strike="noStrike" cap="none" normalizeH="0" baseline="0" dirty="0" smtClean="0">
                          <a:ln>
                            <a:noFill/>
                          </a:ln>
                          <a:solidFill>
                            <a:srgbClr val="0000FF"/>
                          </a:solidFill>
                          <a:effectLst/>
                          <a:latin typeface="Times New Roman" pitchFamily="18" charset="0"/>
                        </a:rPr>
                        <a:t> </a:t>
                      </a:r>
                      <a:r>
                        <a:rPr kumimoji="0" lang="en-US" sz="2600" b="1" i="0" u="none" strike="noStrike" cap="none" normalizeH="0" baseline="0" dirty="0" err="1" smtClean="0">
                          <a:ln>
                            <a:noFill/>
                          </a:ln>
                          <a:solidFill>
                            <a:srgbClr val="0000FF"/>
                          </a:solidFill>
                          <a:effectLst/>
                          <a:latin typeface="Times New Roman" pitchFamily="18" charset="0"/>
                        </a:rPr>
                        <a:t>chất</a:t>
                      </a: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963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cap="none" normalizeH="0" baseline="0" dirty="0" err="1" smtClean="0">
                          <a:ln>
                            <a:noFill/>
                          </a:ln>
                          <a:solidFill>
                            <a:srgbClr val="0000FF"/>
                          </a:solidFill>
                          <a:effectLst/>
                          <a:latin typeface="Times New Roman" pitchFamily="18" charset="0"/>
                        </a:rPr>
                        <a:t>Ứng</a:t>
                      </a:r>
                      <a:r>
                        <a:rPr kumimoji="0" lang="en-US" sz="2600" b="1" i="0" u="none" strike="noStrike" cap="none" normalizeH="0" baseline="0" dirty="0" smtClean="0">
                          <a:ln>
                            <a:noFill/>
                          </a:ln>
                          <a:solidFill>
                            <a:srgbClr val="0000FF"/>
                          </a:solidFill>
                          <a:effectLst/>
                          <a:latin typeface="Times New Roman" pitchFamily="18" charset="0"/>
                        </a:rPr>
                        <a:t> </a:t>
                      </a:r>
                      <a:r>
                        <a:rPr kumimoji="0" lang="en-US" sz="2600" b="1" i="0" u="none" strike="noStrike" cap="none" normalizeH="0" baseline="0" dirty="0" err="1" smtClean="0">
                          <a:ln>
                            <a:noFill/>
                          </a:ln>
                          <a:solidFill>
                            <a:srgbClr val="0000FF"/>
                          </a:solidFill>
                          <a:effectLst/>
                          <a:latin typeface="Times New Roman" pitchFamily="18" charset="0"/>
                        </a:rPr>
                        <a:t>dụng</a:t>
                      </a:r>
                      <a:endParaRPr kumimoji="0" lang="en-US" sz="2600" b="1"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FF"/>
                        </a:solidFill>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4120" name="Rectangle 24"/>
          <p:cNvSpPr>
            <a:spLocks noChangeArrowheads="1"/>
          </p:cNvSpPr>
          <p:nvPr/>
        </p:nvSpPr>
        <p:spPr bwMode="auto">
          <a:xfrm>
            <a:off x="5334000" y="1447800"/>
            <a:ext cx="2895600" cy="838200"/>
          </a:xfrm>
          <a:prstGeom prst="rect">
            <a:avLst/>
          </a:prstGeom>
          <a:noFill/>
          <a:ln w="9525">
            <a:noFill/>
            <a:miter lim="800000"/>
            <a:headEnd/>
            <a:tailEnd/>
          </a:ln>
        </p:spPr>
        <p:txBody>
          <a:bodyPr wrap="none" anchor="ctr"/>
          <a:lstStyle/>
          <a:p>
            <a:pPr algn="ctr"/>
            <a:r>
              <a:rPr lang="en-US" altLang="en-US" sz="2500">
                <a:solidFill>
                  <a:srgbClr val="0000FF"/>
                </a:solidFill>
                <a:latin typeface="Calibri" pitchFamily="34" charset="0"/>
              </a:rPr>
              <a:t>metyl metacrylat</a:t>
            </a:r>
          </a:p>
        </p:txBody>
      </p:sp>
      <p:sp>
        <p:nvSpPr>
          <p:cNvPr id="4121" name="Rectangle 27"/>
          <p:cNvSpPr>
            <a:spLocks noChangeArrowheads="1"/>
          </p:cNvSpPr>
          <p:nvPr/>
        </p:nvSpPr>
        <p:spPr bwMode="auto">
          <a:xfrm>
            <a:off x="2122488" y="5432425"/>
            <a:ext cx="6934200" cy="1143000"/>
          </a:xfrm>
          <a:prstGeom prst="rect">
            <a:avLst/>
          </a:prstGeom>
          <a:noFill/>
          <a:ln w="9525">
            <a:noFill/>
            <a:miter lim="800000"/>
            <a:headEnd/>
            <a:tailEnd/>
          </a:ln>
        </p:spPr>
        <p:txBody>
          <a:bodyPr wrap="none" anchor="ctr"/>
          <a:lstStyle/>
          <a:p>
            <a:pPr algn="just"/>
            <a:r>
              <a:rPr lang="en-US" altLang="en-US" sz="2500">
                <a:solidFill>
                  <a:srgbClr val="0000FF"/>
                </a:solidFill>
                <a:latin typeface="Calibri" pitchFamily="34" charset="0"/>
              </a:rPr>
              <a:t>Chế tạo thủy tinh hữu cơ plexiglas: xương giả, răng </a:t>
            </a:r>
          </a:p>
          <a:p>
            <a:pPr algn="just"/>
            <a:r>
              <a:rPr lang="en-US" altLang="en-US" sz="2500">
                <a:solidFill>
                  <a:srgbClr val="0000FF"/>
                </a:solidFill>
                <a:latin typeface="Calibri" pitchFamily="34" charset="0"/>
              </a:rPr>
              <a:t>giả, kính bảo hiểm…</a:t>
            </a:r>
          </a:p>
        </p:txBody>
      </p:sp>
      <p:sp>
        <p:nvSpPr>
          <p:cNvPr id="4122" name="Rectangle 26"/>
          <p:cNvSpPr>
            <a:spLocks noChangeArrowheads="1"/>
          </p:cNvSpPr>
          <p:nvPr/>
        </p:nvSpPr>
        <p:spPr bwMode="auto">
          <a:xfrm>
            <a:off x="2097088" y="4194175"/>
            <a:ext cx="6934200" cy="1143000"/>
          </a:xfrm>
          <a:prstGeom prst="rect">
            <a:avLst/>
          </a:prstGeom>
          <a:noFill/>
          <a:ln w="9525">
            <a:noFill/>
            <a:miter lim="800000"/>
            <a:headEnd/>
            <a:tailEnd/>
          </a:ln>
        </p:spPr>
        <p:txBody>
          <a:bodyPr wrap="none" anchor="ctr"/>
          <a:lstStyle/>
          <a:p>
            <a:pPr algn="just"/>
            <a:r>
              <a:rPr lang="en-US" altLang="en-US" sz="2500">
                <a:solidFill>
                  <a:srgbClr val="0000FF"/>
                </a:solidFill>
                <a:latin typeface="Calibri" pitchFamily="34" charset="0"/>
              </a:rPr>
              <a:t>Chất rắn trong suốt, cho ánh sáng truyền qua tốt</a:t>
            </a:r>
          </a:p>
        </p:txBody>
      </p:sp>
      <p:graphicFrame>
        <p:nvGraphicFramePr>
          <p:cNvPr id="4098" name="Object 3"/>
          <p:cNvGraphicFramePr>
            <a:graphicFrameLocks noChangeAspect="1"/>
          </p:cNvGraphicFramePr>
          <p:nvPr/>
        </p:nvGraphicFramePr>
        <p:xfrm>
          <a:off x="2093913" y="2609850"/>
          <a:ext cx="6140450" cy="1352550"/>
        </p:xfrm>
        <a:graphic>
          <a:graphicData uri="http://schemas.openxmlformats.org/presentationml/2006/ole">
            <mc:AlternateContent xmlns:mc="http://schemas.openxmlformats.org/markup-compatibility/2006">
              <mc:Choice xmlns:v="urn:schemas-microsoft-com:vml" Requires="v">
                <p:oleObj spid="_x0000_s4116" name="Document" r:id="rId3" imgW="3371850" imgH="742950" progId="">
                  <p:embed/>
                </p:oleObj>
              </mc:Choice>
              <mc:Fallback>
                <p:oleObj name="Document" r:id="rId3" imgW="3371850" imgH="74295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13" y="2609850"/>
                        <a:ext cx="61404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3" name="Rectangle 36"/>
          <p:cNvSpPr>
            <a:spLocks noChangeArrowheads="1"/>
          </p:cNvSpPr>
          <p:nvPr/>
        </p:nvSpPr>
        <p:spPr bwMode="auto">
          <a:xfrm>
            <a:off x="2024063" y="2438400"/>
            <a:ext cx="5943600" cy="1520825"/>
          </a:xfrm>
          <a:prstGeom prst="rect">
            <a:avLst/>
          </a:prstGeom>
          <a:noFill/>
          <a:ln w="9525">
            <a:noFill/>
            <a:miter lim="800000"/>
            <a:headEnd/>
            <a:tailEnd/>
          </a:ln>
        </p:spPr>
        <p:txBody>
          <a:bodyPr wrap="none" anchor="ctr"/>
          <a:lstStyle/>
          <a:p>
            <a:endParaRPr lang="en-US" altLang="en-US"/>
          </a:p>
        </p:txBody>
      </p:sp>
      <p:cxnSp>
        <p:nvCxnSpPr>
          <p:cNvPr id="10" name="Straight Connector 9"/>
          <p:cNvCxnSpPr/>
          <p:nvPr/>
        </p:nvCxnSpPr>
        <p:spPr>
          <a:xfrm rot="5400000">
            <a:off x="2986088" y="1990725"/>
            <a:ext cx="228600" cy="3175"/>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5758"/>
                                        </p:tgtEl>
                                        <p:attrNameLst>
                                          <p:attrName>style.visibility</p:attrName>
                                        </p:attrNameLst>
                                      </p:cBhvr>
                                      <p:to>
                                        <p:strVal val="visible"/>
                                      </p:to>
                                    </p:set>
                                    <p:anim calcmode="lin" valueType="num">
                                      <p:cBhvr additive="base">
                                        <p:cTn id="7" dur="500" fill="hold"/>
                                        <p:tgtEl>
                                          <p:spTgt spid="115758"/>
                                        </p:tgtEl>
                                        <p:attrNameLst>
                                          <p:attrName>ppt_x</p:attrName>
                                        </p:attrNameLst>
                                      </p:cBhvr>
                                      <p:tavLst>
                                        <p:tav tm="0">
                                          <p:val>
                                            <p:strVal val="#ppt_x"/>
                                          </p:val>
                                        </p:tav>
                                        <p:tav tm="100000">
                                          <p:val>
                                            <p:strVal val="#ppt_x"/>
                                          </p:val>
                                        </p:tav>
                                      </p:tavLst>
                                    </p:anim>
                                    <p:anim calcmode="lin" valueType="num">
                                      <p:cBhvr additive="base">
                                        <p:cTn id="8" dur="500" fill="hold"/>
                                        <p:tgtEl>
                                          <p:spTgt spid="115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774</Words>
  <Application>Microsoft Office PowerPoint</Application>
  <PresentationFormat>On-screen Show (4:3)</PresentationFormat>
  <Paragraphs>129</Paragraphs>
  <Slides>27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Tahoma</vt:lpstr>
      <vt:lpstr>Times New Roman</vt:lpstr>
      <vt:lpstr>VNI-Times</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Trái đất của chúng ta đang bị ngập chìm trong rác thải, gây ra nạn “Ô nhiễm trắng”</vt:lpstr>
      <vt:lpstr>PowerPoint Presentation</vt:lpstr>
      <vt:lpstr>PowerPoint Presentation</vt:lpstr>
      <vt:lpstr>PowerPoint Presentation</vt:lpstr>
      <vt:lpstr>PowerPoint Presentation</vt:lpstr>
      <vt:lpstr>PowerPoint Presentation</vt:lpstr>
      <vt:lpstr>Sử dụng rác thải polime vào những việc có ích </vt:lpstr>
      <vt:lpstr>PowerPoint Presentation</vt:lpstr>
      <vt:lpstr>Tuyên truyền mọi người sử dụng tiết kiệm túi nilon, thay thế  túi nilon bằng các loại túi thân thiện với môi trường</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dc:creator>
  <cp:lastModifiedBy>ASUS</cp:lastModifiedBy>
  <cp:revision>53</cp:revision>
  <dcterms:created xsi:type="dcterms:W3CDTF">2016-11-05T14:24:52Z</dcterms:created>
  <dcterms:modified xsi:type="dcterms:W3CDTF">2022-07-31T15:21:38Z</dcterms:modified>
</cp:coreProperties>
</file>