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5"/>
  </p:notesMasterIdLst>
  <p:handoutMasterIdLst>
    <p:handoutMasterId r:id="rId26"/>
  </p:handoutMasterIdLst>
  <p:sldIdLst>
    <p:sldId id="285" r:id="rId2"/>
    <p:sldId id="261" r:id="rId3"/>
    <p:sldId id="260" r:id="rId4"/>
    <p:sldId id="292" r:id="rId5"/>
    <p:sldId id="258" r:id="rId6"/>
    <p:sldId id="290" r:id="rId7"/>
    <p:sldId id="280" r:id="rId8"/>
    <p:sldId id="266" r:id="rId9"/>
    <p:sldId id="265" r:id="rId10"/>
    <p:sldId id="281" r:id="rId11"/>
    <p:sldId id="269" r:id="rId12"/>
    <p:sldId id="270" r:id="rId13"/>
    <p:sldId id="272" r:id="rId14"/>
    <p:sldId id="271" r:id="rId15"/>
    <p:sldId id="282" r:id="rId16"/>
    <p:sldId id="274" r:id="rId17"/>
    <p:sldId id="279" r:id="rId18"/>
    <p:sldId id="291" r:id="rId19"/>
    <p:sldId id="283" r:id="rId20"/>
    <p:sldId id="277" r:id="rId21"/>
    <p:sldId id="273" r:id="rId22"/>
    <p:sldId id="287" r:id="rId23"/>
    <p:sldId id="28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46" d="100"/>
          <a:sy n="46" d="100"/>
        </p:scale>
        <p:origin x="-1110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53" d="100"/>
          <a:sy n="53" d="100"/>
        </p:scale>
        <p:origin x="-2904" y="-16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484CA-BD9C-4F60-A3A4-2A07FD673F4A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DC17F-FF9E-4B99-B854-D2BE05115D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79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C1904-71A4-4841-BF83-1C6A1998A59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547C0-1C88-4374-A60E-537466ECF5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5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4B004B-E82D-4AB7-8B74-C5819EA6B269}" type="slidenum">
              <a:rPr lang="en-US"/>
              <a:pPr/>
              <a:t>22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311DA-CBEB-4F2E-A52F-8B4919588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247F8D-9514-4D19-A5BF-BB4A6DCA2411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550D3DA-E3B3-4667-9E8A-38A2DE957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u%20lieu\Chuyende\ChuyenDePowerPoint\nhac_cho_giao_an.WAV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fl4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46543">
            <a:off x="-563563" y="5364163"/>
            <a:ext cx="1976438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fl4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20482">
            <a:off x="514350" y="6096000"/>
            <a:ext cx="231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973" name="nhac_cho_giao_a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-304800" y="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WordArt 4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4676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PS Khanh Hoa Hoa"/>
              </a:rPr>
              <a:t>KÍNH CHÀO </a:t>
            </a:r>
          </a:p>
          <a:p>
            <a:pPr algn="ctr"/>
            <a:r>
              <a:rPr lang="en-US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PS Khanh Hoa Hoa"/>
              </a:rPr>
              <a:t>QUÝ THẦY CÔ GIÁO </a:t>
            </a:r>
          </a:p>
          <a:p>
            <a:pPr algn="ctr"/>
            <a:r>
              <a:rPr lang="en-US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VPS Khanh Hoa Hoa"/>
              </a:rPr>
              <a:t>VÀ CÁC EM HỌC SINH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97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0" y="1981200"/>
            <a:ext cx="2667000" cy="3456756"/>
            <a:chOff x="0" y="720"/>
            <a:chExt cx="2128" cy="2745"/>
          </a:xfrm>
        </p:grpSpPr>
        <p:sp>
          <p:nvSpPr>
            <p:cNvPr id="9251" name="Text Box 2"/>
            <p:cNvSpPr txBox="1">
              <a:spLocks noChangeArrowheads="1"/>
            </p:cNvSpPr>
            <p:nvPr/>
          </p:nvSpPr>
          <p:spPr bwMode="auto">
            <a:xfrm>
              <a:off x="317" y="3139"/>
              <a:ext cx="181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000" dirty="0">
                  <a:cs typeface="Arial" charset="0"/>
                </a:rPr>
                <a:t>17+ </a:t>
              </a:r>
              <a:r>
                <a:rPr lang="en-GB" sz="2000" dirty="0" err="1">
                  <a:cs typeface="Arial" charset="0"/>
                </a:rPr>
                <a:t>v</a:t>
              </a:r>
              <a:r>
                <a:rPr lang="en-GB" sz="2000" dirty="0" err="1">
                  <a:latin typeface="Times New Roman" pitchFamily="18" charset="0"/>
                </a:rPr>
                <a:t>à</a:t>
              </a:r>
              <a:r>
                <a:rPr lang="en-GB" sz="2000" dirty="0">
                  <a:cs typeface="Arial" charset="0"/>
                </a:rPr>
                <a:t> 17- = </a:t>
              </a:r>
              <a:r>
                <a:rPr lang="en-GB" sz="2000" dirty="0" smtClean="0">
                  <a:cs typeface="Arial" charset="0"/>
                </a:rPr>
                <a:t>0</a:t>
              </a:r>
              <a:endParaRPr lang="en-GB" sz="2000" dirty="0">
                <a:cs typeface="Arial" charset="0"/>
              </a:endParaRPr>
            </a:p>
          </p:txBody>
        </p:sp>
        <p:sp>
          <p:nvSpPr>
            <p:cNvPr id="9252" name="Rectangle 3"/>
            <p:cNvSpPr>
              <a:spLocks noChangeArrowheads="1"/>
            </p:cNvSpPr>
            <p:nvPr/>
          </p:nvSpPr>
          <p:spPr bwMode="auto">
            <a:xfrm>
              <a:off x="1436" y="720"/>
              <a:ext cx="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Oval 4"/>
            <p:cNvSpPr>
              <a:spLocks noChangeArrowheads="1"/>
            </p:cNvSpPr>
            <p:nvPr/>
          </p:nvSpPr>
          <p:spPr bwMode="auto">
            <a:xfrm>
              <a:off x="910" y="1911"/>
              <a:ext cx="340" cy="340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Oval 5"/>
            <p:cNvSpPr>
              <a:spLocks noChangeArrowheads="1"/>
            </p:cNvSpPr>
            <p:nvPr/>
          </p:nvSpPr>
          <p:spPr bwMode="auto">
            <a:xfrm>
              <a:off x="616" y="1614"/>
              <a:ext cx="906" cy="90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5" name="Oval 6"/>
            <p:cNvSpPr>
              <a:spLocks noChangeArrowheads="1"/>
            </p:cNvSpPr>
            <p:nvPr/>
          </p:nvSpPr>
          <p:spPr bwMode="auto">
            <a:xfrm>
              <a:off x="324" y="1332"/>
              <a:ext cx="1496" cy="147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Oval 7"/>
            <p:cNvSpPr>
              <a:spLocks noChangeArrowheads="1"/>
            </p:cNvSpPr>
            <p:nvPr/>
          </p:nvSpPr>
          <p:spPr bwMode="auto">
            <a:xfrm>
              <a:off x="48" y="1045"/>
              <a:ext cx="2040" cy="204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7" name="Text Box 8"/>
            <p:cNvSpPr txBox="1">
              <a:spLocks noChangeArrowheads="1"/>
            </p:cNvSpPr>
            <p:nvPr/>
          </p:nvSpPr>
          <p:spPr bwMode="auto">
            <a:xfrm>
              <a:off x="851" y="1957"/>
              <a:ext cx="50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000" b="1" dirty="0">
                  <a:latin typeface="Times New Roman" pitchFamily="18" charset="0"/>
                  <a:cs typeface="Times New Roman" pitchFamily="18" charset="0"/>
                </a:rPr>
                <a:t>17+</a:t>
              </a:r>
            </a:p>
          </p:txBody>
        </p:sp>
        <p:sp>
          <p:nvSpPr>
            <p:cNvPr id="9258" name="Oval 9"/>
            <p:cNvSpPr>
              <a:spLocks noChangeArrowheads="1"/>
            </p:cNvSpPr>
            <p:nvPr/>
          </p:nvSpPr>
          <p:spPr bwMode="auto">
            <a:xfrm>
              <a:off x="10" y="1821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Oval 10"/>
            <p:cNvSpPr>
              <a:spLocks noChangeArrowheads="1"/>
            </p:cNvSpPr>
            <p:nvPr/>
          </p:nvSpPr>
          <p:spPr bwMode="auto">
            <a:xfrm>
              <a:off x="1184" y="1004"/>
              <a:ext cx="112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Oval 11"/>
            <p:cNvSpPr>
              <a:spLocks noChangeArrowheads="1"/>
            </p:cNvSpPr>
            <p:nvPr/>
          </p:nvSpPr>
          <p:spPr bwMode="auto">
            <a:xfrm>
              <a:off x="272" y="2113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Oval 12"/>
            <p:cNvSpPr>
              <a:spLocks noChangeArrowheads="1"/>
            </p:cNvSpPr>
            <p:nvPr/>
          </p:nvSpPr>
          <p:spPr bwMode="auto">
            <a:xfrm>
              <a:off x="840" y="3013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Oval 13"/>
            <p:cNvSpPr>
              <a:spLocks noChangeArrowheads="1"/>
            </p:cNvSpPr>
            <p:nvPr/>
          </p:nvSpPr>
          <p:spPr bwMode="auto">
            <a:xfrm>
              <a:off x="1193" y="3015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Oval 14"/>
            <p:cNvSpPr>
              <a:spLocks noChangeArrowheads="1"/>
            </p:cNvSpPr>
            <p:nvPr/>
          </p:nvSpPr>
          <p:spPr bwMode="auto">
            <a:xfrm>
              <a:off x="278" y="1886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Oval 15"/>
            <p:cNvSpPr>
              <a:spLocks noChangeArrowheads="1"/>
            </p:cNvSpPr>
            <p:nvPr/>
          </p:nvSpPr>
          <p:spPr bwMode="auto">
            <a:xfrm>
              <a:off x="906" y="2737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5" name="Oval 16"/>
            <p:cNvSpPr>
              <a:spLocks noChangeArrowheads="1"/>
            </p:cNvSpPr>
            <p:nvPr/>
          </p:nvSpPr>
          <p:spPr bwMode="auto">
            <a:xfrm>
              <a:off x="1137" y="2743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Oval 17"/>
            <p:cNvSpPr>
              <a:spLocks noChangeArrowheads="1"/>
            </p:cNvSpPr>
            <p:nvPr/>
          </p:nvSpPr>
          <p:spPr bwMode="auto">
            <a:xfrm>
              <a:off x="2009" y="2214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Oval 18"/>
            <p:cNvSpPr>
              <a:spLocks noChangeArrowheads="1"/>
            </p:cNvSpPr>
            <p:nvPr/>
          </p:nvSpPr>
          <p:spPr bwMode="auto">
            <a:xfrm>
              <a:off x="2014" y="1811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8" name="Oval 19"/>
            <p:cNvSpPr>
              <a:spLocks noChangeArrowheads="1"/>
            </p:cNvSpPr>
            <p:nvPr/>
          </p:nvSpPr>
          <p:spPr bwMode="auto">
            <a:xfrm>
              <a:off x="1757" y="2118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9" name="Oval 20"/>
            <p:cNvSpPr>
              <a:spLocks noChangeArrowheads="1"/>
            </p:cNvSpPr>
            <p:nvPr/>
          </p:nvSpPr>
          <p:spPr bwMode="auto">
            <a:xfrm>
              <a:off x="1757" y="1889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Oval 21"/>
            <p:cNvSpPr>
              <a:spLocks noChangeArrowheads="1"/>
            </p:cNvSpPr>
            <p:nvPr/>
          </p:nvSpPr>
          <p:spPr bwMode="auto">
            <a:xfrm>
              <a:off x="1134" y="1286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Oval 22"/>
            <p:cNvSpPr>
              <a:spLocks noChangeArrowheads="1"/>
            </p:cNvSpPr>
            <p:nvPr/>
          </p:nvSpPr>
          <p:spPr bwMode="auto">
            <a:xfrm>
              <a:off x="908" y="1292"/>
              <a:ext cx="112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Oval 23"/>
            <p:cNvSpPr>
              <a:spLocks noChangeArrowheads="1"/>
            </p:cNvSpPr>
            <p:nvPr/>
          </p:nvSpPr>
          <p:spPr bwMode="auto">
            <a:xfrm>
              <a:off x="1024" y="2471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Oval 24"/>
            <p:cNvSpPr>
              <a:spLocks noChangeArrowheads="1"/>
            </p:cNvSpPr>
            <p:nvPr/>
          </p:nvSpPr>
          <p:spPr bwMode="auto">
            <a:xfrm>
              <a:off x="1021" y="1564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Oval 25"/>
            <p:cNvSpPr>
              <a:spLocks noChangeArrowheads="1"/>
            </p:cNvSpPr>
            <p:nvPr/>
          </p:nvSpPr>
          <p:spPr bwMode="auto">
            <a:xfrm>
              <a:off x="0" y="2181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5" name="Rectangle 28"/>
            <p:cNvSpPr>
              <a:spLocks noChangeArrowheads="1"/>
            </p:cNvSpPr>
            <p:nvPr/>
          </p:nvSpPr>
          <p:spPr bwMode="auto">
            <a:xfrm>
              <a:off x="1436" y="720"/>
              <a:ext cx="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3276600" y="1941256"/>
            <a:ext cx="4876800" cy="3509755"/>
            <a:chOff x="2387" y="816"/>
            <a:chExt cx="3325" cy="2751"/>
          </a:xfrm>
        </p:grpSpPr>
        <p:sp>
          <p:nvSpPr>
            <p:cNvPr id="9221" name="Text Box 31"/>
            <p:cNvSpPr txBox="1">
              <a:spLocks noChangeArrowheads="1"/>
            </p:cNvSpPr>
            <p:nvPr/>
          </p:nvSpPr>
          <p:spPr bwMode="auto">
            <a:xfrm>
              <a:off x="3892" y="3243"/>
              <a:ext cx="182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000" dirty="0">
                  <a:cs typeface="Arial" charset="0"/>
                </a:rPr>
                <a:t>17+ </a:t>
              </a:r>
              <a:r>
                <a:rPr lang="en-GB" sz="2000" dirty="0" err="1">
                  <a:cs typeface="Arial" charset="0"/>
                </a:rPr>
                <a:t>v</a:t>
              </a:r>
              <a:r>
                <a:rPr lang="en-GB" sz="2000" dirty="0" err="1">
                  <a:latin typeface="Times New Roman" pitchFamily="18" charset="0"/>
                </a:rPr>
                <a:t>à</a:t>
              </a:r>
              <a:r>
                <a:rPr lang="en-GB" sz="2000" dirty="0">
                  <a:cs typeface="Arial" charset="0"/>
                </a:rPr>
                <a:t> 18- = </a:t>
              </a:r>
              <a:r>
                <a:rPr lang="en-GB" sz="2000" dirty="0" smtClean="0">
                  <a:cs typeface="Arial" charset="0"/>
                </a:rPr>
                <a:t>1-</a:t>
              </a:r>
              <a:endParaRPr lang="en-GB" sz="2000" dirty="0">
                <a:cs typeface="Arial" charset="0"/>
              </a:endParaRPr>
            </a:p>
          </p:txBody>
        </p:sp>
        <p:sp>
          <p:nvSpPr>
            <p:cNvPr id="9222" name="Rectangle 32"/>
            <p:cNvSpPr>
              <a:spLocks noChangeArrowheads="1"/>
            </p:cNvSpPr>
            <p:nvPr/>
          </p:nvSpPr>
          <p:spPr bwMode="auto">
            <a:xfrm>
              <a:off x="5011" y="816"/>
              <a:ext cx="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Oval 33"/>
            <p:cNvSpPr>
              <a:spLocks noChangeArrowheads="1"/>
            </p:cNvSpPr>
            <p:nvPr/>
          </p:nvSpPr>
          <p:spPr bwMode="auto">
            <a:xfrm>
              <a:off x="4485" y="2007"/>
              <a:ext cx="340" cy="340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Oval 34"/>
            <p:cNvSpPr>
              <a:spLocks noChangeArrowheads="1"/>
            </p:cNvSpPr>
            <p:nvPr/>
          </p:nvSpPr>
          <p:spPr bwMode="auto">
            <a:xfrm>
              <a:off x="4191" y="1710"/>
              <a:ext cx="906" cy="90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Oval 35"/>
            <p:cNvSpPr>
              <a:spLocks noChangeArrowheads="1"/>
            </p:cNvSpPr>
            <p:nvPr/>
          </p:nvSpPr>
          <p:spPr bwMode="auto">
            <a:xfrm>
              <a:off x="3899" y="1428"/>
              <a:ext cx="1496" cy="147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Oval 36"/>
            <p:cNvSpPr>
              <a:spLocks noChangeArrowheads="1"/>
            </p:cNvSpPr>
            <p:nvPr/>
          </p:nvSpPr>
          <p:spPr bwMode="auto">
            <a:xfrm>
              <a:off x="3623" y="1141"/>
              <a:ext cx="2040" cy="204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Text Box 37"/>
            <p:cNvSpPr txBox="1">
              <a:spLocks noChangeArrowheads="1"/>
            </p:cNvSpPr>
            <p:nvPr/>
          </p:nvSpPr>
          <p:spPr bwMode="auto">
            <a:xfrm>
              <a:off x="4449" y="2053"/>
              <a:ext cx="50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000" b="1" dirty="0">
                  <a:cs typeface="Arial" charset="0"/>
                </a:rPr>
                <a:t>17+</a:t>
              </a:r>
            </a:p>
          </p:txBody>
        </p:sp>
        <p:sp>
          <p:nvSpPr>
            <p:cNvPr id="9228" name="Oval 38"/>
            <p:cNvSpPr>
              <a:spLocks noChangeArrowheads="1"/>
            </p:cNvSpPr>
            <p:nvPr/>
          </p:nvSpPr>
          <p:spPr bwMode="auto">
            <a:xfrm>
              <a:off x="3585" y="1917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9" name="Oval 39"/>
            <p:cNvSpPr>
              <a:spLocks noChangeArrowheads="1"/>
            </p:cNvSpPr>
            <p:nvPr/>
          </p:nvSpPr>
          <p:spPr bwMode="auto">
            <a:xfrm>
              <a:off x="4759" y="1100"/>
              <a:ext cx="112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Oval 40"/>
            <p:cNvSpPr>
              <a:spLocks noChangeArrowheads="1"/>
            </p:cNvSpPr>
            <p:nvPr/>
          </p:nvSpPr>
          <p:spPr bwMode="auto">
            <a:xfrm>
              <a:off x="3847" y="2209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1" name="Oval 41"/>
            <p:cNvSpPr>
              <a:spLocks noChangeArrowheads="1"/>
            </p:cNvSpPr>
            <p:nvPr/>
          </p:nvSpPr>
          <p:spPr bwMode="auto">
            <a:xfrm>
              <a:off x="4415" y="3109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Oval 42"/>
            <p:cNvSpPr>
              <a:spLocks noChangeArrowheads="1"/>
            </p:cNvSpPr>
            <p:nvPr/>
          </p:nvSpPr>
          <p:spPr bwMode="auto">
            <a:xfrm>
              <a:off x="4768" y="3111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Oval 43"/>
            <p:cNvSpPr>
              <a:spLocks noChangeArrowheads="1"/>
            </p:cNvSpPr>
            <p:nvPr/>
          </p:nvSpPr>
          <p:spPr bwMode="auto">
            <a:xfrm>
              <a:off x="3853" y="1982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Oval 44"/>
            <p:cNvSpPr>
              <a:spLocks noChangeArrowheads="1"/>
            </p:cNvSpPr>
            <p:nvPr/>
          </p:nvSpPr>
          <p:spPr bwMode="auto">
            <a:xfrm>
              <a:off x="4481" y="2833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Oval 45"/>
            <p:cNvSpPr>
              <a:spLocks noChangeArrowheads="1"/>
            </p:cNvSpPr>
            <p:nvPr/>
          </p:nvSpPr>
          <p:spPr bwMode="auto">
            <a:xfrm>
              <a:off x="4712" y="2839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Oval 46"/>
            <p:cNvSpPr>
              <a:spLocks noChangeArrowheads="1"/>
            </p:cNvSpPr>
            <p:nvPr/>
          </p:nvSpPr>
          <p:spPr bwMode="auto">
            <a:xfrm>
              <a:off x="5584" y="2310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Oval 47"/>
            <p:cNvSpPr>
              <a:spLocks noChangeArrowheads="1"/>
            </p:cNvSpPr>
            <p:nvPr/>
          </p:nvSpPr>
          <p:spPr bwMode="auto">
            <a:xfrm>
              <a:off x="5589" y="1907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Oval 48"/>
            <p:cNvSpPr>
              <a:spLocks noChangeArrowheads="1"/>
            </p:cNvSpPr>
            <p:nvPr/>
          </p:nvSpPr>
          <p:spPr bwMode="auto">
            <a:xfrm>
              <a:off x="5332" y="2214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Oval 49"/>
            <p:cNvSpPr>
              <a:spLocks noChangeArrowheads="1"/>
            </p:cNvSpPr>
            <p:nvPr/>
          </p:nvSpPr>
          <p:spPr bwMode="auto">
            <a:xfrm>
              <a:off x="5332" y="1985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Oval 50"/>
            <p:cNvSpPr>
              <a:spLocks noChangeArrowheads="1"/>
            </p:cNvSpPr>
            <p:nvPr/>
          </p:nvSpPr>
          <p:spPr bwMode="auto">
            <a:xfrm>
              <a:off x="4709" y="1382"/>
              <a:ext cx="114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Oval 51"/>
            <p:cNvSpPr>
              <a:spLocks noChangeArrowheads="1"/>
            </p:cNvSpPr>
            <p:nvPr/>
          </p:nvSpPr>
          <p:spPr bwMode="auto">
            <a:xfrm>
              <a:off x="4483" y="1388"/>
              <a:ext cx="112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Oval 52"/>
            <p:cNvSpPr>
              <a:spLocks noChangeArrowheads="1"/>
            </p:cNvSpPr>
            <p:nvPr/>
          </p:nvSpPr>
          <p:spPr bwMode="auto">
            <a:xfrm>
              <a:off x="4599" y="2567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Oval 53"/>
            <p:cNvSpPr>
              <a:spLocks noChangeArrowheads="1"/>
            </p:cNvSpPr>
            <p:nvPr/>
          </p:nvSpPr>
          <p:spPr bwMode="auto">
            <a:xfrm>
              <a:off x="4596" y="1660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" name="Oval 54"/>
            <p:cNvSpPr>
              <a:spLocks noChangeArrowheads="1"/>
            </p:cNvSpPr>
            <p:nvPr/>
          </p:nvSpPr>
          <p:spPr bwMode="auto">
            <a:xfrm>
              <a:off x="3575" y="2277"/>
              <a:ext cx="113" cy="113"/>
            </a:xfrm>
            <a:prstGeom prst="ellipse">
              <a:avLst/>
            </a:prstGeom>
            <a:solidFill>
              <a:srgbClr val="F1884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Text Box 55"/>
            <p:cNvSpPr txBox="1">
              <a:spLocks noChangeArrowheads="1"/>
            </p:cNvSpPr>
            <p:nvPr/>
          </p:nvSpPr>
          <p:spPr bwMode="auto">
            <a:xfrm>
              <a:off x="5395" y="960"/>
              <a:ext cx="31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>
                  <a:cs typeface="Arial" charset="0"/>
                </a:rPr>
                <a:t>-</a:t>
              </a:r>
            </a:p>
          </p:txBody>
        </p:sp>
        <p:sp>
          <p:nvSpPr>
            <p:cNvPr id="9246" name="Rectangle 56"/>
            <p:cNvSpPr>
              <a:spLocks noChangeArrowheads="1"/>
            </p:cNvSpPr>
            <p:nvPr/>
          </p:nvSpPr>
          <p:spPr bwMode="auto">
            <a:xfrm>
              <a:off x="5011" y="816"/>
              <a:ext cx="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Oval 57"/>
            <p:cNvSpPr>
              <a:spLocks noChangeArrowheads="1"/>
            </p:cNvSpPr>
            <p:nvPr/>
          </p:nvSpPr>
          <p:spPr bwMode="auto">
            <a:xfrm>
              <a:off x="4435" y="1104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Oval 59"/>
            <p:cNvSpPr>
              <a:spLocks noChangeArrowheads="1"/>
            </p:cNvSpPr>
            <p:nvPr/>
          </p:nvSpPr>
          <p:spPr bwMode="auto">
            <a:xfrm>
              <a:off x="2671" y="2047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Text Box 63"/>
            <p:cNvSpPr txBox="1">
              <a:spLocks noChangeArrowheads="1"/>
            </p:cNvSpPr>
            <p:nvPr/>
          </p:nvSpPr>
          <p:spPr bwMode="auto">
            <a:xfrm>
              <a:off x="2387" y="1999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latin typeface="Garamond" pitchFamily="18" charset="0"/>
                </a:rPr>
                <a:t>+</a:t>
              </a:r>
            </a:p>
          </p:txBody>
        </p:sp>
        <p:sp>
          <p:nvSpPr>
            <p:cNvPr id="9250" name="Line 64"/>
            <p:cNvSpPr>
              <a:spLocks noChangeShapeType="1"/>
            </p:cNvSpPr>
            <p:nvPr/>
          </p:nvSpPr>
          <p:spPr bwMode="auto">
            <a:xfrm>
              <a:off x="2920" y="211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Rectangle 59"/>
          <p:cNvSpPr/>
          <p:nvPr/>
        </p:nvSpPr>
        <p:spPr>
          <a:xfrm>
            <a:off x="293412" y="95999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Ion,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cation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anion</a:t>
            </a:r>
          </a:p>
          <a:p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Anion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(Z=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) 1s</a:t>
            </a:r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3p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(2,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8, 7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000221" y="5437956"/>
            <a:ext cx="7848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			+ 	1e 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 		Cl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marL="514350" indent="-514350"/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													</a:t>
            </a:r>
            <a:r>
              <a:rPr lang="vi-VN" sz="2400" baseline="300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1s</a:t>
            </a:r>
            <a:r>
              <a:rPr lang="pl-PL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en-US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3p</a:t>
            </a:r>
            <a:r>
              <a:rPr lang="en-US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pl-PL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5105400" y="1752600"/>
            <a:ext cx="3733800" cy="685799"/>
            <a:chOff x="4191000" y="2362201"/>
            <a:chExt cx="3733800" cy="830997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191000" y="2590800"/>
              <a:ext cx="762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5181600" y="2362201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Dễ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1e</a:t>
              </a:r>
            </a:p>
            <a:p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0593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anion</a:t>
            </a:r>
          </a:p>
          <a:p>
            <a:pPr marL="514350" indent="-514350"/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Anion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N</a:t>
            </a:r>
            <a:r>
              <a:rPr 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 (Z=7)</a:t>
            </a:r>
            <a:endParaRPr lang="en-US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(Z=7) 1s</a:t>
            </a:r>
            <a:r>
              <a:rPr 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(2, 5)</a:t>
            </a:r>
          </a:p>
          <a:p>
            <a:pPr marL="514350" indent="-514350"/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	+ 	3e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	N</a:t>
            </a:r>
            <a:r>
              <a:rPr 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3-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</a:t>
            </a:r>
          </a:p>
          <a:p>
            <a:pPr marL="514350" indent="-514350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1s</a:t>
            </a:r>
            <a:r>
              <a:rPr lang="en-US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US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461492" y="3883967"/>
            <a:ext cx="2438400" cy="461665"/>
            <a:chOff x="4114800" y="3810000"/>
            <a:chExt cx="3581400" cy="46166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4114800" y="4038600"/>
              <a:ext cx="685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105400" y="3810000"/>
              <a:ext cx="259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Dễ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3e</a:t>
              </a:r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Ion,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anion</a:t>
            </a:r>
          </a:p>
          <a:p>
            <a:pPr marL="0" indent="0">
              <a:buNone/>
            </a:pPr>
            <a:r>
              <a:rPr lang="en-US" sz="3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Anion</a:t>
            </a:r>
            <a:endParaRPr lang="en-US" sz="3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</a:t>
            </a:r>
          </a:p>
          <a:p>
            <a:pPr marL="0" indent="0">
              <a:buNone/>
            </a:pP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đạt cấu hình electron bền của khí hiếm, </a:t>
            </a:r>
          </a:p>
          <a:p>
            <a:pPr marL="0" indent="0">
              <a:buNone/>
            </a:pPr>
            <a:r>
              <a:rPr lang="vi-VN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tử phi kim</a:t>
            </a:r>
            <a:r>
              <a:rPr 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có khuynh hướng </a:t>
            </a:r>
            <a:r>
              <a:rPr lang="vi-VN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 từ nguyên tử các nguyên tố khác để trở thành </a:t>
            </a:r>
            <a:r>
              <a:rPr lang="vi-VN" sz="3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 âm</a:t>
            </a:r>
            <a:r>
              <a:rPr lang="vi-VN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vi-VN" sz="3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anion</a:t>
            </a:r>
            <a:r>
              <a:rPr lang="vi-VN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571500" algn="l"/>
              </a:tabLst>
            </a:pP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  <a:tabLst>
                <a:tab pos="571500" algn="l"/>
              </a:tabLst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0" indent="0">
              <a:buNone/>
              <a:tabLst>
                <a:tab pos="571500" algn="l"/>
              </a:tabLst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	</a:t>
            </a:r>
          </a:p>
          <a:p>
            <a:pPr marL="0" indent="0" algn="ctr">
              <a:buNone/>
              <a:tabLst>
                <a:tab pos="571500" algn="l"/>
              </a:tabLst>
            </a:pP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n= 1,2,3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vi-VN" dirty="0" smtClean="0"/>
          </a:p>
          <a:p>
            <a:pPr marL="0" indent="0"/>
            <a:endParaRPr lang="en-US" sz="2400" dirty="0" smtClean="0">
              <a:sym typeface="Wingdings 3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4419600"/>
            <a:ext cx="3581400" cy="914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X + ne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 X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vi-VN" sz="3200" baseline="30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n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-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>
            <a:normAutofit/>
          </a:bodyPr>
          <a:lstStyle/>
          <a:p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 đơn nguyên tử và ion đa nguyên tử</a:t>
            </a:r>
          </a:p>
          <a:p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 đơn nguyên tử 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</a:p>
          <a:p>
            <a:r>
              <a:rPr lang="vi-VN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 đa nguyên tử 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là những nhóm nguyên tử mang điện tích dương hay âm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cation NH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anion PO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,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4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2-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82000" cy="28194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natri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(Z=11)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1s</a:t>
            </a:r>
            <a:r>
              <a:rPr lang="pl-PL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pl-PL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3s</a:t>
            </a:r>
            <a:r>
              <a:rPr lang="en-US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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dễ nhường 1e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(Z=17) 1s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3s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3p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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1e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endParaRPr lang="en-US" dirty="0" smtClean="0">
              <a:sym typeface="Wingdings 3"/>
            </a:endParaRPr>
          </a:p>
          <a:p>
            <a:endParaRPr lang="en-US" dirty="0" smtClean="0">
              <a:sym typeface="Wingdings 3"/>
            </a:endParaRPr>
          </a:p>
          <a:p>
            <a:endParaRPr lang="en-US" dirty="0" smtClean="0">
              <a:sym typeface="Wingdings 3"/>
            </a:endParaRPr>
          </a:p>
          <a:p>
            <a:endParaRPr lang="en-US" sz="2400" dirty="0" smtClean="0">
              <a:sym typeface="Wingdings 3"/>
            </a:endParaRPr>
          </a:p>
          <a:p>
            <a:endParaRPr lang="en-US" sz="2400" dirty="0" smtClean="0">
              <a:sym typeface="Wingdings 3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II. SỰ TẠO THÀNH LIÊN KẾT 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617538" y="5148263"/>
            <a:ext cx="25209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dirty="0">
                <a:cs typeface="Arial" charset="0"/>
              </a:rPr>
              <a:t>11+ </a:t>
            </a:r>
            <a:r>
              <a:rPr lang="en-GB" sz="2000" dirty="0" err="1">
                <a:cs typeface="Arial" charset="0"/>
              </a:rPr>
              <a:t>v</a:t>
            </a:r>
            <a:r>
              <a:rPr lang="en-GB" sz="2000" dirty="0" err="1">
                <a:latin typeface="Times New Roman" pitchFamily="18" charset="0"/>
              </a:rPr>
              <a:t>à</a:t>
            </a:r>
            <a:r>
              <a:rPr lang="en-GB" sz="2000" dirty="0">
                <a:cs typeface="Arial" charset="0"/>
              </a:rPr>
              <a:t> 10- = 1+</a:t>
            </a:r>
          </a:p>
          <a:p>
            <a:pPr algn="ctr">
              <a:spcBef>
                <a:spcPct val="50000"/>
              </a:spcBef>
            </a:pPr>
            <a:r>
              <a:rPr lang="en-GB" sz="2000" dirty="0">
                <a:cs typeface="Arial" charset="0"/>
              </a:rPr>
              <a:t>Na</a:t>
            </a:r>
            <a:r>
              <a:rPr lang="en-GB" sz="2000" baseline="30000" dirty="0">
                <a:cs typeface="Arial" charset="0"/>
              </a:rPr>
              <a:t>+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178550" y="5148263"/>
            <a:ext cx="25209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>
                <a:cs typeface="Arial" charset="0"/>
              </a:rPr>
              <a:t>17+ v</a:t>
            </a:r>
            <a:r>
              <a:rPr lang="en-GB" sz="2000">
                <a:latin typeface="Times New Roman" pitchFamily="18" charset="0"/>
              </a:rPr>
              <a:t>à</a:t>
            </a:r>
            <a:r>
              <a:rPr lang="en-GB" sz="2000">
                <a:cs typeface="Arial" charset="0"/>
              </a:rPr>
              <a:t> 18- = 1-</a:t>
            </a:r>
          </a:p>
          <a:p>
            <a:pPr algn="ctr">
              <a:spcBef>
                <a:spcPct val="50000"/>
              </a:spcBef>
            </a:pPr>
            <a:r>
              <a:rPr lang="en-GB" sz="2000">
                <a:cs typeface="Arial" charset="0"/>
              </a:rPr>
              <a:t>Cl</a:t>
            </a:r>
            <a:r>
              <a:rPr lang="en-GB" sz="2000" baseline="30000">
                <a:cs typeface="Arial" charset="0"/>
              </a:rPr>
              <a:t>-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848600" y="0"/>
            <a:ext cx="13716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954963" y="1295400"/>
            <a:ext cx="152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1554163" y="3186113"/>
            <a:ext cx="541337" cy="539750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Times New Roman" pitchFamily="18" charset="0"/>
              </a:rPr>
              <a:t>11+</a:t>
            </a:r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1098550" y="2714625"/>
            <a:ext cx="1446213" cy="14398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620713" y="2251075"/>
            <a:ext cx="2381250" cy="23399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Oval 9"/>
          <p:cNvSpPr>
            <a:spLocks noChangeArrowheads="1"/>
          </p:cNvSpPr>
          <p:nvPr/>
        </p:nvSpPr>
        <p:spPr bwMode="auto">
          <a:xfrm>
            <a:off x="188913" y="1803400"/>
            <a:ext cx="3248025" cy="32400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Oval 10"/>
          <p:cNvSpPr>
            <a:spLocks noChangeArrowheads="1"/>
          </p:cNvSpPr>
          <p:nvPr/>
        </p:nvSpPr>
        <p:spPr bwMode="auto">
          <a:xfrm>
            <a:off x="7119938" y="3186113"/>
            <a:ext cx="539750" cy="539750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Oval 11"/>
          <p:cNvSpPr>
            <a:spLocks noChangeArrowheads="1"/>
          </p:cNvSpPr>
          <p:nvPr/>
        </p:nvSpPr>
        <p:spPr bwMode="auto">
          <a:xfrm>
            <a:off x="6653213" y="2714625"/>
            <a:ext cx="1438275" cy="14398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6189663" y="2266950"/>
            <a:ext cx="2374900" cy="23399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Oval 13"/>
          <p:cNvSpPr>
            <a:spLocks noChangeArrowheads="1"/>
          </p:cNvSpPr>
          <p:nvPr/>
        </p:nvSpPr>
        <p:spPr bwMode="auto">
          <a:xfrm>
            <a:off x="5751513" y="1811338"/>
            <a:ext cx="3238500" cy="3240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7091363" y="3259138"/>
            <a:ext cx="793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cs typeface="Arial" charset="0"/>
              </a:rPr>
              <a:t>17+</a:t>
            </a:r>
          </a:p>
        </p:txBody>
      </p:sp>
      <p:sp>
        <p:nvSpPr>
          <p:cNvPr id="50191" name="Oval 15"/>
          <p:cNvSpPr>
            <a:spLocks noChangeArrowheads="1"/>
          </p:cNvSpPr>
          <p:nvPr/>
        </p:nvSpPr>
        <p:spPr bwMode="auto">
          <a:xfrm>
            <a:off x="1739900" y="2643188"/>
            <a:ext cx="179388" cy="179387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Oval 16"/>
          <p:cNvSpPr>
            <a:spLocks noChangeArrowheads="1"/>
          </p:cNvSpPr>
          <p:nvPr/>
        </p:nvSpPr>
        <p:spPr bwMode="auto">
          <a:xfrm>
            <a:off x="1554163" y="2178050"/>
            <a:ext cx="179387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Oval 17"/>
          <p:cNvSpPr>
            <a:spLocks noChangeArrowheads="1"/>
          </p:cNvSpPr>
          <p:nvPr/>
        </p:nvSpPr>
        <p:spPr bwMode="auto">
          <a:xfrm>
            <a:off x="1916113" y="2178050"/>
            <a:ext cx="177800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Oval 18"/>
          <p:cNvSpPr>
            <a:spLocks noChangeArrowheads="1"/>
          </p:cNvSpPr>
          <p:nvPr/>
        </p:nvSpPr>
        <p:spPr bwMode="auto">
          <a:xfrm>
            <a:off x="1554163" y="4495800"/>
            <a:ext cx="179387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Oval 19"/>
          <p:cNvSpPr>
            <a:spLocks noChangeArrowheads="1"/>
          </p:cNvSpPr>
          <p:nvPr/>
        </p:nvSpPr>
        <p:spPr bwMode="auto">
          <a:xfrm>
            <a:off x="1916113" y="4487863"/>
            <a:ext cx="177800" cy="179387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Oval 20"/>
          <p:cNvSpPr>
            <a:spLocks noChangeArrowheads="1"/>
          </p:cNvSpPr>
          <p:nvPr/>
        </p:nvSpPr>
        <p:spPr bwMode="auto">
          <a:xfrm>
            <a:off x="544513" y="3186113"/>
            <a:ext cx="177800" cy="179387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7" name="Oval 21"/>
          <p:cNvSpPr>
            <a:spLocks noChangeArrowheads="1"/>
          </p:cNvSpPr>
          <p:nvPr/>
        </p:nvSpPr>
        <p:spPr bwMode="auto">
          <a:xfrm>
            <a:off x="546100" y="3546475"/>
            <a:ext cx="179388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Oval 22"/>
          <p:cNvSpPr>
            <a:spLocks noChangeArrowheads="1"/>
          </p:cNvSpPr>
          <p:nvPr/>
        </p:nvSpPr>
        <p:spPr bwMode="auto">
          <a:xfrm>
            <a:off x="2900363" y="3186113"/>
            <a:ext cx="177800" cy="179387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9" name="Oval 23"/>
          <p:cNvSpPr>
            <a:spLocks noChangeArrowheads="1"/>
          </p:cNvSpPr>
          <p:nvPr/>
        </p:nvSpPr>
        <p:spPr bwMode="auto">
          <a:xfrm>
            <a:off x="2900363" y="3530600"/>
            <a:ext cx="177800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0" name="Oval 24"/>
          <p:cNvSpPr>
            <a:spLocks noChangeArrowheads="1"/>
          </p:cNvSpPr>
          <p:nvPr/>
        </p:nvSpPr>
        <p:spPr bwMode="auto">
          <a:xfrm>
            <a:off x="1746250" y="4059238"/>
            <a:ext cx="179388" cy="179387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1" name="Oval 25"/>
          <p:cNvSpPr>
            <a:spLocks noChangeArrowheads="1"/>
          </p:cNvSpPr>
          <p:nvPr/>
        </p:nvSpPr>
        <p:spPr bwMode="auto">
          <a:xfrm>
            <a:off x="5691188" y="3043238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2" name="Oval 26"/>
          <p:cNvSpPr>
            <a:spLocks noChangeArrowheads="1"/>
          </p:cNvSpPr>
          <p:nvPr/>
        </p:nvSpPr>
        <p:spPr bwMode="auto">
          <a:xfrm>
            <a:off x="7554913" y="1746250"/>
            <a:ext cx="177800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3" name="Oval 27"/>
          <p:cNvSpPr>
            <a:spLocks noChangeArrowheads="1"/>
          </p:cNvSpPr>
          <p:nvPr/>
        </p:nvSpPr>
        <p:spPr bwMode="auto">
          <a:xfrm>
            <a:off x="6107113" y="3506788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4" name="Oval 28"/>
          <p:cNvSpPr>
            <a:spLocks noChangeArrowheads="1"/>
          </p:cNvSpPr>
          <p:nvPr/>
        </p:nvSpPr>
        <p:spPr bwMode="auto">
          <a:xfrm>
            <a:off x="7008813" y="4935538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5" name="Oval 29"/>
          <p:cNvSpPr>
            <a:spLocks noChangeArrowheads="1"/>
          </p:cNvSpPr>
          <p:nvPr/>
        </p:nvSpPr>
        <p:spPr bwMode="auto">
          <a:xfrm>
            <a:off x="7569200" y="4938713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6" name="Oval 30"/>
          <p:cNvSpPr>
            <a:spLocks noChangeArrowheads="1"/>
          </p:cNvSpPr>
          <p:nvPr/>
        </p:nvSpPr>
        <p:spPr bwMode="auto">
          <a:xfrm>
            <a:off x="6116638" y="3146425"/>
            <a:ext cx="180975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Oval 31"/>
          <p:cNvSpPr>
            <a:spLocks noChangeArrowheads="1"/>
          </p:cNvSpPr>
          <p:nvPr/>
        </p:nvSpPr>
        <p:spPr bwMode="auto">
          <a:xfrm>
            <a:off x="7113588" y="4497388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Oval 32"/>
          <p:cNvSpPr>
            <a:spLocks noChangeArrowheads="1"/>
          </p:cNvSpPr>
          <p:nvPr/>
        </p:nvSpPr>
        <p:spPr bwMode="auto">
          <a:xfrm>
            <a:off x="7480300" y="4506913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9" name="Oval 33"/>
          <p:cNvSpPr>
            <a:spLocks noChangeArrowheads="1"/>
          </p:cNvSpPr>
          <p:nvPr/>
        </p:nvSpPr>
        <p:spPr bwMode="auto">
          <a:xfrm>
            <a:off x="8864600" y="3667125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0" name="Oval 34"/>
          <p:cNvSpPr>
            <a:spLocks noChangeArrowheads="1"/>
          </p:cNvSpPr>
          <p:nvPr/>
        </p:nvSpPr>
        <p:spPr bwMode="auto">
          <a:xfrm>
            <a:off x="8872538" y="3027363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1" name="Oval 35"/>
          <p:cNvSpPr>
            <a:spLocks noChangeArrowheads="1"/>
          </p:cNvSpPr>
          <p:nvPr/>
        </p:nvSpPr>
        <p:spPr bwMode="auto">
          <a:xfrm>
            <a:off x="8464550" y="3514725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2" name="Oval 36"/>
          <p:cNvSpPr>
            <a:spLocks noChangeArrowheads="1"/>
          </p:cNvSpPr>
          <p:nvPr/>
        </p:nvSpPr>
        <p:spPr bwMode="auto">
          <a:xfrm>
            <a:off x="8464550" y="3151188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3" name="Oval 37"/>
          <p:cNvSpPr>
            <a:spLocks noChangeArrowheads="1"/>
          </p:cNvSpPr>
          <p:nvPr/>
        </p:nvSpPr>
        <p:spPr bwMode="auto">
          <a:xfrm>
            <a:off x="7475538" y="2193925"/>
            <a:ext cx="180975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4" name="Oval 38"/>
          <p:cNvSpPr>
            <a:spLocks noChangeArrowheads="1"/>
          </p:cNvSpPr>
          <p:nvPr/>
        </p:nvSpPr>
        <p:spPr bwMode="auto">
          <a:xfrm>
            <a:off x="7116763" y="2203450"/>
            <a:ext cx="177800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5" name="Oval 39"/>
          <p:cNvSpPr>
            <a:spLocks noChangeArrowheads="1"/>
          </p:cNvSpPr>
          <p:nvPr/>
        </p:nvSpPr>
        <p:spPr bwMode="auto">
          <a:xfrm>
            <a:off x="7300913" y="407511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6" name="Oval 40"/>
          <p:cNvSpPr>
            <a:spLocks noChangeArrowheads="1"/>
          </p:cNvSpPr>
          <p:nvPr/>
        </p:nvSpPr>
        <p:spPr bwMode="auto">
          <a:xfrm>
            <a:off x="7296150" y="2635250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7" name="Oval 41"/>
          <p:cNvSpPr>
            <a:spLocks noChangeArrowheads="1"/>
          </p:cNvSpPr>
          <p:nvPr/>
        </p:nvSpPr>
        <p:spPr bwMode="auto">
          <a:xfrm>
            <a:off x="5675313" y="3614738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8" name="Text Box 42"/>
          <p:cNvSpPr txBox="1">
            <a:spLocks noChangeArrowheads="1"/>
          </p:cNvSpPr>
          <p:nvPr/>
        </p:nvSpPr>
        <p:spPr bwMode="auto">
          <a:xfrm>
            <a:off x="2687638" y="1660525"/>
            <a:ext cx="504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cs typeface="Arial" charset="0"/>
              </a:rPr>
              <a:t>+</a:t>
            </a:r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8564563" y="1524000"/>
            <a:ext cx="503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cs typeface="Arial" charset="0"/>
              </a:rPr>
              <a:t>-</a:t>
            </a:r>
          </a:p>
        </p:txBody>
      </p:sp>
      <p:sp>
        <p:nvSpPr>
          <p:cNvPr id="50220" name="Oval 44"/>
          <p:cNvSpPr>
            <a:spLocks noChangeArrowheads="1"/>
          </p:cNvSpPr>
          <p:nvPr/>
        </p:nvSpPr>
        <p:spPr bwMode="auto">
          <a:xfrm>
            <a:off x="1706563" y="1752600"/>
            <a:ext cx="179387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21" name="Rectangle 45"/>
          <p:cNvSpPr>
            <a:spLocks noChangeArrowheads="1"/>
          </p:cNvSpPr>
          <p:nvPr/>
        </p:nvSpPr>
        <p:spPr bwMode="auto">
          <a:xfrm>
            <a:off x="7954963" y="1295400"/>
            <a:ext cx="152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22" name="Oval 46"/>
          <p:cNvSpPr>
            <a:spLocks noChangeArrowheads="1"/>
          </p:cNvSpPr>
          <p:nvPr/>
        </p:nvSpPr>
        <p:spPr bwMode="auto">
          <a:xfrm>
            <a:off x="7040563" y="1752600"/>
            <a:ext cx="179387" cy="179388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35" name="Text Box 51"/>
          <p:cNvSpPr txBox="1">
            <a:spLocks noChangeArrowheads="1"/>
          </p:cNvSpPr>
          <p:nvPr/>
        </p:nvSpPr>
        <p:spPr bwMode="auto">
          <a:xfrm>
            <a:off x="457199" y="434975"/>
            <a:ext cx="2979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</a:p>
        </p:txBody>
      </p:sp>
      <p:sp>
        <p:nvSpPr>
          <p:cNvPr id="12336" name="Text Box 52"/>
          <p:cNvSpPr txBox="1">
            <a:spLocks noChangeArrowheads="1"/>
          </p:cNvSpPr>
          <p:nvPr/>
        </p:nvSpPr>
        <p:spPr bwMode="auto">
          <a:xfrm>
            <a:off x="6100762" y="349250"/>
            <a:ext cx="25431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</a:t>
            </a:r>
          </a:p>
        </p:txBody>
      </p:sp>
      <p:sp>
        <p:nvSpPr>
          <p:cNvPr id="50229" name="Text Box 53"/>
          <p:cNvSpPr txBox="1">
            <a:spLocks noChangeArrowheads="1"/>
          </p:cNvSpPr>
          <p:nvPr/>
        </p:nvSpPr>
        <p:spPr bwMode="auto">
          <a:xfrm>
            <a:off x="3048000" y="48006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  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39" name="Text Box 66"/>
          <p:cNvSpPr txBox="1">
            <a:spLocks noChangeArrowheads="1"/>
          </p:cNvSpPr>
          <p:nvPr/>
        </p:nvSpPr>
        <p:spPr bwMode="auto">
          <a:xfrm>
            <a:off x="3200400" y="5562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01203 C 0.10139 -0.04908 0.20347 -0.10973 0.30104 -0.11065 C 0.39913 -0.11112 0.53819 -0.01436 0.58663 0.00462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" y="-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50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45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47" dur="2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49" dur="2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51" dur="1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53" dur="2000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55" dur="2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57" dur="2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59" dur="2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61" dur="2000" fill="hold"/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63" dur="20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65" dur="2000" fill="hold"/>
                                        <p:tgtEl>
                                          <p:spTgt spid="50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67" dur="2000" fill="hold"/>
                                        <p:tgtEl>
                                          <p:spTgt spid="50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69" dur="20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71" dur="20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25 0.0 " pathEditMode="relative" ptsTypes="AA">
                                      <p:cBhvr>
                                        <p:cTn id="73" dur="2000" fill="hold"/>
                                        <p:tgtEl>
                                          <p:spTgt spid="50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1133 L 0.12518 0.01133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77" dur="20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79" dur="20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81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83" dur="20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85" dur="2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87" dur="20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89" dur="2000" fill="hold"/>
                                        <p:tgtEl>
                                          <p:spTgt spid="50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91" dur="20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93" dur="2000" fill="hold"/>
                                        <p:tgtEl>
                                          <p:spTgt spid="50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95" dur="2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97" dur="2000" fill="hold"/>
                                        <p:tgtEl>
                                          <p:spTgt spid="50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99" dur="2000" fill="hold"/>
                                        <p:tgtEl>
                                          <p:spTgt spid="50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01" dur="20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03" dur="20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05" dur="2000" fill="hold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07" dur="20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09" dur="20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11" dur="2000" fill="hold"/>
                                        <p:tgtEl>
                                          <p:spTgt spid="50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13" dur="2000" fill="hold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15" dur="2000" fill="hold"/>
                                        <p:tgtEl>
                                          <p:spTgt spid="50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17" dur="2000" fill="hold"/>
                                        <p:tgtEl>
                                          <p:spTgt spid="50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19" dur="20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21" dur="2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23" dur="2000" fill="hold"/>
                                        <p:tgtEl>
                                          <p:spTgt spid="50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0834 0.0 " pathEditMode="relative" ptsTypes="AA">
                                      <p:cBhvr>
                                        <p:cTn id="125" dur="2000" fill="hold"/>
                                        <p:tgtEl>
                                          <p:spTgt spid="50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0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8" grpId="1"/>
      <p:bldP spid="50182" grpId="0" animBg="1"/>
      <p:bldP spid="50183" grpId="0" animBg="1"/>
      <p:bldP spid="50184" grpId="0" animBg="1"/>
      <p:bldP spid="50185" grpId="0" animBg="1"/>
      <p:bldP spid="50185" grpId="1" animBg="1"/>
      <p:bldP spid="50186" grpId="0" animBg="1"/>
      <p:bldP spid="50187" grpId="0" animBg="1"/>
      <p:bldP spid="50188" grpId="0" animBg="1"/>
      <p:bldP spid="50189" grpId="0" animBg="1"/>
      <p:bldP spid="50191" grpId="0" animBg="1"/>
      <p:bldP spid="50192" grpId="0" animBg="1"/>
      <p:bldP spid="50193" grpId="0" animBg="1"/>
      <p:bldP spid="50194" grpId="0" animBg="1"/>
      <p:bldP spid="50195" grpId="0" animBg="1"/>
      <p:bldP spid="50196" grpId="0" animBg="1"/>
      <p:bldP spid="50197" grpId="0" animBg="1"/>
      <p:bldP spid="50198" grpId="0" animBg="1"/>
      <p:bldP spid="50199" grpId="0" animBg="1"/>
      <p:bldP spid="50200" grpId="0" animBg="1"/>
      <p:bldP spid="50201" grpId="0" animBg="1"/>
      <p:bldP spid="50202" grpId="0" animBg="1"/>
      <p:bldP spid="50203" grpId="0" animBg="1"/>
      <p:bldP spid="50204" grpId="0" animBg="1"/>
      <p:bldP spid="50205" grpId="0" animBg="1"/>
      <p:bldP spid="50206" grpId="0" animBg="1"/>
      <p:bldP spid="50207" grpId="0" animBg="1"/>
      <p:bldP spid="50208" grpId="0" animBg="1"/>
      <p:bldP spid="50209" grpId="0" animBg="1"/>
      <p:bldP spid="50210" grpId="0" animBg="1"/>
      <p:bldP spid="50211" grpId="0" animBg="1"/>
      <p:bldP spid="50212" grpId="0" animBg="1"/>
      <p:bldP spid="50213" grpId="0" animBg="1"/>
      <p:bldP spid="50214" grpId="0" animBg="1"/>
      <p:bldP spid="50215" grpId="0" animBg="1"/>
      <p:bldP spid="50216" grpId="0" animBg="1"/>
      <p:bldP spid="50217" grpId="0" animBg="1"/>
      <p:bldP spid="50218" grpId="0"/>
      <p:bldP spid="50220" grpId="0" animBg="1"/>
      <p:bldP spid="50220" grpId="1" animBg="1"/>
      <p:bldP spid="50220" grpId="2" animBg="1"/>
      <p:bldP spid="50221" grpId="0" animBg="1"/>
      <p:bldP spid="50222" grpId="0" animBg="1"/>
      <p:bldP spid="5022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Ví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dụ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1: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Na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			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Na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+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+ 	</a:t>
            </a:r>
            <a:r>
              <a:rPr lang="vi-V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e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	+	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1e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	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Cl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-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Na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+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+ 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Cl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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NaCl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</a:t>
            </a:r>
          </a:p>
          <a:p>
            <a:pPr marL="0" indent="0"/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 kết ion là liên kết được hình thành bởi 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 hút tĩnh điện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 các ion mang điện tích 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 dấu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hoá học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2Na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+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	2NaCl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II. SỰ TẠO THÀNH LIÊN KẾT 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5343" y="5311124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 x 1e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270067" y="5576455"/>
            <a:ext cx="1828800" cy="381000"/>
            <a:chOff x="2742406" y="5867400"/>
            <a:chExt cx="305594" cy="381000"/>
          </a:xfrm>
        </p:grpSpPr>
        <p:cxnSp>
          <p:nvCxnSpPr>
            <p:cNvPr id="6" name="Elbow Connector 5"/>
            <p:cNvCxnSpPr/>
            <p:nvPr/>
          </p:nvCxnSpPr>
          <p:spPr>
            <a:xfrm rot="16200000" flipH="1">
              <a:off x="2705100" y="5905500"/>
              <a:ext cx="381000" cy="304800"/>
            </a:xfrm>
            <a:prstGeom prst="bentConnector3">
              <a:avLst>
                <a:gd name="adj1" fmla="val 5000"/>
              </a:avLst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590800" y="6019800"/>
              <a:ext cx="3048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MgCl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 (Z=12) 1s</a:t>
            </a:r>
            <a:r>
              <a:rPr lang="vi-V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vi-V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vi-V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3s</a:t>
            </a:r>
            <a:r>
              <a:rPr lang="vi-VN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 dễ nhường 2e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(Z=17) 1s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3s</a:t>
            </a:r>
            <a:r>
              <a:rPr lang="en-US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3p</a:t>
            </a:r>
            <a:r>
              <a:rPr lang="en-US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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dễ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nhận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1e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Mg 		Mg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2+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+ 	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2e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	+	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1e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	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Cl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-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2Cl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+	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	2Cl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-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Mg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2+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+ 	2Cl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	MgCl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Mg 	+ 	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 	MgCl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</a:t>
            </a:r>
          </a:p>
          <a:p>
            <a:endParaRPr lang="en-US" dirty="0" smtClean="0">
              <a:sym typeface="Wingdings 3"/>
            </a:endParaRPr>
          </a:p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II. SỰ TẠO THÀNH LIÊN KẾT 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16874" y="4850246"/>
            <a:ext cx="1905000" cy="304800"/>
            <a:chOff x="2742406" y="5867400"/>
            <a:chExt cx="305594" cy="381000"/>
          </a:xfrm>
        </p:grpSpPr>
        <p:cxnSp>
          <p:nvCxnSpPr>
            <p:cNvPr id="6" name="Elbow Connector 5"/>
            <p:cNvCxnSpPr/>
            <p:nvPr/>
          </p:nvCxnSpPr>
          <p:spPr>
            <a:xfrm rot="16200000" flipH="1">
              <a:off x="2705100" y="5905500"/>
              <a:ext cx="381000" cy="304800"/>
            </a:xfrm>
            <a:prstGeom prst="bentConnector3">
              <a:avLst>
                <a:gd name="adj1" fmla="val 5000"/>
              </a:avLst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590800" y="6019800"/>
              <a:ext cx="3048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1300348" y="4771555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 e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4270375" y="1693863"/>
            <a:ext cx="539750" cy="539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3914775" y="1330325"/>
            <a:ext cx="1260475" cy="12588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652838" y="1062038"/>
            <a:ext cx="1801812" cy="1800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451350" y="1238250"/>
            <a:ext cx="177800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4667250" y="998538"/>
            <a:ext cx="177800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276725" y="2738438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337175" y="1693863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346700" y="2022475"/>
            <a:ext cx="177800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3575050" y="2038350"/>
            <a:ext cx="177800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3584575" y="1693863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57700" y="2486025"/>
            <a:ext cx="179388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373438" y="782638"/>
            <a:ext cx="2341562" cy="23399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244975" y="989013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4660900" y="2741613"/>
            <a:ext cx="179388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1068388" y="3414713"/>
            <a:ext cx="539750" cy="539750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698500" y="3044825"/>
            <a:ext cx="1258888" cy="12588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431800" y="2767013"/>
            <a:ext cx="1798638" cy="1800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152400" y="2498725"/>
            <a:ext cx="2339975" cy="23399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1244600" y="2967038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1085850" y="2693988"/>
            <a:ext cx="177800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/>
            <a:endParaRPr lang="en-US">
              <a:cs typeface="Arial" charset="0"/>
            </a:endParaRPr>
          </a:p>
        </p:txBody>
      </p: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1390650" y="2693988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996950" y="2422525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2108200" y="3454400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2116138" y="3727450"/>
            <a:ext cx="179387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2389188" y="341471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1468438" y="474186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1044575" y="4741863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1419225" y="4478338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1104900" y="4471988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49250" y="3711575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342900" y="3462338"/>
            <a:ext cx="177800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76200" y="3767138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76200" y="3406775"/>
            <a:ext cx="179388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1260475" y="4206875"/>
            <a:ext cx="180975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7527925" y="3398838"/>
            <a:ext cx="539750" cy="539750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7158038" y="3028950"/>
            <a:ext cx="1258887" cy="12588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889750" y="2751138"/>
            <a:ext cx="1800225" cy="18002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6626225" y="2478088"/>
            <a:ext cx="2339975" cy="23399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7704138" y="295116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7543800" y="2678113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/>
            <a:endParaRPr lang="en-US">
              <a:cs typeface="Arial" charset="0"/>
            </a:endParaRP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7850188" y="267811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7456488" y="2406650"/>
            <a:ext cx="179387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8567738" y="3438525"/>
            <a:ext cx="179387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8575675" y="3711575"/>
            <a:ext cx="180975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8848725" y="3398838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8855075" y="3754438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7927975" y="4725988"/>
            <a:ext cx="180975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7934325" y="2406650"/>
            <a:ext cx="180975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51"/>
          <p:cNvSpPr>
            <a:spLocks noChangeArrowheads="1"/>
          </p:cNvSpPr>
          <p:nvPr/>
        </p:nvSpPr>
        <p:spPr bwMode="auto">
          <a:xfrm>
            <a:off x="7880350" y="4462463"/>
            <a:ext cx="177800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Oval 52"/>
          <p:cNvSpPr>
            <a:spLocks noChangeArrowheads="1"/>
          </p:cNvSpPr>
          <p:nvPr/>
        </p:nvSpPr>
        <p:spPr bwMode="auto">
          <a:xfrm>
            <a:off x="7564438" y="445611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6808788" y="3695700"/>
            <a:ext cx="179387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Oval 54"/>
          <p:cNvSpPr>
            <a:spLocks noChangeArrowheads="1"/>
          </p:cNvSpPr>
          <p:nvPr/>
        </p:nvSpPr>
        <p:spPr bwMode="auto">
          <a:xfrm>
            <a:off x="6800850" y="3446463"/>
            <a:ext cx="179388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6535738" y="375126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Oval 56"/>
          <p:cNvSpPr>
            <a:spLocks noChangeArrowheads="1"/>
          </p:cNvSpPr>
          <p:nvPr/>
        </p:nvSpPr>
        <p:spPr bwMode="auto">
          <a:xfrm>
            <a:off x="6535738" y="3390900"/>
            <a:ext cx="179387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Oval 57"/>
          <p:cNvSpPr>
            <a:spLocks noChangeArrowheads="1"/>
          </p:cNvSpPr>
          <p:nvPr/>
        </p:nvSpPr>
        <p:spPr bwMode="auto">
          <a:xfrm>
            <a:off x="7721600" y="4191000"/>
            <a:ext cx="177800" cy="179388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 Box 58"/>
          <p:cNvSpPr txBox="1">
            <a:spLocks noChangeArrowheads="1"/>
          </p:cNvSpPr>
          <p:nvPr/>
        </p:nvSpPr>
        <p:spPr bwMode="auto">
          <a:xfrm>
            <a:off x="357188" y="5105400"/>
            <a:ext cx="2309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cs typeface="Arial" charset="0"/>
              </a:rPr>
              <a:t>17+ và18- = 1-</a:t>
            </a:r>
          </a:p>
          <a:p>
            <a:pPr algn="ctr">
              <a:spcBef>
                <a:spcPct val="50000"/>
              </a:spcBef>
            </a:pPr>
            <a:r>
              <a:rPr lang="en-GB" sz="2400">
                <a:cs typeface="Arial" charset="0"/>
              </a:rPr>
              <a:t>Cl</a:t>
            </a:r>
            <a:r>
              <a:rPr lang="en-GB" sz="2400" baseline="30000">
                <a:cs typeface="Arial" charset="0"/>
              </a:rPr>
              <a:t>-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788150" y="5105399"/>
            <a:ext cx="23558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>
                <a:cs typeface="Arial" charset="0"/>
              </a:rPr>
              <a:t>17+ </a:t>
            </a:r>
            <a:r>
              <a:rPr lang="en-GB" dirty="0" err="1">
                <a:cs typeface="Arial" charset="0"/>
              </a:rPr>
              <a:t>và</a:t>
            </a:r>
            <a:r>
              <a:rPr lang="en-GB" dirty="0">
                <a:cs typeface="Arial" charset="0"/>
              </a:rPr>
              <a:t> 18- = 1-</a:t>
            </a:r>
          </a:p>
          <a:p>
            <a:pPr algn="ctr">
              <a:spcBef>
                <a:spcPct val="50000"/>
              </a:spcBef>
            </a:pPr>
            <a:r>
              <a:rPr lang="en-GB" sz="2400" dirty="0">
                <a:cs typeface="Arial" charset="0"/>
              </a:rPr>
              <a:t>Cl</a:t>
            </a:r>
            <a:r>
              <a:rPr lang="en-GB" sz="2400" baseline="30000" dirty="0">
                <a:cs typeface="Arial" charset="0"/>
              </a:rPr>
              <a:t>-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3557588" y="3389313"/>
            <a:ext cx="20177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cs typeface="Arial" charset="0"/>
              </a:rPr>
              <a:t>12+ và 10- = 2+</a:t>
            </a:r>
          </a:p>
          <a:p>
            <a:pPr algn="ctr">
              <a:spcBef>
                <a:spcPct val="50000"/>
              </a:spcBef>
            </a:pPr>
            <a:r>
              <a:rPr lang="en-GB" sz="2400">
                <a:cs typeface="Arial" charset="0"/>
              </a:rPr>
              <a:t>Mg</a:t>
            </a:r>
            <a:r>
              <a:rPr lang="en-GB" sz="2400" baseline="30000">
                <a:cs typeface="Arial" charset="0"/>
              </a:rPr>
              <a:t>2+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1044575" y="348615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cs typeface="Arial" charset="0"/>
              </a:rPr>
              <a:t>17+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4244975" y="17653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cs typeface="Arial" charset="0"/>
              </a:rPr>
              <a:t>12+</a:t>
            </a:r>
          </a:p>
        </p:txBody>
      </p:sp>
      <p:sp>
        <p:nvSpPr>
          <p:cNvPr id="64" name="Text Box 63"/>
          <p:cNvSpPr txBox="1">
            <a:spLocks noChangeArrowheads="1"/>
          </p:cNvSpPr>
          <p:nvPr/>
        </p:nvSpPr>
        <p:spPr bwMode="auto">
          <a:xfrm>
            <a:off x="7493000" y="3486150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cs typeface="Arial" charset="0"/>
              </a:rPr>
              <a:t>17+</a:t>
            </a:r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2133600" y="2151063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cs typeface="Arial" charset="0"/>
              </a:rPr>
              <a:t>-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8631238" y="2174875"/>
            <a:ext cx="792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cs typeface="Arial" charset="0"/>
              </a:rPr>
              <a:t>-</a:t>
            </a:r>
          </a:p>
        </p:txBody>
      </p: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5181600" y="64611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cs typeface="Arial" charset="0"/>
              </a:rPr>
              <a:t>2+</a:t>
            </a:r>
          </a:p>
        </p:txBody>
      </p:sp>
      <p:sp>
        <p:nvSpPr>
          <p:cNvPr id="68" name="Oval 67"/>
          <p:cNvSpPr>
            <a:spLocks noChangeArrowheads="1"/>
          </p:cNvSpPr>
          <p:nvPr/>
        </p:nvSpPr>
        <p:spPr bwMode="auto">
          <a:xfrm>
            <a:off x="4460875" y="687388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Oval 68"/>
          <p:cNvSpPr>
            <a:spLocks noChangeArrowheads="1"/>
          </p:cNvSpPr>
          <p:nvPr/>
        </p:nvSpPr>
        <p:spPr bwMode="auto">
          <a:xfrm>
            <a:off x="4460875" y="302577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716838" y="417513"/>
            <a:ext cx="13716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Oval 70"/>
          <p:cNvSpPr>
            <a:spLocks noChangeArrowheads="1"/>
          </p:cNvSpPr>
          <p:nvPr/>
        </p:nvSpPr>
        <p:spPr bwMode="auto">
          <a:xfrm>
            <a:off x="7597775" y="470217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Oval 71"/>
          <p:cNvSpPr>
            <a:spLocks noChangeArrowheads="1"/>
          </p:cNvSpPr>
          <p:nvPr/>
        </p:nvSpPr>
        <p:spPr bwMode="auto">
          <a:xfrm>
            <a:off x="1392238" y="2414588"/>
            <a:ext cx="179387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304800" y="282575"/>
            <a:ext cx="850423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ion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MgCl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4" name="Oval 75"/>
          <p:cNvSpPr>
            <a:spLocks noChangeArrowheads="1"/>
          </p:cNvSpPr>
          <p:nvPr/>
        </p:nvSpPr>
        <p:spPr bwMode="auto">
          <a:xfrm>
            <a:off x="2395538" y="3770313"/>
            <a:ext cx="179387" cy="179387"/>
          </a:xfrm>
          <a:prstGeom prst="ellipse">
            <a:avLst/>
          </a:prstGeom>
          <a:solidFill>
            <a:srgbClr val="F1884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 Box 76"/>
          <p:cNvSpPr txBox="1">
            <a:spLocks noChangeArrowheads="1"/>
          </p:cNvSpPr>
          <p:nvPr/>
        </p:nvSpPr>
        <p:spPr bwMode="auto">
          <a:xfrm>
            <a:off x="3276600" y="5105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 Phân tử MgCl</a:t>
            </a:r>
            <a:r>
              <a:rPr lang="en-US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76" name="Text Box 78"/>
          <p:cNvSpPr txBox="1">
            <a:spLocks noChangeArrowheads="1"/>
          </p:cNvSpPr>
          <p:nvPr/>
        </p:nvSpPr>
        <p:spPr bwMode="auto">
          <a:xfrm>
            <a:off x="609600" y="61722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 : Mg + Cl</a:t>
            </a:r>
            <a:r>
              <a:rPr lang="en-US" sz="2800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2800" dirty="0">
                <a:latin typeface="Times New Roman" pitchFamily="18" charset="0"/>
              </a:rPr>
              <a:t>MgCl</a:t>
            </a:r>
            <a:r>
              <a:rPr lang="en-US" sz="2800" baseline="-25000" dirty="0">
                <a:latin typeface="Times New Roman" pitchFamily="18" charset="0"/>
              </a:rPr>
              <a:t>2</a:t>
            </a:r>
          </a:p>
        </p:txBody>
      </p:sp>
      <p:sp>
        <p:nvSpPr>
          <p:cNvPr id="77" name="Text Box 79"/>
          <p:cNvSpPr txBox="1">
            <a:spLocks noChangeArrowheads="1"/>
          </p:cNvSpPr>
          <p:nvPr/>
        </p:nvSpPr>
        <p:spPr bwMode="auto">
          <a:xfrm>
            <a:off x="5029200" y="5410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8" name="Line 80"/>
          <p:cNvSpPr>
            <a:spLocks noChangeShapeType="1"/>
          </p:cNvSpPr>
          <p:nvPr/>
        </p:nvSpPr>
        <p:spPr bwMode="auto">
          <a:xfrm>
            <a:off x="42672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" name="Line 81"/>
          <p:cNvSpPr>
            <a:spLocks noChangeShapeType="1"/>
          </p:cNvSpPr>
          <p:nvPr/>
        </p:nvSpPr>
        <p:spPr bwMode="auto">
          <a:xfrm flipV="1">
            <a:off x="4267200" y="5943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" name="Line 82"/>
          <p:cNvSpPr>
            <a:spLocks noChangeShapeType="1"/>
          </p:cNvSpPr>
          <p:nvPr/>
        </p:nvSpPr>
        <p:spPr bwMode="auto">
          <a:xfrm>
            <a:off x="5181600" y="594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Box 83"/>
          <p:cNvSpPr txBox="1">
            <a:spLocks noChangeArrowheads="1"/>
          </p:cNvSpPr>
          <p:nvPr/>
        </p:nvSpPr>
        <p:spPr bwMode="auto">
          <a:xfrm rot="10800000" flipV="1">
            <a:off x="4191000" y="5562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x 2e</a:t>
            </a:r>
          </a:p>
        </p:txBody>
      </p:sp>
      <p:sp>
        <p:nvSpPr>
          <p:cNvPr id="82" name="Text Box 84"/>
          <p:cNvSpPr txBox="1">
            <a:spLocks noChangeArrowheads="1"/>
          </p:cNvSpPr>
          <p:nvPr/>
        </p:nvSpPr>
        <p:spPr bwMode="auto">
          <a:xfrm>
            <a:off x="5562600" y="5943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  <a:r>
              <a:rPr lang="en-US" sz="1200"/>
              <a:t>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6 C -0.05278 -0.02546 -0.10556 -0.05092 -0.16163 -0.00902 C -0.21771 0.03288 -0.27726 0.14191 -0.33663 0.25116 " pathEditMode="relative" ptsTypes="aaA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C -0.00955 0.07755 -0.01892 0.15532 0.03837 0.1956 C 0.09566 0.23588 0.21944 0.23889 0.3434 0.24213 " pathEditMode="relative" ptsTypes="aaA">
                                      <p:cBhvr>
                                        <p:cTn id="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7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7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7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7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8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8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8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9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9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9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9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9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0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0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0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0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0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1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1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11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1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2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2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3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3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0.01551 L -0.12344 0.11551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0" y="5000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4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4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4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4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4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5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5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5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5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5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6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11666 0.1 " pathEditMode="relative" ptsTypes="AA">
                                      <p:cBhvr>
                                        <p:cTn id="16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2 " pathEditMode="relative" ptsTypes="AA">
                                      <p:cBhvr>
                                        <p:cTn id="164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2 " pathEditMode="relative" ptsTypes="AA">
                                      <p:cBhvr>
                                        <p:cTn id="16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6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7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7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7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7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8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9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9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19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20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0 0.14444 " pathEditMode="relative" ptsTypes="AA">
                                      <p:cBhvr>
                                        <p:cTn id="20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3334 0.13333 " pathEditMode="relative" ptsTypes="AA">
                                      <p:cBhvr>
                                        <p:cTn id="20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3" grpId="0"/>
      <p:bldP spid="64" grpId="0"/>
      <p:bldP spid="65" grpId="0"/>
      <p:bldP spid="65" grpId="1"/>
      <p:bldP spid="66" grpId="0"/>
      <p:bldP spid="66" grpId="1"/>
      <p:bldP spid="67" grpId="0"/>
      <p:bldP spid="67" grpId="1"/>
      <p:bldP spid="68" grpId="0" animBg="1"/>
      <p:bldP spid="68" grpId="1" animBg="1"/>
      <p:bldP spid="68" grpId="2" animBg="1"/>
      <p:bldP spid="68" grpId="3" animBg="1"/>
      <p:bldP spid="69" grpId="0" animBg="1"/>
      <p:bldP spid="69" grpId="1" animBg="1"/>
      <p:bldP spid="69" grpId="2" animBg="1"/>
      <p:bldP spid="69" grpId="3" animBg="1"/>
      <p:bldP spid="71" grpId="0" animBg="1"/>
      <p:bldP spid="71" grpId="1" animBg="1"/>
      <p:bldP spid="72" grpId="0" animBg="1"/>
      <p:bldP spid="72" grpId="1" animBg="1"/>
      <p:bldP spid="74" grpId="0" animBg="1"/>
      <p:bldP spid="78" grpId="0" animBg="1"/>
      <p:bldP spid="79" grpId="0" animBg="1"/>
      <p:bldP spid="80" grpId="0" animBg="1"/>
      <p:bldP spid="8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FF">
              <a:alpha val="67842"/>
            </a:srgbClr>
          </a:solidFill>
          <a:ln>
            <a:solidFill>
              <a:srgbClr val="FFFFFF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luận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  <a:endParaRPr lang="en-US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Vậy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ion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bởi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hút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tĩnh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ion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anose="02020603050405020304" pitchFamily="18" charset="0"/>
              </a:rPr>
              <a:t>mang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điển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điển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vi-VN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electron.</a:t>
            </a:r>
          </a:p>
          <a:p>
            <a:pPr eaLnBrk="1" hangingPunct="1"/>
            <a:endParaRPr lang="en-US" sz="4000" dirty="0" smtClean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4000" dirty="0" smtClean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marL="0" indent="0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electron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(Z=2)		Na (Z=11)	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(Z=17)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 (Z=10)		Mg (Z=12)		N (Z=7)</a:t>
            </a:r>
          </a:p>
          <a:p>
            <a:pPr marL="0" indent="0"/>
            <a:r>
              <a:rPr lang="en-US" dirty="0" smtClean="0"/>
              <a:t>Cho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, phi </a:t>
            </a:r>
            <a:r>
              <a:rPr lang="en-US" dirty="0" err="1" smtClean="0"/>
              <a:t>kim</a:t>
            </a:r>
            <a:r>
              <a:rPr lang="en-US" dirty="0" smtClean="0"/>
              <a:t>, </a:t>
            </a:r>
            <a:r>
              <a:rPr lang="en-US" dirty="0" err="1" smtClean="0"/>
              <a:t>khí</a:t>
            </a:r>
            <a:r>
              <a:rPr lang="en-US" dirty="0" smtClean="0"/>
              <a:t> </a:t>
            </a:r>
            <a:r>
              <a:rPr lang="en-US" dirty="0" err="1" smtClean="0"/>
              <a:t>hiếm</a:t>
            </a:r>
            <a:r>
              <a:rPr lang="en-US" dirty="0" smtClean="0"/>
              <a:t>.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?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457201"/>
            <a:ext cx="469160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  <a:p>
            <a:pPr algn="ctr"/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Nguyên tử phi kim nhường electron trở thành ion dương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Nguyên tử kim loại nhường electron trở thành 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endParaRPr lang="vi-V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Nguyên tử kim loại nhường electron trở thành 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vi-V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743200" y="457200"/>
            <a:ext cx="259237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</a:p>
          <a:p>
            <a:pPr algn="ctr"/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438400"/>
            <a:ext cx="8648700" cy="4038600"/>
          </a:xfrm>
        </p:spPr>
        <p:txBody>
          <a:bodyPr>
            <a:normAutofit/>
          </a:bodyPr>
          <a:lstStyle/>
          <a:p>
            <a:r>
              <a:rPr lang="fr-F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fr-F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      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17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16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18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34</a:t>
            </a:r>
          </a:p>
          <a:p>
            <a:endParaRPr lang="en-US" sz="2400" baseline="30000" dirty="0" smtClean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34690" y="2005610"/>
            <a:ext cx="1261493" cy="1282819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743200" y="457200"/>
            <a:ext cx="27432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</a:t>
            </a:r>
          </a:p>
          <a:p>
            <a:pPr algn="ctr"/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-76200" y="1562100"/>
            <a:ext cx="952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Xác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proton,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e </a:t>
            </a:r>
            <a:r>
              <a:rPr lang="en-US" sz="3200" dirty="0" err="1">
                <a:latin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</a:rPr>
              <a:t> ion </a:t>
            </a:r>
            <a:r>
              <a:rPr lang="en-US" sz="3200" dirty="0" err="1">
                <a:latin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</a:rPr>
              <a:t>: 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814388" y="224790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aseline="-25000" dirty="0">
                <a:latin typeface="Times New Roman" pitchFamily="18" charset="0"/>
              </a:rPr>
              <a:t>19</a:t>
            </a:r>
            <a:r>
              <a:rPr lang="en-US" sz="3200" dirty="0">
                <a:latin typeface="Times New Roman" pitchFamily="18" charset="0"/>
              </a:rPr>
              <a:t>K, </a:t>
            </a:r>
            <a:r>
              <a:rPr lang="en-US" sz="3200" baseline="-25000" dirty="0">
                <a:latin typeface="Times New Roman" pitchFamily="18" charset="0"/>
              </a:rPr>
              <a:t>19</a:t>
            </a:r>
            <a:r>
              <a:rPr lang="en-US" sz="3200" dirty="0">
                <a:latin typeface="Times New Roman" pitchFamily="18" charset="0"/>
              </a:rPr>
              <a:t>K</a:t>
            </a:r>
            <a:r>
              <a:rPr lang="en-US" sz="3200" baseline="30000" dirty="0">
                <a:latin typeface="Times New Roman" pitchFamily="18" charset="0"/>
              </a:rPr>
              <a:t>+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baseline="-25000" dirty="0">
                <a:latin typeface="Times New Roman" pitchFamily="18" charset="0"/>
              </a:rPr>
              <a:t>20</a:t>
            </a:r>
            <a:r>
              <a:rPr lang="en-US" sz="3200" dirty="0">
                <a:latin typeface="Times New Roman" pitchFamily="18" charset="0"/>
              </a:rPr>
              <a:t>Ca, </a:t>
            </a:r>
            <a:r>
              <a:rPr lang="en-US" sz="3200" baseline="-25000" dirty="0">
                <a:latin typeface="Times New Roman" pitchFamily="18" charset="0"/>
              </a:rPr>
              <a:t>20</a:t>
            </a:r>
            <a:r>
              <a:rPr lang="en-US" sz="3200" dirty="0">
                <a:latin typeface="Times New Roman" pitchFamily="18" charset="0"/>
              </a:rPr>
              <a:t>Ca</a:t>
            </a:r>
            <a:r>
              <a:rPr lang="en-US" sz="3200" baseline="30000" dirty="0">
                <a:latin typeface="Times New Roman" pitchFamily="18" charset="0"/>
              </a:rPr>
              <a:t>2+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baseline="-25000" dirty="0">
                <a:latin typeface="Times New Roman" pitchFamily="18" charset="0"/>
              </a:rPr>
              <a:t>18</a:t>
            </a:r>
            <a:r>
              <a:rPr lang="en-US" sz="3200" dirty="0">
                <a:latin typeface="Times New Roman" pitchFamily="18" charset="0"/>
              </a:rPr>
              <a:t>Ar, </a:t>
            </a:r>
            <a:r>
              <a:rPr lang="en-US" sz="3200" baseline="-25000" dirty="0">
                <a:latin typeface="Times New Roman" pitchFamily="18" charset="0"/>
              </a:rPr>
              <a:t>16</a:t>
            </a:r>
            <a:r>
              <a:rPr lang="en-US" sz="3200" dirty="0">
                <a:latin typeface="Times New Roman" pitchFamily="18" charset="0"/>
              </a:rPr>
              <a:t>S, </a:t>
            </a:r>
            <a:r>
              <a:rPr lang="en-US" sz="3200" baseline="-25000" dirty="0">
                <a:latin typeface="Times New Roman" pitchFamily="18" charset="0"/>
              </a:rPr>
              <a:t>16</a:t>
            </a:r>
            <a:r>
              <a:rPr lang="en-US" sz="3200" dirty="0">
                <a:latin typeface="Times New Roman" pitchFamily="18" charset="0"/>
              </a:rPr>
              <a:t>S</a:t>
            </a:r>
            <a:r>
              <a:rPr lang="en-US" sz="3200" baseline="30000" dirty="0">
                <a:latin typeface="Times New Roman" pitchFamily="18" charset="0"/>
              </a:rPr>
              <a:t>2-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baseline="-25000" dirty="0">
                <a:latin typeface="Times New Roman" pitchFamily="18" charset="0"/>
              </a:rPr>
              <a:t>7</a:t>
            </a:r>
            <a:r>
              <a:rPr lang="en-US" sz="3200" dirty="0">
                <a:latin typeface="Times New Roman" pitchFamily="18" charset="0"/>
              </a:rPr>
              <a:t>N, </a:t>
            </a:r>
            <a:r>
              <a:rPr lang="en-US" sz="3200" baseline="-25000" dirty="0">
                <a:latin typeface="Times New Roman" pitchFamily="18" charset="0"/>
              </a:rPr>
              <a:t>7</a:t>
            </a:r>
            <a:r>
              <a:rPr lang="en-US" sz="3200" dirty="0">
                <a:latin typeface="Times New Roman" pitchFamily="18" charset="0"/>
              </a:rPr>
              <a:t>N</a:t>
            </a:r>
            <a:r>
              <a:rPr lang="en-US" sz="3200" baseline="30000" dirty="0">
                <a:latin typeface="Times New Roman" pitchFamily="18" charset="0"/>
              </a:rPr>
              <a:t>3-</a:t>
            </a:r>
            <a:r>
              <a:rPr lang="en-US" sz="3200" dirty="0">
                <a:latin typeface="Times New Roman" pitchFamily="18" charset="0"/>
              </a:rPr>
              <a:t>    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152400" y="2781300"/>
            <a:ext cx="190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</a:rPr>
              <a:t>Trả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lời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838200" y="62785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200">
              <a:latin typeface="Verdana" pitchFamily="34" charset="0"/>
            </a:endParaRPr>
          </a:p>
        </p:txBody>
      </p:sp>
      <p:graphicFrame>
        <p:nvGraphicFramePr>
          <p:cNvPr id="79878" name="Group 6"/>
          <p:cNvGraphicFramePr>
            <a:graphicFrameLocks noGrp="1"/>
          </p:cNvGraphicFramePr>
          <p:nvPr>
            <p:ph/>
          </p:nvPr>
        </p:nvGraphicFramePr>
        <p:xfrm>
          <a:off x="257175" y="3733800"/>
          <a:ext cx="8229600" cy="2438400"/>
        </p:xfrm>
        <a:graphic>
          <a:graphicData uri="http://schemas.openxmlformats.org/drawingml/2006/table">
            <a:tbl>
              <a:tblPr/>
              <a:tblGrid>
                <a:gridCol w="1495425"/>
                <a:gridCol w="747713"/>
                <a:gridCol w="749300"/>
                <a:gridCol w="747712"/>
                <a:gridCol w="749300"/>
                <a:gridCol w="747713"/>
                <a:gridCol w="749300"/>
                <a:gridCol w="747712"/>
                <a:gridCol w="747713"/>
                <a:gridCol w="747712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924" name="Text Box 52"/>
          <p:cNvSpPr txBox="1">
            <a:spLocks noChangeArrowheads="1"/>
          </p:cNvSpPr>
          <p:nvPr/>
        </p:nvSpPr>
        <p:spPr bwMode="auto">
          <a:xfrm>
            <a:off x="152400" y="10287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</a:rPr>
              <a:t>Câu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vi-VN" sz="3200" b="1" u="sng" dirty="0">
                <a:latin typeface="Times New Roman" pitchFamily="18" charset="0"/>
              </a:rPr>
              <a:t>3</a:t>
            </a:r>
            <a:r>
              <a:rPr lang="en-US" sz="3200" dirty="0" smtClean="0">
                <a:latin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</a:endParaRP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219075" y="3800475"/>
            <a:ext cx="8739188" cy="2209800"/>
            <a:chOff x="138" y="1794"/>
            <a:chExt cx="5505" cy="1392"/>
          </a:xfrm>
        </p:grpSpPr>
        <p:sp>
          <p:nvSpPr>
            <p:cNvPr id="19529" name="Text Box 54"/>
            <p:cNvSpPr txBox="1">
              <a:spLocks noChangeArrowheads="1"/>
            </p:cNvSpPr>
            <p:nvPr/>
          </p:nvSpPr>
          <p:spPr bwMode="auto">
            <a:xfrm>
              <a:off x="2055" y="1806"/>
              <a:ext cx="72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</a:rPr>
                <a:t>Ca</a:t>
              </a:r>
            </a:p>
          </p:txBody>
        </p:sp>
        <p:sp>
          <p:nvSpPr>
            <p:cNvPr id="19530" name="Text Box 55"/>
            <p:cNvSpPr txBox="1">
              <a:spLocks noChangeArrowheads="1"/>
            </p:cNvSpPr>
            <p:nvPr/>
          </p:nvSpPr>
          <p:spPr bwMode="auto">
            <a:xfrm>
              <a:off x="4482" y="1794"/>
              <a:ext cx="72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</a:rPr>
                <a:t>N</a:t>
              </a:r>
            </a:p>
          </p:txBody>
        </p:sp>
        <p:grpSp>
          <p:nvGrpSpPr>
            <p:cNvPr id="3" name="Group 56"/>
            <p:cNvGrpSpPr>
              <a:grpSpLocks/>
            </p:cNvGrpSpPr>
            <p:nvPr/>
          </p:nvGrpSpPr>
          <p:grpSpPr bwMode="auto">
            <a:xfrm>
              <a:off x="138" y="1809"/>
              <a:ext cx="5505" cy="1377"/>
              <a:chOff x="138" y="1791"/>
              <a:chExt cx="5505" cy="1377"/>
            </a:xfrm>
          </p:grpSpPr>
          <p:sp>
            <p:nvSpPr>
              <p:cNvPr id="19532" name="Text Box 57"/>
              <p:cNvSpPr txBox="1">
                <a:spLocks noChangeArrowheads="1"/>
              </p:cNvSpPr>
              <p:nvPr/>
            </p:nvSpPr>
            <p:spPr bwMode="auto">
              <a:xfrm>
                <a:off x="2463" y="1801"/>
                <a:ext cx="67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latin typeface="Times New Roman" pitchFamily="18" charset="0"/>
                  </a:rPr>
                  <a:t>Ca</a:t>
                </a:r>
                <a:r>
                  <a:rPr lang="en-US" sz="3200" baseline="30000">
                    <a:latin typeface="Times New Roman" pitchFamily="18" charset="0"/>
                  </a:rPr>
                  <a:t>2+</a:t>
                </a:r>
                <a:endParaRPr lang="en-US" sz="3200">
                  <a:latin typeface="Times New Roman" pitchFamily="18" charset="0"/>
                </a:endParaRPr>
              </a:p>
            </p:txBody>
          </p:sp>
          <p:sp>
            <p:nvSpPr>
              <p:cNvPr id="19533" name="Text Box 58"/>
              <p:cNvSpPr txBox="1">
                <a:spLocks noChangeArrowheads="1"/>
              </p:cNvSpPr>
              <p:nvPr/>
            </p:nvSpPr>
            <p:spPr bwMode="auto">
              <a:xfrm>
                <a:off x="3552" y="1798"/>
                <a:ext cx="72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latin typeface="Times New Roman" pitchFamily="18" charset="0"/>
                  </a:rPr>
                  <a:t>S</a:t>
                </a:r>
              </a:p>
            </p:txBody>
          </p:sp>
          <p:sp>
            <p:nvSpPr>
              <p:cNvPr id="19534" name="Text Box 59"/>
              <p:cNvSpPr txBox="1">
                <a:spLocks noChangeArrowheads="1"/>
              </p:cNvSpPr>
              <p:nvPr/>
            </p:nvSpPr>
            <p:spPr bwMode="auto">
              <a:xfrm>
                <a:off x="3033" y="1809"/>
                <a:ext cx="76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800">
                    <a:latin typeface="Verdana" pitchFamily="34" charset="0"/>
                  </a:rPr>
                  <a:t>Ar</a:t>
                </a:r>
              </a:p>
            </p:txBody>
          </p:sp>
          <p:sp>
            <p:nvSpPr>
              <p:cNvPr id="19535" name="Text Box 60"/>
              <p:cNvSpPr txBox="1">
                <a:spLocks noChangeArrowheads="1"/>
              </p:cNvSpPr>
              <p:nvPr/>
            </p:nvSpPr>
            <p:spPr bwMode="auto">
              <a:xfrm>
                <a:off x="4014" y="1797"/>
                <a:ext cx="72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latin typeface="Times New Roman" pitchFamily="18" charset="0"/>
                  </a:rPr>
                  <a:t>S</a:t>
                </a:r>
                <a:r>
                  <a:rPr lang="en-US" sz="3200" baseline="30000">
                    <a:latin typeface="Times New Roman" pitchFamily="18" charset="0"/>
                  </a:rPr>
                  <a:t>2-</a:t>
                </a:r>
                <a:endParaRPr lang="en-US" sz="3200">
                  <a:latin typeface="Times New Roman" pitchFamily="18" charset="0"/>
                </a:endParaRPr>
              </a:p>
            </p:txBody>
          </p:sp>
          <p:sp>
            <p:nvSpPr>
              <p:cNvPr id="19536" name="Text Box 61"/>
              <p:cNvSpPr txBox="1">
                <a:spLocks noChangeArrowheads="1"/>
              </p:cNvSpPr>
              <p:nvPr/>
            </p:nvSpPr>
            <p:spPr bwMode="auto">
              <a:xfrm>
                <a:off x="4923" y="1791"/>
                <a:ext cx="72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latin typeface="Times New Roman" pitchFamily="18" charset="0"/>
                  </a:rPr>
                  <a:t>N</a:t>
                </a:r>
                <a:r>
                  <a:rPr lang="en-US" sz="3200" baseline="30000">
                    <a:latin typeface="Times New Roman" pitchFamily="18" charset="0"/>
                  </a:rPr>
                  <a:t>3-</a:t>
                </a:r>
                <a:endParaRPr lang="en-US" sz="3200">
                  <a:latin typeface="Times New Roman" pitchFamily="18" charset="0"/>
                </a:endParaRPr>
              </a:p>
            </p:txBody>
          </p:sp>
          <p:sp>
            <p:nvSpPr>
              <p:cNvPr id="19537" name="Text Box 62"/>
              <p:cNvSpPr txBox="1">
                <a:spLocks noChangeArrowheads="1"/>
              </p:cNvSpPr>
              <p:nvPr/>
            </p:nvSpPr>
            <p:spPr bwMode="auto">
              <a:xfrm>
                <a:off x="1215" y="1803"/>
                <a:ext cx="72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latin typeface="Times New Roman" pitchFamily="18" charset="0"/>
                  </a:rPr>
                  <a:t>K</a:t>
                </a:r>
              </a:p>
            </p:txBody>
          </p:sp>
          <p:sp>
            <p:nvSpPr>
              <p:cNvPr id="19538" name="Text Box 63"/>
              <p:cNvSpPr txBox="1">
                <a:spLocks noChangeArrowheads="1"/>
              </p:cNvSpPr>
              <p:nvPr/>
            </p:nvSpPr>
            <p:spPr bwMode="auto">
              <a:xfrm>
                <a:off x="1629" y="1812"/>
                <a:ext cx="72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latin typeface="Times New Roman" pitchFamily="18" charset="0"/>
                  </a:rPr>
                  <a:t>K</a:t>
                </a:r>
                <a:r>
                  <a:rPr lang="en-US" sz="3200" baseline="30000">
                    <a:latin typeface="Times New Roman" pitchFamily="18" charset="0"/>
                  </a:rPr>
                  <a:t>+</a:t>
                </a:r>
                <a:endParaRPr lang="en-US" sz="3200">
                  <a:latin typeface="Times New Roman" pitchFamily="18" charset="0"/>
                </a:endParaRPr>
              </a:p>
            </p:txBody>
          </p:sp>
          <p:sp>
            <p:nvSpPr>
              <p:cNvPr id="19539" name="Text Box 64"/>
              <p:cNvSpPr txBox="1">
                <a:spLocks noChangeArrowheads="1"/>
              </p:cNvSpPr>
              <p:nvPr/>
            </p:nvSpPr>
            <p:spPr bwMode="auto">
              <a:xfrm>
                <a:off x="138" y="2352"/>
                <a:ext cx="139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800">
                    <a:latin typeface="Times New Roman" pitchFamily="18" charset="0"/>
                  </a:rPr>
                  <a:t>Số proton  </a:t>
                </a:r>
              </a:p>
            </p:txBody>
          </p:sp>
          <p:sp>
            <p:nvSpPr>
              <p:cNvPr id="19540" name="Text Box 65"/>
              <p:cNvSpPr txBox="1">
                <a:spLocks noChangeArrowheads="1"/>
              </p:cNvSpPr>
              <p:nvPr/>
            </p:nvSpPr>
            <p:spPr bwMode="auto">
              <a:xfrm>
                <a:off x="144" y="2880"/>
                <a:ext cx="139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>
                    <a:latin typeface="Times New Roman" pitchFamily="18" charset="0"/>
                  </a:rPr>
                  <a:t>Số electron  </a:t>
                </a:r>
              </a:p>
            </p:txBody>
          </p:sp>
        </p:grpSp>
      </p:grp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1747838" y="46101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19</a:t>
            </a:r>
          </a:p>
        </p:txBody>
      </p:sp>
      <p:sp>
        <p:nvSpPr>
          <p:cNvPr id="79939" name="Text Box 67"/>
          <p:cNvSpPr txBox="1">
            <a:spLocks noChangeArrowheads="1"/>
          </p:cNvSpPr>
          <p:nvPr/>
        </p:nvSpPr>
        <p:spPr bwMode="auto">
          <a:xfrm>
            <a:off x="1766888" y="54483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19</a:t>
            </a:r>
          </a:p>
        </p:txBody>
      </p:sp>
      <p:sp>
        <p:nvSpPr>
          <p:cNvPr id="79940" name="Text Box 68"/>
          <p:cNvSpPr txBox="1">
            <a:spLocks noChangeArrowheads="1"/>
          </p:cNvSpPr>
          <p:nvPr/>
        </p:nvSpPr>
        <p:spPr bwMode="auto">
          <a:xfrm>
            <a:off x="2590800" y="46101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19</a:t>
            </a:r>
          </a:p>
        </p:txBody>
      </p:sp>
      <p:sp>
        <p:nvSpPr>
          <p:cNvPr id="79941" name="Text Box 69"/>
          <p:cNvSpPr txBox="1">
            <a:spLocks noChangeArrowheads="1"/>
          </p:cNvSpPr>
          <p:nvPr/>
        </p:nvSpPr>
        <p:spPr bwMode="auto">
          <a:xfrm>
            <a:off x="2514600" y="54483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FF00FF"/>
                </a:solidFill>
                <a:latin typeface="Times New Roman" pitchFamily="18" charset="0"/>
              </a:rPr>
              <a:t>18</a:t>
            </a:r>
          </a:p>
        </p:txBody>
      </p:sp>
      <p:sp>
        <p:nvSpPr>
          <p:cNvPr id="79942" name="Text Box 70"/>
          <p:cNvSpPr txBox="1">
            <a:spLocks noChangeArrowheads="1"/>
          </p:cNvSpPr>
          <p:nvPr/>
        </p:nvSpPr>
        <p:spPr bwMode="auto">
          <a:xfrm>
            <a:off x="3352800" y="46101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20</a:t>
            </a:r>
          </a:p>
        </p:txBody>
      </p:sp>
      <p:sp>
        <p:nvSpPr>
          <p:cNvPr id="79943" name="Text Box 71"/>
          <p:cNvSpPr txBox="1">
            <a:spLocks noChangeArrowheads="1"/>
          </p:cNvSpPr>
          <p:nvPr/>
        </p:nvSpPr>
        <p:spPr bwMode="auto">
          <a:xfrm>
            <a:off x="3333750" y="543401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20</a:t>
            </a:r>
          </a:p>
        </p:txBody>
      </p:sp>
      <p:sp>
        <p:nvSpPr>
          <p:cNvPr id="79944" name="Text Box 72"/>
          <p:cNvSpPr txBox="1">
            <a:spLocks noChangeArrowheads="1"/>
          </p:cNvSpPr>
          <p:nvPr/>
        </p:nvSpPr>
        <p:spPr bwMode="auto">
          <a:xfrm>
            <a:off x="4038600" y="46148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20</a:t>
            </a:r>
          </a:p>
        </p:txBody>
      </p:sp>
      <p:sp>
        <p:nvSpPr>
          <p:cNvPr id="79945" name="Text Box 73"/>
          <p:cNvSpPr txBox="1">
            <a:spLocks noChangeArrowheads="1"/>
          </p:cNvSpPr>
          <p:nvPr/>
        </p:nvSpPr>
        <p:spPr bwMode="auto">
          <a:xfrm>
            <a:off x="3962400" y="5419725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FF00FF"/>
                </a:solidFill>
                <a:latin typeface="Times New Roman" pitchFamily="18" charset="0"/>
              </a:rPr>
              <a:t>18</a:t>
            </a:r>
          </a:p>
        </p:txBody>
      </p:sp>
      <p:sp>
        <p:nvSpPr>
          <p:cNvPr id="79946" name="Text Box 74"/>
          <p:cNvSpPr txBox="1">
            <a:spLocks noChangeArrowheads="1"/>
          </p:cNvSpPr>
          <p:nvPr/>
        </p:nvSpPr>
        <p:spPr bwMode="auto">
          <a:xfrm>
            <a:off x="4767263" y="4624388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18</a:t>
            </a:r>
          </a:p>
        </p:txBody>
      </p:sp>
      <p:sp>
        <p:nvSpPr>
          <p:cNvPr id="79947" name="Text Box 75"/>
          <p:cNvSpPr txBox="1">
            <a:spLocks noChangeArrowheads="1"/>
          </p:cNvSpPr>
          <p:nvPr/>
        </p:nvSpPr>
        <p:spPr bwMode="auto">
          <a:xfrm>
            <a:off x="4786313" y="5438775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18</a:t>
            </a:r>
          </a:p>
        </p:txBody>
      </p:sp>
      <p:sp>
        <p:nvSpPr>
          <p:cNvPr id="79948" name="Text Box 76"/>
          <p:cNvSpPr txBox="1">
            <a:spLocks noChangeArrowheads="1"/>
          </p:cNvSpPr>
          <p:nvPr/>
        </p:nvSpPr>
        <p:spPr bwMode="auto">
          <a:xfrm>
            <a:off x="5500688" y="4638675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16</a:t>
            </a:r>
          </a:p>
        </p:txBody>
      </p:sp>
      <p:sp>
        <p:nvSpPr>
          <p:cNvPr id="79949" name="Text Box 77"/>
          <p:cNvSpPr txBox="1">
            <a:spLocks noChangeArrowheads="1"/>
          </p:cNvSpPr>
          <p:nvPr/>
        </p:nvSpPr>
        <p:spPr bwMode="auto">
          <a:xfrm>
            <a:off x="5486400" y="543401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16</a:t>
            </a:r>
          </a:p>
        </p:txBody>
      </p:sp>
      <p:sp>
        <p:nvSpPr>
          <p:cNvPr id="79950" name="Text Box 78"/>
          <p:cNvSpPr txBox="1">
            <a:spLocks noChangeArrowheads="1"/>
          </p:cNvSpPr>
          <p:nvPr/>
        </p:nvSpPr>
        <p:spPr bwMode="auto">
          <a:xfrm>
            <a:off x="6248400" y="462915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16</a:t>
            </a:r>
          </a:p>
        </p:txBody>
      </p:sp>
      <p:sp>
        <p:nvSpPr>
          <p:cNvPr id="79951" name="Text Box 79"/>
          <p:cNvSpPr txBox="1">
            <a:spLocks noChangeArrowheads="1"/>
          </p:cNvSpPr>
          <p:nvPr/>
        </p:nvSpPr>
        <p:spPr bwMode="auto">
          <a:xfrm>
            <a:off x="6281738" y="5400675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FF00FF"/>
                </a:solidFill>
                <a:latin typeface="Times New Roman" pitchFamily="18" charset="0"/>
              </a:rPr>
              <a:t>18</a:t>
            </a:r>
          </a:p>
        </p:txBody>
      </p:sp>
      <p:sp>
        <p:nvSpPr>
          <p:cNvPr id="79952" name="Text Box 80"/>
          <p:cNvSpPr txBox="1">
            <a:spLocks noChangeArrowheads="1"/>
          </p:cNvSpPr>
          <p:nvPr/>
        </p:nvSpPr>
        <p:spPr bwMode="auto">
          <a:xfrm>
            <a:off x="7800975" y="4624388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</a:t>
            </a:r>
          </a:p>
        </p:txBody>
      </p:sp>
      <p:sp>
        <p:nvSpPr>
          <p:cNvPr id="79953" name="Text Box 81"/>
          <p:cNvSpPr txBox="1">
            <a:spLocks noChangeArrowheads="1"/>
          </p:cNvSpPr>
          <p:nvPr/>
        </p:nvSpPr>
        <p:spPr bwMode="auto">
          <a:xfrm>
            <a:off x="7143750" y="5386388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</a:t>
            </a:r>
          </a:p>
        </p:txBody>
      </p:sp>
      <p:sp>
        <p:nvSpPr>
          <p:cNvPr id="79954" name="Text Box 82"/>
          <p:cNvSpPr txBox="1">
            <a:spLocks noChangeArrowheads="1"/>
          </p:cNvSpPr>
          <p:nvPr/>
        </p:nvSpPr>
        <p:spPr bwMode="auto">
          <a:xfrm>
            <a:off x="7115175" y="4643438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</a:t>
            </a:r>
          </a:p>
        </p:txBody>
      </p:sp>
      <p:sp>
        <p:nvSpPr>
          <p:cNvPr id="79955" name="Text Box 83"/>
          <p:cNvSpPr txBox="1">
            <a:spLocks noChangeArrowheads="1"/>
          </p:cNvSpPr>
          <p:nvPr/>
        </p:nvSpPr>
        <p:spPr bwMode="auto">
          <a:xfrm>
            <a:off x="7777163" y="543401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FF00FF"/>
                </a:solidFill>
                <a:latin typeface="Times New Roman" pitchFamily="18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7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7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  <p:bldP spid="79875" grpId="0"/>
      <p:bldP spid="79876" grpId="0"/>
      <p:bldP spid="79924" grpId="0"/>
      <p:bldP spid="79938" grpId="0"/>
      <p:bldP spid="79939" grpId="0"/>
      <p:bldP spid="79940" grpId="0"/>
      <p:bldP spid="79941" grpId="0"/>
      <p:bldP spid="79942" grpId="0"/>
      <p:bldP spid="79943" grpId="0"/>
      <p:bldP spid="79944" grpId="0"/>
      <p:bldP spid="79945" grpId="0"/>
      <p:bldP spid="79946" grpId="0"/>
      <p:bldP spid="79947" grpId="0"/>
      <p:bldP spid="79948" grpId="0"/>
      <p:bldP spid="79949" grpId="0"/>
      <p:bldP spid="79950" grpId="0"/>
      <p:bldP spid="79951" grpId="0"/>
      <p:bldP spid="79952" grpId="0"/>
      <p:bldP spid="79953" grpId="0"/>
      <p:bldP spid="79954" grpId="0"/>
      <p:bldP spid="799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2"/>
          <p:cNvSpPr>
            <a:spLocks noChangeArrowheads="1" noChangeShapeType="1" noTextEdit="1"/>
          </p:cNvSpPr>
          <p:nvPr/>
        </p:nvSpPr>
        <p:spPr bwMode="auto">
          <a:xfrm>
            <a:off x="914400" y="333375"/>
            <a:ext cx="7696200" cy="195262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1218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CÁM ƠN QUÝ THẦY CÔ ĐÃ THEO DÕI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1219200" y="2705100"/>
            <a:ext cx="70770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40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TẬP TỐT</a:t>
            </a:r>
          </a:p>
        </p:txBody>
      </p:sp>
      <p:pic>
        <p:nvPicPr>
          <p:cNvPr id="57348" name="Picture 4" descr="cuo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48200"/>
            <a:ext cx="3048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-0.00555 L 0.775 0.00555 " pathEditMode="relative" rAng="0" ptsTypes="AA">
                                      <p:cBhvr>
                                        <p:cTn id="15" dur="5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nimBg="1"/>
      <p:bldP spid="573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4"/>
          <p:cNvSpPr/>
          <p:nvPr/>
        </p:nvSpPr>
        <p:spPr>
          <a:xfrm>
            <a:off x="990600" y="1371600"/>
            <a:ext cx="7199689" cy="472440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-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3825" tIns="123825" rIns="123825" bIns="123825" numCol="1" spcCol="1270" anchor="t" anchorCtr="0"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(Z=2) 1s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Ne (Z=10) 1s</a:t>
            </a:r>
            <a:r>
              <a:rPr lang="pl-PL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 (Z=11) 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Mg (Z=12) 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(Z=17) 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3p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(Z=7) 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1, 2, 3e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5, 6, 7 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1" indent="-285750" algn="l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2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381000"/>
            <a:ext cx="469160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  <a:p>
            <a:pPr algn="ctr"/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366547" y="212725"/>
            <a:ext cx="18473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sz="4000" b="1" dirty="0">
              <a:solidFill>
                <a:srgbClr val="0066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81000" y="566668"/>
            <a:ext cx="8610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15483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u="sng" dirty="0" smtClean="0">
                <a:latin typeface="Times New Roman" pitchFamily="18" charset="0"/>
                <a:cs typeface="Times New Roman" pitchFamily="18" charset="0"/>
              </a:rPr>
              <a:t>Chương 3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LIÊN KẾT HOÁ HỌC</a:t>
            </a:r>
            <a:br>
              <a:rPr lang="vi-VN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200" u="sng" dirty="0" smtClean="0">
                <a:latin typeface="Times New Roman" pitchFamily="18" charset="0"/>
                <a:cs typeface="Times New Roman" pitchFamily="18" charset="0"/>
              </a:rPr>
              <a:t>Bài 12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2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505200"/>
            <a:ext cx="4495800" cy="319218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0" y="1828800"/>
            <a:ext cx="5867400" cy="978932"/>
          </a:xfrm>
          <a:prstGeom prst="rect">
            <a:avLst/>
          </a:prstGeom>
        </p:spPr>
        <p:txBody>
          <a:bodyPr wrap="none">
            <a:prstTxWarp prst="textWave1">
              <a:avLst/>
            </a:prstTxWarp>
            <a:spAutoFit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LIÊN KẾT ION-TINH THỂ 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245504" y="152400"/>
            <a:ext cx="8746734" cy="6705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I.S</a:t>
            </a:r>
            <a:r>
              <a:rPr lang="vi-VN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ion, cation,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anion</a:t>
            </a:r>
            <a:endParaRPr lang="en-US" altLang="vi-VN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24552" y="914400"/>
            <a:ext cx="740024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fontAlgn="base"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US" altLang="vi-VN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vi-VN" alt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,cation, anion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vi-VN" alt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ion</a:t>
            </a:r>
            <a:endParaRPr lang="en-US" altLang="vi-VN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vi-VN" sz="3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559190" y="2590800"/>
            <a:ext cx="8433048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25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25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nhường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ion.</a:t>
            </a:r>
            <a:r>
              <a:rPr kumimoji="0" lang="en-US" alt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347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28601" y="2455862"/>
            <a:ext cx="2742752" cy="3049612"/>
            <a:chOff x="119" y="1104"/>
            <a:chExt cx="2166" cy="2393"/>
          </a:xfrm>
        </p:grpSpPr>
        <p:sp>
          <p:nvSpPr>
            <p:cNvPr id="7195" name="Text Box 2"/>
            <p:cNvSpPr txBox="1">
              <a:spLocks noChangeArrowheads="1"/>
            </p:cNvSpPr>
            <p:nvPr/>
          </p:nvSpPr>
          <p:spPr bwMode="auto">
            <a:xfrm>
              <a:off x="389" y="3183"/>
              <a:ext cx="1896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000" dirty="0">
                  <a:cs typeface="Arial" charset="0"/>
                </a:rPr>
                <a:t>11+ </a:t>
              </a:r>
              <a:r>
                <a:rPr lang="en-GB" sz="2000" dirty="0" err="1">
                  <a:cs typeface="Arial" charset="0"/>
                </a:rPr>
                <a:t>v</a:t>
              </a:r>
              <a:r>
                <a:rPr lang="en-GB" sz="2000" dirty="0" err="1">
                  <a:latin typeface="Times New Roman" pitchFamily="18" charset="0"/>
                </a:rPr>
                <a:t>à</a:t>
              </a:r>
              <a:r>
                <a:rPr lang="en-GB" sz="2000" dirty="0">
                  <a:cs typeface="Arial" charset="0"/>
                </a:rPr>
                <a:t> 11- = </a:t>
              </a:r>
              <a:r>
                <a:rPr lang="en-GB" sz="2000" dirty="0" smtClean="0">
                  <a:cs typeface="Arial" charset="0"/>
                </a:rPr>
                <a:t>0</a:t>
              </a:r>
              <a:endParaRPr lang="en-GB" sz="2000" dirty="0">
                <a:cs typeface="Arial" charset="0"/>
              </a:endParaRPr>
            </a:p>
          </p:txBody>
        </p:sp>
        <p:sp>
          <p:nvSpPr>
            <p:cNvPr id="7196" name="Oval 3"/>
            <p:cNvSpPr>
              <a:spLocks noChangeArrowheads="1"/>
            </p:cNvSpPr>
            <p:nvPr/>
          </p:nvSpPr>
          <p:spPr bwMode="auto">
            <a:xfrm>
              <a:off x="979" y="2007"/>
              <a:ext cx="341" cy="34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FF0066"/>
                  </a:solidFill>
                  <a:latin typeface="Times New Roman" pitchFamily="18" charset="0"/>
                </a:rPr>
                <a:t>11+</a:t>
              </a:r>
            </a:p>
          </p:txBody>
        </p:sp>
        <p:sp>
          <p:nvSpPr>
            <p:cNvPr id="7197" name="Oval 4"/>
            <p:cNvSpPr>
              <a:spLocks noChangeArrowheads="1"/>
            </p:cNvSpPr>
            <p:nvPr/>
          </p:nvSpPr>
          <p:spPr bwMode="auto">
            <a:xfrm>
              <a:off x="692" y="1710"/>
              <a:ext cx="911" cy="90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Oval 5"/>
            <p:cNvSpPr>
              <a:spLocks noChangeArrowheads="1"/>
            </p:cNvSpPr>
            <p:nvPr/>
          </p:nvSpPr>
          <p:spPr bwMode="auto">
            <a:xfrm>
              <a:off x="391" y="1418"/>
              <a:ext cx="1500" cy="147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9" name="Oval 6"/>
            <p:cNvSpPr>
              <a:spLocks noChangeArrowheads="1"/>
            </p:cNvSpPr>
            <p:nvPr/>
          </p:nvSpPr>
          <p:spPr bwMode="auto">
            <a:xfrm>
              <a:off x="119" y="1136"/>
              <a:ext cx="2046" cy="204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0" name="Oval 7"/>
            <p:cNvSpPr>
              <a:spLocks noChangeArrowheads="1"/>
            </p:cNvSpPr>
            <p:nvPr/>
          </p:nvSpPr>
          <p:spPr bwMode="auto">
            <a:xfrm>
              <a:off x="1096" y="1665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1" name="Oval 8"/>
            <p:cNvSpPr>
              <a:spLocks noChangeArrowheads="1"/>
            </p:cNvSpPr>
            <p:nvPr/>
          </p:nvSpPr>
          <p:spPr bwMode="auto">
            <a:xfrm>
              <a:off x="979" y="1372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2" name="Oval 9"/>
            <p:cNvSpPr>
              <a:spLocks noChangeArrowheads="1"/>
            </p:cNvSpPr>
            <p:nvPr/>
          </p:nvSpPr>
          <p:spPr bwMode="auto">
            <a:xfrm>
              <a:off x="1207" y="1372"/>
              <a:ext cx="112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3" name="Oval 10"/>
            <p:cNvSpPr>
              <a:spLocks noChangeArrowheads="1"/>
            </p:cNvSpPr>
            <p:nvPr/>
          </p:nvSpPr>
          <p:spPr bwMode="auto">
            <a:xfrm>
              <a:off x="979" y="2832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Oval 11"/>
            <p:cNvSpPr>
              <a:spLocks noChangeArrowheads="1"/>
            </p:cNvSpPr>
            <p:nvPr/>
          </p:nvSpPr>
          <p:spPr bwMode="auto">
            <a:xfrm>
              <a:off x="1207" y="2827"/>
              <a:ext cx="112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5" name="Oval 12"/>
            <p:cNvSpPr>
              <a:spLocks noChangeArrowheads="1"/>
            </p:cNvSpPr>
            <p:nvPr/>
          </p:nvSpPr>
          <p:spPr bwMode="auto">
            <a:xfrm>
              <a:off x="343" y="2007"/>
              <a:ext cx="112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6" name="Oval 13"/>
            <p:cNvSpPr>
              <a:spLocks noChangeArrowheads="1"/>
            </p:cNvSpPr>
            <p:nvPr/>
          </p:nvSpPr>
          <p:spPr bwMode="auto">
            <a:xfrm>
              <a:off x="344" y="2234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Oval 14"/>
            <p:cNvSpPr>
              <a:spLocks noChangeArrowheads="1"/>
            </p:cNvSpPr>
            <p:nvPr/>
          </p:nvSpPr>
          <p:spPr bwMode="auto">
            <a:xfrm>
              <a:off x="1827" y="2007"/>
              <a:ext cx="112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8" name="Oval 15"/>
            <p:cNvSpPr>
              <a:spLocks noChangeArrowheads="1"/>
            </p:cNvSpPr>
            <p:nvPr/>
          </p:nvSpPr>
          <p:spPr bwMode="auto">
            <a:xfrm>
              <a:off x="1827" y="2224"/>
              <a:ext cx="112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9" name="Oval 16"/>
            <p:cNvSpPr>
              <a:spLocks noChangeArrowheads="1"/>
            </p:cNvSpPr>
            <p:nvPr/>
          </p:nvSpPr>
          <p:spPr bwMode="auto">
            <a:xfrm>
              <a:off x="1100" y="2557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18"/>
            <p:cNvSpPr>
              <a:spLocks noChangeArrowheads="1"/>
            </p:cNvSpPr>
            <p:nvPr/>
          </p:nvSpPr>
          <p:spPr bwMode="auto">
            <a:xfrm>
              <a:off x="1075" y="1104"/>
              <a:ext cx="113" cy="113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3276600" y="2757488"/>
            <a:ext cx="4800600" cy="2748373"/>
            <a:chOff x="2208" y="1305"/>
            <a:chExt cx="3408" cy="1958"/>
          </a:xfrm>
        </p:grpSpPr>
        <p:sp>
          <p:nvSpPr>
            <p:cNvPr id="7173" name="Line 37"/>
            <p:cNvSpPr>
              <a:spLocks noChangeShapeType="1"/>
            </p:cNvSpPr>
            <p:nvPr/>
          </p:nvSpPr>
          <p:spPr bwMode="auto">
            <a:xfrm>
              <a:off x="2208" y="216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3074" y="1305"/>
              <a:ext cx="2542" cy="1958"/>
              <a:chOff x="3074" y="1305"/>
              <a:chExt cx="2542" cy="1958"/>
            </a:xfrm>
          </p:grpSpPr>
          <p:grpSp>
            <p:nvGrpSpPr>
              <p:cNvPr id="5" name="Group 42"/>
              <p:cNvGrpSpPr>
                <a:grpSpLocks/>
              </p:cNvGrpSpPr>
              <p:nvPr/>
            </p:nvGrpSpPr>
            <p:grpSpPr bwMode="auto">
              <a:xfrm>
                <a:off x="5088" y="2064"/>
                <a:ext cx="528" cy="231"/>
                <a:chOff x="5088" y="2064"/>
                <a:chExt cx="528" cy="231"/>
              </a:xfrm>
            </p:grpSpPr>
            <p:sp>
              <p:nvSpPr>
                <p:cNvPr id="7193" name="Oval 36"/>
                <p:cNvSpPr>
                  <a:spLocks noChangeArrowheads="1"/>
                </p:cNvSpPr>
                <p:nvPr/>
              </p:nvSpPr>
              <p:spPr bwMode="auto">
                <a:xfrm>
                  <a:off x="5504" y="2114"/>
                  <a:ext cx="112" cy="113"/>
                </a:xfrm>
                <a:prstGeom prst="ellipse">
                  <a:avLst/>
                </a:pr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5088" y="2064"/>
                  <a:ext cx="33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US">
                      <a:latin typeface="Garamond" pitchFamily="18" charset="0"/>
                    </a:rPr>
                    <a:t>+</a:t>
                  </a:r>
                </a:p>
              </p:txBody>
            </p:sp>
          </p:grpSp>
          <p:grpSp>
            <p:nvGrpSpPr>
              <p:cNvPr id="6" name="Group 45"/>
              <p:cNvGrpSpPr>
                <a:grpSpLocks/>
              </p:cNvGrpSpPr>
              <p:nvPr/>
            </p:nvGrpSpPr>
            <p:grpSpPr bwMode="auto">
              <a:xfrm>
                <a:off x="3074" y="1305"/>
                <a:ext cx="1947" cy="1958"/>
                <a:chOff x="3074" y="1305"/>
                <a:chExt cx="1947" cy="1958"/>
              </a:xfrm>
            </p:grpSpPr>
            <p:grpSp>
              <p:nvGrpSpPr>
                <p:cNvPr id="7" name="Group 41"/>
                <p:cNvGrpSpPr>
                  <a:grpSpLocks/>
                </p:cNvGrpSpPr>
                <p:nvPr/>
              </p:nvGrpSpPr>
              <p:grpSpPr bwMode="auto">
                <a:xfrm>
                  <a:off x="3074" y="1383"/>
                  <a:ext cx="1947" cy="1880"/>
                  <a:chOff x="3074" y="1383"/>
                  <a:chExt cx="1947" cy="1880"/>
                </a:xfrm>
              </p:grpSpPr>
              <p:sp>
                <p:nvSpPr>
                  <p:cNvPr id="7179" name="Text Box 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4" y="2978"/>
                    <a:ext cx="1947" cy="28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GB" sz="2000" dirty="0">
                        <a:cs typeface="Arial" charset="0"/>
                      </a:rPr>
                      <a:t>11+ </a:t>
                    </a:r>
                    <a:r>
                      <a:rPr lang="en-GB" sz="2000" dirty="0" err="1">
                        <a:cs typeface="Arial" charset="0"/>
                      </a:rPr>
                      <a:t>v</a:t>
                    </a:r>
                    <a:r>
                      <a:rPr lang="en-GB" sz="2000" dirty="0" err="1">
                        <a:latin typeface="Times New Roman" pitchFamily="18" charset="0"/>
                      </a:rPr>
                      <a:t>à</a:t>
                    </a:r>
                    <a:r>
                      <a:rPr lang="en-GB" sz="2000" dirty="0">
                        <a:cs typeface="Arial" charset="0"/>
                      </a:rPr>
                      <a:t> 10- = 1</a:t>
                    </a:r>
                    <a:r>
                      <a:rPr lang="en-GB" sz="2000" dirty="0" smtClean="0">
                        <a:cs typeface="Arial" charset="0"/>
                      </a:rPr>
                      <a:t>+</a:t>
                    </a:r>
                    <a:endParaRPr lang="en-GB" sz="2000" dirty="0">
                      <a:cs typeface="Arial" charset="0"/>
                    </a:endParaRPr>
                  </a:p>
                </p:txBody>
              </p:sp>
              <p:sp>
                <p:nvSpPr>
                  <p:cNvPr id="7180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3760" y="2018"/>
                    <a:ext cx="341" cy="340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/>
                    <a:r>
                      <a:rPr lang="en-US" sz="2000" dirty="0">
                        <a:solidFill>
                          <a:srgbClr val="FF0066"/>
                        </a:solidFill>
                        <a:latin typeface="Times New Roman" pitchFamily="18" charset="0"/>
                      </a:rPr>
                      <a:t>11+</a:t>
                    </a:r>
                  </a:p>
                </p:txBody>
              </p:sp>
              <p:sp>
                <p:nvSpPr>
                  <p:cNvPr id="7181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3453" y="1721"/>
                    <a:ext cx="911" cy="907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2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3152" y="1429"/>
                    <a:ext cx="1500" cy="1474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3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3857" y="1676"/>
                    <a:ext cx="113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4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3740" y="1383"/>
                    <a:ext cx="113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5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3968" y="1383"/>
                    <a:ext cx="112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6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3740" y="2843"/>
                    <a:ext cx="113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7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3968" y="2838"/>
                    <a:ext cx="112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3104" y="2018"/>
                    <a:ext cx="112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9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3105" y="2245"/>
                    <a:ext cx="113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90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4588" y="2018"/>
                    <a:ext cx="112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91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4588" y="2235"/>
                    <a:ext cx="112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9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861" y="2568"/>
                    <a:ext cx="113" cy="113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17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464" y="1305"/>
                  <a:ext cx="317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sz="2800">
                      <a:cs typeface="Arial" charset="0"/>
                    </a:rPr>
                    <a:t>+</a:t>
                  </a:r>
                </a:p>
              </p:txBody>
            </p:sp>
          </p:grpSp>
        </p:grpSp>
      </p:grpSp>
      <p:sp>
        <p:nvSpPr>
          <p:cNvPr id="43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81000" y="12192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Ion,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cation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anion</a:t>
            </a:r>
          </a:p>
          <a:p>
            <a:pPr marL="514350" indent="-514350"/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Cation</a:t>
            </a:r>
            <a:endParaRPr lang="en-US" sz="2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 (Z=11) </a:t>
            </a:r>
            <a:r>
              <a:rPr lang="pl-PL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1s</a:t>
            </a:r>
            <a:r>
              <a:rPr lang="pl-PL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pl-PL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(2, 8, 1)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4572000" y="2140803"/>
            <a:ext cx="3124200" cy="830997"/>
            <a:chOff x="4267200" y="2514600"/>
            <a:chExt cx="3124200" cy="830997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4267200" y="2743200"/>
              <a:ext cx="762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105400" y="2514600"/>
              <a:ext cx="2286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Dễ nhường 1e</a:t>
              </a:r>
            </a:p>
            <a:p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8" name="Rectangle 47"/>
          <p:cNvSpPr/>
          <p:nvPr/>
        </p:nvSpPr>
        <p:spPr>
          <a:xfrm>
            <a:off x="1317598" y="5715000"/>
            <a:ext cx="59214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	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	Na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		+ 	e</a:t>
            </a:r>
          </a:p>
          <a:p>
            <a:pPr marL="514350" indent="-51435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1s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2s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	</a:t>
            </a: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581696" y="154421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9831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anion</a:t>
            </a:r>
          </a:p>
          <a:p>
            <a:pPr marL="514350" indent="-514350"/>
            <a:r>
              <a:rPr 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Mg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Mg (Z=12)</a:t>
            </a:r>
            <a:endParaRPr lang="en-US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 (Z=12)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1s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3s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(2, 8, 2)</a:t>
            </a:r>
          </a:p>
          <a:p>
            <a:pPr marL="514350" indent="-514350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	Mg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2+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		+ 	2e</a:t>
            </a:r>
          </a:p>
          <a:p>
            <a:pPr marL="514350" indent="-514350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1s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</a:t>
            </a:r>
          </a:p>
          <a:p>
            <a:pPr marL="0" indent="0"/>
            <a:endParaRPr lang="en-US" sz="2400" dirty="0" smtClean="0">
              <a:sym typeface="Wingdings 3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257800" y="2934931"/>
            <a:ext cx="3048000" cy="461665"/>
            <a:chOff x="4953000" y="3657600"/>
            <a:chExt cx="3048000" cy="46166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4953000" y="3886200"/>
              <a:ext cx="685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715000" y="36576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Dễ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nhường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2e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1816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anion</a:t>
            </a:r>
          </a:p>
          <a:p>
            <a:pPr marL="514350" indent="-514350"/>
            <a:r>
              <a:rPr 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endParaRPr lang="en-US" sz="2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tabLst>
                <a:tab pos="571500" algn="l"/>
              </a:tabLst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đạt cấu hình electron bền của khí hiếm. </a:t>
            </a:r>
          </a:p>
          <a:p>
            <a:pPr marL="0" indent="0">
              <a:tabLst>
                <a:tab pos="571500" algn="l"/>
              </a:tabLst>
            </a:pP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tử kim loại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khuynh hướng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nhường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 cho nguyên tử các nguyên tố khác để trở thành </a:t>
            </a:r>
            <a:r>
              <a:rPr lang="vi-VN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 dương</a:t>
            </a:r>
            <a:r>
              <a:rPr lang="vi-VN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vi-VN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cation</a:t>
            </a:r>
            <a:r>
              <a:rPr lang="vi-VN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tabLst>
                <a:tab pos="571500" algn="l"/>
              </a:tabLst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tabLst>
                <a:tab pos="571500" algn="l"/>
              </a:tabLs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M – 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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M</a:t>
            </a:r>
            <a:r>
              <a:rPr lang="en-US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n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+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   hay                  	</a:t>
            </a:r>
            <a:endParaRPr lang="vi-VN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pPr marL="0" indent="0">
              <a:buNone/>
              <a:tabLst>
                <a:tab pos="571500" algn="l"/>
              </a:tabLs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	</a:t>
            </a:r>
            <a:endParaRPr lang="vi-VN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  <a:p>
            <a:pPr marL="0" indent="0">
              <a:buNone/>
              <a:tabLst>
                <a:tab pos="571500" algn="l"/>
              </a:tabLst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                            n = 1,2,3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 3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6397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 SỰ HÌNH THÀNH ION, CATION, ANION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4295138"/>
            <a:ext cx="3124199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M 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 3"/>
              </a:rPr>
              <a:t>M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  <a:sym typeface="Wingdings 3"/>
              </a:rPr>
              <a:t>n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+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 + ne	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1806</TotalTime>
  <Words>966</Words>
  <Application>Microsoft Office PowerPoint</Application>
  <PresentationFormat>On-screen Show (4:3)</PresentationFormat>
  <Paragraphs>220</Paragraphs>
  <Slides>23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PowerPoint Presentation</vt:lpstr>
      <vt:lpstr>PowerPoint Presentation</vt:lpstr>
      <vt:lpstr>PowerPoint Presentation</vt:lpstr>
      <vt:lpstr>PowerPoint Presentation</vt:lpstr>
      <vt:lpstr>Chương 3: LIÊN KẾT HOÁ HỌC Bài 12: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II. SỰ TẠO THÀNH LIÊN KẾT ION</vt:lpstr>
      <vt:lpstr>PowerPoint Presentation</vt:lpstr>
      <vt:lpstr>II. SỰ TẠO THÀNH LIÊN KẾT ION</vt:lpstr>
      <vt:lpstr>II. SỰ TẠO THÀNH LIÊN KẾT 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Nguyen Trinh</cp:lastModifiedBy>
  <cp:revision>192</cp:revision>
  <dcterms:created xsi:type="dcterms:W3CDTF">2014-10-21T02:39:36Z</dcterms:created>
  <dcterms:modified xsi:type="dcterms:W3CDTF">2020-11-23T03:36:59Z</dcterms:modified>
</cp:coreProperties>
</file>