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57" r:id="rId4"/>
    <p:sldId id="258" r:id="rId5"/>
    <p:sldId id="280" r:id="rId6"/>
    <p:sldId id="259" r:id="rId7"/>
    <p:sldId id="260" r:id="rId8"/>
    <p:sldId id="279" r:id="rId9"/>
    <p:sldId id="261" r:id="rId10"/>
    <p:sldId id="262" r:id="rId11"/>
    <p:sldId id="263" r:id="rId12"/>
    <p:sldId id="264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9037B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09" autoAdjust="0"/>
    <p:restoredTop sz="94660"/>
  </p:normalViewPr>
  <p:slideViewPr>
    <p:cSldViewPr snapToGrid="0">
      <p:cViewPr varScale="1">
        <p:scale>
          <a:sx n="62" d="100"/>
          <a:sy n="62" d="100"/>
        </p:scale>
        <p:origin x="98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1632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821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31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224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94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74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563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66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18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050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56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70CA7B0-D000-470A-99DD-E608F9F51E2C}" type="datetimeFigureOut">
              <a:rPr lang="en-GB" smtClean="0"/>
              <a:t>31/07/2022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553016B-166C-46A5-9080-8F7E8D7BC010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74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3639" y="0"/>
            <a:ext cx="11158451" cy="3566160"/>
          </a:xfrm>
        </p:spPr>
        <p:txBody>
          <a:bodyPr/>
          <a:lstStyle/>
          <a:p>
            <a:pPr algn="ctr"/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CẤU TẠO NGUYÊN TỬ</a:t>
            </a:r>
            <a:endParaRPr lang="en-GB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19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867437" y="3612715"/>
            <a:ext cx="528034" cy="48939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93420"/>
            <a:ext cx="10058400" cy="1450757"/>
          </a:xfrm>
        </p:spPr>
        <p:txBody>
          <a:bodyPr/>
          <a:lstStyle/>
          <a:p>
            <a:r>
              <a:rPr lang="en-GB" dirty="0" smtClean="0">
                <a:solidFill>
                  <a:srgbClr val="0903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củng cố:</a:t>
            </a:r>
            <a:endParaRPr lang="en-GB" dirty="0">
              <a:solidFill>
                <a:srgbClr val="0903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hạt cấu tạo nên hạt nhân của hầu hết các nguyên tử là: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Electron và proton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B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Proton và nơtron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Nơtron và electron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D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Electron, proton và nơtron</a:t>
            </a:r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31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818497" y="3509685"/>
            <a:ext cx="528034" cy="48939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93420"/>
            <a:ext cx="10058400" cy="1450757"/>
          </a:xfrm>
        </p:spPr>
        <p:txBody>
          <a:bodyPr/>
          <a:lstStyle/>
          <a:p>
            <a:r>
              <a:rPr lang="en-GB" dirty="0" smtClean="0">
                <a:solidFill>
                  <a:srgbClr val="0903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củng cố:</a:t>
            </a:r>
            <a:endParaRPr lang="en-GB" dirty="0">
              <a:solidFill>
                <a:srgbClr val="0903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Nguyên tử có xu hướng trung hòa về điện, vậy nếu nguyên tử X có 17p và 18n thì sẽ có bao nhiêu electron: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18e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B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17e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1e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D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35e</a:t>
            </a:r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82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831376" y="4308176"/>
            <a:ext cx="528034" cy="48939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93420"/>
            <a:ext cx="10058400" cy="1450757"/>
          </a:xfrm>
        </p:spPr>
        <p:txBody>
          <a:bodyPr/>
          <a:lstStyle/>
          <a:p>
            <a:r>
              <a:rPr lang="en-GB" dirty="0" smtClean="0">
                <a:solidFill>
                  <a:srgbClr val="0903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củng cố:</a:t>
            </a:r>
            <a:endParaRPr lang="en-GB" dirty="0">
              <a:solidFill>
                <a:srgbClr val="0903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Nguyên tử X có 17p và 18n thì sẽ có khối lượng bao nhiêu: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đvC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B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đvC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đvC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D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đvC</a:t>
            </a:r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54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764162" cy="145075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5: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bản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tử X là 82, trong đó tổng số hạt mang điện nhiều hơn số hạt không mang điện là 22.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xác định thành phần cấu tạo của nguyên tử X?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8764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  S = p + e + n = 82 </a:t>
            </a:r>
          </a:p>
          <a:p>
            <a:r>
              <a:rPr lang="en-GB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</a:t>
            </a:r>
            <a:r>
              <a:rPr lang="en-GB" sz="28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 + n =82 (1)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ố hạt mang điện nhiều hơn hạt ko mang điện là 22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(p+e) &gt; n là 22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GB" sz="28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 – n = 22 (2)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 (1) và (2) :     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</a:t>
            </a:r>
            <a:r>
              <a:rPr lang="en-GB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p=e= 26</a:t>
            </a:r>
          </a:p>
          <a:p>
            <a:pPr marL="0" indent="0">
              <a:buNone/>
            </a:pPr>
            <a:r>
              <a:rPr lang="en-GB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GB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n=30</a:t>
            </a:r>
          </a:p>
          <a:p>
            <a:endParaRPr lang="en-GB" dirty="0"/>
          </a:p>
        </p:txBody>
      </p:sp>
      <p:sp>
        <p:nvSpPr>
          <p:cNvPr id="4" name="Left Brace 3"/>
          <p:cNvSpPr/>
          <p:nvPr/>
        </p:nvSpPr>
        <p:spPr>
          <a:xfrm>
            <a:off x="3631842" y="4958367"/>
            <a:ext cx="193183" cy="927278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0338" y="1845734"/>
            <a:ext cx="48810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(Nguyên tử bảo toàn điện tích p=e)</a:t>
            </a:r>
            <a:endParaRPr lang="en-GB" sz="25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28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"/>
            <a:ext cx="10957345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6: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bản trong  nguyên tử Y là 52, trong đó tổng số hạt mang điện nhiều hơn số hạt không mang điện là 16.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Y?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8764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  S = p + e + n = 52 </a:t>
            </a:r>
          </a:p>
          <a:p>
            <a:r>
              <a:rPr lang="en-GB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</a:t>
            </a:r>
            <a:r>
              <a:rPr lang="en-GB" sz="28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 + n =52 </a:t>
            </a:r>
            <a:r>
              <a:rPr lang="en-GB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(1)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ố hạt mang điện nhiều hơn hạt ko mang điện là 16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(p+e) &gt; n là 16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GB" sz="28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 – n = 16 </a:t>
            </a:r>
            <a:r>
              <a:rPr lang="en-GB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(2)</a:t>
            </a:r>
            <a:r>
              <a:rPr lang="en-GB" sz="28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 (1) và (2) :     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</a:t>
            </a:r>
            <a:r>
              <a:rPr lang="en-GB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p=e= 17</a:t>
            </a:r>
          </a:p>
          <a:p>
            <a:pPr marL="0" indent="0">
              <a:buNone/>
            </a:pPr>
            <a:r>
              <a:rPr lang="en-GB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GB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n=18</a:t>
            </a:r>
          </a:p>
          <a:p>
            <a:endParaRPr lang="en-GB" dirty="0"/>
          </a:p>
        </p:txBody>
      </p:sp>
      <p:sp>
        <p:nvSpPr>
          <p:cNvPr id="4" name="Left Brace 3"/>
          <p:cNvSpPr/>
          <p:nvPr/>
        </p:nvSpPr>
        <p:spPr>
          <a:xfrm>
            <a:off x="3631842" y="4958367"/>
            <a:ext cx="193183" cy="927278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0338" y="1845734"/>
            <a:ext cx="48810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(mà p=e)</a:t>
            </a:r>
            <a:endParaRPr lang="en-GB" sz="25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41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"/>
            <a:ext cx="10957345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7: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bản trong  nguyên tử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60,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không mang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 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Z?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8764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  S = p + e + n = 60 </a:t>
            </a:r>
          </a:p>
          <a:p>
            <a:r>
              <a:rPr lang="en-GB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</a:t>
            </a:r>
            <a:r>
              <a:rPr lang="en-GB" sz="28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 + n = 60 </a:t>
            </a:r>
            <a:r>
              <a:rPr lang="en-GB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(1)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ố hạt ko mang điện ít hơn hạt mang điện là 20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n&lt; (p+e) là 20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GB" sz="28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 – n = 20 </a:t>
            </a:r>
            <a:r>
              <a:rPr lang="en-GB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(2)</a:t>
            </a:r>
            <a:r>
              <a:rPr lang="en-GB" sz="28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 (1) và (2) :     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</a:t>
            </a:r>
            <a:r>
              <a:rPr lang="en-GB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 = e = 20</a:t>
            </a:r>
          </a:p>
          <a:p>
            <a:pPr marL="0" indent="0">
              <a:buNone/>
            </a:pPr>
            <a:r>
              <a:rPr lang="en-GB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GB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GB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n = 20</a:t>
            </a:r>
            <a:endParaRPr lang="en-GB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endParaRPr lang="en-GB" dirty="0"/>
          </a:p>
        </p:txBody>
      </p:sp>
      <p:sp>
        <p:nvSpPr>
          <p:cNvPr id="4" name="Left Brace 3"/>
          <p:cNvSpPr/>
          <p:nvPr/>
        </p:nvSpPr>
        <p:spPr>
          <a:xfrm>
            <a:off x="3631842" y="4958367"/>
            <a:ext cx="193183" cy="927278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0338" y="1845734"/>
            <a:ext cx="48810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(mà p=e)</a:t>
            </a:r>
            <a:endParaRPr lang="en-GB" sz="25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31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"/>
            <a:ext cx="10957345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8: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bản trong  nguyên tử A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54,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mang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 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mang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A?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725770" y="1884370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e 6"/>
          <p:cNvSpPr/>
          <p:nvPr/>
        </p:nvSpPr>
        <p:spPr>
          <a:xfrm>
            <a:off x="1757968" y="3013298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97279" y="1884369"/>
            <a:ext cx="10058400" cy="4387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	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2p + n = 54  (p=e)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2p – n = 14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=&gt; 	p = e = 17</a:t>
            </a:r>
          </a:p>
          <a:p>
            <a:pPr marL="201168" lvl="1" indent="0">
              <a:buFont typeface="Calibri" pitchFamily="34" charset="0"/>
              <a:buNone/>
            </a:pP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= 20</a:t>
            </a:r>
          </a:p>
          <a:p>
            <a:endParaRPr lang="en-GB" dirty="0"/>
          </a:p>
        </p:txBody>
      </p:sp>
      <p:sp>
        <p:nvSpPr>
          <p:cNvPr id="11" name="Left Brace 10"/>
          <p:cNvSpPr/>
          <p:nvPr/>
        </p:nvSpPr>
        <p:spPr>
          <a:xfrm>
            <a:off x="1725770" y="1884369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2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"/>
            <a:ext cx="10957345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GB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bản trong  nguyên tử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mang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 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mang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là 8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B?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725770" y="1884370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e 6"/>
          <p:cNvSpPr/>
          <p:nvPr/>
        </p:nvSpPr>
        <p:spPr>
          <a:xfrm>
            <a:off x="1757968" y="3013298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97279" y="1884369"/>
            <a:ext cx="10058400" cy="4387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	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2p + n = 28  (p=e)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2p – n = 8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=&gt; 	p = e = 9</a:t>
            </a:r>
          </a:p>
          <a:p>
            <a:pPr marL="201168" lvl="1" indent="0">
              <a:buFont typeface="Calibri" pitchFamily="34" charset="0"/>
              <a:buNone/>
            </a:pP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= 10</a:t>
            </a:r>
          </a:p>
          <a:p>
            <a:endParaRPr lang="en-GB" dirty="0"/>
          </a:p>
        </p:txBody>
      </p:sp>
      <p:sp>
        <p:nvSpPr>
          <p:cNvPr id="11" name="Left Brace 10"/>
          <p:cNvSpPr/>
          <p:nvPr/>
        </p:nvSpPr>
        <p:spPr>
          <a:xfrm>
            <a:off x="1725770" y="1884369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04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"/>
            <a:ext cx="10957345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10: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bản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nhân nguyên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 D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39,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mang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 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mang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</a:t>
            </a:r>
            <a:r>
              <a:rPr lang="fr-FR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725770" y="1884370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e 6"/>
          <p:cNvSpPr/>
          <p:nvPr/>
        </p:nvSpPr>
        <p:spPr>
          <a:xfrm>
            <a:off x="1757968" y="3013298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97279" y="1884369"/>
            <a:ext cx="10058400" cy="4387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	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 + n = 39  (p=e)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– p = 1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=&gt; 	p = e = 19</a:t>
            </a:r>
          </a:p>
          <a:p>
            <a:pPr marL="201168" lvl="1" indent="0">
              <a:buFont typeface="Calibri" pitchFamily="34" charset="0"/>
              <a:buNone/>
            </a:pP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= 20</a:t>
            </a:r>
          </a:p>
          <a:p>
            <a:endParaRPr lang="en-GB" dirty="0"/>
          </a:p>
        </p:txBody>
      </p:sp>
      <p:sp>
        <p:nvSpPr>
          <p:cNvPr id="11" name="Left Brace 10"/>
          <p:cNvSpPr/>
          <p:nvPr/>
        </p:nvSpPr>
        <p:spPr>
          <a:xfrm>
            <a:off x="1725770" y="1884369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90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"/>
            <a:ext cx="10957345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11: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bản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nguyên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34,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mang điện âm ít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 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mang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E?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725770" y="1884370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e 6"/>
          <p:cNvSpPr/>
          <p:nvPr/>
        </p:nvSpPr>
        <p:spPr>
          <a:xfrm>
            <a:off x="1757968" y="3013298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97279" y="1884368"/>
            <a:ext cx="10058400" cy="4387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	</a:t>
            </a:r>
            <a:r>
              <a:rPr lang="en-GB" sz="3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2p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n = 34  (p=e)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– p = 1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=&gt; 	p = e = 11</a:t>
            </a:r>
          </a:p>
          <a:p>
            <a:pPr marL="201168" lvl="1" indent="0">
              <a:buFont typeface="Calibri" pitchFamily="34" charset="0"/>
              <a:buNone/>
            </a:pP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= 12</a:t>
            </a:r>
          </a:p>
          <a:p>
            <a:endParaRPr lang="en-GB" dirty="0"/>
          </a:p>
        </p:txBody>
      </p:sp>
      <p:sp>
        <p:nvSpPr>
          <p:cNvPr id="11" name="Left Brace 10"/>
          <p:cNvSpPr/>
          <p:nvPr/>
        </p:nvSpPr>
        <p:spPr>
          <a:xfrm>
            <a:off x="1725770" y="1884369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73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hoithanh.com/wp-content/uploads/2018/01/581582021665996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13" y="207821"/>
            <a:ext cx="4957338" cy="3102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See the source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437" y="237332"/>
            <a:ext cx="4947724" cy="307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See the source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12" y="3430734"/>
            <a:ext cx="4957339" cy="28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See the source im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437" y="3430734"/>
            <a:ext cx="4947724" cy="28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676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"/>
            <a:ext cx="10957345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12: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bản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nguyên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 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60,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mang điện gấp 2 lần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mang điện.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</a:t>
            </a:r>
            <a:r>
              <a:rPr lang="fr-FR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725770" y="1884370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e 6"/>
          <p:cNvSpPr/>
          <p:nvPr/>
        </p:nvSpPr>
        <p:spPr>
          <a:xfrm>
            <a:off x="1757968" y="3013298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97279" y="1884368"/>
            <a:ext cx="10058400" cy="4387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	</a:t>
            </a:r>
            <a:r>
              <a:rPr lang="en-GB" sz="3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2p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n = 60  (p=e)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2p = 2n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=&gt; 	p = e = 20</a:t>
            </a:r>
          </a:p>
          <a:p>
            <a:pPr marL="201168" lvl="1" indent="0">
              <a:buFont typeface="Calibri" pitchFamily="34" charset="0"/>
              <a:buNone/>
            </a:pP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= 20</a:t>
            </a:r>
          </a:p>
          <a:p>
            <a:endParaRPr lang="en-GB" dirty="0"/>
          </a:p>
        </p:txBody>
      </p:sp>
      <p:sp>
        <p:nvSpPr>
          <p:cNvPr id="11" name="Left Brace 10"/>
          <p:cNvSpPr/>
          <p:nvPr/>
        </p:nvSpPr>
        <p:spPr>
          <a:xfrm>
            <a:off x="1725770" y="1884369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39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"/>
            <a:ext cx="10957345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13: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bản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nhân của nguyên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32,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 điện bằng số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mang điện.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J?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725770" y="1884370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e 6"/>
          <p:cNvSpPr/>
          <p:nvPr/>
        </p:nvSpPr>
        <p:spPr>
          <a:xfrm>
            <a:off x="1757968" y="3013298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97279" y="1884368"/>
            <a:ext cx="10058400" cy="4387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	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 + n = 32  (p=e)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p = n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=&gt; 	p = e = 16</a:t>
            </a:r>
          </a:p>
          <a:p>
            <a:pPr marL="201168" lvl="1" indent="0">
              <a:buFont typeface="Calibri" pitchFamily="34" charset="0"/>
              <a:buNone/>
            </a:pP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= 16</a:t>
            </a:r>
          </a:p>
          <a:p>
            <a:endParaRPr lang="en-GB" dirty="0"/>
          </a:p>
        </p:txBody>
      </p:sp>
      <p:sp>
        <p:nvSpPr>
          <p:cNvPr id="11" name="Left Brace 10"/>
          <p:cNvSpPr/>
          <p:nvPr/>
        </p:nvSpPr>
        <p:spPr>
          <a:xfrm>
            <a:off x="1725770" y="1884369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56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069" y="44335"/>
            <a:ext cx="10635374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14: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bản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nguyên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 L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46,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mang điện bằng 8/23 tổng số hạt.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</a:t>
            </a:r>
            <a:r>
              <a:rPr lang="fr-FR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725770" y="1884370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e 6"/>
          <p:cNvSpPr/>
          <p:nvPr/>
        </p:nvSpPr>
        <p:spPr>
          <a:xfrm>
            <a:off x="1757968" y="3013298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97279" y="1884368"/>
            <a:ext cx="10058400" cy="4387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	</a:t>
            </a:r>
            <a:r>
              <a:rPr lang="en-GB" sz="3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 + n = 46  (p=e)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=       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=&gt; 	p = e = 15</a:t>
            </a:r>
          </a:p>
          <a:p>
            <a:pPr marL="201168" lvl="1" indent="0">
              <a:buFont typeface="Calibri" pitchFamily="34" charset="0"/>
              <a:buNone/>
            </a:pP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= 16</a:t>
            </a:r>
          </a:p>
          <a:p>
            <a:endParaRPr lang="en-GB" dirty="0"/>
          </a:p>
        </p:txBody>
      </p:sp>
      <p:sp>
        <p:nvSpPr>
          <p:cNvPr id="11" name="Left Brace 10"/>
          <p:cNvSpPr/>
          <p:nvPr/>
        </p:nvSpPr>
        <p:spPr>
          <a:xfrm>
            <a:off x="1725770" y="1884369"/>
            <a:ext cx="193183" cy="10262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547444" y="2397496"/>
                <a:ext cx="1406370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GB" sz="2800" b="1" i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r>
                  <a:rPr lang="en-GB" sz="2800" b="1" dirty="0" smtClean="0"/>
                  <a:t> . </a:t>
                </a:r>
                <a:r>
                  <a:rPr lang="en-GB" sz="2600" b="1" dirty="0" smtClean="0"/>
                  <a:t>46</a:t>
                </a:r>
                <a:endParaRPr lang="en-GB" sz="2600" b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7444" y="2397496"/>
                <a:ext cx="1406370" cy="714683"/>
              </a:xfrm>
              <a:prstGeom prst="rect">
                <a:avLst/>
              </a:prstGeom>
              <a:blipFill rotWithShape="0">
                <a:blip r:embed="rId2"/>
                <a:stretch>
                  <a:fillRect b="-101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853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"/>
            <a:ext cx="10957345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15: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của nguyên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 M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34,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iết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 tỉ lệ số 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mang điện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số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 trong nhân bằng 12/23.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</a:t>
            </a:r>
            <a:r>
              <a:rPr lang="fr-FR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191912" y="1884370"/>
            <a:ext cx="10058400" cy="4387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	</a:t>
            </a:r>
            <a:r>
              <a:rPr lang="en-GB" sz="3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 + n = 34  (p=e)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endParaRPr lang="en-GB" sz="30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=&gt; 	p = e = 11</a:t>
            </a:r>
          </a:p>
          <a:p>
            <a:pPr marL="201168" lvl="1" indent="0">
              <a:buFont typeface="Calibri" pitchFamily="34" charset="0"/>
              <a:buNone/>
            </a:pP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= 12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081226" y="2397496"/>
                <a:ext cx="2045753" cy="9743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num>
                        <m:den>
                          <m:r>
                            <a:rPr lang="en-GB" sz="2800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en-GB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  <m:r>
                        <a:rPr lang="en-GB" sz="2800" b="1" i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800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GB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𝟐𝟑</m:t>
                          </m:r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226" y="2397496"/>
                <a:ext cx="2045753" cy="974369"/>
              </a:xfrm>
              <a:prstGeom prst="rect">
                <a:avLst/>
              </a:prstGeom>
              <a:blipFill rotWithShape="0">
                <a:blip r:embed="rId2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Left Brace 5"/>
          <p:cNvSpPr/>
          <p:nvPr/>
        </p:nvSpPr>
        <p:spPr>
          <a:xfrm>
            <a:off x="1725770" y="1884370"/>
            <a:ext cx="355456" cy="1487495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 Brace 10"/>
          <p:cNvSpPr/>
          <p:nvPr/>
        </p:nvSpPr>
        <p:spPr>
          <a:xfrm>
            <a:off x="1777472" y="3540517"/>
            <a:ext cx="252052" cy="1075345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22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"/>
            <a:ext cx="10957345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16: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bản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nguyên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116,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iết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 số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mang điện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số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 mang điện dương bằng 11.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Q?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191912" y="1884370"/>
            <a:ext cx="10058400" cy="4387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	</a:t>
            </a:r>
            <a:r>
              <a:rPr lang="en-GB" sz="3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 + n = 116  (p=e)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=&gt; 	p = e = 35</a:t>
            </a:r>
          </a:p>
          <a:p>
            <a:pPr marL="201168" lvl="1" indent="0">
              <a:buFont typeface="Calibri" pitchFamily="34" charset="0"/>
              <a:buNone/>
            </a:pP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= 46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081226" y="2397496"/>
                <a:ext cx="204575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GB" sz="2800" b="1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800" b="1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GB" sz="2800" b="1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1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𝟏𝟏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226" y="2397496"/>
                <a:ext cx="2045752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Left Brace 5"/>
          <p:cNvSpPr/>
          <p:nvPr/>
        </p:nvSpPr>
        <p:spPr>
          <a:xfrm>
            <a:off x="1725770" y="1884371"/>
            <a:ext cx="355456" cy="1036346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 Brace 10"/>
          <p:cNvSpPr/>
          <p:nvPr/>
        </p:nvSpPr>
        <p:spPr>
          <a:xfrm>
            <a:off x="1777472" y="3067725"/>
            <a:ext cx="252052" cy="1075345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16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"/>
            <a:ext cx="10957345" cy="1737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17: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hạt cơ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của nguyên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36,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iết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 điện dương chiếm 50% tổng số hạt trong nhân. 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thành phần cấu tạo nguyên tử </a:t>
            </a:r>
            <a:r>
              <a:rPr lang="fr-FR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r-F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191912" y="1884370"/>
            <a:ext cx="10058400" cy="4387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	</a:t>
            </a:r>
            <a:r>
              <a:rPr lang="en-GB" sz="3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 + n = 36  (p=e)</a:t>
            </a: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endParaRPr lang="en-GB" sz="30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=&gt; 	p = e = 12</a:t>
            </a:r>
          </a:p>
          <a:p>
            <a:pPr marL="201168" lvl="1" indent="0">
              <a:buFont typeface="Calibri" pitchFamily="34" charset="0"/>
              <a:buNone/>
            </a:pP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	n = 12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081226" y="2397496"/>
                <a:ext cx="2915093" cy="766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GB" sz="2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r>
                      <a:rPr lang="en-GB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GB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sz="30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Times New Roman" panose="02020603050405020304" pitchFamily="18" charset="0"/>
                          </a:rPr>
                          <m:t>𝟓𝟎</m:t>
                        </m:r>
                      </m:num>
                      <m:den>
                        <m:r>
                          <a:rPr lang="en-GB" sz="30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Times New Roman" panose="02020603050405020304" pitchFamily="18" charset="0"/>
                          </a:rPr>
                          <m:t>𝟏𝟎𝟎</m:t>
                        </m:r>
                      </m:den>
                    </m:f>
                    <m:r>
                      <a:rPr lang="en-GB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cs typeface="Times New Roman" panose="02020603050405020304" pitchFamily="18" charset="0"/>
                      </a:rPr>
                      <m:t> .(</m:t>
                    </m:r>
                    <m:r>
                      <a:rPr lang="en-GB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cs typeface="Times New Roman" panose="02020603050405020304" pitchFamily="18" charset="0"/>
                      </a:rPr>
                      <m:t>𝒑</m:t>
                    </m:r>
                    <m:r>
                      <a:rPr lang="en-GB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cs typeface="Times New Roman" panose="02020603050405020304" pitchFamily="18" charset="0"/>
                      </a:rPr>
                      <m:t>+</m:t>
                    </m:r>
                    <m:r>
                      <a:rPr lang="en-GB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cs typeface="Times New Roman" panose="02020603050405020304" pitchFamily="18" charset="0"/>
                      </a:rPr>
                      <m:t>𝒏</m:t>
                    </m:r>
                    <m:r>
                      <a:rPr lang="en-GB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GB" sz="3000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226" y="2397496"/>
                <a:ext cx="2915093" cy="766044"/>
              </a:xfrm>
              <a:prstGeom prst="rect">
                <a:avLst/>
              </a:prstGeom>
              <a:blipFill rotWithShape="0">
                <a:blip r:embed="rId2"/>
                <a:stretch>
                  <a:fillRect l="-5010" b="-158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Left Brace 5"/>
          <p:cNvSpPr/>
          <p:nvPr/>
        </p:nvSpPr>
        <p:spPr>
          <a:xfrm>
            <a:off x="1725770" y="1884370"/>
            <a:ext cx="355456" cy="1487495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sp>
        <p:nvSpPr>
          <p:cNvPr id="11" name="Left Brace 10"/>
          <p:cNvSpPr/>
          <p:nvPr/>
        </p:nvSpPr>
        <p:spPr>
          <a:xfrm>
            <a:off x="1777472" y="3540517"/>
            <a:ext cx="252052" cy="1075345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95362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Thành phần cấu tạo nguyên tử</a:t>
            </a: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500" dirty="0" smtClean="0">
                <a:solidFill>
                  <a:schemeClr val="tx1"/>
                </a:solidFill>
              </a:rPr>
              <a:t>Nguyên tử gồm 2 phần chính:</a:t>
            </a:r>
          </a:p>
          <a:p>
            <a:pPr marL="0" indent="0">
              <a:buNone/>
            </a:pPr>
            <a:r>
              <a:rPr lang="en-GB" sz="2500" dirty="0" smtClean="0"/>
              <a:t>	Hạt nhân: 	</a:t>
            </a:r>
          </a:p>
          <a:p>
            <a:pPr marL="0" indent="0">
              <a:buNone/>
            </a:pPr>
            <a:r>
              <a:rPr lang="en-GB" sz="2500" dirty="0"/>
              <a:t>	</a:t>
            </a:r>
            <a:r>
              <a:rPr lang="en-GB" sz="2500" dirty="0" smtClean="0"/>
              <a:t>		 </a:t>
            </a:r>
          </a:p>
          <a:p>
            <a:pPr marL="0" indent="0">
              <a:buNone/>
            </a:pPr>
            <a:r>
              <a:rPr lang="en-GB" sz="2500" dirty="0"/>
              <a:t>	</a:t>
            </a:r>
            <a:r>
              <a:rPr lang="en-GB" sz="2500" dirty="0" smtClean="0"/>
              <a:t>Lớp vỏ : 	</a:t>
            </a:r>
          </a:p>
          <a:p>
            <a:pPr marL="0" indent="0">
              <a:buNone/>
            </a:pPr>
            <a:endParaRPr lang="en-GB" sz="2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2500" dirty="0" smtClean="0">
                <a:solidFill>
                  <a:schemeClr val="tx1"/>
                </a:solidFill>
              </a:rPr>
              <a:t>Điện tích:  </a:t>
            </a:r>
            <a:r>
              <a:rPr lang="en-GB" sz="2500" dirty="0" smtClean="0">
                <a:solidFill>
                  <a:srgbClr val="0070C0"/>
                </a:solidFill>
              </a:rPr>
              <a:t>q</a:t>
            </a:r>
            <a:r>
              <a:rPr lang="en-GB" sz="2500" baseline="-25000" dirty="0" smtClean="0">
                <a:solidFill>
                  <a:srgbClr val="0070C0"/>
                </a:solidFill>
              </a:rPr>
              <a:t>p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≈ </a:t>
            </a:r>
            <a:r>
              <a:rPr lang="en-GB" sz="25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+1,602.10</a:t>
            </a:r>
            <a:r>
              <a:rPr lang="en-GB" sz="2500" baseline="30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-19 </a:t>
            </a:r>
            <a:r>
              <a:rPr lang="en-GB" sz="2500" dirty="0" smtClean="0">
                <a:solidFill>
                  <a:srgbClr val="0070C0"/>
                </a:solidFill>
              </a:rPr>
              <a:t>coulomb</a:t>
            </a:r>
          </a:p>
          <a:p>
            <a:pPr marL="0" indent="0">
              <a:buNone/>
            </a:pPr>
            <a:r>
              <a:rPr lang="en-GB" sz="2500" baseline="30000" dirty="0"/>
              <a:t>	</a:t>
            </a:r>
            <a:r>
              <a:rPr lang="en-GB" sz="2500" baseline="30000" dirty="0" smtClean="0"/>
              <a:t> </a:t>
            </a:r>
            <a:r>
              <a:rPr lang="en-GB" sz="2500" dirty="0" smtClean="0"/>
              <a:t>          </a:t>
            </a:r>
            <a:r>
              <a:rPr lang="en-GB" sz="2500" dirty="0" smtClean="0">
                <a:solidFill>
                  <a:srgbClr val="009900"/>
                </a:solidFill>
              </a:rPr>
              <a:t>q</a:t>
            </a:r>
            <a:r>
              <a:rPr lang="en-GB" sz="2500" baseline="-25000" dirty="0">
                <a:solidFill>
                  <a:srgbClr val="009900"/>
                </a:solidFill>
              </a:rPr>
              <a:t>e</a:t>
            </a:r>
            <a:r>
              <a:rPr lang="en-GB" sz="2500" baseline="-25000" dirty="0" smtClean="0">
                <a:solidFill>
                  <a:srgbClr val="009900"/>
                </a:solidFill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≈ </a:t>
            </a:r>
            <a:r>
              <a:rPr lang="en-GB" sz="25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-1,602.10</a:t>
            </a:r>
            <a:r>
              <a:rPr lang="en-GB" sz="2500" baseline="30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-19 </a:t>
            </a:r>
            <a:r>
              <a:rPr lang="en-GB" sz="2500" dirty="0">
                <a:solidFill>
                  <a:srgbClr val="009900"/>
                </a:solidFill>
              </a:rPr>
              <a:t>coulomb</a:t>
            </a:r>
            <a:endParaRPr lang="en-GB" sz="2500" baseline="30000" dirty="0">
              <a:solidFill>
                <a:srgbClr val="0099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84114" y="2601533"/>
            <a:ext cx="6053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284114" y="2601533"/>
            <a:ext cx="555938" cy="324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157471" y="3629698"/>
            <a:ext cx="6053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Nguyên tử là gì? Hạt nhân nguyên tử là gì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097" y="1845734"/>
            <a:ext cx="4271758" cy="2753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366200" y="2297951"/>
            <a:ext cx="159698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(+)</a:t>
            </a:r>
            <a:endParaRPr lang="en-GB" sz="2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74139" y="2813562"/>
            <a:ext cx="159698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(o)</a:t>
            </a:r>
            <a:endParaRPr lang="en-GB" sz="2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02634" y="3355898"/>
            <a:ext cx="159698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(-)</a:t>
            </a:r>
            <a:endParaRPr lang="en-GB" sz="2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ight Brace 11"/>
          <p:cNvSpPr/>
          <p:nvPr/>
        </p:nvSpPr>
        <p:spPr>
          <a:xfrm>
            <a:off x="6085432" y="4421457"/>
            <a:ext cx="244698" cy="927279"/>
          </a:xfrm>
          <a:prstGeom prst="righ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503830" y="4599666"/>
            <a:ext cx="44432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7030A0"/>
                </a:solidFill>
              </a:rPr>
              <a:t>Nguyên tử trung hòa về điện 		(p</a:t>
            </a:r>
            <a:r>
              <a:rPr lang="en-GB" sz="2800" baseline="30000" dirty="0" smtClean="0">
                <a:solidFill>
                  <a:srgbClr val="7030A0"/>
                </a:solidFill>
              </a:rPr>
              <a:t>+</a:t>
            </a:r>
            <a:r>
              <a:rPr lang="en-GB" sz="2800" dirty="0" smtClean="0">
                <a:solidFill>
                  <a:srgbClr val="7030A0"/>
                </a:solidFill>
              </a:rPr>
              <a:t>=e</a:t>
            </a:r>
            <a:r>
              <a:rPr lang="en-GB" sz="2800" baseline="30000" dirty="0" smtClean="0">
                <a:solidFill>
                  <a:srgbClr val="7030A0"/>
                </a:solidFill>
              </a:rPr>
              <a:t>-</a:t>
            </a:r>
            <a:r>
              <a:rPr lang="en-GB" sz="2800" dirty="0" smtClean="0">
                <a:solidFill>
                  <a:srgbClr val="7030A0"/>
                </a:solidFill>
              </a:rPr>
              <a:t>)</a:t>
            </a:r>
            <a:endParaRPr lang="en-GB" sz="2800" baseline="30000" dirty="0">
              <a:solidFill>
                <a:srgbClr val="7030A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89421" y="2290257"/>
            <a:ext cx="20606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proton (p)</a:t>
            </a:r>
            <a:endParaRPr lang="en-GB" sz="2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89421" y="2782700"/>
            <a:ext cx="20606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notron (n)</a:t>
            </a:r>
            <a:endParaRPr lang="en-GB" sz="2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62349" y="3363593"/>
            <a:ext cx="20606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 (e)</a:t>
            </a:r>
            <a:endParaRPr lang="en-GB" sz="2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602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12" grpId="0" animBg="1"/>
      <p:bldP spid="13" grpId="0"/>
      <p:bldP spid="19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29" y="92085"/>
            <a:ext cx="3876541" cy="1399289"/>
          </a:xfrm>
        </p:spPr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Kích thước và khối lượng nguyên tử</a:t>
            </a:r>
            <a:endParaRPr lang="en-GB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1456" y="1070826"/>
            <a:ext cx="7730544" cy="5257800"/>
          </a:xfrm>
        </p:spPr>
        <p:txBody>
          <a:bodyPr>
            <a:normAutofit/>
          </a:bodyPr>
          <a:lstStyle/>
          <a:p>
            <a:r>
              <a:rPr lang="en-GB" sz="3200" u="sng" dirty="0" smtClean="0">
                <a:solidFill>
                  <a:srgbClr val="C00000"/>
                </a:solidFill>
              </a:rPr>
              <a:t>1. Kích thước: 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- Đường kính nguyên tử vô cùng nhỏ: </a:t>
            </a:r>
          </a:p>
          <a:p>
            <a:r>
              <a:rPr lang="en-GB" sz="2800" dirty="0" smtClean="0">
                <a:solidFill>
                  <a:srgbClr val="008000"/>
                </a:solidFill>
              </a:rPr>
              <a:t> 		10</a:t>
            </a:r>
            <a:r>
              <a:rPr lang="en-GB" sz="2800" baseline="30000" dirty="0" smtClean="0">
                <a:solidFill>
                  <a:srgbClr val="008000"/>
                </a:solidFill>
              </a:rPr>
              <a:t>-10</a:t>
            </a:r>
            <a:r>
              <a:rPr lang="en-GB" sz="2800" dirty="0" smtClean="0">
                <a:solidFill>
                  <a:srgbClr val="008000"/>
                </a:solidFill>
              </a:rPr>
              <a:t>m = 10</a:t>
            </a:r>
            <a:r>
              <a:rPr lang="en-GB" sz="2800" baseline="30000" dirty="0" smtClean="0">
                <a:solidFill>
                  <a:srgbClr val="008000"/>
                </a:solidFill>
              </a:rPr>
              <a:t>-1</a:t>
            </a:r>
            <a:r>
              <a:rPr lang="en-GB" sz="2800" dirty="0" smtClean="0">
                <a:solidFill>
                  <a:srgbClr val="008000"/>
                </a:solidFill>
              </a:rPr>
              <a:t>nm = 1A</a:t>
            </a:r>
            <a:r>
              <a:rPr lang="en-GB" sz="2800" baseline="30000" dirty="0" smtClean="0">
                <a:solidFill>
                  <a:srgbClr val="008000"/>
                </a:solidFill>
              </a:rPr>
              <a:t>0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- Đường kính hạt nhân lại càng nhỏ hơn: </a:t>
            </a:r>
          </a:p>
          <a:p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		</a:t>
            </a:r>
            <a:r>
              <a:rPr lang="en-GB" sz="2800" dirty="0" smtClean="0">
                <a:solidFill>
                  <a:srgbClr val="0070C0"/>
                </a:solidFill>
              </a:rPr>
              <a:t>10</a:t>
            </a:r>
            <a:r>
              <a:rPr lang="en-GB" sz="2800" baseline="30000" dirty="0" smtClean="0">
                <a:solidFill>
                  <a:srgbClr val="0070C0"/>
                </a:solidFill>
              </a:rPr>
              <a:t>-14</a:t>
            </a:r>
            <a:r>
              <a:rPr lang="en-GB" sz="2800" dirty="0" smtClean="0">
                <a:solidFill>
                  <a:srgbClr val="0070C0"/>
                </a:solidFill>
              </a:rPr>
              <a:t>m </a:t>
            </a:r>
            <a:r>
              <a:rPr lang="en-GB" sz="2800" dirty="0">
                <a:solidFill>
                  <a:srgbClr val="0070C0"/>
                </a:solidFill>
              </a:rPr>
              <a:t>= </a:t>
            </a:r>
            <a:r>
              <a:rPr lang="en-GB" sz="2800" dirty="0" smtClean="0">
                <a:solidFill>
                  <a:srgbClr val="0070C0"/>
                </a:solidFill>
              </a:rPr>
              <a:t>10</a:t>
            </a:r>
            <a:r>
              <a:rPr lang="en-GB" sz="2800" baseline="30000" dirty="0" smtClean="0">
                <a:solidFill>
                  <a:srgbClr val="0070C0"/>
                </a:solidFill>
              </a:rPr>
              <a:t>-5</a:t>
            </a:r>
            <a:r>
              <a:rPr lang="en-GB" sz="2800" dirty="0" smtClean="0">
                <a:solidFill>
                  <a:srgbClr val="0070C0"/>
                </a:solidFill>
              </a:rPr>
              <a:t>nm </a:t>
            </a:r>
            <a:r>
              <a:rPr lang="en-GB" sz="2800" dirty="0">
                <a:solidFill>
                  <a:srgbClr val="0070C0"/>
                </a:solidFill>
              </a:rPr>
              <a:t>= </a:t>
            </a:r>
            <a:r>
              <a:rPr lang="en-GB" sz="2800" dirty="0" smtClean="0">
                <a:solidFill>
                  <a:srgbClr val="0070C0"/>
                </a:solidFill>
              </a:rPr>
              <a:t>10</a:t>
            </a:r>
            <a:r>
              <a:rPr lang="en-GB" sz="2800" baseline="30000" dirty="0" smtClean="0">
                <a:solidFill>
                  <a:srgbClr val="0070C0"/>
                </a:solidFill>
              </a:rPr>
              <a:t>-4</a:t>
            </a:r>
            <a:r>
              <a:rPr lang="en-GB" sz="2800" dirty="0" smtClean="0">
                <a:solidFill>
                  <a:srgbClr val="0070C0"/>
                </a:solidFill>
              </a:rPr>
              <a:t>A</a:t>
            </a:r>
            <a:r>
              <a:rPr lang="en-GB" sz="2800" baseline="30000" dirty="0" smtClean="0">
                <a:solidFill>
                  <a:srgbClr val="0070C0"/>
                </a:solidFill>
              </a:rPr>
              <a:t>0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chemeClr val="tx1"/>
                </a:solidFill>
              </a:rPr>
              <a:t>=&gt;  Đường kính nguyên tử =</a:t>
            </a:r>
            <a:r>
              <a:rPr lang="en-GB" sz="2800" dirty="0" smtClean="0">
                <a:solidFill>
                  <a:schemeClr val="accent6"/>
                </a:solidFill>
              </a:rPr>
              <a:t> 10.000 </a:t>
            </a:r>
            <a:r>
              <a:rPr lang="en-GB" sz="2800" dirty="0" smtClean="0">
                <a:solidFill>
                  <a:schemeClr val="tx1"/>
                </a:solidFill>
              </a:rPr>
              <a:t>lần đường kính hạt nhân</a:t>
            </a:r>
          </a:p>
          <a:p>
            <a:pPr marL="0" indent="0">
              <a:buNone/>
            </a:pPr>
            <a:endParaRPr lang="en-GB" sz="280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 descr="Lưu ngay] Các công thức hóa học lớp 8 cần nhớ -Top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19115"/>
            <a:ext cx="4095482" cy="316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246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079585" y="6101747"/>
            <a:ext cx="1905000" cy="457200"/>
          </a:xfr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fld id="{34003E43-618E-4C7E-A0B1-61BD420CF1B5}" type="datetime1">
              <a:rPr lang="en-US" altLang="en-US" sz="1400">
                <a:latin typeface="Times New Roman" pitchFamily="18" charset="0"/>
              </a:rPr>
              <a:pPr eaLnBrk="1" hangingPunct="1"/>
              <a:t>7/31/2022</a:t>
            </a:fld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6985" y="6101747"/>
            <a:ext cx="1905000" cy="457200"/>
          </a:xfr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fld id="{EE0F1C26-FF15-4096-A640-86E6B7F9E5D8}" type="slidenum">
              <a:rPr lang="en-US" altLang="en-US" sz="1400">
                <a:latin typeface="Times New Roman" pitchFamily="18" charset="0"/>
              </a:rPr>
              <a:pPr eaLnBrk="1" hangingPunct="1"/>
              <a:t>5</a:t>
            </a:fld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131972" y="375634"/>
            <a:ext cx="76200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sz="3200" b="1" dirty="0" smtClean="0">
                <a:solidFill>
                  <a:srgbClr val="0000FF"/>
                </a:solidFill>
              </a:rPr>
              <a:t>Kích thước và khối lượng nguyên tử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. </a:t>
            </a: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131972" y="1518634"/>
            <a:ext cx="7315200" cy="609600"/>
          </a:xfrm>
          <a:prstGeom prst="rect">
            <a:avLst/>
          </a:prstGeom>
          <a:noFill/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>
                <a:solidFill>
                  <a:srgbClr val="0000FF"/>
                </a:solidFill>
              </a:rPr>
              <a:t>2. </a:t>
            </a:r>
            <a:r>
              <a:rPr lang="vi-VN" altLang="en-US" dirty="0" smtClean="0">
                <a:solidFill>
                  <a:srgbClr val="0000FF"/>
                </a:solidFill>
              </a:rPr>
              <a:t>Khối lượng</a:t>
            </a:r>
            <a:endParaRPr lang="en-US" altLang="en-US" dirty="0" smtClean="0">
              <a:solidFill>
                <a:srgbClr val="0000FF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363747" y="2128234"/>
            <a:ext cx="42529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9999"/>
                </a:solidFill>
                <a:sym typeface="Symbol" pitchFamily="18" charset="2"/>
              </a:rPr>
              <a:t> </a:t>
            </a:r>
            <a:r>
              <a:rPr lang="en-US" altLang="en-US" sz="2800" b="1">
                <a:solidFill>
                  <a:srgbClr val="009999"/>
                </a:solidFill>
              </a:rPr>
              <a:t>§¬n vÞ: u </a:t>
            </a:r>
            <a:r>
              <a:rPr lang="en-US" altLang="en-US" sz="2800">
                <a:solidFill>
                  <a:srgbClr val="009999"/>
                </a:solidFill>
              </a:rPr>
              <a:t>(cßn gäi lµ ®vC)</a:t>
            </a:r>
            <a:r>
              <a:rPr lang="en-US" altLang="en-US" sz="3200">
                <a:solidFill>
                  <a:srgbClr val="0033CC"/>
                </a:solidFill>
                <a:cs typeface="Arial" charset="0"/>
              </a:rPr>
              <a:t>.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4055772" y="2545747"/>
            <a:ext cx="7924800" cy="69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sym typeface="Symbol" pitchFamily="18" charset="2"/>
              </a:rPr>
              <a:t>- Khèi l­îng 1 nguyªn tö Cacbon lµ:</a:t>
            </a:r>
            <a:r>
              <a:rPr lang="en-US" altLang="en-US" sz="2800" b="1">
                <a:solidFill>
                  <a:srgbClr val="CC3300"/>
                </a:solidFill>
                <a:sym typeface="Symbol" pitchFamily="18" charset="2"/>
              </a:rPr>
              <a:t>19,9265.10</a:t>
            </a:r>
            <a:r>
              <a:rPr lang="en-US" altLang="en-US" sz="2800" b="1" baseline="30000">
                <a:solidFill>
                  <a:srgbClr val="CC3300"/>
                </a:solidFill>
                <a:sym typeface="Symbol" pitchFamily="18" charset="2"/>
              </a:rPr>
              <a:t>-27</a:t>
            </a:r>
            <a:r>
              <a:rPr lang="en-US" altLang="en-US" sz="2800" b="1">
                <a:solidFill>
                  <a:srgbClr val="CC3300"/>
                </a:solidFill>
                <a:sym typeface="Symbol" pitchFamily="18" charset="2"/>
              </a:rPr>
              <a:t> kg.</a:t>
            </a:r>
            <a:endParaRPr lang="en-US" altLang="en-US" sz="2800" b="1">
              <a:solidFill>
                <a:srgbClr val="0066FF"/>
              </a:solidFill>
              <a:sym typeface="Symbol" pitchFamily="18" charset="2"/>
            </a:endParaRPr>
          </a:p>
        </p:txBody>
      </p:sp>
      <p:graphicFrame>
        <p:nvGraphicFramePr>
          <p:cNvPr id="11" name="Group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2437503"/>
              </p:ext>
            </p:extLst>
          </p:nvPr>
        </p:nvGraphicFramePr>
        <p:xfrm>
          <a:off x="5655972" y="4566634"/>
          <a:ext cx="3695700" cy="1066800"/>
        </p:xfrm>
        <a:graphic>
          <a:graphicData uri="http://schemas.openxmlformats.org/drawingml/2006/table">
            <a:tbl>
              <a:tblPr/>
              <a:tblGrid>
                <a:gridCol w="3695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66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= 1,6605.10</a:t>
                      </a:r>
                      <a:r>
                        <a:rPr kumimoji="0" lang="en-US" alt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-27</a:t>
                      </a:r>
                      <a:r>
                        <a:rPr kumimoji="0" lang="en-US" alt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kg </a:t>
                      </a:r>
                      <a:endParaRPr kumimoji="0" lang="en-US" alt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2" name="Group 23"/>
          <p:cNvGrpSpPr>
            <a:grpSpLocks/>
          </p:cNvGrpSpPr>
          <p:nvPr/>
        </p:nvGrpSpPr>
        <p:grpSpPr bwMode="auto">
          <a:xfrm>
            <a:off x="4131972" y="3271234"/>
            <a:ext cx="7620000" cy="990600"/>
            <a:chOff x="672" y="2064"/>
            <a:chExt cx="4800" cy="624"/>
          </a:xfrm>
        </p:grpSpPr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>
              <a:off x="1488" y="2235"/>
              <a:ext cx="26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4800" baseline="-25000">
                  <a:solidFill>
                    <a:srgbClr val="0000FF"/>
                  </a:solidFill>
                  <a:latin typeface=".VnArial" pitchFamily="34" charset="0"/>
                </a:rPr>
                <a:t>=</a:t>
              </a:r>
            </a:p>
          </p:txBody>
        </p:sp>
        <p:grpSp>
          <p:nvGrpSpPr>
            <p:cNvPr id="14" name="Group 22"/>
            <p:cNvGrpSpPr>
              <a:grpSpLocks/>
            </p:cNvGrpSpPr>
            <p:nvPr/>
          </p:nvGrpSpPr>
          <p:grpSpPr bwMode="auto">
            <a:xfrm>
              <a:off x="672" y="2064"/>
              <a:ext cx="4800" cy="624"/>
              <a:chOff x="672" y="2064"/>
              <a:chExt cx="4800" cy="624"/>
            </a:xfrm>
          </p:grpSpPr>
          <p:sp>
            <p:nvSpPr>
              <p:cNvPr id="15" name="Rectangle 9"/>
              <p:cNvSpPr>
                <a:spLocks noChangeArrowheads="1"/>
              </p:cNvSpPr>
              <p:nvPr/>
            </p:nvSpPr>
            <p:spPr bwMode="auto">
              <a:xfrm>
                <a:off x="672" y="2064"/>
                <a:ext cx="864" cy="6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2800">
                    <a:solidFill>
                      <a:srgbClr val="0000FF"/>
                    </a:solidFill>
                  </a:rPr>
                  <a:t>        </a:t>
                </a:r>
                <a:r>
                  <a:rPr lang="en-US" altLang="en-US" sz="2800" b="1">
                    <a:solidFill>
                      <a:srgbClr val="0000FF"/>
                    </a:solidFill>
                  </a:rPr>
                  <a:t>1 u</a:t>
                </a:r>
                <a:r>
                  <a:rPr lang="en-US" altLang="en-US" sz="2800">
                    <a:solidFill>
                      <a:srgbClr val="0000FF"/>
                    </a:solidFill>
                  </a:rPr>
                  <a:t>  </a:t>
                </a:r>
              </a:p>
            </p:txBody>
          </p:sp>
          <p:sp>
            <p:nvSpPr>
              <p:cNvPr id="16" name="Text Box 10"/>
              <p:cNvSpPr txBox="1">
                <a:spLocks noChangeArrowheads="1"/>
              </p:cNvSpPr>
              <p:nvPr/>
            </p:nvSpPr>
            <p:spPr bwMode="auto">
              <a:xfrm>
                <a:off x="1584" y="2160"/>
                <a:ext cx="3888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>
                  <a:spcBef>
                    <a:spcPts val="600"/>
                  </a:spcBef>
                </a:pPr>
                <a:r>
                  <a:rPr lang="en-US" altLang="en-US" sz="3300">
                    <a:solidFill>
                      <a:srgbClr val="0000FF"/>
                    </a:solidFill>
                    <a:latin typeface=".VnArial" pitchFamily="34" charset="0"/>
                  </a:rPr>
                  <a:t>   </a:t>
                </a:r>
                <a:r>
                  <a:rPr lang="en-US" altLang="en-US" sz="2900">
                    <a:solidFill>
                      <a:srgbClr val="0000FF"/>
                    </a:solidFill>
                    <a:latin typeface=".VnArial" pitchFamily="34" charset="0"/>
                  </a:rPr>
                  <a:t>1</a:t>
                </a:r>
                <a:r>
                  <a:rPr lang="en-US" altLang="en-US" sz="2900">
                    <a:solidFill>
                      <a:srgbClr val="0000FF"/>
                    </a:solidFill>
                  </a:rPr>
                  <a:t>                   </a:t>
                </a:r>
                <a:r>
                  <a:rPr lang="en-US" altLang="en-US" sz="2900">
                    <a:solidFill>
                      <a:srgbClr val="0000FF"/>
                    </a:solidFill>
                    <a:latin typeface=".VnArial" pitchFamily="34" charset="0"/>
                  </a:rPr>
                  <a:t>19,9265.10</a:t>
                </a:r>
                <a:r>
                  <a:rPr lang="en-US" altLang="en-US" sz="2900" baseline="30000">
                    <a:solidFill>
                      <a:srgbClr val="0000FF"/>
                    </a:solidFill>
                    <a:latin typeface=".VnArial" pitchFamily="34" charset="0"/>
                  </a:rPr>
                  <a:t>-27</a:t>
                </a:r>
                <a:r>
                  <a:rPr lang="en-US" altLang="en-US" sz="2900">
                    <a:solidFill>
                      <a:srgbClr val="0000FF"/>
                    </a:solidFill>
                    <a:latin typeface=".VnArial" pitchFamily="34" charset="0"/>
                  </a:rPr>
                  <a:t>kg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altLang="en-US" sz="2900">
                    <a:solidFill>
                      <a:srgbClr val="0000FF"/>
                    </a:solidFill>
                    <a:latin typeface=".VnArial" pitchFamily="34" charset="0"/>
                  </a:rPr>
                  <a:t>   12                      12</a:t>
                </a:r>
                <a:endParaRPr lang="en-US" altLang="en-US" sz="4000">
                  <a:solidFill>
                    <a:srgbClr val="0000FF"/>
                  </a:solidFill>
                  <a:latin typeface=".VnArial" pitchFamily="34" charset="0"/>
                </a:endParaRPr>
              </a:p>
            </p:txBody>
          </p:sp>
          <p:sp>
            <p:nvSpPr>
              <p:cNvPr id="17" name="Line 17"/>
              <p:cNvSpPr>
                <a:spLocks noChangeShapeType="1"/>
              </p:cNvSpPr>
              <p:nvPr/>
            </p:nvSpPr>
            <p:spPr bwMode="auto">
              <a:xfrm>
                <a:off x="1680" y="2544"/>
                <a:ext cx="528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" name="Line 18"/>
              <p:cNvSpPr>
                <a:spLocks noChangeShapeType="1"/>
              </p:cNvSpPr>
              <p:nvPr/>
            </p:nvSpPr>
            <p:spPr bwMode="auto">
              <a:xfrm>
                <a:off x="3216" y="2544"/>
                <a:ext cx="1392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" name="Text Box 19"/>
              <p:cNvSpPr txBox="1">
                <a:spLocks noChangeArrowheads="1"/>
              </p:cNvSpPr>
              <p:nvPr/>
            </p:nvSpPr>
            <p:spPr bwMode="auto">
              <a:xfrm>
                <a:off x="2688" y="229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4800" baseline="-25000">
                    <a:solidFill>
                      <a:srgbClr val="0000FF"/>
                    </a:solidFill>
                    <a:latin typeface=".VnArial" pitchFamily="34" charset="0"/>
                  </a:rPr>
                  <a:t>=</a:t>
                </a:r>
              </a:p>
            </p:txBody>
          </p:sp>
          <p:sp>
            <p:nvSpPr>
              <p:cNvPr id="20" name="Text Box 21"/>
              <p:cNvSpPr txBox="1">
                <a:spLocks noChangeArrowheads="1"/>
              </p:cNvSpPr>
              <p:nvPr/>
            </p:nvSpPr>
            <p:spPr bwMode="auto">
              <a:xfrm>
                <a:off x="2304" y="2352"/>
                <a:ext cx="72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>
                    <a:solidFill>
                      <a:srgbClr val="0000FF"/>
                    </a:solidFill>
                    <a:latin typeface=".VnArial" pitchFamily="34" charset="0"/>
                  </a:rPr>
                  <a:t>m</a:t>
                </a:r>
                <a:r>
                  <a:rPr lang="en-US" altLang="en-US" sz="2800" baseline="-25000">
                    <a:solidFill>
                      <a:srgbClr val="0000FF"/>
                    </a:solidFill>
                    <a:latin typeface=".VnArial" pitchFamily="34" charset="0"/>
                  </a:rPr>
                  <a:t>C</a:t>
                </a:r>
                <a:r>
                  <a:rPr lang="en-US" altLang="en-US" sz="2800">
                    <a:latin typeface=".VnArial" pitchFamily="34" charset="0"/>
                  </a:rPr>
                  <a:t>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852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  <p:bldP spid="9" grpId="0" autoUpdateAnimBg="0"/>
      <p:bldP spid="1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1625" y="3904228"/>
            <a:ext cx="3200400" cy="2286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800599" y="731520"/>
            <a:ext cx="7150995" cy="5257800"/>
          </a:xfrm>
        </p:spPr>
        <p:txBody>
          <a:bodyPr>
            <a:normAutofit lnSpcReduction="10000"/>
          </a:bodyPr>
          <a:lstStyle/>
          <a:p>
            <a:r>
              <a:rPr lang="en-GB" sz="32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sz="3200" u="sng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lượng:</a:t>
            </a:r>
          </a:p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Khối lượng </a:t>
            </a:r>
            <a:r>
              <a:rPr lang="en-GB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proton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gần bằng khối lượng </a:t>
            </a:r>
            <a:r>
              <a:rPr lang="en-GB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nơtron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 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1,67.10</a:t>
            </a:r>
            <a:r>
              <a:rPr lang="en-GB" sz="2800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-27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 </a:t>
            </a:r>
            <a:r>
              <a:rPr lang="en-GB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1u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GB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1đvC</a:t>
            </a:r>
          </a:p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Khối lượng </a:t>
            </a:r>
            <a:r>
              <a:rPr lang="en-GB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electron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rất nhỏ so với proton và notron nên </a:t>
            </a:r>
            <a:r>
              <a:rPr lang="en-GB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 lượng nguyên tử được tính tương đối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 </a:t>
            </a:r>
            <a:r>
              <a:rPr lang="en-GB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8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GB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m</a:t>
            </a:r>
            <a:r>
              <a:rPr lang="en-GB" sz="28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K có 19p, 19e, 20n.</a:t>
            </a:r>
          </a:p>
          <a:p>
            <a:pPr>
              <a:lnSpc>
                <a:spcPct val="110000"/>
              </a:lnSpc>
            </a:pP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khối lượng nguyên tử K= 19 + 20= 39u</a:t>
            </a:r>
            <a:endParaRPr lang="en-GB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https://i.pinimg.com/736x/da/b1/37/dab1378e3c2a69cd214d67760df4fb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1070"/>
            <a:ext cx="4111330" cy="370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922443"/>
              </p:ext>
            </p:extLst>
          </p:nvPr>
        </p:nvGraphicFramePr>
        <p:xfrm>
          <a:off x="609600" y="669701"/>
          <a:ext cx="11071538" cy="4584879"/>
        </p:xfrm>
        <a:graphic>
          <a:graphicData uri="http://schemas.openxmlformats.org/drawingml/2006/table">
            <a:tbl>
              <a:tblPr/>
              <a:tblGrid>
                <a:gridCol w="1800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3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8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185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436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Đặc tính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hạt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Vỏ nguyên tử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B80A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Hạt nhân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1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644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</a:rPr>
                        <a:t>electron (e)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</a:rPr>
                        <a:t>proton (p)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</a:rPr>
                        <a:t>nơtron (n)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31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Điện tích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(q)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= −1,602.10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−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hay q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=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1−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= 1,602.10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−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hay q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=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=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09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Khối lượng (m)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= 9,1094.10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−3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= 1,67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.10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−27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9FF"/>
                        </a:buClr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9FF"/>
                        </a:buClr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= 1,67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.10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−27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90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1696993" y="6016961"/>
            <a:ext cx="1905000" cy="457200"/>
          </a:xfr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fld id="{61D99E65-3B58-4061-9274-3F4CA128E6EA}" type="datetime1">
              <a:rPr lang="en-US" altLang="en-US" sz="1400">
                <a:latin typeface="Times New Roman" pitchFamily="18" charset="0"/>
              </a:rPr>
              <a:pPr eaLnBrk="1" hangingPunct="1"/>
              <a:t>7/31/2022</a:t>
            </a:fld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64393" y="6016961"/>
            <a:ext cx="1905000" cy="457200"/>
          </a:xfr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fld id="{B84EE517-9CAA-45C3-954C-8238E1557626}" type="slidenum">
              <a:rPr lang="en-US" altLang="en-US" sz="1400">
                <a:latin typeface="Times New Roman" pitchFamily="18" charset="0"/>
              </a:rPr>
              <a:pPr eaLnBrk="1" hangingPunct="1"/>
              <a:t>8</a:t>
            </a:fld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139780" y="184486"/>
            <a:ext cx="8229600" cy="1143000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smtClean="0">
                <a:solidFill>
                  <a:srgbClr val="0000FF"/>
                </a:solidFill>
                <a:latin typeface=".VnTime" pitchFamily="34" charset="0"/>
              </a:rPr>
              <a:t>Cñng cè bµi häc</a:t>
            </a: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067548" y="1534654"/>
            <a:ext cx="8374063" cy="4144963"/>
            <a:chOff x="292" y="1087"/>
            <a:chExt cx="5275" cy="2611"/>
          </a:xfrm>
        </p:grpSpPr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92" y="2312"/>
              <a:ext cx="141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0066FF"/>
                  </a:solidFill>
                </a:rPr>
                <a:t>Nguyªn tö</a:t>
              </a:r>
              <a:endParaRPr lang="en-US" altLang="en-US" sz="2800" b="1" i="1">
                <a:solidFill>
                  <a:srgbClr val="0066FF"/>
                </a:solidFill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45" y="1087"/>
              <a:ext cx="3722" cy="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 err="1">
                  <a:solidFill>
                    <a:srgbClr val="0066FF"/>
                  </a:solidFill>
                </a:rPr>
                <a:t>Vá</a:t>
              </a:r>
              <a:r>
                <a:rPr lang="en-US" altLang="en-US" sz="28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800" b="1" dirty="0" err="1">
                  <a:solidFill>
                    <a:srgbClr val="0066FF"/>
                  </a:solidFill>
                </a:rPr>
                <a:t>nguyªn</a:t>
              </a:r>
              <a:r>
                <a:rPr lang="en-US" altLang="en-US" sz="28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800" b="1" dirty="0" err="1">
                  <a:solidFill>
                    <a:srgbClr val="0066FF"/>
                  </a:solidFill>
                </a:rPr>
                <a:t>tö</a:t>
              </a:r>
              <a:r>
                <a:rPr lang="en-US" altLang="en-US" sz="28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800" b="1" dirty="0" err="1">
                  <a:solidFill>
                    <a:srgbClr val="0066FF"/>
                  </a:solidFill>
                </a:rPr>
                <a:t>gåm</a:t>
              </a:r>
              <a:r>
                <a:rPr lang="en-US" altLang="en-US" sz="28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800" b="1" dirty="0" err="1">
                  <a:solidFill>
                    <a:srgbClr val="0066FF"/>
                  </a:solidFill>
                </a:rPr>
                <a:t>c¸c</a:t>
              </a:r>
              <a:r>
                <a:rPr lang="en-US" altLang="en-US" sz="2800" b="1" dirty="0">
                  <a:solidFill>
                    <a:srgbClr val="0066FF"/>
                  </a:solidFill>
                </a:rPr>
                <a:t> electron:</a:t>
              </a:r>
            </a:p>
            <a:p>
              <a:pPr eaLnBrk="1" hangingPunct="1"/>
              <a:r>
                <a:rPr lang="en-US" altLang="en-US" sz="2800" dirty="0">
                  <a:solidFill>
                    <a:srgbClr val="0066FF"/>
                  </a:solidFill>
                </a:rPr>
                <a:t>			     </a:t>
              </a:r>
              <a:r>
                <a:rPr lang="en-US" altLang="en-US" sz="2800" dirty="0">
                  <a:solidFill>
                    <a:srgbClr val="0000FF"/>
                  </a:solidFill>
                </a:rPr>
                <a:t>m</a:t>
              </a:r>
              <a:r>
                <a:rPr lang="en-US" altLang="en-US" sz="2800" baseline="-25000" dirty="0">
                  <a:solidFill>
                    <a:srgbClr val="0000FF"/>
                  </a:solidFill>
                </a:rPr>
                <a:t>e</a:t>
              </a:r>
              <a:r>
                <a:rPr lang="en-US" altLang="en-US" sz="2800" dirty="0">
                  <a:solidFill>
                    <a:srgbClr val="0000FF"/>
                  </a:solidFill>
                </a:rPr>
                <a:t> </a:t>
              </a:r>
              <a:r>
                <a:rPr lang="en-US" altLang="en-US" sz="2800" dirty="0">
                  <a:solidFill>
                    <a:srgbClr val="0000FF"/>
                  </a:solidFill>
                  <a:sym typeface="Symbol" pitchFamily="18" charset="2"/>
                </a:rPr>
                <a:t></a:t>
              </a:r>
              <a:r>
                <a:rPr lang="en-US" altLang="en-US" sz="2800" dirty="0">
                  <a:solidFill>
                    <a:srgbClr val="0000FF"/>
                  </a:solidFill>
                </a:rPr>
                <a:t> 0,00055 ®</a:t>
              </a:r>
              <a:r>
                <a:rPr lang="en-US" altLang="en-US" sz="2800" dirty="0" err="1">
                  <a:solidFill>
                    <a:srgbClr val="0000FF"/>
                  </a:solidFill>
                </a:rPr>
                <a:t>vC</a:t>
              </a:r>
              <a:endParaRPr lang="en-US" altLang="en-US" sz="2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2800" dirty="0">
                  <a:solidFill>
                    <a:srgbClr val="0000FF"/>
                  </a:solidFill>
                </a:rPr>
                <a:t>			     </a:t>
              </a:r>
              <a:r>
                <a:rPr lang="en-US" altLang="en-US" sz="2800" dirty="0" err="1">
                  <a:solidFill>
                    <a:srgbClr val="0000FF"/>
                  </a:solidFill>
                </a:rPr>
                <a:t>q</a:t>
              </a:r>
              <a:r>
                <a:rPr lang="en-US" altLang="en-US" sz="2800" baseline="-25000" dirty="0" err="1">
                  <a:solidFill>
                    <a:srgbClr val="0000FF"/>
                  </a:solidFill>
                </a:rPr>
                <a:t>e</a:t>
              </a:r>
              <a:r>
                <a:rPr lang="en-US" altLang="en-US" sz="2800" dirty="0">
                  <a:solidFill>
                    <a:srgbClr val="0000FF"/>
                  </a:solidFill>
                </a:rPr>
                <a:t> = 1</a:t>
              </a:r>
              <a:r>
                <a:rPr lang="en-US" altLang="en-US" sz="2800" dirty="0">
                  <a:solidFill>
                    <a:srgbClr val="0000FF"/>
                  </a:solidFill>
                  <a:sym typeface="Symbol" pitchFamily="18" charset="2"/>
                </a:rPr>
                <a:t></a:t>
              </a:r>
              <a:r>
                <a:rPr lang="en-US" altLang="en-US" sz="2800" dirty="0">
                  <a:solidFill>
                    <a:srgbClr val="0000FF"/>
                  </a:solidFill>
                </a:rPr>
                <a:t> ®</a:t>
              </a:r>
              <a:r>
                <a:rPr lang="en-US" altLang="en-US" sz="2800" dirty="0" err="1">
                  <a:solidFill>
                    <a:srgbClr val="0000FF"/>
                  </a:solidFill>
                </a:rPr>
                <a:t>v®t</a:t>
              </a:r>
              <a:endParaRPr lang="en-US" altLang="en-US" sz="2800" i="1" dirty="0">
                <a:solidFill>
                  <a:srgbClr val="0000FF"/>
                </a:solidFill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3057" y="2312"/>
              <a:ext cx="2142" cy="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solidFill>
                    <a:srgbClr val="0066FF"/>
                  </a:solidFill>
                </a:rPr>
                <a:t>Proton</a:t>
              </a:r>
              <a:r>
                <a:rPr lang="en-US" altLang="en-US" sz="2800">
                  <a:solidFill>
                    <a:srgbClr val="0066FF"/>
                  </a:solidFill>
                </a:rPr>
                <a:t>: </a:t>
              </a:r>
              <a:r>
                <a:rPr lang="en-US" altLang="en-US" sz="2800">
                  <a:solidFill>
                    <a:srgbClr val="0033CC"/>
                  </a:solidFill>
                </a:rPr>
                <a:t>m</a:t>
              </a:r>
              <a:r>
                <a:rPr lang="en-US" altLang="en-US" sz="2800" baseline="-25000">
                  <a:solidFill>
                    <a:srgbClr val="0033CC"/>
                  </a:solidFill>
                </a:rPr>
                <a:t>e</a:t>
              </a:r>
              <a:r>
                <a:rPr lang="en-US" altLang="en-US" sz="2800">
                  <a:solidFill>
                    <a:srgbClr val="0033CC"/>
                  </a:solidFill>
                </a:rPr>
                <a:t> </a:t>
              </a:r>
              <a:r>
                <a:rPr lang="en-US" altLang="en-US" sz="2800">
                  <a:solidFill>
                    <a:srgbClr val="0033CC"/>
                  </a:solidFill>
                  <a:sym typeface="Symbol" pitchFamily="18" charset="2"/>
                </a:rPr>
                <a:t></a:t>
              </a:r>
              <a:r>
                <a:rPr lang="en-US" altLang="en-US" sz="2800">
                  <a:solidFill>
                    <a:srgbClr val="0033CC"/>
                  </a:solidFill>
                </a:rPr>
                <a:t> 1 ®vC</a:t>
              </a:r>
            </a:p>
            <a:p>
              <a:pPr eaLnBrk="1" hangingPunct="1"/>
              <a:r>
                <a:rPr lang="en-US" altLang="en-US" sz="2800">
                  <a:solidFill>
                    <a:srgbClr val="0066FF"/>
                  </a:solidFill>
                </a:rPr>
                <a:t>	    </a:t>
              </a:r>
              <a:r>
                <a:rPr lang="en-US" altLang="en-US" sz="2800">
                  <a:solidFill>
                    <a:srgbClr val="0033CC"/>
                  </a:solidFill>
                </a:rPr>
                <a:t>q</a:t>
              </a:r>
              <a:r>
                <a:rPr lang="en-US" altLang="en-US" sz="2800" baseline="-25000">
                  <a:solidFill>
                    <a:srgbClr val="0033CC"/>
                  </a:solidFill>
                </a:rPr>
                <a:t>e</a:t>
              </a:r>
              <a:r>
                <a:rPr lang="en-US" altLang="en-US" sz="2800">
                  <a:solidFill>
                    <a:srgbClr val="0033CC"/>
                  </a:solidFill>
                </a:rPr>
                <a:t> = 1+ ®v®t</a:t>
              </a:r>
              <a:endParaRPr lang="en-US" altLang="en-US" sz="2800" i="1">
                <a:solidFill>
                  <a:srgbClr val="0033CC"/>
                </a:solidFill>
              </a:endParaRP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3058" y="3083"/>
              <a:ext cx="1980" cy="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solidFill>
                    <a:srgbClr val="0066FF"/>
                  </a:solidFill>
                </a:rPr>
                <a:t>N¬tron</a:t>
              </a:r>
              <a:r>
                <a:rPr lang="en-US" altLang="en-US" sz="2800">
                  <a:solidFill>
                    <a:srgbClr val="0066FF"/>
                  </a:solidFill>
                </a:rPr>
                <a:t>: </a:t>
              </a:r>
              <a:r>
                <a:rPr lang="en-US" altLang="en-US" sz="2800">
                  <a:solidFill>
                    <a:srgbClr val="0033CC"/>
                  </a:solidFill>
                </a:rPr>
                <a:t>m</a:t>
              </a:r>
              <a:r>
                <a:rPr lang="en-US" altLang="en-US" sz="2800" baseline="-25000">
                  <a:solidFill>
                    <a:srgbClr val="0033CC"/>
                  </a:solidFill>
                </a:rPr>
                <a:t>n</a:t>
              </a:r>
              <a:r>
                <a:rPr lang="en-US" altLang="en-US" sz="2800">
                  <a:solidFill>
                    <a:srgbClr val="0033CC"/>
                  </a:solidFill>
                </a:rPr>
                <a:t> </a:t>
              </a:r>
              <a:r>
                <a:rPr lang="en-US" altLang="en-US" sz="2800">
                  <a:solidFill>
                    <a:srgbClr val="0033CC"/>
                  </a:solidFill>
                  <a:sym typeface="Symbol" pitchFamily="18" charset="2"/>
                </a:rPr>
                <a:t></a:t>
              </a:r>
              <a:r>
                <a:rPr lang="en-US" altLang="en-US" sz="2800">
                  <a:solidFill>
                    <a:srgbClr val="0033CC"/>
                  </a:solidFill>
                </a:rPr>
                <a:t> 1 ®vC</a:t>
              </a:r>
            </a:p>
            <a:p>
              <a:pPr eaLnBrk="1" hangingPunct="1"/>
              <a:r>
                <a:rPr lang="en-US" altLang="en-US" sz="2800">
                  <a:solidFill>
                    <a:srgbClr val="0066FF"/>
                  </a:solidFill>
                </a:rPr>
                <a:t>	   </a:t>
              </a:r>
              <a:r>
                <a:rPr lang="en-US" altLang="en-US" sz="2800">
                  <a:solidFill>
                    <a:srgbClr val="0033CC"/>
                  </a:solidFill>
                </a:rPr>
                <a:t>q</a:t>
              </a:r>
              <a:r>
                <a:rPr lang="en-US" altLang="en-US" sz="2800" baseline="-25000">
                  <a:solidFill>
                    <a:srgbClr val="0033CC"/>
                  </a:solidFill>
                </a:rPr>
                <a:t>n</a:t>
              </a:r>
              <a:r>
                <a:rPr lang="en-US" altLang="en-US" sz="2800">
                  <a:solidFill>
                    <a:srgbClr val="0033CC"/>
                  </a:solidFill>
                </a:rPr>
                <a:t> = 0</a:t>
              </a:r>
              <a:endParaRPr lang="en-US" altLang="en-US" sz="2800" i="1">
                <a:solidFill>
                  <a:srgbClr val="0033CC"/>
                </a:solidFill>
              </a:endParaRP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785" y="2719"/>
              <a:ext cx="1090" cy="5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0066FF"/>
                  </a:solidFill>
                </a:rPr>
                <a:t>H¹t nh©n nguyªn tö</a:t>
              </a:r>
              <a:endParaRPr lang="en-US" altLang="en-US" sz="2800" b="1" i="1">
                <a:solidFill>
                  <a:srgbClr val="0066FF"/>
                </a:solidFill>
              </a:endParaRPr>
            </a:p>
          </p:txBody>
        </p:sp>
        <p:sp>
          <p:nvSpPr>
            <p:cNvPr id="11" name="AutoShape 10"/>
            <p:cNvSpPr>
              <a:spLocks/>
            </p:cNvSpPr>
            <p:nvPr/>
          </p:nvSpPr>
          <p:spPr bwMode="auto">
            <a:xfrm>
              <a:off x="2861" y="2312"/>
              <a:ext cx="131" cy="1386"/>
            </a:xfrm>
            <a:prstGeom prst="leftBrace">
              <a:avLst>
                <a:gd name="adj1" fmla="val 88168"/>
                <a:gd name="adj2" fmla="val 50000"/>
              </a:avLst>
            </a:prstGeom>
            <a:noFill/>
            <a:ln w="28575">
              <a:solidFill>
                <a:srgbClr val="0099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" name="AutoShape 11"/>
            <p:cNvSpPr>
              <a:spLocks/>
            </p:cNvSpPr>
            <p:nvPr/>
          </p:nvSpPr>
          <p:spPr bwMode="auto">
            <a:xfrm>
              <a:off x="1636" y="1087"/>
              <a:ext cx="149" cy="2569"/>
            </a:xfrm>
            <a:prstGeom prst="leftBrace">
              <a:avLst>
                <a:gd name="adj1" fmla="val 143680"/>
                <a:gd name="adj2" fmla="val 50000"/>
              </a:avLst>
            </a:prstGeom>
            <a:noFill/>
            <a:ln w="28575">
              <a:solidFill>
                <a:srgbClr val="0099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7440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880316" y="5263786"/>
            <a:ext cx="528034" cy="48939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93420"/>
            <a:ext cx="10058400" cy="1450757"/>
          </a:xfrm>
        </p:spPr>
        <p:txBody>
          <a:bodyPr/>
          <a:lstStyle/>
          <a:p>
            <a:r>
              <a:rPr lang="en-GB" dirty="0" smtClean="0">
                <a:solidFill>
                  <a:srgbClr val="0903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củng cố:</a:t>
            </a:r>
            <a:endParaRPr lang="en-GB" dirty="0">
              <a:solidFill>
                <a:srgbClr val="0903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hạt cấu tạo nên hầu hết các nguyên tử là: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Electron và proton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Proton và nơtron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Nơtron và electron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Electron, proton và nơtron</a:t>
            </a:r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16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211</TotalTime>
  <Words>1672</Words>
  <Application>Microsoft Office PowerPoint</Application>
  <PresentationFormat>Widescreen</PresentationFormat>
  <Paragraphs>183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.VnArial</vt:lpstr>
      <vt:lpstr>.VnTime</vt:lpstr>
      <vt:lpstr>Arial</vt:lpstr>
      <vt:lpstr>Calibri</vt:lpstr>
      <vt:lpstr>Calibri Light</vt:lpstr>
      <vt:lpstr>Cambria Math</vt:lpstr>
      <vt:lpstr>Symbol</vt:lpstr>
      <vt:lpstr>Times New Roman</vt:lpstr>
      <vt:lpstr>Wingdings</vt:lpstr>
      <vt:lpstr>Retrospect</vt:lpstr>
      <vt:lpstr>CẤU TẠO NGUYÊN TỬ</vt:lpstr>
      <vt:lpstr>PowerPoint Presentation</vt:lpstr>
      <vt:lpstr>I. Thành phần cấu tạo nguyên tử</vt:lpstr>
      <vt:lpstr>II. Kích thước và khối lượng nguyên tử</vt:lpstr>
      <vt:lpstr>PowerPoint Presentation</vt:lpstr>
      <vt:lpstr>PowerPoint Presentation</vt:lpstr>
      <vt:lpstr>PowerPoint Presentation</vt:lpstr>
      <vt:lpstr>PowerPoint Presentation</vt:lpstr>
      <vt:lpstr>Bài tập củng cố:</vt:lpstr>
      <vt:lpstr>Bài tập củng cố:</vt:lpstr>
      <vt:lpstr>Bài tập củng cố:</vt:lpstr>
      <vt:lpstr>Bài tập củng cố:</vt:lpstr>
      <vt:lpstr>Câu 5: Tổng số hạt cơ bản của nguyên tử X là 82, trong đó tổng số hạt mang điện nhiều hơn số hạt không mang điện là 22. Hãy xác định thành phần cấu tạo của nguyên tử X?</vt:lpstr>
      <vt:lpstr>Câu 6: Tổng số hạt cơ bản trong  nguyên tử Y là 52, trong đó tổng số hạt mang điện nhiều hơn số hạt không mang điện là 16. Xác định thành phần cấu tạo nguyên tử Y?</vt:lpstr>
      <vt:lpstr>Câu 7: Tổng số hạt cơ bản trong  nguyên tử Z là 60, trong đó số hạt  không mang điện ít hơn số hạt mang điện là 20. Xác định thành phần cấu tạo nguyên tử Z?</vt:lpstr>
      <vt:lpstr>Câu 8: Tổng số hạt cơ bản trong  nguyên tử A là 54, trong đó số hạt  mang điện nhiều hơn số hạt không mang điện là 14. Xác định thành phần cấu tạo nguyên tử A?</vt:lpstr>
      <vt:lpstr>Câu 9: Tổng số hạt cơ bản trong  nguyên tử B là 28, trong đó số hạt  mang điện nhiều hơn số hạt không mang điện là 8. Xác định thành phần cấu tạo nguyên tử B?</vt:lpstr>
      <vt:lpstr>Câu 10: Tổng số hạt cơ bản trong nhân nguyên tử D là 39, trong đó số hạt  mang điện ít hơn số hạt không mang điện là 1. Xác định thành phần cấu tạo nguyên tử D?</vt:lpstr>
      <vt:lpstr>Câu 11: Tổng số hạt cơ bản trong nguyên tử E là 34, trong đó số hạt  mang điện âm ít hơn số hạt không mang điện là 1. Xác định thành phần cấu tạo nguyên tử E?</vt:lpstr>
      <vt:lpstr>Câu 12: Tổng số hạt cơ bản trong nguyên tử G là 60, trong đó số hạt  mang điện gấp 2 lần số hạt không mang điện. Xác định thành phần cấu tạo nguyên tử G?</vt:lpstr>
      <vt:lpstr>Câu 13: Tổng số hạt cơ bản trong nhân của nguyên tử J là 32, trong đó số hạt mang điện bằng số hạt không mang điện. Xác định thành phần cấu tạo nguyên tử J?</vt:lpstr>
      <vt:lpstr>Câu 14: Tổng số hạt cơ bản của nguyên tử L là 46, trong đó số hạt không mang điện bằng 8/23 tổng số hạt. Xác định thành phần cấu tạo nguyên tử L?</vt:lpstr>
      <vt:lpstr>Câu 15: Tổng số hạt cơ bản của nguyên tử M là 34, biết rằng tỉ lệ số hạt không mang điện và số hạt trong nhân bằng 12/23. Xác định thành phần cấu tạo nguyên tử M?</vt:lpstr>
      <vt:lpstr>Câu 16: Tổng số hạt cơ bản trong nguyên tử Q là 116, biết rằng hiệu số hạt không mang điện và số hạt mang điện dương bằng 11. Xác định thành phần cấu tạo nguyên tử Q?</vt:lpstr>
      <vt:lpstr>Câu 17: Tổng số hạt cơ bản của nguyên tử R là 36, biết rằng số hạt mang điện dương chiếm 50% tổng số hạt trong nhân. Xác định thành phần cấu tạo nguyên tử 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LUNA</dc:creator>
  <cp:lastModifiedBy>ASUS</cp:lastModifiedBy>
  <cp:revision>23</cp:revision>
  <dcterms:created xsi:type="dcterms:W3CDTF">2021-08-15T14:32:13Z</dcterms:created>
  <dcterms:modified xsi:type="dcterms:W3CDTF">2022-07-31T15:28:31Z</dcterms:modified>
</cp:coreProperties>
</file>