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7" r:id="rId4"/>
    <p:sldId id="258" r:id="rId5"/>
    <p:sldId id="282" r:id="rId6"/>
    <p:sldId id="281" r:id="rId7"/>
    <p:sldId id="260" r:id="rId8"/>
    <p:sldId id="259" r:id="rId9"/>
    <p:sldId id="270" r:id="rId10"/>
    <p:sldId id="271" r:id="rId11"/>
    <p:sldId id="262" r:id="rId12"/>
    <p:sldId id="261" r:id="rId13"/>
    <p:sldId id="292" r:id="rId14"/>
    <p:sldId id="263" r:id="rId15"/>
    <p:sldId id="264" r:id="rId16"/>
    <p:sldId id="265" r:id="rId17"/>
    <p:sldId id="285" r:id="rId18"/>
    <p:sldId id="303" r:id="rId19"/>
    <p:sldId id="283" r:id="rId20"/>
    <p:sldId id="267" r:id="rId21"/>
    <p:sldId id="266" r:id="rId22"/>
    <p:sldId id="288" r:id="rId23"/>
    <p:sldId id="290" r:id="rId24"/>
    <p:sldId id="291" r:id="rId25"/>
    <p:sldId id="296" r:id="rId26"/>
    <p:sldId id="268" r:id="rId27"/>
    <p:sldId id="272" r:id="rId28"/>
    <p:sldId id="273" r:id="rId29"/>
    <p:sldId id="274" r:id="rId30"/>
    <p:sldId id="276" r:id="rId31"/>
    <p:sldId id="280" r:id="rId32"/>
    <p:sldId id="284" r:id="rId33"/>
    <p:sldId id="286" r:id="rId34"/>
    <p:sldId id="278" r:id="rId35"/>
    <p:sldId id="301" r:id="rId36"/>
    <p:sldId id="302" r:id="rId37"/>
    <p:sldId id="287" r:id="rId38"/>
    <p:sldId id="289" r:id="rId39"/>
    <p:sldId id="297" r:id="rId40"/>
    <p:sldId id="293" r:id="rId41"/>
    <p:sldId id="294" r:id="rId42"/>
    <p:sldId id="304" r:id="rId43"/>
    <p:sldId id="295" r:id="rId44"/>
    <p:sldId id="298" r:id="rId45"/>
    <p:sldId id="299" r:id="rId46"/>
    <p:sldId id="300"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2" autoAdjust="0"/>
    <p:restoredTop sz="93073" autoAdjust="0"/>
  </p:normalViewPr>
  <p:slideViewPr>
    <p:cSldViewPr>
      <p:cViewPr varScale="1">
        <p:scale>
          <a:sx n="89" d="100"/>
          <a:sy n="89" d="100"/>
        </p:scale>
        <p:origin x="76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53653F-C929-47EA-9BC7-E15E55453B2F}" type="datetimeFigureOut">
              <a:rPr lang="en-US" smtClean="0"/>
              <a:t>31/07/2021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A3667-4288-4B7D-B88D-0D3B3CB80F3C}" type="slidenum">
              <a:rPr lang="en-US" smtClean="0"/>
              <a:t>‹#›</a:t>
            </a:fld>
            <a:endParaRPr lang="en-US"/>
          </a:p>
        </p:txBody>
      </p:sp>
    </p:spTree>
    <p:extLst>
      <p:ext uri="{BB962C8B-B14F-4D97-AF65-F5344CB8AC3E}">
        <p14:creationId xmlns:p14="http://schemas.microsoft.com/office/powerpoint/2010/main" val="258439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53653F-C929-47EA-9BC7-E15E55453B2F}" type="datetimeFigureOut">
              <a:rPr lang="en-US" smtClean="0"/>
              <a:t>31/07/2021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A3667-4288-4B7D-B88D-0D3B3CB80F3C}" type="slidenum">
              <a:rPr lang="en-US" smtClean="0"/>
              <a:t>‹#›</a:t>
            </a:fld>
            <a:endParaRPr lang="en-US"/>
          </a:p>
        </p:txBody>
      </p:sp>
    </p:spTree>
    <p:extLst>
      <p:ext uri="{BB962C8B-B14F-4D97-AF65-F5344CB8AC3E}">
        <p14:creationId xmlns:p14="http://schemas.microsoft.com/office/powerpoint/2010/main" val="328412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53653F-C929-47EA-9BC7-E15E55453B2F}" type="datetimeFigureOut">
              <a:rPr lang="en-US" smtClean="0"/>
              <a:t>31/07/2021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A3667-4288-4B7D-B88D-0D3B3CB80F3C}" type="slidenum">
              <a:rPr lang="en-US" smtClean="0"/>
              <a:t>‹#›</a:t>
            </a:fld>
            <a:endParaRPr lang="en-US"/>
          </a:p>
        </p:txBody>
      </p:sp>
    </p:spTree>
    <p:extLst>
      <p:ext uri="{BB962C8B-B14F-4D97-AF65-F5344CB8AC3E}">
        <p14:creationId xmlns:p14="http://schemas.microsoft.com/office/powerpoint/2010/main" val="396471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53653F-C929-47EA-9BC7-E15E55453B2F}" type="datetimeFigureOut">
              <a:rPr lang="en-US" smtClean="0"/>
              <a:t>31/07/2021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A3667-4288-4B7D-B88D-0D3B3CB80F3C}" type="slidenum">
              <a:rPr lang="en-US" smtClean="0"/>
              <a:t>‹#›</a:t>
            </a:fld>
            <a:endParaRPr lang="en-US"/>
          </a:p>
        </p:txBody>
      </p:sp>
    </p:spTree>
    <p:extLst>
      <p:ext uri="{BB962C8B-B14F-4D97-AF65-F5344CB8AC3E}">
        <p14:creationId xmlns:p14="http://schemas.microsoft.com/office/powerpoint/2010/main" val="144609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53653F-C929-47EA-9BC7-E15E55453B2F}" type="datetimeFigureOut">
              <a:rPr lang="en-US" smtClean="0"/>
              <a:t>31/07/2021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A3667-4288-4B7D-B88D-0D3B3CB80F3C}" type="slidenum">
              <a:rPr lang="en-US" smtClean="0"/>
              <a:t>‹#›</a:t>
            </a:fld>
            <a:endParaRPr lang="en-US"/>
          </a:p>
        </p:txBody>
      </p:sp>
    </p:spTree>
    <p:extLst>
      <p:ext uri="{BB962C8B-B14F-4D97-AF65-F5344CB8AC3E}">
        <p14:creationId xmlns:p14="http://schemas.microsoft.com/office/powerpoint/2010/main" val="348285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53653F-C929-47EA-9BC7-E15E55453B2F}" type="datetimeFigureOut">
              <a:rPr lang="en-US" smtClean="0"/>
              <a:t>31/07/2021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A3667-4288-4B7D-B88D-0D3B3CB80F3C}" type="slidenum">
              <a:rPr lang="en-US" smtClean="0"/>
              <a:t>‹#›</a:t>
            </a:fld>
            <a:endParaRPr lang="en-US"/>
          </a:p>
        </p:txBody>
      </p:sp>
    </p:spTree>
    <p:extLst>
      <p:ext uri="{BB962C8B-B14F-4D97-AF65-F5344CB8AC3E}">
        <p14:creationId xmlns:p14="http://schemas.microsoft.com/office/powerpoint/2010/main" val="104635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53653F-C929-47EA-9BC7-E15E55453B2F}" type="datetimeFigureOut">
              <a:rPr lang="en-US" smtClean="0"/>
              <a:t>31/07/2021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A3667-4288-4B7D-B88D-0D3B3CB80F3C}" type="slidenum">
              <a:rPr lang="en-US" smtClean="0"/>
              <a:t>‹#›</a:t>
            </a:fld>
            <a:endParaRPr lang="en-US"/>
          </a:p>
        </p:txBody>
      </p:sp>
    </p:spTree>
    <p:extLst>
      <p:ext uri="{BB962C8B-B14F-4D97-AF65-F5344CB8AC3E}">
        <p14:creationId xmlns:p14="http://schemas.microsoft.com/office/powerpoint/2010/main" val="158116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53653F-C929-47EA-9BC7-E15E55453B2F}" type="datetimeFigureOut">
              <a:rPr lang="en-US" smtClean="0"/>
              <a:t>31/07/2021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A3667-4288-4B7D-B88D-0D3B3CB80F3C}" type="slidenum">
              <a:rPr lang="en-US" smtClean="0"/>
              <a:t>‹#›</a:t>
            </a:fld>
            <a:endParaRPr lang="en-US"/>
          </a:p>
        </p:txBody>
      </p:sp>
    </p:spTree>
    <p:extLst>
      <p:ext uri="{BB962C8B-B14F-4D97-AF65-F5344CB8AC3E}">
        <p14:creationId xmlns:p14="http://schemas.microsoft.com/office/powerpoint/2010/main" val="292697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3653F-C929-47EA-9BC7-E15E55453B2F}" type="datetimeFigureOut">
              <a:rPr lang="en-US" smtClean="0"/>
              <a:t>31/07/2021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A3667-4288-4B7D-B88D-0D3B3CB80F3C}" type="slidenum">
              <a:rPr lang="en-US" smtClean="0"/>
              <a:t>‹#›</a:t>
            </a:fld>
            <a:endParaRPr lang="en-US"/>
          </a:p>
        </p:txBody>
      </p:sp>
    </p:spTree>
    <p:extLst>
      <p:ext uri="{BB962C8B-B14F-4D97-AF65-F5344CB8AC3E}">
        <p14:creationId xmlns:p14="http://schemas.microsoft.com/office/powerpoint/2010/main" val="371881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53653F-C929-47EA-9BC7-E15E55453B2F}" type="datetimeFigureOut">
              <a:rPr lang="en-US" smtClean="0"/>
              <a:t>31/07/2021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A3667-4288-4B7D-B88D-0D3B3CB80F3C}" type="slidenum">
              <a:rPr lang="en-US" smtClean="0"/>
              <a:t>‹#›</a:t>
            </a:fld>
            <a:endParaRPr lang="en-US"/>
          </a:p>
        </p:txBody>
      </p:sp>
    </p:spTree>
    <p:extLst>
      <p:ext uri="{BB962C8B-B14F-4D97-AF65-F5344CB8AC3E}">
        <p14:creationId xmlns:p14="http://schemas.microsoft.com/office/powerpoint/2010/main" val="332430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53653F-C929-47EA-9BC7-E15E55453B2F}" type="datetimeFigureOut">
              <a:rPr lang="en-US" smtClean="0"/>
              <a:t>31/07/2021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A3667-4288-4B7D-B88D-0D3B3CB80F3C}" type="slidenum">
              <a:rPr lang="en-US" smtClean="0"/>
              <a:t>‹#›</a:t>
            </a:fld>
            <a:endParaRPr lang="en-US"/>
          </a:p>
        </p:txBody>
      </p:sp>
    </p:spTree>
    <p:extLst>
      <p:ext uri="{BB962C8B-B14F-4D97-AF65-F5344CB8AC3E}">
        <p14:creationId xmlns:p14="http://schemas.microsoft.com/office/powerpoint/2010/main" val="234995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553653F-C929-47EA-9BC7-E15E55453B2F}" type="datetimeFigureOut">
              <a:rPr lang="en-US" smtClean="0"/>
              <a:t>31/07/2021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9FA3667-4288-4B7D-B88D-0D3B3CB80F3C}" type="slidenum">
              <a:rPr lang="en-US" smtClean="0"/>
              <a:t>‹#›</a:t>
            </a:fld>
            <a:endParaRPr lang="en-US"/>
          </a:p>
        </p:txBody>
      </p:sp>
    </p:spTree>
    <p:extLst>
      <p:ext uri="{BB962C8B-B14F-4D97-AF65-F5344CB8AC3E}">
        <p14:creationId xmlns:p14="http://schemas.microsoft.com/office/powerpoint/2010/main" val="1534454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vi.wikipedia.org/wiki/T%E1%BA%ADp_tin:1872_Japanese_silver_yen_obverse.png" TargetMode="Externa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vi.wikipedia.org/wiki/T%E1%BA%ADp_tin:Old1Yen_silver_certificate_Bank_of_Japnan_note.jp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17000" b="-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5977"/>
            <a:ext cx="4343400" cy="2514600"/>
          </a:xfrm>
          <a:prstGeom prst="rect">
            <a:avLst/>
          </a:prstGeom>
          <a:ln w="1905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5464" y="20782"/>
            <a:ext cx="4339936" cy="2511135"/>
          </a:xfrm>
          <a:prstGeom prst="rect">
            <a:avLst/>
          </a:prstGeom>
          <a:ln w="19050">
            <a:solidFill>
              <a:schemeClr val="tx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2578677"/>
            <a:ext cx="4343400" cy="2511135"/>
          </a:xfrm>
          <a:prstGeom prst="rect">
            <a:avLst/>
          </a:prstGeom>
          <a:ln w="19050">
            <a:solidFill>
              <a:schemeClr val="tx1"/>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5464" y="2578677"/>
            <a:ext cx="4343400" cy="2505940"/>
          </a:xfrm>
          <a:prstGeom prst="rect">
            <a:avLst/>
          </a:prstGeom>
          <a:ln w="19050">
            <a:solidFill>
              <a:schemeClr val="tx1"/>
            </a:solidFill>
          </a:ln>
        </p:spPr>
      </p:pic>
      <p:sp>
        <p:nvSpPr>
          <p:cNvPr id="9" name="TextBox 8"/>
          <p:cNvSpPr txBox="1"/>
          <p:nvPr/>
        </p:nvSpPr>
        <p:spPr>
          <a:xfrm>
            <a:off x="1524000" y="1793847"/>
            <a:ext cx="60960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800" dirty="0" err="1">
                <a:latin typeface="Arial" pitchFamily="34" charset="0"/>
                <a:cs typeface="Arial" pitchFamily="34" charset="0"/>
              </a:rPr>
              <a:t>Bạn</a:t>
            </a:r>
            <a:r>
              <a:rPr lang="en-US" sz="4800" dirty="0">
                <a:latin typeface="Arial" pitchFamily="34" charset="0"/>
                <a:cs typeface="Arial" pitchFamily="34" charset="0"/>
              </a:rPr>
              <a:t> </a:t>
            </a:r>
            <a:r>
              <a:rPr lang="en-US" sz="4800" dirty="0" err="1">
                <a:latin typeface="Arial" pitchFamily="34" charset="0"/>
                <a:cs typeface="Arial" pitchFamily="34" charset="0"/>
              </a:rPr>
              <a:t>hãy</a:t>
            </a:r>
            <a:r>
              <a:rPr lang="en-US" sz="4800" dirty="0">
                <a:latin typeface="Arial" pitchFamily="34" charset="0"/>
                <a:cs typeface="Arial" pitchFamily="34" charset="0"/>
              </a:rPr>
              <a:t> </a:t>
            </a:r>
            <a:r>
              <a:rPr lang="en-US" sz="4800" dirty="0" err="1">
                <a:latin typeface="Arial" pitchFamily="34" charset="0"/>
                <a:cs typeface="Arial" pitchFamily="34" charset="0"/>
              </a:rPr>
              <a:t>cho</a:t>
            </a:r>
            <a:r>
              <a:rPr lang="en-US" sz="4800" dirty="0">
                <a:latin typeface="Arial" pitchFamily="34" charset="0"/>
                <a:cs typeface="Arial" pitchFamily="34" charset="0"/>
              </a:rPr>
              <a:t> </a:t>
            </a:r>
            <a:r>
              <a:rPr lang="en-US" sz="4800" dirty="0" err="1">
                <a:latin typeface="Arial" pitchFamily="34" charset="0"/>
                <a:cs typeface="Arial" pitchFamily="34" charset="0"/>
              </a:rPr>
              <a:t>biết</a:t>
            </a:r>
            <a:r>
              <a:rPr lang="en-US" sz="4800" dirty="0">
                <a:latin typeface="Arial" pitchFamily="34" charset="0"/>
                <a:cs typeface="Arial" pitchFamily="34" charset="0"/>
              </a:rPr>
              <a:t> </a:t>
            </a:r>
            <a:r>
              <a:rPr lang="en-US" sz="4800" dirty="0" err="1">
                <a:latin typeface="Arial" pitchFamily="34" charset="0"/>
                <a:cs typeface="Arial" pitchFamily="34" charset="0"/>
              </a:rPr>
              <a:t>đây</a:t>
            </a:r>
            <a:r>
              <a:rPr lang="en-US" sz="4800" dirty="0">
                <a:latin typeface="Arial" pitchFamily="34" charset="0"/>
                <a:cs typeface="Arial" pitchFamily="34" charset="0"/>
              </a:rPr>
              <a:t> </a:t>
            </a:r>
            <a:r>
              <a:rPr lang="en-US" sz="4800" dirty="0" err="1">
                <a:latin typeface="Arial" pitchFamily="34" charset="0"/>
                <a:cs typeface="Arial" pitchFamily="34" charset="0"/>
              </a:rPr>
              <a:t>là</a:t>
            </a:r>
            <a:r>
              <a:rPr lang="en-US" sz="4800" dirty="0">
                <a:latin typeface="Arial" pitchFamily="34" charset="0"/>
                <a:cs typeface="Arial" pitchFamily="34" charset="0"/>
              </a:rPr>
              <a:t> </a:t>
            </a:r>
            <a:r>
              <a:rPr lang="en-US" sz="4800" dirty="0" err="1">
                <a:latin typeface="Arial" pitchFamily="34" charset="0"/>
                <a:cs typeface="Arial" pitchFamily="34" charset="0"/>
              </a:rPr>
              <a:t>đất</a:t>
            </a:r>
            <a:r>
              <a:rPr lang="en-US" sz="4800" dirty="0">
                <a:latin typeface="Arial" pitchFamily="34" charset="0"/>
                <a:cs typeface="Arial" pitchFamily="34" charset="0"/>
              </a:rPr>
              <a:t> </a:t>
            </a:r>
            <a:r>
              <a:rPr lang="en-US" sz="4800" dirty="0" err="1">
                <a:latin typeface="Arial" pitchFamily="34" charset="0"/>
                <a:cs typeface="Arial" pitchFamily="34" charset="0"/>
              </a:rPr>
              <a:t>nước</a:t>
            </a:r>
            <a:r>
              <a:rPr lang="en-US" sz="4800" dirty="0">
                <a:latin typeface="Arial" pitchFamily="34" charset="0"/>
                <a:cs typeface="Arial" pitchFamily="34" charset="0"/>
              </a:rPr>
              <a:t> </a:t>
            </a:r>
            <a:r>
              <a:rPr lang="en-US" sz="4800" dirty="0" err="1">
                <a:latin typeface="Arial" pitchFamily="34" charset="0"/>
                <a:cs typeface="Arial" pitchFamily="34" charset="0"/>
              </a:rPr>
              <a:t>nào</a:t>
            </a:r>
            <a:r>
              <a:rPr lang="en-US" sz="4800" dirty="0">
                <a:latin typeface="Arial" pitchFamily="34" charset="0"/>
                <a:cs typeface="Arial" pitchFamily="34" charset="0"/>
              </a:rPr>
              <a:t>?</a:t>
            </a:r>
          </a:p>
        </p:txBody>
      </p:sp>
    </p:spTree>
    <p:extLst>
      <p:ext uri="{BB962C8B-B14F-4D97-AF65-F5344CB8AC3E}">
        <p14:creationId xmlns:p14="http://schemas.microsoft.com/office/powerpoint/2010/main" val="57013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anim calcmode="lin" valueType="num">
                                      <p:cBhvr>
                                        <p:cTn id="31" dur="2000" fill="hold"/>
                                        <p:tgtEl>
                                          <p:spTgt spid="9"/>
                                        </p:tgtEl>
                                        <p:attrNameLst>
                                          <p:attrName>ppt_w</p:attrName>
                                        </p:attrNameLst>
                                      </p:cBhvr>
                                      <p:tavLst>
                                        <p:tav tm="0" fmla="#ppt_w*sin(2.5*pi*$)">
                                          <p:val>
                                            <p:fltVal val="0"/>
                                          </p:val>
                                        </p:tav>
                                        <p:tav tm="100000">
                                          <p:val>
                                            <p:fltVal val="1"/>
                                          </p:val>
                                        </p:tav>
                                      </p:tavLst>
                                    </p:anim>
                                    <p:anim calcmode="lin" valueType="num">
                                      <p:cBhvr>
                                        <p:cTn id="32"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09550"/>
            <a:ext cx="4419600" cy="33528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465243" y="3969327"/>
            <a:ext cx="4370243"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latin typeface="Arial" pitchFamily="34" charset="0"/>
                <a:cs typeface="Arial" pitchFamily="34" charset="0"/>
              </a:rPr>
              <a:t>Tầng</a:t>
            </a:r>
            <a:r>
              <a:rPr lang="en-US" sz="3200" b="1" dirty="0">
                <a:latin typeface="Arial" pitchFamily="34" charset="0"/>
                <a:cs typeface="Arial" pitchFamily="34" charset="0"/>
              </a:rPr>
              <a:t> </a:t>
            </a:r>
            <a:r>
              <a:rPr lang="en-US" sz="3200" b="1" dirty="0" err="1">
                <a:latin typeface="Arial" pitchFamily="34" charset="0"/>
                <a:cs typeface="Arial" pitchFamily="34" charset="0"/>
              </a:rPr>
              <a:t>lớp</a:t>
            </a:r>
            <a:r>
              <a:rPr lang="en-US" sz="3200" b="1" dirty="0">
                <a:latin typeface="Arial" pitchFamily="34" charset="0"/>
                <a:cs typeface="Arial" pitchFamily="34" charset="0"/>
              </a:rPr>
              <a:t> </a:t>
            </a:r>
            <a:r>
              <a:rPr lang="en-US" sz="3200" b="1" dirty="0" err="1">
                <a:latin typeface="Arial" pitchFamily="34" charset="0"/>
                <a:cs typeface="Arial" pitchFamily="34" charset="0"/>
              </a:rPr>
              <a:t>nông</a:t>
            </a:r>
            <a:r>
              <a:rPr lang="en-US" sz="3200" b="1" dirty="0">
                <a:latin typeface="Arial" pitchFamily="34" charset="0"/>
                <a:cs typeface="Arial" pitchFamily="34" charset="0"/>
              </a:rPr>
              <a:t> </a:t>
            </a:r>
            <a:r>
              <a:rPr lang="en-US" sz="3200" b="1" dirty="0" err="1">
                <a:latin typeface="Arial" pitchFamily="34" charset="0"/>
                <a:cs typeface="Arial" pitchFamily="34" charset="0"/>
              </a:rPr>
              <a:t>dân</a:t>
            </a:r>
            <a:endParaRPr lang="en-US" sz="3200" b="1" dirty="0">
              <a:latin typeface="Arial" pitchFamily="34" charset="0"/>
              <a:cs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173" y="187036"/>
            <a:ext cx="4464627" cy="33753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651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3350"/>
            <a:ext cx="6882245" cy="3990975"/>
          </a:xfrm>
          <a:prstGeom prst="rect">
            <a:avLst/>
          </a:prstGeom>
        </p:spPr>
      </p:pic>
      <p:sp>
        <p:nvSpPr>
          <p:cNvPr id="6" name="Rectangle 24"/>
          <p:cNvSpPr>
            <a:spLocks noChangeArrowheads="1"/>
          </p:cNvSpPr>
          <p:nvPr/>
        </p:nvSpPr>
        <p:spPr bwMode="auto">
          <a:xfrm>
            <a:off x="838200" y="4324350"/>
            <a:ext cx="7467600" cy="533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2000" b="1" dirty="0" err="1">
                <a:latin typeface="Arial" pitchFamily="34" charset="0"/>
                <a:cs typeface="Arial" pitchFamily="34" charset="0"/>
              </a:rPr>
              <a:t>Tầng</a:t>
            </a:r>
            <a:r>
              <a:rPr lang="en-US" sz="2000" b="1" dirty="0">
                <a:latin typeface="Arial" pitchFamily="34" charset="0"/>
                <a:cs typeface="Arial" pitchFamily="34" charset="0"/>
              </a:rPr>
              <a:t> </a:t>
            </a:r>
            <a:r>
              <a:rPr lang="en-US" sz="2000" b="1" dirty="0" err="1">
                <a:latin typeface="Arial" pitchFamily="34" charset="0"/>
                <a:cs typeface="Arial" pitchFamily="34" charset="0"/>
              </a:rPr>
              <a:t>lớp</a:t>
            </a:r>
            <a:r>
              <a:rPr lang="en-US" sz="2000" b="1" dirty="0">
                <a:latin typeface="Arial" pitchFamily="34" charset="0"/>
                <a:cs typeface="Arial" pitchFamily="34" charset="0"/>
              </a:rPr>
              <a:t> </a:t>
            </a:r>
            <a:r>
              <a:rPr lang="en-US" sz="2000" b="1" dirty="0" err="1">
                <a:latin typeface="Arial" pitchFamily="34" charset="0"/>
                <a:cs typeface="Arial" pitchFamily="34" charset="0"/>
              </a:rPr>
              <a:t>tư</a:t>
            </a:r>
            <a:r>
              <a:rPr lang="en-US" sz="2000" b="1" dirty="0">
                <a:latin typeface="Arial" pitchFamily="34" charset="0"/>
                <a:cs typeface="Arial" pitchFamily="34" charset="0"/>
              </a:rPr>
              <a:t> </a:t>
            </a:r>
            <a:r>
              <a:rPr lang="en-US" sz="2000" b="1" dirty="0" err="1">
                <a:latin typeface="Arial" pitchFamily="34" charset="0"/>
                <a:cs typeface="Arial" pitchFamily="34" charset="0"/>
              </a:rPr>
              <a:t>sản</a:t>
            </a:r>
            <a:r>
              <a:rPr lang="en-US" sz="2000" b="1" dirty="0">
                <a:latin typeface="Arial" pitchFamily="34" charset="0"/>
                <a:cs typeface="Arial" pitchFamily="34" charset="0"/>
              </a:rPr>
              <a:t> </a:t>
            </a:r>
            <a:r>
              <a:rPr lang="en-US" sz="2000" b="1" dirty="0" err="1">
                <a:latin typeface="Arial" pitchFamily="34" charset="0"/>
                <a:cs typeface="Arial" pitchFamily="34" charset="0"/>
              </a:rPr>
              <a:t>và</a:t>
            </a:r>
            <a:r>
              <a:rPr lang="en-US" sz="2000" b="1" dirty="0">
                <a:latin typeface="Arial" pitchFamily="34" charset="0"/>
                <a:cs typeface="Arial" pitchFamily="34" charset="0"/>
              </a:rPr>
              <a:t> </a:t>
            </a:r>
            <a:r>
              <a:rPr lang="en-US" sz="2000" b="1" dirty="0" err="1">
                <a:latin typeface="Arial" pitchFamily="34" charset="0"/>
                <a:cs typeface="Arial" pitchFamily="34" charset="0"/>
              </a:rPr>
              <a:t>thị</a:t>
            </a:r>
            <a:r>
              <a:rPr lang="en-US" sz="2000" b="1" dirty="0">
                <a:latin typeface="Arial" pitchFamily="34" charset="0"/>
                <a:cs typeface="Arial" pitchFamily="34" charset="0"/>
              </a:rPr>
              <a:t> </a:t>
            </a:r>
            <a:r>
              <a:rPr lang="en-US" sz="2000" b="1" dirty="0" err="1">
                <a:latin typeface="Arial" pitchFamily="34" charset="0"/>
                <a:cs typeface="Arial" pitchFamily="34" charset="0"/>
              </a:rPr>
              <a:t>sản</a:t>
            </a:r>
            <a:r>
              <a:rPr lang="en-US" sz="2000" b="1" dirty="0">
                <a:latin typeface="Arial" pitchFamily="34" charset="0"/>
                <a:cs typeface="Arial" pitchFamily="34" charset="0"/>
              </a:rPr>
              <a:t> </a:t>
            </a:r>
            <a:r>
              <a:rPr lang="en-US" sz="2000" b="1" dirty="0" err="1">
                <a:latin typeface="Arial" pitchFamily="34" charset="0"/>
                <a:cs typeface="Arial" pitchFamily="34" charset="0"/>
              </a:rPr>
              <a:t>dân</a:t>
            </a:r>
            <a:r>
              <a:rPr lang="en-US" sz="2000" b="1" dirty="0">
                <a:latin typeface="Arial" pitchFamily="34" charset="0"/>
                <a:cs typeface="Arial" pitchFamily="34" charset="0"/>
              </a:rPr>
              <a:t> </a:t>
            </a:r>
            <a:r>
              <a:rPr lang="en-US" sz="2000" b="1" dirty="0" err="1">
                <a:latin typeface="Arial" pitchFamily="34" charset="0"/>
                <a:cs typeface="Arial" pitchFamily="34" charset="0"/>
              </a:rPr>
              <a:t>tại</a:t>
            </a:r>
            <a:r>
              <a:rPr lang="en-US" sz="2000" b="1" dirty="0">
                <a:latin typeface="Arial" pitchFamily="34" charset="0"/>
                <a:cs typeface="Arial" pitchFamily="34" charset="0"/>
              </a:rPr>
              <a:t> </a:t>
            </a:r>
            <a:r>
              <a:rPr lang="en-US" sz="2000" b="1" dirty="0" err="1">
                <a:latin typeface="Arial" pitchFamily="34" charset="0"/>
                <a:cs typeface="Arial" pitchFamily="34" charset="0"/>
              </a:rPr>
              <a:t>đô</a:t>
            </a:r>
            <a:r>
              <a:rPr lang="en-US" sz="2000" b="1" dirty="0">
                <a:latin typeface="Arial" pitchFamily="34" charset="0"/>
                <a:cs typeface="Arial" pitchFamily="34" charset="0"/>
              </a:rPr>
              <a:t> </a:t>
            </a:r>
            <a:r>
              <a:rPr lang="en-US" sz="2000" b="1" dirty="0" err="1">
                <a:latin typeface="Arial" pitchFamily="34" charset="0"/>
                <a:cs typeface="Arial" pitchFamily="34" charset="0"/>
              </a:rPr>
              <a:t>thi</a:t>
            </a:r>
            <a:r>
              <a:rPr lang="en-US" sz="2000" b="1" dirty="0">
                <a:latin typeface="Arial" pitchFamily="34" charset="0"/>
                <a:cs typeface="Arial" pitchFamily="34" charset="0"/>
              </a:rPr>
              <a:t>̣ </a:t>
            </a:r>
            <a:r>
              <a:rPr lang="en-US" sz="2000" b="1" dirty="0" err="1">
                <a:latin typeface="Arial" pitchFamily="34" charset="0"/>
                <a:cs typeface="Arial" pitchFamily="34" charset="0"/>
              </a:rPr>
              <a:t>Nhật</a:t>
            </a:r>
            <a:r>
              <a:rPr lang="en-US" sz="2000" b="1" dirty="0">
                <a:latin typeface="Arial" pitchFamily="34" charset="0"/>
                <a:cs typeface="Arial" pitchFamily="34" charset="0"/>
              </a:rPr>
              <a:t> </a:t>
            </a:r>
            <a:r>
              <a:rPr lang="en-US" sz="2000" b="1" dirty="0" err="1">
                <a:latin typeface="Arial" pitchFamily="34" charset="0"/>
                <a:cs typeface="Arial" pitchFamily="34" charset="0"/>
              </a:rPr>
              <a:t>Bản</a:t>
            </a:r>
            <a:r>
              <a:rPr lang="en-US" sz="2000" b="1" dirty="0">
                <a:latin typeface="Arial" pitchFamily="34" charset="0"/>
                <a:cs typeface="Arial" pitchFamily="34" charset="0"/>
              </a:rPr>
              <a:t> </a:t>
            </a:r>
            <a:r>
              <a:rPr lang="en-US" sz="2000" b="1" dirty="0" err="1">
                <a:latin typeface="Arial" pitchFamily="34" charset="0"/>
                <a:cs typeface="Arial" pitchFamily="34" charset="0"/>
              </a:rPr>
              <a:t>thê</a:t>
            </a:r>
            <a:r>
              <a:rPr lang="en-US" sz="2000" b="1" dirty="0">
                <a:latin typeface="Arial" pitchFamily="34" charset="0"/>
                <a:cs typeface="Arial" pitchFamily="34" charset="0"/>
              </a:rPr>
              <a:t>́ </a:t>
            </a:r>
            <a:r>
              <a:rPr lang="en-US" sz="2000" b="1" dirty="0" err="1">
                <a:latin typeface="Arial" pitchFamily="34" charset="0"/>
                <a:cs typeface="Arial" pitchFamily="34" charset="0"/>
              </a:rPr>
              <a:t>ki</a:t>
            </a:r>
            <a:r>
              <a:rPr lang="en-US" sz="2000" b="1" dirty="0">
                <a:latin typeface="Arial" pitchFamily="34" charset="0"/>
                <a:cs typeface="Arial" pitchFamily="34" charset="0"/>
              </a:rPr>
              <a:t>̉ XIX</a:t>
            </a:r>
          </a:p>
        </p:txBody>
      </p:sp>
    </p:spTree>
    <p:extLst>
      <p:ext uri="{BB962C8B-B14F-4D97-AF65-F5344CB8AC3E}">
        <p14:creationId xmlns:p14="http://schemas.microsoft.com/office/powerpoint/2010/main" val="250005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1891" y="460502"/>
            <a:ext cx="1620957" cy="461665"/>
          </a:xfrm>
          <a:prstGeom prst="rect">
            <a:avLst/>
          </a:prstGeom>
        </p:spPr>
        <p:txBody>
          <a:bodyPr wrap="none">
            <a:spAutoFit/>
          </a:bodyPr>
          <a:lstStyle/>
          <a:p>
            <a:r>
              <a:rPr lang="en-US" sz="2400" dirty="0">
                <a:latin typeface="Arial" pitchFamily="34" charset="0"/>
                <a:cs typeface="Arial" pitchFamily="34" charset="0"/>
              </a:rPr>
              <a:t>- </a:t>
            </a:r>
            <a:r>
              <a:rPr lang="en-US" sz="2400" u="sng" dirty="0" err="1">
                <a:latin typeface="Arial" pitchFamily="34" charset="0"/>
                <a:cs typeface="Arial" pitchFamily="34" charset="0"/>
              </a:rPr>
              <a:t>Chính</a:t>
            </a:r>
            <a:r>
              <a:rPr lang="en-US" sz="2400" u="sng" dirty="0">
                <a:latin typeface="Arial" pitchFamily="34" charset="0"/>
                <a:cs typeface="Arial" pitchFamily="34" charset="0"/>
              </a:rPr>
              <a:t> </a:t>
            </a:r>
            <a:r>
              <a:rPr lang="en-US" sz="2400" u="sng" dirty="0" err="1">
                <a:latin typeface="Arial" pitchFamily="34" charset="0"/>
                <a:cs typeface="Arial" pitchFamily="34" charset="0"/>
              </a:rPr>
              <a:t>trị</a:t>
            </a:r>
            <a:r>
              <a:rPr lang="en-US" sz="2400" dirty="0">
                <a:latin typeface="Arial" pitchFamily="34" charset="0"/>
                <a:cs typeface="Arial" pitchFamily="34" charset="0"/>
              </a:rPr>
              <a:t>:</a:t>
            </a:r>
          </a:p>
        </p:txBody>
      </p:sp>
      <p:sp>
        <p:nvSpPr>
          <p:cNvPr id="6" name="TextBox 5"/>
          <p:cNvSpPr txBox="1"/>
          <p:nvPr/>
        </p:nvSpPr>
        <p:spPr>
          <a:xfrm>
            <a:off x="990600" y="996136"/>
            <a:ext cx="7391400" cy="400110"/>
          </a:xfrm>
          <a:prstGeom prst="rect">
            <a:avLst/>
          </a:prstGeom>
          <a:noFill/>
        </p:spPr>
        <p:txBody>
          <a:bodyPr wrap="square" rtlCol="0">
            <a:spAutoFit/>
          </a:bodyPr>
          <a:lstStyle/>
          <a:p>
            <a:r>
              <a:rPr lang="en-US" sz="2000" dirty="0">
                <a:latin typeface="Arial" pitchFamily="34" charset="0"/>
                <a:cs typeface="Arial" pitchFamily="34" charset="0"/>
              </a:rPr>
              <a:t>+ </a:t>
            </a:r>
            <a:r>
              <a:rPr lang="en-US" sz="2000" dirty="0" err="1">
                <a:latin typeface="Arial" pitchFamily="34" charset="0"/>
                <a:cs typeface="Arial" pitchFamily="34" charset="0"/>
              </a:rPr>
              <a:t>Giữa</a:t>
            </a:r>
            <a:r>
              <a:rPr lang="en-US" sz="2000" dirty="0">
                <a:latin typeface="Arial" pitchFamily="34" charset="0"/>
                <a:cs typeface="Arial" pitchFamily="34" charset="0"/>
              </a:rPr>
              <a:t> </a:t>
            </a:r>
            <a:r>
              <a:rPr lang="en-US" sz="2000" dirty="0" err="1">
                <a:latin typeface="Arial" pitchFamily="34" charset="0"/>
                <a:cs typeface="Arial" pitchFamily="34" charset="0"/>
              </a:rPr>
              <a:t>thế</a:t>
            </a:r>
            <a:r>
              <a:rPr lang="en-US" sz="2000" dirty="0">
                <a:latin typeface="Arial" pitchFamily="34" charset="0"/>
                <a:cs typeface="Arial" pitchFamily="34" charset="0"/>
              </a:rPr>
              <a:t> </a:t>
            </a:r>
            <a:r>
              <a:rPr lang="en-US" sz="2000" dirty="0" err="1">
                <a:latin typeface="Arial" pitchFamily="34" charset="0"/>
                <a:cs typeface="Arial" pitchFamily="34" charset="0"/>
              </a:rPr>
              <a:t>kỉ</a:t>
            </a:r>
            <a:r>
              <a:rPr lang="en-US" sz="2000" dirty="0">
                <a:latin typeface="Arial" pitchFamily="34" charset="0"/>
                <a:cs typeface="Arial" pitchFamily="34" charset="0"/>
              </a:rPr>
              <a:t> XIX, </a:t>
            </a:r>
            <a:r>
              <a:rPr lang="en-US" sz="2000" dirty="0" err="1">
                <a:latin typeface="Arial" pitchFamily="34" charset="0"/>
                <a:cs typeface="Arial" pitchFamily="34" charset="0"/>
              </a:rPr>
              <a:t>Nhật</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vẫn</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một</a:t>
            </a:r>
            <a:r>
              <a:rPr lang="en-US" sz="2000" dirty="0">
                <a:latin typeface="Arial" pitchFamily="34" charset="0"/>
                <a:cs typeface="Arial" pitchFamily="34" charset="0"/>
              </a:rPr>
              <a:t> </a:t>
            </a:r>
            <a:r>
              <a:rPr lang="en-US" sz="2000" dirty="0" err="1">
                <a:latin typeface="Arial" pitchFamily="34" charset="0"/>
                <a:cs typeface="Arial" pitchFamily="34" charset="0"/>
              </a:rPr>
              <a:t>quốc</a:t>
            </a:r>
            <a:r>
              <a:rPr lang="en-US" sz="2000" dirty="0">
                <a:latin typeface="Arial" pitchFamily="34" charset="0"/>
                <a:cs typeface="Arial" pitchFamily="34" charset="0"/>
              </a:rPr>
              <a:t> </a:t>
            </a:r>
            <a:r>
              <a:rPr lang="en-US" sz="2000" dirty="0" err="1">
                <a:latin typeface="Arial" pitchFamily="34" charset="0"/>
                <a:cs typeface="Arial" pitchFamily="34" charset="0"/>
              </a:rPr>
              <a:t>gia</a:t>
            </a:r>
            <a:r>
              <a:rPr lang="en-US" sz="2000" dirty="0">
                <a:latin typeface="Arial" pitchFamily="34" charset="0"/>
                <a:cs typeface="Arial" pitchFamily="34" charset="0"/>
              </a:rPr>
              <a:t> </a:t>
            </a:r>
            <a:r>
              <a:rPr lang="en-US" sz="2000" dirty="0" err="1">
                <a:latin typeface="Arial" pitchFamily="34" charset="0"/>
                <a:cs typeface="Arial" pitchFamily="34" charset="0"/>
              </a:rPr>
              <a:t>phong</a:t>
            </a:r>
            <a:r>
              <a:rPr lang="en-US" sz="2000" dirty="0">
                <a:latin typeface="Arial" pitchFamily="34" charset="0"/>
                <a:cs typeface="Arial" pitchFamily="34" charset="0"/>
              </a:rPr>
              <a:t> </a:t>
            </a:r>
            <a:r>
              <a:rPr lang="en-US" sz="2000" dirty="0" err="1">
                <a:latin typeface="Arial" pitchFamily="34" charset="0"/>
                <a:cs typeface="Arial" pitchFamily="34" charset="0"/>
              </a:rPr>
              <a:t>kiến</a:t>
            </a:r>
            <a:endParaRPr lang="en-US" sz="2000" dirty="0">
              <a:latin typeface="Arial" pitchFamily="34" charset="0"/>
              <a:cs typeface="Arial" pitchFamily="34" charset="0"/>
            </a:endParaRPr>
          </a:p>
        </p:txBody>
      </p:sp>
      <p:sp>
        <p:nvSpPr>
          <p:cNvPr id="7" name="TextBox 6"/>
          <p:cNvSpPr txBox="1"/>
          <p:nvPr/>
        </p:nvSpPr>
        <p:spPr>
          <a:xfrm>
            <a:off x="990600" y="1377136"/>
            <a:ext cx="7391400" cy="707886"/>
          </a:xfrm>
          <a:prstGeom prst="rect">
            <a:avLst/>
          </a:prstGeom>
          <a:noFill/>
        </p:spPr>
        <p:txBody>
          <a:bodyPr wrap="square" rtlCol="0">
            <a:spAutoFit/>
          </a:bodyPr>
          <a:lstStyle/>
          <a:p>
            <a:r>
              <a:rPr lang="en-US" sz="2000" dirty="0">
                <a:latin typeface="Arial" pitchFamily="34" charset="0"/>
                <a:cs typeface="Arial" pitchFamily="34" charset="0"/>
              </a:rPr>
              <a:t>+ </a:t>
            </a:r>
            <a:r>
              <a:rPr lang="en-US" sz="2000" dirty="0" err="1">
                <a:latin typeface="Arial" pitchFamily="34" charset="0"/>
                <a:cs typeface="Arial" pitchFamily="34" charset="0"/>
              </a:rPr>
              <a:t>Thiên</a:t>
            </a:r>
            <a:r>
              <a:rPr lang="en-US" sz="2000" dirty="0">
                <a:latin typeface="Arial" pitchFamily="34" charset="0"/>
                <a:cs typeface="Arial" pitchFamily="34" charset="0"/>
              </a:rPr>
              <a:t> </a:t>
            </a:r>
            <a:r>
              <a:rPr lang="en-US" sz="2000" dirty="0" err="1">
                <a:latin typeface="Arial" pitchFamily="34" charset="0"/>
                <a:cs typeface="Arial" pitchFamily="34" charset="0"/>
              </a:rPr>
              <a:t>hoàng</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vị</a:t>
            </a:r>
            <a:r>
              <a:rPr lang="en-US" sz="2000" dirty="0">
                <a:latin typeface="Arial" pitchFamily="34" charset="0"/>
                <a:cs typeface="Arial" pitchFamily="34" charset="0"/>
              </a:rPr>
              <a:t> </a:t>
            </a:r>
            <a:r>
              <a:rPr lang="en-US" sz="2000" dirty="0" err="1">
                <a:latin typeface="Arial" pitchFamily="34" charset="0"/>
                <a:cs typeface="Arial" pitchFamily="34" charset="0"/>
              </a:rPr>
              <a:t>trí</a:t>
            </a:r>
            <a:r>
              <a:rPr lang="en-US" sz="2000" dirty="0">
                <a:latin typeface="Arial" pitchFamily="34" charset="0"/>
                <a:cs typeface="Arial" pitchFamily="34" charset="0"/>
              </a:rPr>
              <a:t> </a:t>
            </a:r>
            <a:r>
              <a:rPr lang="en-US" sz="2000" dirty="0" err="1">
                <a:latin typeface="Arial" pitchFamily="34" charset="0"/>
                <a:cs typeface="Arial" pitchFamily="34" charset="0"/>
              </a:rPr>
              <a:t>tối</a:t>
            </a:r>
            <a:r>
              <a:rPr lang="en-US" sz="2000" dirty="0">
                <a:latin typeface="Arial" pitchFamily="34" charset="0"/>
                <a:cs typeface="Arial" pitchFamily="34" charset="0"/>
              </a:rPr>
              <a:t> </a:t>
            </a:r>
            <a:r>
              <a:rPr lang="en-US" sz="2000" dirty="0" err="1">
                <a:latin typeface="Arial" pitchFamily="34" charset="0"/>
                <a:cs typeface="Arial" pitchFamily="34" charset="0"/>
              </a:rPr>
              <a:t>cao</a:t>
            </a:r>
            <a:r>
              <a:rPr lang="en-US" sz="2000" dirty="0">
                <a:latin typeface="Arial" pitchFamily="34" charset="0"/>
                <a:cs typeface="Arial" pitchFamily="34" charset="0"/>
              </a:rPr>
              <a:t>, </a:t>
            </a:r>
            <a:r>
              <a:rPr lang="en-US" sz="2000" dirty="0" err="1">
                <a:latin typeface="Arial" pitchFamily="34" charset="0"/>
                <a:cs typeface="Arial" pitchFamily="34" charset="0"/>
              </a:rPr>
              <a:t>nhưng</a:t>
            </a:r>
            <a:r>
              <a:rPr lang="en-US" sz="2000" dirty="0">
                <a:latin typeface="Arial" pitchFamily="34" charset="0"/>
                <a:cs typeface="Arial" pitchFamily="34" charset="0"/>
              </a:rPr>
              <a:t> </a:t>
            </a:r>
            <a:r>
              <a:rPr lang="en-US" sz="2000" dirty="0" err="1">
                <a:latin typeface="Arial" pitchFamily="34" charset="0"/>
                <a:cs typeface="Arial" pitchFamily="34" charset="0"/>
              </a:rPr>
              <a:t>quyền</a:t>
            </a:r>
            <a:r>
              <a:rPr lang="en-US" sz="2000" dirty="0">
                <a:latin typeface="Arial" pitchFamily="34" charset="0"/>
                <a:cs typeface="Arial" pitchFamily="34" charset="0"/>
              </a:rPr>
              <a:t> </a:t>
            </a:r>
            <a:r>
              <a:rPr lang="en-US" sz="2000" dirty="0" err="1">
                <a:latin typeface="Arial" pitchFamily="34" charset="0"/>
                <a:cs typeface="Arial" pitchFamily="34" charset="0"/>
              </a:rPr>
              <a:t>hành</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tế</a:t>
            </a:r>
            <a:r>
              <a:rPr lang="en-US" sz="2000" dirty="0">
                <a:latin typeface="Arial" pitchFamily="34" charset="0"/>
                <a:cs typeface="Arial" pitchFamily="34" charset="0"/>
              </a:rPr>
              <a:t> </a:t>
            </a:r>
            <a:r>
              <a:rPr lang="en-US" sz="2000" dirty="0" err="1">
                <a:latin typeface="Arial" pitchFamily="34" charset="0"/>
                <a:cs typeface="Arial" pitchFamily="34" charset="0"/>
              </a:rPr>
              <a:t>thuộc</a:t>
            </a:r>
            <a:r>
              <a:rPr lang="en-US" sz="2000" dirty="0">
                <a:latin typeface="Arial" pitchFamily="34" charset="0"/>
                <a:cs typeface="Arial" pitchFamily="34" charset="0"/>
              </a:rPr>
              <a:t> </a:t>
            </a:r>
            <a:r>
              <a:rPr lang="en-US" sz="2000" dirty="0" err="1">
                <a:latin typeface="Arial" pitchFamily="34" charset="0"/>
                <a:cs typeface="Arial" pitchFamily="34" charset="0"/>
              </a:rPr>
              <a:t>về</a:t>
            </a:r>
            <a:r>
              <a:rPr lang="en-US" sz="2000" dirty="0">
                <a:latin typeface="Arial" pitchFamily="34" charset="0"/>
                <a:cs typeface="Arial" pitchFamily="34" charset="0"/>
              </a:rPr>
              <a:t> </a:t>
            </a:r>
            <a:r>
              <a:rPr lang="en-US" sz="2000" dirty="0" err="1">
                <a:latin typeface="Arial" pitchFamily="34" charset="0"/>
                <a:cs typeface="Arial" pitchFamily="34" charset="0"/>
              </a:rPr>
              <a:t>Sôgun</a:t>
            </a:r>
            <a:r>
              <a:rPr lang="en-US" sz="2000" dirty="0">
                <a:latin typeface="Arial" pitchFamily="34" charset="0"/>
                <a:cs typeface="Arial" pitchFamily="34" charset="0"/>
              </a:rPr>
              <a:t> </a:t>
            </a:r>
            <a:r>
              <a:rPr lang="en-US" sz="2000" dirty="0" err="1">
                <a:latin typeface="Arial" pitchFamily="34" charset="0"/>
                <a:cs typeface="Arial" pitchFamily="34" charset="0"/>
              </a:rPr>
              <a:t>dòng</a:t>
            </a:r>
            <a:r>
              <a:rPr lang="en-US" sz="2000" dirty="0">
                <a:latin typeface="Arial" pitchFamily="34" charset="0"/>
                <a:cs typeface="Arial" pitchFamily="34" charset="0"/>
              </a:rPr>
              <a:t> </a:t>
            </a:r>
            <a:r>
              <a:rPr lang="en-US" sz="2000" dirty="0" err="1">
                <a:latin typeface="Arial" pitchFamily="34" charset="0"/>
                <a:cs typeface="Arial" pitchFamily="34" charset="0"/>
              </a:rPr>
              <a:t>họ</a:t>
            </a:r>
            <a:r>
              <a:rPr lang="en-US" sz="2000" dirty="0">
                <a:latin typeface="Arial" pitchFamily="34" charset="0"/>
                <a:cs typeface="Arial" pitchFamily="34" charset="0"/>
              </a:rPr>
              <a:t> </a:t>
            </a:r>
            <a:r>
              <a:rPr lang="en-US" sz="2000" dirty="0" err="1">
                <a:latin typeface="Arial" pitchFamily="34" charset="0"/>
                <a:cs typeface="Arial" pitchFamily="34" charset="0"/>
              </a:rPr>
              <a:t>Tô-ku-ga-oa</a:t>
            </a:r>
            <a:r>
              <a:rPr lang="en-US" sz="2000" dirty="0">
                <a:latin typeface="Arial" pitchFamily="34" charset="0"/>
                <a:cs typeface="Arial" pitchFamily="34" charset="0"/>
              </a:rPr>
              <a:t> ở </a:t>
            </a:r>
            <a:r>
              <a:rPr lang="en-US" sz="2000" dirty="0" err="1">
                <a:latin typeface="Arial" pitchFamily="34" charset="0"/>
                <a:cs typeface="Arial" pitchFamily="34" charset="0"/>
              </a:rPr>
              <a:t>phủ</a:t>
            </a:r>
            <a:r>
              <a:rPr lang="en-US" sz="2000" dirty="0">
                <a:latin typeface="Arial" pitchFamily="34" charset="0"/>
                <a:cs typeface="Arial" pitchFamily="34" charset="0"/>
              </a:rPr>
              <a:t> </a:t>
            </a:r>
            <a:r>
              <a:rPr lang="en-US" sz="2000" dirty="0" err="1">
                <a:latin typeface="Arial" pitchFamily="34" charset="0"/>
                <a:cs typeface="Arial" pitchFamily="34" charset="0"/>
              </a:rPr>
              <a:t>chúa</a:t>
            </a:r>
            <a:r>
              <a:rPr lang="en-US" sz="2000" dirty="0">
                <a:latin typeface="Arial" pitchFamily="34" charset="0"/>
                <a:cs typeface="Arial" pitchFamily="34" charset="0"/>
              </a:rPr>
              <a:t> (</a:t>
            </a:r>
            <a:r>
              <a:rPr lang="en-US" sz="2000" dirty="0" err="1">
                <a:latin typeface="Arial" pitchFamily="34" charset="0"/>
                <a:cs typeface="Arial" pitchFamily="34" charset="0"/>
              </a:rPr>
              <a:t>Mạc</a:t>
            </a:r>
            <a:r>
              <a:rPr lang="en-US" sz="2000" dirty="0">
                <a:latin typeface="Arial" pitchFamily="34" charset="0"/>
                <a:cs typeface="Arial" pitchFamily="34" charset="0"/>
              </a:rPr>
              <a:t> </a:t>
            </a:r>
            <a:r>
              <a:rPr lang="en-US" sz="2000" dirty="0" err="1">
                <a:latin typeface="Arial" pitchFamily="34" charset="0"/>
                <a:cs typeface="Arial" pitchFamily="34" charset="0"/>
              </a:rPr>
              <a:t>phủ</a:t>
            </a:r>
            <a:r>
              <a:rPr lang="en-US" sz="2000" dirty="0">
                <a:latin typeface="Arial" pitchFamily="34" charset="0"/>
                <a:cs typeface="Arial" pitchFamily="34" charset="0"/>
              </a:rPr>
              <a:t>)</a:t>
            </a:r>
          </a:p>
        </p:txBody>
      </p:sp>
      <p:sp>
        <p:nvSpPr>
          <p:cNvPr id="8" name="Rectangle 7"/>
          <p:cNvSpPr/>
          <p:nvPr/>
        </p:nvSpPr>
        <p:spPr>
          <a:xfrm>
            <a:off x="609600" y="2215336"/>
            <a:ext cx="7772400" cy="461665"/>
          </a:xfrm>
          <a:prstGeom prst="rect">
            <a:avLst/>
          </a:prstGeom>
        </p:spPr>
        <p:txBody>
          <a:bodyPr wrap="square">
            <a:spAutoFit/>
          </a:bodyPr>
          <a:lstStyle/>
          <a:p>
            <a:r>
              <a:rPr lang="vi-VN" sz="2400" dirty="0"/>
              <a:t>- Các nước đế quốc Âu –Mĩ bắt đầu tấn công Nhật Bản</a:t>
            </a:r>
            <a:endParaRPr lang="en-US" sz="2400" dirty="0"/>
          </a:p>
        </p:txBody>
      </p:sp>
      <p:sp>
        <p:nvSpPr>
          <p:cNvPr id="9" name="Rectangle 8"/>
          <p:cNvSpPr/>
          <p:nvPr/>
        </p:nvSpPr>
        <p:spPr>
          <a:xfrm>
            <a:off x="990600" y="2677001"/>
            <a:ext cx="7391400" cy="1015663"/>
          </a:xfrm>
          <a:prstGeom prst="rect">
            <a:avLst/>
          </a:prstGeom>
        </p:spPr>
        <p:txBody>
          <a:bodyPr wrap="square">
            <a:spAutoFit/>
          </a:bodyPr>
          <a:lstStyle/>
          <a:p>
            <a:r>
              <a:rPr lang="vi-VN" sz="2000" dirty="0"/>
              <a:t>+ Trước tiên là Mĩ dùng </a:t>
            </a:r>
            <a:r>
              <a:rPr lang="en-US" sz="2000" dirty="0" err="1">
                <a:latin typeface="Arial" pitchFamily="34" charset="0"/>
                <a:cs typeface="Arial" pitchFamily="34" charset="0"/>
              </a:rPr>
              <a:t>áp</a:t>
            </a:r>
            <a:r>
              <a:rPr lang="vi-VN" sz="2000" dirty="0"/>
              <a:t> lực</a:t>
            </a:r>
            <a:r>
              <a:rPr lang="en-US" sz="2000" dirty="0"/>
              <a:t> </a:t>
            </a:r>
            <a:r>
              <a:rPr lang="en-US" sz="2000" dirty="0" err="1">
                <a:latin typeface="Arial" pitchFamily="34" charset="0"/>
                <a:cs typeface="Arial" pitchFamily="34" charset="0"/>
              </a:rPr>
              <a:t>quân</a:t>
            </a:r>
            <a:r>
              <a:rPr lang="en-US" sz="2000" dirty="0">
                <a:latin typeface="Arial" pitchFamily="34" charset="0"/>
                <a:cs typeface="Arial" pitchFamily="34" charset="0"/>
              </a:rPr>
              <a:t> </a:t>
            </a:r>
            <a:r>
              <a:rPr lang="en-US" sz="2000" dirty="0" err="1">
                <a:latin typeface="Arial" pitchFamily="34" charset="0"/>
                <a:cs typeface="Arial" pitchFamily="34" charset="0"/>
              </a:rPr>
              <a:t>sự</a:t>
            </a:r>
            <a:r>
              <a:rPr lang="vi-VN" sz="2000" dirty="0"/>
              <a:t> buộc N</a:t>
            </a:r>
            <a:r>
              <a:rPr lang="en-US" sz="2000" dirty="0" err="1">
                <a:latin typeface="Arial" pitchFamily="34" charset="0"/>
                <a:cs typeface="Arial" pitchFamily="34" charset="0"/>
              </a:rPr>
              <a:t>hật</a:t>
            </a:r>
            <a:r>
              <a:rPr lang="vi-VN" sz="2000" dirty="0"/>
              <a:t> Bản phải “mở cửa”</a:t>
            </a:r>
            <a:r>
              <a:rPr lang="en-US" sz="2000" dirty="0"/>
              <a:t> </a:t>
            </a:r>
            <a:r>
              <a:rPr lang="vi-VN" sz="2000" dirty="0"/>
              <a:t>sau đó</a:t>
            </a:r>
            <a:r>
              <a:rPr lang="en-US" sz="2000" dirty="0"/>
              <a:t> </a:t>
            </a:r>
            <a:r>
              <a:rPr lang="vi-VN" sz="2000" dirty="0"/>
              <a:t>Anh,Pháp, Nga, Đức cũng ép Nhật kí các hiệp ước bất bình đẳng </a:t>
            </a:r>
            <a:endParaRPr lang="en-US" sz="2000" dirty="0"/>
          </a:p>
        </p:txBody>
      </p:sp>
      <p:sp>
        <p:nvSpPr>
          <p:cNvPr id="10" name="Rectangle 9"/>
          <p:cNvSpPr/>
          <p:nvPr/>
        </p:nvSpPr>
        <p:spPr>
          <a:xfrm>
            <a:off x="990600" y="3692664"/>
            <a:ext cx="7391400" cy="707886"/>
          </a:xfrm>
          <a:prstGeom prst="rect">
            <a:avLst/>
          </a:prstGeom>
        </p:spPr>
        <p:txBody>
          <a:bodyPr wrap="square">
            <a:spAutoFit/>
          </a:bodyPr>
          <a:lstStyle/>
          <a:p>
            <a:r>
              <a:rPr lang="vi-VN" sz="2000" dirty="0"/>
              <a:t>+Trước nguy cơ bị Xâm lược Nhật Bản hoặc duy trì chế độ PK trì trệ, bảo thủ hoặc phải cải cách</a:t>
            </a:r>
            <a:endParaRPr lang="en-US" sz="2000" dirty="0"/>
          </a:p>
        </p:txBody>
      </p:sp>
    </p:spTree>
    <p:extLst>
      <p:ext uri="{BB962C8B-B14F-4D97-AF65-F5344CB8AC3E}">
        <p14:creationId xmlns:p14="http://schemas.microsoft.com/office/powerpoint/2010/main" val="195536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57150"/>
            <a:ext cx="4876800" cy="4983984"/>
          </a:xfrm>
        </p:spPr>
      </p:pic>
      <p:sp>
        <p:nvSpPr>
          <p:cNvPr id="5" name="Rectangle 4"/>
          <p:cNvSpPr/>
          <p:nvPr/>
        </p:nvSpPr>
        <p:spPr>
          <a:xfrm>
            <a:off x="5715000" y="2038350"/>
            <a:ext cx="31242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vi-VN" sz="2400" dirty="0"/>
              <a:t>Hiệp ước năm 1854  Hiệp ước Kanagawa</a:t>
            </a:r>
          </a:p>
        </p:txBody>
      </p:sp>
    </p:spTree>
    <p:extLst>
      <p:ext uri="{BB962C8B-B14F-4D97-AF65-F5344CB8AC3E}">
        <p14:creationId xmlns:p14="http://schemas.microsoft.com/office/powerpoint/2010/main" val="40303919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167466" y="2110085"/>
            <a:ext cx="880907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2 – </a:t>
            </a:r>
            <a:r>
              <a:rPr lang="en-US"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Cuộc</a:t>
            </a: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en-US"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Duy</a:t>
            </a: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en-US"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tân</a:t>
            </a: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Minh </a:t>
            </a:r>
            <a:r>
              <a:rPr lang="en-US"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Trị</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41586203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85750"/>
            <a:ext cx="3621504" cy="646331"/>
          </a:xfrm>
          <a:prstGeom prst="rect">
            <a:avLst/>
          </a:prstGeom>
          <a:noFill/>
        </p:spPr>
        <p:txBody>
          <a:bodyPr wrap="none" lIns="91440" tIns="45720" rIns="91440" bIns="45720">
            <a:spAutoFit/>
          </a:bodyPr>
          <a:lstStyle/>
          <a:p>
            <a:pPr algn="ctr"/>
            <a:r>
              <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a. </a:t>
            </a:r>
            <a:r>
              <a:rPr lang="en-US" sz="36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Nguyên</a:t>
            </a:r>
            <a:r>
              <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sz="36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nhân</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5" name="Rectangle 4"/>
          <p:cNvSpPr/>
          <p:nvPr/>
        </p:nvSpPr>
        <p:spPr>
          <a:xfrm>
            <a:off x="533400" y="1200150"/>
            <a:ext cx="8001000" cy="2677656"/>
          </a:xfrm>
          <a:prstGeom prst="rect">
            <a:avLst/>
          </a:prstGeom>
        </p:spPr>
        <p:txBody>
          <a:bodyPr wrap="square">
            <a:spAutoFit/>
          </a:bodyPr>
          <a:lstStyle/>
          <a:p>
            <a:r>
              <a:rPr lang="vi-VN" sz="2400" dirty="0"/>
              <a:t>- Những hiệp ước bất bình mà Mạc phủ kí kết với nước ngoài làm cho tầng lớp xã hội phản ứng mạnh mẽ. </a:t>
            </a:r>
            <a:br>
              <a:rPr lang="vi-VN" sz="2400" dirty="0"/>
            </a:br>
            <a:r>
              <a:rPr lang="vi-VN" sz="2400" dirty="0"/>
              <a:t>- Phong trào đấu tranh chống Sô gun nổ ra sôi nổi vào những năm 60 của thế kỉ </a:t>
            </a:r>
            <a:r>
              <a:rPr lang="vi-VN" sz="2400" dirty="0">
                <a:latin typeface="Arial" pitchFamily="34" charset="0"/>
                <a:cs typeface="Arial" pitchFamily="34" charset="0"/>
              </a:rPr>
              <a:t>X</a:t>
            </a:r>
            <a:r>
              <a:rPr lang="en-US" sz="2400" dirty="0">
                <a:latin typeface="Arial" pitchFamily="34" charset="0"/>
                <a:cs typeface="Arial" pitchFamily="34" charset="0"/>
              </a:rPr>
              <a:t>I</a:t>
            </a:r>
            <a:r>
              <a:rPr lang="vi-VN" sz="2400" dirty="0">
                <a:latin typeface="Arial" pitchFamily="34" charset="0"/>
                <a:cs typeface="Arial" pitchFamily="34" charset="0"/>
              </a:rPr>
              <a:t>X</a:t>
            </a:r>
            <a:r>
              <a:rPr lang="vi-VN" sz="2400" dirty="0"/>
              <a:t> đã làm sụp đổ chế độ Mạc phủ. </a:t>
            </a:r>
            <a:br>
              <a:rPr lang="vi-VN" sz="2400" dirty="0"/>
            </a:br>
            <a:r>
              <a:rPr lang="vi-VN" sz="2400" dirty="0"/>
              <a:t>-Tháng 01/1868 Sô-gun bị lật đổ. Thiên hoàng Minh Trị (Meiji) trở lại nắm quyền và thực hiện một loạt cải cách.</a:t>
            </a:r>
            <a:endParaRPr lang="en-US" sz="2400" dirty="0"/>
          </a:p>
        </p:txBody>
      </p:sp>
    </p:spTree>
    <p:extLst>
      <p:ext uri="{BB962C8B-B14F-4D97-AF65-F5344CB8AC3E}">
        <p14:creationId xmlns:p14="http://schemas.microsoft.com/office/powerpoint/2010/main" val="1288369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956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1" y="-19050"/>
            <a:ext cx="3429000" cy="27908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2771774"/>
            <a:ext cx="3429001" cy="237172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19050"/>
            <a:ext cx="2928366" cy="5143500"/>
          </a:xfrm>
          <a:prstGeom prst="rect">
            <a:avLst/>
          </a:prstGeom>
        </p:spPr>
      </p:pic>
    </p:spTree>
    <p:extLst>
      <p:ext uri="{BB962C8B-B14F-4D97-AF65-F5344CB8AC3E}">
        <p14:creationId xmlns:p14="http://schemas.microsoft.com/office/powerpoint/2010/main" val="206581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09550"/>
            <a:ext cx="3810000" cy="4809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870258" y="2419349"/>
            <a:ext cx="41611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vi-VN" sz="2400" dirty="0"/>
              <a:t>Thiên hoàng Minh Trị ăn mặc theo lối truyền thống Nhật</a:t>
            </a:r>
          </a:p>
        </p:txBody>
      </p:sp>
    </p:spTree>
    <p:extLst>
      <p:ext uri="{BB962C8B-B14F-4D97-AF65-F5344CB8AC3E}">
        <p14:creationId xmlns:p14="http://schemas.microsoft.com/office/powerpoint/2010/main" val="3972220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 y="0"/>
            <a:ext cx="6161723" cy="5143500"/>
          </a:xfrm>
          <a:prstGeom prst="rect">
            <a:avLst/>
          </a:prstGeom>
        </p:spPr>
      </p:pic>
      <p:sp>
        <p:nvSpPr>
          <p:cNvPr id="5" name="Rectangle 4"/>
          <p:cNvSpPr/>
          <p:nvPr/>
        </p:nvSpPr>
        <p:spPr>
          <a:xfrm>
            <a:off x="6324600" y="1504950"/>
            <a:ext cx="2514600"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vi-VN" sz="2800" b="1" dirty="0"/>
              <a:t>Các Samurai chiến đấu trong phong trào đấu tranh chống Shogun</a:t>
            </a:r>
          </a:p>
        </p:txBody>
      </p:sp>
    </p:spTree>
    <p:extLst>
      <p:ext uri="{BB962C8B-B14F-4D97-AF65-F5344CB8AC3E}">
        <p14:creationId xmlns:p14="http://schemas.microsoft.com/office/powerpoint/2010/main" val="105883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6" name="AutoShape 3"/>
          <p:cNvSpPr>
            <a:spLocks noChangeAspect="1" noChangeArrowheads="1"/>
          </p:cNvSpPr>
          <p:nvPr/>
        </p:nvSpPr>
        <p:spPr bwMode="auto">
          <a:xfrm>
            <a:off x="29289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7937"/>
            <a:ext cx="4362867"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0"/>
            <a:ext cx="412413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1955380" y="4171950"/>
            <a:ext cx="5209967"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400" dirty="0"/>
              <a:t>Tokugawa Yoshinobu</a:t>
            </a:r>
          </a:p>
          <a:p>
            <a:pPr algn="ctr"/>
            <a:r>
              <a:rPr lang="vi-VN" sz="2400" dirty="0"/>
              <a:t>Tướng quân cuối cùng của Nhật Bản</a:t>
            </a:r>
          </a:p>
        </p:txBody>
      </p:sp>
    </p:spTree>
    <p:extLst>
      <p:ext uri="{BB962C8B-B14F-4D97-AF65-F5344CB8AC3E}">
        <p14:creationId xmlns:p14="http://schemas.microsoft.com/office/powerpoint/2010/main" val="369748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600" y="209550"/>
            <a:ext cx="628890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Arial" pitchFamily="34" charset="0"/>
                <a:cs typeface="Arial" pitchFamily="34" charset="0"/>
              </a:rPr>
              <a:t>BÀI 1: NHẬT BẢN</a:t>
            </a:r>
          </a:p>
        </p:txBody>
      </p:sp>
    </p:spTree>
    <p:extLst>
      <p:ext uri="{BB962C8B-B14F-4D97-AF65-F5344CB8AC3E}">
        <p14:creationId xmlns:p14="http://schemas.microsoft.com/office/powerpoint/2010/main" val="3813437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55446"/>
            <a:ext cx="2716326" cy="584775"/>
          </a:xfrm>
          <a:prstGeom prst="rect">
            <a:avLst/>
          </a:prstGeom>
          <a:noFill/>
        </p:spPr>
        <p:txBody>
          <a:bodyPr wrap="square" lIns="91440" tIns="45720" rIns="91440" bIns="45720">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b.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Nội</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dung:</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80472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2"/>
          <p:cNvGraphicFramePr>
            <a:graphicFrameLocks noGrp="1"/>
          </p:cNvGraphicFramePr>
          <p:nvPr>
            <p:ph sz="half" idx="4294967295"/>
            <p:extLst>
              <p:ext uri="{D42A27DB-BD31-4B8C-83A1-F6EECF244321}">
                <p14:modId xmlns:p14="http://schemas.microsoft.com/office/powerpoint/2010/main" val="2209744096"/>
              </p:ext>
            </p:extLst>
          </p:nvPr>
        </p:nvGraphicFramePr>
        <p:xfrm>
          <a:off x="76200" y="57150"/>
          <a:ext cx="9029699" cy="5029199"/>
        </p:xfrm>
        <a:graphic>
          <a:graphicData uri="http://schemas.openxmlformats.org/drawingml/2006/table">
            <a:tbl>
              <a:tblPr/>
              <a:tblGrid>
                <a:gridCol w="2257424">
                  <a:extLst>
                    <a:ext uri="{9D8B030D-6E8A-4147-A177-3AD203B41FA5}">
                      <a16:colId xmlns:a16="http://schemas.microsoft.com/office/drawing/2014/main" val="20000"/>
                    </a:ext>
                  </a:extLst>
                </a:gridCol>
                <a:gridCol w="6772275">
                  <a:extLst>
                    <a:ext uri="{9D8B030D-6E8A-4147-A177-3AD203B41FA5}">
                      <a16:colId xmlns:a16="http://schemas.microsoft.com/office/drawing/2014/main" val="20001"/>
                    </a:ext>
                  </a:extLst>
                </a:gridCol>
              </a:tblGrid>
              <a:tr h="4433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Arial" charset="0"/>
                        </a:rPr>
                        <a:t>Các</a:t>
                      </a:r>
                      <a:r>
                        <a:rPr kumimoji="0" lang="en-US" sz="1800" b="1" i="0" u="none" strike="noStrike" cap="none" normalizeH="0" baseline="0" dirty="0">
                          <a:ln>
                            <a:noFill/>
                          </a:ln>
                          <a:solidFill>
                            <a:schemeClr val="tx1"/>
                          </a:solidFill>
                          <a:effectLst/>
                          <a:latin typeface="Arial" charset="0"/>
                        </a:rPr>
                        <a:t> </a:t>
                      </a:r>
                      <a:r>
                        <a:rPr kumimoji="0" lang="en-US" sz="1800" b="1" i="0" u="none" strike="noStrike" cap="none" normalizeH="0" baseline="0" dirty="0" err="1">
                          <a:ln>
                            <a:noFill/>
                          </a:ln>
                          <a:solidFill>
                            <a:schemeClr val="tx1"/>
                          </a:solidFill>
                          <a:effectLst/>
                          <a:latin typeface="Arial" charset="0"/>
                        </a:rPr>
                        <a:t>lĩnh</a:t>
                      </a:r>
                      <a:r>
                        <a:rPr kumimoji="0" lang="en-US" sz="1800" b="1" i="0" u="none" strike="noStrike" cap="none" normalizeH="0" baseline="0" dirty="0">
                          <a:ln>
                            <a:noFill/>
                          </a:ln>
                          <a:solidFill>
                            <a:schemeClr val="tx1"/>
                          </a:solidFill>
                          <a:effectLst/>
                          <a:latin typeface="Arial" charset="0"/>
                        </a:rPr>
                        <a:t> </a:t>
                      </a:r>
                      <a:r>
                        <a:rPr kumimoji="0" lang="en-US" sz="1800" b="1" i="0" u="none" strike="noStrike" cap="none" normalizeH="0" baseline="0" dirty="0" err="1">
                          <a:ln>
                            <a:noFill/>
                          </a:ln>
                          <a:solidFill>
                            <a:schemeClr val="tx1"/>
                          </a:solidFill>
                          <a:effectLst/>
                          <a:latin typeface="Arial" charset="0"/>
                        </a:rPr>
                        <a:t>vực</a:t>
                      </a:r>
                      <a:r>
                        <a:rPr kumimoji="0" lang="en-US" sz="1800" b="1" i="0" u="none" strike="noStrike" cap="none" normalizeH="0" baseline="0" dirty="0">
                          <a:ln>
                            <a:noFill/>
                          </a:ln>
                          <a:solidFill>
                            <a:schemeClr val="tx1"/>
                          </a:solidFill>
                          <a:effectLst/>
                          <a:latin typeface="Arial" charset="0"/>
                        </a:rPr>
                        <a:t> </a:t>
                      </a:r>
                      <a:r>
                        <a:rPr kumimoji="0" lang="en-US" sz="1800" b="1" i="0" u="none" strike="noStrike" cap="none" normalizeH="0" baseline="0" dirty="0" err="1">
                          <a:ln>
                            <a:noFill/>
                          </a:ln>
                          <a:solidFill>
                            <a:schemeClr val="tx1"/>
                          </a:solidFill>
                          <a:effectLst/>
                          <a:latin typeface="Arial" charset="0"/>
                        </a:rPr>
                        <a:t>chính</a:t>
                      </a:r>
                      <a:endParaRPr kumimoji="0" lang="en-US" sz="18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Arial" charset="0"/>
                        </a:rPr>
                        <a:t>Nội</a:t>
                      </a:r>
                      <a:r>
                        <a:rPr kumimoji="0" lang="en-US" sz="1800" b="1" i="0" u="none" strike="noStrike" cap="none" normalizeH="0" baseline="0" dirty="0">
                          <a:ln>
                            <a:noFill/>
                          </a:ln>
                          <a:solidFill>
                            <a:schemeClr val="tx1"/>
                          </a:solidFill>
                          <a:effectLst/>
                          <a:latin typeface="Arial" charset="0"/>
                        </a:rPr>
                        <a:t> dung </a:t>
                      </a:r>
                      <a:r>
                        <a:rPr kumimoji="0" lang="en-US" sz="1800" b="1" i="0" u="none" strike="noStrike" cap="none" normalizeH="0" baseline="0" dirty="0" err="1">
                          <a:ln>
                            <a:noFill/>
                          </a:ln>
                          <a:solidFill>
                            <a:schemeClr val="tx1"/>
                          </a:solidFill>
                          <a:effectLst/>
                          <a:latin typeface="Arial" charset="0"/>
                        </a:rPr>
                        <a:t>cải</a:t>
                      </a:r>
                      <a:r>
                        <a:rPr kumimoji="0" lang="en-US" sz="1800" b="1" i="0" u="none" strike="noStrike" cap="none" normalizeH="0" baseline="0" dirty="0">
                          <a:ln>
                            <a:noFill/>
                          </a:ln>
                          <a:solidFill>
                            <a:schemeClr val="tx1"/>
                          </a:solidFill>
                          <a:effectLst/>
                          <a:latin typeface="Arial" charset="0"/>
                        </a:rPr>
                        <a:t> </a:t>
                      </a:r>
                      <a:r>
                        <a:rPr kumimoji="0" lang="en-US" sz="1800" b="1" i="0" u="none" strike="noStrike" cap="none" normalizeH="0" baseline="0" dirty="0" err="1">
                          <a:ln>
                            <a:noFill/>
                          </a:ln>
                          <a:solidFill>
                            <a:schemeClr val="tx1"/>
                          </a:solidFill>
                          <a:effectLst/>
                          <a:latin typeface="Arial" charset="0"/>
                        </a:rPr>
                        <a:t>cách</a:t>
                      </a:r>
                      <a:endParaRPr kumimoji="0" lang="en-US"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9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err="1">
                          <a:ln>
                            <a:noFill/>
                          </a:ln>
                          <a:solidFill>
                            <a:schemeClr val="tx1"/>
                          </a:solidFill>
                          <a:effectLst/>
                          <a:latin typeface="Arial" charset="0"/>
                        </a:rPr>
                        <a:t>Về</a:t>
                      </a:r>
                      <a:r>
                        <a:rPr kumimoji="0" lang="en-US" sz="1900" b="1" i="0" u="none" strike="noStrike" cap="none" normalizeH="0" baseline="0" dirty="0">
                          <a:ln>
                            <a:noFill/>
                          </a:ln>
                          <a:solidFill>
                            <a:schemeClr val="tx1"/>
                          </a:solidFill>
                          <a:effectLst/>
                          <a:latin typeface="Arial" charset="0"/>
                        </a:rPr>
                        <a:t> </a:t>
                      </a:r>
                      <a:r>
                        <a:rPr kumimoji="0" lang="en-US" sz="1900" b="1" i="0" u="none" strike="noStrike" cap="none" normalizeH="0" baseline="0" dirty="0" err="1">
                          <a:ln>
                            <a:noFill/>
                          </a:ln>
                          <a:solidFill>
                            <a:schemeClr val="tx1"/>
                          </a:solidFill>
                          <a:effectLst/>
                          <a:latin typeface="Arial" charset="0"/>
                        </a:rPr>
                        <a:t>chính</a:t>
                      </a:r>
                      <a:r>
                        <a:rPr kumimoji="0" lang="en-US" sz="1900" b="1" i="0" u="none" strike="noStrike" cap="none" normalizeH="0" baseline="0" dirty="0">
                          <a:ln>
                            <a:noFill/>
                          </a:ln>
                          <a:solidFill>
                            <a:schemeClr val="tx1"/>
                          </a:solidFill>
                          <a:effectLst/>
                          <a:latin typeface="Arial" charset="0"/>
                        </a:rPr>
                        <a:t> </a:t>
                      </a:r>
                      <a:r>
                        <a:rPr kumimoji="0" lang="en-US" sz="1900" b="1" i="0" u="none" strike="noStrike" cap="none" normalizeH="0" baseline="0" dirty="0" err="1">
                          <a:ln>
                            <a:noFill/>
                          </a:ln>
                          <a:solidFill>
                            <a:schemeClr val="tx1"/>
                          </a:solidFill>
                          <a:effectLst/>
                          <a:latin typeface="Arial" charset="0"/>
                        </a:rPr>
                        <a:t>trị</a:t>
                      </a:r>
                      <a:r>
                        <a:rPr kumimoji="0" lang="en-US" sz="1900" b="0" i="0" u="none" strike="noStrike" cap="none" normalizeH="0" baseline="0" dirty="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678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err="1">
                          <a:ln>
                            <a:noFill/>
                          </a:ln>
                          <a:solidFill>
                            <a:schemeClr val="tx1"/>
                          </a:solidFill>
                          <a:effectLst/>
                          <a:latin typeface="Arial" charset="0"/>
                        </a:rPr>
                        <a:t>Về</a:t>
                      </a:r>
                      <a:r>
                        <a:rPr kumimoji="0" lang="en-US" sz="1900" b="1" i="0" u="none" strike="noStrike" cap="none" normalizeH="0" baseline="0" dirty="0">
                          <a:ln>
                            <a:noFill/>
                          </a:ln>
                          <a:solidFill>
                            <a:schemeClr val="tx1"/>
                          </a:solidFill>
                          <a:effectLst/>
                          <a:latin typeface="Arial" charset="0"/>
                        </a:rPr>
                        <a:t> </a:t>
                      </a:r>
                      <a:r>
                        <a:rPr kumimoji="0" lang="en-US" sz="1900" b="1" i="0" u="none" strike="noStrike" cap="none" normalizeH="0" baseline="0" dirty="0" err="1">
                          <a:ln>
                            <a:noFill/>
                          </a:ln>
                          <a:solidFill>
                            <a:schemeClr val="tx1"/>
                          </a:solidFill>
                          <a:effectLst/>
                          <a:latin typeface="Arial" charset="0"/>
                        </a:rPr>
                        <a:t>kinh</a:t>
                      </a:r>
                      <a:r>
                        <a:rPr kumimoji="0" lang="en-US" sz="1900" b="1" i="0" u="none" strike="noStrike" cap="none" normalizeH="0" baseline="0" dirty="0">
                          <a:ln>
                            <a:noFill/>
                          </a:ln>
                          <a:solidFill>
                            <a:schemeClr val="tx1"/>
                          </a:solidFill>
                          <a:effectLst/>
                          <a:latin typeface="Arial" charset="0"/>
                        </a:rPr>
                        <a:t> </a:t>
                      </a:r>
                      <a:r>
                        <a:rPr kumimoji="0" lang="en-US" sz="1900" b="1" i="0" u="none" strike="noStrike" cap="none" normalizeH="0" baseline="0" dirty="0" err="1">
                          <a:ln>
                            <a:noFill/>
                          </a:ln>
                          <a:solidFill>
                            <a:schemeClr val="tx1"/>
                          </a:solidFill>
                          <a:effectLst/>
                          <a:latin typeface="Arial" charset="0"/>
                        </a:rPr>
                        <a:t>tế</a:t>
                      </a:r>
                      <a:r>
                        <a:rPr kumimoji="0" lang="en-US" sz="1900" b="1" i="0" u="none" strike="noStrike" cap="none" normalizeH="0" baseline="0" dirty="0">
                          <a:ln>
                            <a:noFill/>
                          </a:ln>
                          <a:solidFill>
                            <a:schemeClr val="tx1"/>
                          </a:solidFill>
                          <a:effectLst/>
                          <a:latin typeface="Arial" charset="0"/>
                        </a:rPr>
                        <a:t>:</a:t>
                      </a:r>
                      <a:r>
                        <a:rPr kumimoji="0" lang="en-US" sz="1900" b="0" i="0" u="none" strike="noStrike" cap="none" normalizeH="0" baseline="0" dirty="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1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err="1">
                          <a:ln>
                            <a:noFill/>
                          </a:ln>
                          <a:solidFill>
                            <a:schemeClr val="tx1"/>
                          </a:solidFill>
                          <a:effectLst/>
                          <a:latin typeface="Arial" charset="0"/>
                        </a:rPr>
                        <a:t>Về</a:t>
                      </a:r>
                      <a:r>
                        <a:rPr kumimoji="0" lang="en-US" sz="1900" b="1" i="0" u="none" strike="noStrike" cap="none" normalizeH="0" baseline="0" dirty="0">
                          <a:ln>
                            <a:noFill/>
                          </a:ln>
                          <a:solidFill>
                            <a:schemeClr val="tx1"/>
                          </a:solidFill>
                          <a:effectLst/>
                          <a:latin typeface="Arial" charset="0"/>
                        </a:rPr>
                        <a:t> </a:t>
                      </a:r>
                      <a:r>
                        <a:rPr kumimoji="0" lang="en-US" sz="1900" b="1" i="0" u="none" strike="noStrike" cap="none" normalizeH="0" baseline="0" dirty="0" err="1">
                          <a:ln>
                            <a:noFill/>
                          </a:ln>
                          <a:solidFill>
                            <a:schemeClr val="tx1"/>
                          </a:solidFill>
                          <a:effectLst/>
                          <a:latin typeface="Arial" charset="0"/>
                        </a:rPr>
                        <a:t>quân</a:t>
                      </a:r>
                      <a:r>
                        <a:rPr kumimoji="0" lang="en-US" sz="1900" b="1" i="0" u="none" strike="noStrike" cap="none" normalizeH="0" baseline="0" dirty="0">
                          <a:ln>
                            <a:noFill/>
                          </a:ln>
                          <a:solidFill>
                            <a:schemeClr val="tx1"/>
                          </a:solidFill>
                          <a:effectLst/>
                          <a:latin typeface="Arial" charset="0"/>
                        </a:rPr>
                        <a:t> </a:t>
                      </a:r>
                      <a:r>
                        <a:rPr kumimoji="0" lang="en-US" sz="1900" b="1" i="0" u="none" strike="noStrike" cap="none" normalizeH="0" baseline="0" dirty="0" err="1">
                          <a:ln>
                            <a:noFill/>
                          </a:ln>
                          <a:solidFill>
                            <a:schemeClr val="tx1"/>
                          </a:solidFill>
                          <a:effectLst/>
                          <a:latin typeface="Arial" charset="0"/>
                        </a:rPr>
                        <a:t>sự</a:t>
                      </a:r>
                      <a:r>
                        <a:rPr kumimoji="0" lang="en-US" sz="1900" b="0" i="0" u="none" strike="noStrike" cap="none" normalizeH="0" baseline="0" dirty="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672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err="1">
                          <a:ln>
                            <a:noFill/>
                          </a:ln>
                          <a:solidFill>
                            <a:schemeClr val="tx1"/>
                          </a:solidFill>
                          <a:effectLst/>
                          <a:latin typeface="Arial" charset="0"/>
                        </a:rPr>
                        <a:t>Giáo</a:t>
                      </a:r>
                      <a:r>
                        <a:rPr kumimoji="0" lang="en-US" sz="1900" b="1" i="0" u="none" strike="noStrike" cap="none" normalizeH="0" baseline="0" dirty="0">
                          <a:ln>
                            <a:noFill/>
                          </a:ln>
                          <a:solidFill>
                            <a:schemeClr val="tx1"/>
                          </a:solidFill>
                          <a:effectLst/>
                          <a:latin typeface="Arial" charset="0"/>
                        </a:rPr>
                        <a:t> </a:t>
                      </a:r>
                      <a:r>
                        <a:rPr kumimoji="0" lang="en-US" sz="1900" b="1" i="0" u="none" strike="noStrike" cap="none" normalizeH="0" baseline="0" dirty="0" err="1">
                          <a:ln>
                            <a:noFill/>
                          </a:ln>
                          <a:solidFill>
                            <a:schemeClr val="tx1"/>
                          </a:solidFill>
                          <a:effectLst/>
                          <a:latin typeface="Arial" charset="0"/>
                        </a:rPr>
                        <a:t>dục</a:t>
                      </a:r>
                      <a:r>
                        <a:rPr kumimoji="0" lang="en-US" sz="1900" b="0" i="0" u="none" strike="noStrike" cap="none" normalizeH="0" baseline="0" dirty="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Rectangle 5"/>
          <p:cNvSpPr/>
          <p:nvPr/>
        </p:nvSpPr>
        <p:spPr>
          <a:xfrm>
            <a:off x="2351810" y="514350"/>
            <a:ext cx="6705600" cy="954107"/>
          </a:xfrm>
          <a:prstGeom prst="rect">
            <a:avLst/>
          </a:prstGeom>
        </p:spPr>
        <p:txBody>
          <a:bodyPr wrap="square">
            <a:spAutoFit/>
          </a:bodyPr>
          <a:lstStyle/>
          <a:p>
            <a:pPr lvl="0" fontAlgn="base">
              <a:spcBef>
                <a:spcPct val="20000"/>
              </a:spcBef>
              <a:spcAft>
                <a:spcPct val="0"/>
              </a:spcAft>
            </a:pPr>
            <a:r>
              <a:rPr lang="vi-VN" dirty="0"/>
              <a:t>-</a:t>
            </a:r>
            <a:r>
              <a:rPr lang="en-US" dirty="0"/>
              <a:t> </a:t>
            </a:r>
            <a:r>
              <a:rPr lang="vi-VN" dirty="0"/>
              <a:t>Nhật hoàng tuyên bố thủ tiêu chế độ Mạc phủ, lập chính phủ mới, thực hiện bình đẳng ban bố quyền tự do.</a:t>
            </a:r>
            <a:br>
              <a:rPr lang="vi-VN" sz="2000" dirty="0"/>
            </a:br>
            <a:r>
              <a:rPr lang="vi-VN" dirty="0"/>
              <a:t>-</a:t>
            </a:r>
            <a:r>
              <a:rPr lang="en-US" dirty="0"/>
              <a:t> </a:t>
            </a:r>
            <a:r>
              <a:rPr lang="vi-VN" dirty="0"/>
              <a:t>Ban hành Hiến pháp 1889.</a:t>
            </a:r>
            <a:endParaRPr kumimoji="0" lang="en-US" b="0" i="0" u="none" strike="noStrike" cap="none" normalizeH="0" baseline="0" dirty="0">
              <a:ln>
                <a:noFill/>
              </a:ln>
              <a:solidFill>
                <a:schemeClr val="tx1"/>
              </a:solidFill>
              <a:effectLst/>
              <a:latin typeface="Arial" charset="0"/>
            </a:endParaRPr>
          </a:p>
        </p:txBody>
      </p:sp>
      <p:sp>
        <p:nvSpPr>
          <p:cNvPr id="7" name="Rectangle 6"/>
          <p:cNvSpPr/>
          <p:nvPr/>
        </p:nvSpPr>
        <p:spPr>
          <a:xfrm>
            <a:off x="2308515" y="1475422"/>
            <a:ext cx="6792190" cy="1477328"/>
          </a:xfrm>
          <a:prstGeom prst="rect">
            <a:avLst/>
          </a:prstGeom>
        </p:spPr>
        <p:txBody>
          <a:bodyPr wrap="square">
            <a:spAutoFit/>
          </a:bodyPr>
          <a:lstStyle/>
          <a:p>
            <a:r>
              <a:rPr lang="en-US" dirty="0"/>
              <a:t>- </a:t>
            </a:r>
            <a:r>
              <a:rPr lang="vi-VN" dirty="0"/>
              <a:t>Thống nhất tiền tệ, thống nhất thị trường, xoá bỏ sự độc quyền ruộng đất của giai cấp phong kiến.</a:t>
            </a:r>
            <a:br>
              <a:rPr lang="vi-VN" dirty="0"/>
            </a:br>
            <a:r>
              <a:rPr lang="vi-VN" dirty="0"/>
              <a:t>-</a:t>
            </a:r>
            <a:r>
              <a:rPr lang="en-US" dirty="0"/>
              <a:t> </a:t>
            </a:r>
            <a:r>
              <a:rPr lang="vi-VN" dirty="0"/>
              <a:t>Xây dựng cơ sở hạ tầng, đường sá, cầu cống, phục vụ giao thông liên lạc.</a:t>
            </a:r>
            <a:endParaRPr lang="en-US" dirty="0"/>
          </a:p>
          <a:p>
            <a:r>
              <a:rPr lang="en-US" dirty="0">
                <a:latin typeface="Arial" pitchFamily="34" charset="0"/>
                <a:cs typeface="Arial" pitchFamily="34" charset="0"/>
              </a:rPr>
              <a:t>=&gt; </a:t>
            </a:r>
            <a:r>
              <a:rPr lang="en-US" dirty="0" err="1">
                <a:latin typeface="Arial" pitchFamily="34" charset="0"/>
                <a:cs typeface="Arial" pitchFamily="34" charset="0"/>
              </a:rPr>
              <a:t>Mở</a:t>
            </a:r>
            <a:r>
              <a:rPr lang="en-US" dirty="0">
                <a:latin typeface="Arial" pitchFamily="34" charset="0"/>
                <a:cs typeface="Arial" pitchFamily="34" charset="0"/>
              </a:rPr>
              <a:t> </a:t>
            </a:r>
            <a:r>
              <a:rPr lang="en-US" dirty="0" err="1">
                <a:latin typeface="Arial" pitchFamily="34" charset="0"/>
                <a:cs typeface="Arial" pitchFamily="34" charset="0"/>
              </a:rPr>
              <a:t>đường</a:t>
            </a:r>
            <a:r>
              <a:rPr lang="en-US" dirty="0">
                <a:latin typeface="Arial" pitchFamily="34" charset="0"/>
                <a:cs typeface="Arial" pitchFamily="34" charset="0"/>
              </a:rPr>
              <a:t> </a:t>
            </a:r>
            <a:r>
              <a:rPr lang="en-US" dirty="0" err="1">
                <a:latin typeface="Arial" pitchFamily="34" charset="0"/>
                <a:cs typeface="Arial" pitchFamily="34" charset="0"/>
              </a:rPr>
              <a:t>cho</a:t>
            </a:r>
            <a:r>
              <a:rPr lang="en-US" dirty="0">
                <a:latin typeface="Arial" pitchFamily="34" charset="0"/>
                <a:cs typeface="Arial" pitchFamily="34" charset="0"/>
              </a:rPr>
              <a:t> </a:t>
            </a:r>
            <a:r>
              <a:rPr lang="en-US" dirty="0" err="1">
                <a:latin typeface="Arial" pitchFamily="34" charset="0"/>
                <a:cs typeface="Arial" pitchFamily="34" charset="0"/>
              </a:rPr>
              <a:t>tư</a:t>
            </a:r>
            <a:r>
              <a:rPr lang="en-US" dirty="0">
                <a:latin typeface="Arial" pitchFamily="34" charset="0"/>
                <a:cs typeface="Arial" pitchFamily="34" charset="0"/>
              </a:rPr>
              <a:t> </a:t>
            </a:r>
            <a:r>
              <a:rPr lang="en-US" dirty="0" err="1">
                <a:latin typeface="Arial" pitchFamily="34" charset="0"/>
                <a:cs typeface="Arial" pitchFamily="34" charset="0"/>
              </a:rPr>
              <a:t>bản</a:t>
            </a:r>
            <a:r>
              <a:rPr lang="en-US" dirty="0">
                <a:latin typeface="Arial" pitchFamily="34" charset="0"/>
                <a:cs typeface="Arial" pitchFamily="34" charset="0"/>
              </a:rPr>
              <a:t> </a:t>
            </a:r>
            <a:r>
              <a:rPr lang="en-US" dirty="0" err="1">
                <a:latin typeface="Arial" pitchFamily="34" charset="0"/>
                <a:cs typeface="Arial" pitchFamily="34" charset="0"/>
              </a:rPr>
              <a:t>chủ</a:t>
            </a:r>
            <a:r>
              <a:rPr lang="en-US" dirty="0">
                <a:latin typeface="Arial" pitchFamily="34" charset="0"/>
                <a:cs typeface="Arial" pitchFamily="34" charset="0"/>
              </a:rPr>
              <a:t> </a:t>
            </a:r>
            <a:r>
              <a:rPr lang="en-US" dirty="0" err="1">
                <a:latin typeface="Arial" pitchFamily="34" charset="0"/>
                <a:cs typeface="Arial" pitchFamily="34" charset="0"/>
              </a:rPr>
              <a:t>nghĩa</a:t>
            </a:r>
            <a:r>
              <a:rPr lang="en-US" dirty="0">
                <a:latin typeface="Arial" pitchFamily="34" charset="0"/>
                <a:cs typeface="Arial" pitchFamily="34" charset="0"/>
              </a:rPr>
              <a:t> </a:t>
            </a:r>
            <a:r>
              <a:rPr lang="en-US" dirty="0" err="1">
                <a:latin typeface="Arial" pitchFamily="34" charset="0"/>
                <a:cs typeface="Arial" pitchFamily="34" charset="0"/>
              </a:rPr>
              <a:t>phát</a:t>
            </a:r>
            <a:r>
              <a:rPr lang="en-US" dirty="0">
                <a:latin typeface="Arial" pitchFamily="34" charset="0"/>
                <a:cs typeface="Arial" pitchFamily="34" charset="0"/>
              </a:rPr>
              <a:t> </a:t>
            </a:r>
            <a:r>
              <a:rPr lang="en-US" dirty="0" err="1">
                <a:latin typeface="Arial" pitchFamily="34" charset="0"/>
                <a:cs typeface="Arial" pitchFamily="34" charset="0"/>
              </a:rPr>
              <a:t>triển</a:t>
            </a:r>
            <a:endParaRPr lang="en-US" dirty="0">
              <a:latin typeface="Arial" pitchFamily="34" charset="0"/>
              <a:cs typeface="Arial" pitchFamily="34" charset="0"/>
            </a:endParaRPr>
          </a:p>
        </p:txBody>
      </p:sp>
      <p:sp>
        <p:nvSpPr>
          <p:cNvPr id="8" name="Rectangle 7"/>
          <p:cNvSpPr/>
          <p:nvPr/>
        </p:nvSpPr>
        <p:spPr>
          <a:xfrm>
            <a:off x="2270415" y="3009557"/>
            <a:ext cx="6705600" cy="923330"/>
          </a:xfrm>
          <a:prstGeom prst="rect">
            <a:avLst/>
          </a:prstGeom>
        </p:spPr>
        <p:txBody>
          <a:bodyPr wrap="square">
            <a:spAutoFit/>
          </a:bodyPr>
          <a:lstStyle/>
          <a:p>
            <a:r>
              <a:rPr lang="vi-VN" dirty="0"/>
              <a:t>-</a:t>
            </a:r>
            <a:r>
              <a:rPr lang="en-US" dirty="0"/>
              <a:t> </a:t>
            </a:r>
            <a:r>
              <a:rPr lang="vi-VN" dirty="0"/>
              <a:t>Được tổ chức huấn luyện theo kiểu phương Tây.</a:t>
            </a:r>
            <a:br>
              <a:rPr lang="vi-VN" dirty="0"/>
            </a:br>
            <a:r>
              <a:rPr lang="vi-VN" dirty="0"/>
              <a:t>-</a:t>
            </a:r>
            <a:r>
              <a:rPr lang="en-US" dirty="0"/>
              <a:t> </a:t>
            </a:r>
            <a:r>
              <a:rPr lang="vi-VN" dirty="0"/>
              <a:t>Chế độ nghĩa vụ quân sự thay cho chế độ trưng binh.</a:t>
            </a:r>
            <a:br>
              <a:rPr lang="vi-VN" dirty="0"/>
            </a:br>
            <a:r>
              <a:rPr lang="vi-VN" dirty="0"/>
              <a:t>-</a:t>
            </a:r>
            <a:r>
              <a:rPr lang="en-US" dirty="0"/>
              <a:t> </a:t>
            </a:r>
            <a:r>
              <a:rPr lang="vi-VN" dirty="0"/>
              <a:t>Chú trọng đóng tàu chiến, sản xuất vũ khí đạn dược.</a:t>
            </a:r>
            <a:endParaRPr lang="en-US" dirty="0"/>
          </a:p>
        </p:txBody>
      </p:sp>
      <p:sp>
        <p:nvSpPr>
          <p:cNvPr id="9" name="Rectangle 8"/>
          <p:cNvSpPr/>
          <p:nvPr/>
        </p:nvSpPr>
        <p:spPr>
          <a:xfrm>
            <a:off x="2286000" y="3867150"/>
            <a:ext cx="6781800" cy="1200329"/>
          </a:xfrm>
          <a:prstGeom prst="rect">
            <a:avLst/>
          </a:prstGeom>
        </p:spPr>
        <p:txBody>
          <a:bodyPr wrap="square">
            <a:spAutoFit/>
          </a:bodyPr>
          <a:lstStyle/>
          <a:p>
            <a:r>
              <a:rPr lang="vi-VN" dirty="0"/>
              <a:t>-</a:t>
            </a:r>
            <a:r>
              <a:rPr lang="en-US" dirty="0"/>
              <a:t> </a:t>
            </a:r>
            <a:r>
              <a:rPr lang="vi-VN" dirty="0"/>
              <a:t>Thi hành chính sách giáo dục bắt buộc.</a:t>
            </a:r>
            <a:br>
              <a:rPr lang="vi-VN" dirty="0"/>
            </a:br>
            <a:r>
              <a:rPr lang="vi-VN" dirty="0"/>
              <a:t>-</a:t>
            </a:r>
            <a:r>
              <a:rPr lang="en-US" dirty="0"/>
              <a:t> </a:t>
            </a:r>
            <a:r>
              <a:rPr lang="vi-VN" dirty="0"/>
              <a:t>Chú trọng nội dung khoa học</a:t>
            </a:r>
            <a:r>
              <a:rPr lang="en-US" dirty="0"/>
              <a:t> </a:t>
            </a:r>
            <a:r>
              <a:rPr lang="vi-VN" dirty="0"/>
              <a:t>- kỹ thuật trong chương trình giảng dạy,.</a:t>
            </a:r>
            <a:br>
              <a:rPr lang="vi-VN" dirty="0"/>
            </a:br>
            <a:r>
              <a:rPr lang="vi-VN" dirty="0"/>
              <a:t>-</a:t>
            </a:r>
            <a:r>
              <a:rPr lang="en-US" dirty="0"/>
              <a:t> </a:t>
            </a:r>
            <a:r>
              <a:rPr lang="vi-VN" dirty="0"/>
              <a:t>Cử những học sinh giỏi đi du học phương Tây…</a:t>
            </a:r>
            <a:endParaRPr lang="en-US" dirty="0"/>
          </a:p>
        </p:txBody>
      </p:sp>
    </p:spTree>
    <p:extLst>
      <p:ext uri="{BB962C8B-B14F-4D97-AF65-F5344CB8AC3E}">
        <p14:creationId xmlns:p14="http://schemas.microsoft.com/office/powerpoint/2010/main" val="25297400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174" y="514350"/>
            <a:ext cx="7010400" cy="3505200"/>
          </a:xfrm>
          <a:prstGeom prst="rect">
            <a:avLst/>
          </a:prstGeom>
        </p:spPr>
      </p:pic>
      <p:sp>
        <p:nvSpPr>
          <p:cNvPr id="5" name="Rectangle 4"/>
          <p:cNvSpPr/>
          <p:nvPr/>
        </p:nvSpPr>
        <p:spPr>
          <a:xfrm>
            <a:off x="2507974" y="4253948"/>
            <a:ext cx="41148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vi-VN" sz="2400" dirty="0"/>
              <a:t>Ban bố Hiến pháp năm 1889</a:t>
            </a:r>
          </a:p>
        </p:txBody>
      </p:sp>
    </p:spTree>
    <p:extLst>
      <p:ext uri="{BB962C8B-B14F-4D97-AF65-F5344CB8AC3E}">
        <p14:creationId xmlns:p14="http://schemas.microsoft.com/office/powerpoint/2010/main" val="10234252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61" y="14967"/>
            <a:ext cx="5334000" cy="5271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6019800" y="2112274"/>
            <a:ext cx="25146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vi-VN" sz="3200" dirty="0"/>
              <a:t>Tàu chiến Matsushima</a:t>
            </a:r>
          </a:p>
        </p:txBody>
      </p:sp>
    </p:spTree>
    <p:extLst>
      <p:ext uri="{BB962C8B-B14F-4D97-AF65-F5344CB8AC3E}">
        <p14:creationId xmlns:p14="http://schemas.microsoft.com/office/powerpoint/2010/main" val="119388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48983"/>
            <a:ext cx="6096000" cy="4572000"/>
          </a:xfrm>
          <a:prstGeom prst="rect">
            <a:avLst/>
          </a:prstGeom>
        </p:spPr>
      </p:pic>
      <p:sp>
        <p:nvSpPr>
          <p:cNvPr id="5" name="Rectangle 4"/>
          <p:cNvSpPr/>
          <p:nvPr/>
        </p:nvSpPr>
        <p:spPr>
          <a:xfrm>
            <a:off x="6553200" y="2110085"/>
            <a:ext cx="20574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vi-VN" sz="2400" dirty="0"/>
              <a:t>Học sinh Nhật Bản thời Minh Trị</a:t>
            </a:r>
          </a:p>
        </p:txBody>
      </p:sp>
    </p:spTree>
    <p:extLst>
      <p:ext uri="{BB962C8B-B14F-4D97-AF65-F5344CB8AC3E}">
        <p14:creationId xmlns:p14="http://schemas.microsoft.com/office/powerpoint/2010/main" val="2395079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219200" y="361950"/>
            <a:ext cx="6858000" cy="3733800"/>
          </a:xfrm>
          <a:prstGeom prst="cloudCallout">
            <a:avLst>
              <a:gd name="adj1" fmla="val -49151"/>
              <a:gd name="adj2" fmla="val 7008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b="1" i="1" dirty="0"/>
              <a:t>Ý nghĩa nổi bật của cuộc Duy tân Minh Trị là gì?</a:t>
            </a:r>
          </a:p>
        </p:txBody>
      </p:sp>
    </p:spTree>
    <p:extLst>
      <p:ext uri="{BB962C8B-B14F-4D97-AF65-F5344CB8AC3E}">
        <p14:creationId xmlns:p14="http://schemas.microsoft.com/office/powerpoint/2010/main" val="392352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2009"/>
            <a:ext cx="4724400" cy="584775"/>
          </a:xfrm>
          <a:prstGeom prst="rect">
            <a:avLst/>
          </a:prstGeom>
          <a:noFill/>
        </p:spPr>
        <p:txBody>
          <a:bodyPr wrap="square" lIns="91440" tIns="45720" rIns="91440" bIns="45720">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b.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Tính</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chất</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 Ý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nghĩa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6" name="Rectangle 5"/>
          <p:cNvSpPr/>
          <p:nvPr/>
        </p:nvSpPr>
        <p:spPr>
          <a:xfrm>
            <a:off x="685800" y="1276350"/>
            <a:ext cx="7620000" cy="1938992"/>
          </a:xfrm>
          <a:prstGeom prst="rect">
            <a:avLst/>
          </a:prstGeom>
        </p:spPr>
        <p:txBody>
          <a:bodyPr wrap="square">
            <a:spAutoFit/>
          </a:bodyPr>
          <a:lstStyle/>
          <a:p>
            <a:r>
              <a:rPr lang="vi-VN" sz="2400" dirty="0"/>
              <a:t>-</a:t>
            </a:r>
            <a:r>
              <a:rPr lang="en-US" sz="2400" dirty="0"/>
              <a:t> </a:t>
            </a:r>
            <a:r>
              <a:rPr lang="vi-VN" sz="2400" dirty="0"/>
              <a:t>Cải cách Minh Trị mang tính chất của một cuộc cách mạng tư sản.</a:t>
            </a:r>
            <a:br>
              <a:rPr lang="vi-VN" sz="2400" dirty="0"/>
            </a:br>
            <a:r>
              <a:rPr lang="vi-VN" sz="2400" dirty="0"/>
              <a:t>-</a:t>
            </a:r>
            <a:r>
              <a:rPr lang="en-US" sz="2400" dirty="0"/>
              <a:t> </a:t>
            </a:r>
            <a:r>
              <a:rPr lang="vi-VN" sz="2400" dirty="0"/>
              <a:t>Nhật thoát khỏi số phận bị các nước tư bản phương Tây xâm lược</a:t>
            </a:r>
            <a:br>
              <a:rPr lang="vi-VN" sz="2400" dirty="0"/>
            </a:br>
            <a:r>
              <a:rPr lang="vi-VN" sz="2400" dirty="0"/>
              <a:t>- Mở đường cho chủ nghĩa tư bản phát triển ở Nhật.</a:t>
            </a:r>
            <a:endParaRPr lang="en-US" sz="2400" dirty="0"/>
          </a:p>
        </p:txBody>
      </p:sp>
    </p:spTree>
    <p:extLst>
      <p:ext uri="{BB962C8B-B14F-4D97-AF65-F5344CB8AC3E}">
        <p14:creationId xmlns:p14="http://schemas.microsoft.com/office/powerpoint/2010/main" val="4048217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Đô thi N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84" y="1428750"/>
            <a:ext cx="4077116" cy="3368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277" y="1428750"/>
            <a:ext cx="4215323" cy="3368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2" name="Rectangle 12"/>
          <p:cNvSpPr>
            <a:spLocks noChangeArrowheads="1"/>
          </p:cNvSpPr>
          <p:nvPr/>
        </p:nvSpPr>
        <p:spPr bwMode="auto">
          <a:xfrm>
            <a:off x="1423314" y="437830"/>
            <a:ext cx="6153105" cy="47185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800" dirty="0" err="1">
                <a:latin typeface="Arial" pitchFamily="34" charset="0"/>
                <a:cs typeface="Arial" pitchFamily="34" charset="0"/>
              </a:rPr>
              <a:t>Hình</a:t>
            </a:r>
            <a:r>
              <a:rPr lang="en-US" sz="2800" dirty="0">
                <a:latin typeface="Arial" pitchFamily="34" charset="0"/>
                <a:cs typeface="Arial" pitchFamily="34" charset="0"/>
              </a:rPr>
              <a:t> </a:t>
            </a:r>
            <a:r>
              <a:rPr lang="en-US" sz="2800" dirty="0" err="1">
                <a:latin typeface="Arial" pitchFamily="34" charset="0"/>
                <a:cs typeface="Arial" pitchFamily="34" charset="0"/>
              </a:rPr>
              <a:t>ảnh</a:t>
            </a:r>
            <a:r>
              <a:rPr lang="en-US" sz="2800" dirty="0">
                <a:latin typeface="Arial" pitchFamily="34" charset="0"/>
                <a:cs typeface="Arial" pitchFamily="34" charset="0"/>
              </a:rPr>
              <a:t> </a:t>
            </a:r>
            <a:r>
              <a:rPr lang="en-US" sz="2800" dirty="0" err="1">
                <a:latin typeface="Arial" pitchFamily="34" charset="0"/>
                <a:cs typeface="Arial" pitchFamily="34" charset="0"/>
              </a:rPr>
              <a:t>một</a:t>
            </a:r>
            <a:r>
              <a:rPr lang="en-US" sz="2800" dirty="0">
                <a:latin typeface="Arial" pitchFamily="34" charset="0"/>
                <a:cs typeface="Arial" pitchFamily="34" charset="0"/>
              </a:rPr>
              <a:t> </a:t>
            </a:r>
            <a:r>
              <a:rPr lang="en-US" sz="2800" dirty="0" err="1">
                <a:latin typeface="Arial" pitchFamily="34" charset="0"/>
                <a:cs typeface="Arial" pitchFamily="34" charset="0"/>
              </a:rPr>
              <a:t>góc</a:t>
            </a:r>
            <a:r>
              <a:rPr lang="en-US" sz="2800" dirty="0">
                <a:latin typeface="Arial" pitchFamily="34" charset="0"/>
                <a:cs typeface="Arial" pitchFamily="34" charset="0"/>
              </a:rPr>
              <a:t> </a:t>
            </a:r>
            <a:r>
              <a:rPr lang="en-US" sz="2800" dirty="0" err="1">
                <a:latin typeface="Arial" pitchFamily="34" charset="0"/>
                <a:cs typeface="Arial" pitchFamily="34" charset="0"/>
              </a:rPr>
              <a:t>đô</a:t>
            </a:r>
            <a:r>
              <a:rPr lang="en-US" sz="2800" dirty="0">
                <a:latin typeface="Arial" pitchFamily="34" charset="0"/>
                <a:cs typeface="Arial" pitchFamily="34" charset="0"/>
              </a:rPr>
              <a:t> </a:t>
            </a:r>
            <a:r>
              <a:rPr lang="en-US" sz="2800" dirty="0" err="1">
                <a:latin typeface="Arial" pitchFamily="34" charset="0"/>
                <a:cs typeface="Arial" pitchFamily="34" charset="0"/>
              </a:rPr>
              <a:t>thi</a:t>
            </a:r>
            <a:r>
              <a:rPr lang="en-US" sz="2800" dirty="0">
                <a:latin typeface="Arial" pitchFamily="34" charset="0"/>
                <a:cs typeface="Arial" pitchFamily="34" charset="0"/>
              </a:rPr>
              <a:t>̣ ở </a:t>
            </a:r>
            <a:r>
              <a:rPr lang="en-US" sz="2800" dirty="0" err="1">
                <a:latin typeface="Arial" pitchFamily="34" charset="0"/>
                <a:cs typeface="Arial" pitchFamily="34" charset="0"/>
              </a:rPr>
              <a:t>Nhật</a:t>
            </a:r>
            <a:r>
              <a:rPr lang="en-US" sz="2800" dirty="0">
                <a:latin typeface="Arial" pitchFamily="34" charset="0"/>
                <a:cs typeface="Arial" pitchFamily="34" charset="0"/>
              </a:rPr>
              <a:t> </a:t>
            </a:r>
            <a:r>
              <a:rPr lang="en-US" sz="2800" dirty="0" err="1">
                <a:latin typeface="Arial" pitchFamily="34" charset="0"/>
                <a:cs typeface="Arial" pitchFamily="34" charset="0"/>
              </a:rPr>
              <a:t>Bản</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4323441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
          <p:cNvGrpSpPr>
            <a:grpSpLocks/>
          </p:cNvGrpSpPr>
          <p:nvPr/>
        </p:nvGrpSpPr>
        <p:grpSpPr bwMode="auto">
          <a:xfrm>
            <a:off x="1295400" y="513902"/>
            <a:ext cx="6729413" cy="4095750"/>
            <a:chOff x="1104" y="2448"/>
            <a:chExt cx="3279" cy="1872"/>
          </a:xfrm>
        </p:grpSpPr>
        <p:pic>
          <p:nvPicPr>
            <p:cNvPr id="5" name="Picture 4" descr="200px-1872_Japanese_silver_yen_obver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2448"/>
              <a:ext cx="1680" cy="1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200px-Old1Yen_silver_certificate_Bank_of_Japnan_not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2448"/>
              <a:ext cx="1599" cy="16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a:spLocks noChangeArrowheads="1"/>
            </p:cNvSpPr>
            <p:nvPr/>
          </p:nvSpPr>
          <p:spPr bwMode="auto">
            <a:xfrm>
              <a:off x="1104" y="4080"/>
              <a:ext cx="1680" cy="24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sz="2800" dirty="0" err="1">
                  <a:latin typeface="Arial" pitchFamily="34" charset="0"/>
                  <a:cs typeface="Arial" pitchFamily="34" charset="0"/>
                </a:rPr>
                <a:t>Tiền</a:t>
              </a:r>
              <a:r>
                <a:rPr lang="en-US" sz="2800" dirty="0">
                  <a:latin typeface="Arial" pitchFamily="34" charset="0"/>
                  <a:cs typeface="Arial" pitchFamily="34" charset="0"/>
                </a:rPr>
                <a:t> </a:t>
              </a:r>
              <a:r>
                <a:rPr lang="en-US" sz="2800" dirty="0" err="1">
                  <a:latin typeface="Arial" pitchFamily="34" charset="0"/>
                  <a:cs typeface="Arial" pitchFamily="34" charset="0"/>
                </a:rPr>
                <a:t>kim</a:t>
              </a:r>
              <a:r>
                <a:rPr lang="en-US" sz="2800" dirty="0">
                  <a:latin typeface="Arial" pitchFamily="34" charset="0"/>
                  <a:cs typeface="Arial" pitchFamily="34" charset="0"/>
                </a:rPr>
                <a:t> </a:t>
              </a:r>
              <a:r>
                <a:rPr lang="en-US" sz="2800" dirty="0" err="1">
                  <a:latin typeface="Arial" pitchFamily="34" charset="0"/>
                  <a:cs typeface="Arial" pitchFamily="34" charset="0"/>
                </a:rPr>
                <a:t>loại</a:t>
              </a:r>
              <a:endParaRPr lang="en-US" sz="2800" dirty="0">
                <a:latin typeface="Arial" pitchFamily="34" charset="0"/>
                <a:cs typeface="Arial" pitchFamily="34" charset="0"/>
              </a:endParaRPr>
            </a:p>
          </p:txBody>
        </p:sp>
        <p:sp>
          <p:nvSpPr>
            <p:cNvPr id="8" name="Rectangle 8"/>
            <p:cNvSpPr>
              <a:spLocks noChangeArrowheads="1"/>
            </p:cNvSpPr>
            <p:nvPr/>
          </p:nvSpPr>
          <p:spPr bwMode="auto">
            <a:xfrm>
              <a:off x="2784" y="4080"/>
              <a:ext cx="1584" cy="24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sz="2800" dirty="0" err="1">
                  <a:latin typeface="Arial" pitchFamily="34" charset="0"/>
                  <a:cs typeface="Arial" pitchFamily="34" charset="0"/>
                </a:rPr>
                <a:t>Tiền</a:t>
              </a:r>
              <a:r>
                <a:rPr lang="en-US" sz="2800" dirty="0">
                  <a:latin typeface="Arial" pitchFamily="34" charset="0"/>
                  <a:cs typeface="Arial" pitchFamily="34" charset="0"/>
                </a:rPr>
                <a:t> </a:t>
              </a:r>
              <a:r>
                <a:rPr lang="en-US" sz="2800" dirty="0" err="1">
                  <a:latin typeface="Arial" pitchFamily="34" charset="0"/>
                  <a:cs typeface="Arial" pitchFamily="34" charset="0"/>
                </a:rPr>
                <a:t>giấy</a:t>
              </a:r>
              <a:endParaRPr lang="en-US" sz="2800" dirty="0">
                <a:latin typeface="Arial" pitchFamily="34" charset="0"/>
                <a:cs typeface="Arial" pitchFamily="34" charset="0"/>
              </a:endParaRPr>
            </a:p>
          </p:txBody>
        </p:sp>
      </p:grpSp>
    </p:spTree>
    <p:extLst>
      <p:ext uri="{BB962C8B-B14F-4D97-AF65-F5344CB8AC3E}">
        <p14:creationId xmlns:p14="http://schemas.microsoft.com/office/powerpoint/2010/main" val="221218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304800" y="1809750"/>
            <a:ext cx="8305799"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3 – </a:t>
            </a:r>
            <a:r>
              <a:rPr lang="en-US" sz="4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Nhật</a:t>
            </a:r>
            <a:r>
              <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en-US" sz="4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Bản</a:t>
            </a:r>
            <a:r>
              <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en-US" sz="4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chuyển</a:t>
            </a:r>
            <a:r>
              <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sang </a:t>
            </a:r>
            <a:r>
              <a:rPr lang="en-US" sz="4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giai</a:t>
            </a:r>
            <a:r>
              <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en-US" sz="4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đoạn</a:t>
            </a:r>
            <a:r>
              <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en-US" sz="4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đế</a:t>
            </a:r>
            <a:r>
              <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en-US" sz="4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quốc</a:t>
            </a:r>
            <a:r>
              <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en-US" sz="4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chủ</a:t>
            </a:r>
            <a:r>
              <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en-US" sz="4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nghĩa</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326453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1504950"/>
            <a:ext cx="8845868"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1 –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Nhật</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Bản</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từ</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đầu</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thế</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kỉ</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XIX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đến</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trước</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năm</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1868</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25714663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4564" y="133350"/>
            <a:ext cx="2716326" cy="584775"/>
          </a:xfrm>
          <a:prstGeom prst="rect">
            <a:avLst/>
          </a:prstGeom>
          <a:noFill/>
        </p:spPr>
        <p:txBody>
          <a:bodyPr wrap="square" lIns="91440" tIns="45720" rIns="91440" bIns="45720">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a.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Kinh</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tế</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5" name="Rectangle 4"/>
          <p:cNvSpPr/>
          <p:nvPr/>
        </p:nvSpPr>
        <p:spPr>
          <a:xfrm>
            <a:off x="895173" y="666750"/>
            <a:ext cx="7620000" cy="1200329"/>
          </a:xfrm>
          <a:prstGeom prst="rect">
            <a:avLst/>
          </a:prstGeom>
        </p:spPr>
        <p:txBody>
          <a:bodyPr wrap="square">
            <a:spAutoFit/>
          </a:bodyPr>
          <a:lstStyle/>
          <a:p>
            <a:r>
              <a:rPr lang="vi-VN" sz="2400" dirty="0"/>
              <a:t>- Kinh tế TBCN phát triển mạnh mẽ sau cải cách 1868.</a:t>
            </a:r>
            <a:br>
              <a:rPr lang="vi-VN" sz="2400" dirty="0"/>
            </a:br>
            <a:r>
              <a:rPr lang="vi-VN" sz="2400" dirty="0"/>
              <a:t>- Các công ty độc quyền ra đời Mitxui, </a:t>
            </a:r>
            <a:r>
              <a:rPr lang="en-US" sz="2400" dirty="0"/>
              <a:t>M</a:t>
            </a:r>
            <a:r>
              <a:rPr lang="vi-VN" sz="2400" dirty="0"/>
              <a:t>itsubisi…. Chi phối đời sống kinh tế chính trị của Nhật Bản </a:t>
            </a:r>
            <a:endParaRPr lang="en-US" sz="2400" dirty="0"/>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879202"/>
            <a:ext cx="4633456" cy="3054748"/>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6055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Lekhanhthanhmotdoant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14350"/>
            <a:ext cx="7543800" cy="424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10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85750"/>
            <a:ext cx="73152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762000" y="4130933"/>
            <a:ext cx="7620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vi-VN" sz="2400" dirty="0"/>
              <a:t>Công xưởng của Nhật theo công nghệ phương Tây</a:t>
            </a:r>
          </a:p>
        </p:txBody>
      </p:sp>
    </p:spTree>
    <p:extLst>
      <p:ext uri="{BB962C8B-B14F-4D97-AF65-F5344CB8AC3E}">
        <p14:creationId xmlns:p14="http://schemas.microsoft.com/office/powerpoint/2010/main" val="35975022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6750"/>
            <a:ext cx="9144000" cy="3188970"/>
          </a:xfrm>
          <a:prstGeom prst="rect">
            <a:avLst/>
          </a:prstGeom>
        </p:spPr>
      </p:pic>
      <p:sp>
        <p:nvSpPr>
          <p:cNvPr id="5" name="Rectangle 4"/>
          <p:cNvSpPr/>
          <p:nvPr/>
        </p:nvSpPr>
        <p:spPr>
          <a:xfrm>
            <a:off x="1143000" y="3953530"/>
            <a:ext cx="7086600"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vi-VN" sz="2800" dirty="0"/>
              <a:t>Tàu nước ngoài ở thương cảng Yokohama</a:t>
            </a:r>
          </a:p>
        </p:txBody>
      </p:sp>
    </p:spTree>
    <p:extLst>
      <p:ext uri="{BB962C8B-B14F-4D97-AF65-F5344CB8AC3E}">
        <p14:creationId xmlns:p14="http://schemas.microsoft.com/office/powerpoint/2010/main" val="185144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418" y="895350"/>
            <a:ext cx="2024913" cy="523220"/>
          </a:xfrm>
          <a:prstGeom prst="rect">
            <a:avLst/>
          </a:prstGeom>
        </p:spPr>
        <p:txBody>
          <a:bodyPr wrap="none">
            <a:spAutoFit/>
          </a:bodyPr>
          <a:lstStyle/>
          <a:p>
            <a:r>
              <a:rPr lang="en-US" sz="2800" dirty="0">
                <a:effectLst>
                  <a:outerShdw blurRad="38100" dist="38100" dir="2700000" algn="tl">
                    <a:srgbClr val="000000">
                      <a:alpha val="43137"/>
                    </a:srgbClr>
                  </a:outerShdw>
                </a:effectLst>
                <a:latin typeface="Arial" pitchFamily="34" charset="0"/>
                <a:cs typeface="Arial" pitchFamily="34" charset="0"/>
              </a:rPr>
              <a:t>- </a:t>
            </a:r>
            <a:r>
              <a:rPr lang="en-US" sz="2800" u="sng" dirty="0" err="1">
                <a:effectLst>
                  <a:outerShdw blurRad="38100" dist="38100" dir="2700000" algn="tl">
                    <a:srgbClr val="000000">
                      <a:alpha val="43137"/>
                    </a:srgbClr>
                  </a:outerShdw>
                </a:effectLst>
                <a:latin typeface="Arial" pitchFamily="34" charset="0"/>
                <a:cs typeface="Arial" pitchFamily="34" charset="0"/>
              </a:rPr>
              <a:t>Đối</a:t>
            </a:r>
            <a:r>
              <a:rPr lang="en-US" sz="2800" u="sng" dirty="0">
                <a:effectLst>
                  <a:outerShdw blurRad="38100" dist="38100" dir="2700000" algn="tl">
                    <a:srgbClr val="000000">
                      <a:alpha val="43137"/>
                    </a:srgbClr>
                  </a:outerShdw>
                </a:effectLst>
                <a:latin typeface="Arial" pitchFamily="34" charset="0"/>
                <a:cs typeface="Arial" pitchFamily="34" charset="0"/>
              </a:rPr>
              <a:t> </a:t>
            </a:r>
            <a:r>
              <a:rPr lang="en-US" sz="2800" u="sng" dirty="0" err="1">
                <a:effectLst>
                  <a:outerShdw blurRad="38100" dist="38100" dir="2700000" algn="tl">
                    <a:srgbClr val="000000">
                      <a:alpha val="43137"/>
                    </a:srgbClr>
                  </a:outerShdw>
                </a:effectLst>
                <a:latin typeface="Arial" pitchFamily="34" charset="0"/>
                <a:cs typeface="Arial" pitchFamily="34" charset="0"/>
              </a:rPr>
              <a:t>ngoại</a:t>
            </a:r>
            <a:r>
              <a:rPr lang="en-US" sz="2800" dirty="0">
                <a:effectLst>
                  <a:outerShdw blurRad="38100" dist="38100" dir="2700000" algn="tl">
                    <a:srgbClr val="000000">
                      <a:alpha val="43137"/>
                    </a:srgbClr>
                  </a:outerShdw>
                </a:effectLst>
                <a:latin typeface="Arial" pitchFamily="34" charset="0"/>
                <a:cs typeface="Arial" pitchFamily="34" charset="0"/>
              </a:rPr>
              <a:t>:</a:t>
            </a:r>
          </a:p>
        </p:txBody>
      </p:sp>
      <p:sp>
        <p:nvSpPr>
          <p:cNvPr id="5" name="Rectangle 4"/>
          <p:cNvSpPr/>
          <p:nvPr/>
        </p:nvSpPr>
        <p:spPr>
          <a:xfrm>
            <a:off x="193964" y="1425981"/>
            <a:ext cx="4800600" cy="830997"/>
          </a:xfrm>
          <a:prstGeom prst="rect">
            <a:avLst/>
          </a:prstGeom>
        </p:spPr>
        <p:txBody>
          <a:bodyPr wrap="square">
            <a:spAutoFit/>
          </a:bodyPr>
          <a:lstStyle/>
          <a:p>
            <a:r>
              <a:rPr lang="vi-VN" sz="2400" dirty="0"/>
              <a:t>+ Xóa bỏ các hiệp ước bất bình đẳng với các nước phương Tây</a:t>
            </a:r>
            <a:endParaRPr lang="en-US" sz="2400" dirty="0"/>
          </a:p>
        </p:txBody>
      </p:sp>
      <p:sp>
        <p:nvSpPr>
          <p:cNvPr id="6" name="Rectangle 5"/>
          <p:cNvSpPr/>
          <p:nvPr/>
        </p:nvSpPr>
        <p:spPr>
          <a:xfrm>
            <a:off x="193964" y="2256978"/>
            <a:ext cx="4800600" cy="1200329"/>
          </a:xfrm>
          <a:prstGeom prst="rect">
            <a:avLst/>
          </a:prstGeom>
        </p:spPr>
        <p:txBody>
          <a:bodyPr wrap="square">
            <a:spAutoFit/>
          </a:bodyPr>
          <a:lstStyle/>
          <a:p>
            <a:r>
              <a:rPr lang="en-US" sz="2400" dirty="0"/>
              <a:t>+</a:t>
            </a:r>
            <a:r>
              <a:rPr lang="vi-VN" sz="2400" dirty="0"/>
              <a:t> Đầu thế kỉ XX, Nhật thi hành chính sách xâm lược và bành trướng:</a:t>
            </a:r>
            <a:endParaRPr lang="en-US" sz="2400" dirty="0"/>
          </a:p>
        </p:txBody>
      </p:sp>
      <p:sp>
        <p:nvSpPr>
          <p:cNvPr id="7" name="TextBox 6"/>
          <p:cNvSpPr txBox="1"/>
          <p:nvPr/>
        </p:nvSpPr>
        <p:spPr>
          <a:xfrm>
            <a:off x="381000" y="3457307"/>
            <a:ext cx="5029200" cy="1015663"/>
          </a:xfrm>
          <a:prstGeom prst="rect">
            <a:avLst/>
          </a:prstGeom>
          <a:noFill/>
        </p:spPr>
        <p:txBody>
          <a:bodyPr wrap="square" rtlCol="0">
            <a:spAutoFit/>
          </a:bodyPr>
          <a:lstStyle/>
          <a:p>
            <a:pPr marL="285750" indent="-285750">
              <a:buFont typeface="Arial" pitchFamily="34" charset="0"/>
              <a:buChar char="•"/>
            </a:pPr>
            <a:r>
              <a:rPr lang="en-US" sz="2000" dirty="0" err="1">
                <a:latin typeface="Arial" pitchFamily="34" charset="0"/>
                <a:cs typeface="Arial" pitchFamily="34" charset="0"/>
              </a:rPr>
              <a:t>Chiến</a:t>
            </a:r>
            <a:r>
              <a:rPr lang="en-US" sz="2000" dirty="0">
                <a:latin typeface="Arial" pitchFamily="34" charset="0"/>
                <a:cs typeface="Arial" pitchFamily="34" charset="0"/>
              </a:rPr>
              <a:t> </a:t>
            </a:r>
            <a:r>
              <a:rPr lang="en-US" sz="2000" dirty="0" err="1">
                <a:latin typeface="Arial" pitchFamily="34" charset="0"/>
                <a:cs typeface="Arial" pitchFamily="34" charset="0"/>
              </a:rPr>
              <a:t>tranh</a:t>
            </a:r>
            <a:r>
              <a:rPr lang="en-US" sz="2000" dirty="0">
                <a:latin typeface="Arial" pitchFamily="34" charset="0"/>
                <a:cs typeface="Arial" pitchFamily="34" charset="0"/>
              </a:rPr>
              <a:t> </a:t>
            </a:r>
            <a:r>
              <a:rPr lang="en-US" sz="2000" dirty="0" err="1">
                <a:latin typeface="Arial" pitchFamily="34" charset="0"/>
                <a:cs typeface="Arial" pitchFamily="34" charset="0"/>
              </a:rPr>
              <a:t>Đài</a:t>
            </a:r>
            <a:r>
              <a:rPr lang="en-US" sz="2000" dirty="0">
                <a:latin typeface="Arial" pitchFamily="34" charset="0"/>
                <a:cs typeface="Arial" pitchFamily="34" charset="0"/>
              </a:rPr>
              <a:t> Loan (1874)</a:t>
            </a:r>
          </a:p>
          <a:p>
            <a:pPr marL="285750" indent="-285750">
              <a:buFont typeface="Arial" pitchFamily="34" charset="0"/>
              <a:buChar char="•"/>
            </a:pPr>
            <a:r>
              <a:rPr lang="en-US" sz="2000" dirty="0" err="1">
                <a:latin typeface="Arial" pitchFamily="34" charset="0"/>
                <a:cs typeface="Arial" pitchFamily="34" charset="0"/>
              </a:rPr>
              <a:t>Chiến</a:t>
            </a:r>
            <a:r>
              <a:rPr lang="en-US" sz="2000" dirty="0">
                <a:latin typeface="Arial" pitchFamily="34" charset="0"/>
                <a:cs typeface="Arial" pitchFamily="34" charset="0"/>
              </a:rPr>
              <a:t> </a:t>
            </a:r>
            <a:r>
              <a:rPr lang="en-US" sz="2000" dirty="0" err="1">
                <a:latin typeface="Arial" pitchFamily="34" charset="0"/>
                <a:cs typeface="Arial" pitchFamily="34" charset="0"/>
              </a:rPr>
              <a:t>tranh</a:t>
            </a:r>
            <a:r>
              <a:rPr lang="en-US" sz="2000" dirty="0">
                <a:latin typeface="Arial" pitchFamily="34" charset="0"/>
                <a:cs typeface="Arial" pitchFamily="34" charset="0"/>
              </a:rPr>
              <a:t> </a:t>
            </a:r>
            <a:r>
              <a:rPr lang="en-US" sz="2000" dirty="0" err="1">
                <a:latin typeface="Arial" pitchFamily="34" charset="0"/>
                <a:cs typeface="Arial" pitchFamily="34" charset="0"/>
              </a:rPr>
              <a:t>Trung</a:t>
            </a:r>
            <a:r>
              <a:rPr lang="en-US" sz="2000" dirty="0">
                <a:latin typeface="Arial" pitchFamily="34" charset="0"/>
                <a:cs typeface="Arial" pitchFamily="34" charset="0"/>
              </a:rPr>
              <a:t> – </a:t>
            </a:r>
            <a:r>
              <a:rPr lang="en-US" sz="2000" dirty="0" err="1">
                <a:latin typeface="Arial" pitchFamily="34" charset="0"/>
                <a:cs typeface="Arial" pitchFamily="34" charset="0"/>
              </a:rPr>
              <a:t>Nhật</a:t>
            </a:r>
            <a:r>
              <a:rPr lang="en-US" sz="2000" dirty="0">
                <a:latin typeface="Arial" pitchFamily="34" charset="0"/>
                <a:cs typeface="Arial" pitchFamily="34" charset="0"/>
              </a:rPr>
              <a:t> (1894 – 1895)</a:t>
            </a:r>
          </a:p>
          <a:p>
            <a:pPr marL="285750" indent="-285750">
              <a:buFont typeface="Arial" pitchFamily="34" charset="0"/>
              <a:buChar char="•"/>
            </a:pPr>
            <a:r>
              <a:rPr lang="en-US" sz="2000" dirty="0" err="1">
                <a:latin typeface="Arial" pitchFamily="34" charset="0"/>
                <a:cs typeface="Arial" pitchFamily="34" charset="0"/>
              </a:rPr>
              <a:t>Chiến</a:t>
            </a:r>
            <a:r>
              <a:rPr lang="en-US" sz="2000" dirty="0">
                <a:latin typeface="Arial" pitchFamily="34" charset="0"/>
                <a:cs typeface="Arial" pitchFamily="34" charset="0"/>
              </a:rPr>
              <a:t> </a:t>
            </a:r>
            <a:r>
              <a:rPr lang="en-US" sz="2000" dirty="0" err="1">
                <a:latin typeface="Arial" pitchFamily="34" charset="0"/>
                <a:cs typeface="Arial" pitchFamily="34" charset="0"/>
              </a:rPr>
              <a:t>tranh</a:t>
            </a:r>
            <a:r>
              <a:rPr lang="en-US" sz="2000" dirty="0">
                <a:latin typeface="Arial" pitchFamily="34" charset="0"/>
                <a:cs typeface="Arial" pitchFamily="34" charset="0"/>
              </a:rPr>
              <a:t> </a:t>
            </a:r>
            <a:r>
              <a:rPr lang="en-US" sz="2000" dirty="0" err="1">
                <a:latin typeface="Arial" pitchFamily="34" charset="0"/>
                <a:cs typeface="Arial" pitchFamily="34" charset="0"/>
              </a:rPr>
              <a:t>Nga</a:t>
            </a:r>
            <a:r>
              <a:rPr lang="en-US" sz="2000" dirty="0">
                <a:latin typeface="Arial" pitchFamily="34" charset="0"/>
                <a:cs typeface="Arial" pitchFamily="34" charset="0"/>
              </a:rPr>
              <a:t> – </a:t>
            </a:r>
            <a:r>
              <a:rPr lang="en-US" sz="2000" dirty="0" err="1">
                <a:latin typeface="Arial" pitchFamily="34" charset="0"/>
                <a:cs typeface="Arial" pitchFamily="34" charset="0"/>
              </a:rPr>
              <a:t>Nhật</a:t>
            </a:r>
            <a:r>
              <a:rPr lang="en-US" sz="2000" dirty="0">
                <a:latin typeface="Arial" pitchFamily="34" charset="0"/>
                <a:cs typeface="Arial" pitchFamily="34" charset="0"/>
              </a:rPr>
              <a:t> (1904 – 1905)</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0"/>
            <a:ext cx="3886200" cy="5162550"/>
          </a:xfrm>
          <a:prstGeom prst="rect">
            <a:avLst/>
          </a:prstGeom>
        </p:spPr>
      </p:pic>
      <p:sp>
        <p:nvSpPr>
          <p:cNvPr id="10" name="Rectangle 9"/>
          <p:cNvSpPr/>
          <p:nvPr/>
        </p:nvSpPr>
        <p:spPr>
          <a:xfrm>
            <a:off x="0" y="-15737"/>
            <a:ext cx="2716326" cy="584775"/>
          </a:xfrm>
          <a:prstGeom prst="rect">
            <a:avLst/>
          </a:prstGeom>
          <a:noFill/>
        </p:spPr>
        <p:txBody>
          <a:bodyPr wrap="square" lIns="91440" tIns="45720" rIns="91440" bIns="45720">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b.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Chính</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trị</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136637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533400" y="975691"/>
            <a:ext cx="7924800" cy="2667000"/>
          </a:xfrm>
          <a:prstGeom prst="wedgeEllipseCallout">
            <a:avLst>
              <a:gd name="adj1" fmla="val -20958"/>
              <a:gd name="adj2" fmla="val 8262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600" b="1" i="1" dirty="0"/>
              <a:t>Đế quốc chủ nghĩa là gì?</a:t>
            </a:r>
          </a:p>
        </p:txBody>
      </p:sp>
    </p:spTree>
    <p:extLst>
      <p:ext uri="{BB962C8B-B14F-4D97-AF65-F5344CB8AC3E}">
        <p14:creationId xmlns:p14="http://schemas.microsoft.com/office/powerpoint/2010/main" val="1248060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7647" y="133350"/>
            <a:ext cx="163557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Trả lời</a:t>
            </a:r>
          </a:p>
        </p:txBody>
      </p:sp>
      <p:sp>
        <p:nvSpPr>
          <p:cNvPr id="5" name="Rectangle 4"/>
          <p:cNvSpPr/>
          <p:nvPr/>
        </p:nvSpPr>
        <p:spPr>
          <a:xfrm>
            <a:off x="914400" y="1428750"/>
            <a:ext cx="7391400" cy="304698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400" b="1" i="1" dirty="0"/>
              <a:t>Chủ nghĩa đế quốc </a:t>
            </a:r>
            <a:r>
              <a:rPr lang="vi-VN" sz="2400" dirty="0"/>
              <a:t>là hình thái tiên tiến hơn, bước phát triển tiếp tục của chủ nghĩa tư bản. Chúng là một hình thái kinh tế, chính trị, quân sự với sự độc bá toàn thế giới, mở đầu là sự hiện diện của các trùm tư bản độc quyền, của sự xâm chiếm các quốc gia khác làm thuộc địa, là gây chiến với các quốc gia khác nhằm tranh chấp quyền lợi (về thuộc địa, về kinh tế, về ảnh hưởng đến các quốc gia khác...)</a:t>
            </a:r>
          </a:p>
        </p:txBody>
      </p:sp>
    </p:spTree>
    <p:extLst>
      <p:ext uri="{BB962C8B-B14F-4D97-AF65-F5344CB8AC3E}">
        <p14:creationId xmlns:p14="http://schemas.microsoft.com/office/powerpoint/2010/main" val="15410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170021"/>
            <a:ext cx="6781800" cy="4289488"/>
          </a:xfrm>
          <a:prstGeom prst="rect">
            <a:avLst/>
          </a:prstGeom>
        </p:spPr>
      </p:pic>
      <p:sp>
        <p:nvSpPr>
          <p:cNvPr id="5" name="Rectangle 4"/>
          <p:cNvSpPr/>
          <p:nvPr/>
        </p:nvSpPr>
        <p:spPr>
          <a:xfrm>
            <a:off x="1066800" y="4533840"/>
            <a:ext cx="70104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vi-VN" sz="2000" dirty="0"/>
              <a:t>Các thành viên đoàn sứ thần Nhật đầu tiên đến châu Âu</a:t>
            </a:r>
          </a:p>
        </p:txBody>
      </p:sp>
    </p:spTree>
    <p:extLst>
      <p:ext uri="{BB962C8B-B14F-4D97-AF65-F5344CB8AC3E}">
        <p14:creationId xmlns:p14="http://schemas.microsoft.com/office/powerpoint/2010/main" val="1259732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33350"/>
            <a:ext cx="8217647" cy="4191000"/>
          </a:xfrm>
          <a:prstGeom prst="rect">
            <a:avLst/>
          </a:prstGeom>
        </p:spPr>
      </p:pic>
      <p:sp>
        <p:nvSpPr>
          <p:cNvPr id="5" name="Rectangle 4"/>
          <p:cNvSpPr/>
          <p:nvPr/>
        </p:nvSpPr>
        <p:spPr>
          <a:xfrm>
            <a:off x="3232522" y="4476750"/>
            <a:ext cx="2667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vi-VN" sz="2800" dirty="0"/>
              <a:t>Quân đội Nhật</a:t>
            </a:r>
          </a:p>
        </p:txBody>
      </p:sp>
    </p:spTree>
    <p:extLst>
      <p:ext uri="{BB962C8B-B14F-4D97-AF65-F5344CB8AC3E}">
        <p14:creationId xmlns:p14="http://schemas.microsoft.com/office/powerpoint/2010/main" val="38934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209550"/>
            <a:ext cx="5562600"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5943600" y="2419350"/>
            <a:ext cx="2743200"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vi-VN" sz="2800" dirty="0"/>
              <a:t>Chiến tranh Trung - Nhật</a:t>
            </a:r>
          </a:p>
        </p:txBody>
      </p:sp>
    </p:spTree>
    <p:extLst>
      <p:ext uri="{BB962C8B-B14F-4D97-AF65-F5344CB8AC3E}">
        <p14:creationId xmlns:p14="http://schemas.microsoft.com/office/powerpoint/2010/main" val="347182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018" y="715897"/>
            <a:ext cx="8402782" cy="1200329"/>
          </a:xfrm>
          <a:prstGeom prst="rect">
            <a:avLst/>
          </a:prstGeom>
        </p:spPr>
        <p:txBody>
          <a:bodyPr wrap="square">
            <a:spAutoFit/>
          </a:bodyPr>
          <a:lstStyle/>
          <a:p>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Đến</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giữa</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thế</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kỉ</a:t>
            </a:r>
            <a:r>
              <a:rPr lang="en-US" sz="2400" b="1" dirty="0">
                <a:effectLst>
                  <a:outerShdw blurRad="38100" dist="38100" dir="2700000" algn="tl">
                    <a:srgbClr val="C0C0C0"/>
                  </a:outerShdw>
                </a:effectLst>
                <a:latin typeface="Arial" pitchFamily="34" charset="0"/>
                <a:cs typeface="Arial" pitchFamily="34" charset="0"/>
              </a:rPr>
              <a:t> XIX, </a:t>
            </a:r>
            <a:r>
              <a:rPr lang="en-US" sz="2400" b="1" dirty="0" err="1">
                <a:effectLst>
                  <a:outerShdw blurRad="38100" dist="38100" dir="2700000" algn="tl">
                    <a:srgbClr val="C0C0C0"/>
                  </a:outerShdw>
                </a:effectLst>
                <a:latin typeface="Arial" pitchFamily="34" charset="0"/>
                <a:cs typeface="Arial" pitchFamily="34" charset="0"/>
              </a:rPr>
              <a:t>chế</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độ</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Mạc</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phủ</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của</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Nhật</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Bản</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đứng</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đầu</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là</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Sôgun</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Tướng</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quân</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lâm</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vào</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khủng</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hoảng</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suy</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yếu</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trầm</a:t>
            </a:r>
            <a:r>
              <a:rPr lang="en-US" sz="2400" b="1" dirty="0">
                <a:effectLst>
                  <a:outerShdw blurRad="38100" dist="38100" dir="2700000" algn="tl">
                    <a:srgbClr val="C0C0C0"/>
                  </a:outerShdw>
                </a:effectLst>
                <a:latin typeface="Arial" pitchFamily="34" charset="0"/>
                <a:cs typeface="Arial" pitchFamily="34" charset="0"/>
              </a:rPr>
              <a:t> </a:t>
            </a:r>
            <a:r>
              <a:rPr lang="en-US" sz="2400" b="1" dirty="0" err="1">
                <a:effectLst>
                  <a:outerShdw blurRad="38100" dist="38100" dir="2700000" algn="tl">
                    <a:srgbClr val="C0C0C0"/>
                  </a:outerShdw>
                </a:effectLst>
                <a:latin typeface="Arial" pitchFamily="34" charset="0"/>
                <a:cs typeface="Arial" pitchFamily="34" charset="0"/>
              </a:rPr>
              <a:t>trọng</a:t>
            </a:r>
            <a:r>
              <a:rPr lang="en-US" sz="2400" b="1" dirty="0">
                <a:effectLst>
                  <a:outerShdw blurRad="38100" dist="38100" dir="2700000" algn="tl">
                    <a:srgbClr val="C0C0C0"/>
                  </a:outerShdw>
                </a:effectLst>
                <a:latin typeface="Arial" pitchFamily="34" charset="0"/>
                <a:cs typeface="Arial" pitchFamily="34" charset="0"/>
              </a:rPr>
              <a:t>: </a:t>
            </a:r>
          </a:p>
        </p:txBody>
      </p:sp>
      <p:sp>
        <p:nvSpPr>
          <p:cNvPr id="5" name="TextBox 4"/>
          <p:cNvSpPr txBox="1"/>
          <p:nvPr/>
        </p:nvSpPr>
        <p:spPr>
          <a:xfrm>
            <a:off x="284018" y="1916226"/>
            <a:ext cx="8402782" cy="461665"/>
          </a:xfrm>
          <a:prstGeom prst="rect">
            <a:avLst/>
          </a:prstGeom>
          <a:noFill/>
        </p:spPr>
        <p:txBody>
          <a:bodyPr wrap="square" rtlCol="0">
            <a:spAutoFit/>
          </a:bodyPr>
          <a:lstStyle/>
          <a:p>
            <a:r>
              <a:rPr lang="vi-VN" sz="2400" dirty="0">
                <a:effectLst>
                  <a:outerShdw blurRad="38100" dist="38100" dir="2700000" algn="tl">
                    <a:srgbClr val="000000">
                      <a:alpha val="43137"/>
                    </a:srgbClr>
                  </a:outerShdw>
                </a:effectLst>
              </a:rPr>
              <a:t>- </a:t>
            </a:r>
            <a:r>
              <a:rPr lang="vi-VN" sz="2400" u="sng" dirty="0">
                <a:effectLst>
                  <a:outerShdw blurRad="38100" dist="38100" dir="2700000" algn="tl">
                    <a:srgbClr val="000000">
                      <a:alpha val="43137"/>
                    </a:srgbClr>
                  </a:outerShdw>
                </a:effectLst>
              </a:rPr>
              <a:t>Kinh tế</a:t>
            </a:r>
            <a:r>
              <a:rPr lang="vi-VN" sz="24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6" name="Rectangle 5"/>
          <p:cNvSpPr/>
          <p:nvPr/>
        </p:nvSpPr>
        <p:spPr>
          <a:xfrm>
            <a:off x="831272" y="2468497"/>
            <a:ext cx="7855528" cy="400110"/>
          </a:xfrm>
          <a:prstGeom prst="rect">
            <a:avLst/>
          </a:prstGeom>
        </p:spPr>
        <p:txBody>
          <a:bodyPr wrap="square">
            <a:spAutoFit/>
          </a:bodyPr>
          <a:lstStyle/>
          <a:p>
            <a:r>
              <a:rPr lang="vi-VN" sz="2000" dirty="0"/>
              <a:t>+ NN: Lạc hậu, tô thuế nặng nề, mất mùa, đói kém ….</a:t>
            </a:r>
            <a:endParaRPr lang="en-US" sz="2000" dirty="0"/>
          </a:p>
        </p:txBody>
      </p:sp>
      <p:sp>
        <p:nvSpPr>
          <p:cNvPr id="7" name="Rectangle 6"/>
          <p:cNvSpPr/>
          <p:nvPr/>
        </p:nvSpPr>
        <p:spPr>
          <a:xfrm>
            <a:off x="831272" y="2868607"/>
            <a:ext cx="7855528" cy="1015663"/>
          </a:xfrm>
          <a:prstGeom prst="rect">
            <a:avLst/>
          </a:prstGeom>
        </p:spPr>
        <p:txBody>
          <a:bodyPr wrap="square">
            <a:spAutoFit/>
          </a:bodyPr>
          <a:lstStyle/>
          <a:p>
            <a:r>
              <a:rPr lang="vi-VN" sz="2000" dirty="0"/>
              <a:t>+ CN: Kinh tế hàng hóa phát triển, công trường thủ công xuất hiện</a:t>
            </a:r>
            <a:r>
              <a:rPr lang="en-US" sz="2000" dirty="0"/>
              <a:t> </a:t>
            </a:r>
            <a:r>
              <a:rPr lang="vi-VN" sz="2000" dirty="0"/>
              <a:t>ngày càng nhiều,</a:t>
            </a:r>
            <a:r>
              <a:rPr lang="en-US" sz="2000" dirty="0"/>
              <a:t> </a:t>
            </a:r>
            <a:r>
              <a:rPr lang="vi-VN" sz="2000" dirty="0"/>
              <a:t>k</a:t>
            </a:r>
            <a:r>
              <a:rPr lang="en-US" sz="2000" dirty="0" err="1">
                <a:latin typeface="Arial" pitchFamily="34" charset="0"/>
                <a:cs typeface="Arial" pitchFamily="34" charset="0"/>
              </a:rPr>
              <a:t>inh</a:t>
            </a:r>
            <a:r>
              <a:rPr lang="vi-VN" sz="2000" dirty="0"/>
              <a:t> tế tư bản phát triển nhanh chóng nhưng bị phong kiến cản trở.</a:t>
            </a:r>
            <a:endParaRPr lang="en-US" sz="2000" dirty="0"/>
          </a:p>
        </p:txBody>
      </p:sp>
    </p:spTree>
    <p:extLst>
      <p:ext uri="{BB962C8B-B14F-4D97-AF65-F5344CB8AC3E}">
        <p14:creationId xmlns:p14="http://schemas.microsoft.com/office/powerpoint/2010/main" val="2257979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4020"/>
            <a:ext cx="5334000" cy="5119480"/>
          </a:xfrm>
        </p:spPr>
      </p:pic>
      <p:sp>
        <p:nvSpPr>
          <p:cNvPr id="5" name="Rectangle 4"/>
          <p:cNvSpPr/>
          <p:nvPr/>
        </p:nvSpPr>
        <p:spPr>
          <a:xfrm>
            <a:off x="5943600" y="2038350"/>
            <a:ext cx="2438400"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vi-VN" sz="3200" dirty="0"/>
              <a:t>Chiến tranh </a:t>
            </a:r>
          </a:p>
          <a:p>
            <a:pPr algn="ctr"/>
            <a:r>
              <a:rPr lang="vi-VN" sz="3200" dirty="0"/>
              <a:t>Nga - Nhật</a:t>
            </a:r>
          </a:p>
        </p:txBody>
      </p:sp>
    </p:spTree>
    <p:extLst>
      <p:ext uri="{BB962C8B-B14F-4D97-AF65-F5344CB8AC3E}">
        <p14:creationId xmlns:p14="http://schemas.microsoft.com/office/powerpoint/2010/main" val="7881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489213"/>
            <a:ext cx="5363307"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6553200" y="2972880"/>
            <a:ext cx="2202847" cy="46166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ctr"/>
            <a:r>
              <a:rPr lang="vi-VN" sz="2400" dirty="0"/>
              <a:t>Võ sĩ Samurai </a:t>
            </a:r>
          </a:p>
        </p:txBody>
      </p:sp>
      <p:sp>
        <p:nvSpPr>
          <p:cNvPr id="2" name="TextBox 1"/>
          <p:cNvSpPr txBox="1"/>
          <p:nvPr/>
        </p:nvSpPr>
        <p:spPr>
          <a:xfrm>
            <a:off x="304798" y="57150"/>
            <a:ext cx="8527449" cy="830997"/>
          </a:xfrm>
          <a:prstGeom prst="rect">
            <a:avLst/>
          </a:prstGeom>
          <a:noFill/>
        </p:spPr>
        <p:txBody>
          <a:bodyPr wrap="square" rtlCol="0">
            <a:spAutoFit/>
          </a:bodyPr>
          <a:lstStyle/>
          <a:p>
            <a:r>
              <a:rPr lang="en-US" sz="2400" dirty="0">
                <a:latin typeface="Arial" pitchFamily="34" charset="0"/>
                <a:cs typeface="Arial" pitchFamily="34" charset="0"/>
              </a:rPr>
              <a:t>- </a:t>
            </a:r>
            <a:r>
              <a:rPr lang="en-US" sz="2400" dirty="0" err="1">
                <a:latin typeface="Arial" pitchFamily="34" charset="0"/>
                <a:cs typeface="Arial" pitchFamily="34" charset="0"/>
              </a:rPr>
              <a:t>Dù</a:t>
            </a:r>
            <a:r>
              <a:rPr lang="en-US" sz="2400" dirty="0">
                <a:latin typeface="Arial" pitchFamily="34" charset="0"/>
                <a:cs typeface="Arial" pitchFamily="34" charset="0"/>
              </a:rPr>
              <a:t> </a:t>
            </a:r>
            <a:r>
              <a:rPr lang="en-US" sz="2400" dirty="0" err="1">
                <a:latin typeface="Arial" pitchFamily="34" charset="0"/>
                <a:cs typeface="Arial" pitchFamily="34" charset="0"/>
              </a:rPr>
              <a:t>tiến</a:t>
            </a:r>
            <a:r>
              <a:rPr lang="en-US" sz="2400" dirty="0">
                <a:latin typeface="Arial" pitchFamily="34" charset="0"/>
                <a:cs typeface="Arial" pitchFamily="34" charset="0"/>
              </a:rPr>
              <a:t> </a:t>
            </a:r>
            <a:r>
              <a:rPr lang="en-US" sz="2400" dirty="0" err="1">
                <a:latin typeface="Arial" pitchFamily="34" charset="0"/>
                <a:cs typeface="Arial" pitchFamily="34" charset="0"/>
              </a:rPr>
              <a:t>lên</a:t>
            </a:r>
            <a:r>
              <a:rPr lang="en-US" sz="2400" dirty="0">
                <a:latin typeface="Arial" pitchFamily="34" charset="0"/>
                <a:cs typeface="Arial" pitchFamily="34" charset="0"/>
              </a:rPr>
              <a:t> </a:t>
            </a:r>
            <a:r>
              <a:rPr lang="en-US" sz="2400" dirty="0" err="1">
                <a:latin typeface="Arial" pitchFamily="34" charset="0"/>
                <a:cs typeface="Arial" pitchFamily="34" charset="0"/>
              </a:rPr>
              <a:t>chủ</a:t>
            </a:r>
            <a:r>
              <a:rPr lang="en-US" sz="2400" dirty="0">
                <a:latin typeface="Arial" pitchFamily="34" charset="0"/>
                <a:cs typeface="Arial" pitchFamily="34" charset="0"/>
              </a:rPr>
              <a:t> </a:t>
            </a:r>
            <a:r>
              <a:rPr lang="en-US" sz="2400" dirty="0" err="1">
                <a:latin typeface="Arial" pitchFamily="34" charset="0"/>
                <a:cs typeface="Arial" pitchFamily="34" charset="0"/>
              </a:rPr>
              <a:t>nghĩa</a:t>
            </a:r>
            <a:r>
              <a:rPr lang="en-US" sz="2400" dirty="0">
                <a:latin typeface="Arial" pitchFamily="34" charset="0"/>
                <a:cs typeface="Arial" pitchFamily="34" charset="0"/>
              </a:rPr>
              <a:t> </a:t>
            </a:r>
            <a:r>
              <a:rPr lang="en-US" sz="2400" dirty="0" err="1">
                <a:latin typeface="Arial" pitchFamily="34" charset="0"/>
                <a:cs typeface="Arial" pitchFamily="34" charset="0"/>
              </a:rPr>
              <a:t>tư</a:t>
            </a:r>
            <a:r>
              <a:rPr lang="en-US" sz="2400" dirty="0">
                <a:latin typeface="Arial" pitchFamily="34" charset="0"/>
                <a:cs typeface="Arial" pitchFamily="34" charset="0"/>
              </a:rPr>
              <a:t> </a:t>
            </a:r>
            <a:r>
              <a:rPr lang="en-US" sz="2400" dirty="0" err="1">
                <a:latin typeface="Arial" pitchFamily="34" charset="0"/>
                <a:cs typeface="Arial" pitchFamily="34" charset="0"/>
              </a:rPr>
              <a:t>bản</a:t>
            </a:r>
            <a:r>
              <a:rPr lang="en-US" sz="2400" dirty="0">
                <a:latin typeface="Arial" pitchFamily="34" charset="0"/>
                <a:cs typeface="Arial" pitchFamily="34" charset="0"/>
              </a:rPr>
              <a:t>, </a:t>
            </a:r>
            <a:r>
              <a:rPr lang="en-US" sz="2400" dirty="0" err="1">
                <a:latin typeface="Arial" pitchFamily="34" charset="0"/>
                <a:cs typeface="Arial" pitchFamily="34" charset="0"/>
              </a:rPr>
              <a:t>tầng</a:t>
            </a:r>
            <a:r>
              <a:rPr lang="en-US" sz="2400" dirty="0">
                <a:latin typeface="Arial" pitchFamily="34" charset="0"/>
                <a:cs typeface="Arial" pitchFamily="34" charset="0"/>
              </a:rPr>
              <a:t> </a:t>
            </a:r>
            <a:r>
              <a:rPr lang="en-US" sz="2400" dirty="0" err="1">
                <a:latin typeface="Arial" pitchFamily="34" charset="0"/>
                <a:cs typeface="Arial" pitchFamily="34" charset="0"/>
              </a:rPr>
              <a:t>lớp</a:t>
            </a:r>
            <a:r>
              <a:rPr lang="en-US" sz="2400" dirty="0">
                <a:latin typeface="Arial" pitchFamily="34" charset="0"/>
                <a:cs typeface="Arial" pitchFamily="34" charset="0"/>
              </a:rPr>
              <a:t> </a:t>
            </a:r>
            <a:r>
              <a:rPr lang="en-US" sz="2400" dirty="0" err="1">
                <a:latin typeface="Arial" pitchFamily="34" charset="0"/>
                <a:cs typeface="Arial" pitchFamily="34" charset="0"/>
              </a:rPr>
              <a:t>quý</a:t>
            </a:r>
            <a:r>
              <a:rPr lang="en-US" sz="2400" dirty="0">
                <a:latin typeface="Arial" pitchFamily="34" charset="0"/>
                <a:cs typeface="Arial" pitchFamily="34" charset="0"/>
              </a:rPr>
              <a:t> </a:t>
            </a:r>
            <a:r>
              <a:rPr lang="en-US" sz="2400" dirty="0" err="1">
                <a:latin typeface="Arial" pitchFamily="34" charset="0"/>
                <a:cs typeface="Arial" pitchFamily="34" charset="0"/>
              </a:rPr>
              <a:t>tộc</a:t>
            </a:r>
            <a:r>
              <a:rPr lang="en-US" sz="2400" dirty="0">
                <a:latin typeface="Arial" pitchFamily="34" charset="0"/>
                <a:cs typeface="Arial" pitchFamily="34" charset="0"/>
              </a:rPr>
              <a:t> (</a:t>
            </a:r>
            <a:r>
              <a:rPr lang="en-US" sz="2400" dirty="0" err="1">
                <a:latin typeface="Arial" pitchFamily="34" charset="0"/>
                <a:cs typeface="Arial" pitchFamily="34" charset="0"/>
              </a:rPr>
              <a:t>đặc</a:t>
            </a:r>
            <a:r>
              <a:rPr lang="en-US" sz="2400" dirty="0">
                <a:latin typeface="Arial" pitchFamily="34" charset="0"/>
                <a:cs typeface="Arial" pitchFamily="34" charset="0"/>
              </a:rPr>
              <a:t> </a:t>
            </a:r>
            <a:r>
              <a:rPr lang="en-US" sz="2400" dirty="0" err="1">
                <a:latin typeface="Arial" pitchFamily="34" charset="0"/>
                <a:cs typeface="Arial" pitchFamily="34" charset="0"/>
              </a:rPr>
              <a:t>biệt</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Samurai) </a:t>
            </a:r>
            <a:r>
              <a:rPr lang="en-US" sz="2400" dirty="0" err="1">
                <a:latin typeface="Arial" pitchFamily="34" charset="0"/>
                <a:cs typeface="Arial" pitchFamily="34" charset="0"/>
              </a:rPr>
              <a:t>vẫn</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ưu</a:t>
            </a:r>
            <a:r>
              <a:rPr lang="en-US" sz="2400" dirty="0">
                <a:latin typeface="Arial" pitchFamily="34" charset="0"/>
                <a:cs typeface="Arial" pitchFamily="34" charset="0"/>
              </a:rPr>
              <a:t> </a:t>
            </a:r>
            <a:r>
              <a:rPr lang="en-US" sz="2400" dirty="0" err="1">
                <a:latin typeface="Arial" pitchFamily="34" charset="0"/>
                <a:cs typeface="Arial" pitchFamily="34" charset="0"/>
              </a:rPr>
              <a:t>thế</a:t>
            </a:r>
            <a:r>
              <a:rPr lang="en-US" sz="2400" dirty="0">
                <a:latin typeface="Arial" pitchFamily="34" charset="0"/>
                <a:cs typeface="Arial" pitchFamily="34" charset="0"/>
              </a:rPr>
              <a:t> </a:t>
            </a:r>
            <a:r>
              <a:rPr lang="en-US" sz="2400" dirty="0" err="1">
                <a:latin typeface="Arial" pitchFamily="34" charset="0"/>
                <a:cs typeface="Arial" pitchFamily="34" charset="0"/>
              </a:rPr>
              <a:t>chính</a:t>
            </a:r>
            <a:r>
              <a:rPr lang="en-US" sz="2400" dirty="0">
                <a:latin typeface="Arial" pitchFamily="34" charset="0"/>
                <a:cs typeface="Arial" pitchFamily="34" charset="0"/>
              </a:rPr>
              <a:t> </a:t>
            </a:r>
            <a:r>
              <a:rPr lang="en-US" sz="2400" dirty="0" err="1">
                <a:latin typeface="Arial" pitchFamily="34" charset="0"/>
                <a:cs typeface="Arial" pitchFamily="34" charset="0"/>
              </a:rPr>
              <a:t>trị</a:t>
            </a:r>
            <a:r>
              <a:rPr lang="en-US" sz="2400" dirty="0">
                <a:latin typeface="Arial" pitchFamily="34" charset="0"/>
                <a:cs typeface="Arial" pitchFamily="34" charset="0"/>
              </a:rPr>
              <a:t> </a:t>
            </a:r>
            <a:r>
              <a:rPr lang="en-US" sz="2400" dirty="0" err="1">
                <a:latin typeface="Arial" pitchFamily="34" charset="0"/>
                <a:cs typeface="Arial" pitchFamily="34" charset="0"/>
              </a:rPr>
              <a:t>lớn</a:t>
            </a:r>
            <a:endParaRPr lang="vi-VN" sz="2400" dirty="0">
              <a:latin typeface="Arial" pitchFamily="34" charset="0"/>
              <a:cs typeface="Arial" pitchFamily="34" charset="0"/>
            </a:endParaRPr>
          </a:p>
        </p:txBody>
      </p:sp>
      <p:sp>
        <p:nvSpPr>
          <p:cNvPr id="6" name="TextBox 5"/>
          <p:cNvSpPr txBox="1"/>
          <p:nvPr/>
        </p:nvSpPr>
        <p:spPr>
          <a:xfrm>
            <a:off x="533400" y="819150"/>
            <a:ext cx="6019800" cy="461665"/>
          </a:xfrm>
          <a:prstGeom prst="rect">
            <a:avLst/>
          </a:prstGeom>
          <a:noFill/>
        </p:spPr>
        <p:txBody>
          <a:bodyPr wrap="square" rtlCol="0">
            <a:spAutoFit/>
          </a:bodyPr>
          <a:lstStyle/>
          <a:p>
            <a:r>
              <a:rPr lang="en-US" sz="2400" dirty="0">
                <a:solidFill>
                  <a:srgbClr val="FF0000"/>
                </a:solidFill>
                <a:latin typeface="Arial" pitchFamily="34" charset="0"/>
                <a:cs typeface="Arial" pitchFamily="34" charset="0"/>
                <a:sym typeface="Wingdings" pitchFamily="2" charset="2"/>
              </a:rPr>
              <a:t> </a:t>
            </a:r>
            <a:r>
              <a:rPr lang="en-US" sz="2400" dirty="0" err="1">
                <a:solidFill>
                  <a:srgbClr val="FF0000"/>
                </a:solidFill>
                <a:latin typeface="Arial" pitchFamily="34" charset="0"/>
                <a:cs typeface="Arial" pitchFamily="34" charset="0"/>
                <a:sym typeface="Wingdings" pitchFamily="2" charset="2"/>
              </a:rPr>
              <a:t>Là</a:t>
            </a:r>
            <a:r>
              <a:rPr lang="en-US" sz="2400" dirty="0">
                <a:solidFill>
                  <a:srgbClr val="FF0000"/>
                </a:solidFill>
                <a:latin typeface="Arial" pitchFamily="34" charset="0"/>
                <a:cs typeface="Arial" pitchFamily="34" charset="0"/>
                <a:sym typeface="Wingdings" pitchFamily="2" charset="2"/>
              </a:rPr>
              <a:t> </a:t>
            </a:r>
            <a:r>
              <a:rPr lang="en-US" sz="2400" dirty="0" err="1">
                <a:solidFill>
                  <a:srgbClr val="FF0000"/>
                </a:solidFill>
                <a:latin typeface="Arial" pitchFamily="34" charset="0"/>
                <a:cs typeface="Arial" pitchFamily="34" charset="0"/>
                <a:sym typeface="Wingdings" pitchFamily="2" charset="2"/>
              </a:rPr>
              <a:t>đế</a:t>
            </a:r>
            <a:r>
              <a:rPr lang="en-US" sz="2400" dirty="0">
                <a:solidFill>
                  <a:srgbClr val="FF0000"/>
                </a:solidFill>
                <a:latin typeface="Arial" pitchFamily="34" charset="0"/>
                <a:cs typeface="Arial" pitchFamily="34" charset="0"/>
                <a:sym typeface="Wingdings" pitchFamily="2" charset="2"/>
              </a:rPr>
              <a:t> </a:t>
            </a:r>
            <a:r>
              <a:rPr lang="en-US" sz="2400" dirty="0" err="1">
                <a:solidFill>
                  <a:srgbClr val="FF0000"/>
                </a:solidFill>
                <a:latin typeface="Arial" pitchFamily="34" charset="0"/>
                <a:cs typeface="Arial" pitchFamily="34" charset="0"/>
                <a:sym typeface="Wingdings" pitchFamily="2" charset="2"/>
              </a:rPr>
              <a:t>quốc</a:t>
            </a:r>
            <a:r>
              <a:rPr lang="en-US" sz="2400" dirty="0">
                <a:solidFill>
                  <a:srgbClr val="FF0000"/>
                </a:solidFill>
                <a:latin typeface="Arial" pitchFamily="34" charset="0"/>
                <a:cs typeface="Arial" pitchFamily="34" charset="0"/>
                <a:sym typeface="Wingdings" pitchFamily="2" charset="2"/>
              </a:rPr>
              <a:t> </a:t>
            </a:r>
            <a:r>
              <a:rPr lang="en-US" sz="2400" dirty="0" err="1">
                <a:solidFill>
                  <a:srgbClr val="FF0000"/>
                </a:solidFill>
                <a:latin typeface="Arial" pitchFamily="34" charset="0"/>
                <a:cs typeface="Arial" pitchFamily="34" charset="0"/>
                <a:sym typeface="Wingdings" pitchFamily="2" charset="2"/>
              </a:rPr>
              <a:t>phong</a:t>
            </a:r>
            <a:r>
              <a:rPr lang="en-US" sz="2400" dirty="0">
                <a:solidFill>
                  <a:srgbClr val="FF0000"/>
                </a:solidFill>
                <a:latin typeface="Arial" pitchFamily="34" charset="0"/>
                <a:cs typeface="Arial" pitchFamily="34" charset="0"/>
                <a:sym typeface="Wingdings" pitchFamily="2" charset="2"/>
              </a:rPr>
              <a:t> </a:t>
            </a:r>
            <a:r>
              <a:rPr lang="en-US" sz="2400" dirty="0" err="1">
                <a:solidFill>
                  <a:srgbClr val="FF0000"/>
                </a:solidFill>
                <a:latin typeface="Arial" pitchFamily="34" charset="0"/>
                <a:cs typeface="Arial" pitchFamily="34" charset="0"/>
                <a:sym typeface="Wingdings" pitchFamily="2" charset="2"/>
              </a:rPr>
              <a:t>kiến</a:t>
            </a:r>
            <a:r>
              <a:rPr lang="en-US" sz="2400" dirty="0">
                <a:solidFill>
                  <a:srgbClr val="FF0000"/>
                </a:solidFill>
                <a:latin typeface="Arial" pitchFamily="34" charset="0"/>
                <a:cs typeface="Arial" pitchFamily="34" charset="0"/>
                <a:sym typeface="Wingdings" pitchFamily="2" charset="2"/>
              </a:rPr>
              <a:t> </a:t>
            </a:r>
            <a:r>
              <a:rPr lang="en-US" sz="2400" dirty="0" err="1">
                <a:solidFill>
                  <a:srgbClr val="FF0000"/>
                </a:solidFill>
                <a:latin typeface="Arial" pitchFamily="34" charset="0"/>
                <a:cs typeface="Arial" pitchFamily="34" charset="0"/>
                <a:sym typeface="Wingdings" pitchFamily="2" charset="2"/>
              </a:rPr>
              <a:t>quân</a:t>
            </a:r>
            <a:r>
              <a:rPr lang="en-US" sz="2400" dirty="0">
                <a:solidFill>
                  <a:srgbClr val="FF0000"/>
                </a:solidFill>
                <a:latin typeface="Arial" pitchFamily="34" charset="0"/>
                <a:cs typeface="Arial" pitchFamily="34" charset="0"/>
                <a:sym typeface="Wingdings" pitchFamily="2" charset="2"/>
              </a:rPr>
              <a:t> </a:t>
            </a:r>
            <a:r>
              <a:rPr lang="en-US" sz="2400" dirty="0" err="1">
                <a:solidFill>
                  <a:srgbClr val="FF0000"/>
                </a:solidFill>
                <a:latin typeface="Arial" pitchFamily="34" charset="0"/>
                <a:cs typeface="Arial" pitchFamily="34" charset="0"/>
                <a:sym typeface="Wingdings" pitchFamily="2" charset="2"/>
              </a:rPr>
              <a:t>phiệt</a:t>
            </a:r>
            <a:r>
              <a:rPr lang="en-US" sz="2400" dirty="0">
                <a:solidFill>
                  <a:srgbClr val="FF0000"/>
                </a:solidFill>
                <a:latin typeface="Arial" pitchFamily="34" charset="0"/>
                <a:cs typeface="Arial" pitchFamily="34" charset="0"/>
                <a:sym typeface="Wingdings" pitchFamily="2" charset="2"/>
              </a:rPr>
              <a:t> </a:t>
            </a:r>
            <a:endParaRPr lang="en-US"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186510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428750"/>
            <a:ext cx="1624163" cy="523220"/>
          </a:xfrm>
          <a:prstGeom prst="rect">
            <a:avLst/>
          </a:prstGeom>
        </p:spPr>
        <p:txBody>
          <a:bodyPr wrap="none">
            <a:spAutoFit/>
          </a:bodyPr>
          <a:lstStyle/>
          <a:p>
            <a:r>
              <a:rPr lang="en-US" sz="2800" dirty="0">
                <a:effectLst>
                  <a:outerShdw blurRad="38100" dist="38100" dir="2700000" algn="tl">
                    <a:srgbClr val="000000">
                      <a:alpha val="43137"/>
                    </a:srgbClr>
                  </a:outerShdw>
                </a:effectLst>
                <a:latin typeface="Arial" pitchFamily="34" charset="0"/>
                <a:cs typeface="Arial" pitchFamily="34" charset="0"/>
              </a:rPr>
              <a:t>- </a:t>
            </a:r>
            <a:r>
              <a:rPr lang="en-US" sz="2800" u="sng" dirty="0" err="1">
                <a:effectLst>
                  <a:outerShdw blurRad="38100" dist="38100" dir="2700000" algn="tl">
                    <a:srgbClr val="000000">
                      <a:alpha val="43137"/>
                    </a:srgbClr>
                  </a:outerShdw>
                </a:effectLst>
                <a:latin typeface="Arial" pitchFamily="34" charset="0"/>
                <a:cs typeface="Arial" pitchFamily="34" charset="0"/>
              </a:rPr>
              <a:t>Đối</a:t>
            </a:r>
            <a:r>
              <a:rPr lang="en-US" sz="2800" u="sng" dirty="0">
                <a:effectLst>
                  <a:outerShdw blurRad="38100" dist="38100" dir="2700000" algn="tl">
                    <a:srgbClr val="000000">
                      <a:alpha val="43137"/>
                    </a:srgbClr>
                  </a:outerShdw>
                </a:effectLst>
                <a:latin typeface="Arial" pitchFamily="34" charset="0"/>
                <a:cs typeface="Arial" pitchFamily="34" charset="0"/>
              </a:rPr>
              <a:t> </a:t>
            </a:r>
            <a:r>
              <a:rPr lang="en-US" sz="2800" u="sng" dirty="0" err="1">
                <a:effectLst>
                  <a:outerShdw blurRad="38100" dist="38100" dir="2700000" algn="tl">
                    <a:srgbClr val="000000">
                      <a:alpha val="43137"/>
                    </a:srgbClr>
                  </a:outerShdw>
                </a:effectLst>
                <a:latin typeface="Arial" pitchFamily="34" charset="0"/>
                <a:cs typeface="Arial" pitchFamily="34" charset="0"/>
              </a:rPr>
              <a:t>nội</a:t>
            </a:r>
            <a:r>
              <a:rPr lang="en-US" sz="2800" dirty="0">
                <a:effectLst>
                  <a:outerShdw blurRad="38100" dist="38100" dir="2700000" algn="tl">
                    <a:srgbClr val="000000">
                      <a:alpha val="43137"/>
                    </a:srgbClr>
                  </a:outerShdw>
                </a:effectLst>
                <a:latin typeface="Arial" pitchFamily="34" charset="0"/>
                <a:cs typeface="Arial" pitchFamily="34" charset="0"/>
              </a:rPr>
              <a:t>:</a:t>
            </a:r>
          </a:p>
        </p:txBody>
      </p:sp>
      <p:sp>
        <p:nvSpPr>
          <p:cNvPr id="5" name="Rectangle 4"/>
          <p:cNvSpPr/>
          <p:nvPr/>
        </p:nvSpPr>
        <p:spPr>
          <a:xfrm>
            <a:off x="1184753" y="1959188"/>
            <a:ext cx="5073825" cy="461665"/>
          </a:xfrm>
          <a:prstGeom prst="rect">
            <a:avLst/>
          </a:prstGeom>
        </p:spPr>
        <p:txBody>
          <a:bodyPr wrap="none">
            <a:spAutoFit/>
          </a:bodyPr>
          <a:lstStyle/>
          <a:p>
            <a:r>
              <a:rPr lang="vi-VN" sz="2400" dirty="0"/>
              <a:t>+ Bần cùng hóa nhân dân lao động.</a:t>
            </a:r>
            <a:endParaRPr lang="en-US" sz="2400" dirty="0"/>
          </a:p>
        </p:txBody>
      </p:sp>
      <p:sp>
        <p:nvSpPr>
          <p:cNvPr id="6" name="Rectangle 5"/>
          <p:cNvSpPr/>
          <p:nvPr/>
        </p:nvSpPr>
        <p:spPr>
          <a:xfrm>
            <a:off x="1184753" y="2401955"/>
            <a:ext cx="7197248" cy="1200329"/>
          </a:xfrm>
          <a:prstGeom prst="rect">
            <a:avLst/>
          </a:prstGeom>
        </p:spPr>
        <p:txBody>
          <a:bodyPr wrap="square">
            <a:spAutoFit/>
          </a:bodyPr>
          <a:lstStyle/>
          <a:p>
            <a:r>
              <a:rPr lang="vi-VN" sz="2400" dirty="0"/>
              <a:t>+ Bóc lột công nhân nặng nề =&gt; 1901 Đảng XHDC của công nhân được thành lập </a:t>
            </a:r>
            <a:r>
              <a:rPr lang="en-US" sz="2400" dirty="0" err="1">
                <a:latin typeface="Arial" pitchFamily="34" charset="0"/>
                <a:cs typeface="Arial" pitchFamily="34" charset="0"/>
              </a:rPr>
              <a:t>dưới</a:t>
            </a:r>
            <a:r>
              <a:rPr lang="en-US" sz="2400" dirty="0">
                <a:latin typeface="Arial" pitchFamily="34" charset="0"/>
                <a:cs typeface="Arial" pitchFamily="34" charset="0"/>
              </a:rPr>
              <a:t> </a:t>
            </a:r>
            <a:r>
              <a:rPr lang="en-US" sz="2400" dirty="0" err="1">
                <a:latin typeface="Arial" pitchFamily="34" charset="0"/>
                <a:cs typeface="Arial" pitchFamily="34" charset="0"/>
              </a:rPr>
              <a:t>sự</a:t>
            </a:r>
            <a:r>
              <a:rPr lang="en-US" sz="2400" dirty="0">
                <a:latin typeface="Arial" pitchFamily="34" charset="0"/>
                <a:cs typeface="Arial" pitchFamily="34" charset="0"/>
              </a:rPr>
              <a:t> </a:t>
            </a:r>
            <a:r>
              <a:rPr lang="en-US" sz="2400" dirty="0" err="1">
                <a:latin typeface="Arial" pitchFamily="34" charset="0"/>
                <a:cs typeface="Arial" pitchFamily="34" charset="0"/>
              </a:rPr>
              <a:t>lãnh</a:t>
            </a:r>
            <a:r>
              <a:rPr lang="en-US" sz="2400" dirty="0">
                <a:latin typeface="Arial" pitchFamily="34" charset="0"/>
                <a:cs typeface="Arial" pitchFamily="34" charset="0"/>
              </a:rPr>
              <a:t> </a:t>
            </a:r>
            <a:r>
              <a:rPr lang="en-US" sz="2400" dirty="0" err="1">
                <a:latin typeface="Arial" pitchFamily="34" charset="0"/>
                <a:cs typeface="Arial" pitchFamily="34" charset="0"/>
              </a:rPr>
              <a:t>đạo</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vi-VN" sz="2400" dirty="0">
                <a:latin typeface="Arial" pitchFamily="34" charset="0"/>
                <a:cs typeface="Arial" pitchFamily="34" charset="0"/>
              </a:rPr>
              <a:t>Katayama Sen</a:t>
            </a:r>
          </a:p>
        </p:txBody>
      </p:sp>
    </p:spTree>
    <p:extLst>
      <p:ext uri="{BB962C8B-B14F-4D97-AF65-F5344CB8AC3E}">
        <p14:creationId xmlns:p14="http://schemas.microsoft.com/office/powerpoint/2010/main" val="55340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3349"/>
            <a:ext cx="3048000" cy="4879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287" y="133349"/>
            <a:ext cx="3151909" cy="4879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3687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2159277" y="971550"/>
            <a:ext cx="4698723" cy="1446550"/>
          </a:xfrm>
          <a:prstGeom prst="rect">
            <a:avLst/>
          </a:prstGeom>
          <a:noFill/>
        </p:spPr>
        <p:txBody>
          <a:bodyPr wrap="none" lIns="91440" tIns="45720" rIns="91440" bIns="45720">
            <a:spAutoFit/>
          </a:bodyPr>
          <a:lstStyle/>
          <a:p>
            <a:pPr algn="ctr"/>
            <a:r>
              <a:rPr lang="vi-VN" sz="8800" b="1" dirty="0">
                <a:ln w="900" cmpd="sng">
                  <a:solidFill>
                    <a:schemeClr val="accent1">
                      <a:satMod val="190000"/>
                      <a:alpha val="55000"/>
                    </a:schemeClr>
                  </a:solidFill>
                  <a:prstDash val="solid"/>
                </a:ln>
                <a:solidFill>
                  <a:schemeClr val="accent1">
                    <a:satMod val="200000"/>
                    <a:tint val="3000"/>
                  </a:schemeClr>
                </a:solidFill>
                <a:effectLst>
                  <a:glow rad="228600">
                    <a:schemeClr val="accent1">
                      <a:satMod val="175000"/>
                      <a:alpha val="40000"/>
                    </a:schemeClr>
                  </a:glow>
                  <a:innerShdw blurRad="101600" dist="76200" dir="5400000">
                    <a:schemeClr val="accent1">
                      <a:satMod val="190000"/>
                      <a:tint val="100000"/>
                      <a:alpha val="74000"/>
                    </a:schemeClr>
                  </a:innerShdw>
                </a:effectLst>
              </a:rPr>
              <a:t>Củng cố</a:t>
            </a:r>
            <a:endParaRPr lang="en-US" sz="8800" b="1" dirty="0">
              <a:ln w="900" cmpd="sng">
                <a:solidFill>
                  <a:schemeClr val="accent1">
                    <a:satMod val="190000"/>
                    <a:alpha val="55000"/>
                  </a:schemeClr>
                </a:solidFill>
                <a:prstDash val="solid"/>
              </a:ln>
              <a:solidFill>
                <a:schemeClr val="accent1">
                  <a:satMod val="200000"/>
                  <a:tint val="3000"/>
                </a:schemeClr>
              </a:solidFill>
              <a:effectLst>
                <a:glow rad="228600">
                  <a:schemeClr val="accent1">
                    <a:satMod val="175000"/>
                    <a:alpha val="40000"/>
                  </a:schemeClr>
                </a:glow>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41168490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1447800" y="819150"/>
            <a:ext cx="6553200" cy="2743200"/>
          </a:xfrm>
          <a:prstGeom prst="wedgeRectCallout">
            <a:avLst>
              <a:gd name="adj1" fmla="val -20668"/>
              <a:gd name="adj2" fmla="val 8568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4000" dirty="0"/>
              <a:t>Tại sao nói cuộc Duy tân Minh Trị có ý nghĩa như một cuộc cách mạng tư sản?</a:t>
            </a:r>
          </a:p>
        </p:txBody>
      </p:sp>
    </p:spTree>
    <p:extLst>
      <p:ext uri="{BB962C8B-B14F-4D97-AF65-F5344CB8AC3E}">
        <p14:creationId xmlns:p14="http://schemas.microsoft.com/office/powerpoint/2010/main" val="2053894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7910" y="2532281"/>
            <a:ext cx="7407965" cy="1754326"/>
          </a:xfrm>
          <a:prstGeom prst="rect">
            <a:avLst/>
          </a:prstGeom>
        </p:spPr>
        <p:txBody>
          <a:bodyPr wrap="square">
            <a:spAutoFit/>
          </a:bodyPr>
          <a:lstStyle/>
          <a:p>
            <a:r>
              <a:rPr lang="vi-VN" dirty="0"/>
              <a:t>Tóm lại là cuộc cải cách Minh Trị đã đưa Nhật Bản phát triển theo mô hình của các nước tư bản, tuy nhiên nó không do giai cấp tư sản lãnh đạo, không triệt để xoá bỏ sự thống trị của giai cấp địa chủ phong kiến, nên có thể gọi đây là một cuộc cách mạng tư sản không triệt để. Nó chưa phải là một cuộc cách mạng tư sản mà chỉ có ý nghĩa như một cuộc cách mạng tư sản mà thôi</a:t>
            </a:r>
          </a:p>
        </p:txBody>
      </p:sp>
      <p:sp>
        <p:nvSpPr>
          <p:cNvPr id="5" name="Rectangle 4"/>
          <p:cNvSpPr/>
          <p:nvPr/>
        </p:nvSpPr>
        <p:spPr>
          <a:xfrm>
            <a:off x="3737647" y="12928"/>
            <a:ext cx="163557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Trả lời</a:t>
            </a:r>
          </a:p>
        </p:txBody>
      </p:sp>
      <p:sp>
        <p:nvSpPr>
          <p:cNvPr id="6" name="Rectangle 5"/>
          <p:cNvSpPr/>
          <p:nvPr/>
        </p:nvSpPr>
        <p:spPr>
          <a:xfrm>
            <a:off x="797910" y="703876"/>
            <a:ext cx="7431690" cy="369332"/>
          </a:xfrm>
          <a:prstGeom prst="rect">
            <a:avLst/>
          </a:prstGeom>
        </p:spPr>
        <p:txBody>
          <a:bodyPr wrap="square">
            <a:spAutoFit/>
          </a:bodyPr>
          <a:lstStyle/>
          <a:p>
            <a:r>
              <a:rPr lang="vi-VN" dirty="0"/>
              <a:t>Vì cuộc duy tân Minh Trị đã làm được những điều sau:</a:t>
            </a:r>
          </a:p>
        </p:txBody>
      </p:sp>
      <p:sp>
        <p:nvSpPr>
          <p:cNvPr id="7" name="Rectangle 6"/>
          <p:cNvSpPr/>
          <p:nvPr/>
        </p:nvSpPr>
        <p:spPr>
          <a:xfrm>
            <a:off x="1143000" y="1028591"/>
            <a:ext cx="7086600" cy="1200329"/>
          </a:xfrm>
          <a:prstGeom prst="rect">
            <a:avLst/>
          </a:prstGeom>
        </p:spPr>
        <p:txBody>
          <a:bodyPr wrap="square">
            <a:spAutoFit/>
          </a:bodyPr>
          <a:lstStyle/>
          <a:p>
            <a:r>
              <a:rPr lang="vi-VN" dirty="0"/>
              <a:t>- </a:t>
            </a:r>
            <a:r>
              <a:rPr lang="vi-VN" i="1" u="sng" dirty="0"/>
              <a:t>Về kinh tế</a:t>
            </a:r>
            <a:r>
              <a:rPr lang="vi-VN" dirty="0"/>
              <a:t>: xoá bỏ sự độc quyền về ruộng đất của giai cấp phong kiến, thống nhất tiền tệ, phát triển kinh tế TBCN ở nông thôn, xây dựng cơ sở hạ tầng, giao thông, liên lạc</a:t>
            </a:r>
            <a:br>
              <a:rPr lang="vi-VN" dirty="0"/>
            </a:br>
            <a:endParaRPr lang="vi-VN" dirty="0"/>
          </a:p>
        </p:txBody>
      </p:sp>
      <p:sp>
        <p:nvSpPr>
          <p:cNvPr id="8" name="Rectangle 7"/>
          <p:cNvSpPr/>
          <p:nvPr/>
        </p:nvSpPr>
        <p:spPr>
          <a:xfrm>
            <a:off x="1143000" y="1885950"/>
            <a:ext cx="7086600" cy="646331"/>
          </a:xfrm>
          <a:prstGeom prst="rect">
            <a:avLst/>
          </a:prstGeom>
        </p:spPr>
        <p:txBody>
          <a:bodyPr wrap="square">
            <a:spAutoFit/>
          </a:bodyPr>
          <a:lstStyle/>
          <a:p>
            <a:r>
              <a:rPr lang="vi-VN" dirty="0"/>
              <a:t>- </a:t>
            </a:r>
            <a:r>
              <a:rPr lang="vi-VN" i="1" u="sng" dirty="0"/>
              <a:t>Về chính trị</a:t>
            </a:r>
            <a:r>
              <a:rPr lang="vi-VN" dirty="0"/>
              <a:t>: Chính phủ được tổ chức lại theo kiểu châu Âu gồm 12 bộ, Toà án mới cũng được thành lập theo kiểu tư sản</a:t>
            </a:r>
          </a:p>
        </p:txBody>
      </p:sp>
    </p:spTree>
    <p:extLst>
      <p:ext uri="{BB962C8B-B14F-4D97-AF65-F5344CB8AC3E}">
        <p14:creationId xmlns:p14="http://schemas.microsoft.com/office/powerpoint/2010/main" val="302528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19150"/>
            <a:ext cx="5029200" cy="3172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791200" y="2239924"/>
            <a:ext cx="26670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vi-VN" sz="2400" dirty="0"/>
              <a:t>Xưởng thủ công</a:t>
            </a:r>
          </a:p>
        </p:txBody>
      </p:sp>
    </p:spTree>
    <p:extLst>
      <p:ext uri="{BB962C8B-B14F-4D97-AF65-F5344CB8AC3E}">
        <p14:creationId xmlns:p14="http://schemas.microsoft.com/office/powerpoint/2010/main" val="1643804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397701"/>
          </a:xfrm>
          <a:prstGeom prst="rect">
            <a:avLst/>
          </a:prstGeom>
        </p:spPr>
      </p:pic>
      <p:sp>
        <p:nvSpPr>
          <p:cNvPr id="5" name="Rectangle 4"/>
          <p:cNvSpPr/>
          <p:nvPr/>
        </p:nvSpPr>
        <p:spPr>
          <a:xfrm>
            <a:off x="2286000" y="4486930"/>
            <a:ext cx="4572000" cy="52322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vi-VN" sz="2800" dirty="0"/>
              <a:t>Một tiệm buôn ở Yokohama</a:t>
            </a:r>
          </a:p>
        </p:txBody>
      </p:sp>
    </p:spTree>
    <p:extLst>
      <p:ext uri="{BB962C8B-B14F-4D97-AF65-F5344CB8AC3E}">
        <p14:creationId xmlns:p14="http://schemas.microsoft.com/office/powerpoint/2010/main" val="29523530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295400" y="232064"/>
            <a:ext cx="7086600" cy="3429000"/>
          </a:xfrm>
          <a:prstGeom prst="cloudCallout">
            <a:avLst>
              <a:gd name="adj1" fmla="val -54919"/>
              <a:gd name="adj2" fmla="val 81767"/>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i="1" dirty="0" err="1">
                <a:latin typeface="Arial" pitchFamily="34" charset="0"/>
                <a:cs typeface="Arial" pitchFamily="34" charset="0"/>
              </a:rPr>
              <a:t>Bạn</a:t>
            </a:r>
            <a:r>
              <a:rPr lang="en-US" sz="2800" b="1" i="1" dirty="0">
                <a:latin typeface="Arial" pitchFamily="34" charset="0"/>
                <a:cs typeface="Arial" pitchFamily="34" charset="0"/>
              </a:rPr>
              <a:t> </a:t>
            </a:r>
            <a:r>
              <a:rPr lang="en-US" sz="2800" b="1" i="1" dirty="0" err="1">
                <a:latin typeface="Arial" pitchFamily="34" charset="0"/>
                <a:cs typeface="Arial" pitchFamily="34" charset="0"/>
              </a:rPr>
              <a:t>hãy</a:t>
            </a:r>
            <a:r>
              <a:rPr lang="en-US" sz="2800" b="1" i="1" dirty="0">
                <a:latin typeface="Arial" pitchFamily="34" charset="0"/>
                <a:cs typeface="Arial" pitchFamily="34" charset="0"/>
              </a:rPr>
              <a:t> </a:t>
            </a:r>
            <a:r>
              <a:rPr lang="en-US" sz="2800" b="1" i="1" dirty="0" err="1">
                <a:latin typeface="Arial" pitchFamily="34" charset="0"/>
                <a:cs typeface="Arial" pitchFamily="34" charset="0"/>
              </a:rPr>
              <a:t>nêu</a:t>
            </a:r>
            <a:r>
              <a:rPr lang="en-US" sz="2800" b="1" i="1" dirty="0">
                <a:latin typeface="Arial" pitchFamily="34" charset="0"/>
                <a:cs typeface="Arial" pitchFamily="34" charset="0"/>
              </a:rPr>
              <a:t> </a:t>
            </a:r>
            <a:r>
              <a:rPr lang="en-US" sz="2800" b="1" i="1" dirty="0" err="1">
                <a:latin typeface="Arial" pitchFamily="34" charset="0"/>
                <a:cs typeface="Arial" pitchFamily="34" charset="0"/>
              </a:rPr>
              <a:t>những</a:t>
            </a:r>
            <a:r>
              <a:rPr lang="en-US" sz="2800" b="1" i="1" dirty="0">
                <a:latin typeface="Arial" pitchFamily="34" charset="0"/>
                <a:cs typeface="Arial" pitchFamily="34" charset="0"/>
              </a:rPr>
              <a:t> </a:t>
            </a:r>
            <a:r>
              <a:rPr lang="en-US" sz="2800" b="1" i="1" dirty="0" err="1">
                <a:latin typeface="Arial" pitchFamily="34" charset="0"/>
                <a:cs typeface="Arial" pitchFamily="34" charset="0"/>
              </a:rPr>
              <a:t>nét</a:t>
            </a:r>
            <a:r>
              <a:rPr lang="en-US" sz="2800" b="1" i="1" dirty="0">
                <a:latin typeface="Arial" pitchFamily="34" charset="0"/>
                <a:cs typeface="Arial" pitchFamily="34" charset="0"/>
              </a:rPr>
              <a:t> </a:t>
            </a:r>
            <a:r>
              <a:rPr lang="en-US" sz="2800" b="1" i="1" dirty="0" err="1">
                <a:latin typeface="Arial" pitchFamily="34" charset="0"/>
                <a:cs typeface="Arial" pitchFamily="34" charset="0"/>
              </a:rPr>
              <a:t>chính</a:t>
            </a:r>
            <a:r>
              <a:rPr lang="en-US" sz="2800" b="1" i="1" dirty="0">
                <a:latin typeface="Arial" pitchFamily="34" charset="0"/>
                <a:cs typeface="Arial" pitchFamily="34" charset="0"/>
              </a:rPr>
              <a:t> </a:t>
            </a:r>
            <a:r>
              <a:rPr lang="en-US" sz="2800" b="1" i="1" dirty="0" err="1">
                <a:latin typeface="Arial" pitchFamily="34" charset="0"/>
                <a:cs typeface="Arial" pitchFamily="34" charset="0"/>
              </a:rPr>
              <a:t>về</a:t>
            </a:r>
            <a:r>
              <a:rPr lang="en-US" sz="2800" b="1" i="1" dirty="0">
                <a:latin typeface="Arial" pitchFamily="34" charset="0"/>
                <a:cs typeface="Arial" pitchFamily="34" charset="0"/>
              </a:rPr>
              <a:t> </a:t>
            </a:r>
            <a:r>
              <a:rPr lang="en-US" sz="2800" b="1" i="1" dirty="0" err="1">
                <a:latin typeface="Arial" pitchFamily="34" charset="0"/>
                <a:cs typeface="Arial" pitchFamily="34" charset="0"/>
              </a:rPr>
              <a:t>tình</a:t>
            </a:r>
            <a:r>
              <a:rPr lang="en-US" sz="2800" b="1" i="1" dirty="0">
                <a:latin typeface="Arial" pitchFamily="34" charset="0"/>
                <a:cs typeface="Arial" pitchFamily="34" charset="0"/>
              </a:rPr>
              <a:t> </a:t>
            </a:r>
            <a:r>
              <a:rPr lang="en-US" sz="2800" b="1" i="1" dirty="0" err="1">
                <a:latin typeface="Arial" pitchFamily="34" charset="0"/>
                <a:cs typeface="Arial" pitchFamily="34" charset="0"/>
              </a:rPr>
              <a:t>hình</a:t>
            </a:r>
            <a:r>
              <a:rPr lang="en-US" sz="2800" b="1" i="1" dirty="0">
                <a:latin typeface="Arial" pitchFamily="34" charset="0"/>
                <a:cs typeface="Arial" pitchFamily="34" charset="0"/>
              </a:rPr>
              <a:t> </a:t>
            </a:r>
            <a:r>
              <a:rPr lang="en-US" sz="2800" b="1" i="1" dirty="0" err="1">
                <a:latin typeface="Arial" pitchFamily="34" charset="0"/>
                <a:cs typeface="Arial" pitchFamily="34" charset="0"/>
              </a:rPr>
              <a:t>xã</a:t>
            </a:r>
            <a:r>
              <a:rPr lang="en-US" sz="2800" b="1" i="1" dirty="0">
                <a:latin typeface="Arial" pitchFamily="34" charset="0"/>
                <a:cs typeface="Arial" pitchFamily="34" charset="0"/>
              </a:rPr>
              <a:t> </a:t>
            </a:r>
            <a:r>
              <a:rPr lang="en-US" sz="2800" b="1" i="1" dirty="0" err="1">
                <a:latin typeface="Arial" pitchFamily="34" charset="0"/>
                <a:cs typeface="Arial" pitchFamily="34" charset="0"/>
              </a:rPr>
              <a:t>hội</a:t>
            </a:r>
            <a:r>
              <a:rPr lang="en-US" sz="2800" b="1" i="1" dirty="0">
                <a:latin typeface="Arial" pitchFamily="34" charset="0"/>
                <a:cs typeface="Arial" pitchFamily="34" charset="0"/>
              </a:rPr>
              <a:t> </a:t>
            </a:r>
            <a:r>
              <a:rPr lang="en-US" sz="2800" b="1" i="1" dirty="0" err="1">
                <a:latin typeface="Arial" pitchFamily="34" charset="0"/>
                <a:cs typeface="Arial" pitchFamily="34" charset="0"/>
              </a:rPr>
              <a:t>và</a:t>
            </a:r>
            <a:r>
              <a:rPr lang="en-US" sz="2800" b="1" i="1" dirty="0">
                <a:latin typeface="Arial" pitchFamily="34" charset="0"/>
                <a:cs typeface="Arial" pitchFamily="34" charset="0"/>
              </a:rPr>
              <a:t> </a:t>
            </a:r>
            <a:r>
              <a:rPr lang="en-US" sz="2800" b="1" i="1" dirty="0" err="1">
                <a:latin typeface="Arial" pitchFamily="34" charset="0"/>
                <a:cs typeface="Arial" pitchFamily="34" charset="0"/>
              </a:rPr>
              <a:t>những</a:t>
            </a:r>
            <a:r>
              <a:rPr lang="en-US" sz="2800" b="1" i="1" dirty="0">
                <a:latin typeface="Arial" pitchFamily="34" charset="0"/>
                <a:cs typeface="Arial" pitchFamily="34" charset="0"/>
              </a:rPr>
              <a:t> </a:t>
            </a:r>
            <a:r>
              <a:rPr lang="en-US" sz="2800" b="1" i="1" dirty="0" err="1">
                <a:latin typeface="Arial" pitchFamily="34" charset="0"/>
                <a:cs typeface="Arial" pitchFamily="34" charset="0"/>
              </a:rPr>
              <a:t>mâu</a:t>
            </a:r>
            <a:r>
              <a:rPr lang="en-US" sz="2800" b="1" i="1" dirty="0">
                <a:latin typeface="Arial" pitchFamily="34" charset="0"/>
                <a:cs typeface="Arial" pitchFamily="34" charset="0"/>
              </a:rPr>
              <a:t> </a:t>
            </a:r>
            <a:r>
              <a:rPr lang="en-US" sz="2800" b="1" i="1" dirty="0" err="1">
                <a:latin typeface="Arial" pitchFamily="34" charset="0"/>
                <a:cs typeface="Arial" pitchFamily="34" charset="0"/>
              </a:rPr>
              <a:t>thuẫn</a:t>
            </a:r>
            <a:r>
              <a:rPr lang="en-US" sz="2800" b="1" i="1" dirty="0">
                <a:latin typeface="Arial" pitchFamily="34" charset="0"/>
                <a:cs typeface="Arial" pitchFamily="34" charset="0"/>
              </a:rPr>
              <a:t> </a:t>
            </a:r>
            <a:r>
              <a:rPr lang="en-US" sz="2800" b="1" i="1" dirty="0" err="1">
                <a:latin typeface="Arial" pitchFamily="34" charset="0"/>
                <a:cs typeface="Arial" pitchFamily="34" charset="0"/>
              </a:rPr>
              <a:t>cơ</a:t>
            </a:r>
            <a:r>
              <a:rPr lang="en-US" sz="2800" b="1" i="1" dirty="0">
                <a:latin typeface="Arial" pitchFamily="34" charset="0"/>
                <a:cs typeface="Arial" pitchFamily="34" charset="0"/>
              </a:rPr>
              <a:t> </a:t>
            </a:r>
            <a:r>
              <a:rPr lang="en-US" sz="2800" b="1" i="1" dirty="0" err="1">
                <a:latin typeface="Arial" pitchFamily="34" charset="0"/>
                <a:cs typeface="Arial" pitchFamily="34" charset="0"/>
              </a:rPr>
              <a:t>bản</a:t>
            </a:r>
            <a:r>
              <a:rPr lang="en-US" sz="2800" b="1" i="1" dirty="0">
                <a:latin typeface="Arial" pitchFamily="34" charset="0"/>
                <a:cs typeface="Arial" pitchFamily="34" charset="0"/>
              </a:rPr>
              <a:t> </a:t>
            </a:r>
            <a:r>
              <a:rPr lang="en-US" sz="2800" b="1" i="1" dirty="0" err="1">
                <a:latin typeface="Arial" pitchFamily="34" charset="0"/>
                <a:cs typeface="Arial" pitchFamily="34" charset="0"/>
              </a:rPr>
              <a:t>trong</a:t>
            </a:r>
            <a:r>
              <a:rPr lang="en-US" sz="2800" b="1" i="1" dirty="0">
                <a:latin typeface="Arial" pitchFamily="34" charset="0"/>
                <a:cs typeface="Arial" pitchFamily="34" charset="0"/>
              </a:rPr>
              <a:t> </a:t>
            </a:r>
            <a:r>
              <a:rPr lang="en-US" sz="2800" b="1" i="1" dirty="0" err="1">
                <a:latin typeface="Arial" pitchFamily="34" charset="0"/>
                <a:cs typeface="Arial" pitchFamily="34" charset="0"/>
              </a:rPr>
              <a:t>xã</a:t>
            </a:r>
            <a:r>
              <a:rPr lang="en-US" sz="2800" b="1" i="1" dirty="0">
                <a:latin typeface="Arial" pitchFamily="34" charset="0"/>
                <a:cs typeface="Arial" pitchFamily="34" charset="0"/>
              </a:rPr>
              <a:t> </a:t>
            </a:r>
            <a:r>
              <a:rPr lang="en-US" sz="2800" b="1" i="1" dirty="0" err="1">
                <a:latin typeface="Arial" pitchFamily="34" charset="0"/>
                <a:cs typeface="Arial" pitchFamily="34" charset="0"/>
              </a:rPr>
              <a:t>hội</a:t>
            </a:r>
            <a:r>
              <a:rPr lang="en-US" sz="2800" b="1" i="1" dirty="0">
                <a:latin typeface="Arial" pitchFamily="34" charset="0"/>
                <a:cs typeface="Arial" pitchFamily="34" charset="0"/>
              </a:rPr>
              <a:t> </a:t>
            </a:r>
            <a:r>
              <a:rPr lang="en-US" sz="2800" b="1" i="1" dirty="0" err="1">
                <a:latin typeface="Arial" pitchFamily="34" charset="0"/>
                <a:cs typeface="Arial" pitchFamily="34" charset="0"/>
              </a:rPr>
              <a:t>Nhật</a:t>
            </a:r>
            <a:r>
              <a:rPr lang="en-US" sz="2800" b="1" i="1" dirty="0">
                <a:latin typeface="Arial" pitchFamily="34" charset="0"/>
                <a:cs typeface="Arial" pitchFamily="34" charset="0"/>
              </a:rPr>
              <a:t> </a:t>
            </a:r>
            <a:r>
              <a:rPr lang="en-US" sz="2800" b="1" i="1" dirty="0" err="1">
                <a:latin typeface="Arial" pitchFamily="34" charset="0"/>
                <a:cs typeface="Arial" pitchFamily="34" charset="0"/>
              </a:rPr>
              <a:t>Bản</a:t>
            </a:r>
            <a:r>
              <a:rPr lang="en-US" sz="2800" b="1" i="1" dirty="0">
                <a:latin typeface="Arial" pitchFamily="34" charset="0"/>
                <a:cs typeface="Arial" pitchFamily="34" charset="0"/>
              </a:rPr>
              <a:t> </a:t>
            </a:r>
            <a:r>
              <a:rPr lang="en-US" sz="2800" b="1" i="1" dirty="0" err="1">
                <a:latin typeface="Arial" pitchFamily="34" charset="0"/>
                <a:cs typeface="Arial" pitchFamily="34" charset="0"/>
              </a:rPr>
              <a:t>lúc</a:t>
            </a:r>
            <a:r>
              <a:rPr lang="en-US" sz="2800" b="1" i="1" dirty="0">
                <a:latin typeface="Arial" pitchFamily="34" charset="0"/>
                <a:cs typeface="Arial" pitchFamily="34" charset="0"/>
              </a:rPr>
              <a:t> </a:t>
            </a:r>
            <a:r>
              <a:rPr lang="en-US" sz="2800" b="1" i="1" dirty="0" err="1">
                <a:latin typeface="Arial" pitchFamily="34" charset="0"/>
                <a:cs typeface="Arial" pitchFamily="34" charset="0"/>
              </a:rPr>
              <a:t>bấy</a:t>
            </a:r>
            <a:r>
              <a:rPr lang="en-US" sz="2800" b="1" i="1" dirty="0">
                <a:latin typeface="Arial" pitchFamily="34" charset="0"/>
                <a:cs typeface="Arial" pitchFamily="34" charset="0"/>
              </a:rPr>
              <a:t> </a:t>
            </a:r>
            <a:r>
              <a:rPr lang="en-US" sz="2800" b="1" i="1" dirty="0" err="1">
                <a:latin typeface="Arial" pitchFamily="34" charset="0"/>
                <a:cs typeface="Arial" pitchFamily="34" charset="0"/>
              </a:rPr>
              <a:t>giờ</a:t>
            </a:r>
            <a:r>
              <a:rPr lang="en-US" sz="2800" b="1" i="1" dirty="0">
                <a:latin typeface="Arial" pitchFamily="34" charset="0"/>
                <a:cs typeface="Arial" pitchFamily="34" charset="0"/>
              </a:rPr>
              <a:t>?</a:t>
            </a:r>
          </a:p>
        </p:txBody>
      </p:sp>
      <p:sp>
        <p:nvSpPr>
          <p:cNvPr id="5" name="Rectangle 4"/>
          <p:cNvSpPr/>
          <p:nvPr/>
        </p:nvSpPr>
        <p:spPr>
          <a:xfrm>
            <a:off x="2874819" y="4405747"/>
            <a:ext cx="3318162" cy="400110"/>
          </a:xfrm>
          <a:prstGeom prst="rect">
            <a:avLst/>
          </a:prstGeom>
        </p:spPr>
        <p:txBody>
          <a:bodyPr wrap="square">
            <a:spAutoFit/>
          </a:bodyPr>
          <a:lstStyle/>
          <a:p>
            <a:r>
              <a:rPr lang="vi-VN" sz="2000" dirty="0"/>
              <a:t>- </a:t>
            </a:r>
            <a:r>
              <a:rPr lang="vi-VN" sz="2000" u="sng" dirty="0">
                <a:effectLst>
                  <a:outerShdw blurRad="38100" dist="38100" dir="2700000" algn="tl">
                    <a:srgbClr val="000000">
                      <a:alpha val="43137"/>
                    </a:srgbClr>
                  </a:outerShdw>
                </a:effectLst>
              </a:rPr>
              <a:t>Xã hội</a:t>
            </a:r>
            <a:r>
              <a:rPr lang="vi-VN" sz="2000" dirty="0"/>
              <a:t>: </a:t>
            </a:r>
            <a:r>
              <a:rPr lang="en-US" sz="2000" dirty="0" err="1">
                <a:latin typeface="Arial" pitchFamily="34" charset="0"/>
                <a:cs typeface="Arial" pitchFamily="34" charset="0"/>
              </a:rPr>
              <a:t>Mâu</a:t>
            </a:r>
            <a:r>
              <a:rPr lang="en-US" sz="2000" dirty="0">
                <a:latin typeface="Arial" pitchFamily="34" charset="0"/>
                <a:cs typeface="Arial" pitchFamily="34" charset="0"/>
              </a:rPr>
              <a:t> </a:t>
            </a:r>
            <a:r>
              <a:rPr lang="en-US" sz="2000" dirty="0" err="1">
                <a:latin typeface="Arial" pitchFamily="34" charset="0"/>
                <a:cs typeface="Arial" pitchFamily="34" charset="0"/>
              </a:rPr>
              <a:t>thuẫn</a:t>
            </a:r>
            <a:r>
              <a:rPr lang="en-US" sz="2000" dirty="0">
                <a:latin typeface="Arial" pitchFamily="34" charset="0"/>
                <a:cs typeface="Arial" pitchFamily="34" charset="0"/>
              </a:rPr>
              <a:t> </a:t>
            </a:r>
            <a:r>
              <a:rPr lang="en-US" sz="2000" dirty="0" err="1">
                <a:latin typeface="Arial" pitchFamily="34" charset="0"/>
                <a:cs typeface="Arial" pitchFamily="34" charset="0"/>
              </a:rPr>
              <a:t>gây</a:t>
            </a:r>
            <a:r>
              <a:rPr lang="en-US" sz="2000" dirty="0">
                <a:latin typeface="Arial" pitchFamily="34" charset="0"/>
                <a:cs typeface="Arial" pitchFamily="34" charset="0"/>
              </a:rPr>
              <a:t> </a:t>
            </a:r>
            <a:r>
              <a:rPr lang="en-US" sz="2000" dirty="0" err="1">
                <a:latin typeface="Arial" pitchFamily="34" charset="0"/>
                <a:cs typeface="Arial" pitchFamily="34" charset="0"/>
              </a:rPr>
              <a:t>gắt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22226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209550"/>
            <a:ext cx="5562601" cy="46482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248400" y="1962150"/>
            <a:ext cx="24384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err="1">
                <a:latin typeface="Arial" pitchFamily="34" charset="0"/>
                <a:cs typeface="Arial" pitchFamily="34" charset="0"/>
              </a:rPr>
              <a:t>Tầng</a:t>
            </a:r>
            <a:r>
              <a:rPr lang="en-US" sz="2400" b="1" dirty="0">
                <a:latin typeface="Arial" pitchFamily="34" charset="0"/>
                <a:cs typeface="Arial" pitchFamily="34" charset="0"/>
              </a:rPr>
              <a:t> </a:t>
            </a:r>
            <a:r>
              <a:rPr lang="en-US" sz="2400" b="1" dirty="0" err="1">
                <a:latin typeface="Arial" pitchFamily="34" charset="0"/>
                <a:cs typeface="Arial" pitchFamily="34" charset="0"/>
              </a:rPr>
              <a:t>lớp</a:t>
            </a:r>
            <a:r>
              <a:rPr lang="en-US" sz="2400" b="1" dirty="0">
                <a:latin typeface="Arial" pitchFamily="34" charset="0"/>
                <a:cs typeface="Arial" pitchFamily="34" charset="0"/>
              </a:rPr>
              <a:t> </a:t>
            </a:r>
            <a:r>
              <a:rPr lang="en-US" sz="2400" b="1" dirty="0" err="1">
                <a:latin typeface="Arial" pitchFamily="34" charset="0"/>
                <a:cs typeface="Arial" pitchFamily="34" charset="0"/>
              </a:rPr>
              <a:t>võ</a:t>
            </a:r>
            <a:r>
              <a:rPr lang="en-US" sz="2400" b="1" dirty="0">
                <a:latin typeface="Arial" pitchFamily="34" charset="0"/>
                <a:cs typeface="Arial" pitchFamily="34" charset="0"/>
              </a:rPr>
              <a:t> </a:t>
            </a:r>
            <a:r>
              <a:rPr lang="en-US" sz="2400" b="1" dirty="0" err="1">
                <a:latin typeface="Arial" pitchFamily="34" charset="0"/>
                <a:cs typeface="Arial" pitchFamily="34" charset="0"/>
              </a:rPr>
              <a:t>sĩ</a:t>
            </a:r>
            <a:r>
              <a:rPr lang="en-US" sz="2400" b="1" dirty="0">
                <a:latin typeface="Arial" pitchFamily="34" charset="0"/>
                <a:cs typeface="Arial" pitchFamily="34" charset="0"/>
              </a:rPr>
              <a:t> Samurai</a:t>
            </a:r>
          </a:p>
        </p:txBody>
      </p:sp>
    </p:spTree>
    <p:extLst>
      <p:ext uri="{BB962C8B-B14F-4D97-AF65-F5344CB8AC3E}">
        <p14:creationId xmlns:p14="http://schemas.microsoft.com/office/powerpoint/2010/main" val="279749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09" y="590550"/>
            <a:ext cx="4155186" cy="3124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9" y="133350"/>
            <a:ext cx="4006901" cy="4800600"/>
          </a:xfrm>
          <a:prstGeom prst="rect">
            <a:avLst/>
          </a:prstGeom>
        </p:spPr>
      </p:pic>
      <p:sp>
        <p:nvSpPr>
          <p:cNvPr id="7" name="TextBox 6"/>
          <p:cNvSpPr txBox="1"/>
          <p:nvPr/>
        </p:nvSpPr>
        <p:spPr>
          <a:xfrm>
            <a:off x="838200" y="4001942"/>
            <a:ext cx="364779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b="1" dirty="0" err="1">
                <a:latin typeface="Arial" pitchFamily="34" charset="0"/>
                <a:cs typeface="Arial" pitchFamily="34" charset="0"/>
              </a:rPr>
              <a:t>Tầng</a:t>
            </a:r>
            <a:r>
              <a:rPr lang="en-US" sz="3200" b="1" dirty="0">
                <a:latin typeface="Arial" pitchFamily="34" charset="0"/>
                <a:cs typeface="Arial" pitchFamily="34" charset="0"/>
              </a:rPr>
              <a:t> </a:t>
            </a:r>
            <a:r>
              <a:rPr lang="en-US" sz="3200" b="1" dirty="0" err="1">
                <a:latin typeface="Arial" pitchFamily="34" charset="0"/>
                <a:cs typeface="Arial" pitchFamily="34" charset="0"/>
              </a:rPr>
              <a:t>lớp</a:t>
            </a:r>
            <a:r>
              <a:rPr lang="en-US" sz="3200" b="1" dirty="0">
                <a:latin typeface="Arial" pitchFamily="34" charset="0"/>
                <a:cs typeface="Arial" pitchFamily="34" charset="0"/>
              </a:rPr>
              <a:t> </a:t>
            </a:r>
            <a:r>
              <a:rPr lang="en-US" sz="3200" b="1" dirty="0" err="1">
                <a:latin typeface="Arial" pitchFamily="34" charset="0"/>
                <a:cs typeface="Arial" pitchFamily="34" charset="0"/>
              </a:rPr>
              <a:t>Đaimyo</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292816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1286</Words>
  <Application>Microsoft Office PowerPoint</Application>
  <PresentationFormat>On-screen Show (16:9)</PresentationFormat>
  <Paragraphs>83</Paragraphs>
  <Slides>46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Huynh Thi Kim Duyen</cp:lastModifiedBy>
  <cp:revision>32</cp:revision>
  <dcterms:created xsi:type="dcterms:W3CDTF">2013-08-03T11:34:46Z</dcterms:created>
  <dcterms:modified xsi:type="dcterms:W3CDTF">2021-07-31T09:31:31Z</dcterms:modified>
</cp:coreProperties>
</file>