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415" r:id="rId2"/>
    <p:sldId id="414" r:id="rId3"/>
    <p:sldId id="374" r:id="rId4"/>
    <p:sldId id="375" r:id="rId5"/>
    <p:sldId id="378" r:id="rId6"/>
    <p:sldId id="376" r:id="rId7"/>
    <p:sldId id="377" r:id="rId8"/>
    <p:sldId id="373" r:id="rId9"/>
    <p:sldId id="380" r:id="rId10"/>
    <p:sldId id="370" r:id="rId11"/>
    <p:sldId id="384" r:id="rId12"/>
    <p:sldId id="385" r:id="rId13"/>
    <p:sldId id="386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5" r:id="rId28"/>
    <p:sldId id="401" r:id="rId29"/>
    <p:sldId id="403" r:id="rId30"/>
    <p:sldId id="406" r:id="rId31"/>
    <p:sldId id="404" r:id="rId32"/>
    <p:sldId id="270" r:id="rId33"/>
    <p:sldId id="313" r:id="rId34"/>
    <p:sldId id="40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8C7B-8335-41CC-8131-36C2CD82428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835E-FB95-419B-94D8-218FAF3C0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E12F20-96C4-46A4-ACA0-4A4DC599DE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0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1E2F29-9DAF-4FA5-B93C-885FE39254C0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419D-F654-4471-843F-09BA8CCE4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8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F3E523-BC3E-44D8-8D2A-998435BB2D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271BB5-7B03-4E0D-B1C0-0BE83E2DA00E}" type="datetimeFigureOut">
              <a:rPr lang="en-US" smtClean="0"/>
              <a:t>9/6/2021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7"/>
          <p:cNvSpPr>
            <a:spLocks noChangeArrowheads="1" noChangeShapeType="1" noTextEdit="1"/>
          </p:cNvSpPr>
          <p:nvPr/>
        </p:nvSpPr>
        <p:spPr bwMode="auto">
          <a:xfrm rot="-475703">
            <a:off x="2159001" y="1614488"/>
            <a:ext cx="8447617" cy="3600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1519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BD388"/>
                </a:solidFill>
                <a:latin typeface="Humanst521 BT"/>
              </a:rPr>
              <a:t>ESTE</a:t>
            </a:r>
          </a:p>
        </p:txBody>
      </p:sp>
    </p:spTree>
    <p:extLst>
      <p:ext uri="{BB962C8B-B14F-4D97-AF65-F5344CB8AC3E}">
        <p14:creationId xmlns:p14="http://schemas.microsoft.com/office/powerpoint/2010/main" val="96887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652" y="1"/>
            <a:ext cx="11148291" cy="868363"/>
          </a:xfrm>
          <a:solidFill>
            <a:srgbClr val="FF0000"/>
          </a:solidFill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KHÁI NIỆM, CẤU TẠO, ĐỒNG PHÂN  VÀ DANH PHÁP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32" y="2140536"/>
            <a:ext cx="4572000" cy="4968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60800" y="2360548"/>
            <a:ext cx="111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79284" y="2481483"/>
            <a:ext cx="111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16175" y="1710288"/>
            <a:ext cx="193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10"/>
          <p:cNvGraphicFramePr>
            <a:graphicFrameLocks noChangeAspect="1"/>
          </p:cNvGraphicFramePr>
          <p:nvPr/>
        </p:nvGraphicFramePr>
        <p:xfrm>
          <a:off x="6019800" y="3338513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38513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101591" y="2694721"/>
            <a:ext cx="247015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axetic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44097" y="2694721"/>
            <a:ext cx="2857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etylic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9286" y="2168244"/>
            <a:ext cx="1072658" cy="4968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90711" y="2158141"/>
            <a:ext cx="1625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j-lt"/>
                <a:cs typeface="+mn-cs"/>
              </a:rPr>
              <a:t>+</a:t>
            </a:r>
            <a:r>
              <a:rPr lang="vi-VN" sz="2800" dirty="0">
                <a:latin typeface="+mn-lt"/>
                <a:cs typeface="+mn-cs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H</a:t>
            </a:r>
            <a:r>
              <a:rPr lang="vi-VN" sz="2400" b="1" baseline="-25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O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52311" y="2158141"/>
            <a:ext cx="325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9800" y="1524000"/>
            <a:ext cx="1544782" cy="55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a.Ví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600" y="960438"/>
            <a:ext cx="3200400" cy="563562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79784" y="3414267"/>
            <a:ext cx="345187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RCO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21731" y="3366230"/>
            <a:ext cx="1021287" cy="4968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82096" y="3662710"/>
            <a:ext cx="111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2860" y="3782292"/>
            <a:ext cx="111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49600" y="3094807"/>
            <a:ext cx="193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42880" y="3438525"/>
            <a:ext cx="178722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R’</a:t>
            </a:r>
            <a:endParaRPr lang="vi-VN" sz="2400" dirty="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2193" y="3423113"/>
            <a:ext cx="162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j-lt"/>
                <a:cs typeface="+mn-cs"/>
              </a:rPr>
              <a:t>+</a:t>
            </a:r>
            <a:r>
              <a:rPr lang="vi-VN" sz="2800" dirty="0">
                <a:latin typeface="+mn-lt"/>
                <a:cs typeface="+mn-cs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H</a:t>
            </a:r>
            <a:r>
              <a:rPr lang="vi-VN" sz="2400" b="1" baseline="-25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+mn-cs"/>
              </a:rPr>
              <a:t>O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9600" y="4558129"/>
            <a:ext cx="105202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–COOH(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cacboxyl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cacboxylic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(RCOOH)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vi-VN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-COO-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là nhóm chức este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16318" y="2604385"/>
            <a:ext cx="2857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Este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0809" y="3985226"/>
            <a:ext cx="2576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latin typeface="+mj-lt"/>
              </a:rPr>
              <a:t>b.Khái</a:t>
            </a:r>
            <a:r>
              <a:rPr lang="en-US" sz="2800" b="1" u="sng" dirty="0">
                <a:latin typeface="+mj-lt"/>
              </a:rPr>
              <a:t> </a:t>
            </a:r>
            <a:r>
              <a:rPr lang="en-US" sz="2800" b="1" u="sng" dirty="0" err="1">
                <a:latin typeface="+mj-lt"/>
              </a:rPr>
              <a:t>niệm</a:t>
            </a:r>
            <a:endParaRPr lang="vi-VN" sz="24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6563" y="3272990"/>
            <a:ext cx="8272462" cy="636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8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3" grpId="0" build="p"/>
      <p:bldP spid="10" grpId="0"/>
      <p:bldP spid="12" grpId="0"/>
      <p:bldP spid="13" grpId="0"/>
      <p:bldP spid="4" grpId="0" animBg="1"/>
      <p:bldP spid="19" grpId="0"/>
      <p:bldP spid="20" grpId="0"/>
      <p:bldP spid="18" grpId="0"/>
      <p:bldP spid="21" grpId="0"/>
      <p:bldP spid="22" grpId="0"/>
      <p:bldP spid="23" grpId="0" animBg="1"/>
      <p:bldP spid="26" grpId="0"/>
      <p:bldP spid="27" grpId="0"/>
      <p:bldP spid="28" grpId="0"/>
      <p:bldP spid="29" grpId="0"/>
      <p:bldP spid="33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84" y="-219075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F0000"/>
                </a:solidFill>
              </a:rPr>
              <a:t>2. </a:t>
            </a:r>
            <a:r>
              <a:rPr lang="en-US" sz="4000" b="1" dirty="0" err="1">
                <a:solidFill>
                  <a:srgbClr val="FF0000"/>
                </a:solidFill>
              </a:rPr>
              <a:t>Cấu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tạo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4501" y="638176"/>
            <a:ext cx="5389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i="1" dirty="0" err="1"/>
              <a:t>Công</a:t>
            </a:r>
            <a:r>
              <a:rPr lang="en-US" sz="2400" b="1" i="1" dirty="0"/>
              <a:t> </a:t>
            </a:r>
            <a:r>
              <a:rPr lang="en-US" sz="2400" b="1" i="1" dirty="0" err="1"/>
              <a:t>thức</a:t>
            </a:r>
            <a:r>
              <a:rPr lang="en-US" sz="2400" b="1" i="1" dirty="0"/>
              <a:t> </a:t>
            </a:r>
            <a:r>
              <a:rPr lang="en-US" sz="2400" b="1" i="1" dirty="0" err="1"/>
              <a:t>phân</a:t>
            </a:r>
            <a:r>
              <a:rPr lang="en-US" sz="2400" b="1" i="1" dirty="0"/>
              <a:t> </a:t>
            </a:r>
            <a:r>
              <a:rPr lang="en-US" sz="2400" b="1" i="1" dirty="0" err="1"/>
              <a:t>tử</a:t>
            </a:r>
            <a:r>
              <a:rPr lang="en-US" sz="2400" b="1" i="1" dirty="0"/>
              <a:t> </a:t>
            </a:r>
            <a:r>
              <a:rPr lang="en-US" sz="2400" b="1" i="1" dirty="0" err="1"/>
              <a:t>chung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este</a:t>
            </a:r>
            <a:r>
              <a:rPr lang="en-US" sz="2400" b="1" i="1" dirty="0"/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15001" y="1250594"/>
            <a:ext cx="4600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000099"/>
                </a:solidFill>
              </a:rPr>
              <a:t>(x ≥ 2 ;  y ≤ 2x, y chẵn ; z ≥ 2, z chẵn)</a:t>
            </a:r>
            <a:endParaRPr lang="en-US" sz="200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284" y="1189039"/>
            <a:ext cx="1369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FF0000"/>
                </a:solidFill>
              </a:rPr>
              <a:t>C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x</a:t>
            </a:r>
            <a:r>
              <a:rPr lang="en-US" sz="2800" b="1" i="1" dirty="0" err="1">
                <a:solidFill>
                  <a:srgbClr val="FF0000"/>
                </a:solidFill>
              </a:rPr>
              <a:t>H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y</a:t>
            </a:r>
            <a:r>
              <a:rPr lang="en-US" sz="2800" b="1" i="1" dirty="0" err="1">
                <a:solidFill>
                  <a:srgbClr val="FF0000"/>
                </a:solidFill>
              </a:rPr>
              <a:t>O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3767" y="2728913"/>
            <a:ext cx="4523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400" b="1"/>
              <a:t>Este </a:t>
            </a:r>
            <a:r>
              <a:rPr lang="vi-VN" sz="2400" b="1" i="1"/>
              <a:t>no</a:t>
            </a:r>
            <a:r>
              <a:rPr lang="en-US" sz="2400" b="1" i="1"/>
              <a:t>,</a:t>
            </a:r>
            <a:r>
              <a:rPr lang="vi-VN" sz="2400" b="1" i="1"/>
              <a:t> đơn chức</a:t>
            </a:r>
            <a:r>
              <a:rPr lang="en-US" sz="2400" b="1" i="1"/>
              <a:t>,</a:t>
            </a:r>
            <a:r>
              <a:rPr lang="vi-VN" sz="2400" b="1" i="1"/>
              <a:t> mạch hở</a:t>
            </a:r>
            <a:r>
              <a:rPr lang="vi-VN" sz="2400" b="1"/>
              <a:t> :</a:t>
            </a:r>
            <a:endParaRPr lang="en-US" sz="2400" b="1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7334" y="3309939"/>
            <a:ext cx="6995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400"/>
              <a:t>Công thức phân tử chung : </a:t>
            </a:r>
            <a:r>
              <a:rPr lang="vi-VN" sz="2800" b="1" i="1">
                <a:solidFill>
                  <a:srgbClr val="FF0000"/>
                </a:solidFill>
              </a:rPr>
              <a:t>C</a:t>
            </a:r>
            <a:r>
              <a:rPr lang="vi-VN" sz="2800" b="1" i="1" baseline="-25000">
                <a:solidFill>
                  <a:srgbClr val="FF0000"/>
                </a:solidFill>
              </a:rPr>
              <a:t>n</a:t>
            </a:r>
            <a:r>
              <a:rPr lang="vi-VN" sz="2800" b="1" i="1">
                <a:solidFill>
                  <a:srgbClr val="FF0000"/>
                </a:solidFill>
              </a:rPr>
              <a:t>H</a:t>
            </a:r>
            <a:r>
              <a:rPr lang="vi-VN" sz="2800" b="1" i="1" baseline="-25000">
                <a:solidFill>
                  <a:srgbClr val="FF0000"/>
                </a:solidFill>
              </a:rPr>
              <a:t>2n</a:t>
            </a:r>
            <a:r>
              <a:rPr lang="vi-VN" sz="2800" b="1" i="1">
                <a:solidFill>
                  <a:srgbClr val="FF0000"/>
                </a:solidFill>
              </a:rPr>
              <a:t>O</a:t>
            </a:r>
            <a:r>
              <a:rPr lang="vi-VN" sz="2800" b="1" i="1" baseline="-25000">
                <a:solidFill>
                  <a:srgbClr val="FF0000"/>
                </a:solidFill>
              </a:rPr>
              <a:t>2</a:t>
            </a:r>
            <a:r>
              <a:rPr lang="vi-VN" sz="2400" b="1" i="1">
                <a:solidFill>
                  <a:srgbClr val="FF0000"/>
                </a:solidFill>
              </a:rPr>
              <a:t> </a:t>
            </a:r>
            <a:r>
              <a:rPr lang="vi-VN" sz="2400" b="1" i="1"/>
              <a:t>;  </a:t>
            </a:r>
            <a:r>
              <a:rPr lang="vi-VN" sz="2400" b="1" i="1">
                <a:solidFill>
                  <a:srgbClr val="000099"/>
                </a:solidFill>
              </a:rPr>
              <a:t>với  n ≥ 2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6385" y="4092576"/>
            <a:ext cx="8818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400" dirty="0"/>
              <a:t>Công thức cấu tạo chung</a:t>
            </a:r>
            <a:r>
              <a:rPr lang="vi-VN" sz="2400" b="1" i="1" dirty="0"/>
              <a:t>:  </a:t>
            </a:r>
            <a:r>
              <a:rPr lang="vi-VN" sz="2400" b="1" i="1" dirty="0">
                <a:solidFill>
                  <a:srgbClr val="FF0000"/>
                </a:solidFill>
              </a:rPr>
              <a:t>C</a:t>
            </a:r>
            <a:r>
              <a:rPr lang="vi-VN" sz="2400" b="1" i="1" baseline="-25000" dirty="0">
                <a:solidFill>
                  <a:srgbClr val="FF0000"/>
                </a:solidFill>
              </a:rPr>
              <a:t>n</a:t>
            </a:r>
            <a:r>
              <a:rPr lang="vi-VN" sz="2400" b="1" i="1" dirty="0">
                <a:solidFill>
                  <a:srgbClr val="FF0000"/>
                </a:solidFill>
              </a:rPr>
              <a:t>H</a:t>
            </a:r>
            <a:r>
              <a:rPr lang="vi-VN" sz="2400" b="1" i="1" baseline="-25000" dirty="0">
                <a:solidFill>
                  <a:srgbClr val="FF0000"/>
                </a:solidFill>
              </a:rPr>
              <a:t>2n+1</a:t>
            </a:r>
            <a:r>
              <a:rPr lang="vi-VN" sz="2400" b="1" i="1" dirty="0">
                <a:solidFill>
                  <a:srgbClr val="FF0000"/>
                </a:solidFill>
              </a:rPr>
              <a:t>COOC</a:t>
            </a:r>
            <a:r>
              <a:rPr lang="vi-VN" sz="2400" b="1" i="1" baseline="-25000" dirty="0">
                <a:solidFill>
                  <a:srgbClr val="FF0000"/>
                </a:solidFill>
              </a:rPr>
              <a:t>m</a:t>
            </a:r>
            <a:r>
              <a:rPr lang="vi-VN" sz="2400" b="1" i="1" dirty="0">
                <a:solidFill>
                  <a:srgbClr val="FF0000"/>
                </a:solidFill>
              </a:rPr>
              <a:t>H</a:t>
            </a:r>
            <a:r>
              <a:rPr lang="vi-VN" sz="2400" b="1" i="1" baseline="-25000" dirty="0">
                <a:solidFill>
                  <a:srgbClr val="FF0000"/>
                </a:solidFill>
              </a:rPr>
              <a:t>2m+1</a:t>
            </a:r>
            <a:r>
              <a:rPr lang="vi-VN" sz="2400" b="1" i="1" baseline="-25000" dirty="0"/>
              <a:t> 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000099"/>
                </a:solidFill>
              </a:rPr>
              <a:t>(</a:t>
            </a:r>
            <a:r>
              <a:rPr lang="vi-VN" sz="2400" b="1" i="1" dirty="0">
                <a:solidFill>
                  <a:srgbClr val="000099"/>
                </a:solidFill>
              </a:rPr>
              <a:t>n</a:t>
            </a:r>
            <a:r>
              <a:rPr lang="en-US" sz="2400" b="1" i="1" dirty="0">
                <a:solidFill>
                  <a:srgbClr val="000099"/>
                </a:solidFill>
              </a:rPr>
              <a:t> ≥ </a:t>
            </a:r>
            <a:r>
              <a:rPr lang="vi-VN" sz="2400" b="1" i="1" dirty="0">
                <a:solidFill>
                  <a:srgbClr val="000099"/>
                </a:solidFill>
              </a:rPr>
              <a:t>0</a:t>
            </a:r>
            <a:r>
              <a:rPr lang="en-US" sz="2400" b="1" i="1" dirty="0">
                <a:solidFill>
                  <a:srgbClr val="000099"/>
                </a:solidFill>
              </a:rPr>
              <a:t>,</a:t>
            </a:r>
            <a:r>
              <a:rPr lang="vi-VN" sz="2400" b="1" i="1" dirty="0">
                <a:solidFill>
                  <a:srgbClr val="000099"/>
                </a:solidFill>
              </a:rPr>
              <a:t> m </a:t>
            </a:r>
            <a:r>
              <a:rPr lang="en-US" sz="2400" b="1" i="1" dirty="0">
                <a:solidFill>
                  <a:srgbClr val="000099"/>
                </a:solidFill>
              </a:rPr>
              <a:t>≥ </a:t>
            </a:r>
            <a:r>
              <a:rPr lang="vi-VN" sz="2400" b="1" i="1" dirty="0">
                <a:solidFill>
                  <a:srgbClr val="000099"/>
                </a:solidFill>
              </a:rPr>
              <a:t>1</a:t>
            </a:r>
            <a:r>
              <a:rPr lang="en-US" sz="2400" b="1" i="1" dirty="0">
                <a:solidFill>
                  <a:srgbClr val="000099"/>
                </a:solidFill>
              </a:rPr>
              <a:t>)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4718" y="4645026"/>
            <a:ext cx="8557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400" b="1" dirty="0"/>
              <a:t>Este không no, đơn chức, mạch hở có 1 liên kết đôi C=C </a:t>
            </a:r>
            <a:endParaRPr lang="en-US" sz="2400" b="1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3751" y="5172385"/>
            <a:ext cx="7069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400" dirty="0"/>
              <a:t>Công thức phân tử chung </a:t>
            </a:r>
            <a:r>
              <a:rPr lang="vi-VN" sz="2400" dirty="0"/>
              <a:t>: </a:t>
            </a:r>
            <a:r>
              <a:rPr lang="vi-VN" sz="2400" b="1" i="1" dirty="0">
                <a:solidFill>
                  <a:srgbClr val="FF0000"/>
                </a:solidFill>
              </a:rPr>
              <a:t>C</a:t>
            </a:r>
            <a:r>
              <a:rPr lang="vi-VN" sz="2400" b="1" i="1" baseline="-25000" dirty="0">
                <a:solidFill>
                  <a:srgbClr val="FF0000"/>
                </a:solidFill>
              </a:rPr>
              <a:t>n</a:t>
            </a:r>
            <a:r>
              <a:rPr lang="vi-VN" sz="2400" b="1" i="1" dirty="0">
                <a:solidFill>
                  <a:srgbClr val="FF0000"/>
                </a:solidFill>
              </a:rPr>
              <a:t>H</a:t>
            </a:r>
            <a:r>
              <a:rPr lang="vi-VN" sz="2400" b="1" i="1" baseline="-25000" dirty="0">
                <a:solidFill>
                  <a:srgbClr val="FF0000"/>
                </a:solidFill>
              </a:rPr>
              <a:t>2n</a:t>
            </a:r>
            <a:r>
              <a:rPr lang="pt-BR" sz="2400" b="1" i="1" baseline="-25000" dirty="0">
                <a:solidFill>
                  <a:srgbClr val="FF0000"/>
                </a:solidFill>
              </a:rPr>
              <a:t>-2</a:t>
            </a:r>
            <a:r>
              <a:rPr lang="vi-VN" sz="2400" b="1" i="1" dirty="0">
                <a:solidFill>
                  <a:srgbClr val="FF0000"/>
                </a:solidFill>
              </a:rPr>
              <a:t>O</a:t>
            </a:r>
            <a:r>
              <a:rPr lang="vi-VN" sz="2400" b="1" i="1" baseline="-25000" dirty="0">
                <a:solidFill>
                  <a:srgbClr val="FF0000"/>
                </a:solidFill>
              </a:rPr>
              <a:t>2</a:t>
            </a:r>
            <a:r>
              <a:rPr lang="vi-VN" sz="2400" b="1" i="1" dirty="0">
                <a:solidFill>
                  <a:srgbClr val="FF0000"/>
                </a:solidFill>
              </a:rPr>
              <a:t> </a:t>
            </a:r>
            <a:r>
              <a:rPr lang="vi-VN" sz="2400" b="1" i="1" dirty="0">
                <a:solidFill>
                  <a:srgbClr val="000099"/>
                </a:solidFill>
              </a:rPr>
              <a:t>;  với  n ≥ 3</a:t>
            </a:r>
            <a:r>
              <a:rPr lang="vi-VN" sz="2400" i="1" dirty="0"/>
              <a:t> </a:t>
            </a:r>
            <a:endParaRPr lang="en-US" sz="2400" dirty="0"/>
          </a:p>
        </p:txBody>
      </p:sp>
      <p:sp>
        <p:nvSpPr>
          <p:cNvPr id="27" name="4-Point Star 26"/>
          <p:cNvSpPr/>
          <p:nvPr/>
        </p:nvSpPr>
        <p:spPr>
          <a:xfrm>
            <a:off x="116418" y="723900"/>
            <a:ext cx="368300" cy="320675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4-Point Star 27"/>
          <p:cNvSpPr/>
          <p:nvPr/>
        </p:nvSpPr>
        <p:spPr>
          <a:xfrm>
            <a:off x="78318" y="2798764"/>
            <a:ext cx="366183" cy="320675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116418" y="4743451"/>
            <a:ext cx="368300" cy="320675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3767" y="5733474"/>
            <a:ext cx="7924800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Este no,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 - 4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800" b="1" i="1" dirty="0">
                <a:solidFill>
                  <a:srgbClr val="000099"/>
                </a:solidFill>
              </a:rPr>
              <a:t> với  n ≥ </a:t>
            </a:r>
            <a:r>
              <a:rPr lang="en-US" sz="2800" b="1" i="1" dirty="0">
                <a:solidFill>
                  <a:srgbClr val="000099"/>
                </a:solidFill>
              </a:rPr>
              <a:t>4</a:t>
            </a:r>
            <a:r>
              <a:rPr lang="vi-VN" sz="2800" i="1" dirty="0"/>
              <a:t> </a:t>
            </a: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4-Point Star 29"/>
          <p:cNvSpPr/>
          <p:nvPr/>
        </p:nvSpPr>
        <p:spPr>
          <a:xfrm>
            <a:off x="130278" y="5893339"/>
            <a:ext cx="368300" cy="320675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9" grpId="0"/>
      <p:bldP spid="21" grpId="0"/>
      <p:bldP spid="22" grpId="0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4484" y="377825"/>
            <a:ext cx="5703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4718" y="1509713"/>
            <a:ext cx="2755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R-COO- R’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27074" y="1108365"/>
            <a:ext cx="4964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R-COO là gốc axit; R có thể là 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80841" y="1604743"/>
            <a:ext cx="7862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R’ là gốc hiđrocacbon của ancol, </a:t>
            </a:r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 nhất 1C, R’    H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216" y="2027815"/>
            <a:ext cx="4792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R, R’ có thể no, không no, thơm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495021" y="1204914"/>
            <a:ext cx="522817" cy="11842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232833" y="449264"/>
            <a:ext cx="501651" cy="346075"/>
          </a:xfrm>
          <a:prstGeom prst="star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241301" y="3084514"/>
            <a:ext cx="503767" cy="346075"/>
          </a:xfrm>
          <a:prstGeom prst="star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3751" y="2981326"/>
            <a:ext cx="254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endParaRPr lang="en-US" sz="28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73456" y="3592090"/>
            <a:ext cx="27580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R’-OOC- R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66651" y="3594975"/>
            <a:ext cx="468418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b="1" i="1" dirty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R’-OCO- R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2834" y="4543425"/>
            <a:ext cx="11823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</a:t>
            </a:r>
          </a:p>
          <a:p>
            <a:pPr eaLnBrk="1" hangingPunct="1"/>
            <a:r>
              <a:rPr lang="en-US" sz="2800" dirty="0">
                <a:solidFill>
                  <a:srgbClr val="000099"/>
                </a:solidFill>
              </a:rPr>
              <a:t>HCO</a:t>
            </a:r>
            <a:r>
              <a:rPr lang="en-US" sz="2800" dirty="0">
                <a:solidFill>
                  <a:srgbClr val="FF0000"/>
                </a:solidFill>
              </a:rPr>
              <a:t>OCH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>
                <a:solidFill>
                  <a:srgbClr val="000099"/>
                </a:solidFill>
              </a:rPr>
              <a:t>OC-H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>
                <a:solidFill>
                  <a:srgbClr val="000099"/>
                </a:solidFill>
              </a:rPr>
              <a:t>CO-H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91878"/>
              </p:ext>
            </p:extLst>
          </p:nvPr>
        </p:nvGraphicFramePr>
        <p:xfrm>
          <a:off x="9760944" y="1673649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" imgH="139700" progId="Equation.3">
                  <p:embed/>
                </p:oleObj>
              </mc:Choice>
              <mc:Fallback>
                <p:oleObj name="Equation" r:id="rId2" imgW="139700" imgH="1397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0944" y="1673649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94968" y="5379304"/>
            <a:ext cx="56845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R’</a:t>
            </a: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6367" y="5363320"/>
            <a:ext cx="60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44421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251305" y="5421746"/>
            <a:ext cx="397163" cy="0"/>
          </a:xfrm>
          <a:prstGeom prst="line">
            <a:avLst/>
          </a:prstGeom>
          <a:ln>
            <a:solidFill>
              <a:schemeClr val="tx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10090" y="5448300"/>
            <a:ext cx="501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01450" y="5462155"/>
            <a:ext cx="397163" cy="0"/>
          </a:xfrm>
          <a:prstGeom prst="line">
            <a:avLst/>
          </a:prstGeom>
          <a:ln>
            <a:solidFill>
              <a:schemeClr val="tx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90145" y="5443683"/>
            <a:ext cx="397163" cy="0"/>
          </a:xfrm>
          <a:prstGeom prst="line">
            <a:avLst/>
          </a:prstGeom>
          <a:ln>
            <a:solidFill>
              <a:schemeClr val="tx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243512" y="5414389"/>
            <a:ext cx="56845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R’</a:t>
            </a: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87438" y="5362333"/>
            <a:ext cx="60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067363" y="5443683"/>
            <a:ext cx="501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82381" y="5379303"/>
            <a:ext cx="56845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R’</a:t>
            </a: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452817" y="5414389"/>
            <a:ext cx="501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54010" y="5379304"/>
            <a:ext cx="60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5" grpId="0"/>
      <p:bldP spid="16" grpId="0"/>
      <p:bldP spid="17" grpId="0"/>
      <p:bldP spid="18" grpId="0"/>
      <p:bldP spid="20" grpId="0"/>
      <p:bldP spid="21" grpId="0"/>
      <p:bldP spid="29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28600"/>
            <a:ext cx="619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*VD1: 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2800" y="711201"/>
            <a:ext cx="1032625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(1)CH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COOH;  (2) 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OH; (3)CH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CHO;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(4)CH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COOCH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(5) 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COOCH = 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; (6)C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COOCH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(7)CH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OOCC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(8) (COOCH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08400" y="2670211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(C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COOCH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Oval 1"/>
          <p:cNvSpPr/>
          <p:nvPr/>
        </p:nvSpPr>
        <p:spPr>
          <a:xfrm>
            <a:off x="812800" y="1800568"/>
            <a:ext cx="609600" cy="48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91527" y="1763362"/>
            <a:ext cx="609600" cy="48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78618" y="1800568"/>
            <a:ext cx="609600" cy="48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2800" y="2722165"/>
            <a:ext cx="609600" cy="48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2800" y="3766674"/>
            <a:ext cx="609600" cy="48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2466" name="Picture 2" descr="E:\2021 - 2022\ẢNH\Untitled 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48" y="4396521"/>
            <a:ext cx="4181475" cy="8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5770" y="4547766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(9)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4146" y="547599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(10) </a:t>
            </a:r>
          </a:p>
        </p:txBody>
      </p:sp>
      <p:pic>
        <p:nvPicPr>
          <p:cNvPr id="62467" name="Picture 3" descr="E:\2021 - 2022\ẢNH\Untitled 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17" y="5437871"/>
            <a:ext cx="3417454" cy="6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775907" y="4599720"/>
            <a:ext cx="609600" cy="48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5959" y="5579899"/>
            <a:ext cx="609600" cy="48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13" grpId="0" animBg="1"/>
      <p:bldP spid="14" grpId="0" animBg="1"/>
      <p:bldP spid="15" grpId="0" animBg="1"/>
      <p:bldP spid="16" grpId="0" animBg="1"/>
      <p:bldP spid="22" grpId="0"/>
      <p:bldP spid="23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8000" y="228600"/>
            <a:ext cx="10972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8000" y="773113"/>
            <a:ext cx="10972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R’ sang R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R’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dừng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1200" y="2133600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48551" y="2100348"/>
            <a:ext cx="1510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1200" y="2601912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5709" y="2598237"/>
            <a:ext cx="1237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5512" y="3048000"/>
            <a:ext cx="1690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200" y="3668712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VD3: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38792" y="366778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61696" y="51054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33616" y="57150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171" name="Picture 3" descr="E:\2021 - 2022\ẢNH\Untitled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91" y="4256088"/>
            <a:ext cx="5010149" cy="7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8764" y="2128988"/>
            <a:ext cx="133461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27044" y="2586624"/>
            <a:ext cx="23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54774" y="3025352"/>
            <a:ext cx="1246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300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1200" y="381001"/>
            <a:ext cx="1056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1331893"/>
            <a:ext cx="1056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axit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no,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1838980"/>
            <a:ext cx="1056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este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no,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HCOOCH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2296180"/>
            <a:ext cx="1056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tạp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HOCH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CHO</a:t>
            </a:r>
          </a:p>
        </p:txBody>
      </p:sp>
      <p:pic>
        <p:nvPicPr>
          <p:cNvPr id="11267" name="Picture 3" descr="E:\2021 - 2022\ẢNH\Untitled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092450"/>
            <a:ext cx="9406467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1200" y="2133600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59200" y="2133600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1200" y="2601912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59200" y="2601912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51200" y="3048000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200" y="3668712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VD3: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59200" y="366778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52800" y="51054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40000" y="57150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171" name="Picture 3" descr="E:\2021 - 2022\ẢNH\Untitled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4256088"/>
            <a:ext cx="5010149" cy="7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18400" y="2209800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0+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+1 (1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đp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229600" y="2678113"/>
            <a:ext cx="314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0+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+2 (1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đp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1+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+1(1đp)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36000" y="4227493"/>
            <a:ext cx="314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0+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+3 (2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đp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1+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+2(1đp)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2+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+1(1đp)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59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1200" y="381000"/>
            <a:ext cx="1056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4.Danh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(RCOOR’)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848381"/>
            <a:ext cx="1066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este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R’(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yl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axit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RCOO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at)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8194" name="Picture 2" descr="E:\2021 - 2022\ẢNH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870380"/>
            <a:ext cx="4267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021 - 2022\ẢNH\Untitled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1" y="2209800"/>
            <a:ext cx="55689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000" y="1354084"/>
            <a:ext cx="1056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R’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axit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264069" y="1156171"/>
            <a:ext cx="434108" cy="49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1200" y="533400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59200" y="609600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1200" y="1600200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2400" y="2133600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2667000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200" y="3276600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VD3: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4400" y="366778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6400" y="51054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6400" y="57150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171" name="Picture 3" descr="E:\2021 - 2022\ẢNH\Untitled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191000"/>
            <a:ext cx="5010149" cy="7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04000" y="620713"/>
            <a:ext cx="314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metyl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fomat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metyl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fomiat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88000" y="2143780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etyl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fomat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73600" y="2677180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metyl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axetat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04000" y="3667780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propyl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fomat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99200" y="4191000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isopropyl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fomat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88000" y="5115580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etyl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axetat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86400" y="5648980"/>
            <a:ext cx="43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metyl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propionat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6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09600" y="-15875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sz="2800" b="1">
                <a:solidFill>
                  <a:srgbClr val="FF0000"/>
                </a:solidFill>
              </a:rPr>
              <a:t>II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– TÍNH CHẤT VẬT LÝ: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5433" y="874714"/>
            <a:ext cx="10896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		</a:t>
            </a:r>
            <a:r>
              <a:rPr lang="vi-VN" sz="2800"/>
              <a:t>Trong điều kiện thường các este ở thể </a:t>
            </a:r>
            <a:r>
              <a:rPr lang="vi-VN" sz="2800" b="1" i="1"/>
              <a:t>lỏng</a:t>
            </a:r>
            <a:r>
              <a:rPr lang="vi-VN" sz="2800" i="1"/>
              <a:t> </a:t>
            </a:r>
            <a:r>
              <a:rPr lang="vi-VN" sz="2800"/>
              <a:t>hoặc </a:t>
            </a:r>
            <a:r>
              <a:rPr lang="vi-VN" sz="2800" b="1" i="1"/>
              <a:t>rắn</a:t>
            </a:r>
            <a:r>
              <a:rPr lang="vi-VN" sz="2800"/>
              <a:t>;</a:t>
            </a:r>
            <a:r>
              <a:rPr lang="vi-VN" sz="2800" b="1" i="1"/>
              <a:t> </a:t>
            </a:r>
            <a:r>
              <a:rPr lang="en-US" sz="2800" i="1"/>
              <a:t>nhẹ hơn nước .</a:t>
            </a:r>
            <a:endParaRPr lang="en-US" sz="2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0900" y="3440113"/>
            <a:ext cx="10625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800" b="1" i="1" dirty="0"/>
              <a:t>t</a:t>
            </a:r>
            <a:r>
              <a:rPr lang="vi-VN" sz="2800" b="1" i="1" baseline="30000" dirty="0"/>
              <a:t>o</a:t>
            </a:r>
            <a:r>
              <a:rPr lang="vi-VN" sz="2800" b="1" i="1" baseline="-25000" dirty="0"/>
              <a:t>sôi </a:t>
            </a:r>
            <a:r>
              <a:rPr lang="vi-VN" sz="2800" b="1" i="1" dirty="0"/>
              <a:t> </a:t>
            </a:r>
            <a:r>
              <a:rPr lang="vi-VN" sz="2800" dirty="0"/>
              <a:t>của </a:t>
            </a:r>
            <a:r>
              <a:rPr lang="vi-VN" sz="2800" dirty="0">
                <a:solidFill>
                  <a:srgbClr val="FF0000"/>
                </a:solidFill>
              </a:rPr>
              <a:t>este</a:t>
            </a:r>
            <a:r>
              <a:rPr lang="vi-VN" sz="2800" b="1" i="1" dirty="0">
                <a:solidFill>
                  <a:srgbClr val="FF0000"/>
                </a:solidFill>
              </a:rPr>
              <a:t>  &lt; </a:t>
            </a:r>
            <a:r>
              <a:rPr lang="vi-VN" sz="2800" b="1" i="1" dirty="0"/>
              <a:t> t</a:t>
            </a:r>
            <a:r>
              <a:rPr lang="vi-VN" sz="2800" b="1" i="1" baseline="30000" dirty="0"/>
              <a:t>o</a:t>
            </a:r>
            <a:r>
              <a:rPr lang="vi-VN" sz="2800" b="1" i="1" baseline="-25000" dirty="0"/>
              <a:t>sôi</a:t>
            </a:r>
            <a:r>
              <a:rPr lang="vi-VN" sz="2800" b="1" i="1" dirty="0"/>
              <a:t> </a:t>
            </a:r>
            <a:r>
              <a:rPr lang="vi-VN" sz="2800" dirty="0"/>
              <a:t>của</a:t>
            </a:r>
            <a:r>
              <a:rPr lang="vi-VN" sz="2800" b="1" i="1" dirty="0"/>
              <a:t> </a:t>
            </a:r>
            <a:r>
              <a:rPr lang="vi-VN" sz="2800" dirty="0">
                <a:solidFill>
                  <a:srgbClr val="FF0000"/>
                </a:solidFill>
              </a:rPr>
              <a:t>ancol</a:t>
            </a:r>
            <a:r>
              <a:rPr lang="vi-VN" sz="2800" b="1" i="1" dirty="0">
                <a:solidFill>
                  <a:srgbClr val="FF0000"/>
                </a:solidFill>
              </a:rPr>
              <a:t>  &lt; </a:t>
            </a:r>
            <a:r>
              <a:rPr lang="vi-VN" sz="2800" b="1" i="1" dirty="0"/>
              <a:t> t</a:t>
            </a:r>
            <a:r>
              <a:rPr lang="vi-VN" sz="2800" b="1" i="1" baseline="30000" dirty="0"/>
              <a:t>o</a:t>
            </a:r>
            <a:r>
              <a:rPr lang="vi-VN" sz="2800" b="1" i="1" baseline="-25000" dirty="0"/>
              <a:t>sôi</a:t>
            </a:r>
            <a:r>
              <a:rPr lang="vi-VN" sz="2800" b="1" i="1" dirty="0"/>
              <a:t>  </a:t>
            </a:r>
            <a:r>
              <a:rPr lang="vi-VN" sz="2800" dirty="0"/>
              <a:t>của </a:t>
            </a:r>
            <a:r>
              <a:rPr lang="vi-VN" sz="2800" dirty="0">
                <a:solidFill>
                  <a:srgbClr val="FF0000"/>
                </a:solidFill>
              </a:rPr>
              <a:t>axit</a:t>
            </a:r>
            <a:r>
              <a:rPr lang="vi-VN" sz="2800" b="1" i="1" dirty="0"/>
              <a:t>  </a:t>
            </a:r>
            <a:r>
              <a:rPr lang="vi-VN" sz="2800" dirty="0"/>
              <a:t>có </a:t>
            </a:r>
            <a:r>
              <a:rPr lang="vi-VN" sz="2800" b="1" i="1" dirty="0"/>
              <a:t>cùng số nguyên tử cacbon</a:t>
            </a:r>
            <a:r>
              <a:rPr lang="vi-VN" sz="2800" dirty="0"/>
              <a:t> hoặc </a:t>
            </a:r>
            <a:r>
              <a:rPr lang="vi-VN" sz="2800" b="1" i="1" dirty="0"/>
              <a:t>có phân tử khối tương đương</a:t>
            </a:r>
            <a:r>
              <a:rPr lang="vi-VN" sz="2800" dirty="0"/>
              <a:t>.</a:t>
            </a:r>
            <a:endParaRPr lang="en-US" sz="28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5433" y="1989139"/>
            <a:ext cx="1089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i="1"/>
              <a:t>                Este </a:t>
            </a:r>
            <a:r>
              <a:rPr lang="vi-VN" sz="2800" b="1" i="1"/>
              <a:t>rất ít tan</a:t>
            </a:r>
            <a:r>
              <a:rPr lang="vi-VN" sz="2800"/>
              <a:t> trong nước, hòa tan nhiều chất hữu cơ.</a:t>
            </a:r>
            <a:endParaRPr lang="en-US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0900" y="4848225"/>
            <a:ext cx="107611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99"/>
                </a:solidFill>
              </a:rPr>
              <a:t>(</a:t>
            </a:r>
            <a:r>
              <a:rPr lang="vi-VN" sz="2800">
                <a:solidFill>
                  <a:srgbClr val="000099"/>
                </a:solidFill>
              </a:rPr>
              <a:t>do este </a:t>
            </a:r>
            <a:r>
              <a:rPr lang="vi-VN" sz="2800" b="1" i="1">
                <a:solidFill>
                  <a:srgbClr val="000099"/>
                </a:solidFill>
              </a:rPr>
              <a:t>không</a:t>
            </a:r>
            <a:r>
              <a:rPr lang="vi-VN" sz="2800">
                <a:solidFill>
                  <a:srgbClr val="000099"/>
                </a:solidFill>
              </a:rPr>
              <a:t> </a:t>
            </a:r>
            <a:r>
              <a:rPr lang="vi-VN" sz="2800" i="1">
                <a:solidFill>
                  <a:srgbClr val="000099"/>
                </a:solidFill>
              </a:rPr>
              <a:t>có liên kết hiđro</a:t>
            </a:r>
            <a:r>
              <a:rPr lang="vi-VN" sz="2800">
                <a:solidFill>
                  <a:srgbClr val="000099"/>
                </a:solidFill>
              </a:rPr>
              <a:t>; axit và ancol </a:t>
            </a:r>
            <a:r>
              <a:rPr lang="vi-VN" sz="2800" b="1" i="1">
                <a:solidFill>
                  <a:srgbClr val="000099"/>
                </a:solidFill>
              </a:rPr>
              <a:t>có </a:t>
            </a:r>
            <a:r>
              <a:rPr lang="vi-VN" sz="2800" i="1">
                <a:solidFill>
                  <a:srgbClr val="000099"/>
                </a:solidFill>
              </a:rPr>
              <a:t>liên kết hiđro</a:t>
            </a:r>
            <a:r>
              <a:rPr lang="vi-VN" sz="2800" b="1" i="1">
                <a:solidFill>
                  <a:srgbClr val="000099"/>
                </a:solidFill>
              </a:rPr>
              <a:t>. </a:t>
            </a:r>
            <a:r>
              <a:rPr lang="en-US" sz="2800">
                <a:solidFill>
                  <a:srgbClr val="000099"/>
                </a:solidFill>
              </a:rPr>
              <a:t>L</a:t>
            </a:r>
            <a:r>
              <a:rPr lang="vi-VN" sz="2800">
                <a:solidFill>
                  <a:srgbClr val="000099"/>
                </a:solidFill>
              </a:rPr>
              <a:t>iên kết hiđro của axit </a:t>
            </a:r>
            <a:r>
              <a:rPr lang="vi-VN" sz="2800" b="1" i="1">
                <a:solidFill>
                  <a:srgbClr val="000099"/>
                </a:solidFill>
              </a:rPr>
              <a:t>bền hơn</a:t>
            </a:r>
            <a:r>
              <a:rPr lang="vi-VN" sz="2800">
                <a:solidFill>
                  <a:srgbClr val="000099"/>
                </a:solidFill>
              </a:rPr>
              <a:t> liên kết hiđro của ancol</a:t>
            </a:r>
            <a:r>
              <a:rPr lang="en-US" sz="2800">
                <a:solidFill>
                  <a:srgbClr val="000099"/>
                </a:solidFill>
              </a:rPr>
              <a:t>)</a:t>
            </a:r>
            <a:r>
              <a:rPr lang="vi-VN" sz="2800">
                <a:solidFill>
                  <a:srgbClr val="000099"/>
                </a:solidFill>
              </a:rPr>
              <a:t>.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0933" y="827089"/>
            <a:ext cx="2483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99"/>
                </a:solidFill>
              </a:rPr>
              <a:t>- Trạng thái:</a:t>
            </a:r>
            <a:r>
              <a:rPr lang="en-US" sz="3200"/>
              <a:t> </a:t>
            </a:r>
          </a:p>
        </p:txBody>
      </p:sp>
      <p:sp>
        <p:nvSpPr>
          <p:cNvPr id="1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44501" y="2943225"/>
            <a:ext cx="35623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99"/>
                </a:solidFill>
              </a:rPr>
              <a:t>- Nhiệt độ sôi:</a:t>
            </a:r>
            <a:endParaRPr lang="en-US" sz="28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5451" y="1958976"/>
            <a:ext cx="1922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99"/>
                </a:solidFill>
              </a:rPr>
              <a:t>- Tính tan: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664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8" name="Picture 98" descr="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2008188"/>
            <a:ext cx="9906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1" name="Picture 111" descr="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351" y="2255839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9332384" y="6119814"/>
            <a:ext cx="1727200" cy="782637"/>
            <a:chOff x="3832" y="3312"/>
            <a:chExt cx="908" cy="784"/>
          </a:xfrm>
        </p:grpSpPr>
        <p:pic>
          <p:nvPicPr>
            <p:cNvPr id="25631" name="Picture 104" descr="Laml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2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30826" name="Group 106"/>
          <p:cNvGrpSpPr>
            <a:grpSpLocks/>
          </p:cNvGrpSpPr>
          <p:nvPr/>
        </p:nvGrpSpPr>
        <p:grpSpPr bwMode="auto">
          <a:xfrm>
            <a:off x="10991851" y="6000751"/>
            <a:ext cx="1305983" cy="918460"/>
            <a:chOff x="4875" y="3187"/>
            <a:chExt cx="885" cy="821"/>
          </a:xfrm>
        </p:grpSpPr>
        <p:pic>
          <p:nvPicPr>
            <p:cNvPr id="25629" name="Picture 107" descr="Ketqu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0" name="Text Box 108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30829" name="Picture 109" descr="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068763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0" name="Picture 110" descr="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351" y="4341814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2" name="Picture 112" descr="V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3043239"/>
            <a:ext cx="1003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3" name="Picture 113" descr="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401" y="3255964"/>
            <a:ext cx="30268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4" name="Picture 114" descr="V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4" y="5083176"/>
            <a:ext cx="98848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5" name="Picture 115" descr="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417" y="5259389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9" name="Group 119"/>
          <p:cNvGrpSpPr>
            <a:grpSpLocks/>
          </p:cNvGrpSpPr>
          <p:nvPr/>
        </p:nvGrpSpPr>
        <p:grpSpPr bwMode="auto">
          <a:xfrm>
            <a:off x="110068" y="5789613"/>
            <a:ext cx="7776633" cy="1065212"/>
            <a:chOff x="204" y="3475"/>
            <a:chExt cx="3674" cy="671"/>
          </a:xfrm>
        </p:grpSpPr>
        <p:pic>
          <p:nvPicPr>
            <p:cNvPr id="25627" name="Picture 120" descr="Hoabuon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8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30842" name="Group 122" descr="D"/>
          <p:cNvGrpSpPr>
            <a:grpSpLocks/>
          </p:cNvGrpSpPr>
          <p:nvPr/>
        </p:nvGrpSpPr>
        <p:grpSpPr bwMode="auto">
          <a:xfrm>
            <a:off x="-198966" y="5808664"/>
            <a:ext cx="8600017" cy="992187"/>
            <a:chOff x="-149" y="3594"/>
            <a:chExt cx="4063" cy="625"/>
          </a:xfrm>
        </p:grpSpPr>
        <p:pic>
          <p:nvPicPr>
            <p:cNvPr id="25625" name="Picture 117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" y="3594"/>
              <a:ext cx="689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6" name="Text Box 118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en-US" b="1"/>
                <a:t> </a:t>
              </a:r>
              <a:r>
                <a:rPr lang="en-US" altLang="en-US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pic>
        <p:nvPicPr>
          <p:cNvPr id="30886" name="Picture 166" descr="tn_t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892800"/>
            <a:ext cx="99906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0306" y="2113101"/>
            <a:ext cx="124306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A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23" y="3160502"/>
            <a:ext cx="99038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B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03689" y="4240510"/>
            <a:ext cx="172931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C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985" y="5250876"/>
            <a:ext cx="98716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D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3805" y="58738"/>
            <a:ext cx="10985500" cy="1719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1:Tên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altLang="en-US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COOH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Single Corner Rounded 8"/>
          <p:cNvSpPr/>
          <p:nvPr/>
        </p:nvSpPr>
        <p:spPr>
          <a:xfrm>
            <a:off x="1047751" y="1887539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fomic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: Single Corner Rounded 43"/>
          <p:cNvSpPr/>
          <p:nvPr/>
        </p:nvSpPr>
        <p:spPr>
          <a:xfrm>
            <a:off x="1068918" y="2919414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etylic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: Single Corner Rounded 44"/>
          <p:cNvSpPr/>
          <p:nvPr/>
        </p:nvSpPr>
        <p:spPr>
          <a:xfrm>
            <a:off x="1092200" y="3960814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: Single Corner Rounded 45"/>
          <p:cNvSpPr/>
          <p:nvPr/>
        </p:nvSpPr>
        <p:spPr>
          <a:xfrm>
            <a:off x="1115484" y="4991100"/>
            <a:ext cx="10634133" cy="954088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metylic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24" name="Picture 56" descr="Picture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-9525"/>
            <a:ext cx="92498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344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5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16417" y="14288"/>
            <a:ext cx="5657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- </a:t>
            </a:r>
            <a:r>
              <a:rPr lang="vi-VN" sz="2400">
                <a:solidFill>
                  <a:srgbClr val="FF0000"/>
                </a:solidFill>
              </a:rPr>
              <a:t>Các este thường có </a:t>
            </a:r>
            <a:r>
              <a:rPr lang="vi-VN" sz="2400" b="1" i="1">
                <a:solidFill>
                  <a:srgbClr val="FF0000"/>
                </a:solidFill>
              </a:rPr>
              <a:t>mùi thơm </a:t>
            </a:r>
            <a:r>
              <a:rPr lang="vi-VN" sz="2400">
                <a:solidFill>
                  <a:srgbClr val="FF0000"/>
                </a:solidFill>
              </a:rPr>
              <a:t>dễ chịu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31748" name="Picture 2" descr="C:\Users\Dell 3421\Desktop\mui-cua-mot-so-este-thuong-gap-trong-de-thi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444500"/>
            <a:ext cx="8748183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9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887200" cy="868363"/>
          </a:xfrm>
          <a:solidFill>
            <a:srgbClr val="FF0000"/>
          </a:solidFill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TÍNH CHẤT HÓA HỌC</a:t>
            </a:r>
          </a:p>
        </p:txBody>
      </p:sp>
      <p:pic>
        <p:nvPicPr>
          <p:cNvPr id="10242" name="Picture 2" descr="E:\2021 - 2022\ẢNH\Untitled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990600"/>
            <a:ext cx="6567055" cy="3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651" y="660400"/>
            <a:ext cx="8065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800" b="1" i="1"/>
              <a:t>1. </a:t>
            </a:r>
            <a:r>
              <a:rPr lang="vi-VN" sz="2800" b="1" i="1" u="sng"/>
              <a:t>Phản ứng thủy phân trong môi trường axit</a:t>
            </a:r>
            <a:r>
              <a:rPr lang="vi-VN" sz="2800" b="1" i="1"/>
              <a:t>: </a:t>
            </a:r>
            <a:endParaRPr lang="en-US" sz="2800" b="1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132918" y="3862389"/>
            <a:ext cx="2597149" cy="498475"/>
            <a:chOff x="4397825" y="2259603"/>
            <a:chExt cx="1947900" cy="498822"/>
          </a:xfrm>
        </p:grpSpPr>
        <p:sp>
          <p:nvSpPr>
            <p:cNvPr id="42021" name="TextBox 14"/>
            <p:cNvSpPr txBox="1">
              <a:spLocks noChangeArrowheads="1"/>
            </p:cNvSpPr>
            <p:nvPr/>
          </p:nvSpPr>
          <p:spPr bwMode="auto">
            <a:xfrm>
              <a:off x="4555066" y="2259603"/>
              <a:ext cx="17906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/>
                <a:t>H</a:t>
              </a:r>
              <a:r>
                <a:rPr lang="en-US" sz="2000" baseline="30000"/>
                <a:t>+</a:t>
              </a:r>
              <a:r>
                <a:rPr lang="en-US" sz="2000"/>
                <a:t> , t</a:t>
              </a:r>
              <a:r>
                <a:rPr lang="en-US" sz="2000" baseline="30000"/>
                <a:t>o</a:t>
              </a:r>
              <a:endParaRPr lang="en-US" sz="2000"/>
            </a:p>
          </p:txBody>
        </p:sp>
        <p:grpSp>
          <p:nvGrpSpPr>
            <p:cNvPr id="42022" name="Group 26"/>
            <p:cNvGrpSpPr>
              <a:grpSpLocks/>
            </p:cNvGrpSpPr>
            <p:nvPr/>
          </p:nvGrpSpPr>
          <p:grpSpPr bwMode="auto">
            <a:xfrm>
              <a:off x="4397825" y="2627441"/>
              <a:ext cx="1119449" cy="130984"/>
              <a:chOff x="4325256" y="2627441"/>
              <a:chExt cx="435430" cy="11575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340076" y="2628076"/>
                <a:ext cx="42051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325256" y="2743200"/>
                <a:ext cx="43533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91867" y="4052889"/>
            <a:ext cx="3945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CH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CO</a:t>
            </a:r>
            <a:r>
              <a:rPr lang="en-US" sz="2800" b="1" dirty="0">
                <a:solidFill>
                  <a:srgbClr val="002060"/>
                </a:solidFill>
              </a:rPr>
              <a:t>OH</a:t>
            </a:r>
            <a:r>
              <a:rPr lang="en-US" sz="2800" b="1" dirty="0"/>
              <a:t> +   </a:t>
            </a:r>
            <a:r>
              <a:rPr lang="en-US" sz="2800" b="1" dirty="0">
                <a:solidFill>
                  <a:srgbClr val="000099"/>
                </a:solidFill>
              </a:rPr>
              <a:t>C</a:t>
            </a:r>
            <a:r>
              <a:rPr lang="en-US" sz="2800" b="1" baseline="-25000" dirty="0">
                <a:solidFill>
                  <a:srgbClr val="000099"/>
                </a:solidFill>
              </a:rPr>
              <a:t>2</a:t>
            </a:r>
            <a:r>
              <a:rPr lang="en-US" sz="2800" b="1" dirty="0">
                <a:solidFill>
                  <a:srgbClr val="000099"/>
                </a:solidFill>
              </a:rPr>
              <a:t>H</a:t>
            </a:r>
            <a:r>
              <a:rPr lang="en-US" sz="2800" b="1" baseline="-25000" dirty="0">
                <a:solidFill>
                  <a:srgbClr val="000099"/>
                </a:solidFill>
              </a:rPr>
              <a:t>5</a:t>
            </a:r>
            <a:r>
              <a:rPr lang="en-US" sz="2800" b="1" dirty="0">
                <a:solidFill>
                  <a:srgbClr val="000099"/>
                </a:solidFill>
              </a:rPr>
              <a:t>O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68818" y="4008436"/>
            <a:ext cx="4177720" cy="532299"/>
            <a:chOff x="5543101" y="2952738"/>
            <a:chExt cx="3133291" cy="531847"/>
          </a:xfrm>
        </p:grpSpPr>
        <p:sp>
          <p:nvSpPr>
            <p:cNvPr id="42019" name="TextBox 14"/>
            <p:cNvSpPr txBox="1">
              <a:spLocks noChangeArrowheads="1"/>
            </p:cNvSpPr>
            <p:nvPr/>
          </p:nvSpPr>
          <p:spPr bwMode="auto">
            <a:xfrm>
              <a:off x="5543101" y="2961810"/>
              <a:ext cx="1904609" cy="52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FF0000"/>
                  </a:solidFill>
                </a:rPr>
                <a:t>CH</a:t>
              </a:r>
              <a:r>
                <a:rPr lang="en-US" sz="2800" b="1" baseline="-25000" dirty="0">
                  <a:solidFill>
                    <a:srgbClr val="FF0000"/>
                  </a:solidFill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</a:rPr>
                <a:t>CO</a:t>
              </a:r>
              <a:r>
                <a:rPr lang="en-US" sz="2800" b="1" dirty="0">
                  <a:solidFill>
                    <a:srgbClr val="002060"/>
                  </a:solidFill>
                </a:rPr>
                <a:t>OC</a:t>
              </a:r>
              <a:r>
                <a:rPr lang="en-US" sz="2800" b="1" baseline="-25000" dirty="0">
                  <a:solidFill>
                    <a:srgbClr val="002060"/>
                  </a:solidFill>
                </a:rPr>
                <a:t>2</a:t>
              </a:r>
              <a:r>
                <a:rPr lang="en-US" sz="2800" b="1" dirty="0">
                  <a:solidFill>
                    <a:srgbClr val="002060"/>
                  </a:solidFill>
                </a:rPr>
                <a:t>H</a:t>
              </a:r>
              <a:r>
                <a:rPr lang="en-US" sz="2800" b="1" baseline="-25000" dirty="0">
                  <a:solidFill>
                    <a:srgbClr val="002060"/>
                  </a:solidFill>
                </a:rPr>
                <a:t>5</a:t>
              </a:r>
              <a:r>
                <a:rPr lang="en-US" sz="2800" b="1" dirty="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42020" name="TextBox 15"/>
            <p:cNvSpPr txBox="1">
              <a:spLocks noChangeArrowheads="1"/>
            </p:cNvSpPr>
            <p:nvPr/>
          </p:nvSpPr>
          <p:spPr bwMode="auto">
            <a:xfrm>
              <a:off x="7802114" y="2952738"/>
              <a:ext cx="874278" cy="52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+ </a:t>
              </a:r>
              <a:r>
                <a:rPr lang="en-US" sz="2800" b="1">
                  <a:solidFill>
                    <a:srgbClr val="7030A0"/>
                  </a:solidFill>
                </a:rPr>
                <a:t>H</a:t>
              </a:r>
              <a:r>
                <a:rPr lang="en-US" sz="2800" b="1" baseline="-25000">
                  <a:solidFill>
                    <a:srgbClr val="7030A0"/>
                  </a:solidFill>
                </a:rPr>
                <a:t>2</a:t>
              </a:r>
              <a:r>
                <a:rPr lang="en-US" sz="2800" b="1">
                  <a:solidFill>
                    <a:srgbClr val="7030A0"/>
                  </a:solidFill>
                </a:rPr>
                <a:t>O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38434" y="1627189"/>
            <a:ext cx="3324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RCO</a:t>
            </a:r>
            <a:r>
              <a:rPr lang="en-US" sz="2800" b="1" dirty="0">
                <a:solidFill>
                  <a:srgbClr val="002060"/>
                </a:solidFill>
              </a:rPr>
              <a:t>OH</a:t>
            </a:r>
            <a:r>
              <a:rPr lang="en-US" sz="2800" b="1" dirty="0"/>
              <a:t>   +   </a:t>
            </a:r>
            <a:r>
              <a:rPr lang="en-US" sz="2800" b="1" dirty="0">
                <a:solidFill>
                  <a:srgbClr val="000099"/>
                </a:solidFill>
              </a:rPr>
              <a:t>R’O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274733" y="1449388"/>
            <a:ext cx="2601384" cy="474662"/>
            <a:chOff x="4398066" y="2198422"/>
            <a:chExt cx="1951017" cy="543395"/>
          </a:xfrm>
        </p:grpSpPr>
        <p:sp>
          <p:nvSpPr>
            <p:cNvPr id="42015" name="TextBox 33"/>
            <p:cNvSpPr txBox="1">
              <a:spLocks noChangeArrowheads="1"/>
            </p:cNvSpPr>
            <p:nvPr/>
          </p:nvSpPr>
          <p:spPr bwMode="auto">
            <a:xfrm>
              <a:off x="4558424" y="2198422"/>
              <a:ext cx="1790659" cy="45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/>
                <a:t>H</a:t>
              </a:r>
              <a:r>
                <a:rPr lang="en-US" sz="2000" baseline="30000"/>
                <a:t>+</a:t>
              </a:r>
              <a:r>
                <a:rPr lang="en-US" sz="2000" baseline="-25000"/>
                <a:t> </a:t>
              </a:r>
              <a:r>
                <a:rPr lang="en-US" sz="2000"/>
                <a:t>, t</a:t>
              </a:r>
              <a:r>
                <a:rPr lang="en-US" sz="2000" baseline="30000"/>
                <a:t>o</a:t>
              </a:r>
              <a:endParaRPr lang="en-US" sz="2000"/>
            </a:p>
          </p:txBody>
        </p:sp>
        <p:grpSp>
          <p:nvGrpSpPr>
            <p:cNvPr id="42016" name="Group 34"/>
            <p:cNvGrpSpPr>
              <a:grpSpLocks/>
            </p:cNvGrpSpPr>
            <p:nvPr/>
          </p:nvGrpSpPr>
          <p:grpSpPr bwMode="auto">
            <a:xfrm>
              <a:off x="4398066" y="2627569"/>
              <a:ext cx="1119161" cy="114248"/>
              <a:chOff x="4325350" y="2627546"/>
              <a:chExt cx="435318" cy="100968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4340170" y="2627328"/>
                <a:ext cx="4205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4325350" y="2728514"/>
                <a:ext cx="43532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27100" y="1627189"/>
            <a:ext cx="2780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RCO</a:t>
            </a:r>
            <a:r>
              <a:rPr lang="en-US" sz="2800" b="1" dirty="0">
                <a:solidFill>
                  <a:srgbClr val="002060"/>
                </a:solidFill>
              </a:rPr>
              <a:t>O</a:t>
            </a:r>
            <a:r>
              <a:rPr lang="en-US" sz="2800" b="1" dirty="0">
                <a:solidFill>
                  <a:srgbClr val="000099"/>
                </a:solidFill>
              </a:rPr>
              <a:t>R’ </a:t>
            </a:r>
            <a:r>
              <a:rPr lang="en-US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>
                <a:solidFill>
                  <a:srgbClr val="7030A0"/>
                </a:solidFill>
              </a:rPr>
              <a:t>H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en-US" sz="2800" b="1" dirty="0">
                <a:solidFill>
                  <a:srgbClr val="7030A0"/>
                </a:solidFill>
              </a:rPr>
              <a:t>O</a:t>
            </a:r>
            <a:r>
              <a:rPr lang="en-US" sz="2800" b="1" dirty="0"/>
              <a:t>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77293" y="2149476"/>
            <a:ext cx="14922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>
                <a:solidFill>
                  <a:srgbClr val="000099"/>
                </a:solidFill>
              </a:rPr>
              <a:t>-OH)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306485" y="5189538"/>
            <a:ext cx="2569633" cy="500062"/>
            <a:chOff x="4397825" y="2259458"/>
            <a:chExt cx="1927428" cy="498967"/>
          </a:xfrm>
        </p:grpSpPr>
        <p:sp>
          <p:nvSpPr>
            <p:cNvPr id="42011" name="TextBox 14"/>
            <p:cNvSpPr txBox="1">
              <a:spLocks noChangeArrowheads="1"/>
            </p:cNvSpPr>
            <p:nvPr/>
          </p:nvSpPr>
          <p:spPr bwMode="auto">
            <a:xfrm>
              <a:off x="4534594" y="2259458"/>
              <a:ext cx="1790659" cy="369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  <a:r>
                <a:rPr lang="en-US" baseline="30000"/>
                <a:t>+</a:t>
              </a:r>
              <a:r>
                <a:rPr lang="en-US"/>
                <a:t> , t</a:t>
              </a:r>
              <a:r>
                <a:rPr lang="en-US" baseline="30000"/>
                <a:t>o</a:t>
              </a:r>
              <a:endParaRPr lang="en-US"/>
            </a:p>
          </p:txBody>
        </p:sp>
        <p:grpSp>
          <p:nvGrpSpPr>
            <p:cNvPr id="42012" name="Group 26"/>
            <p:cNvGrpSpPr>
              <a:grpSpLocks/>
            </p:cNvGrpSpPr>
            <p:nvPr/>
          </p:nvGrpSpPr>
          <p:grpSpPr bwMode="auto">
            <a:xfrm>
              <a:off x="4397825" y="2627441"/>
              <a:ext cx="1119449" cy="130984"/>
              <a:chOff x="4325256" y="2627441"/>
              <a:chExt cx="435430" cy="115759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4340077" y="2627008"/>
                <a:ext cx="42055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4325256" y="2743200"/>
                <a:ext cx="43537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883400" y="5381626"/>
            <a:ext cx="3850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CH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=CH-CO</a:t>
            </a:r>
            <a:r>
              <a:rPr lang="en-US" sz="2400" b="1" dirty="0">
                <a:solidFill>
                  <a:srgbClr val="002060"/>
                </a:solidFill>
              </a:rPr>
              <a:t>OH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000099"/>
                </a:solidFill>
              </a:rPr>
              <a:t>CH</a:t>
            </a:r>
            <a:r>
              <a:rPr lang="en-US" sz="2400" b="1" baseline="-25000" dirty="0">
                <a:solidFill>
                  <a:srgbClr val="000099"/>
                </a:solidFill>
              </a:rPr>
              <a:t>3</a:t>
            </a:r>
            <a:r>
              <a:rPr lang="en-US" sz="2400" b="1" dirty="0">
                <a:solidFill>
                  <a:srgbClr val="000099"/>
                </a:solidFill>
              </a:rPr>
              <a:t>O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417" y="5337176"/>
            <a:ext cx="4493004" cy="470752"/>
            <a:chOff x="4771175" y="2952738"/>
            <a:chExt cx="3369960" cy="470002"/>
          </a:xfrm>
        </p:grpSpPr>
        <p:sp>
          <p:nvSpPr>
            <p:cNvPr id="42009" name="TextBox 32"/>
            <p:cNvSpPr txBox="1">
              <a:spLocks noChangeArrowheads="1"/>
            </p:cNvSpPr>
            <p:nvPr/>
          </p:nvSpPr>
          <p:spPr bwMode="auto">
            <a:xfrm>
              <a:off x="4771175" y="2961810"/>
              <a:ext cx="2112728" cy="46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FF0000"/>
                  </a:solidFill>
                </a:rPr>
                <a:t>CH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2400" b="1" dirty="0">
                  <a:solidFill>
                    <a:srgbClr val="FF0000"/>
                  </a:solidFill>
                </a:rPr>
                <a:t>=CH-CO</a:t>
              </a:r>
              <a:r>
                <a:rPr lang="en-US" sz="2400" b="1" dirty="0">
                  <a:solidFill>
                    <a:srgbClr val="002060"/>
                  </a:solidFill>
                </a:rPr>
                <a:t>OCH</a:t>
              </a:r>
              <a:r>
                <a:rPr lang="en-US" sz="2400" b="1" baseline="-25000" dirty="0">
                  <a:solidFill>
                    <a:srgbClr val="002060"/>
                  </a:solidFill>
                </a:rPr>
                <a:t>3</a:t>
              </a:r>
              <a:r>
                <a:rPr lang="en-US" sz="2400" b="1" dirty="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42010" name="TextBox 33"/>
            <p:cNvSpPr txBox="1">
              <a:spLocks noChangeArrowheads="1"/>
            </p:cNvSpPr>
            <p:nvPr/>
          </p:nvSpPr>
          <p:spPr bwMode="auto">
            <a:xfrm>
              <a:off x="7372609" y="2952738"/>
              <a:ext cx="768526" cy="46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/>
                <a:t>+ </a:t>
              </a:r>
              <a:r>
                <a:rPr lang="en-US" sz="2400" b="1">
                  <a:solidFill>
                    <a:srgbClr val="7030A0"/>
                  </a:solidFill>
                </a:rPr>
                <a:t>H</a:t>
              </a:r>
              <a:r>
                <a:rPr lang="en-US" sz="2400" b="1" baseline="-25000">
                  <a:solidFill>
                    <a:srgbClr val="7030A0"/>
                  </a:solidFill>
                </a:rPr>
                <a:t>2</a:t>
              </a:r>
              <a:r>
                <a:rPr lang="en-US" sz="2400" b="1">
                  <a:solidFill>
                    <a:srgbClr val="7030A0"/>
                  </a:solidFill>
                </a:rPr>
                <a:t>O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00567" y="1408113"/>
            <a:ext cx="11271251" cy="149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026017" y="2179647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/>
              <a:t>Este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11900" y="2355851"/>
            <a:ext cx="2541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FF0000"/>
                </a:solidFill>
              </a:rPr>
              <a:t>Axit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cacboxylic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9123053" y="2355851"/>
            <a:ext cx="1083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99"/>
                </a:solidFill>
              </a:rPr>
              <a:t>Ancol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21784" y="4572001"/>
            <a:ext cx="1861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Etyl axetat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15668" y="4638675"/>
            <a:ext cx="1821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/>
              <a:t>Axit</a:t>
            </a:r>
            <a:r>
              <a:rPr lang="en-US" sz="2800" dirty="0"/>
              <a:t> </a:t>
            </a:r>
            <a:r>
              <a:rPr lang="en-US" sz="2800" dirty="0" err="1"/>
              <a:t>axetic</a:t>
            </a:r>
            <a:endParaRPr lang="en-US" sz="2800" dirty="0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960641" y="4619625"/>
            <a:ext cx="2002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/>
              <a:t>Ancol</a:t>
            </a:r>
            <a:r>
              <a:rPr lang="en-US" sz="2800" dirty="0"/>
              <a:t> </a:t>
            </a:r>
            <a:r>
              <a:rPr lang="en-US" sz="2800" dirty="0" err="1"/>
              <a:t>etylic</a:t>
            </a:r>
            <a:endParaRPr lang="en-US" sz="28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4500" y="6040438"/>
            <a:ext cx="191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Metyl acrylat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054851" y="6092826"/>
            <a:ext cx="165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Axit acrylic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9173068" y="6088063"/>
            <a:ext cx="1999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Ancol metylic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55085" y="3030539"/>
            <a:ext cx="107971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*  </a:t>
            </a:r>
            <a:r>
              <a:rPr lang="en-US" sz="2800" u="sng">
                <a:solidFill>
                  <a:schemeClr val="tx2"/>
                </a:solidFill>
                <a:sym typeface="Symbol" pitchFamily="18" charset="2"/>
              </a:rPr>
              <a:t>Đặc điểm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:   </a:t>
            </a:r>
            <a:r>
              <a:rPr lang="en-US" sz="2400">
                <a:sym typeface="Symbol" pitchFamily="18" charset="2"/>
              </a:rPr>
              <a:t>Đây là phản ứng thuận nghịch.</a:t>
            </a:r>
          </a:p>
        </p:txBody>
      </p:sp>
    </p:spTree>
    <p:extLst>
      <p:ext uri="{BB962C8B-B14F-4D97-AF65-F5344CB8AC3E}">
        <p14:creationId xmlns:p14="http://schemas.microsoft.com/office/powerpoint/2010/main" val="25823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23" grpId="0"/>
      <p:bldP spid="24" grpId="0"/>
      <p:bldP spid="31" grpId="0"/>
      <p:bldP spid="35" grpId="0" animBg="1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47067" y="1304928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</a:rPr>
              <a:t>CH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dirty="0">
                <a:solidFill>
                  <a:srgbClr val="002060"/>
                </a:solidFill>
              </a:rPr>
              <a:t>COOH </a:t>
            </a:r>
            <a:r>
              <a:rPr lang="en-US" sz="2400" b="1" dirty="0"/>
              <a:t>+</a:t>
            </a:r>
            <a:endParaRPr lang="en-US" sz="2400" b="1" dirty="0">
              <a:solidFill>
                <a:srgbClr val="000099"/>
              </a:solidFill>
            </a:endParaRPr>
          </a:p>
        </p:txBody>
      </p:sp>
      <p:grpSp>
        <p:nvGrpSpPr>
          <p:cNvPr id="43012" name="Group 11"/>
          <p:cNvGrpSpPr>
            <a:grpSpLocks/>
          </p:cNvGrpSpPr>
          <p:nvPr/>
        </p:nvGrpSpPr>
        <p:grpSpPr bwMode="auto">
          <a:xfrm>
            <a:off x="110096" y="1304927"/>
            <a:ext cx="3718220" cy="461666"/>
            <a:chOff x="5290979" y="2952737"/>
            <a:chExt cx="2787727" cy="461369"/>
          </a:xfrm>
        </p:grpSpPr>
        <p:sp>
          <p:nvSpPr>
            <p:cNvPr id="43031" name="TextBox 12"/>
            <p:cNvSpPr txBox="1">
              <a:spLocks noChangeArrowheads="1"/>
            </p:cNvSpPr>
            <p:nvPr/>
          </p:nvSpPr>
          <p:spPr bwMode="auto">
            <a:xfrm>
              <a:off x="5290979" y="2952737"/>
              <a:ext cx="2034977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002060"/>
                  </a:solidFill>
                </a:rPr>
                <a:t>CH</a:t>
              </a:r>
              <a:r>
                <a:rPr lang="en-US" sz="2400" b="1" baseline="-25000" dirty="0">
                  <a:solidFill>
                    <a:srgbClr val="002060"/>
                  </a:solidFill>
                </a:rPr>
                <a:t>3</a:t>
              </a:r>
              <a:r>
                <a:rPr lang="en-US" sz="2400" b="1" dirty="0">
                  <a:solidFill>
                    <a:srgbClr val="002060"/>
                  </a:solidFill>
                </a:rPr>
                <a:t>COO</a:t>
              </a:r>
              <a:r>
                <a:rPr lang="en-US" sz="2400" b="1" dirty="0">
                  <a:solidFill>
                    <a:srgbClr val="FF0000"/>
                  </a:solidFill>
                </a:rPr>
                <a:t>CH=CH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2400" b="1" dirty="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43032" name="TextBox 13"/>
            <p:cNvSpPr txBox="1">
              <a:spLocks noChangeArrowheads="1"/>
            </p:cNvSpPr>
            <p:nvPr/>
          </p:nvSpPr>
          <p:spPr bwMode="auto">
            <a:xfrm>
              <a:off x="7310482" y="2952738"/>
              <a:ext cx="768224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/>
                <a:t>+ </a:t>
              </a:r>
              <a:r>
                <a:rPr lang="en-US" sz="2400" b="1" dirty="0">
                  <a:solidFill>
                    <a:srgbClr val="7030A0"/>
                  </a:solidFill>
                </a:rPr>
                <a:t>H</a:t>
              </a:r>
              <a:r>
                <a:rPr lang="en-US" sz="2400" b="1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b="1" dirty="0">
                  <a:solidFill>
                    <a:srgbClr val="7030A0"/>
                  </a:solidFill>
                </a:rPr>
                <a:t>O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06190" y="1343026"/>
            <a:ext cx="1933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HO</a:t>
            </a:r>
            <a:r>
              <a:rPr lang="en-US" sz="2400" b="1" dirty="0">
                <a:solidFill>
                  <a:srgbClr val="000099"/>
                </a:solidFill>
              </a:rPr>
              <a:t>-CH=CH</a:t>
            </a:r>
            <a:r>
              <a:rPr lang="en-US" sz="2400" b="1" baseline="-25000" dirty="0">
                <a:solidFill>
                  <a:srgbClr val="000099"/>
                </a:solidFill>
              </a:rPr>
              <a:t>2</a:t>
            </a:r>
            <a:endParaRPr lang="en-US" sz="2400" dirty="0"/>
          </a:p>
        </p:txBody>
      </p:sp>
      <p:sp>
        <p:nvSpPr>
          <p:cNvPr id="34" name="Circular Arrow 33"/>
          <p:cNvSpPr/>
          <p:nvPr/>
        </p:nvSpPr>
        <p:spPr>
          <a:xfrm>
            <a:off x="8056887" y="998255"/>
            <a:ext cx="680714" cy="71437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47651" y="1865313"/>
            <a:ext cx="177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Vinyl axetat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919389" y="1910912"/>
            <a:ext cx="1587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/>
              <a:t>Axit</a:t>
            </a:r>
            <a:r>
              <a:rPr lang="en-US" sz="2400" dirty="0"/>
              <a:t> </a:t>
            </a:r>
            <a:r>
              <a:rPr lang="en-US" sz="2400" dirty="0" err="1"/>
              <a:t>axetic</a:t>
            </a:r>
            <a:endParaRPr lang="en-US" sz="2400" dirty="0"/>
          </a:p>
        </p:txBody>
      </p:sp>
      <p:sp>
        <p:nvSpPr>
          <p:cNvPr id="45" name="Striped Right Arrow 44"/>
          <p:cNvSpPr/>
          <p:nvPr/>
        </p:nvSpPr>
        <p:spPr>
          <a:xfrm>
            <a:off x="-19051" y="3397251"/>
            <a:ext cx="831851" cy="5127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60967" y="3238501"/>
            <a:ext cx="1001183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Este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R-COO</a:t>
            </a:r>
            <a:r>
              <a:rPr lang="en-US" sz="2400" b="1" dirty="0">
                <a:solidFill>
                  <a:srgbClr val="FF0000"/>
                </a:solidFill>
              </a:rPr>
              <a:t>CH=CH-R</a:t>
            </a:r>
            <a:r>
              <a:rPr lang="en-US" sz="2400" b="1" baseline="30000" dirty="0">
                <a:solidFill>
                  <a:srgbClr val="FF0000"/>
                </a:solidFill>
              </a:rPr>
              <a:t>’</a:t>
            </a:r>
            <a:r>
              <a:rPr lang="en-US" sz="2400" b="1" baseline="30000" dirty="0">
                <a:solidFill>
                  <a:srgbClr val="000099"/>
                </a:solidFill>
              </a:rPr>
              <a:t> </a:t>
            </a:r>
            <a:r>
              <a:rPr lang="en-US" sz="2400" b="1" baseline="-25000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khi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bị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thủy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phân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tạo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ra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anđehit</a:t>
            </a:r>
            <a:endParaRPr lang="en-US" sz="2400" b="1" dirty="0">
              <a:solidFill>
                <a:srgbClr val="000099"/>
              </a:solidFill>
            </a:endParaRPr>
          </a:p>
          <a:p>
            <a:pPr eaLnBrk="1" hangingPunct="1"/>
            <a:r>
              <a:rPr lang="en-US" sz="2400" dirty="0"/>
              <a:t> (R’-CH</a:t>
            </a:r>
            <a:r>
              <a:rPr lang="en-US" sz="2400" baseline="-25000" dirty="0"/>
              <a:t>2</a:t>
            </a:r>
            <a:r>
              <a:rPr lang="en-US" sz="2400" dirty="0"/>
              <a:t>CHO) , R’ </a:t>
            </a:r>
            <a:r>
              <a:rPr lang="en-US" sz="2400" dirty="0" err="1"/>
              <a:t>là</a:t>
            </a:r>
            <a:r>
              <a:rPr lang="en-US" sz="2400" dirty="0"/>
              <a:t> H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</a:t>
            </a:r>
            <a:r>
              <a:rPr lang="en-US" sz="2400" dirty="0" err="1"/>
              <a:t>hiđrocacbon</a:t>
            </a:r>
            <a:r>
              <a:rPr lang="en-US" sz="2400" dirty="0"/>
              <a:t>.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099170" y="1136031"/>
            <a:ext cx="2686552" cy="451390"/>
            <a:chOff x="4203474" y="2604449"/>
            <a:chExt cx="2014022" cy="451390"/>
          </a:xfrm>
        </p:grpSpPr>
        <p:sp>
          <p:nvSpPr>
            <p:cNvPr id="43027" name="TextBox 14"/>
            <p:cNvSpPr txBox="1">
              <a:spLocks noChangeArrowheads="1"/>
            </p:cNvSpPr>
            <p:nvPr/>
          </p:nvSpPr>
          <p:spPr bwMode="auto">
            <a:xfrm>
              <a:off x="4426837" y="2604449"/>
              <a:ext cx="1790659" cy="21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, t</a:t>
              </a:r>
              <a:r>
                <a:rPr lang="en-US" baseline="30000" dirty="0"/>
                <a:t>o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>
              <a:off x="4203474" y="3055839"/>
              <a:ext cx="11186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 bwMode="auto">
          <a:xfrm>
            <a:off x="4129845" y="1497223"/>
            <a:ext cx="14414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813215" y="2474308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/>
              <a:t>Anđehit</a:t>
            </a:r>
            <a:r>
              <a:rPr lang="en-US" sz="2400" dirty="0"/>
              <a:t> </a:t>
            </a:r>
            <a:r>
              <a:rPr lang="en-US" sz="2400" dirty="0" err="1"/>
              <a:t>axetic</a:t>
            </a:r>
            <a:endParaRPr lang="en-US" sz="2400" dirty="0"/>
          </a:p>
        </p:txBody>
      </p:sp>
      <p:sp>
        <p:nvSpPr>
          <p:cNvPr id="2" name="Curved Up Arrow 1"/>
          <p:cNvSpPr/>
          <p:nvPr/>
        </p:nvSpPr>
        <p:spPr>
          <a:xfrm>
            <a:off x="8027790" y="1740039"/>
            <a:ext cx="1419622" cy="3417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884533" y="884691"/>
            <a:ext cx="189865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2400" b="1" dirty="0">
              <a:solidFill>
                <a:srgbClr val="000099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000099"/>
                </a:solidFill>
              </a:rPr>
              <a:t>CH</a:t>
            </a:r>
            <a:r>
              <a:rPr lang="en-US" sz="2400" b="1" baseline="-25000" dirty="0">
                <a:solidFill>
                  <a:srgbClr val="000099"/>
                </a:solidFill>
              </a:rPr>
              <a:t>3</a:t>
            </a:r>
            <a:r>
              <a:rPr lang="en-US" sz="2400" b="1" dirty="0">
                <a:solidFill>
                  <a:srgbClr val="000099"/>
                </a:solidFill>
              </a:rPr>
              <a:t>-CHO</a:t>
            </a:r>
          </a:p>
          <a:p>
            <a:pPr eaLnBrk="1" hangingPunct="1"/>
            <a:endParaRPr lang="en-US" sz="2400" b="1" dirty="0">
              <a:solidFill>
                <a:srgbClr val="000099"/>
              </a:solidFill>
            </a:endParaRPr>
          </a:p>
          <a:p>
            <a:pPr eaLnBrk="1" hangingPunct="1"/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34" grpId="0" animBg="1"/>
      <p:bldP spid="42" grpId="0"/>
      <p:bldP spid="43" grpId="0"/>
      <p:bldP spid="45" grpId="0" animBg="1"/>
      <p:bldP spid="46" grpId="0"/>
      <p:bldP spid="44" grpId="0"/>
      <p:bldP spid="2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56303" y="935488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</a:rPr>
              <a:t>CH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dirty="0">
                <a:solidFill>
                  <a:srgbClr val="002060"/>
                </a:solidFill>
              </a:rPr>
              <a:t>COOH </a:t>
            </a:r>
            <a:r>
              <a:rPr lang="en-US" sz="2400" b="1" dirty="0"/>
              <a:t>+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43032" name="TextBox 13"/>
          <p:cNvSpPr txBox="1">
            <a:spLocks noChangeArrowheads="1"/>
          </p:cNvSpPr>
          <p:nvPr/>
        </p:nvSpPr>
        <p:spPr bwMode="auto">
          <a:xfrm>
            <a:off x="2755562" y="933962"/>
            <a:ext cx="136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    + </a:t>
            </a:r>
            <a:r>
              <a:rPr lang="en-US" sz="2400" b="1" dirty="0">
                <a:solidFill>
                  <a:srgbClr val="7030A0"/>
                </a:solidFill>
              </a:rPr>
              <a:t>H</a:t>
            </a:r>
            <a:r>
              <a:rPr lang="en-US" sz="2400" b="1" baseline="-25000" dirty="0">
                <a:solidFill>
                  <a:srgbClr val="7030A0"/>
                </a:solidFill>
              </a:rPr>
              <a:t>2</a:t>
            </a:r>
            <a:r>
              <a:rPr lang="en-US" sz="2400" b="1" dirty="0">
                <a:solidFill>
                  <a:srgbClr val="7030A0"/>
                </a:solidFill>
              </a:rPr>
              <a:t>O</a:t>
            </a:r>
          </a:p>
        </p:txBody>
      </p:sp>
      <p:sp>
        <p:nvSpPr>
          <p:cNvPr id="34" name="Circular Arrow 33"/>
          <p:cNvSpPr/>
          <p:nvPr/>
        </p:nvSpPr>
        <p:spPr>
          <a:xfrm>
            <a:off x="7819374" y="522611"/>
            <a:ext cx="919470" cy="714375"/>
          </a:xfrm>
          <a:prstGeom prst="circularArrow">
            <a:avLst>
              <a:gd name="adj1" fmla="val 12500"/>
              <a:gd name="adj2" fmla="val 1061696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47651" y="1865313"/>
            <a:ext cx="177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Vinyl </a:t>
            </a:r>
            <a:r>
              <a:rPr lang="en-US" sz="2400" dirty="0" err="1"/>
              <a:t>axetat</a:t>
            </a:r>
            <a:endParaRPr lang="en-US" sz="2400" dirty="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919389" y="1910912"/>
            <a:ext cx="1587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/>
              <a:t>Axit</a:t>
            </a:r>
            <a:r>
              <a:rPr lang="en-US" sz="2400" dirty="0"/>
              <a:t> </a:t>
            </a:r>
            <a:r>
              <a:rPr lang="en-US" sz="2400" dirty="0" err="1"/>
              <a:t>axetic</a:t>
            </a:r>
            <a:endParaRPr lang="en-US" sz="2400" dirty="0"/>
          </a:p>
        </p:txBody>
      </p:sp>
      <p:sp>
        <p:nvSpPr>
          <p:cNvPr id="45" name="Striped Right Arrow 44"/>
          <p:cNvSpPr/>
          <p:nvPr/>
        </p:nvSpPr>
        <p:spPr>
          <a:xfrm>
            <a:off x="-19051" y="3397251"/>
            <a:ext cx="831851" cy="5127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60967" y="3238501"/>
            <a:ext cx="1001183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Este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R-COO</a:t>
            </a:r>
            <a:r>
              <a:rPr lang="en-US" sz="2400" b="1" dirty="0">
                <a:solidFill>
                  <a:srgbClr val="FF0000"/>
                </a:solidFill>
              </a:rPr>
              <a:t>C(CH</a:t>
            </a:r>
            <a:r>
              <a:rPr lang="en-US" sz="2400" b="1" baseline="-25000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)=CH-R</a:t>
            </a:r>
            <a:r>
              <a:rPr lang="en-US" sz="2400" b="1" baseline="30000" dirty="0">
                <a:solidFill>
                  <a:srgbClr val="FF0000"/>
                </a:solidFill>
              </a:rPr>
              <a:t>’</a:t>
            </a:r>
            <a:r>
              <a:rPr lang="en-US" sz="2400" b="1" baseline="30000" dirty="0">
                <a:solidFill>
                  <a:srgbClr val="000099"/>
                </a:solidFill>
              </a:rPr>
              <a:t> </a:t>
            </a:r>
            <a:r>
              <a:rPr lang="en-US" sz="2400" b="1" baseline="-25000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khi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bị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thủy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phân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tạo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ra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xeton</a:t>
            </a:r>
            <a:endParaRPr lang="en-US" sz="2400" b="1" dirty="0">
              <a:solidFill>
                <a:srgbClr val="000099"/>
              </a:solidFill>
            </a:endParaRPr>
          </a:p>
          <a:p>
            <a:pPr eaLnBrk="1" hangingPunct="1"/>
            <a:r>
              <a:rPr lang="en-US" sz="2400" dirty="0"/>
              <a:t> (R’- CO – R’’) , R’  </a:t>
            </a:r>
            <a:r>
              <a:rPr lang="en-US" sz="2400" dirty="0" err="1"/>
              <a:t>và</a:t>
            </a:r>
            <a:r>
              <a:rPr lang="en-US" sz="2400" dirty="0"/>
              <a:t> R’’ </a:t>
            </a:r>
            <a:r>
              <a:rPr lang="en-US" sz="2400" dirty="0" err="1"/>
              <a:t>là</a:t>
            </a:r>
            <a:r>
              <a:rPr lang="en-US" sz="2400" dirty="0"/>
              <a:t>  </a:t>
            </a:r>
            <a:r>
              <a:rPr lang="en-US" sz="2400" dirty="0" err="1"/>
              <a:t>gốc</a:t>
            </a:r>
            <a:r>
              <a:rPr lang="en-US" sz="2400" dirty="0"/>
              <a:t> </a:t>
            </a:r>
            <a:r>
              <a:rPr lang="en-US" sz="2400" dirty="0" err="1"/>
              <a:t>hiđrocacbon</a:t>
            </a:r>
            <a:r>
              <a:rPr lang="en-US" sz="2400" dirty="0"/>
              <a:t>.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237710" y="766591"/>
            <a:ext cx="2548012" cy="451390"/>
            <a:chOff x="4307334" y="2604449"/>
            <a:chExt cx="1910162" cy="451390"/>
          </a:xfrm>
        </p:grpSpPr>
        <p:sp>
          <p:nvSpPr>
            <p:cNvPr id="43027" name="TextBox 14"/>
            <p:cNvSpPr txBox="1">
              <a:spLocks noChangeArrowheads="1"/>
            </p:cNvSpPr>
            <p:nvPr/>
          </p:nvSpPr>
          <p:spPr bwMode="auto">
            <a:xfrm>
              <a:off x="4426837" y="2604449"/>
              <a:ext cx="17906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    H</a:t>
              </a:r>
              <a:r>
                <a:rPr lang="en-US" baseline="30000" dirty="0"/>
                <a:t>+</a:t>
              </a:r>
              <a:r>
                <a:rPr lang="en-US" dirty="0"/>
                <a:t>, t</a:t>
              </a:r>
              <a:r>
                <a:rPr lang="en-US" baseline="30000" dirty="0"/>
                <a:t>o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>
              <a:off x="4307334" y="3055839"/>
              <a:ext cx="11186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 bwMode="auto">
          <a:xfrm>
            <a:off x="4323801" y="1118547"/>
            <a:ext cx="14414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813215" y="1929384"/>
            <a:ext cx="205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/>
              <a:t>Đimetyl</a:t>
            </a:r>
            <a:r>
              <a:rPr lang="en-US" sz="2400" dirty="0"/>
              <a:t> </a:t>
            </a:r>
            <a:r>
              <a:rPr lang="en-US" sz="2400" dirty="0" err="1"/>
              <a:t>xeton</a:t>
            </a:r>
            <a:endParaRPr lang="en-US" sz="2400" dirty="0"/>
          </a:p>
        </p:txBody>
      </p:sp>
      <p:pic>
        <p:nvPicPr>
          <p:cNvPr id="63491" name="Picture 3" descr="E:\2021 - 2022\ẢNH\Untitled 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2" y="600364"/>
            <a:ext cx="2955168" cy="13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E:\2021 - 2022\ẢNH\Untitled 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61" y="883629"/>
            <a:ext cx="1992566" cy="8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ircular Arrow 26"/>
          <p:cNvSpPr/>
          <p:nvPr/>
        </p:nvSpPr>
        <p:spPr>
          <a:xfrm>
            <a:off x="7688242" y="71221"/>
            <a:ext cx="1905884" cy="1390740"/>
          </a:xfrm>
          <a:prstGeom prst="circularArrow">
            <a:avLst>
              <a:gd name="adj1" fmla="val 12500"/>
              <a:gd name="adj2" fmla="val 1061696"/>
              <a:gd name="adj3" fmla="val 20457681"/>
              <a:gd name="adj4" fmla="val 10800000"/>
              <a:gd name="adj5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3494" name="Picture 6" descr="E:\2021 - 2022\ẢNH\Untitled 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3" y="912603"/>
            <a:ext cx="250189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032" grpId="0"/>
      <p:bldP spid="34" grpId="0" animBg="1"/>
      <p:bldP spid="34" grpId="1" animBg="1"/>
      <p:bldP spid="42" grpId="0"/>
      <p:bldP spid="43" grpId="0"/>
      <p:bldP spid="45" grpId="0" animBg="1"/>
      <p:bldP spid="46" grpId="0"/>
      <p:bldP spid="44" grpId="0"/>
      <p:bldP spid="27" grpId="0" animBg="1"/>
      <p:bldP spid="2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651" y="285751"/>
            <a:ext cx="826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i="1"/>
              <a:t>2</a:t>
            </a:r>
            <a:r>
              <a:rPr lang="vi-VN" sz="2800" b="1" i="1"/>
              <a:t>. </a:t>
            </a:r>
            <a:r>
              <a:rPr lang="vi-VN" sz="2800" b="1" i="1" u="sng"/>
              <a:t>Phản ứng thủy phân trong môi trường </a:t>
            </a:r>
            <a:r>
              <a:rPr lang="en-US" sz="2800" b="1" i="1" u="sng"/>
              <a:t>kiềm</a:t>
            </a:r>
            <a:r>
              <a:rPr lang="vi-VN" sz="2800" b="1" i="1"/>
              <a:t>: </a:t>
            </a:r>
            <a:endParaRPr lang="en-US" sz="2800" b="1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30951" y="3708400"/>
            <a:ext cx="4145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CH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CO</a:t>
            </a:r>
            <a:r>
              <a:rPr lang="en-US" sz="2800" b="1" dirty="0">
                <a:solidFill>
                  <a:srgbClr val="0070C0"/>
                </a:solidFill>
              </a:rPr>
              <a:t>ONa</a:t>
            </a:r>
            <a:r>
              <a:rPr lang="en-US" sz="2800" b="1" dirty="0"/>
              <a:t>   + </a:t>
            </a:r>
            <a:r>
              <a:rPr lang="en-US" sz="2800" b="1" dirty="0">
                <a:solidFill>
                  <a:srgbClr val="000099"/>
                </a:solidFill>
              </a:rPr>
              <a:t>C</a:t>
            </a:r>
            <a:r>
              <a:rPr lang="en-US" sz="2800" b="1" baseline="-25000" dirty="0">
                <a:solidFill>
                  <a:srgbClr val="000099"/>
                </a:solidFill>
              </a:rPr>
              <a:t>2</a:t>
            </a:r>
            <a:r>
              <a:rPr lang="en-US" sz="2800" b="1" dirty="0">
                <a:solidFill>
                  <a:srgbClr val="000099"/>
                </a:solidFill>
              </a:rPr>
              <a:t>H</a:t>
            </a:r>
            <a:r>
              <a:rPr lang="en-US" sz="2800" b="1" baseline="-25000" dirty="0">
                <a:solidFill>
                  <a:srgbClr val="000099"/>
                </a:solidFill>
              </a:rPr>
              <a:t>5</a:t>
            </a:r>
            <a:r>
              <a:rPr lang="en-US" sz="2800" b="1" dirty="0">
                <a:solidFill>
                  <a:srgbClr val="000099"/>
                </a:solidFill>
              </a:rPr>
              <a:t>O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18017" y="3717924"/>
            <a:ext cx="4504358" cy="532299"/>
            <a:chOff x="5543101" y="2952738"/>
            <a:chExt cx="3378689" cy="531846"/>
          </a:xfrm>
        </p:grpSpPr>
        <p:sp>
          <p:nvSpPr>
            <p:cNvPr id="44065" name="TextBox 14"/>
            <p:cNvSpPr txBox="1">
              <a:spLocks noChangeArrowheads="1"/>
            </p:cNvSpPr>
            <p:nvPr/>
          </p:nvSpPr>
          <p:spPr bwMode="auto">
            <a:xfrm>
              <a:off x="5543101" y="2961810"/>
              <a:ext cx="1904845" cy="52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FF0000"/>
                  </a:solidFill>
                </a:rPr>
                <a:t>CH</a:t>
              </a:r>
              <a:r>
                <a:rPr lang="en-US" sz="2800" b="1" baseline="-25000" dirty="0">
                  <a:solidFill>
                    <a:srgbClr val="FF0000"/>
                  </a:solidFill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</a:rPr>
                <a:t>CO</a:t>
              </a:r>
              <a:r>
                <a:rPr lang="en-US" sz="2800" b="1" dirty="0">
                  <a:solidFill>
                    <a:srgbClr val="0070C0"/>
                  </a:solidFill>
                </a:rPr>
                <a:t>O</a:t>
              </a:r>
              <a:r>
                <a:rPr lang="en-US" sz="2800" b="1" dirty="0">
                  <a:solidFill>
                    <a:srgbClr val="000099"/>
                  </a:solidFill>
                </a:rPr>
                <a:t>C</a:t>
              </a:r>
              <a:r>
                <a:rPr lang="en-US" sz="2800" b="1" baseline="-25000" dirty="0">
                  <a:solidFill>
                    <a:srgbClr val="000099"/>
                  </a:solidFill>
                </a:rPr>
                <a:t>2</a:t>
              </a:r>
              <a:r>
                <a:rPr lang="en-US" sz="2800" b="1" dirty="0">
                  <a:solidFill>
                    <a:srgbClr val="000099"/>
                  </a:solidFill>
                </a:rPr>
                <a:t>H</a:t>
              </a:r>
              <a:r>
                <a:rPr lang="en-US" sz="2800" b="1" baseline="-25000" dirty="0">
                  <a:solidFill>
                    <a:srgbClr val="000099"/>
                  </a:solidFill>
                </a:rPr>
                <a:t>5</a:t>
              </a:r>
              <a:r>
                <a:rPr lang="en-US" sz="2800" b="1" dirty="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44066" name="TextBox 15"/>
            <p:cNvSpPr txBox="1">
              <a:spLocks noChangeArrowheads="1"/>
            </p:cNvSpPr>
            <p:nvPr/>
          </p:nvSpPr>
          <p:spPr bwMode="auto">
            <a:xfrm>
              <a:off x="7802114" y="2952738"/>
              <a:ext cx="1119676" cy="52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dirty="0"/>
                <a:t>+ </a:t>
              </a:r>
              <a:r>
                <a:rPr lang="en-US" sz="2800" b="1" dirty="0" err="1">
                  <a:solidFill>
                    <a:srgbClr val="0070C0"/>
                  </a:solidFill>
                </a:rPr>
                <a:t>NaO</a:t>
              </a:r>
              <a:r>
                <a:rPr lang="en-US" sz="2800" b="1" dirty="0" err="1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88032" y="1350964"/>
            <a:ext cx="3525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</a:rPr>
              <a:t>RCO</a:t>
            </a:r>
            <a:r>
              <a:rPr lang="en-US" sz="2800" b="1" dirty="0" err="1">
                <a:solidFill>
                  <a:srgbClr val="0070C0"/>
                </a:solidFill>
              </a:rPr>
              <a:t>ONa</a:t>
            </a:r>
            <a:r>
              <a:rPr lang="en-US" sz="2800" b="1" dirty="0"/>
              <a:t>   +   </a:t>
            </a:r>
            <a:r>
              <a:rPr lang="en-US" sz="2800" b="1" dirty="0">
                <a:solidFill>
                  <a:srgbClr val="000099"/>
                </a:solidFill>
              </a:rPr>
              <a:t>R’O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27101" y="1350964"/>
            <a:ext cx="3107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RCO</a:t>
            </a:r>
            <a:r>
              <a:rPr lang="en-US" sz="2800" b="1" dirty="0">
                <a:solidFill>
                  <a:srgbClr val="0070C0"/>
                </a:solidFill>
              </a:rPr>
              <a:t>OR</a:t>
            </a:r>
            <a:r>
              <a:rPr lang="en-US" sz="2800" b="1" dirty="0">
                <a:solidFill>
                  <a:srgbClr val="000099"/>
                </a:solidFill>
              </a:rPr>
              <a:t>’ </a:t>
            </a:r>
            <a:r>
              <a:rPr lang="en-US" sz="2800" b="1" dirty="0">
                <a:solidFill>
                  <a:srgbClr val="0070C0"/>
                </a:solidFill>
              </a:rPr>
              <a:t>+ </a:t>
            </a:r>
            <a:r>
              <a:rPr lang="en-US" sz="2800" b="1" dirty="0" err="1">
                <a:solidFill>
                  <a:srgbClr val="0070C0"/>
                </a:solidFill>
              </a:rPr>
              <a:t>NaO</a:t>
            </a:r>
            <a:r>
              <a:rPr lang="en-US" sz="2800" b="1" dirty="0" err="1">
                <a:solidFill>
                  <a:srgbClr val="FF0000"/>
                </a:solidFill>
              </a:rPr>
              <a:t>H</a:t>
            </a:r>
            <a:r>
              <a:rPr lang="en-US" sz="2800" b="1" dirty="0"/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30951" y="5059363"/>
            <a:ext cx="3935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CH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=CH-CO</a:t>
            </a:r>
            <a:r>
              <a:rPr lang="en-US" sz="2400" b="1" dirty="0">
                <a:solidFill>
                  <a:srgbClr val="002060"/>
                </a:solidFill>
              </a:rPr>
              <a:t>OK</a:t>
            </a:r>
            <a:r>
              <a:rPr lang="en-US" sz="2400" b="1" dirty="0"/>
              <a:t>  + </a:t>
            </a:r>
            <a:r>
              <a:rPr lang="en-US" sz="2400" b="1" dirty="0">
                <a:solidFill>
                  <a:srgbClr val="000099"/>
                </a:solidFill>
              </a:rPr>
              <a:t>CH</a:t>
            </a:r>
            <a:r>
              <a:rPr lang="en-US" sz="2400" b="1" baseline="-25000" dirty="0">
                <a:solidFill>
                  <a:srgbClr val="000099"/>
                </a:solidFill>
              </a:rPr>
              <a:t>3</a:t>
            </a:r>
            <a:r>
              <a:rPr lang="en-US" sz="2400" b="1" dirty="0">
                <a:solidFill>
                  <a:srgbClr val="000099"/>
                </a:solidFill>
              </a:rPr>
              <a:t>O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418" y="5059365"/>
            <a:ext cx="4602510" cy="470752"/>
            <a:chOff x="4771175" y="2952738"/>
            <a:chExt cx="3451597" cy="470003"/>
          </a:xfrm>
        </p:grpSpPr>
        <p:sp>
          <p:nvSpPr>
            <p:cNvPr id="44063" name="TextBox 32"/>
            <p:cNvSpPr txBox="1">
              <a:spLocks noChangeArrowheads="1"/>
            </p:cNvSpPr>
            <p:nvPr/>
          </p:nvSpPr>
          <p:spPr bwMode="auto">
            <a:xfrm>
              <a:off x="4771175" y="2961810"/>
              <a:ext cx="2112423" cy="46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FF0000"/>
                  </a:solidFill>
                </a:rPr>
                <a:t>CH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2400" b="1" dirty="0">
                  <a:solidFill>
                    <a:srgbClr val="FF0000"/>
                  </a:solidFill>
                </a:rPr>
                <a:t>=CH-CO</a:t>
              </a:r>
              <a:r>
                <a:rPr lang="en-US" sz="2400" b="1" dirty="0">
                  <a:solidFill>
                    <a:srgbClr val="002060"/>
                  </a:solidFill>
                </a:rPr>
                <a:t>O</a:t>
              </a:r>
              <a:r>
                <a:rPr lang="en-US" sz="2400" b="1" dirty="0">
                  <a:solidFill>
                    <a:srgbClr val="000099"/>
                  </a:solidFill>
                </a:rPr>
                <a:t>CH</a:t>
              </a:r>
              <a:r>
                <a:rPr lang="en-US" sz="2400" b="1" baseline="-25000" dirty="0">
                  <a:solidFill>
                    <a:srgbClr val="000099"/>
                  </a:solidFill>
                </a:rPr>
                <a:t>3</a:t>
              </a:r>
              <a:r>
                <a:rPr lang="en-US" sz="2400" b="1" dirty="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44064" name="TextBox 33"/>
            <p:cNvSpPr txBox="1">
              <a:spLocks noChangeArrowheads="1"/>
            </p:cNvSpPr>
            <p:nvPr/>
          </p:nvSpPr>
          <p:spPr bwMode="auto">
            <a:xfrm>
              <a:off x="7372609" y="2952738"/>
              <a:ext cx="850163" cy="46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 dirty="0"/>
                <a:t>+ </a:t>
              </a:r>
              <a:r>
                <a:rPr lang="en-US" sz="2400" b="1" dirty="0">
                  <a:solidFill>
                    <a:srgbClr val="002060"/>
                  </a:solidFill>
                </a:rPr>
                <a:t>KO</a:t>
              </a:r>
              <a:r>
                <a:rPr lang="en-US" sz="24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00567" y="1131888"/>
            <a:ext cx="11271251" cy="14970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61365" y="2106614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/>
              <a:t>Este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905728" y="2024064"/>
            <a:ext cx="965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FF0000"/>
                </a:solidFill>
              </a:rPr>
              <a:t>Muối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913137" y="2079626"/>
            <a:ext cx="1083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99"/>
                </a:solidFill>
              </a:rPr>
              <a:t>Ancol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21784" y="4294189"/>
            <a:ext cx="1861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Etyl axetat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299201" y="4305301"/>
            <a:ext cx="2023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Natri axetat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757449" y="4341814"/>
            <a:ext cx="2002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/>
              <a:t>Ancol</a:t>
            </a:r>
            <a:r>
              <a:rPr lang="en-US" sz="2800" dirty="0"/>
              <a:t> </a:t>
            </a:r>
            <a:r>
              <a:rPr lang="en-US" sz="2800" dirty="0" err="1"/>
              <a:t>etylic</a:t>
            </a:r>
            <a:endParaRPr lang="en-US" sz="28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4500" y="5764214"/>
            <a:ext cx="191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Metyl acrylat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400801" y="5603876"/>
            <a:ext cx="1691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Kali acrylat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766684" y="5603876"/>
            <a:ext cx="1999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/>
              <a:t>Ancol</a:t>
            </a:r>
            <a:r>
              <a:rPr lang="en-US" sz="2400" dirty="0"/>
              <a:t> </a:t>
            </a:r>
            <a:r>
              <a:rPr lang="en-US" sz="2400" dirty="0" err="1"/>
              <a:t>metylic</a:t>
            </a:r>
            <a:endParaRPr lang="en-US" sz="2400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55085" y="2754314"/>
            <a:ext cx="10797116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u="sng">
                <a:solidFill>
                  <a:schemeClr val="tx2"/>
                </a:solidFill>
                <a:sym typeface="Symbol" pitchFamily="18" charset="2"/>
              </a:rPr>
              <a:t>Đặc điểm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:   	</a:t>
            </a:r>
            <a:r>
              <a:rPr lang="en-US" sz="2400">
                <a:sym typeface="Symbol" pitchFamily="18" charset="2"/>
              </a:rPr>
              <a:t>Đây là phản ứng một chiều.</a:t>
            </a:r>
          </a:p>
          <a:p>
            <a:pPr lvl="4"/>
            <a:r>
              <a:rPr lang="en-US" sz="2400">
                <a:sym typeface="Symbol" pitchFamily="18" charset="2"/>
              </a:rPr>
              <a:t>	Còn gọi </a:t>
            </a:r>
            <a:r>
              <a:rPr lang="en-US" sz="2400" b="1">
                <a:solidFill>
                  <a:srgbClr val="008000"/>
                </a:solidFill>
                <a:sym typeface="Symbol" pitchFamily="18" charset="2"/>
              </a:rPr>
              <a:t>là phản ứng xà phòng hóa</a:t>
            </a:r>
            <a:r>
              <a:rPr lang="en-US" sz="2400">
                <a:sym typeface="Symbol" pitchFamily="18" charset="2"/>
              </a:rPr>
              <a:t>.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289747" y="1266825"/>
            <a:ext cx="1483783" cy="388938"/>
            <a:chOff x="3569222" y="529683"/>
            <a:chExt cx="1790700" cy="388836"/>
          </a:xfrm>
        </p:grpSpPr>
        <p:sp>
          <p:nvSpPr>
            <p:cNvPr id="44061" name="TextBox 14"/>
            <p:cNvSpPr txBox="1">
              <a:spLocks noChangeArrowheads="1"/>
            </p:cNvSpPr>
            <p:nvPr/>
          </p:nvSpPr>
          <p:spPr bwMode="auto">
            <a:xfrm>
              <a:off x="3569222" y="529683"/>
              <a:ext cx="1790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     t</a:t>
              </a:r>
              <a:r>
                <a:rPr lang="en-US" baseline="30000"/>
                <a:t>o</a:t>
              </a:r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3742928" y="918519"/>
              <a:ext cx="10831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788437" y="2079626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err="1"/>
              <a:t>dd</a:t>
            </a:r>
            <a:r>
              <a:rPr lang="en-US" sz="2800" dirty="0"/>
              <a:t> </a:t>
            </a:r>
            <a:r>
              <a:rPr lang="en-US" sz="2800" dirty="0" err="1"/>
              <a:t>kiềm</a:t>
            </a:r>
            <a:endParaRPr lang="en-US" sz="2800" dirty="0"/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5149851" y="3581400"/>
            <a:ext cx="1481667" cy="388938"/>
            <a:chOff x="3569222" y="529683"/>
            <a:chExt cx="1790700" cy="388836"/>
          </a:xfrm>
        </p:grpSpPr>
        <p:sp>
          <p:nvSpPr>
            <p:cNvPr id="44059" name="TextBox 14"/>
            <p:cNvSpPr txBox="1">
              <a:spLocks noChangeArrowheads="1"/>
            </p:cNvSpPr>
            <p:nvPr/>
          </p:nvSpPr>
          <p:spPr bwMode="auto">
            <a:xfrm>
              <a:off x="3569222" y="529683"/>
              <a:ext cx="1790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     t</a:t>
              </a:r>
              <a:r>
                <a:rPr lang="en-US" baseline="30000"/>
                <a:t>o</a:t>
              </a:r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3743176" y="918519"/>
              <a:ext cx="108209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5166785" y="4938714"/>
            <a:ext cx="1483783" cy="388937"/>
            <a:chOff x="3569222" y="529683"/>
            <a:chExt cx="1790700" cy="388836"/>
          </a:xfrm>
        </p:grpSpPr>
        <p:sp>
          <p:nvSpPr>
            <p:cNvPr id="44057" name="TextBox 14"/>
            <p:cNvSpPr txBox="1">
              <a:spLocks noChangeArrowheads="1"/>
            </p:cNvSpPr>
            <p:nvPr/>
          </p:nvSpPr>
          <p:spPr bwMode="auto">
            <a:xfrm>
              <a:off x="3569222" y="529683"/>
              <a:ext cx="1790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     t</a:t>
              </a:r>
              <a:r>
                <a:rPr lang="en-US" baseline="30000"/>
                <a:t>o</a:t>
              </a:r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742928" y="918519"/>
              <a:ext cx="10831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70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23" grpId="0"/>
      <p:bldP spid="31" grpId="0"/>
      <p:bldP spid="35" grpId="0" animBg="1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6718" y="654051"/>
            <a:ext cx="3602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CH</a:t>
            </a:r>
            <a:r>
              <a:rPr lang="en-US" sz="2400" b="1" baseline="-25000">
                <a:solidFill>
                  <a:srgbClr val="FF0000"/>
                </a:solidFill>
              </a:rPr>
              <a:t>3</a:t>
            </a:r>
            <a:r>
              <a:rPr lang="en-US" sz="2400" b="1">
                <a:solidFill>
                  <a:srgbClr val="FF0000"/>
                </a:solidFill>
              </a:rPr>
              <a:t>CO</a:t>
            </a:r>
            <a:r>
              <a:rPr lang="en-US" sz="2400" b="1">
                <a:solidFill>
                  <a:srgbClr val="C00000"/>
                </a:solidFill>
              </a:rPr>
              <a:t>ONa</a:t>
            </a:r>
            <a:r>
              <a:rPr lang="en-US" sz="2400" b="1"/>
              <a:t>  + </a:t>
            </a:r>
            <a:r>
              <a:rPr lang="en-US" sz="2400" b="1">
                <a:solidFill>
                  <a:srgbClr val="000099"/>
                </a:solidFill>
              </a:rPr>
              <a:t>CH</a:t>
            </a:r>
            <a:r>
              <a:rPr lang="en-US" sz="2400" b="1" baseline="-25000">
                <a:solidFill>
                  <a:srgbClr val="000099"/>
                </a:solidFill>
              </a:rPr>
              <a:t>3</a:t>
            </a:r>
            <a:r>
              <a:rPr lang="en-US" sz="2400" b="1">
                <a:solidFill>
                  <a:srgbClr val="000099"/>
                </a:solidFill>
              </a:rPr>
              <a:t>CHO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39185" y="654051"/>
            <a:ext cx="4773955" cy="470752"/>
            <a:chOff x="4771175" y="2952738"/>
            <a:chExt cx="3580248" cy="470002"/>
          </a:xfrm>
        </p:grpSpPr>
        <p:sp>
          <p:nvSpPr>
            <p:cNvPr id="45085" name="TextBox 7"/>
            <p:cNvSpPr txBox="1">
              <a:spLocks noChangeArrowheads="1"/>
            </p:cNvSpPr>
            <p:nvPr/>
          </p:nvSpPr>
          <p:spPr bwMode="auto">
            <a:xfrm>
              <a:off x="4771175" y="2961810"/>
              <a:ext cx="2035530" cy="46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0000"/>
                  </a:solidFill>
                </a:rPr>
                <a:t>CH</a:t>
              </a:r>
              <a:r>
                <a:rPr lang="en-US" sz="2400" b="1" baseline="-25000">
                  <a:solidFill>
                    <a:srgbClr val="FF0000"/>
                  </a:solidFill>
                </a:rPr>
                <a:t>3</a:t>
              </a:r>
              <a:r>
                <a:rPr lang="en-US" sz="2400" b="1">
                  <a:solidFill>
                    <a:srgbClr val="FF0000"/>
                  </a:solidFill>
                </a:rPr>
                <a:t>COO</a:t>
              </a:r>
              <a:r>
                <a:rPr lang="en-US" sz="2400" b="1">
                  <a:solidFill>
                    <a:srgbClr val="000099"/>
                  </a:solidFill>
                </a:rPr>
                <a:t>CH=CH</a:t>
              </a:r>
              <a:r>
                <a:rPr lang="en-US" sz="2400" b="1" baseline="-25000">
                  <a:solidFill>
                    <a:srgbClr val="000099"/>
                  </a:solidFill>
                </a:rPr>
                <a:t>2</a:t>
              </a:r>
              <a:r>
                <a:rPr lang="en-US" sz="2400" b="1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45086" name="TextBox 8"/>
            <p:cNvSpPr txBox="1">
              <a:spLocks noChangeArrowheads="1"/>
            </p:cNvSpPr>
            <p:nvPr/>
          </p:nvSpPr>
          <p:spPr bwMode="auto">
            <a:xfrm>
              <a:off x="7372609" y="2952738"/>
              <a:ext cx="978814" cy="46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/>
                <a:t>+ </a:t>
              </a:r>
              <a:r>
                <a:rPr lang="en-US" sz="2400" b="1">
                  <a:solidFill>
                    <a:srgbClr val="FF0000"/>
                  </a:solidFill>
                </a:rPr>
                <a:t>Na</a:t>
              </a:r>
              <a:r>
                <a:rPr lang="en-US" sz="2400" b="1">
                  <a:solidFill>
                    <a:srgbClr val="000099"/>
                  </a:solidFill>
                </a:rPr>
                <a:t>OH</a:t>
              </a:r>
              <a:endParaRPr lang="en-US" sz="2400" b="1">
                <a:solidFill>
                  <a:srgbClr val="7030A0"/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0267" y="1233488"/>
            <a:ext cx="177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Vinyl axetat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98684" y="1198563"/>
            <a:ext cx="1758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Natri axetat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3718" y="1198563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Anđehit axetic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236633" y="531814"/>
            <a:ext cx="1483784" cy="388937"/>
            <a:chOff x="3569222" y="529683"/>
            <a:chExt cx="1790700" cy="388836"/>
          </a:xfrm>
        </p:grpSpPr>
        <p:sp>
          <p:nvSpPr>
            <p:cNvPr id="45083" name="TextBox 14"/>
            <p:cNvSpPr txBox="1">
              <a:spLocks noChangeArrowheads="1"/>
            </p:cNvSpPr>
            <p:nvPr/>
          </p:nvSpPr>
          <p:spPr bwMode="auto">
            <a:xfrm>
              <a:off x="3569222" y="529683"/>
              <a:ext cx="1790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     t</a:t>
              </a:r>
              <a:r>
                <a:rPr lang="en-US" baseline="30000"/>
                <a:t>o</a:t>
              </a:r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742927" y="918519"/>
              <a:ext cx="10831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65285" y="2054226"/>
            <a:ext cx="1766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HCO</a:t>
            </a:r>
            <a:r>
              <a:rPr lang="en-US" sz="2400" b="1">
                <a:solidFill>
                  <a:srgbClr val="C00000"/>
                </a:solidFill>
              </a:rPr>
              <a:t>ONa</a:t>
            </a:r>
            <a:r>
              <a:rPr lang="en-US" sz="2400" b="1"/>
              <a:t> +</a:t>
            </a:r>
            <a:endParaRPr lang="en-US" sz="2400" b="1">
              <a:solidFill>
                <a:srgbClr val="000099"/>
              </a:solidFill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58232" y="2038352"/>
            <a:ext cx="3935327" cy="486093"/>
            <a:chOff x="4937435" y="2937365"/>
            <a:chExt cx="2951152" cy="486428"/>
          </a:xfrm>
        </p:grpSpPr>
        <p:sp>
          <p:nvSpPr>
            <p:cNvPr id="45081" name="TextBox 17"/>
            <p:cNvSpPr txBox="1">
              <a:spLocks noChangeArrowheads="1"/>
            </p:cNvSpPr>
            <p:nvPr/>
          </p:nvSpPr>
          <p:spPr bwMode="auto">
            <a:xfrm>
              <a:off x="4937435" y="2961810"/>
              <a:ext cx="1335787" cy="46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0000"/>
                  </a:solidFill>
                </a:rPr>
                <a:t>HCOO</a:t>
              </a:r>
              <a:r>
                <a:rPr lang="en-US" sz="2400" b="1">
                  <a:solidFill>
                    <a:srgbClr val="000099"/>
                  </a:solidFill>
                </a:rPr>
                <a:t>C</a:t>
              </a:r>
              <a:r>
                <a:rPr lang="en-US" sz="2400" b="1" baseline="-25000">
                  <a:solidFill>
                    <a:srgbClr val="000099"/>
                  </a:solidFill>
                </a:rPr>
                <a:t>6</a:t>
              </a:r>
              <a:r>
                <a:rPr lang="en-US" sz="2400" b="1">
                  <a:solidFill>
                    <a:srgbClr val="000099"/>
                  </a:solidFill>
                </a:rPr>
                <a:t>H</a:t>
              </a:r>
              <a:r>
                <a:rPr lang="en-US" sz="2400" b="1" baseline="-25000">
                  <a:solidFill>
                    <a:srgbClr val="000099"/>
                  </a:solidFill>
                </a:rPr>
                <a:t>5</a:t>
              </a:r>
              <a:endParaRPr lang="en-US" sz="2400" b="1">
                <a:solidFill>
                  <a:srgbClr val="000099"/>
                </a:solidFill>
              </a:endParaRPr>
            </a:p>
          </p:txBody>
        </p:sp>
        <p:sp>
          <p:nvSpPr>
            <p:cNvPr id="45082" name="TextBox 18"/>
            <p:cNvSpPr txBox="1">
              <a:spLocks noChangeArrowheads="1"/>
            </p:cNvSpPr>
            <p:nvPr/>
          </p:nvSpPr>
          <p:spPr bwMode="auto">
            <a:xfrm>
              <a:off x="6718692" y="2937365"/>
              <a:ext cx="1169895" cy="46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/>
                <a:t>+    </a:t>
              </a:r>
              <a:r>
                <a:rPr lang="en-US" sz="2400" b="1">
                  <a:solidFill>
                    <a:srgbClr val="FF0000"/>
                  </a:solidFill>
                </a:rPr>
                <a:t>Na</a:t>
              </a:r>
              <a:r>
                <a:rPr lang="en-US" sz="2400" b="1">
                  <a:solidFill>
                    <a:srgbClr val="000099"/>
                  </a:solidFill>
                </a:rPr>
                <a:t>OH</a:t>
              </a:r>
              <a:endParaRPr lang="en-US" sz="2400" b="1">
                <a:solidFill>
                  <a:srgbClr val="7030A0"/>
                </a:solidFill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5233" y="2678113"/>
            <a:ext cx="1981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Phenyl fomat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99151" y="2625726"/>
            <a:ext cx="1689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Natri fomat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627033" y="1931989"/>
            <a:ext cx="1483784" cy="388937"/>
            <a:chOff x="3569222" y="529683"/>
            <a:chExt cx="1790700" cy="388836"/>
          </a:xfrm>
        </p:grpSpPr>
        <p:sp>
          <p:nvSpPr>
            <p:cNvPr id="45079" name="TextBox 14"/>
            <p:cNvSpPr txBox="1">
              <a:spLocks noChangeArrowheads="1"/>
            </p:cNvSpPr>
            <p:nvPr/>
          </p:nvSpPr>
          <p:spPr bwMode="auto">
            <a:xfrm>
              <a:off x="3569222" y="529683"/>
              <a:ext cx="1790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     t</a:t>
              </a:r>
              <a:r>
                <a:rPr lang="en-US" baseline="30000"/>
                <a:t>o</a:t>
              </a: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3742927" y="918519"/>
              <a:ext cx="10831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680451" y="2071688"/>
            <a:ext cx="1319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99"/>
                </a:solidFill>
              </a:rPr>
              <a:t>C</a:t>
            </a:r>
            <a:r>
              <a:rPr lang="en-US" sz="2400" b="1" baseline="-25000">
                <a:solidFill>
                  <a:srgbClr val="000099"/>
                </a:solidFill>
              </a:rPr>
              <a:t>6</a:t>
            </a:r>
            <a:r>
              <a:rPr lang="en-US" sz="2400" b="1">
                <a:solidFill>
                  <a:srgbClr val="000099"/>
                </a:solidFill>
              </a:rPr>
              <a:t>H</a:t>
            </a:r>
            <a:r>
              <a:rPr lang="en-US" sz="2400" b="1" baseline="-25000">
                <a:solidFill>
                  <a:srgbClr val="000099"/>
                </a:solidFill>
              </a:rPr>
              <a:t>5</a:t>
            </a:r>
            <a:r>
              <a:rPr lang="en-US" sz="2400" b="1">
                <a:solidFill>
                  <a:srgbClr val="000099"/>
                </a:solidFill>
              </a:rPr>
              <a:t>OH</a:t>
            </a:r>
          </a:p>
        </p:txBody>
      </p:sp>
      <p:sp>
        <p:nvSpPr>
          <p:cNvPr id="41999" name="TextBox 26"/>
          <p:cNvSpPr txBox="1">
            <a:spLocks noChangeArrowheads="1"/>
          </p:cNvSpPr>
          <p:nvPr/>
        </p:nvSpPr>
        <p:spPr bwMode="auto">
          <a:xfrm>
            <a:off x="4064000" y="239712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/>
              <a:t>(dư)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636001" y="2054226"/>
            <a:ext cx="241604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99"/>
                </a:solidFill>
              </a:rPr>
              <a:t>C</a:t>
            </a:r>
            <a:r>
              <a:rPr lang="en-US" sz="2400" b="1" baseline="-25000">
                <a:solidFill>
                  <a:srgbClr val="000099"/>
                </a:solidFill>
              </a:rPr>
              <a:t>6</a:t>
            </a:r>
            <a:r>
              <a:rPr lang="en-US" sz="2400" b="1">
                <a:solidFill>
                  <a:srgbClr val="000099"/>
                </a:solidFill>
              </a:rPr>
              <a:t>H</a:t>
            </a:r>
            <a:r>
              <a:rPr lang="en-US" sz="2400" b="1" baseline="-25000">
                <a:solidFill>
                  <a:srgbClr val="000099"/>
                </a:solidFill>
              </a:rPr>
              <a:t>5</a:t>
            </a:r>
            <a:r>
              <a:rPr lang="en-US" sz="2400" b="1">
                <a:solidFill>
                  <a:srgbClr val="000099"/>
                </a:solidFill>
              </a:rPr>
              <a:t>O</a:t>
            </a:r>
            <a:r>
              <a:rPr lang="en-US" sz="2400" b="1">
                <a:solidFill>
                  <a:srgbClr val="FF0000"/>
                </a:solidFill>
              </a:rPr>
              <a:t>Na </a:t>
            </a:r>
            <a:r>
              <a:rPr lang="en-US" sz="2400" b="1"/>
              <a:t>+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000099"/>
                </a:solidFill>
              </a:rPr>
              <a:t>H</a:t>
            </a:r>
            <a:r>
              <a:rPr lang="en-US" sz="2400" b="1" baseline="-25000">
                <a:solidFill>
                  <a:srgbClr val="000099"/>
                </a:solidFill>
              </a:rPr>
              <a:t>2</a:t>
            </a:r>
            <a:r>
              <a:rPr lang="en-US" sz="2400" b="1">
                <a:solidFill>
                  <a:srgbClr val="000099"/>
                </a:solidFill>
              </a:rPr>
              <a:t>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20485" y="2043113"/>
            <a:ext cx="5270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/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24851" y="2655888"/>
            <a:ext cx="2103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Natri phenolat</a:t>
            </a:r>
          </a:p>
        </p:txBody>
      </p:sp>
      <p:sp>
        <p:nvSpPr>
          <p:cNvPr id="33" name="Left Brace 32"/>
          <p:cNvSpPr/>
          <p:nvPr/>
        </p:nvSpPr>
        <p:spPr>
          <a:xfrm rot="16200000">
            <a:off x="8256059" y="501122"/>
            <a:ext cx="552450" cy="53255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895167" y="3376614"/>
            <a:ext cx="119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2 muối </a:t>
            </a:r>
          </a:p>
        </p:txBody>
      </p:sp>
      <p:sp>
        <p:nvSpPr>
          <p:cNvPr id="35" name="Striped Right Arrow 34"/>
          <p:cNvSpPr/>
          <p:nvPr/>
        </p:nvSpPr>
        <p:spPr>
          <a:xfrm>
            <a:off x="-19051" y="4229101"/>
            <a:ext cx="831851" cy="5127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60968" y="4179889"/>
            <a:ext cx="11231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Este có dạng </a:t>
            </a:r>
            <a:r>
              <a:rPr lang="en-US" sz="2800" b="1"/>
              <a:t>R-COO</a:t>
            </a:r>
            <a:r>
              <a:rPr lang="en-US" sz="2800" b="1">
                <a:solidFill>
                  <a:srgbClr val="FF0000"/>
                </a:solidFill>
              </a:rPr>
              <a:t>-C</a:t>
            </a:r>
            <a:r>
              <a:rPr lang="en-US" sz="2800" b="1" baseline="-25000">
                <a:solidFill>
                  <a:srgbClr val="FF0000"/>
                </a:solidFill>
              </a:rPr>
              <a:t>6</a:t>
            </a:r>
            <a:r>
              <a:rPr lang="en-US" sz="2800" b="1">
                <a:solidFill>
                  <a:srgbClr val="FF0000"/>
                </a:solidFill>
              </a:rPr>
              <a:t>H</a:t>
            </a:r>
            <a:r>
              <a:rPr lang="en-US" sz="2800" b="1" baseline="-25000">
                <a:solidFill>
                  <a:srgbClr val="FF0000"/>
                </a:solidFill>
              </a:rPr>
              <a:t>4</a:t>
            </a:r>
            <a:r>
              <a:rPr lang="en-US" sz="2800" b="1">
                <a:solidFill>
                  <a:srgbClr val="FF0000"/>
                </a:solidFill>
              </a:rPr>
              <a:t>-</a:t>
            </a:r>
            <a:r>
              <a:rPr lang="en-US" sz="2800" b="1"/>
              <a:t>R</a:t>
            </a:r>
            <a:r>
              <a:rPr lang="en-US" sz="2800" b="1" baseline="30000"/>
              <a:t>’ </a:t>
            </a:r>
            <a:r>
              <a:rPr lang="en-US" sz="2800" b="1" baseline="30000">
                <a:solidFill>
                  <a:srgbClr val="000099"/>
                </a:solidFill>
              </a:rPr>
              <a:t>(</a:t>
            </a:r>
            <a:r>
              <a:rPr lang="en-US" sz="2800"/>
              <a:t>R’ là H hoặc gốc hiđrocacbon)  </a:t>
            </a:r>
            <a:r>
              <a:rPr lang="en-US" sz="2800" b="1">
                <a:solidFill>
                  <a:srgbClr val="000099"/>
                </a:solidFill>
              </a:rPr>
              <a:t>khi bị thủy phân tạo ra sản phẩm gồm 2 muối và nước.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13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6" grpId="0"/>
      <p:bldP spid="20" grpId="0"/>
      <p:bldP spid="21" grpId="0"/>
      <p:bldP spid="26" grpId="0"/>
      <p:bldP spid="41999" grpId="0"/>
      <p:bldP spid="29" grpId="0" animBg="1"/>
      <p:bldP spid="30" grpId="0"/>
      <p:bldP spid="31" grpId="0"/>
      <p:bldP spid="33" grpId="0" animBg="1"/>
      <p:bldP spid="34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8651" y="378111"/>
            <a:ext cx="342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Phản ứng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1051" y="1112379"/>
            <a:ext cx="6479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Este no,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3449" y="1754287"/>
            <a:ext cx="8709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80586"/>
              </p:ext>
            </p:extLst>
          </p:nvPr>
        </p:nvGraphicFramePr>
        <p:xfrm>
          <a:off x="3038764" y="1754287"/>
          <a:ext cx="982116" cy="58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393480" progId="Equation.3">
                  <p:embed/>
                </p:oleObj>
              </mc:Choice>
              <mc:Fallback>
                <p:oleObj name="Equation" r:id="rId2" imgW="431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8764" y="1754287"/>
                        <a:ext cx="982116" cy="580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73196"/>
              </p:ext>
            </p:extLst>
          </p:nvPr>
        </p:nvGraphicFramePr>
        <p:xfrm>
          <a:off x="4716318" y="1932374"/>
          <a:ext cx="668481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28600" progId="Equation.3">
                  <p:embed/>
                </p:oleObj>
              </mc:Choice>
              <mc:Fallback>
                <p:oleObj name="Equation" r:id="rId4" imgW="431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318" y="1932374"/>
                        <a:ext cx="668481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89926" y="2547930"/>
            <a:ext cx="2391641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CO2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H2O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7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8651" y="-565"/>
            <a:ext cx="5036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i="1" dirty="0"/>
              <a:t>4</a:t>
            </a:r>
            <a:r>
              <a:rPr lang="vi-VN" sz="2800" b="1" i="1" dirty="0"/>
              <a:t>. </a:t>
            </a:r>
            <a:r>
              <a:rPr lang="vi-VN" sz="2800" b="1" i="1" u="sng" dirty="0"/>
              <a:t>Phản ứng </a:t>
            </a:r>
            <a:r>
              <a:rPr lang="en-US" sz="2800" b="1" i="1" u="sng" dirty="0" err="1"/>
              <a:t>khác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của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este</a:t>
            </a:r>
            <a:r>
              <a:rPr lang="en-US" sz="2800" b="1" i="1" u="sng" dirty="0"/>
              <a:t> </a:t>
            </a:r>
            <a:r>
              <a:rPr lang="vi-VN" sz="2800" b="1" i="1" dirty="0"/>
              <a:t>: </a:t>
            </a:r>
            <a:endParaRPr lang="en-US" sz="2800" b="1" dirty="0"/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683686" y="503979"/>
            <a:ext cx="1045537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000099"/>
                </a:solidFill>
              </a:rPr>
              <a:t> Este </a:t>
            </a:r>
            <a:r>
              <a:rPr lang="en-US" sz="2400" i="1" dirty="0" err="1">
                <a:solidFill>
                  <a:srgbClr val="000099"/>
                </a:solidFill>
              </a:rPr>
              <a:t>không</a:t>
            </a:r>
            <a:r>
              <a:rPr lang="en-US" sz="2400" i="1" dirty="0">
                <a:solidFill>
                  <a:srgbClr val="000099"/>
                </a:solidFill>
              </a:rPr>
              <a:t> no </a:t>
            </a:r>
            <a:r>
              <a:rPr lang="en-US" sz="2400" i="1" dirty="0" err="1">
                <a:solidFill>
                  <a:srgbClr val="000099"/>
                </a:solidFill>
              </a:rPr>
              <a:t>có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thêm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phản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ứng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cộng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với</a:t>
            </a:r>
            <a:r>
              <a:rPr lang="en-US" sz="2400" i="1" dirty="0">
                <a:solidFill>
                  <a:srgbClr val="000099"/>
                </a:solidFill>
              </a:rPr>
              <a:t> H</a:t>
            </a:r>
            <a:r>
              <a:rPr lang="en-US" sz="2400" i="1" baseline="-25000" dirty="0">
                <a:solidFill>
                  <a:srgbClr val="000099"/>
                </a:solidFill>
              </a:rPr>
              <a:t>2</a:t>
            </a:r>
            <a:r>
              <a:rPr lang="en-US" sz="2400" i="1" dirty="0">
                <a:solidFill>
                  <a:srgbClr val="000099"/>
                </a:solidFill>
              </a:rPr>
              <a:t> ( </a:t>
            </a:r>
            <a:r>
              <a:rPr lang="en-US" sz="2400" i="1" dirty="0" err="1">
                <a:solidFill>
                  <a:srgbClr val="000099"/>
                </a:solidFill>
              </a:rPr>
              <a:t>Ni,t</a:t>
            </a:r>
            <a:r>
              <a:rPr lang="en-US" sz="2400" i="1" baseline="30000" dirty="0" err="1">
                <a:solidFill>
                  <a:srgbClr val="000099"/>
                </a:solidFill>
              </a:rPr>
              <a:t>o</a:t>
            </a:r>
            <a:r>
              <a:rPr lang="en-US" sz="2400" i="1" baseline="30000" dirty="0">
                <a:solidFill>
                  <a:srgbClr val="000099"/>
                </a:solidFill>
              </a:rPr>
              <a:t> </a:t>
            </a:r>
            <a:r>
              <a:rPr lang="en-US" sz="2400" i="1" dirty="0">
                <a:solidFill>
                  <a:srgbClr val="000099"/>
                </a:solidFill>
              </a:rPr>
              <a:t>), </a:t>
            </a:r>
            <a:r>
              <a:rPr lang="en-US" sz="2400" i="1" dirty="0" err="1">
                <a:solidFill>
                  <a:srgbClr val="000099"/>
                </a:solidFill>
              </a:rPr>
              <a:t>dd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brom</a:t>
            </a:r>
            <a:r>
              <a:rPr lang="en-US" sz="2400" i="1" dirty="0">
                <a:solidFill>
                  <a:srgbClr val="000099"/>
                </a:solidFill>
              </a:rPr>
              <a:t>, ... </a:t>
            </a:r>
            <a:r>
              <a:rPr lang="en-US" sz="2400" i="1" dirty="0" err="1">
                <a:solidFill>
                  <a:srgbClr val="000099"/>
                </a:solidFill>
              </a:rPr>
              <a:t>và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phản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ứng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trùng</a:t>
            </a:r>
            <a:r>
              <a:rPr lang="en-US" sz="2400" i="1" dirty="0">
                <a:solidFill>
                  <a:srgbClr val="000099"/>
                </a:solidFill>
              </a:rPr>
              <a:t> </a:t>
            </a:r>
            <a:r>
              <a:rPr lang="en-US" sz="2400" i="1" dirty="0" err="1">
                <a:solidFill>
                  <a:srgbClr val="000099"/>
                </a:solidFill>
              </a:rPr>
              <a:t>hợp</a:t>
            </a:r>
            <a:r>
              <a:rPr lang="en-US" sz="2400" i="1" dirty="0">
                <a:solidFill>
                  <a:srgbClr val="000099"/>
                </a:solidFill>
              </a:rPr>
              <a:t>.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8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180646"/>
              </p:ext>
            </p:extLst>
          </p:nvPr>
        </p:nvGraphicFramePr>
        <p:xfrm>
          <a:off x="532439" y="1325006"/>
          <a:ext cx="10242357" cy="46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736419" imgH="375999" progId="ChemDraw.Document.6.0">
                  <p:embed/>
                </p:oleObj>
              </mc:Choice>
              <mc:Fallback>
                <p:oleObj r:id="rId2" imgW="3736419" imgH="3759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39" y="1325006"/>
                        <a:ext cx="10242357" cy="466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886885" y="1787134"/>
            <a:ext cx="1912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 dirty="0" err="1"/>
              <a:t>Metyl</a:t>
            </a:r>
            <a:r>
              <a:rPr lang="en-US" sz="2400" i="1" dirty="0"/>
              <a:t> </a:t>
            </a:r>
            <a:r>
              <a:rPr lang="en-US" sz="2400" i="1" dirty="0" err="1"/>
              <a:t>acrylat</a:t>
            </a:r>
            <a:endParaRPr lang="en-US" sz="2400" dirty="0"/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7581351" y="1751489"/>
            <a:ext cx="2291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 dirty="0" err="1"/>
              <a:t>metyl</a:t>
            </a:r>
            <a:r>
              <a:rPr lang="en-US" sz="2400" i="1" dirty="0"/>
              <a:t> </a:t>
            </a:r>
            <a:r>
              <a:rPr lang="en-US" sz="2400" i="1" dirty="0" err="1"/>
              <a:t>propionat</a:t>
            </a:r>
            <a:endParaRPr lang="en-US" sz="2400" dirty="0"/>
          </a:p>
        </p:txBody>
      </p:sp>
      <p:sp>
        <p:nvSpPr>
          <p:cNvPr id="47113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89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86670"/>
              </p:ext>
            </p:extLst>
          </p:nvPr>
        </p:nvGraphicFramePr>
        <p:xfrm>
          <a:off x="342335" y="2761171"/>
          <a:ext cx="1051040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53815" imgH="257175" progId="ChemDraw.Document.6.0">
                  <p:embed/>
                </p:oleObj>
              </mc:Choice>
              <mc:Fallback>
                <p:oleObj r:id="rId4" imgW="3853815" imgH="25717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35" y="2761171"/>
                        <a:ext cx="1051040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628650" y="3164368"/>
            <a:ext cx="901488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 </a:t>
            </a:r>
            <a:r>
              <a:rPr lang="en-US" sz="2400" i="1" dirty="0">
                <a:solidFill>
                  <a:srgbClr val="C00000"/>
                </a:solidFill>
              </a:rPr>
              <a:t>Este </a:t>
            </a:r>
            <a:r>
              <a:rPr lang="en-US" sz="2400" i="1" dirty="0" err="1">
                <a:solidFill>
                  <a:srgbClr val="C00000"/>
                </a:solidFill>
              </a:rPr>
              <a:t>không</a:t>
            </a:r>
            <a:r>
              <a:rPr lang="en-US" sz="2400" i="1" dirty="0">
                <a:solidFill>
                  <a:srgbClr val="C00000"/>
                </a:solidFill>
              </a:rPr>
              <a:t> no </a:t>
            </a:r>
            <a:r>
              <a:rPr lang="en-US" sz="2400" i="1" dirty="0" err="1">
                <a:solidFill>
                  <a:srgbClr val="C00000"/>
                </a:solidFill>
              </a:rPr>
              <a:t>làm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mất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màu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dd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brom</a:t>
            </a:r>
            <a:r>
              <a:rPr lang="en-US" sz="2400" i="1" dirty="0">
                <a:solidFill>
                  <a:srgbClr val="C00000"/>
                </a:solidFill>
              </a:rPr>
              <a:t>.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711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8651" y="2269453"/>
            <a:ext cx="5005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  </a:t>
            </a:r>
            <a:r>
              <a:rPr lang="en-US" sz="2400" dirty="0">
                <a:solidFill>
                  <a:srgbClr val="C00000"/>
                </a:solidFill>
              </a:rPr>
              <a:t>Este </a:t>
            </a:r>
            <a:r>
              <a:rPr lang="en-US" sz="2400" dirty="0" err="1">
                <a:solidFill>
                  <a:srgbClr val="C00000"/>
                </a:solidFill>
              </a:rPr>
              <a:t>không</a:t>
            </a:r>
            <a:r>
              <a:rPr lang="en-US" sz="2400" dirty="0">
                <a:solidFill>
                  <a:srgbClr val="C00000"/>
                </a:solidFill>
              </a:rPr>
              <a:t> no   +   H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98185" y="2274074"/>
            <a:ext cx="317923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Este no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489882" y="2218217"/>
            <a:ext cx="1483783" cy="388938"/>
            <a:chOff x="3569222" y="529683"/>
            <a:chExt cx="1790700" cy="388836"/>
          </a:xfrm>
        </p:grpSpPr>
        <p:sp>
          <p:nvSpPr>
            <p:cNvPr id="47121" name="TextBox 14"/>
            <p:cNvSpPr txBox="1">
              <a:spLocks noChangeArrowheads="1"/>
            </p:cNvSpPr>
            <p:nvPr/>
          </p:nvSpPr>
          <p:spPr bwMode="auto">
            <a:xfrm>
              <a:off x="3569222" y="529683"/>
              <a:ext cx="1790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</a:rPr>
                <a:t>    Ni, t</a:t>
              </a:r>
              <a:r>
                <a:rPr lang="en-US" baseline="30000" dirty="0">
                  <a:solidFill>
                    <a:srgbClr val="C00000"/>
                  </a:solidFill>
                </a:rPr>
                <a:t>o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742928" y="918519"/>
              <a:ext cx="10831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98559"/>
              </p:ext>
            </p:extLst>
          </p:nvPr>
        </p:nvGraphicFramePr>
        <p:xfrm>
          <a:off x="92365" y="3648384"/>
          <a:ext cx="11258550" cy="99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843099" imgH="949166" progId="ChemDraw.Document.6.0">
                  <p:embed/>
                </p:oleObj>
              </mc:Choice>
              <mc:Fallback>
                <p:oleObj r:id="rId6" imgW="3843099" imgH="949166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65" y="3648384"/>
                        <a:ext cx="11258550" cy="997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7069191" y="4609282"/>
            <a:ext cx="3315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400" i="1" dirty="0">
                <a:solidFill>
                  <a:srgbClr val="000099"/>
                </a:solidFill>
              </a:rPr>
              <a:t>Poli (metylmetacrylat ) 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6472767" y="5024902"/>
            <a:ext cx="593513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FF0000"/>
                </a:solidFill>
              </a:rPr>
              <a:t>Thủy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hữu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plexiglas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30901" y="4593333"/>
            <a:ext cx="44149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CH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=C(CH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)-COOCH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26374" y="5486864"/>
            <a:ext cx="901488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    *Este </a:t>
            </a:r>
            <a:r>
              <a:rPr lang="en-US" sz="2400" i="1" dirty="0" err="1">
                <a:solidFill>
                  <a:srgbClr val="C00000"/>
                </a:solidFill>
                <a:sym typeface="Symbol" pitchFamily="18" charset="2"/>
              </a:rPr>
              <a:t>có</a:t>
            </a:r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sym typeface="Symbol" pitchFamily="18" charset="2"/>
              </a:rPr>
              <a:t>dạng</a:t>
            </a:r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 HCOOR’ </a:t>
            </a:r>
            <a:r>
              <a:rPr lang="en-US" sz="2400" i="1" dirty="0" err="1">
                <a:solidFill>
                  <a:srgbClr val="C00000"/>
                </a:solidFill>
                <a:sym typeface="Symbol" pitchFamily="18" charset="2"/>
              </a:rPr>
              <a:t>tham</a:t>
            </a:r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sym typeface="Symbol" pitchFamily="18" charset="2"/>
              </a:rPr>
              <a:t>gia</a:t>
            </a:r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sym typeface="Symbol" pitchFamily="18" charset="2"/>
              </a:rPr>
              <a:t>phản</a:t>
            </a:r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sym typeface="Symbol" pitchFamily="18" charset="2"/>
              </a:rPr>
              <a:t>ứng</a:t>
            </a:r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sym typeface="Symbol" pitchFamily="18" charset="2"/>
              </a:rPr>
              <a:t>tráng</a:t>
            </a:r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sym typeface="Symbol" pitchFamily="18" charset="2"/>
              </a:rPr>
              <a:t>bạc</a:t>
            </a:r>
            <a:r>
              <a:rPr lang="en-US" sz="2400" i="1" dirty="0">
                <a:solidFill>
                  <a:srgbClr val="C00000"/>
                </a:solidFill>
                <a:sym typeface="Symbol" pitchFamily="18" charset="2"/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893" grpId="0"/>
      <p:bldP spid="37896" grpId="0"/>
      <p:bldP spid="37897" grpId="0"/>
      <p:bldP spid="37900" grpId="0"/>
      <p:bldP spid="2" grpId="0"/>
      <p:bldP spid="15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32318" y="3611564"/>
            <a:ext cx="10705137" cy="258127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vi-VN" sz="2400" dirty="0"/>
              <a:t>Để nâng cao hiệu suất phản ứng este hóa ta cần: ( áp dụng nguyên lí chuyển dịch cân bằng )</a:t>
            </a:r>
            <a:endParaRPr lang="en-US" sz="2400" dirty="0"/>
          </a:p>
          <a:p>
            <a:pPr>
              <a:defRPr/>
            </a:pPr>
            <a:r>
              <a:rPr lang="vi-VN" sz="2400" dirty="0"/>
              <a:t>Dùng dư một trong hai chất phản ứng ( axit hoặc ancol ).</a:t>
            </a:r>
            <a:endParaRPr lang="en-US" sz="2400" dirty="0"/>
          </a:p>
          <a:p>
            <a:pPr>
              <a:defRPr/>
            </a:pPr>
            <a:r>
              <a:rPr lang="vi-VN" sz="2400" dirty="0"/>
              <a:t>Làm giảm nồng độ của sản phẩm.</a:t>
            </a:r>
            <a:endParaRPr lang="en-US" sz="2400" dirty="0"/>
          </a:p>
          <a:p>
            <a:pPr>
              <a:defRPr/>
            </a:pPr>
            <a:r>
              <a:rPr lang="vi-VN" sz="2400" dirty="0"/>
              <a:t>H</a:t>
            </a:r>
            <a:r>
              <a:rPr lang="vi-VN" sz="2400" baseline="-25000" dirty="0"/>
              <a:t>2</a:t>
            </a:r>
            <a:r>
              <a:rPr lang="vi-VN" sz="2400" dirty="0"/>
              <a:t>SO</a:t>
            </a:r>
            <a:r>
              <a:rPr lang="vi-VN" sz="2400" baseline="-25000" dirty="0"/>
              <a:t>4</a:t>
            </a:r>
            <a:r>
              <a:rPr lang="vi-VN" sz="2400" dirty="0"/>
              <a:t> đặc vừa có vai trò </a:t>
            </a:r>
            <a:r>
              <a:rPr lang="vi-VN" sz="2400" b="1" i="1" dirty="0"/>
              <a:t>xúc tác</a:t>
            </a:r>
            <a:r>
              <a:rPr lang="vi-VN" sz="2400" dirty="0"/>
              <a:t> vừa có tác dụng </a:t>
            </a:r>
            <a:r>
              <a:rPr lang="vi-VN" sz="2400" b="1" i="1" dirty="0"/>
              <a:t>hút nước</a:t>
            </a:r>
            <a:r>
              <a:rPr lang="vi-VN" sz="2400" dirty="0"/>
              <a:t> nên cũng góp phần làm tăng hiệu suất phản ứng.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00567" y="-2095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IV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– ĐIỀU CHẾ , ỨNG DỤNG: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0551" y="587375"/>
            <a:ext cx="2124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800"/>
              <a:t>1- </a:t>
            </a:r>
            <a:r>
              <a:rPr lang="vi-VN" sz="2800" u="sng"/>
              <a:t>Điều chế</a:t>
            </a:r>
            <a:r>
              <a:rPr lang="vi-VN" sz="2800"/>
              <a:t>:</a:t>
            </a:r>
            <a:endParaRPr lang="en-US" sz="28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4634" y="1127126"/>
            <a:ext cx="3983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400" i="1">
                <a:solidFill>
                  <a:srgbClr val="000099"/>
                </a:solidFill>
              </a:rPr>
              <a:t>a/ </a:t>
            </a:r>
            <a:r>
              <a:rPr lang="vi-VN" sz="2400" i="1" u="sng">
                <a:solidFill>
                  <a:srgbClr val="000099"/>
                </a:solidFill>
              </a:rPr>
              <a:t>Điều chế este của ancol</a:t>
            </a:r>
            <a:r>
              <a:rPr lang="vi-VN" sz="2400" i="1">
                <a:solidFill>
                  <a:srgbClr val="000099"/>
                </a:solidFill>
              </a:rPr>
              <a:t>:</a:t>
            </a:r>
            <a:r>
              <a:rPr lang="vi-VN" sz="2400">
                <a:solidFill>
                  <a:srgbClr val="000099"/>
                </a:solidFill>
              </a:rPr>
              <a:t> 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1179" y="1671494"/>
            <a:ext cx="9438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C</a:t>
            </a:r>
            <a:r>
              <a:rPr lang="vi-VN" sz="2400" dirty="0"/>
              <a:t>ho </a:t>
            </a:r>
            <a:r>
              <a:rPr lang="vi-VN" sz="2400" b="1" i="1" dirty="0"/>
              <a:t>axit</a:t>
            </a:r>
            <a:r>
              <a:rPr lang="vi-VN" sz="2400" dirty="0"/>
              <a:t> tác dụng với </a:t>
            </a:r>
            <a:r>
              <a:rPr lang="vi-VN" sz="2400" b="1" i="1" dirty="0"/>
              <a:t>ancol</a:t>
            </a:r>
            <a:r>
              <a:rPr lang="vi-VN" sz="2400" dirty="0"/>
              <a:t> 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vi-VN" sz="2400" dirty="0"/>
              <a:t> ( gọi là phản ứng </a:t>
            </a:r>
            <a:r>
              <a:rPr lang="vi-VN" sz="2400" b="1" i="1" dirty="0"/>
              <a:t>este hóa)</a:t>
            </a:r>
            <a:endParaRPr lang="en-US" sz="2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4701" y="2289176"/>
            <a:ext cx="2874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RCO</a:t>
            </a:r>
            <a:r>
              <a:rPr lang="en-US" sz="2400" b="1">
                <a:solidFill>
                  <a:srgbClr val="0070C0"/>
                </a:solidFill>
              </a:rPr>
              <a:t>OH</a:t>
            </a:r>
            <a:r>
              <a:rPr lang="en-US" sz="2400" b="1"/>
              <a:t>   +   </a:t>
            </a:r>
            <a:r>
              <a:rPr lang="en-US" sz="2400" b="1">
                <a:solidFill>
                  <a:srgbClr val="FF0000"/>
                </a:solidFill>
              </a:rPr>
              <a:t>R’O</a:t>
            </a:r>
            <a:r>
              <a:rPr lang="en-US" sz="2400" b="1">
                <a:solidFill>
                  <a:srgbClr val="0070C0"/>
                </a:solidFill>
              </a:rPr>
              <a:t>H</a:t>
            </a:r>
            <a:r>
              <a:rPr lang="en-US" sz="2400" b="1"/>
              <a:t> 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9433" y="2003426"/>
            <a:ext cx="2387600" cy="544513"/>
            <a:chOff x="4101212" y="2134998"/>
            <a:chExt cx="1790659" cy="623427"/>
          </a:xfrm>
        </p:grpSpPr>
        <p:sp>
          <p:nvSpPr>
            <p:cNvPr id="49165" name="TextBox 33"/>
            <p:cNvSpPr txBox="1">
              <a:spLocks noChangeArrowheads="1"/>
            </p:cNvSpPr>
            <p:nvPr/>
          </p:nvSpPr>
          <p:spPr bwMode="auto">
            <a:xfrm>
              <a:off x="4101212" y="2134998"/>
              <a:ext cx="1790659" cy="42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SO</a:t>
              </a:r>
              <a:r>
                <a:rPr lang="en-US" baseline="-25000"/>
                <a:t>4</a:t>
              </a:r>
              <a:r>
                <a:rPr lang="en-US"/>
                <a:t> đặc, t</a:t>
              </a:r>
              <a:r>
                <a:rPr lang="en-US" baseline="30000"/>
                <a:t>o</a:t>
              </a:r>
              <a:endParaRPr lang="en-US"/>
            </a:p>
          </p:txBody>
        </p:sp>
        <p:grpSp>
          <p:nvGrpSpPr>
            <p:cNvPr id="49166" name="Group 34"/>
            <p:cNvGrpSpPr>
              <a:grpSpLocks/>
            </p:cNvGrpSpPr>
            <p:nvPr/>
          </p:nvGrpSpPr>
          <p:grpSpPr bwMode="auto">
            <a:xfrm>
              <a:off x="4397825" y="2627441"/>
              <a:ext cx="1119449" cy="130984"/>
              <a:chOff x="4325256" y="2627441"/>
              <a:chExt cx="435430" cy="11575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340170" y="2627546"/>
                <a:ext cx="42049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325351" y="2743200"/>
                <a:ext cx="43531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26818" y="2279651"/>
            <a:ext cx="2408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RCOOR’ </a:t>
            </a:r>
            <a:r>
              <a:rPr lang="en-US" sz="2400" b="1">
                <a:solidFill>
                  <a:srgbClr val="0070C0"/>
                </a:solidFill>
              </a:rPr>
              <a:t>+ H</a:t>
            </a:r>
            <a:r>
              <a:rPr lang="en-US" sz="2400" b="1" baseline="-25000">
                <a:solidFill>
                  <a:srgbClr val="0070C0"/>
                </a:solidFill>
              </a:rPr>
              <a:t>2</a:t>
            </a:r>
            <a:r>
              <a:rPr lang="en-US" sz="2400" b="1">
                <a:solidFill>
                  <a:srgbClr val="0070C0"/>
                </a:solidFill>
              </a:rPr>
              <a:t>O</a:t>
            </a:r>
            <a:r>
              <a:rPr lang="en-US" sz="2400" b="1"/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38400" y="2824163"/>
            <a:ext cx="7221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000" b="1" i="1"/>
              <a:t>( nguyên tử </a:t>
            </a:r>
            <a:r>
              <a:rPr lang="pt-BR" sz="2000" b="1" i="1">
                <a:solidFill>
                  <a:srgbClr val="000099"/>
                </a:solidFill>
              </a:rPr>
              <a:t>O</a:t>
            </a:r>
            <a:r>
              <a:rPr lang="pt-BR" sz="2000" b="1" i="1"/>
              <a:t> trong H</a:t>
            </a:r>
            <a:r>
              <a:rPr lang="pt-BR" sz="2000" b="1" i="1" baseline="-25000"/>
              <a:t>2</a:t>
            </a:r>
            <a:r>
              <a:rPr lang="pt-BR" sz="2000" b="1" i="1">
                <a:solidFill>
                  <a:srgbClr val="000099"/>
                </a:solidFill>
              </a:rPr>
              <a:t>O</a:t>
            </a:r>
            <a:r>
              <a:rPr lang="pt-BR" sz="2000" b="1" i="1"/>
              <a:t> là O của OH trong nhóm –CO</a:t>
            </a:r>
            <a:r>
              <a:rPr lang="pt-BR" sz="2000" b="1" i="1">
                <a:solidFill>
                  <a:srgbClr val="000099"/>
                </a:solidFill>
              </a:rPr>
              <a:t>O</a:t>
            </a:r>
            <a:r>
              <a:rPr lang="pt-BR" sz="2000" b="1" i="1"/>
              <a:t>H)</a:t>
            </a:r>
            <a:endParaRPr lang="en-US" sz="2000"/>
          </a:p>
        </p:txBody>
      </p:sp>
      <p:sp>
        <p:nvSpPr>
          <p:cNvPr id="18" name="5-Point Star 17"/>
          <p:cNvSpPr/>
          <p:nvPr/>
        </p:nvSpPr>
        <p:spPr>
          <a:xfrm>
            <a:off x="110067" y="3740151"/>
            <a:ext cx="254000" cy="180975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6" grpId="0"/>
      <p:bldP spid="2" grpId="0"/>
      <p:bldP spid="3" grpId="0"/>
      <p:bldP spid="7" grpId="0"/>
      <p:bldP spid="8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8" name="Picture 98" descr="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30480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1" name="Picture 111" descr="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917" y="3244851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9332384" y="6119814"/>
            <a:ext cx="1727200" cy="782637"/>
            <a:chOff x="3832" y="3312"/>
            <a:chExt cx="908" cy="784"/>
          </a:xfrm>
        </p:grpSpPr>
        <p:pic>
          <p:nvPicPr>
            <p:cNvPr id="26655" name="Picture 104" descr="Laml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6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30826" name="Group 106"/>
          <p:cNvGrpSpPr>
            <a:grpSpLocks/>
          </p:cNvGrpSpPr>
          <p:nvPr/>
        </p:nvGrpSpPr>
        <p:grpSpPr bwMode="auto">
          <a:xfrm>
            <a:off x="10991851" y="6000751"/>
            <a:ext cx="1305983" cy="918460"/>
            <a:chOff x="4875" y="3187"/>
            <a:chExt cx="885" cy="821"/>
          </a:xfrm>
        </p:grpSpPr>
        <p:pic>
          <p:nvPicPr>
            <p:cNvPr id="26653" name="Picture 107" descr="Ketqu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4" name="Text Box 108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30829" name="Picture 109" descr="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1989138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0" name="Picture 110" descr="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417" y="2295526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2" name="Picture 112" descr="V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081464"/>
            <a:ext cx="1001184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3" name="Picture 113" descr="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584" y="4187826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4" name="Picture 114" descr="V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4" y="5083176"/>
            <a:ext cx="98848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5" name="Picture 115" descr="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417" y="5259389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9" name="Group 119"/>
          <p:cNvGrpSpPr>
            <a:grpSpLocks/>
          </p:cNvGrpSpPr>
          <p:nvPr/>
        </p:nvGrpSpPr>
        <p:grpSpPr bwMode="auto">
          <a:xfrm>
            <a:off x="110068" y="5789613"/>
            <a:ext cx="7776633" cy="1065212"/>
            <a:chOff x="204" y="3475"/>
            <a:chExt cx="3674" cy="671"/>
          </a:xfrm>
        </p:grpSpPr>
        <p:pic>
          <p:nvPicPr>
            <p:cNvPr id="26651" name="Picture 120" descr="Hoabuon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2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30842" name="Group 122" descr="D"/>
          <p:cNvGrpSpPr>
            <a:grpSpLocks/>
          </p:cNvGrpSpPr>
          <p:nvPr/>
        </p:nvGrpSpPr>
        <p:grpSpPr bwMode="auto">
          <a:xfrm>
            <a:off x="-198966" y="5808664"/>
            <a:ext cx="8600017" cy="992187"/>
            <a:chOff x="-149" y="3594"/>
            <a:chExt cx="4063" cy="625"/>
          </a:xfrm>
        </p:grpSpPr>
        <p:pic>
          <p:nvPicPr>
            <p:cNvPr id="26649" name="Picture 117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" y="3594"/>
              <a:ext cx="689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0" name="Text Box 118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en-US" b="1"/>
                <a:t> </a:t>
              </a:r>
              <a:r>
                <a:rPr lang="en-US" altLang="en-US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pic>
        <p:nvPicPr>
          <p:cNvPr id="30886" name="Picture 166" descr="tn_t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892800"/>
            <a:ext cx="99906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0306" y="2113101"/>
            <a:ext cx="124306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A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329" y="3160502"/>
            <a:ext cx="99038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B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03689" y="4240510"/>
            <a:ext cx="172931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C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985" y="5250876"/>
            <a:ext cx="98716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D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3805" y="58738"/>
            <a:ext cx="10985500" cy="1719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HCOOH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: Single Corner Rounded 8"/>
          <p:cNvSpPr/>
          <p:nvPr/>
        </p:nvSpPr>
        <p:spPr>
          <a:xfrm>
            <a:off x="1047751" y="1887539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fomic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: Single Corner Rounded 43"/>
          <p:cNvSpPr/>
          <p:nvPr/>
        </p:nvSpPr>
        <p:spPr>
          <a:xfrm>
            <a:off x="1068918" y="2919414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: Single Corner Rounded 44"/>
          <p:cNvSpPr/>
          <p:nvPr/>
        </p:nvSpPr>
        <p:spPr>
          <a:xfrm>
            <a:off x="1092200" y="3960814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etylic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: Single Corner Rounded 45"/>
          <p:cNvSpPr/>
          <p:nvPr/>
        </p:nvSpPr>
        <p:spPr>
          <a:xfrm>
            <a:off x="1115484" y="4991100"/>
            <a:ext cx="10634133" cy="954088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metylic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8" name="Picture 56" descr="Picture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-9525"/>
            <a:ext cx="92498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78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6402" y="3415130"/>
            <a:ext cx="10686472" cy="2754744"/>
          </a:xfrm>
        </p:spPr>
        <p:txBody>
          <a:bodyPr/>
          <a:lstStyle/>
          <a:p>
            <a:r>
              <a:rPr lang="vi-VN" sz="2400" dirty="0">
                <a:solidFill>
                  <a:srgbClr val="000099"/>
                </a:solidFill>
              </a:rPr>
              <a:t>Dùng làm dung môi như butyl axetat và amyl axetat dùng để pha sơn.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vi-VN" sz="2400" dirty="0">
                <a:solidFill>
                  <a:srgbClr val="000099"/>
                </a:solidFill>
              </a:rPr>
              <a:t>Poli(metyl acrylat) và </a:t>
            </a:r>
            <a:r>
              <a:rPr lang="vi-VN" sz="2400" b="1" i="1" dirty="0">
                <a:solidFill>
                  <a:srgbClr val="000099"/>
                </a:solidFill>
              </a:rPr>
              <a:t>poli(metyl metacrylat)</a:t>
            </a:r>
            <a:r>
              <a:rPr lang="vi-VN" sz="2400" dirty="0">
                <a:solidFill>
                  <a:srgbClr val="000099"/>
                </a:solidFill>
              </a:rPr>
              <a:t> dùng làm </a:t>
            </a:r>
            <a:r>
              <a:rPr lang="vi-VN" sz="2400" b="1" i="1" dirty="0">
                <a:solidFill>
                  <a:srgbClr val="000099"/>
                </a:solidFill>
              </a:rPr>
              <a:t>thủy tinh hữu cơ</a:t>
            </a:r>
            <a:r>
              <a:rPr lang="vi-VN" sz="2400" dirty="0">
                <a:solidFill>
                  <a:srgbClr val="000099"/>
                </a:solidFill>
              </a:rPr>
              <a:t>.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vi-VN" sz="2400" dirty="0">
                <a:solidFill>
                  <a:srgbClr val="000099"/>
                </a:solidFill>
              </a:rPr>
              <a:t>Poli(vinyl axetat) dùng làm chất dẻo hoặc thủy phân thành poli(vinyl ancol)( polivinylic)  dùng làm keo dán.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vi-VN" sz="2400" dirty="0">
                <a:solidFill>
                  <a:srgbClr val="000099"/>
                </a:solidFill>
              </a:rPr>
              <a:t>Một số este có mùi thơm hoa quả, không độc dùng trong công nghiệp thực phẩm và mĩ phẩm</a:t>
            </a:r>
            <a:r>
              <a:rPr lang="en-US" sz="2400" dirty="0">
                <a:solidFill>
                  <a:srgbClr val="000099"/>
                </a:solidFill>
              </a:rPr>
              <a:t>.</a:t>
            </a:r>
          </a:p>
          <a:p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4634" y="296864"/>
            <a:ext cx="3743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99"/>
                </a:solidFill>
              </a:rPr>
              <a:t>b/</a:t>
            </a:r>
            <a:r>
              <a:rPr lang="vi-VN" sz="2400" i="1">
                <a:solidFill>
                  <a:srgbClr val="000099"/>
                </a:solidFill>
              </a:rPr>
              <a:t> </a:t>
            </a:r>
            <a:r>
              <a:rPr lang="vi-VN" sz="2400" i="1" u="sng">
                <a:solidFill>
                  <a:srgbClr val="000099"/>
                </a:solidFill>
              </a:rPr>
              <a:t>Điều chế este </a:t>
            </a:r>
            <a:r>
              <a:rPr lang="en-US" sz="2400" i="1" u="sng">
                <a:solidFill>
                  <a:srgbClr val="000099"/>
                </a:solidFill>
              </a:rPr>
              <a:t>đặc biệt</a:t>
            </a:r>
            <a:r>
              <a:rPr lang="vi-VN" sz="2400" i="1">
                <a:solidFill>
                  <a:srgbClr val="000099"/>
                </a:solidFill>
              </a:rPr>
              <a:t>:</a:t>
            </a:r>
            <a:r>
              <a:rPr lang="vi-VN" sz="2400">
                <a:solidFill>
                  <a:srgbClr val="000099"/>
                </a:solidFill>
              </a:rPr>
              <a:t> 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006508"/>
              </p:ext>
            </p:extLst>
          </p:nvPr>
        </p:nvGraphicFramePr>
        <p:xfrm>
          <a:off x="516467" y="798811"/>
          <a:ext cx="10567169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20975" imgH="194783" progId="ChemDraw.Document.6.0">
                  <p:embed/>
                </p:oleObj>
              </mc:Choice>
              <mc:Fallback>
                <p:oleObj r:id="rId2" imgW="2120975" imgH="19478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67" y="798811"/>
                        <a:ext cx="10567169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4334" y="1366854"/>
            <a:ext cx="212513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sz="2400" i="1" dirty="0"/>
              <a:t>axetilen</a:t>
            </a:r>
            <a:endParaRPr lang="en-US" sz="2400" dirty="0"/>
          </a:p>
        </p:txBody>
      </p:sp>
      <p:sp>
        <p:nvSpPr>
          <p:cNvPr id="10" name="Text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1584" y="2661216"/>
            <a:ext cx="3770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/>
              <a:t>2</a:t>
            </a:r>
            <a:r>
              <a:rPr lang="vi-VN" sz="2800" dirty="0"/>
              <a:t>- </a:t>
            </a:r>
            <a:r>
              <a:rPr lang="en-US" sz="2800" u="sng" dirty="0" err="1"/>
              <a:t>Ứng</a:t>
            </a:r>
            <a:r>
              <a:rPr lang="en-US" sz="2800" u="sng" dirty="0"/>
              <a:t> </a:t>
            </a:r>
            <a:r>
              <a:rPr lang="en-US" sz="2800" u="sng" dirty="0" err="1"/>
              <a:t>dụng</a:t>
            </a:r>
            <a:r>
              <a:rPr lang="en-US" sz="2800" u="sng" dirty="0"/>
              <a:t> </a:t>
            </a:r>
            <a:r>
              <a:rPr lang="en-US" sz="2800" u="sng" dirty="0" err="1"/>
              <a:t>của</a:t>
            </a:r>
            <a:r>
              <a:rPr lang="en-US" sz="2800" u="sng" dirty="0"/>
              <a:t> </a:t>
            </a:r>
            <a:r>
              <a:rPr lang="en-US" sz="2800" u="sng" dirty="0" err="1"/>
              <a:t>este</a:t>
            </a:r>
            <a:r>
              <a:rPr lang="vi-VN" sz="2800" dirty="0"/>
              <a:t>:</a:t>
            </a:r>
            <a:endParaRPr lang="en-US" sz="2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9512" y="1880844"/>
            <a:ext cx="10193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000" dirty="0"/>
              <a:t>C</a:t>
            </a:r>
            <a:r>
              <a:rPr lang="en-US" sz="3000" baseline="-25000" dirty="0"/>
              <a:t>6</a:t>
            </a:r>
            <a:r>
              <a:rPr lang="en-US" sz="3000" dirty="0"/>
              <a:t>H</a:t>
            </a:r>
            <a:r>
              <a:rPr lang="en-US" sz="3000" baseline="-25000" dirty="0"/>
              <a:t>5</a:t>
            </a:r>
            <a:r>
              <a:rPr lang="en-US" sz="3000" dirty="0"/>
              <a:t>OH + (CH</a:t>
            </a:r>
            <a:r>
              <a:rPr lang="en-US" sz="3000" baseline="-25000" dirty="0"/>
              <a:t>3</a:t>
            </a:r>
            <a:r>
              <a:rPr lang="en-US" sz="3000" dirty="0"/>
              <a:t>CO)</a:t>
            </a:r>
            <a:r>
              <a:rPr lang="en-US" sz="3000" baseline="-25000" dirty="0"/>
              <a:t>2</a:t>
            </a:r>
            <a:r>
              <a:rPr lang="en-US" sz="3000" dirty="0"/>
              <a:t>O           CH</a:t>
            </a:r>
            <a:r>
              <a:rPr lang="en-US" sz="3000" baseline="-25000" dirty="0"/>
              <a:t>3</a:t>
            </a:r>
            <a:r>
              <a:rPr lang="en-US" sz="3000" dirty="0"/>
              <a:t>COOC</a:t>
            </a:r>
            <a:r>
              <a:rPr lang="en-US" sz="3000" baseline="-25000" dirty="0"/>
              <a:t>6</a:t>
            </a:r>
            <a:r>
              <a:rPr lang="en-US" sz="3000" dirty="0"/>
              <a:t>H</a:t>
            </a:r>
            <a:r>
              <a:rPr lang="en-US" sz="3000" baseline="-25000" dirty="0"/>
              <a:t>5 </a:t>
            </a:r>
            <a:r>
              <a:rPr lang="en-US" sz="3000" dirty="0"/>
              <a:t>+ CH</a:t>
            </a:r>
            <a:r>
              <a:rPr lang="en-US" sz="3000" baseline="-25000" dirty="0"/>
              <a:t>3</a:t>
            </a:r>
            <a:r>
              <a:rPr lang="en-US" sz="3000" dirty="0"/>
              <a:t>COOH</a:t>
            </a:r>
            <a:r>
              <a:rPr lang="vi-VN" sz="3000" dirty="0"/>
              <a:t> </a:t>
            </a:r>
            <a:endParaRPr lang="en-US" sz="3000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50932" y="1812797"/>
            <a:ext cx="1483783" cy="388938"/>
            <a:chOff x="3569222" y="529683"/>
            <a:chExt cx="1790700" cy="388836"/>
          </a:xfrm>
        </p:grpSpPr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3569222" y="529683"/>
              <a:ext cx="1790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     t</a:t>
              </a:r>
              <a:r>
                <a:rPr lang="en-US" baseline="30000"/>
                <a:t>o</a:t>
              </a:r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3742928" y="918519"/>
              <a:ext cx="10831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93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7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950384" y="959152"/>
            <a:ext cx="2682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altLang="en-US" b="1">
                <a:cs typeface="Arial" pitchFamily="34" charset="0"/>
              </a:rPr>
              <a:t>I</a:t>
            </a:r>
            <a:r>
              <a:rPr lang="en-US" altLang="en-US" b="1">
                <a:cs typeface="Arial" pitchFamily="34" charset="0"/>
              </a:rPr>
              <a:t>V. ỨNG DỤNG</a:t>
            </a:r>
            <a:endParaRPr lang="vi-VN" altLang="en-US" b="1">
              <a:cs typeface="Arial" pitchFamily="34" charset="0"/>
            </a:endParaRPr>
          </a:p>
        </p:txBody>
      </p:sp>
      <p:grpSp>
        <p:nvGrpSpPr>
          <p:cNvPr id="14341" name="Group 50"/>
          <p:cNvGrpSpPr>
            <a:grpSpLocks/>
          </p:cNvGrpSpPr>
          <p:nvPr/>
        </p:nvGrpSpPr>
        <p:grpSpPr bwMode="auto">
          <a:xfrm>
            <a:off x="1510072" y="1478265"/>
            <a:ext cx="8335433" cy="4971147"/>
            <a:chOff x="1755196" y="1619170"/>
            <a:chExt cx="6252731" cy="4970761"/>
          </a:xfrm>
        </p:grpSpPr>
        <p:grpSp>
          <p:nvGrpSpPr>
            <p:cNvPr id="14342" name="Group 37"/>
            <p:cNvGrpSpPr>
              <a:grpSpLocks/>
            </p:cNvGrpSpPr>
            <p:nvPr/>
          </p:nvGrpSpPr>
          <p:grpSpPr bwMode="auto">
            <a:xfrm>
              <a:off x="1755196" y="1619170"/>
              <a:ext cx="6252731" cy="4404965"/>
              <a:chOff x="910069" y="641650"/>
              <a:chExt cx="7458077" cy="553903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671455" y="3230570"/>
                <a:ext cx="2092036" cy="9675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+mn-lt"/>
                  </a:rPr>
                  <a:t>ESTE</a:t>
                </a:r>
              </a:p>
            </p:txBody>
          </p:sp>
          <p:pic>
            <p:nvPicPr>
              <p:cNvPr id="14351" name="Picture 7" descr="F2C6GCAO46B0GCA6J4N2ICANY35K6CA67X1C8CAXUE611CA5V7GOYCAUNU7TJCAT95OGXCA0FLM95CAXS1H3QCASY1QQHCABAGSQ2CAX3J20JCAEJV4ZOCAVPW69YCAGKXETOCA62PN2ECA98SN73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1128" y="641650"/>
                <a:ext cx="1316182" cy="150581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</p:pic>
          <p:pic>
            <p:nvPicPr>
              <p:cNvPr id="14352" name="Picture 8" descr="KBGKJCA0134QACA27BU6JCAETVE2LCAPK71U4CATU7AJACAQ1CEQPCAAG995RCAUQ3C89CA5CUYYHCAJJ68WTCAEQ7N40CA0D4VNOCAI4QK1ECA1BPPX6CA9PA8NRCA1DYGNQCAJTGZ1LCA7VA0RK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1254" y="4943728"/>
                <a:ext cx="1456892" cy="1236952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53" name="Picture 9" descr="KYRL8CAG6JMG3CALIL3JKCAMS4HS6CA7QO1JQCA2RLUBLCAA41QN1CAMFQ22JCA1OQP0XCATP999LCAIYJJMICAGF8FOBCAKBB1ORCAQVXK0UCA9Q41FUCAMANBDWCA6S8X16CA0X3DH7CASZZKYC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585" y="4927888"/>
                <a:ext cx="1491961" cy="1029566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54" name="Picture 10" descr="R1NBYCAZ7R9LECAAAUNKECANFP8W2CAPNMKNZCA5V93G8CAZ4BE2TCA1GX920CAR8L0X3CAGAVT96CAR7WMUHCAGIKK9WCASV3E48CA9EEO4ECAH7CN1MCA6VS6A1CA11JKPGCA09OQETCAMX5ORI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2415" y="2617539"/>
                <a:ext cx="1525731" cy="1613958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55" name="Picture 11" descr="SIMNZCAKFWXRFCA06J9YCCABA8MJGCAO1V15RCA7OCJ8UCATZHX3LCAO2KZS4CAJVX3LZCARNR4MFCAFBRHW8CAM0RJTVCAJCTPOECAZ3F0PWCAA0XP0SCAQ1KF0ICAGAUZMPCAEQCWJWCA5QR7IG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350" y="953798"/>
                <a:ext cx="1388486" cy="154002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57" name="Picture 13" descr="W12UOCA0PL687CABD3WA4CA7PLFPECAZVXXG7CA3H3C6OCA7JU00GCADPO8DLCAY0X8IHCA2JJS73CACUIV5FCA72TFM3CAFO6QXPCA8UKDJ5CAYO9FP0CANK4R0TCAUEPF5OCAL2BOQGCAODN658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069" y="2988602"/>
                <a:ext cx="1389786" cy="1413162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2" name="Straight Arrow Connector 31"/>
              <p:cNvCxnSpPr/>
              <p:nvPr/>
            </p:nvCxnSpPr>
            <p:spPr>
              <a:xfrm rot="10800000">
                <a:off x="2425168" y="2520791"/>
                <a:ext cx="1259427" cy="72057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4" idx="1"/>
              </p:cNvCxnSpPr>
              <p:nvPr/>
            </p:nvCxnSpPr>
            <p:spPr>
              <a:xfrm rot="10800000">
                <a:off x="2258508" y="3658537"/>
                <a:ext cx="1412830" cy="5588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10800000" flipV="1">
                <a:off x="2425168" y="4171522"/>
                <a:ext cx="1217762" cy="77446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5764069" y="4237008"/>
                <a:ext cx="1050699" cy="95652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5761673" y="2147466"/>
                <a:ext cx="1080742" cy="10679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44" name="TextBox 44"/>
            <p:cNvSpPr txBox="1">
              <a:spLocks noChangeArrowheads="1"/>
            </p:cNvSpPr>
            <p:nvPr/>
          </p:nvSpPr>
          <p:spPr bwMode="auto">
            <a:xfrm>
              <a:off x="1801091" y="5943600"/>
              <a:ext cx="12607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cs typeface="Arial" pitchFamily="34" charset="0"/>
                </a:rPr>
                <a:t>Nước hoa                                                         	                                        </a:t>
              </a:r>
            </a:p>
          </p:txBody>
        </p:sp>
        <p:sp>
          <p:nvSpPr>
            <p:cNvPr id="14346" name="TextBox 46"/>
            <p:cNvSpPr txBox="1">
              <a:spLocks noChangeArrowheads="1"/>
            </p:cNvSpPr>
            <p:nvPr/>
          </p:nvSpPr>
          <p:spPr bwMode="auto">
            <a:xfrm>
              <a:off x="1828801" y="3131127"/>
              <a:ext cx="773431" cy="36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cs typeface="Arial" pitchFamily="34" charset="0"/>
                </a:rPr>
                <a:t>Phụ gia </a:t>
              </a:r>
            </a:p>
          </p:txBody>
        </p:sp>
        <p:sp>
          <p:nvSpPr>
            <p:cNvPr id="14347" name="TextBox 47"/>
            <p:cNvSpPr txBox="1">
              <a:spLocks noChangeArrowheads="1"/>
            </p:cNvSpPr>
            <p:nvPr/>
          </p:nvSpPr>
          <p:spPr bwMode="auto">
            <a:xfrm>
              <a:off x="1828800" y="4668982"/>
              <a:ext cx="811911" cy="36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cs typeface="Arial" pitchFamily="34" charset="0"/>
                </a:rPr>
                <a:t>Mĩ phẩm</a:t>
              </a:r>
            </a:p>
          </p:txBody>
        </p:sp>
        <p:sp>
          <p:nvSpPr>
            <p:cNvPr id="14348" name="TextBox 48"/>
            <p:cNvSpPr txBox="1">
              <a:spLocks noChangeArrowheads="1"/>
            </p:cNvSpPr>
            <p:nvPr/>
          </p:nvSpPr>
          <p:spPr bwMode="auto">
            <a:xfrm>
              <a:off x="6802582" y="2858688"/>
              <a:ext cx="783052" cy="36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vi-VN" sz="1800" dirty="0" err="1">
                  <a:cs typeface="Arial" pitchFamily="34" charset="0"/>
                </a:rPr>
                <a:t>Keo</a:t>
              </a:r>
              <a:r>
                <a:rPr lang="en-US" altLang="vi-VN" sz="1800" dirty="0">
                  <a:cs typeface="Arial" pitchFamily="34" charset="0"/>
                </a:rPr>
                <a:t> </a:t>
              </a:r>
              <a:r>
                <a:rPr lang="en-US" altLang="vi-VN" sz="1800" dirty="0" err="1">
                  <a:cs typeface="Arial" pitchFamily="34" charset="0"/>
                </a:rPr>
                <a:t>dán</a:t>
              </a:r>
              <a:endParaRPr lang="en-US" altLang="vi-VN" sz="1800" dirty="0">
                <a:cs typeface="Arial" pitchFamily="34" charset="0"/>
              </a:endParaRPr>
            </a:p>
          </p:txBody>
        </p:sp>
        <p:sp>
          <p:nvSpPr>
            <p:cNvPr id="14349" name="TextBox 49"/>
            <p:cNvSpPr txBox="1">
              <a:spLocks noChangeArrowheads="1"/>
            </p:cNvSpPr>
            <p:nvPr/>
          </p:nvSpPr>
          <p:spPr bwMode="auto">
            <a:xfrm>
              <a:off x="6788728" y="6026556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vi-VN" sz="1800" dirty="0" err="1">
                  <a:cs typeface="Arial" pitchFamily="34" charset="0"/>
                </a:rPr>
                <a:t>Kính</a:t>
              </a:r>
              <a:r>
                <a:rPr lang="en-US" altLang="vi-VN" sz="1800" dirty="0">
                  <a:cs typeface="Arial" pitchFamily="34" charset="0"/>
                </a:rPr>
                <a:t> ô </a:t>
              </a:r>
              <a:r>
                <a:rPr lang="en-US" altLang="vi-VN" sz="1800" dirty="0" err="1">
                  <a:cs typeface="Arial" pitchFamily="34" charset="0"/>
                </a:rPr>
                <a:t>tô</a:t>
              </a:r>
              <a:endParaRPr lang="en-US" altLang="vi-VN" sz="1800" dirty="0">
                <a:cs typeface="Arial" pitchFamily="34" charset="0"/>
              </a:endParaRPr>
            </a:p>
          </p:txBody>
        </p:sp>
      </p:grpSp>
      <p:sp>
        <p:nvSpPr>
          <p:cNvPr id="30" name="TextBox 43"/>
          <p:cNvSpPr txBox="1">
            <a:spLocks noChangeArrowheads="1"/>
          </p:cNvSpPr>
          <p:nvPr/>
        </p:nvSpPr>
        <p:spPr bwMode="auto">
          <a:xfrm>
            <a:off x="8300011" y="4503846"/>
            <a:ext cx="1736115" cy="3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1800" dirty="0" err="1">
                <a:cs typeface="Arial" pitchFamily="34" charset="0"/>
              </a:rPr>
              <a:t>Bánh</a:t>
            </a:r>
            <a:endParaRPr lang="en-US" altLang="vi-VN" sz="1800" dirty="0">
              <a:cs typeface="Arial" pitchFamily="34" charset="0"/>
            </a:endParaRPr>
          </a:p>
        </p:txBody>
      </p:sp>
      <p:cxnSp>
        <p:nvCxnSpPr>
          <p:cNvPr id="31" name="Straight Arrow Connector 30"/>
          <p:cNvCxnSpPr>
            <a:stCxn id="24" idx="3"/>
          </p:cNvCxnSpPr>
          <p:nvPr/>
        </p:nvCxnSpPr>
        <p:spPr bwMode="auto">
          <a:xfrm flipV="1">
            <a:off x="6934442" y="3906803"/>
            <a:ext cx="1174948" cy="152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38100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BÀI TẬP VỀ NHÀ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107698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este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9218" name="Picture 2" descr="E:\2021 - 2022\ẢNH\Untitled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600200"/>
            <a:ext cx="5410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351538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CTCT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este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44366" y="4038601"/>
            <a:ext cx="792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buAutoNum type="arabicParenBoth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Metyl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axetat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514350" indent="-514350">
              <a:buAutoNum type="arabicParenBoth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Etyl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benzoat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514350" indent="-514350">
              <a:buAutoNum type="arabicParenBoth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Phenyl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benzoat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84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1920241"/>
            <a:ext cx="9717088" cy="49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6012" y="539116"/>
            <a:ext cx="8635576" cy="1889299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1">
              <a:avLst>
                <a:gd name="adj1" fmla="val 12500"/>
                <a:gd name="adj2" fmla="val 405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05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829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BÀI TẬP PHẢN ỨNG ESTE HÓA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527051" y="1628776"/>
            <a:ext cx="8457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</a:rPr>
              <a:t>I. MỘT SỐ PHẢN ỨNG ESTE HÓA CẦN NHỚ: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867" y="2405063"/>
            <a:ext cx="4401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000" b="1" dirty="0">
                <a:solidFill>
                  <a:srgbClr val="000099"/>
                </a:solidFill>
              </a:rPr>
              <a:t>1. CH</a:t>
            </a:r>
            <a:r>
              <a:rPr lang="en-US" sz="2000" b="1" baseline="-25000" dirty="0">
                <a:solidFill>
                  <a:srgbClr val="000099"/>
                </a:solidFill>
              </a:rPr>
              <a:t>3</a:t>
            </a:r>
            <a:r>
              <a:rPr lang="en-US" sz="2000" b="1" dirty="0">
                <a:solidFill>
                  <a:srgbClr val="000099"/>
                </a:solidFill>
              </a:rPr>
              <a:t>COOH +             C</a:t>
            </a:r>
            <a:r>
              <a:rPr lang="en-US" sz="2000" b="1" baseline="-25000" dirty="0">
                <a:solidFill>
                  <a:srgbClr val="000099"/>
                </a:solidFill>
              </a:rPr>
              <a:t>2</a:t>
            </a:r>
            <a:r>
              <a:rPr lang="en-US" sz="2000" b="1" dirty="0">
                <a:solidFill>
                  <a:srgbClr val="000099"/>
                </a:solidFill>
              </a:rPr>
              <a:t>H</a:t>
            </a:r>
            <a:r>
              <a:rPr lang="en-US" sz="2000" b="1" baseline="-25000" dirty="0">
                <a:solidFill>
                  <a:srgbClr val="000099"/>
                </a:solidFill>
              </a:rPr>
              <a:t>5</a:t>
            </a:r>
            <a:r>
              <a:rPr lang="en-US" sz="2000" b="1" dirty="0">
                <a:solidFill>
                  <a:srgbClr val="000099"/>
                </a:solidFill>
              </a:rPr>
              <a:t>OH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55167" y="2565400"/>
            <a:ext cx="172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55167" y="2635250"/>
            <a:ext cx="172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77934" y="2195513"/>
            <a:ext cx="1212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000">
                <a:solidFill>
                  <a:srgbClr val="000099"/>
                </a:solidFill>
              </a:rPr>
              <a:t>H</a:t>
            </a:r>
            <a:r>
              <a:rPr lang="en-US" sz="2000" baseline="-25000">
                <a:solidFill>
                  <a:srgbClr val="000099"/>
                </a:solidFill>
              </a:rPr>
              <a:t>2</a:t>
            </a:r>
            <a:r>
              <a:rPr lang="en-US" sz="2000">
                <a:solidFill>
                  <a:srgbClr val="000099"/>
                </a:solidFill>
              </a:rPr>
              <a:t>SO</a:t>
            </a:r>
            <a:r>
              <a:rPr lang="en-US" sz="2000" baseline="-25000">
                <a:solidFill>
                  <a:srgbClr val="000099"/>
                </a:solidFill>
              </a:rPr>
              <a:t>4 đặc</a:t>
            </a:r>
            <a:endParaRPr lang="en-US" sz="200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7167" y="2681289"/>
            <a:ext cx="359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t</a:t>
            </a:r>
            <a:r>
              <a:rPr lang="en-US" baseline="30000">
                <a:solidFill>
                  <a:srgbClr val="000099"/>
                </a:solidFill>
              </a:rPr>
              <a:t>0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3085" y="2333625"/>
            <a:ext cx="2802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000" b="1">
                <a:solidFill>
                  <a:srgbClr val="000099"/>
                </a:solidFill>
              </a:rPr>
              <a:t>CH</a:t>
            </a:r>
            <a:r>
              <a:rPr lang="en-US" sz="2000" b="1" baseline="-25000">
                <a:solidFill>
                  <a:srgbClr val="000099"/>
                </a:solidFill>
              </a:rPr>
              <a:t>3</a:t>
            </a:r>
            <a:r>
              <a:rPr lang="en-US" sz="2000" b="1">
                <a:solidFill>
                  <a:srgbClr val="000099"/>
                </a:solidFill>
              </a:rPr>
              <a:t>COOC</a:t>
            </a:r>
            <a:r>
              <a:rPr lang="en-US" sz="2000" b="1" baseline="-25000">
                <a:solidFill>
                  <a:srgbClr val="000099"/>
                </a:solidFill>
              </a:rPr>
              <a:t>2</a:t>
            </a:r>
            <a:r>
              <a:rPr lang="en-US" sz="2000" b="1">
                <a:solidFill>
                  <a:srgbClr val="000099"/>
                </a:solidFill>
              </a:rPr>
              <a:t>H</a:t>
            </a:r>
            <a:r>
              <a:rPr lang="en-US" sz="2000" b="1" baseline="-25000">
                <a:solidFill>
                  <a:srgbClr val="000099"/>
                </a:solidFill>
              </a:rPr>
              <a:t>5</a:t>
            </a:r>
            <a:r>
              <a:rPr lang="en-US" sz="2000" b="1">
                <a:solidFill>
                  <a:srgbClr val="000099"/>
                </a:solidFill>
              </a:rPr>
              <a:t> + H</a:t>
            </a:r>
            <a:r>
              <a:rPr lang="en-US" sz="2000" b="1" baseline="-25000">
                <a:solidFill>
                  <a:srgbClr val="000099"/>
                </a:solidFill>
              </a:rPr>
              <a:t>2</a:t>
            </a:r>
            <a:r>
              <a:rPr lang="en-US" sz="2000" b="1">
                <a:solidFill>
                  <a:srgbClr val="000099"/>
                </a:solidFill>
              </a:rPr>
              <a:t>O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4117" y="2878139"/>
            <a:ext cx="91557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500" dirty="0" err="1">
                <a:solidFill>
                  <a:srgbClr val="0070C0"/>
                </a:solidFill>
              </a:rPr>
              <a:t>Axit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axetic</a:t>
            </a:r>
            <a:r>
              <a:rPr lang="en-US" sz="2500" dirty="0">
                <a:solidFill>
                  <a:srgbClr val="0070C0"/>
                </a:solidFill>
              </a:rPr>
              <a:t>         </a:t>
            </a:r>
            <a:r>
              <a:rPr lang="en-US" sz="2500" dirty="0" err="1">
                <a:solidFill>
                  <a:srgbClr val="0070C0"/>
                </a:solidFill>
              </a:rPr>
              <a:t>ancol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etylic</a:t>
            </a:r>
            <a:r>
              <a:rPr lang="en-US" sz="2500" dirty="0">
                <a:solidFill>
                  <a:srgbClr val="0070C0"/>
                </a:solidFill>
              </a:rPr>
              <a:t>                                           </a:t>
            </a:r>
            <a:r>
              <a:rPr lang="en-US" sz="2500" dirty="0" err="1">
                <a:solidFill>
                  <a:srgbClr val="0070C0"/>
                </a:solidFill>
              </a:rPr>
              <a:t>etyl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dirty="0" err="1">
                <a:solidFill>
                  <a:srgbClr val="0070C0"/>
                </a:solidFill>
              </a:rPr>
              <a:t>axetat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9184" y="3552825"/>
            <a:ext cx="4997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000" b="1" dirty="0">
                <a:solidFill>
                  <a:srgbClr val="000099"/>
                </a:solidFill>
              </a:rPr>
              <a:t>2.    2CH</a:t>
            </a:r>
            <a:r>
              <a:rPr lang="en-US" sz="2000" b="1" baseline="-25000" dirty="0">
                <a:solidFill>
                  <a:srgbClr val="000099"/>
                </a:solidFill>
              </a:rPr>
              <a:t>3</a:t>
            </a:r>
            <a:r>
              <a:rPr lang="en-US" sz="2000" b="1" dirty="0">
                <a:solidFill>
                  <a:srgbClr val="000099"/>
                </a:solidFill>
              </a:rPr>
              <a:t>COOH     +          C</a:t>
            </a:r>
            <a:r>
              <a:rPr lang="en-US" sz="2000" b="1" baseline="-25000" dirty="0">
                <a:solidFill>
                  <a:srgbClr val="000099"/>
                </a:solidFill>
              </a:rPr>
              <a:t>2</a:t>
            </a:r>
            <a:r>
              <a:rPr lang="en-US" sz="2000" b="1" dirty="0">
                <a:solidFill>
                  <a:srgbClr val="000099"/>
                </a:solidFill>
              </a:rPr>
              <a:t>H</a:t>
            </a:r>
            <a:r>
              <a:rPr lang="en-US" sz="2000" b="1" baseline="-25000" dirty="0">
                <a:solidFill>
                  <a:srgbClr val="000099"/>
                </a:solidFill>
              </a:rPr>
              <a:t>4</a:t>
            </a:r>
            <a:r>
              <a:rPr lang="en-US" sz="2000" b="1" dirty="0">
                <a:solidFill>
                  <a:srgbClr val="000099"/>
                </a:solidFill>
              </a:rPr>
              <a:t>(OH)</a:t>
            </a:r>
            <a:r>
              <a:rPr lang="en-US" sz="2000" b="1" baseline="-25000" dirty="0">
                <a:solidFill>
                  <a:srgbClr val="000099"/>
                </a:solidFill>
              </a:rPr>
              <a:t>2</a:t>
            </a:r>
            <a:endParaRPr lang="en-US" sz="2000" b="1" dirty="0">
              <a:solidFill>
                <a:srgbClr val="000099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48867" y="3759200"/>
            <a:ext cx="12424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643034" y="3829050"/>
            <a:ext cx="13483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26617" y="3343275"/>
            <a:ext cx="1111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H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SO</a:t>
            </a:r>
            <a:r>
              <a:rPr lang="en-US" baseline="-25000">
                <a:solidFill>
                  <a:srgbClr val="000099"/>
                </a:solidFill>
              </a:rPr>
              <a:t>4 đặc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29867" y="3830638"/>
            <a:ext cx="359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t</a:t>
            </a:r>
            <a:r>
              <a:rPr lang="en-US" baseline="30000">
                <a:solidFill>
                  <a:srgbClr val="000099"/>
                </a:solidFill>
              </a:rPr>
              <a:t>0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79268" y="3482975"/>
            <a:ext cx="3305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000" b="1">
                <a:solidFill>
                  <a:srgbClr val="000099"/>
                </a:solidFill>
              </a:rPr>
              <a:t>(CH</a:t>
            </a:r>
            <a:r>
              <a:rPr lang="en-US" sz="2000" b="1" baseline="-25000">
                <a:solidFill>
                  <a:srgbClr val="000099"/>
                </a:solidFill>
              </a:rPr>
              <a:t>3</a:t>
            </a:r>
            <a:r>
              <a:rPr lang="en-US" sz="2000" b="1">
                <a:solidFill>
                  <a:srgbClr val="000099"/>
                </a:solidFill>
              </a:rPr>
              <a:t>COO)</a:t>
            </a:r>
            <a:r>
              <a:rPr lang="en-US" sz="2000" b="1" baseline="-25000">
                <a:solidFill>
                  <a:srgbClr val="000099"/>
                </a:solidFill>
              </a:rPr>
              <a:t>2</a:t>
            </a:r>
            <a:r>
              <a:rPr lang="en-US" sz="2000" b="1">
                <a:solidFill>
                  <a:srgbClr val="000099"/>
                </a:solidFill>
              </a:rPr>
              <a:t>C</a:t>
            </a:r>
            <a:r>
              <a:rPr lang="en-US" sz="2000" b="1" baseline="-25000">
                <a:solidFill>
                  <a:srgbClr val="000099"/>
                </a:solidFill>
              </a:rPr>
              <a:t>2</a:t>
            </a:r>
            <a:r>
              <a:rPr lang="en-US" sz="2000" b="1">
                <a:solidFill>
                  <a:srgbClr val="000099"/>
                </a:solidFill>
              </a:rPr>
              <a:t>H</a:t>
            </a:r>
            <a:r>
              <a:rPr lang="en-US" sz="2000" b="1" baseline="-25000">
                <a:solidFill>
                  <a:srgbClr val="000099"/>
                </a:solidFill>
              </a:rPr>
              <a:t>4</a:t>
            </a:r>
            <a:r>
              <a:rPr lang="en-US" sz="2000" b="1">
                <a:solidFill>
                  <a:srgbClr val="000099"/>
                </a:solidFill>
              </a:rPr>
              <a:t> + 2H</a:t>
            </a:r>
            <a:r>
              <a:rPr lang="en-US" sz="2000" b="1" baseline="-25000">
                <a:solidFill>
                  <a:srgbClr val="000099"/>
                </a:solidFill>
              </a:rPr>
              <a:t>2</a:t>
            </a:r>
            <a:r>
              <a:rPr lang="en-US" sz="2000" b="1">
                <a:solidFill>
                  <a:srgbClr val="000099"/>
                </a:solidFill>
              </a:rPr>
              <a:t>O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44551" y="4027488"/>
            <a:ext cx="97033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Etylen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glicol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etylen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diaxetat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9185" y="5038725"/>
            <a:ext cx="4997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000" b="1" dirty="0">
                <a:solidFill>
                  <a:srgbClr val="000099"/>
                </a:solidFill>
              </a:rPr>
              <a:t>2.      3CH</a:t>
            </a:r>
            <a:r>
              <a:rPr lang="en-US" sz="2000" b="1" baseline="-25000" dirty="0">
                <a:solidFill>
                  <a:srgbClr val="000099"/>
                </a:solidFill>
              </a:rPr>
              <a:t>3</a:t>
            </a:r>
            <a:r>
              <a:rPr lang="en-US" sz="2000" b="1" dirty="0">
                <a:solidFill>
                  <a:srgbClr val="000099"/>
                </a:solidFill>
              </a:rPr>
              <a:t>COOH   +     C</a:t>
            </a:r>
            <a:r>
              <a:rPr lang="en-US" sz="2000" b="1" baseline="-25000" dirty="0">
                <a:solidFill>
                  <a:srgbClr val="000099"/>
                </a:solidFill>
              </a:rPr>
              <a:t>3</a:t>
            </a:r>
            <a:r>
              <a:rPr lang="en-US" sz="2000" b="1" dirty="0">
                <a:solidFill>
                  <a:srgbClr val="000099"/>
                </a:solidFill>
              </a:rPr>
              <a:t>H</a:t>
            </a:r>
            <a:r>
              <a:rPr lang="en-US" sz="2000" b="1" baseline="-25000" dirty="0">
                <a:solidFill>
                  <a:srgbClr val="000099"/>
                </a:solidFill>
              </a:rPr>
              <a:t>5</a:t>
            </a:r>
            <a:r>
              <a:rPr lang="en-US" sz="2000" b="1" dirty="0">
                <a:solidFill>
                  <a:srgbClr val="000099"/>
                </a:solidFill>
              </a:rPr>
              <a:t>(OH)</a:t>
            </a:r>
            <a:r>
              <a:rPr lang="en-US" sz="2000" b="1" baseline="-25000" dirty="0">
                <a:solidFill>
                  <a:srgbClr val="000099"/>
                </a:solidFill>
              </a:rPr>
              <a:t>3</a:t>
            </a:r>
            <a:endParaRPr lang="en-US" sz="2000" b="1" dirty="0">
              <a:solidFill>
                <a:srgbClr val="000099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748867" y="5245100"/>
            <a:ext cx="12424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643034" y="5314950"/>
            <a:ext cx="13483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26617" y="4829175"/>
            <a:ext cx="1111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H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SO</a:t>
            </a:r>
            <a:r>
              <a:rPr lang="en-US" baseline="-25000">
                <a:solidFill>
                  <a:srgbClr val="000099"/>
                </a:solidFill>
              </a:rPr>
              <a:t>4 đặc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29867" y="5316539"/>
            <a:ext cx="359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t</a:t>
            </a:r>
            <a:r>
              <a:rPr lang="en-US" baseline="30000">
                <a:solidFill>
                  <a:srgbClr val="000099"/>
                </a:solidFill>
              </a:rPr>
              <a:t>0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79267" y="4968875"/>
            <a:ext cx="3297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000" b="1">
                <a:solidFill>
                  <a:srgbClr val="000099"/>
                </a:solidFill>
              </a:rPr>
              <a:t>(CH</a:t>
            </a:r>
            <a:r>
              <a:rPr lang="en-US" sz="2000" b="1" baseline="-25000">
                <a:solidFill>
                  <a:srgbClr val="000099"/>
                </a:solidFill>
              </a:rPr>
              <a:t>3</a:t>
            </a:r>
            <a:r>
              <a:rPr lang="en-US" sz="2000" b="1">
                <a:solidFill>
                  <a:srgbClr val="000099"/>
                </a:solidFill>
              </a:rPr>
              <a:t>COO)</a:t>
            </a:r>
            <a:r>
              <a:rPr lang="en-US" sz="2000" b="1" baseline="-25000">
                <a:solidFill>
                  <a:srgbClr val="000099"/>
                </a:solidFill>
              </a:rPr>
              <a:t>3</a:t>
            </a:r>
            <a:r>
              <a:rPr lang="en-US" sz="2000" b="1">
                <a:solidFill>
                  <a:srgbClr val="000099"/>
                </a:solidFill>
              </a:rPr>
              <a:t>C</a:t>
            </a:r>
            <a:r>
              <a:rPr lang="en-US" sz="2000" b="1" baseline="-25000">
                <a:solidFill>
                  <a:srgbClr val="000099"/>
                </a:solidFill>
              </a:rPr>
              <a:t>3</a:t>
            </a:r>
            <a:r>
              <a:rPr lang="en-US" sz="2000" b="1">
                <a:solidFill>
                  <a:srgbClr val="000099"/>
                </a:solidFill>
              </a:rPr>
              <a:t>H</a:t>
            </a:r>
            <a:r>
              <a:rPr lang="en-US" sz="2000" b="1" baseline="-25000">
                <a:solidFill>
                  <a:srgbClr val="000099"/>
                </a:solidFill>
              </a:rPr>
              <a:t>5</a:t>
            </a:r>
            <a:r>
              <a:rPr lang="en-US" sz="2000" b="1">
                <a:solidFill>
                  <a:srgbClr val="000099"/>
                </a:solidFill>
              </a:rPr>
              <a:t> + 3H</a:t>
            </a:r>
            <a:r>
              <a:rPr lang="en-US" sz="2000" b="1" baseline="-25000">
                <a:solidFill>
                  <a:srgbClr val="000099"/>
                </a:solidFill>
              </a:rPr>
              <a:t>2</a:t>
            </a:r>
            <a:r>
              <a:rPr lang="en-US" sz="2000" b="1">
                <a:solidFill>
                  <a:srgbClr val="000099"/>
                </a:solidFill>
              </a:rPr>
              <a:t>O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44551" y="5513388"/>
            <a:ext cx="93233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axetic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triaxetat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6" grpId="0"/>
      <p:bldP spid="18" grpId="0"/>
      <p:bldP spid="21" grpId="0"/>
      <p:bldP spid="22" grpId="0"/>
      <p:bldP spid="23" grpId="0"/>
      <p:bldP spid="24" grpId="0"/>
      <p:bldP spid="28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8" name="Picture 98" descr="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2008188"/>
            <a:ext cx="9906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1" name="Picture 111" descr="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351" y="2255839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9332384" y="6119814"/>
            <a:ext cx="1727200" cy="782637"/>
            <a:chOff x="3832" y="3312"/>
            <a:chExt cx="908" cy="784"/>
          </a:xfrm>
        </p:grpSpPr>
        <p:pic>
          <p:nvPicPr>
            <p:cNvPr id="27680" name="Picture 104" descr="Laml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30826" name="Group 106"/>
          <p:cNvGrpSpPr>
            <a:grpSpLocks/>
          </p:cNvGrpSpPr>
          <p:nvPr/>
        </p:nvGrpSpPr>
        <p:grpSpPr bwMode="auto">
          <a:xfrm>
            <a:off x="10991851" y="6000751"/>
            <a:ext cx="1305983" cy="918460"/>
            <a:chOff x="4875" y="3187"/>
            <a:chExt cx="885" cy="821"/>
          </a:xfrm>
        </p:grpSpPr>
        <p:pic>
          <p:nvPicPr>
            <p:cNvPr id="27678" name="Picture 107" descr="Ketqu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9" name="Text Box 108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30829" name="Picture 109" descr="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5" y="5070475"/>
            <a:ext cx="99271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0" name="Picture 110" descr="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351" y="5426076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2" name="Picture 112" descr="V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3043239"/>
            <a:ext cx="1003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3" name="Picture 113" descr="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401" y="3255964"/>
            <a:ext cx="30268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4" name="Picture 114" descr="V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8" y="4059238"/>
            <a:ext cx="98636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5" name="Picture 115" descr="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234" y="4289426"/>
            <a:ext cx="30268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9" name="Group 119"/>
          <p:cNvGrpSpPr>
            <a:grpSpLocks/>
          </p:cNvGrpSpPr>
          <p:nvPr/>
        </p:nvGrpSpPr>
        <p:grpSpPr bwMode="auto">
          <a:xfrm>
            <a:off x="110068" y="5789613"/>
            <a:ext cx="7776633" cy="1065212"/>
            <a:chOff x="204" y="3475"/>
            <a:chExt cx="3674" cy="671"/>
          </a:xfrm>
        </p:grpSpPr>
        <p:pic>
          <p:nvPicPr>
            <p:cNvPr id="27676" name="Picture 120" descr="Hoabuon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7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30842" name="Group 122" descr="D"/>
          <p:cNvGrpSpPr>
            <a:grpSpLocks/>
          </p:cNvGrpSpPr>
          <p:nvPr/>
        </p:nvGrpSpPr>
        <p:grpSpPr bwMode="auto">
          <a:xfrm>
            <a:off x="-198966" y="5808664"/>
            <a:ext cx="8600017" cy="992187"/>
            <a:chOff x="-149" y="3594"/>
            <a:chExt cx="4063" cy="625"/>
          </a:xfrm>
        </p:grpSpPr>
        <p:pic>
          <p:nvPicPr>
            <p:cNvPr id="27674" name="Picture 117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" y="3594"/>
              <a:ext cx="689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5" name="Text Box 118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en-US" b="1"/>
                <a:t> </a:t>
              </a:r>
              <a:r>
                <a:rPr lang="en-US" altLang="en-US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pic>
        <p:nvPicPr>
          <p:cNvPr id="30886" name="Picture 166" descr="tn_t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892800"/>
            <a:ext cx="99906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0306" y="2113101"/>
            <a:ext cx="12430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6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23" y="3160502"/>
            <a:ext cx="99038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600" b="1" dirty="0">
                <a:ln/>
                <a:solidFill>
                  <a:srgbClr val="FF0000"/>
                </a:solidFill>
                <a:latin typeface="+mj-lt"/>
              </a:rPr>
              <a:t>B</a:t>
            </a:r>
            <a:endParaRPr lang="en-US" sz="36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03689" y="4240510"/>
            <a:ext cx="1729317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600" b="1" dirty="0">
                <a:ln/>
                <a:solidFill>
                  <a:srgbClr val="FF0000"/>
                </a:solidFill>
                <a:latin typeface="+mj-lt"/>
              </a:rPr>
              <a:t>C</a:t>
            </a:r>
            <a:endParaRPr lang="en-US" sz="36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985" y="5215018"/>
            <a:ext cx="98716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600" b="1" dirty="0">
                <a:ln/>
                <a:solidFill>
                  <a:srgbClr val="FF0000"/>
                </a:solidFill>
                <a:latin typeface="+mj-lt"/>
              </a:rPr>
              <a:t>D</a:t>
            </a:r>
            <a:endParaRPr lang="en-US" sz="36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245412" y="200821"/>
            <a:ext cx="10985500" cy="1719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3:Ancol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etylic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Single Corner Rounded 8"/>
          <p:cNvSpPr/>
          <p:nvPr/>
        </p:nvSpPr>
        <p:spPr>
          <a:xfrm>
            <a:off x="1047751" y="1887539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: Single Corner Rounded 43"/>
          <p:cNvSpPr/>
          <p:nvPr/>
        </p:nvSpPr>
        <p:spPr>
          <a:xfrm>
            <a:off x="1068918" y="2919414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: Single Corner Rounded 44"/>
          <p:cNvSpPr/>
          <p:nvPr/>
        </p:nvSpPr>
        <p:spPr>
          <a:xfrm>
            <a:off x="1092200" y="3960814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COOH.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: Single Corner Rounded 45"/>
          <p:cNvSpPr/>
          <p:nvPr/>
        </p:nvSpPr>
        <p:spPr>
          <a:xfrm>
            <a:off x="1115484" y="4991100"/>
            <a:ext cx="10634133" cy="954088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72" name="Picture 56" descr="Picture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-9525"/>
            <a:ext cx="92498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578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5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8" name="Picture 98" descr="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30480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1" name="Picture 111" descr="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917" y="3244851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9332384" y="6119814"/>
            <a:ext cx="1727200" cy="782637"/>
            <a:chOff x="3832" y="3312"/>
            <a:chExt cx="908" cy="784"/>
          </a:xfrm>
        </p:grpSpPr>
        <p:pic>
          <p:nvPicPr>
            <p:cNvPr id="26655" name="Picture 104" descr="Laml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6" name="Text Box 105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30826" name="Group 106"/>
          <p:cNvGrpSpPr>
            <a:grpSpLocks/>
          </p:cNvGrpSpPr>
          <p:nvPr/>
        </p:nvGrpSpPr>
        <p:grpSpPr bwMode="auto">
          <a:xfrm>
            <a:off x="10991851" y="6000751"/>
            <a:ext cx="1305983" cy="918460"/>
            <a:chOff x="4875" y="3187"/>
            <a:chExt cx="885" cy="821"/>
          </a:xfrm>
        </p:grpSpPr>
        <p:pic>
          <p:nvPicPr>
            <p:cNvPr id="26653" name="Picture 107" descr="Ketqu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4" name="Text Box 108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30829" name="Picture 109" descr="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1989138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0" name="Picture 110" descr="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417" y="2295526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2" name="Picture 112" descr="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081464"/>
            <a:ext cx="1001184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3" name="Picture 113" descr="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584" y="4187826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4" name="Picture 114" descr="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4" y="5083176"/>
            <a:ext cx="98848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5" name="Picture 115" descr="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417" y="5259389"/>
            <a:ext cx="30268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9" name="Group 119"/>
          <p:cNvGrpSpPr>
            <a:grpSpLocks/>
          </p:cNvGrpSpPr>
          <p:nvPr/>
        </p:nvGrpSpPr>
        <p:grpSpPr bwMode="auto">
          <a:xfrm>
            <a:off x="110068" y="5789613"/>
            <a:ext cx="7776633" cy="1065212"/>
            <a:chOff x="204" y="3475"/>
            <a:chExt cx="3674" cy="671"/>
          </a:xfrm>
        </p:grpSpPr>
        <p:pic>
          <p:nvPicPr>
            <p:cNvPr id="26651" name="Picture 120" descr="Hoabuon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2" name="Text Box 12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pic>
        <p:nvPicPr>
          <p:cNvPr id="26649" name="Picture 117" descr="Hoacuoi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66" y="5808664"/>
            <a:ext cx="145838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6" name="Picture 166" descr="tn_t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892800"/>
            <a:ext cx="99906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0306" y="2113101"/>
            <a:ext cx="124306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A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329" y="3160502"/>
            <a:ext cx="99038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B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03689" y="4240510"/>
            <a:ext cx="172931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C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985" y="5250876"/>
            <a:ext cx="98716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+mj-lt"/>
              </a:rPr>
              <a:t>D</a:t>
            </a:r>
            <a:endParaRPr lang="en-US" sz="3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3805" y="58738"/>
            <a:ext cx="10985500" cy="1719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metylic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alt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: Single Corner Rounded 8"/>
          <p:cNvSpPr/>
          <p:nvPr/>
        </p:nvSpPr>
        <p:spPr>
          <a:xfrm>
            <a:off x="1047751" y="1887539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: Single Corner Rounded 43"/>
          <p:cNvSpPr/>
          <p:nvPr/>
        </p:nvSpPr>
        <p:spPr>
          <a:xfrm>
            <a:off x="1068918" y="2919414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: Single Corner Rounded 44"/>
          <p:cNvSpPr/>
          <p:nvPr/>
        </p:nvSpPr>
        <p:spPr>
          <a:xfrm>
            <a:off x="1092200" y="3960814"/>
            <a:ext cx="10634133" cy="954087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: Single Corner Rounded 45"/>
          <p:cNvSpPr/>
          <p:nvPr/>
        </p:nvSpPr>
        <p:spPr>
          <a:xfrm>
            <a:off x="1115484" y="4991100"/>
            <a:ext cx="10634133" cy="954088"/>
          </a:xfrm>
          <a:prstGeom prst="round1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8" name="Picture 5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-9525"/>
            <a:ext cx="92498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98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968BD-176E-4D56-A5B2-67AB4C4A98CB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28675" name="Picture 3" descr="C:\Documents and Settings\Admin\Desktop\97538e41e402b971e11954080639e6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58738"/>
            <a:ext cx="6366933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Documents and Settings\Admin\Desktop\6-800x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666875"/>
            <a:ext cx="815551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5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9" name="Table Placeholder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89BC7-8E82-4B4C-BE7D-06C825FD7441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45058" name="Picture 2" descr="C:\Documents and Settings\Admi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5522384" cy="552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C:\Documents and Settings\Admin\Desktop\keo-bon-mua-huong-trai-cay-70g-201901141319589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84" y="2162175"/>
            <a:ext cx="7076016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29900" y="3657600"/>
            <a:ext cx="4572000" cy="609600"/>
          </a:xfrm>
          <a:prstGeom prst="rect">
            <a:avLst/>
          </a:prstGeom>
          <a:solidFill>
            <a:srgbClr val="80008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FF00"/>
                </a:solidFill>
                <a:cs typeface="Arial" charset="0"/>
              </a:rPr>
              <a:t>Mïi th¬m</a:t>
            </a:r>
          </a:p>
        </p:txBody>
      </p:sp>
      <p:pic>
        <p:nvPicPr>
          <p:cNvPr id="25605" name="Picture 5" descr="hoanhai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759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CAYVOH6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80" y="457200"/>
            <a:ext cx="3657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A5RK99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2" y="3505200"/>
            <a:ext cx="233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CAWN44G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00" y="3505200"/>
            <a:ext cx="242146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3759200" y="2743200"/>
            <a:ext cx="233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6400800" y="2667000"/>
            <a:ext cx="2540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2447080" y="4267200"/>
            <a:ext cx="2762249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6029056" y="4292596"/>
            <a:ext cx="271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84000" y="6553200"/>
            <a:ext cx="508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27601" y="4572001"/>
            <a:ext cx="2959100" cy="152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16" grpId="0" animBg="1"/>
      <p:bldP spid="25617" grpId="0" animBg="1"/>
      <p:bldP spid="25618" grpId="0" animBg="1"/>
      <p:bldP spid="2561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7"/>
          <p:cNvSpPr>
            <a:spLocks noChangeArrowheads="1" noChangeShapeType="1" noTextEdit="1"/>
          </p:cNvSpPr>
          <p:nvPr/>
        </p:nvSpPr>
        <p:spPr bwMode="auto">
          <a:xfrm rot="-475703">
            <a:off x="2159001" y="1614488"/>
            <a:ext cx="8447617" cy="3600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1519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BD388"/>
                </a:solidFill>
                <a:latin typeface="Humanst521 BT"/>
              </a:rPr>
              <a:t>ESTE</a:t>
            </a:r>
          </a:p>
        </p:txBody>
      </p:sp>
    </p:spTree>
    <p:extLst>
      <p:ext uri="{BB962C8B-B14F-4D97-AF65-F5344CB8AC3E}">
        <p14:creationId xmlns:p14="http://schemas.microsoft.com/office/powerpoint/2010/main" val="3397721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1539</TotalTime>
  <Words>1750</Words>
  <Application>Microsoft Office PowerPoint</Application>
  <PresentationFormat>Widescreen</PresentationFormat>
  <Paragraphs>337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.VnTime</vt:lpstr>
      <vt:lpstr>Arial</vt:lpstr>
      <vt:lpstr>Calibri</vt:lpstr>
      <vt:lpstr>Cambria</vt:lpstr>
      <vt:lpstr>Georgia</vt:lpstr>
      <vt:lpstr>Humanst521 BT</vt:lpstr>
      <vt:lpstr>Times New Roman</vt:lpstr>
      <vt:lpstr>Adjacency</vt:lpstr>
      <vt:lpstr>Equation</vt:lpstr>
      <vt:lpstr>ChemDraw.Document.6.0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KHÁI NIỆM, CẤU TẠO, ĐỒNG PHÂN  VÀ DANH PHÁP</vt:lpstr>
      <vt:lpstr>2. Cấu tạo: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 – TÍNH CHẤT VẬT LÝ:</vt:lpstr>
      <vt:lpstr>PowerPoint Presentation</vt:lpstr>
      <vt:lpstr>III. TÍNH CHẤT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PHẢN ỨNG ESTE HÓA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Hùng</dc:creator>
  <cp:lastModifiedBy>Thư Nguyễn</cp:lastModifiedBy>
  <cp:revision>122</cp:revision>
  <dcterms:created xsi:type="dcterms:W3CDTF">2019-10-11T07:31:39Z</dcterms:created>
  <dcterms:modified xsi:type="dcterms:W3CDTF">2021-09-05T17:20:30Z</dcterms:modified>
</cp:coreProperties>
</file>