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307" r:id="rId11"/>
    <p:sldId id="30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EEB90-52E1-40B4-AB17-E914394EA953}"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D06C7-948E-470D-B72B-33E4E1DAA8EE}" type="slidenum">
              <a:rPr lang="en-US" smtClean="0"/>
              <a:t>‹#›</a:t>
            </a:fld>
            <a:endParaRPr lang="en-US"/>
          </a:p>
        </p:txBody>
      </p:sp>
    </p:spTree>
    <p:extLst>
      <p:ext uri="{BB962C8B-B14F-4D97-AF65-F5344CB8AC3E}">
        <p14:creationId xmlns:p14="http://schemas.microsoft.com/office/powerpoint/2010/main" val="61016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11</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5/8/2023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5/8/2023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5/8/2023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11570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5/8/2023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EA40-EB33-4BF0-A035-E18431535181}"/>
              </a:ext>
            </a:extLst>
          </p:cNvPr>
          <p:cNvSpPr>
            <a:spLocks noGrp="1"/>
          </p:cNvSpPr>
          <p:nvPr>
            <p:ph type="ctrTitle"/>
          </p:nvPr>
        </p:nvSpPr>
        <p:spPr>
          <a:xfrm>
            <a:off x="2491408" y="1603904"/>
            <a:ext cx="8123583" cy="1825096"/>
          </a:xfrm>
        </p:spPr>
        <p:txBody>
          <a:bodyPr>
            <a:normAutofit/>
          </a:bodyPr>
          <a:lstStyle/>
          <a:p>
            <a:pPr algn="ctr"/>
            <a:r>
              <a:rPr lang="en-US" sz="3600" b="1">
                <a:latin typeface="Times New Roman" panose="02020603050405020304" pitchFamily="18" charset="0"/>
                <a:cs typeface="Times New Roman" panose="02020603050405020304" pitchFamily="18" charset="0"/>
              </a:rPr>
              <a:t>Bài 3: quan hệ giữa các bảng và khóa ngoài </a:t>
            </a:r>
            <a:br>
              <a:rPr lang="en-US" sz="3600" b="1">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trong cơ sở dữ liệu quan hệ</a:t>
            </a:r>
          </a:p>
        </p:txBody>
      </p:sp>
    </p:spTree>
    <p:extLst>
      <p:ext uri="{BB962C8B-B14F-4D97-AF65-F5344CB8AC3E}">
        <p14:creationId xmlns:p14="http://schemas.microsoft.com/office/powerpoint/2010/main" val="47908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EFBFD2-2E1D-44C9-85CB-D20CCAFB79C6}"/>
              </a:ext>
            </a:extLst>
          </p:cNvPr>
          <p:cNvPicPr>
            <a:picLocks noChangeAspect="1"/>
          </p:cNvPicPr>
          <p:nvPr/>
        </p:nvPicPr>
        <p:blipFill rotWithShape="1">
          <a:blip r:embed="rId2"/>
          <a:srcRect l="19022" t="29943" r="20435" b="20565"/>
          <a:stretch/>
        </p:blipFill>
        <p:spPr>
          <a:xfrm>
            <a:off x="127394" y="371060"/>
            <a:ext cx="11937211" cy="5486401"/>
          </a:xfrm>
          <a:prstGeom prst="rect">
            <a:avLst/>
          </a:prstGeom>
        </p:spPr>
      </p:pic>
    </p:spTree>
    <p:extLst>
      <p:ext uri="{BB962C8B-B14F-4D97-AF65-F5344CB8AC3E}">
        <p14:creationId xmlns:p14="http://schemas.microsoft.com/office/powerpoint/2010/main" val="308880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lstStyle/>
          <a:p>
            <a:r>
              <a:rPr lang="en-US" dirty="0">
                <a:solidFill>
                  <a:srgbClr val="FFC000"/>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5963776" y="80610"/>
            <a:ext cx="6207472" cy="3979670"/>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11</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225287" y="71288"/>
            <a:ext cx="5738489" cy="3988992"/>
          </a:xfrm>
          <a:prstGeom prst="rect">
            <a:avLst/>
          </a:prstGeom>
        </p:spPr>
      </p:pic>
    </p:spTree>
    <p:extLst>
      <p:ext uri="{BB962C8B-B14F-4D97-AF65-F5344CB8AC3E}">
        <p14:creationId xmlns:p14="http://schemas.microsoft.com/office/powerpoint/2010/main" val="239422101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B1115F-E200-4C97-8041-CB587B92E1E0}"/>
              </a:ext>
            </a:extLst>
          </p:cNvPr>
          <p:cNvSpPr txBox="1"/>
          <p:nvPr/>
        </p:nvSpPr>
        <p:spPr>
          <a:xfrm>
            <a:off x="291548" y="278905"/>
            <a:ext cx="11741426" cy="2101857"/>
          </a:xfrm>
          <a:prstGeom prst="rect">
            <a:avLst/>
          </a:prstGeom>
          <a:noFill/>
        </p:spPr>
        <p:txBody>
          <a:bodyPr wrap="square">
            <a:spAutoFit/>
          </a:bodyPr>
          <a:lstStyle/>
          <a:p>
            <a:pPr>
              <a:lnSpc>
                <a:spcPct val="124000"/>
              </a:lnSpc>
              <a:spcAft>
                <a:spcPts val="600"/>
              </a:spcAft>
            </a:pPr>
            <a:r>
              <a:rPr lang="en-US" sz="2600" b="1">
                <a:solidFill>
                  <a:srgbClr val="FFFF00"/>
                </a:solidFill>
                <a:latin typeface="Times New Roman" panose="02020603050405020304" pitchFamily="18" charset="0"/>
                <a:ea typeface="Arial" panose="020B0604020202020204" pitchFamily="34" charset="0"/>
                <a:cs typeface="Times New Roman" panose="02020603050405020304" pitchFamily="18" charset="0"/>
              </a:rPr>
              <a:t>1. </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Tính dư thừa dữ liệu</a:t>
            </a:r>
            <a:endParaRPr lang="en-US" sz="260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4000"/>
              </a:lnSpc>
              <a:spcAft>
                <a:spcPts val="300"/>
              </a:spcAft>
            </a:pPr>
            <a:r>
              <a:rPr lang="vi-VN" sz="2600" b="1">
                <a:solidFill>
                  <a:srgbClr val="92D050"/>
                </a:solidFill>
                <a:effectLst/>
                <a:latin typeface="Times New Roman" panose="02020603050405020304" pitchFamily="18" charset="0"/>
                <a:ea typeface="Arial" panose="020B0604020202020204" pitchFamily="34" charset="0"/>
                <a:cs typeface="Times New Roman" panose="02020603050405020304" pitchFamily="18" charset="0"/>
              </a:rPr>
              <a:t>a) Dư thừa dữ liệu cỏ thể d</a:t>
            </a:r>
            <a:r>
              <a:rPr lang="en-US" sz="2600" b="1">
                <a:solidFill>
                  <a:srgbClr val="92D050"/>
                </a:solidFill>
                <a:effectLst/>
                <a:latin typeface="Times New Roman" panose="02020603050405020304" pitchFamily="18" charset="0"/>
                <a:ea typeface="Arial" panose="020B0604020202020204" pitchFamily="34" charset="0"/>
                <a:cs typeface="Times New Roman" panose="02020603050405020304" pitchFamily="18" charset="0"/>
              </a:rPr>
              <a:t>ẫ</a:t>
            </a:r>
            <a:r>
              <a:rPr lang="vi-VN" sz="2600" b="1">
                <a:solidFill>
                  <a:srgbClr val="92D050"/>
                </a:solidFill>
                <a:effectLst/>
                <a:latin typeface="Times New Roman" panose="02020603050405020304" pitchFamily="18" charset="0"/>
                <a:ea typeface="Arial" panose="020B0604020202020204" pitchFamily="34" charset="0"/>
                <a:cs typeface="Times New Roman" panose="02020603050405020304" pitchFamily="18" charset="0"/>
              </a:rPr>
              <a:t>n đến dữ liệu không nhất quán khi cập nhật</a:t>
            </a:r>
            <a:r>
              <a:rPr lang="en-US" sz="2600" b="1">
                <a:solidFill>
                  <a:srgbClr val="92D050"/>
                </a:solidFill>
                <a:effectLst/>
                <a:latin typeface="Times New Roman" panose="02020603050405020304" pitchFamily="18" charset="0"/>
                <a:ea typeface="Arial" panose="020B0604020202020204" pitchFamily="34" charset="0"/>
                <a:cs typeface="Times New Roman" panose="02020603050405020304" pitchFamily="18" charset="0"/>
              </a:rPr>
              <a:t>.</a:t>
            </a:r>
          </a:p>
          <a:p>
            <a:pPr rtl="0"/>
            <a:r>
              <a:rPr lang="vi-VN" sz="2800" b="0" i="0" u="none" strike="noStrike" kern="1200" baseline="0">
                <a:solidFill>
                  <a:srgbClr val="FFFFFF"/>
                </a:solidFill>
                <a:latin typeface="Times New Roman" panose="02020603050405020304" pitchFamily="18" charset="0"/>
              </a:rPr>
              <a:t>CSDL thường không lưu trữ những dữ liệu trùng lặp hoặc những thông tin có thể dễ dàng suy diễn hay tính toán được từ những dữ liệu đã có.</a:t>
            </a:r>
          </a:p>
        </p:txBody>
      </p:sp>
      <p:sp>
        <p:nvSpPr>
          <p:cNvPr id="8" name="Rectangle 9">
            <a:extLst>
              <a:ext uri="{FF2B5EF4-FFF2-40B4-BE49-F238E27FC236}">
                <a16:creationId xmlns:a16="http://schemas.microsoft.com/office/drawing/2014/main" id="{00BE9394-650E-4967-86BD-E94877ECB24C}"/>
              </a:ext>
            </a:extLst>
          </p:cNvPr>
          <p:cNvSpPr>
            <a:spLocks noChangeArrowheads="1"/>
          </p:cNvSpPr>
          <p:nvPr/>
        </p:nvSpPr>
        <p:spPr bwMode="auto">
          <a:xfrm>
            <a:off x="437322" y="2472842"/>
            <a:ext cx="3485322" cy="317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325" indent="-60325">
              <a:spcBef>
                <a:spcPct val="20000"/>
              </a:spcBef>
              <a:buChar char="•"/>
              <a:defRPr sz="3200">
                <a:solidFill>
                  <a:schemeClr val="tx1"/>
                </a:solidFill>
                <a:latin typeface="Arial" panose="020B0604020202020204" pitchFamily="34" charset="0"/>
              </a:defRPr>
            </a:lvl1pPr>
            <a:lvl2pPr marL="511175"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Clr>
                <a:schemeClr val="tx1"/>
              </a:buClr>
              <a:buNone/>
            </a:pPr>
            <a:r>
              <a:rPr lang="en-US" altLang="en-US" sz="2600" b="1">
                <a:latin typeface="Times New Roman" panose="02020603050405020304" pitchFamily="18" charset="0"/>
                <a:cs typeface="Times New Roman" panose="02020603050405020304" pitchFamily="18" charset="0"/>
              </a:rPr>
              <a:t>Ví dụ:</a:t>
            </a:r>
            <a:r>
              <a:rPr lang="en-US" altLang="en-US" sz="2400" b="1">
                <a:latin typeface=".VnBook-Antiqua" panose="020B7200000000000000" pitchFamily="34" charset="0"/>
              </a:rPr>
              <a:t> </a:t>
            </a:r>
            <a:r>
              <a:rPr lang="vi-VN" sz="2400" b="1">
                <a:solidFill>
                  <a:srgbClr val="FFFFFF"/>
                </a:solidFill>
                <a:latin typeface="Times New Roman" panose="02020603050405020304" pitchFamily="18" charset="0"/>
              </a:rPr>
              <a:t>CSDL điểm thi</a:t>
            </a:r>
            <a:r>
              <a:rPr lang="vi-VN" sz="2400">
                <a:solidFill>
                  <a:srgbClr val="FFFFFF"/>
                </a:solidFill>
                <a:latin typeface="Times New Roman" panose="02020603050405020304" pitchFamily="18" charset="0"/>
              </a:rPr>
              <a:t> không cần chứa thông tin về TUỔI của thí sinh vì thông tin này có thể đưược tính toán từ thông tin NGÀY SINH và hiển thị trên khung nhìn cần thiết. </a:t>
            </a:r>
            <a:endParaRPr lang="en-US" altLang="en-US" sz="2400">
              <a:latin typeface=".VnBook-Antiqua" panose="020B7200000000000000" pitchFamily="34" charset="0"/>
            </a:endParaRPr>
          </a:p>
        </p:txBody>
      </p:sp>
      <p:pic>
        <p:nvPicPr>
          <p:cNvPr id="9" name="Picture 10">
            <a:extLst>
              <a:ext uri="{FF2B5EF4-FFF2-40B4-BE49-F238E27FC236}">
                <a16:creationId xmlns:a16="http://schemas.microsoft.com/office/drawing/2014/main" id="{4F6A1680-28F1-4DE1-ABB5-22969FDCA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508" y="2797245"/>
            <a:ext cx="7626944" cy="284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1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416E75-857C-49E6-951C-529F606DA887}"/>
              </a:ext>
            </a:extLst>
          </p:cNvPr>
          <p:cNvSpPr txBox="1"/>
          <p:nvPr/>
        </p:nvSpPr>
        <p:spPr>
          <a:xfrm>
            <a:off x="185530" y="211237"/>
            <a:ext cx="11887199" cy="3601435"/>
          </a:xfrm>
          <a:prstGeom prst="rect">
            <a:avLst/>
          </a:prstGeom>
          <a:noFill/>
        </p:spPr>
        <p:txBody>
          <a:bodyPr wrap="square">
            <a:spAutoFit/>
          </a:bodyPr>
          <a:lstStyle/>
          <a:p>
            <a:pPr algn="just">
              <a:lnSpc>
                <a:spcPct val="145000"/>
              </a:lnSpc>
            </a:pPr>
            <a:r>
              <a:rPr lang="vi-VN" sz="2600" b="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b) CSDL cần được thiết kế để tránh dư thừa dữ liệu</a:t>
            </a:r>
            <a:endParaRPr lang="en-US" sz="2600" b="1">
              <a:solidFill>
                <a:srgbClr val="FFC00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Dư th</a:t>
            </a:r>
            <a:r>
              <a:rPr lang="en-US" sz="2600">
                <a:latin typeface="Times New Roman" panose="02020603050405020304" pitchFamily="18" charset="0"/>
                <a:ea typeface="Times New Roman" panose="02020603050405020304" pitchFamily="18" charset="0"/>
                <a:cs typeface="Times New Roman" panose="02020603050405020304" pitchFamily="18" charset="0"/>
              </a:rPr>
              <a:t>ừ</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a dữ liệu do trùng l</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ặ</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p dữ liệu có như</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600">
                <a:latin typeface="Times New Roman" panose="02020603050405020304" pitchFamily="18" charset="0"/>
                <a:ea typeface="Times New Roman" panose="02020603050405020304" pitchFamily="18" charset="0"/>
                <a:cs typeface="Times New Roman" panose="02020603050405020304" pitchFamily="18" charset="0"/>
              </a:rPr>
              <a:t>điể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m l</a:t>
            </a:r>
            <a:r>
              <a:rPr lang="en-US" sz="2600">
                <a:latin typeface="Times New Roman" panose="02020603050405020304" pitchFamily="18" charset="0"/>
                <a:ea typeface="Times New Roman" panose="02020603050405020304" pitchFamily="18" charset="0"/>
                <a:cs typeface="Times New Roman" panose="02020603050405020304" pitchFamily="18" charset="0"/>
              </a:rPr>
              <a:t>à</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nhiều vùng nhớ lưu trữ không c</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thi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và dữ liệu có th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kh</a:t>
            </a:r>
            <a:r>
              <a:rPr lang="en-US" sz="2600">
                <a:latin typeface="Times New Roman" panose="02020603050405020304" pitchFamily="18" charset="0"/>
                <a:ea typeface="Times New Roman" panose="02020603050405020304" pitchFamily="18" charset="0"/>
                <a:cs typeface="Times New Roman" panose="02020603050405020304" pitchFamily="18" charset="0"/>
              </a:rPr>
              <a:t>ô</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nh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quán (dữ liệu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bị</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trùng</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lặp</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khi c</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ậ</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p nhật</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Để tránh những nhược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i</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m do dư th</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ừ</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a dữ liệu gây ra, CSDL quan hệ thường được thi</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t k</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 g</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ồ</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m một s</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ố</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 bảng, có bảng chứa dữ liệu v</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 riêng một đ</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ố</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i tượng c</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ầ</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 qu</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 l</a:t>
            </a:r>
            <a:r>
              <a:rPr lang="en-US" sz="2600">
                <a:latin typeface="Times New Roman" panose="02020603050405020304" pitchFamily="18" charset="0"/>
                <a:ea typeface="Microsoft Sans Serif" panose="020B0604020202020204" pitchFamily="34" charset="0"/>
                <a:cs typeface="Times New Roman" panose="02020603050405020304" pitchFamily="18" charset="0"/>
              </a:rPr>
              <a:t>í</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 có b</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ng ch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ứ</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a dữ liệu về những sự kiện liên quan đến các đ</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ố</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i tượng được qu</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 l</a:t>
            </a:r>
            <a:r>
              <a:rPr lang="en-US" sz="2600">
                <a:latin typeface="Times New Roman" panose="02020603050405020304" pitchFamily="18" charset="0"/>
                <a:ea typeface="Microsoft Sans Serif" panose="020B0604020202020204" pitchFamily="34" charset="0"/>
                <a:cs typeface="Times New Roman" panose="02020603050405020304" pitchFamily="18" charset="0"/>
              </a:rPr>
              <a:t>í.</a:t>
            </a:r>
            <a:endParaRPr lang="en-US" sz="260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9880C49-C99B-421D-A0A9-5EE529CA0E5E}"/>
              </a:ext>
            </a:extLst>
          </p:cNvPr>
          <p:cNvPicPr>
            <a:picLocks noChangeAspect="1"/>
          </p:cNvPicPr>
          <p:nvPr/>
        </p:nvPicPr>
        <p:blipFill rotWithShape="1">
          <a:blip r:embed="rId2"/>
          <a:srcRect l="28478" t="47460" r="22174" b="33712"/>
          <a:stretch/>
        </p:blipFill>
        <p:spPr>
          <a:xfrm>
            <a:off x="371061" y="4063272"/>
            <a:ext cx="11452991" cy="2456797"/>
          </a:xfrm>
          <a:prstGeom prst="rect">
            <a:avLst/>
          </a:prstGeom>
        </p:spPr>
      </p:pic>
    </p:spTree>
    <p:extLst>
      <p:ext uri="{BB962C8B-B14F-4D97-AF65-F5344CB8AC3E}">
        <p14:creationId xmlns:p14="http://schemas.microsoft.com/office/powerpoint/2010/main" val="94854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1EEF7D-E95E-406F-B716-698C3A161CF7}"/>
              </a:ext>
            </a:extLst>
          </p:cNvPr>
          <p:cNvPicPr>
            <a:picLocks noChangeAspect="1"/>
          </p:cNvPicPr>
          <p:nvPr/>
        </p:nvPicPr>
        <p:blipFill rotWithShape="1">
          <a:blip r:embed="rId2"/>
          <a:srcRect l="22283" t="28975" r="18696" b="9158"/>
          <a:stretch/>
        </p:blipFill>
        <p:spPr>
          <a:xfrm>
            <a:off x="2862469" y="490159"/>
            <a:ext cx="9310022" cy="5486571"/>
          </a:xfrm>
          <a:prstGeom prst="rect">
            <a:avLst/>
          </a:prstGeom>
        </p:spPr>
      </p:pic>
      <p:sp>
        <p:nvSpPr>
          <p:cNvPr id="5" name="TextBox 4">
            <a:extLst>
              <a:ext uri="{FF2B5EF4-FFF2-40B4-BE49-F238E27FC236}">
                <a16:creationId xmlns:a16="http://schemas.microsoft.com/office/drawing/2014/main" id="{E99483DC-DA03-46CE-AC5A-62074B09EB19}"/>
              </a:ext>
            </a:extLst>
          </p:cNvPr>
          <p:cNvSpPr txBox="1"/>
          <p:nvPr/>
        </p:nvSpPr>
        <p:spPr>
          <a:xfrm>
            <a:off x="225286" y="490159"/>
            <a:ext cx="2637183" cy="5977085"/>
          </a:xfrm>
          <a:prstGeom prst="rect">
            <a:avLst/>
          </a:prstGeom>
          <a:noFill/>
        </p:spPr>
        <p:txBody>
          <a:bodyPr wrap="square">
            <a:spAutoFit/>
          </a:bodyPr>
          <a:lstStyle/>
          <a:p>
            <a:pPr indent="355600" algn="just">
              <a:lnSpc>
                <a:spcPct val="135000"/>
              </a:lnSpc>
              <a:spcAft>
                <a:spcPts val="1200"/>
              </a:spcAft>
            </a:pPr>
            <a:r>
              <a:rPr lang="en-US" sz="260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Với cách t</a:t>
            </a:r>
            <a:r>
              <a:rPr lang="en-US" sz="2600">
                <a:effectLst/>
                <a:latin typeface="Times New Roman" panose="02020603050405020304" pitchFamily="18" charset="0"/>
                <a:ea typeface="Times New Roman" panose="02020603050405020304" pitchFamily="18" charset="0"/>
              </a:rPr>
              <a:t>ổ</a:t>
            </a:r>
            <a:r>
              <a:rPr lang="vi-VN" sz="2600">
                <a:effectLst/>
                <a:latin typeface="Times New Roman" panose="02020603050405020304" pitchFamily="18" charset="0"/>
                <a:ea typeface="Times New Roman" panose="02020603050405020304" pitchFamily="18" charset="0"/>
              </a:rPr>
              <a:t> chức CSDL như trong ví dụ vừa nêu</a:t>
            </a:r>
            <a:r>
              <a:rPr lang="en-US" sz="2600">
                <a:effectLst/>
                <a:latin typeface="Times New Roman" panose="02020603050405020304" pitchFamily="18" charset="0"/>
                <a:ea typeface="Times New Roman" panose="02020603050405020304" pitchFamily="18" charset="0"/>
              </a:rPr>
              <a:t>,</a:t>
            </a:r>
            <a:r>
              <a:rPr lang="vi-VN" sz="2600">
                <a:effectLst/>
                <a:latin typeface="Times New Roman" panose="02020603050405020304" pitchFamily="18" charset="0"/>
                <a:ea typeface="Times New Roman" panose="02020603050405020304" pitchFamily="18" charset="0"/>
              </a:rPr>
              <a:t> m</a:t>
            </a:r>
            <a:r>
              <a:rPr lang="en-US" sz="2600">
                <a:effectLst/>
                <a:latin typeface="Times New Roman" panose="02020603050405020304" pitchFamily="18" charset="0"/>
                <a:ea typeface="Times New Roman" panose="02020603050405020304" pitchFamily="18" charset="0"/>
              </a:rPr>
              <a:t>ỗ</a:t>
            </a:r>
            <a:r>
              <a:rPr lang="vi-VN" sz="2600">
                <a:effectLst/>
                <a:latin typeface="Times New Roman" panose="02020603050405020304" pitchFamily="18" charset="0"/>
                <a:ea typeface="Times New Roman" panose="02020603050405020304" pitchFamily="18" charset="0"/>
              </a:rPr>
              <a:t>i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ng sẽ gi</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m được dữ liệu lặp lại, tránh thông tin dư thừa và việc cập nhật dữ liệu sẽ bớt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nhi</a:t>
            </a:r>
            <a:r>
              <a:rPr lang="en-US" sz="2600">
                <a:effectLst/>
                <a:latin typeface="Times New Roman" panose="02020603050405020304" pitchFamily="18" charset="0"/>
                <a:ea typeface="Times New Roman" panose="02020603050405020304" pitchFamily="18" charset="0"/>
              </a:rPr>
              <a:t>ề</a:t>
            </a:r>
            <a:r>
              <a:rPr lang="vi-VN" sz="2600">
                <a:effectLst/>
                <a:latin typeface="Times New Roman" panose="02020603050405020304" pitchFamily="18" charset="0"/>
                <a:ea typeface="Times New Roman" panose="02020603050405020304" pitchFamily="18" charset="0"/>
              </a:rPr>
              <a:t>u rủi ro sai nh</a:t>
            </a:r>
            <a:r>
              <a:rPr lang="en-US" sz="2600">
                <a:effectLst/>
                <a:latin typeface="Times New Roman" panose="02020603050405020304" pitchFamily="18" charset="0"/>
                <a:ea typeface="Times New Roman" panose="02020603050405020304" pitchFamily="18" charset="0"/>
              </a:rPr>
              <a:t>ầ</a:t>
            </a:r>
            <a:r>
              <a:rPr lang="vi-VN" sz="2600">
                <a:effectLst/>
                <a:latin typeface="Times New Roman" panose="02020603050405020304" pitchFamily="18" charset="0"/>
                <a:ea typeface="Times New Roman" panose="02020603050405020304" pitchFamily="18" charset="0"/>
              </a:rPr>
              <a:t>m.</a:t>
            </a: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03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D5E4B3-AAD5-4041-A9F4-6CCA92A4B43A}"/>
              </a:ext>
            </a:extLst>
          </p:cNvPr>
          <p:cNvSpPr txBox="1"/>
          <p:nvPr/>
        </p:nvSpPr>
        <p:spPr>
          <a:xfrm>
            <a:off x="450575" y="207492"/>
            <a:ext cx="10972800" cy="1792863"/>
          </a:xfrm>
          <a:prstGeom prst="rect">
            <a:avLst/>
          </a:prstGeom>
          <a:noFill/>
        </p:spPr>
        <p:txBody>
          <a:bodyPr wrap="square">
            <a:spAutoFit/>
          </a:bodyPr>
          <a:lstStyle/>
          <a:p>
            <a:pPr>
              <a:lnSpc>
                <a:spcPct val="150000"/>
              </a:lnSpc>
              <a:spcAft>
                <a:spcPts val="1200"/>
              </a:spcAft>
            </a:pPr>
            <a:r>
              <a:rPr lang="en-US" sz="2600">
                <a:solidFill>
                  <a:srgbClr val="FFFF00"/>
                </a:solidFill>
                <a:latin typeface="Times New Roman" panose="02020603050405020304" pitchFamily="18" charset="0"/>
                <a:ea typeface="Arial" panose="020B0604020202020204" pitchFamily="34" charset="0"/>
                <a:cs typeface="Times New Roman" panose="02020603050405020304" pitchFamily="18" charset="0"/>
              </a:rPr>
              <a:t>2. </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Liên kết giữa các b</a:t>
            </a:r>
            <a:r>
              <a:rPr lang="en-US" sz="2600" b="1">
                <a:solidFill>
                  <a:srgbClr val="FFFF00"/>
                </a:solidFill>
                <a:latin typeface="Times New Roman" panose="02020603050405020304" pitchFamily="18" charset="0"/>
                <a:ea typeface="Arial" panose="020B0604020202020204" pitchFamily="34" charset="0"/>
                <a:cs typeface="Times New Roman" panose="02020603050405020304" pitchFamily="18" charset="0"/>
              </a:rPr>
              <a:t>ả</a:t>
            </a:r>
            <a:r>
              <a:rPr lang="vi-VN"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ng và khoá ngoài</a:t>
            </a:r>
            <a:endParaRPr lang="en-US" sz="26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355600">
              <a:lnSpc>
                <a:spcPct val="124000"/>
              </a:lnSpc>
              <a:spcAft>
                <a:spcPts val="12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trích xu</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thông tin từ CSDL quan hệ, ta c</a:t>
            </a:r>
            <a:r>
              <a:rPr lang="en-US" sz="2600">
                <a:latin typeface="Times New Roman" panose="02020603050405020304" pitchFamily="18" charset="0"/>
                <a:ea typeface="Times New Roman" panose="02020603050405020304" pitchFamily="18" charset="0"/>
                <a:cs typeface="Times New Roman" panose="02020603050405020304" pitchFamily="18" charset="0"/>
              </a:rPr>
              <a:t>ó</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th</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d</a:t>
            </a:r>
            <a:r>
              <a:rPr lang="en-US" sz="2600">
                <a:latin typeface="Times New Roman" panose="02020603050405020304" pitchFamily="18" charset="0"/>
                <a:ea typeface="Times New Roman" panose="02020603050405020304" pitchFamily="18" charset="0"/>
                <a:cs typeface="Times New Roman" panose="02020603050405020304" pitchFamily="18" charset="0"/>
              </a:rPr>
              <a:t>ữ</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liệu trong h</a:t>
            </a:r>
            <a:r>
              <a:rPr lang="en-US" sz="2600">
                <a:latin typeface="Times New Roman" panose="02020603050405020304" pitchFamily="18" charset="0"/>
                <a:ea typeface="Times New Roman" panose="02020603050405020304" pitchFamily="18" charset="0"/>
                <a:cs typeface="Times New Roman" panose="02020603050405020304" pitchFamily="18" charset="0"/>
              </a:rPr>
              <a:t>ơn</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một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và phải ghép n</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i đúng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ược dữ liệu giữa các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với nhau.</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6693190-970E-400D-852B-C0ADC4E4828C}"/>
              </a:ext>
            </a:extLst>
          </p:cNvPr>
          <p:cNvSpPr txBox="1"/>
          <p:nvPr/>
        </p:nvSpPr>
        <p:spPr>
          <a:xfrm>
            <a:off x="308113" y="2231909"/>
            <a:ext cx="11575774" cy="2394182"/>
          </a:xfrm>
          <a:prstGeom prst="rect">
            <a:avLst/>
          </a:prstGeom>
          <a:noFill/>
        </p:spPr>
        <p:txBody>
          <a:bodyPr wrap="square">
            <a:spAutoFit/>
          </a:bodyPr>
          <a:lstStyle/>
          <a:p>
            <a:pPr marL="457200" indent="-457200" algn="just">
              <a:lnSpc>
                <a:spcPct val="117000"/>
              </a:lnSpc>
              <a:buFontTx/>
              <a:buChar char="-"/>
            </a:pPr>
            <a:r>
              <a:rPr lang="vi-VN" sz="2600">
                <a:effectLst/>
                <a:latin typeface="Times New Roman" panose="02020603050405020304" pitchFamily="18" charset="0"/>
                <a:ea typeface="Times New Roman" panose="02020603050405020304" pitchFamily="18" charset="0"/>
              </a:rPr>
              <a:t>Đ</a:t>
            </a:r>
            <a:r>
              <a:rPr lang="en-US" sz="2600">
                <a:effectLst/>
                <a:latin typeface="Times New Roman" panose="02020603050405020304" pitchFamily="18" charset="0"/>
                <a:ea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rPr>
              <a:t> tham chi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u xác </a:t>
            </a:r>
            <a:r>
              <a:rPr lang="en-US" sz="2600">
                <a:latin typeface="Times New Roman" panose="02020603050405020304" pitchFamily="18" charset="0"/>
                <a:ea typeface="Times New Roman" panose="02020603050405020304" pitchFamily="18" charset="0"/>
              </a:rPr>
              <a:t>đị</a:t>
            </a:r>
            <a:r>
              <a:rPr lang="vi-VN" sz="2600">
                <a:effectLst/>
                <a:latin typeface="Times New Roman" panose="02020603050405020304" pitchFamily="18" charset="0"/>
                <a:ea typeface="Times New Roman" panose="02020603050405020304" pitchFamily="18" charset="0"/>
              </a:rPr>
              <a:t>nh thì thuộc tính liên kết hai bảng ph</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i là khoá của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ng </a:t>
            </a:r>
            <a:r>
              <a:rPr lang="en-US" sz="2600">
                <a:effectLst/>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tham chi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u</a:t>
            </a:r>
            <a:r>
              <a:rPr lang="en-US" sz="2600">
                <a:latin typeface="Times New Roman" panose="02020603050405020304" pitchFamily="18" charset="0"/>
                <a:ea typeface="Times New Roman" panose="02020603050405020304" pitchFamily="18" charset="0"/>
              </a:rPr>
              <a:t>.</a:t>
            </a:r>
          </a:p>
          <a:p>
            <a:pPr algn="just">
              <a:lnSpc>
                <a:spcPct val="117000"/>
              </a:lnSpc>
            </a:pPr>
            <a:r>
              <a:rPr lang="en-US" sz="2600">
                <a:effectLst/>
                <a:latin typeface="Times New Roman" panose="02020603050405020304" pitchFamily="18" charset="0"/>
                <a:ea typeface="Times New Roman" panose="02020603050405020304" pitchFamily="18" charset="0"/>
              </a:rPr>
              <a:t>	V</a:t>
            </a:r>
            <a:r>
              <a:rPr lang="en-US" sz="2600">
                <a:latin typeface="Times New Roman" panose="02020603050405020304" pitchFamily="18" charset="0"/>
                <a:ea typeface="Times New Roman" panose="02020603050405020304" pitchFamily="18" charset="0"/>
              </a:rPr>
              <a:t>í dụ</a:t>
            </a:r>
            <a:r>
              <a:rPr lang="vi-VN" sz="2600">
                <a:effectLst/>
                <a:latin typeface="Times New Roman" panose="02020603050405020304" pitchFamily="18" charset="0"/>
                <a:ea typeface="Times New Roman" panose="02020603050405020304" pitchFamily="18" charset="0"/>
              </a:rPr>
              <a:t> trong ví dụ </a:t>
            </a:r>
            <a:r>
              <a:rPr lang="en-US" sz="2600">
                <a:latin typeface="Times New Roman" panose="02020603050405020304" pitchFamily="18" charset="0"/>
                <a:ea typeface="Times New Roman" panose="02020603050405020304" pitchFamily="18" charset="0"/>
              </a:rPr>
              <a:t>2:</a:t>
            </a:r>
            <a:r>
              <a:rPr lang="vi-VN" sz="2600">
                <a:effectLst/>
                <a:latin typeface="Times New Roman" panose="02020603050405020304" pitchFamily="18" charset="0"/>
                <a:ea typeface="Times New Roman" panose="02020603050405020304" pitchFamily="18" charset="0"/>
              </a:rPr>
              <a:t> </a:t>
            </a:r>
            <a:r>
              <a:rPr lang="vi-VN" sz="2600" i="1">
                <a:effectLst/>
                <a:latin typeface="Times New Roman" panose="02020603050405020304" pitchFamily="18" charset="0"/>
                <a:ea typeface="Times New Roman" panose="02020603050405020304" pitchFamily="18" charset="0"/>
              </a:rPr>
              <a:t>Số </a:t>
            </a:r>
            <a:r>
              <a:rPr lang="en-US" sz="2600" i="1">
                <a:effectLst/>
                <a:latin typeface="Times New Roman" panose="02020603050405020304" pitchFamily="18" charset="0"/>
                <a:ea typeface="Times New Roman" panose="02020603050405020304" pitchFamily="18" charset="0"/>
              </a:rPr>
              <a:t>t</a:t>
            </a:r>
            <a:r>
              <a:rPr lang="vi-VN" sz="2600" i="1">
                <a:effectLst/>
                <a:latin typeface="Times New Roman" panose="02020603050405020304" pitchFamily="18" charset="0"/>
                <a:ea typeface="Times New Roman" panose="02020603050405020304" pitchFamily="18" charset="0"/>
              </a:rPr>
              <a:t>hẻ T</a:t>
            </a:r>
            <a:r>
              <a:rPr lang="en-US" sz="2600" i="1">
                <a:effectLst/>
                <a:latin typeface="Times New Roman" panose="02020603050405020304" pitchFamily="18" charset="0"/>
                <a:ea typeface="Times New Roman" panose="02020603050405020304" pitchFamily="18" charset="0"/>
              </a:rPr>
              <a:t>V</a:t>
            </a:r>
            <a:r>
              <a:rPr lang="vi-VN" sz="2600">
                <a:effectLst/>
                <a:latin typeface="Times New Roman" panose="02020603050405020304" pitchFamily="18" charset="0"/>
                <a:ea typeface="Times New Roman" panose="02020603050405020304" pitchFamily="18" charset="0"/>
              </a:rPr>
              <a:t> phải là kho</a:t>
            </a:r>
            <a:r>
              <a:rPr lang="en-US" sz="2600">
                <a:latin typeface="Times New Roman" panose="02020603050405020304" pitchFamily="18" charset="0"/>
                <a:ea typeface="Times New Roman" panose="02020603050405020304" pitchFamily="18" charset="0"/>
              </a:rPr>
              <a:t>á</a:t>
            </a:r>
            <a:r>
              <a:rPr lang="vi-VN" sz="2600">
                <a:effectLst/>
                <a:latin typeface="Times New Roman" panose="02020603050405020304" pitchFamily="18" charset="0"/>
                <a:ea typeface="Times New Roman" panose="02020603050405020304" pitchFamily="18" charset="0"/>
              </a:rPr>
              <a:t> chính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ng NGƯỜI ĐỌC v</a:t>
            </a:r>
            <a:r>
              <a:rPr lang="en-US" sz="2600">
                <a:latin typeface="Times New Roman" panose="02020603050405020304" pitchFamily="18" charset="0"/>
                <a:ea typeface="Times New Roman" panose="02020603050405020304" pitchFamily="18" charset="0"/>
              </a:rPr>
              <a:t>à</a:t>
            </a:r>
            <a:r>
              <a:rPr lang="vi-VN" sz="2600">
                <a:effectLst/>
                <a:latin typeface="Times New Roman" panose="02020603050405020304" pitchFamily="18" charset="0"/>
                <a:ea typeface="Times New Roman" panose="02020603050405020304" pitchFamily="18" charset="0"/>
              </a:rPr>
              <a:t> </a:t>
            </a:r>
            <a:r>
              <a:rPr lang="en-US" sz="260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còn </a:t>
            </a:r>
            <a:r>
              <a:rPr lang="en-US" sz="2600">
                <a:effectLst/>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gọi là </a:t>
            </a:r>
            <a:r>
              <a:rPr lang="vi-VN" sz="2600" i="1">
                <a:effectLst/>
                <a:latin typeface="Times New Roman" panose="02020603050405020304" pitchFamily="18" charset="0"/>
                <a:ea typeface="Times New Roman" panose="02020603050405020304" pitchFamily="18" charset="0"/>
              </a:rPr>
              <a:t>khoá ngoài</a:t>
            </a:r>
            <a:r>
              <a:rPr lang="vi-VN" sz="2600">
                <a:effectLst/>
                <a:latin typeface="Times New Roman" panose="02020603050405020304" pitchFamily="18" charset="0"/>
                <a:ea typeface="Times New Roman" panose="02020603050405020304" pitchFamily="18" charset="0"/>
              </a:rPr>
              <a:t>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ng MƯỢN-TR</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 Li</a:t>
            </a:r>
            <a:r>
              <a:rPr lang="en-US" sz="2600">
                <a:latin typeface="Times New Roman" panose="02020603050405020304" pitchFamily="18" charset="0"/>
                <a:ea typeface="Times New Roman" panose="02020603050405020304" pitchFamily="18" charset="0"/>
              </a:rPr>
              <a:t>ê</a:t>
            </a:r>
            <a:r>
              <a:rPr lang="vi-VN" sz="2600">
                <a:effectLst/>
                <a:latin typeface="Times New Roman" panose="02020603050405020304" pitchFamily="18" charset="0"/>
                <a:ea typeface="Times New Roman" panose="02020603050405020304" pitchFamily="18" charset="0"/>
              </a:rPr>
              <a:t>n k</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t giữa hai bảng </a:t>
            </a:r>
            <a:r>
              <a:rPr lang="en-US" sz="260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trong </a:t>
            </a:r>
            <a:endParaRPr lang="en-US" sz="2600">
              <a:effectLst/>
              <a:latin typeface="Times New Roman" panose="02020603050405020304" pitchFamily="18" charset="0"/>
              <a:ea typeface="Times New Roman" panose="02020603050405020304" pitchFamily="18" charset="0"/>
            </a:endParaRPr>
          </a:p>
          <a:p>
            <a:pPr algn="just">
              <a:lnSpc>
                <a:spcPct val="117000"/>
              </a:lnSpc>
            </a:pPr>
            <a:r>
              <a:rPr lang="en-US" sz="2600">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CSDL được thực hiện thông qua cặp khoá chính </a:t>
            </a:r>
            <a:r>
              <a:rPr lang="en-US" sz="2600">
                <a:effectLst/>
                <a:latin typeface="Times New Roman" panose="02020603050405020304" pitchFamily="18" charset="0"/>
                <a:ea typeface="Times New Roman" panose="02020603050405020304" pitchFamily="18" charset="0"/>
              </a:rPr>
              <a:t>- </a:t>
            </a:r>
            <a:r>
              <a:rPr lang="vi-VN" sz="2600">
                <a:effectLst/>
                <a:latin typeface="Times New Roman" panose="02020603050405020304" pitchFamily="18" charset="0"/>
                <a:ea typeface="Times New Roman" panose="02020603050405020304" pitchFamily="18" charset="0"/>
              </a:rPr>
              <a:t>khoá ngoài</a:t>
            </a:r>
            <a:r>
              <a:rPr lang="en-US" sz="260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53365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64F14D-E42D-4D9A-A0E4-E4118F6494BD}"/>
              </a:ext>
            </a:extLst>
          </p:cNvPr>
          <p:cNvPicPr>
            <a:picLocks noChangeAspect="1"/>
          </p:cNvPicPr>
          <p:nvPr/>
        </p:nvPicPr>
        <p:blipFill rotWithShape="1">
          <a:blip r:embed="rId2"/>
          <a:srcRect l="22283" t="28975" r="18696" b="9158"/>
          <a:stretch/>
        </p:blipFill>
        <p:spPr>
          <a:xfrm>
            <a:off x="619061" y="201337"/>
            <a:ext cx="10953878" cy="6455326"/>
          </a:xfrm>
          <a:prstGeom prst="rect">
            <a:avLst/>
          </a:prstGeom>
        </p:spPr>
      </p:pic>
    </p:spTree>
    <p:extLst>
      <p:ext uri="{BB962C8B-B14F-4D97-AF65-F5344CB8AC3E}">
        <p14:creationId xmlns:p14="http://schemas.microsoft.com/office/powerpoint/2010/main" val="39335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86ECAE-AF14-46FF-AC6C-EE9F221ACCFA}"/>
              </a:ext>
            </a:extLst>
          </p:cNvPr>
          <p:cNvPicPr>
            <a:picLocks noChangeAspect="1"/>
          </p:cNvPicPr>
          <p:nvPr/>
        </p:nvPicPr>
        <p:blipFill rotWithShape="1">
          <a:blip r:embed="rId2"/>
          <a:srcRect l="19238" t="50000" r="20979" b="14765"/>
          <a:stretch/>
        </p:blipFill>
        <p:spPr>
          <a:xfrm>
            <a:off x="152066" y="129209"/>
            <a:ext cx="11887868" cy="3939208"/>
          </a:xfrm>
          <a:prstGeom prst="rect">
            <a:avLst/>
          </a:prstGeom>
        </p:spPr>
      </p:pic>
      <p:sp>
        <p:nvSpPr>
          <p:cNvPr id="7" name="TextBox 6">
            <a:extLst>
              <a:ext uri="{FF2B5EF4-FFF2-40B4-BE49-F238E27FC236}">
                <a16:creationId xmlns:a16="http://schemas.microsoft.com/office/drawing/2014/main" id="{AC4E1039-736A-4797-8E2D-C91F7B2399B1}"/>
              </a:ext>
            </a:extLst>
          </p:cNvPr>
          <p:cNvSpPr txBox="1"/>
          <p:nvPr/>
        </p:nvSpPr>
        <p:spPr>
          <a:xfrm>
            <a:off x="291549" y="4396766"/>
            <a:ext cx="11529390" cy="1418337"/>
          </a:xfrm>
          <a:prstGeom prst="rect">
            <a:avLst/>
          </a:prstGeom>
          <a:noFill/>
        </p:spPr>
        <p:txBody>
          <a:bodyPr wrap="square">
            <a:spAutoFit/>
          </a:bodyPr>
          <a:lstStyle/>
          <a:p>
            <a:pPr>
              <a:lnSpc>
                <a:spcPct val="125000"/>
              </a:lnSpc>
              <a:spcAft>
                <a:spcPts val="200"/>
              </a:spcAft>
            </a:pPr>
            <a:r>
              <a:rPr lang="vi-VN" sz="2600" b="1">
                <a:effectLst/>
                <a:latin typeface="Times New Roman" panose="02020603050405020304" pitchFamily="18" charset="0"/>
                <a:ea typeface="Arial" panose="020B0604020202020204" pitchFamily="34" charset="0"/>
                <a:cs typeface="Times New Roman" panose="02020603050405020304" pitchFamily="18" charset="0"/>
              </a:rPr>
              <a:t>a) Ràng buộc khoá ngoài</a:t>
            </a:r>
            <a:endParaRPr lang="en-US" sz="2600" b="1">
              <a:effectLst/>
              <a:latin typeface="Times New Roman" panose="02020603050405020304" pitchFamily="18" charset="0"/>
              <a:ea typeface="Arial" panose="020B0604020202020204" pitchFamily="34" charset="0"/>
              <a:cs typeface="Times New Roman" panose="02020603050405020304" pitchFamily="18" charset="0"/>
            </a:endParaRPr>
          </a:p>
          <a:p>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Khi hai bảng trong một CSDL có liên kết với nhau, m</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ỗ</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i giá trị khoá ngoài ở bảng tham chi</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u sẽ được gi</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i thích chi ti</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ế</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t h</a:t>
            </a:r>
            <a:r>
              <a:rPr lang="en-US" sz="2600">
                <a:latin typeface="Times New Roman" panose="02020603050405020304" pitchFamily="18" charset="0"/>
                <a:ea typeface="Microsoft Sans Serif" panose="020B0604020202020204" pitchFamily="34" charset="0"/>
                <a:cs typeface="Times New Roman" panose="02020603050405020304" pitchFamily="18" charset="0"/>
              </a:rPr>
              <a:t>ơ</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 </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ở</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 b</a:t>
            </a:r>
            <a:r>
              <a:rPr lang="en-US" sz="2600">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effectLst/>
                <a:latin typeface="Times New Roman" panose="02020603050405020304" pitchFamily="18" charset="0"/>
                <a:ea typeface="Microsoft Sans Serif" panose="020B0604020202020204" pitchFamily="34" charset="0"/>
                <a:cs typeface="Times New Roman" panose="02020603050405020304" pitchFamily="18" charset="0"/>
              </a:rPr>
              <a:t>ng được tham chiếu</a:t>
            </a:r>
            <a:r>
              <a:rPr lang="en-US" sz="2600">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91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3AF8B9-ECBF-427F-9C8C-308AE48AB5DC}"/>
              </a:ext>
            </a:extLst>
          </p:cNvPr>
          <p:cNvSpPr txBox="1"/>
          <p:nvPr/>
        </p:nvSpPr>
        <p:spPr>
          <a:xfrm>
            <a:off x="132520" y="284841"/>
            <a:ext cx="11622157" cy="1457900"/>
          </a:xfrm>
          <a:prstGeom prst="rect">
            <a:avLst/>
          </a:prstGeom>
          <a:noFill/>
        </p:spPr>
        <p:txBody>
          <a:bodyPr wrap="square">
            <a:spAutoFit/>
          </a:bodyPr>
          <a:lstStyle/>
          <a:p>
            <a:pPr indent="342900" algn="just">
              <a:lnSpc>
                <a:spcPct val="117000"/>
              </a:lnSpc>
              <a:spcAft>
                <a:spcPts val="900"/>
              </a:spcAft>
            </a:pPr>
            <a:r>
              <a:rPr lang="en-US" sz="2600">
                <a:effectLst/>
                <a:latin typeface="Times New Roman" panose="02020603050405020304" pitchFamily="18" charset="0"/>
                <a:ea typeface="Times New Roman" panose="02020603050405020304" pitchFamily="18" charset="0"/>
              </a:rPr>
              <a:t>- Đả</a:t>
            </a:r>
            <a:r>
              <a:rPr lang="vi-VN" sz="2600">
                <a:effectLst/>
                <a:latin typeface="Times New Roman" panose="02020603050405020304" pitchFamily="18" charset="0"/>
                <a:ea typeface="Times New Roman" panose="02020603050405020304" pitchFamily="18" charset="0"/>
              </a:rPr>
              <a:t>m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o tính tham chi</a:t>
            </a:r>
            <a:r>
              <a:rPr lang="en-US" sz="2600">
                <a:effectLst/>
                <a:latin typeface="Times New Roman" panose="02020603050405020304" pitchFamily="18" charset="0"/>
                <a:ea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rPr>
              <a:t>u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ầy </a:t>
            </a:r>
            <a:r>
              <a:rPr lang="en-US" sz="2600">
                <a:effectLst/>
                <a:latin typeface="Times New Roman" panose="02020603050405020304" pitchFamily="18" charset="0"/>
                <a:ea typeface="Times New Roman" panose="02020603050405020304" pitchFamily="18" charset="0"/>
              </a:rPr>
              <a:t>đ</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 giữa các bảng c</a:t>
            </a:r>
            <a:r>
              <a:rPr lang="en-US" sz="2600">
                <a:latin typeface="Times New Roman" panose="02020603050405020304" pitchFamily="18" charset="0"/>
                <a:ea typeface="Times New Roman" panose="02020603050405020304" pitchFamily="18" charset="0"/>
              </a:rPr>
              <a:t>ó</a:t>
            </a:r>
            <a:r>
              <a:rPr lang="vi-VN" sz="2600">
                <a:effectLst/>
                <a:latin typeface="Times New Roman" panose="02020603050405020304" pitchFamily="18" charset="0"/>
                <a:ea typeface="Times New Roman" panose="02020603050405020304" pitchFamily="18" charset="0"/>
              </a:rPr>
              <a:t> liên kết với nhau cũng là một ph</a:t>
            </a:r>
            <a:r>
              <a:rPr lang="en-US" sz="2600">
                <a:effectLst/>
                <a:latin typeface="Times New Roman" panose="02020603050405020304" pitchFamily="18" charset="0"/>
                <a:ea typeface="Times New Roman" panose="02020603050405020304" pitchFamily="18" charset="0"/>
              </a:rPr>
              <a:t>ầ</a:t>
            </a:r>
            <a:r>
              <a:rPr lang="vi-VN" sz="2600">
                <a:effectLst/>
                <a:latin typeface="Times New Roman" panose="02020603050405020304" pitchFamily="18" charset="0"/>
                <a:ea typeface="Times New Roman" panose="02020603050405020304" pitchFamily="18" charset="0"/>
              </a:rPr>
              <a:t>n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vi</a:t>
            </a:r>
            <a:r>
              <a:rPr lang="en-US" sz="2600">
                <a:effectLst/>
                <a:latin typeface="Times New Roman" panose="02020603050405020304" pitchFamily="18" charset="0"/>
                <a:ea typeface="Times New Roman" panose="02020603050405020304" pitchFamily="18" charset="0"/>
              </a:rPr>
              <a:t>ệc</a:t>
            </a:r>
            <a:r>
              <a:rPr lang="vi-VN" sz="2600">
                <a:effectLst/>
                <a:latin typeface="Times New Roman" panose="02020603050405020304" pitchFamily="18" charset="0"/>
                <a:ea typeface="Times New Roman" panose="02020603050405020304" pitchFamily="18" charset="0"/>
              </a:rPr>
              <a:t> đảm b</a:t>
            </a:r>
            <a:r>
              <a:rPr lang="en-US" sz="2600">
                <a:latin typeface="Times New Roman" panose="02020603050405020304" pitchFamily="18" charset="0"/>
                <a:ea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rPr>
              <a:t>o tính toàn vẹn c</a:t>
            </a:r>
            <a:r>
              <a:rPr lang="en-US" sz="2600">
                <a:latin typeface="Times New Roman" panose="02020603050405020304" pitchFamily="18" charset="0"/>
                <a:ea typeface="Times New Roman" panose="02020603050405020304" pitchFamily="18" charset="0"/>
              </a:rPr>
              <a:t>ủ</a:t>
            </a:r>
            <a:r>
              <a:rPr lang="vi-VN" sz="2600">
                <a:effectLst/>
                <a:latin typeface="Times New Roman" panose="02020603050405020304" pitchFamily="18" charset="0"/>
                <a:ea typeface="Times New Roman" panose="02020603050405020304" pitchFamily="18" charset="0"/>
              </a:rPr>
              <a:t>a dữ liệu. R</a:t>
            </a:r>
            <a:r>
              <a:rPr lang="en-US" sz="2600">
                <a:latin typeface="Times New Roman" panose="02020603050405020304" pitchFamily="18" charset="0"/>
                <a:ea typeface="Times New Roman" panose="02020603050405020304" pitchFamily="18" charset="0"/>
              </a:rPr>
              <a:t>à</a:t>
            </a:r>
            <a:r>
              <a:rPr lang="vi-VN" sz="2600">
                <a:effectLst/>
                <a:latin typeface="Times New Roman" panose="02020603050405020304" pitchFamily="18" charset="0"/>
                <a:ea typeface="Times New Roman" panose="02020603050405020304" pitchFamily="18" charset="0"/>
              </a:rPr>
              <a:t>ng buộc này áp dụng cho khoá ngoài nên </a:t>
            </a:r>
            <a:r>
              <a:rPr lang="en-US" sz="2600">
                <a:latin typeface="Times New Roman" panose="02020603050405020304" pitchFamily="18" charset="0"/>
                <a:ea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rPr>
              <a:t>ược gọi là </a:t>
            </a:r>
            <a:r>
              <a:rPr lang="vi-VN" sz="2600" i="1">
                <a:effectLst/>
                <a:latin typeface="Times New Roman" panose="02020603050405020304" pitchFamily="18" charset="0"/>
                <a:ea typeface="Times New Roman" panose="02020603050405020304" pitchFamily="18" charset="0"/>
              </a:rPr>
              <a:t>ràng buộc khoá ngoài.</a:t>
            </a:r>
            <a:endParaRPr lang="en-US" sz="26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74A933F-3271-4115-BA5C-7EBC778006B5}"/>
              </a:ext>
            </a:extLst>
          </p:cNvPr>
          <p:cNvSpPr txBox="1"/>
          <p:nvPr/>
        </p:nvSpPr>
        <p:spPr>
          <a:xfrm>
            <a:off x="284920" y="1801167"/>
            <a:ext cx="5002697" cy="579198"/>
          </a:xfrm>
          <a:prstGeom prst="rect">
            <a:avLst/>
          </a:prstGeom>
          <a:noFill/>
        </p:spPr>
        <p:txBody>
          <a:bodyPr wrap="square">
            <a:spAutoFit/>
          </a:bodyPr>
          <a:lstStyle/>
          <a:p>
            <a:pPr algn="just">
              <a:lnSpc>
                <a:spcPct val="134000"/>
              </a:lnSpc>
            </a:pPr>
            <a:r>
              <a:rPr lang="vi-VN" sz="2600" b="1">
                <a:solidFill>
                  <a:srgbClr val="FFC000"/>
                </a:solidFill>
                <a:effectLst/>
                <a:latin typeface="+mj-lt"/>
                <a:ea typeface="Arial" panose="020B0604020202020204" pitchFamily="34" charset="0"/>
              </a:rPr>
              <a:t>b) Khai báo liên kết giữa các b</a:t>
            </a:r>
            <a:r>
              <a:rPr lang="en-US" sz="2600" b="1">
                <a:solidFill>
                  <a:srgbClr val="FFC000"/>
                </a:solidFill>
                <a:latin typeface="+mj-lt"/>
                <a:ea typeface="Arial" panose="020B0604020202020204" pitchFamily="34" charset="0"/>
              </a:rPr>
              <a:t>ả</a:t>
            </a:r>
            <a:r>
              <a:rPr lang="vi-VN" sz="2600" b="1">
                <a:solidFill>
                  <a:srgbClr val="FFC000"/>
                </a:solidFill>
                <a:effectLst/>
                <a:latin typeface="+mj-lt"/>
                <a:ea typeface="Arial" panose="020B0604020202020204" pitchFamily="34" charset="0"/>
              </a:rPr>
              <a:t>ng</a:t>
            </a:r>
            <a:endParaRPr lang="en-US" sz="2600" b="1">
              <a:solidFill>
                <a:srgbClr val="FFC000"/>
              </a:solidFill>
              <a:effectLst/>
              <a:latin typeface="+mj-lt"/>
              <a:ea typeface="Arial" panose="020B0604020202020204" pitchFamily="34" charset="0"/>
            </a:endParaRPr>
          </a:p>
        </p:txBody>
      </p:sp>
      <p:pic>
        <p:nvPicPr>
          <p:cNvPr id="7" name="Picture 6">
            <a:extLst>
              <a:ext uri="{FF2B5EF4-FFF2-40B4-BE49-F238E27FC236}">
                <a16:creationId xmlns:a16="http://schemas.microsoft.com/office/drawing/2014/main" id="{F4623D68-3ADB-4FA3-8805-97069AA5C7B5}"/>
              </a:ext>
            </a:extLst>
          </p:cNvPr>
          <p:cNvPicPr>
            <a:picLocks noChangeAspect="1"/>
          </p:cNvPicPr>
          <p:nvPr/>
        </p:nvPicPr>
        <p:blipFill rotWithShape="1">
          <a:blip r:embed="rId2"/>
          <a:srcRect l="21196" t="39802" r="18478" b="13992"/>
          <a:stretch/>
        </p:blipFill>
        <p:spPr>
          <a:xfrm>
            <a:off x="4121841" y="2486381"/>
            <a:ext cx="8043655" cy="3463844"/>
          </a:xfrm>
          <a:prstGeom prst="rect">
            <a:avLst/>
          </a:prstGeom>
        </p:spPr>
      </p:pic>
      <p:sp>
        <p:nvSpPr>
          <p:cNvPr id="9" name="TextBox 8">
            <a:extLst>
              <a:ext uri="{FF2B5EF4-FFF2-40B4-BE49-F238E27FC236}">
                <a16:creationId xmlns:a16="http://schemas.microsoft.com/office/drawing/2014/main" id="{3E0435E2-E7FB-49B4-B534-E4FEB132E068}"/>
              </a:ext>
            </a:extLst>
          </p:cNvPr>
          <p:cNvSpPr txBox="1"/>
          <p:nvPr/>
        </p:nvSpPr>
        <p:spPr>
          <a:xfrm>
            <a:off x="26504" y="2380365"/>
            <a:ext cx="4095337" cy="4371646"/>
          </a:xfrm>
          <a:prstGeom prst="rect">
            <a:avLst/>
          </a:prstGeom>
          <a:noFill/>
        </p:spPr>
        <p:txBody>
          <a:bodyPr wrap="square">
            <a:spAutoFit/>
          </a:bodyPr>
          <a:lstStyle/>
          <a:p>
            <a:pPr indent="342900" algn="just">
              <a:lnSpc>
                <a:spcPct val="120000"/>
              </a:lnSpc>
              <a:spcAft>
                <a:spcPts val="700"/>
              </a:spcAft>
            </a:pP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Các </a:t>
            </a:r>
            <a:r>
              <a:rPr lang="en-US" sz="2600">
                <a:latin typeface="Times New Roman" panose="02020603050405020304" pitchFamily="18" charset="0"/>
                <a:ea typeface="Times New Roman" panose="02020603050405020304" pitchFamily="18" charset="0"/>
                <a:cs typeface="Times New Roman" panose="02020603050405020304" pitchFamily="18" charset="0"/>
              </a:rPr>
              <a:t>hệ</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quản trị CSDL </a:t>
            </a:r>
            <a:r>
              <a:rPr lang="en-US" sz="2600">
                <a:latin typeface="Times New Roman" panose="02020603050405020304" pitchFamily="18" charset="0"/>
                <a:ea typeface="Times New Roman" panose="02020603050405020304" pitchFamily="18" charset="0"/>
                <a:cs typeface="Times New Roman" panose="02020603050405020304" pitchFamily="18" charset="0"/>
              </a:rPr>
              <a:t>đề</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u cho người tạo lập CSDL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ược khai báo li</a:t>
            </a:r>
            <a:r>
              <a:rPr lang="en-US" sz="2600">
                <a:latin typeface="Times New Roman" panose="02020603050405020304" pitchFamily="18" charset="0"/>
                <a:ea typeface="Times New Roman" panose="02020603050405020304" pitchFamily="18" charset="0"/>
                <a:cs typeface="Times New Roman" panose="02020603050405020304" pitchFamily="18" charset="0"/>
              </a:rPr>
              <a:t>ê</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k</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gi</a:t>
            </a:r>
            <a:r>
              <a:rPr lang="en-US" sz="2600">
                <a:latin typeface="Times New Roman" panose="02020603050405020304" pitchFamily="18" charset="0"/>
                <a:ea typeface="Times New Roman" panose="02020603050405020304" pitchFamily="18" charset="0"/>
                <a:cs typeface="Times New Roman" panose="02020603050405020304" pitchFamily="18" charset="0"/>
              </a:rPr>
              <a:t>ữ</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a các b</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 Phần mềm qu</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 trị CSDL sẽ căn c</a:t>
            </a:r>
            <a:r>
              <a:rPr lang="en-US" sz="2600">
                <a:latin typeface="Times New Roman" panose="02020603050405020304" pitchFamily="18" charset="0"/>
                <a:ea typeface="Times New Roman" panose="02020603050405020304" pitchFamily="18" charset="0"/>
                <a:cs typeface="Times New Roman" panose="02020603050405020304" pitchFamily="18" charset="0"/>
              </a:rPr>
              <a:t>ứ</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vào các liên kết </a:t>
            </a:r>
            <a:r>
              <a:rPr lang="en-US" sz="2600">
                <a:latin typeface="Times New Roman" panose="02020603050405020304" pitchFamily="18" charset="0"/>
                <a:ea typeface="Times New Roman" panose="02020603050405020304" pitchFamily="18" charset="0"/>
                <a:cs typeface="Times New Roman" panose="02020603050405020304" pitchFamily="18" charset="0"/>
              </a:rPr>
              <a:t>đ</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ó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ki</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m soát t</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 c</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thao </a:t>
            </a: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ác cập nhật, không </a:t>
            </a:r>
            <a:r>
              <a:rPr lang="en-US" sz="2600">
                <a:latin typeface="Times New Roman" panose="02020603050405020304" pitchFamily="18" charset="0"/>
                <a:ea typeface="Times New Roman" panose="02020603050405020304" pitchFamily="18" charset="0"/>
                <a:cs typeface="Times New Roman" panose="02020603050405020304" pitchFamily="18" charset="0"/>
              </a:rPr>
              <a:t>để</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2600">
                <a:latin typeface="Times New Roman" panose="02020603050405020304" pitchFamily="18" charset="0"/>
                <a:ea typeface="Times New Roman" panose="02020603050405020304" pitchFamily="18" charset="0"/>
                <a:cs typeface="Times New Roman" panose="02020603050405020304" pitchFamily="18" charset="0"/>
              </a:rPr>
              <a:t>ả</a:t>
            </a: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y ra những vi phạm ràng buộc khoá ngoài.</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15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3F0BA-2ACA-4F36-B6AA-F8CEF1B41418}"/>
              </a:ext>
            </a:extLst>
          </p:cNvPr>
          <p:cNvPicPr>
            <a:picLocks noChangeAspect="1"/>
          </p:cNvPicPr>
          <p:nvPr/>
        </p:nvPicPr>
        <p:blipFill rotWithShape="1">
          <a:blip r:embed="rId2"/>
          <a:srcRect l="21413" t="39222" r="18587" b="20758"/>
          <a:stretch/>
        </p:blipFill>
        <p:spPr>
          <a:xfrm>
            <a:off x="106017" y="265043"/>
            <a:ext cx="11979965" cy="4492487"/>
          </a:xfrm>
          <a:prstGeom prst="rect">
            <a:avLst/>
          </a:prstGeom>
        </p:spPr>
      </p:pic>
    </p:spTree>
    <p:extLst>
      <p:ext uri="{BB962C8B-B14F-4D97-AF65-F5344CB8AC3E}">
        <p14:creationId xmlns:p14="http://schemas.microsoft.com/office/powerpoint/2010/main" val="16858181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108</TotalTime>
  <Words>712</Words>
  <Application>Microsoft Office PowerPoint</Application>
  <PresentationFormat>Widescreen</PresentationFormat>
  <Paragraphs>23</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.VnArabiaH</vt:lpstr>
      <vt:lpstr>.VnBook-Antiqua</vt:lpstr>
      <vt:lpstr>Arial</vt:lpstr>
      <vt:lpstr>Calibri</vt:lpstr>
      <vt:lpstr>Century Gothic</vt:lpstr>
      <vt:lpstr>Times New Roman</vt:lpstr>
      <vt:lpstr>Vapor Trail</vt:lpstr>
      <vt:lpstr>Bài 3: quan hệ giữa các bảng và khóa ngoài  trong cơ sở dữ liệu quan hệ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quan hệ giữa các bảng và khóa ngoài  trong cơ sở dữ liệu quan hệ</dc:title>
  <dc:creator>MINH-PC</dc:creator>
  <cp:lastModifiedBy>MINH-PC</cp:lastModifiedBy>
  <cp:revision>12</cp:revision>
  <dcterms:created xsi:type="dcterms:W3CDTF">2023-08-04T03:29:43Z</dcterms:created>
  <dcterms:modified xsi:type="dcterms:W3CDTF">2023-08-05T04:07:50Z</dcterms:modified>
</cp:coreProperties>
</file>