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327" r:id="rId2"/>
    <p:sldId id="303" r:id="rId3"/>
    <p:sldId id="324" r:id="rId4"/>
    <p:sldId id="325" r:id="rId5"/>
    <p:sldId id="326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2" r:id="rId15"/>
    <p:sldId id="323" r:id="rId16"/>
    <p:sldId id="319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  <p:embeddedFont>
      <p:font typeface="DM Sans" pitchFamily="2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Lato Black" panose="020F0502020204030203" pitchFamily="34" charset="0"/>
      <p:bold r:id="rId28"/>
      <p:italic r:id="rId29"/>
      <p:boldItalic r:id="rId30"/>
    </p:embeddedFont>
    <p:embeddedFont>
      <p:font typeface="MV Boli" panose="02000500030200090000" pitchFamily="2" charset="0"/>
      <p:regular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Nunito ExtraBold" pitchFamily="2" charset="0"/>
      <p:bold r:id="rId36"/>
      <p:italic r:id="rId37"/>
      <p:boldItalic r:id="rId38"/>
    </p:embeddedFont>
    <p:embeddedFont>
      <p:font typeface="Nunito Light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14C39-B01A-472B-8CAC-82D4E3A70FD4}" v="2" dt="2023-08-15T00:53:27.632"/>
  </p1510:revLst>
</p1510:revInfo>
</file>

<file path=ppt/tableStyles.xml><?xml version="1.0" encoding="utf-8"?>
<a:tblStyleLst xmlns:a="http://schemas.openxmlformats.org/drawingml/2006/main" def="{137EBF8B-976B-412E-A931-3336C4509134}">
  <a:tblStyle styleId="{137EBF8B-976B-412E-A931-3336C45091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ABA927-E1B9-410A-B804-EF61D699A8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01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390600" cy="13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20000" y="1963800"/>
            <a:ext cx="46887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5400000" flipH="1">
            <a:off x="5532270" y="1815333"/>
            <a:ext cx="4463287" cy="2096998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13225" y="3422375"/>
            <a:ext cx="5172000" cy="11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315475" y="-1208925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2070175" y="19366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"/>
          </p:nvPr>
        </p:nvSpPr>
        <p:spPr>
          <a:xfrm>
            <a:off x="5742344" y="19366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3"/>
          </p:nvPr>
        </p:nvSpPr>
        <p:spPr>
          <a:xfrm>
            <a:off x="2070175" y="3471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4"/>
          </p:nvPr>
        </p:nvSpPr>
        <p:spPr>
          <a:xfrm>
            <a:off x="5742344" y="3471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5" hasCustomPrompt="1"/>
          </p:nvPr>
        </p:nvSpPr>
        <p:spPr>
          <a:xfrm>
            <a:off x="1139056" y="1803531"/>
            <a:ext cx="71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39056" y="3332276"/>
            <a:ext cx="71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7" hasCustomPrompt="1"/>
          </p:nvPr>
        </p:nvSpPr>
        <p:spPr>
          <a:xfrm>
            <a:off x="4811457" y="180353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8" hasCustomPrompt="1"/>
          </p:nvPr>
        </p:nvSpPr>
        <p:spPr>
          <a:xfrm>
            <a:off x="4811457" y="333227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9"/>
          </p:nvPr>
        </p:nvSpPr>
        <p:spPr>
          <a:xfrm>
            <a:off x="2070175" y="16183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3"/>
          </p:nvPr>
        </p:nvSpPr>
        <p:spPr>
          <a:xfrm>
            <a:off x="5742344" y="16183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4"/>
          </p:nvPr>
        </p:nvSpPr>
        <p:spPr>
          <a:xfrm>
            <a:off x="2070175" y="31530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5"/>
          </p:nvPr>
        </p:nvSpPr>
        <p:spPr>
          <a:xfrm>
            <a:off x="5742344" y="31530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-801325" y="3918275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 rot="10800000" flipH="1">
            <a:off x="69654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74751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9322" y="1398364"/>
            <a:ext cx="2862900" cy="12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5249322" y="2641564"/>
            <a:ext cx="28629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/>
          <p:nvPr/>
        </p:nvSpPr>
        <p:spPr>
          <a:xfrm rot="5400000">
            <a:off x="6961877" y="282356"/>
            <a:ext cx="2464423" cy="189976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-1275350" y="380730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 rot="-5400000" flipH="1">
            <a:off x="-175868" y="196088"/>
            <a:ext cx="2065031" cy="1672861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 rot="5400000" flipH="1">
            <a:off x="-325007" y="312122"/>
            <a:ext cx="2377984" cy="1753978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/>
          <p:nvPr/>
        </p:nvSpPr>
        <p:spPr>
          <a:xfrm rot="-5400000">
            <a:off x="6831935" y="200965"/>
            <a:ext cx="2513027" cy="2111102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9" r:id="rId5"/>
    <p:sldLayoutId id="2147483662" r:id="rId6"/>
    <p:sldLayoutId id="2147483666" r:id="rId7"/>
    <p:sldLayoutId id="2147483670" r:id="rId8"/>
    <p:sldLayoutId id="2147483680" r:id="rId9"/>
    <p:sldLayoutId id="2147483681" r:id="rId10"/>
    <p:sldLayoutId id="214748368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F995-365D-287B-EEA4-F9F85C1C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200" y="1704109"/>
            <a:ext cx="5067600" cy="1625829"/>
          </a:xfrm>
        </p:spPr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WELCOME TO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11A17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CLASS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7D9BA2-E8B7-BDEC-0481-E7457119986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4ECCBD-271D-2B0B-53A4-AEC35DCC7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TEACHER : TRAN THU HA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3D5F17-B7CF-F0B4-6DFA-3CB301816F7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665919-B15C-5C3C-6E6E-1B82D1C5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12" y="570778"/>
            <a:ext cx="8325415" cy="572700"/>
          </a:xfrm>
        </p:spPr>
        <p:txBody>
          <a:bodyPr/>
          <a:lstStyle/>
          <a:p>
            <a:pPr algn="l"/>
            <a:r>
              <a:rPr lang="en-US" sz="2800" baseline="30000" dirty="0">
                <a:solidFill>
                  <a:srgbClr val="5D0035"/>
                </a:solidFill>
                <a:latin typeface="Helvetica" pitchFamily="2" charset="0"/>
              </a:rPr>
              <a:t>3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Finish each of the following sentences emphasizing the underlined information.</a:t>
            </a:r>
            <a:endParaRPr lang="en-VN" sz="2800" dirty="0"/>
          </a:p>
        </p:txBody>
      </p:sp>
      <p:sp>
        <p:nvSpPr>
          <p:cNvPr id="5" name="Google Shape;414;p51">
            <a:extLst>
              <a:ext uri="{FF2B5EF4-FFF2-40B4-BE49-F238E27FC236}">
                <a16:creationId xmlns:a16="http://schemas.microsoft.com/office/drawing/2014/main" id="{680B7457-5F9F-67FD-6856-1A055017295E}"/>
              </a:ext>
            </a:extLst>
          </p:cNvPr>
          <p:cNvSpPr txBox="1">
            <a:spLocks/>
          </p:cNvSpPr>
          <p:nvPr/>
        </p:nvSpPr>
        <p:spPr>
          <a:xfrm>
            <a:off x="720000" y="1211069"/>
            <a:ext cx="7704000" cy="3509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/>
              <a:t>1 Dancers in A O Show gave their performance </a:t>
            </a:r>
            <a:r>
              <a:rPr lang="en-US" sz="1600" u="sng" dirty="0"/>
              <a:t>with great devotion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2 The Vietnamese silk paintings typically depict </a:t>
            </a:r>
            <a:r>
              <a:rPr lang="en-US" sz="1600" u="sng" dirty="0"/>
              <a:t>the countryside and landscapes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3 </a:t>
            </a:r>
            <a:r>
              <a:rPr lang="en-US" sz="1600" u="sng" dirty="0"/>
              <a:t>Vincent van Gogh</a:t>
            </a:r>
            <a:r>
              <a:rPr lang="en-US" sz="1600" dirty="0"/>
              <a:t> painted Starry Night, not Gaugin.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4 We missed the chance to meet a celebrity </a:t>
            </a:r>
            <a:r>
              <a:rPr lang="en-US" sz="1600" u="sng" dirty="0"/>
              <a:t>because we came so late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5 </a:t>
            </a:r>
            <a:r>
              <a:rPr lang="en-US" sz="1600" u="sng" dirty="0"/>
              <a:t>The young entrepreneur</a:t>
            </a:r>
            <a:r>
              <a:rPr lang="en-US" sz="1600" dirty="0"/>
              <a:t> has mentioned some new design techniques.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AF608-279C-F0AF-61A2-CADA517B387E}"/>
              </a:ext>
            </a:extLst>
          </p:cNvPr>
          <p:cNvSpPr txBox="1"/>
          <p:nvPr/>
        </p:nvSpPr>
        <p:spPr>
          <a:xfrm>
            <a:off x="870624" y="1679057"/>
            <a:ext cx="7553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37777"/>
                </a:solidFill>
                <a:effectLst/>
                <a:latin typeface="TektonPro"/>
              </a:rPr>
              <a:t>It was with great devotion that dancers in A O Show gave 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237777"/>
                </a:solidFill>
                <a:effectLst/>
                <a:latin typeface="TektonPro"/>
              </a:rPr>
              <a:t>their performance. </a:t>
            </a:r>
            <a:endParaRPr lang="en-US" sz="16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B5A10-EE4D-23D4-AA77-2C354050DE6B}"/>
              </a:ext>
            </a:extLst>
          </p:cNvPr>
          <p:cNvSpPr txBox="1"/>
          <p:nvPr/>
        </p:nvSpPr>
        <p:spPr>
          <a:xfrm>
            <a:off x="795312" y="2402473"/>
            <a:ext cx="7553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is the countryside and landscapes that the Vietnamese silk paintings typically depict.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26E2C-9D0D-866A-96B3-2A338766C04B}"/>
              </a:ext>
            </a:extLst>
          </p:cNvPr>
          <p:cNvSpPr txBox="1"/>
          <p:nvPr/>
        </p:nvSpPr>
        <p:spPr>
          <a:xfrm>
            <a:off x="795312" y="3125890"/>
            <a:ext cx="7553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was Vincent van Gogh, not Gaugin who painted Starry Night.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95355-1011-D2C1-30CF-1AF5A3F2BDB6}"/>
              </a:ext>
            </a:extLst>
          </p:cNvPr>
          <p:cNvSpPr txBox="1"/>
          <p:nvPr/>
        </p:nvSpPr>
        <p:spPr>
          <a:xfrm>
            <a:off x="795312" y="3845737"/>
            <a:ext cx="7553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was because we came so late that we missed the chance to meet a celebrity.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2CD03-44F5-AAE7-0879-A9CB41EB5E5E}"/>
              </a:ext>
            </a:extLst>
          </p:cNvPr>
          <p:cNvSpPr txBox="1"/>
          <p:nvPr/>
        </p:nvSpPr>
        <p:spPr>
          <a:xfrm>
            <a:off x="795312" y="4583282"/>
            <a:ext cx="7553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is the young entrepreneur that has mentioned some new design techniques.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56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4;p51">
            <a:extLst>
              <a:ext uri="{FF2B5EF4-FFF2-40B4-BE49-F238E27FC236}">
                <a16:creationId xmlns:a16="http://schemas.microsoft.com/office/drawing/2014/main" id="{C03D482E-889C-869A-8806-806CE7296169}"/>
              </a:ext>
            </a:extLst>
          </p:cNvPr>
          <p:cNvSpPr txBox="1">
            <a:spLocks/>
          </p:cNvSpPr>
          <p:nvPr/>
        </p:nvSpPr>
        <p:spPr>
          <a:xfrm>
            <a:off x="906612" y="805802"/>
            <a:ext cx="7704000" cy="4126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/>
              <a:t>1 It / be / creativity and inspiration / most artists / need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2 It / be / with/ self-confidence / scientists / make / good inventions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3 It / be / sociability / some jobs / require / not intelligence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4 It / be / Dame Anita Roddick / found / The Body Shop / in 1976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5 It / be / because / they / have / </a:t>
            </a:r>
            <a:r>
              <a:rPr lang="en-US" sz="1600" dirty="0" err="1"/>
              <a:t>colourful</a:t>
            </a:r>
            <a:r>
              <a:rPr lang="en-US" sz="1600" dirty="0"/>
              <a:t> tones and optimistic images / Dong Ho paintings / be / part of Vietnamese Tet holidays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843F2-068E-3EBC-B599-3F39E4817E24}"/>
              </a:ext>
            </a:extLst>
          </p:cNvPr>
          <p:cNvSpPr txBox="1"/>
          <p:nvPr/>
        </p:nvSpPr>
        <p:spPr>
          <a:xfrm>
            <a:off x="1622087" y="282582"/>
            <a:ext cx="5907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7007F"/>
                </a:solidFill>
                <a:effectLst/>
                <a:latin typeface="TheSansC5"/>
              </a:rPr>
              <a:t>4 </a:t>
            </a:r>
            <a:r>
              <a:rPr lang="en-US" sz="2000" b="1" dirty="0">
                <a:effectLst/>
                <a:latin typeface="TheSansC5"/>
              </a:rPr>
              <a:t>Make cleft sentences from the following cues.</a:t>
            </a:r>
            <a:endParaRPr lang="en-US" sz="20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D9284-EB9E-5580-B90E-1C81C29472D7}"/>
              </a:ext>
            </a:extLst>
          </p:cNvPr>
          <p:cNvSpPr txBox="1"/>
          <p:nvPr/>
        </p:nvSpPr>
        <p:spPr>
          <a:xfrm>
            <a:off x="1174615" y="1256618"/>
            <a:ext cx="5209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37777"/>
                </a:solidFill>
                <a:effectLst/>
                <a:latin typeface="TektonPro"/>
              </a:rPr>
              <a:t>It is creativity and inspiration that most artists need. </a:t>
            </a:r>
            <a:endParaRPr lang="en-US" sz="16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0501C-10DD-65B9-EC91-36BA11A443ED}"/>
              </a:ext>
            </a:extLst>
          </p:cNvPr>
          <p:cNvSpPr txBox="1"/>
          <p:nvPr/>
        </p:nvSpPr>
        <p:spPr>
          <a:xfrm>
            <a:off x="1174614" y="2003569"/>
            <a:ext cx="59557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was with self-confidence that scientists made good inventions.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8460-A482-C64E-9C9E-46A28C818704}"/>
              </a:ext>
            </a:extLst>
          </p:cNvPr>
          <p:cNvSpPr txBox="1"/>
          <p:nvPr/>
        </p:nvSpPr>
        <p:spPr>
          <a:xfrm>
            <a:off x="1153218" y="2627409"/>
            <a:ext cx="799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is sociability that some jobs require, not intelligence. </a:t>
            </a:r>
          </a:p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or It is sociability, not intelligence that some jobs require.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533B4-EDFC-4D14-591C-E29AC772746A}"/>
              </a:ext>
            </a:extLst>
          </p:cNvPr>
          <p:cNvSpPr txBox="1"/>
          <p:nvPr/>
        </p:nvSpPr>
        <p:spPr>
          <a:xfrm>
            <a:off x="1174614" y="3497471"/>
            <a:ext cx="6091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was Dame Anita Roddick </a:t>
            </a:r>
            <a:r>
              <a:rPr lang="en-US" sz="1600">
                <a:solidFill>
                  <a:srgbClr val="C00000"/>
                </a:solidFill>
                <a:latin typeface="TektonPro"/>
              </a:rPr>
              <a:t>who founded </a:t>
            </a:r>
            <a:r>
              <a:rPr lang="en-US" sz="1600" dirty="0">
                <a:solidFill>
                  <a:srgbClr val="C00000"/>
                </a:solidFill>
                <a:latin typeface="TektonPro"/>
              </a:rPr>
              <a:t>The Body Shop in 1976.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D8F5B-93DD-6AE4-0A86-B531D071DADA}"/>
              </a:ext>
            </a:extLst>
          </p:cNvPr>
          <p:cNvSpPr txBox="1"/>
          <p:nvPr/>
        </p:nvSpPr>
        <p:spPr>
          <a:xfrm>
            <a:off x="1174615" y="4482959"/>
            <a:ext cx="7062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ektonPro"/>
              </a:rPr>
              <a:t>It is because they have </a:t>
            </a:r>
            <a:r>
              <a:rPr lang="en-US" sz="1600" dirty="0" err="1">
                <a:solidFill>
                  <a:srgbClr val="C00000"/>
                </a:solidFill>
                <a:latin typeface="TektonPro"/>
              </a:rPr>
              <a:t>colourful</a:t>
            </a:r>
            <a:r>
              <a:rPr lang="en-US" sz="1600" dirty="0">
                <a:solidFill>
                  <a:srgbClr val="C00000"/>
                </a:solidFill>
                <a:latin typeface="TektonPro"/>
              </a:rPr>
              <a:t> tones and optimistic images that Dong Ho paintings are part of Vietnamese Tet holidays.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04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414;p51">
            <a:extLst>
              <a:ext uri="{FF2B5EF4-FFF2-40B4-BE49-F238E27FC236}">
                <a16:creationId xmlns:a16="http://schemas.microsoft.com/office/drawing/2014/main" id="{63CFF981-B6D0-CF59-01D0-C9BF7FBAC8C5}"/>
              </a:ext>
            </a:extLst>
          </p:cNvPr>
          <p:cNvSpPr txBox="1">
            <a:spLocks/>
          </p:cNvSpPr>
          <p:nvPr/>
        </p:nvSpPr>
        <p:spPr>
          <a:xfrm>
            <a:off x="284042" y="850630"/>
            <a:ext cx="6787966" cy="4126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600" dirty="0"/>
              <a:t>1 It is sympathy, not pride brings friends together.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2 It is a leading environmentalist that came to our school club last month.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3 It was Monday that the winners of the school sports games were awarded.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4 It was when Jack came back from the war we learnt the truth about his cousins.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5 It is shyness that the teacher wants the children to grow out of it.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6 It was Rachel Carson that wrote Silent Spring, not Julia Hill.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D4C21-EF35-0080-8546-930BF19EB2CA}"/>
              </a:ext>
            </a:extLst>
          </p:cNvPr>
          <p:cNvSpPr txBox="1"/>
          <p:nvPr/>
        </p:nvSpPr>
        <p:spPr>
          <a:xfrm>
            <a:off x="2363820" y="341505"/>
            <a:ext cx="5873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7007F"/>
                </a:solidFill>
                <a:effectLst/>
                <a:latin typeface="TheSansC5"/>
              </a:rPr>
              <a:t>5 </a:t>
            </a:r>
            <a:r>
              <a:rPr lang="en-US" sz="1600" b="1" dirty="0">
                <a:solidFill>
                  <a:srgbClr val="7030A0"/>
                </a:solidFill>
                <a:latin typeface="TheSansC5-Bold-SC700"/>
              </a:rPr>
              <a:t>U</a:t>
            </a:r>
            <a:r>
              <a:rPr lang="en-US" sz="1600" b="1" dirty="0">
                <a:solidFill>
                  <a:srgbClr val="7030A0"/>
                </a:solidFill>
                <a:effectLst/>
                <a:latin typeface="TheSansC5-Bold-SC700"/>
              </a:rPr>
              <a:t>SE OF </a:t>
            </a:r>
            <a:r>
              <a:rPr lang="en-US" sz="1600" b="1" dirty="0">
                <a:solidFill>
                  <a:srgbClr val="7030A0"/>
                </a:solidFill>
                <a:latin typeface="TheSansC5-Bold-SC700"/>
              </a:rPr>
              <a:t>E</a:t>
            </a:r>
            <a:r>
              <a:rPr lang="en-US" sz="1600" b="1" dirty="0">
                <a:solidFill>
                  <a:srgbClr val="7030A0"/>
                </a:solidFill>
                <a:effectLst/>
                <a:latin typeface="TheSansC5-Bold-SC700"/>
              </a:rPr>
              <a:t>NGLISH </a:t>
            </a:r>
            <a:r>
              <a:rPr lang="en-US" sz="1800" b="1" dirty="0">
                <a:effectLst/>
                <a:latin typeface="TheSansC5"/>
              </a:rPr>
              <a:t>Reread the </a:t>
            </a:r>
            <a:r>
              <a:rPr lang="en-US" sz="1800" b="1" dirty="0">
                <a:solidFill>
                  <a:srgbClr val="FF7500"/>
                </a:solidFill>
                <a:effectLst/>
                <a:latin typeface="TheSansC5"/>
              </a:rPr>
              <a:t>Learn this! </a:t>
            </a:r>
            <a:r>
              <a:rPr lang="en-US" sz="1800" b="1" dirty="0">
                <a:effectLst/>
                <a:latin typeface="TheSansC5"/>
              </a:rPr>
              <a:t>box. Identify the mistake in each of the following sentences. </a:t>
            </a:r>
            <a:endParaRPr lang="en-US" sz="1800" dirty="0">
              <a:effectLst/>
            </a:endParaRPr>
          </a:p>
        </p:txBody>
      </p:sp>
      <p:sp>
        <p:nvSpPr>
          <p:cNvPr id="4" name="Google Shape;414;p51">
            <a:extLst>
              <a:ext uri="{FF2B5EF4-FFF2-40B4-BE49-F238E27FC236}">
                <a16:creationId xmlns:a16="http://schemas.microsoft.com/office/drawing/2014/main" id="{50AB2730-2FA4-360E-E523-D47052633EC2}"/>
              </a:ext>
            </a:extLst>
          </p:cNvPr>
          <p:cNvSpPr txBox="1">
            <a:spLocks/>
          </p:cNvSpPr>
          <p:nvPr/>
        </p:nvSpPr>
        <p:spPr>
          <a:xfrm>
            <a:off x="6966995" y="963518"/>
            <a:ext cx="1989665" cy="38384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a We use cleft sentences </a:t>
            </a:r>
            <a:r>
              <a:rPr lang="en-US" sz="1200" i="1" dirty="0">
                <a:solidFill>
                  <a:srgbClr val="FF0000"/>
                </a:solidFill>
              </a:rPr>
              <a:t>It is / was … that …</a:t>
            </a:r>
            <a:r>
              <a:rPr lang="en-US" sz="1200" dirty="0">
                <a:solidFill>
                  <a:srgbClr val="FF0000"/>
                </a:solidFill>
              </a:rPr>
              <a:t> to </a:t>
            </a:r>
            <a:r>
              <a:rPr lang="en-US" sz="1200" dirty="0" err="1">
                <a:solidFill>
                  <a:srgbClr val="FF0000"/>
                </a:solidFill>
              </a:rPr>
              <a:t>emphasise</a:t>
            </a:r>
            <a:r>
              <a:rPr lang="en-US" sz="1200" dirty="0">
                <a:solidFill>
                  <a:srgbClr val="FF0000"/>
                </a:solidFill>
              </a:rPr>
              <a:t> a piece of information.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b We use cleft sentences to make contrast.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 The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emphasised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part can be a noun (phrase) or an adverb (phrase or clause).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d </a:t>
            </a:r>
            <a:r>
              <a:rPr lang="en-US" sz="1200" dirty="0">
                <a:solidFill>
                  <a:srgbClr val="00B050"/>
                </a:solidFill>
              </a:rPr>
              <a:t>If the </a:t>
            </a:r>
            <a:r>
              <a:rPr lang="en-US" sz="1200" dirty="0" err="1">
                <a:solidFill>
                  <a:srgbClr val="00B050"/>
                </a:solidFill>
              </a:rPr>
              <a:t>emphasised</a:t>
            </a:r>
            <a:r>
              <a:rPr lang="en-US" sz="1200" dirty="0">
                <a:solidFill>
                  <a:srgbClr val="00B050"/>
                </a:solidFill>
              </a:rPr>
              <a:t> information is a proper noun (a personal subject or object), </a:t>
            </a:r>
            <a:r>
              <a:rPr lang="en-US" sz="1200" i="1" dirty="0">
                <a:solidFill>
                  <a:srgbClr val="00B050"/>
                </a:solidFill>
              </a:rPr>
              <a:t>who </a:t>
            </a:r>
            <a:r>
              <a:rPr lang="en-US" sz="1200" dirty="0">
                <a:solidFill>
                  <a:srgbClr val="00B050"/>
                </a:solidFill>
              </a:rPr>
              <a:t>/ </a:t>
            </a:r>
            <a:r>
              <a:rPr lang="en-US" sz="1200" i="1" dirty="0">
                <a:solidFill>
                  <a:srgbClr val="00B050"/>
                </a:solidFill>
              </a:rPr>
              <a:t>whom </a:t>
            </a:r>
            <a:r>
              <a:rPr lang="en-US" sz="1200" dirty="0">
                <a:solidFill>
                  <a:srgbClr val="00B050"/>
                </a:solidFill>
              </a:rPr>
              <a:t>can be used instead of </a:t>
            </a:r>
            <a:r>
              <a:rPr lang="en-US" sz="1200" i="1" dirty="0">
                <a:solidFill>
                  <a:srgbClr val="00B050"/>
                </a:solidFill>
              </a:rPr>
              <a:t>that</a:t>
            </a:r>
            <a:r>
              <a:rPr lang="en-US" sz="1200" dirty="0">
                <a:solidFill>
                  <a:srgbClr val="00B050"/>
                </a:solidFill>
              </a:rPr>
              <a:t>.</a:t>
            </a:r>
            <a:br>
              <a:rPr lang="en-US" sz="1200" dirty="0">
                <a:solidFill>
                  <a:srgbClr val="00B050"/>
                </a:solidFill>
              </a:rPr>
            </a:br>
            <a:endParaRPr lang="en-US" sz="1200" dirty="0">
              <a:solidFill>
                <a:srgbClr val="00B050"/>
              </a:solidFill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60FAA5-D365-5381-5353-24E460234809}"/>
              </a:ext>
            </a:extLst>
          </p:cNvPr>
          <p:cNvSpPr/>
          <p:nvPr/>
        </p:nvSpPr>
        <p:spPr>
          <a:xfrm>
            <a:off x="2704289" y="1108953"/>
            <a:ext cx="612843" cy="30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DE7825-6B46-F275-C900-2008012D4DE1}"/>
              </a:ext>
            </a:extLst>
          </p:cNvPr>
          <p:cNvSpPr/>
          <p:nvPr/>
        </p:nvSpPr>
        <p:spPr>
          <a:xfrm>
            <a:off x="648511" y="1592093"/>
            <a:ext cx="275618" cy="30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A65573-330F-85BC-5072-2F1B1757D5B5}"/>
              </a:ext>
            </a:extLst>
          </p:cNvPr>
          <p:cNvSpPr/>
          <p:nvPr/>
        </p:nvSpPr>
        <p:spPr>
          <a:xfrm>
            <a:off x="1115438" y="2013627"/>
            <a:ext cx="771728" cy="4085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116A17-B4C9-967F-48AF-C82FE37983D1}"/>
              </a:ext>
            </a:extLst>
          </p:cNvPr>
          <p:cNvSpPr/>
          <p:nvPr/>
        </p:nvSpPr>
        <p:spPr>
          <a:xfrm>
            <a:off x="4324119" y="3026248"/>
            <a:ext cx="364614" cy="346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ED8504-C722-35F5-8D22-97F428198AEE}"/>
              </a:ext>
            </a:extLst>
          </p:cNvPr>
          <p:cNvSpPr/>
          <p:nvPr/>
        </p:nvSpPr>
        <p:spPr>
          <a:xfrm>
            <a:off x="5901447" y="3991312"/>
            <a:ext cx="612843" cy="30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BFA386-F328-FD23-FC42-D87CF94E205D}"/>
              </a:ext>
            </a:extLst>
          </p:cNvPr>
          <p:cNvSpPr/>
          <p:nvPr/>
        </p:nvSpPr>
        <p:spPr>
          <a:xfrm>
            <a:off x="2397867" y="4485367"/>
            <a:ext cx="612843" cy="3015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50A8D8-5D6B-1C48-D6EF-E58AC7B57BFF}"/>
              </a:ext>
            </a:extLst>
          </p:cNvPr>
          <p:cNvSpPr txBox="1"/>
          <p:nvPr/>
        </p:nvSpPr>
        <p:spPr>
          <a:xfrm>
            <a:off x="3292133" y="1332515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</a:rPr>
              <a:t>that brings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D4F7A3-2AA0-379B-3ED4-EC2D5F829318}"/>
              </a:ext>
            </a:extLst>
          </p:cNvPr>
          <p:cNvSpPr txBox="1"/>
          <p:nvPr/>
        </p:nvSpPr>
        <p:spPr>
          <a:xfrm>
            <a:off x="964869" y="174287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D1CC4-E0CA-E06C-6629-C5A9664004D2}"/>
              </a:ext>
            </a:extLst>
          </p:cNvPr>
          <p:cNvSpPr txBox="1"/>
          <p:nvPr/>
        </p:nvSpPr>
        <p:spPr>
          <a:xfrm>
            <a:off x="1738736" y="2323925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chemeClr val="accent1"/>
                </a:solidFill>
              </a:rPr>
              <a:t>on Monday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565E1-ABC8-7600-3D44-6591B41B64BE}"/>
              </a:ext>
            </a:extLst>
          </p:cNvPr>
          <p:cNvSpPr txBox="1"/>
          <p:nvPr/>
        </p:nvSpPr>
        <p:spPr>
          <a:xfrm>
            <a:off x="4347863" y="3438074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</a:rPr>
              <a:t>that we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65166C-930F-38C6-0F71-6FB29F003DA8}"/>
              </a:ext>
            </a:extLst>
          </p:cNvPr>
          <p:cNvSpPr txBox="1"/>
          <p:nvPr/>
        </p:nvSpPr>
        <p:spPr>
          <a:xfrm>
            <a:off x="5856994" y="4227625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</a:rPr>
              <a:t>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43107-5297-41FD-C1B0-AE37B4C78173}"/>
              </a:ext>
            </a:extLst>
          </p:cNvPr>
          <p:cNvSpPr txBox="1"/>
          <p:nvPr/>
        </p:nvSpPr>
        <p:spPr>
          <a:xfrm>
            <a:off x="2745501" y="4745925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00B050"/>
                </a:solidFill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8856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7C11-4994-7902-03FA-81EFF97F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VN" sz="2400" baseline="30000" dirty="0">
                <a:solidFill>
                  <a:srgbClr val="5D0035"/>
                </a:solidFill>
                <a:latin typeface="Helvetica" pitchFamily="2" charset="0"/>
              </a:rPr>
              <a:t>1 </a:t>
            </a:r>
            <a:r>
              <a:rPr lang="en-US" sz="2400" baseline="30000" dirty="0">
                <a:solidFill>
                  <a:srgbClr val="141413"/>
                </a:solidFill>
                <a:latin typeface="Helvetica" pitchFamily="2" charset="0"/>
              </a:rPr>
              <a:t>Match 1–8 with a–h to make meaningful sentences.</a:t>
            </a:r>
            <a:endParaRPr lang="en-VN" sz="2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08FC857-E37C-2CD5-935C-DDC4C933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62" y="1321218"/>
            <a:ext cx="3460137" cy="2735255"/>
          </a:xfrm>
        </p:spPr>
        <p:txBody>
          <a:bodyPr/>
          <a:lstStyle/>
          <a:p>
            <a:pPr marL="96838" indent="-20638" algn="l">
              <a:spcAft>
                <a:spcPts val="600"/>
              </a:spcAft>
            </a:pPr>
            <a:r>
              <a:rPr lang="en-VN" dirty="0"/>
              <a:t>a that bring all of the children together.</a:t>
            </a:r>
          </a:p>
          <a:p>
            <a:pPr marL="96838" indent="-20638" algn="l">
              <a:spcAft>
                <a:spcPts val="600"/>
              </a:spcAft>
            </a:pPr>
            <a:r>
              <a:rPr lang="en-VN" dirty="0"/>
              <a:t>b whom the spectators gave the nickname ‘raging bull’.</a:t>
            </a:r>
          </a:p>
          <a:p>
            <a:pPr marL="96838" indent="-20638" algn="l">
              <a:spcAft>
                <a:spcPts val="600"/>
              </a:spcAft>
            </a:pPr>
            <a:r>
              <a:rPr lang="en-VN" dirty="0"/>
              <a:t>c that give me enough confidence and patience to start my own business.</a:t>
            </a:r>
          </a:p>
          <a:p>
            <a:pPr marL="96838" indent="-20638" algn="l">
              <a:spcAft>
                <a:spcPts val="600"/>
              </a:spcAft>
            </a:pPr>
            <a:r>
              <a:rPr lang="en-VN" dirty="0"/>
              <a:t>d that the drunk man decided to leave.</a:t>
            </a:r>
          </a:p>
          <a:p>
            <a:pPr marL="96838" indent="-20638" algn="l">
              <a:spcAft>
                <a:spcPts val="600"/>
              </a:spcAft>
            </a:pPr>
            <a:r>
              <a:rPr lang="en-VN" dirty="0"/>
              <a:t>e that RKO Radio Pictures produced the comedy film ‘High Flyers’.</a:t>
            </a:r>
          </a:p>
          <a:p>
            <a:pPr marL="96838" indent="-20638" algn="l">
              <a:spcAft>
                <a:spcPts val="600"/>
              </a:spcAft>
            </a:pPr>
            <a:r>
              <a:rPr lang="en-VN" dirty="0"/>
              <a:t>f that an interpreter works efficiently.</a:t>
            </a:r>
          </a:p>
          <a:p>
            <a:pPr marL="96838" indent="-20638" algn="l">
              <a:spcAft>
                <a:spcPts val="600"/>
              </a:spcAft>
            </a:pPr>
            <a:r>
              <a:rPr lang="en-VN" dirty="0"/>
              <a:t>g who will meet us at the airport when we arrive in England. h that the show became a poor turnout.</a:t>
            </a:r>
          </a:p>
          <a:p>
            <a:pPr marL="96838" indent="-20638" algn="l">
              <a:spcAft>
                <a:spcPts val="600"/>
              </a:spcAft>
            </a:pPr>
            <a:endParaRPr lang="en-VN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52AE410-553D-A74C-99FB-E51E2418F1C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42026" y="1321218"/>
            <a:ext cx="3538113" cy="2735255"/>
          </a:xfrm>
        </p:spPr>
        <p:txBody>
          <a:bodyPr/>
          <a:lstStyle/>
          <a:p>
            <a:pPr marL="9525" indent="0" algn="l">
              <a:spcAft>
                <a:spcPts val="600"/>
              </a:spcAft>
            </a:pPr>
            <a:r>
              <a:rPr lang="en-VN" dirty="0"/>
              <a:t>1 It was in 1937 </a:t>
            </a:r>
          </a:p>
          <a:p>
            <a:pPr marL="9525" indent="0" algn="l">
              <a:spcAft>
                <a:spcPts val="600"/>
              </a:spcAft>
            </a:pPr>
            <a:r>
              <a:rPr lang="en-VN" dirty="0"/>
              <a:t>2 It is Florence, not her sister </a:t>
            </a:r>
          </a:p>
          <a:p>
            <a:pPr marL="9525" indent="0" algn="l">
              <a:spcAft>
                <a:spcPts val="600"/>
              </a:spcAft>
            </a:pPr>
            <a:r>
              <a:rPr lang="en-VN" dirty="0"/>
              <a:t>3 It is sports activities after school </a:t>
            </a:r>
          </a:p>
          <a:p>
            <a:pPr marL="9525" indent="0" algn="l">
              <a:spcAft>
                <a:spcPts val="600"/>
              </a:spcAft>
            </a:pPr>
            <a:r>
              <a:rPr lang="en-VN" dirty="0"/>
              <a:t>4 It was not until the police officer came </a:t>
            </a:r>
          </a:p>
          <a:p>
            <a:pPr marL="9525" indent="0" algn="l">
              <a:spcAft>
                <a:spcPts val="600"/>
              </a:spcAft>
            </a:pPr>
            <a:r>
              <a:rPr lang="en-VN" dirty="0"/>
              <a:t>5 It is with language abilities and flexibility </a:t>
            </a:r>
          </a:p>
          <a:p>
            <a:pPr marL="9525" indent="0" algn="l">
              <a:spcAft>
                <a:spcPts val="600"/>
              </a:spcAft>
            </a:pPr>
            <a:r>
              <a:rPr lang="en-VN" dirty="0"/>
              <a:t>6 It was because the tickets were too expensive </a:t>
            </a:r>
          </a:p>
          <a:p>
            <a:pPr marL="9525" indent="0" algn="l">
              <a:spcAft>
                <a:spcPts val="600"/>
              </a:spcAft>
            </a:pPr>
            <a:r>
              <a:rPr lang="en-VN" dirty="0"/>
              <a:t>7 It is success stories in newspapers </a:t>
            </a:r>
          </a:p>
          <a:p>
            <a:pPr marL="9525" indent="0" algn="l">
              <a:spcAft>
                <a:spcPts val="600"/>
              </a:spcAft>
            </a:pPr>
            <a:r>
              <a:rPr lang="en-VN" dirty="0"/>
              <a:t>8 It was Rafa Nadal</a:t>
            </a:r>
          </a:p>
          <a:p>
            <a:pPr marL="9525" indent="0" algn="l">
              <a:spcAft>
                <a:spcPts val="600"/>
              </a:spcAft>
            </a:pPr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52AFF-EDC4-F4D5-9DC9-09D66001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96" y="806242"/>
            <a:ext cx="2693170" cy="422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D75763-BA82-F7F7-B9E3-0D5AE71C7C87}"/>
              </a:ext>
            </a:extLst>
          </p:cNvPr>
          <p:cNvSpPr txBox="1"/>
          <p:nvPr/>
        </p:nvSpPr>
        <p:spPr>
          <a:xfrm>
            <a:off x="2093147" y="1321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83B8F-A5E0-0FE5-88F7-55B9976C53AA}"/>
              </a:ext>
            </a:extLst>
          </p:cNvPr>
          <p:cNvSpPr txBox="1"/>
          <p:nvPr/>
        </p:nvSpPr>
        <p:spPr>
          <a:xfrm>
            <a:off x="3126915" y="1611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F6A1A-D72F-0001-C160-49B49B9125A4}"/>
              </a:ext>
            </a:extLst>
          </p:cNvPr>
          <p:cNvSpPr txBox="1"/>
          <p:nvPr/>
        </p:nvSpPr>
        <p:spPr>
          <a:xfrm>
            <a:off x="3557688" y="1901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707F4-FB8C-FF11-A009-BCA6C88885BE}"/>
              </a:ext>
            </a:extLst>
          </p:cNvPr>
          <p:cNvSpPr txBox="1"/>
          <p:nvPr/>
        </p:nvSpPr>
        <p:spPr>
          <a:xfrm>
            <a:off x="4030899" y="2194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4116D-FD1B-421B-883D-F178DBED220C}"/>
              </a:ext>
            </a:extLst>
          </p:cNvPr>
          <p:cNvSpPr txBox="1"/>
          <p:nvPr/>
        </p:nvSpPr>
        <p:spPr>
          <a:xfrm>
            <a:off x="3405282" y="250251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B0549-8FCC-F30A-F6E7-62FDDAAC782E}"/>
              </a:ext>
            </a:extLst>
          </p:cNvPr>
          <p:cNvSpPr txBox="1"/>
          <p:nvPr/>
        </p:nvSpPr>
        <p:spPr>
          <a:xfrm>
            <a:off x="3856168" y="3112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BDB706-6659-5588-71A4-5C93671C712B}"/>
              </a:ext>
            </a:extLst>
          </p:cNvPr>
          <p:cNvSpPr txBox="1"/>
          <p:nvPr/>
        </p:nvSpPr>
        <p:spPr>
          <a:xfrm>
            <a:off x="3727878" y="35096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B40E95-A295-5BC4-EF70-66A5CBF15A9F}"/>
              </a:ext>
            </a:extLst>
          </p:cNvPr>
          <p:cNvSpPr txBox="1"/>
          <p:nvPr/>
        </p:nvSpPr>
        <p:spPr>
          <a:xfrm>
            <a:off x="2352715" y="38014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217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6625D3-5E2C-5EED-3F65-652AF4A2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383" y="474208"/>
            <a:ext cx="7704000" cy="572700"/>
          </a:xfrm>
        </p:spPr>
        <p:txBody>
          <a:bodyPr/>
          <a:lstStyle/>
          <a:p>
            <a:pPr algn="l"/>
            <a:r>
              <a:rPr lang="en-US" sz="2800" baseline="30000" dirty="0">
                <a:solidFill>
                  <a:srgbClr val="5D0035"/>
                </a:solidFill>
                <a:latin typeface="Helvetica" pitchFamily="2" charset="0"/>
              </a:rPr>
              <a:t>2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Rewrite the following sentences using cleft sentences.</a:t>
            </a:r>
            <a:endParaRPr lang="en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7E28-6682-18E8-AEAD-7EF9C86965EE}"/>
              </a:ext>
            </a:extLst>
          </p:cNvPr>
          <p:cNvSpPr txBox="1"/>
          <p:nvPr/>
        </p:nvSpPr>
        <p:spPr>
          <a:xfrm>
            <a:off x="462063" y="1173368"/>
            <a:ext cx="36624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/>
              <a:t>1 Many patients can recover from illnesses because they are always full of optimism.</a:t>
            </a:r>
          </a:p>
          <a:p>
            <a:r>
              <a:rPr lang="en-VN" dirty="0"/>
              <a:t>It is because_______</a:t>
            </a:r>
          </a:p>
          <a:p>
            <a:endParaRPr lang="en-VN" dirty="0"/>
          </a:p>
          <a:p>
            <a:r>
              <a:rPr lang="en-VN" dirty="0"/>
              <a:t>2 Sarah, not Elly won the first prize in our school Art Competition.</a:t>
            </a:r>
          </a:p>
          <a:p>
            <a:r>
              <a:rPr lang="en-VN" dirty="0"/>
              <a:t>It was Sarah _______</a:t>
            </a:r>
          </a:p>
          <a:p>
            <a:endParaRPr lang="en-VN" dirty="0"/>
          </a:p>
          <a:p>
            <a:r>
              <a:rPr lang="en-VN" dirty="0"/>
              <a:t>3 High-flyers have made success of their original ideas thanks to self-motivation.</a:t>
            </a:r>
          </a:p>
          <a:p>
            <a:r>
              <a:rPr lang="en-VN" dirty="0"/>
              <a:t>It is thanks to _______</a:t>
            </a:r>
          </a:p>
          <a:p>
            <a:endParaRPr lang="en-VN" dirty="0"/>
          </a:p>
          <a:p>
            <a:r>
              <a:rPr lang="en-VN" dirty="0"/>
              <a:t>4 Wangari Maathai, one of the greatest environmentalists, won the Nobel Peace Prize in 2004.</a:t>
            </a:r>
          </a:p>
          <a:p>
            <a:r>
              <a:rPr lang="en-VN" dirty="0"/>
              <a:t>It was in 2004 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499F6A-F9AE-71CF-768A-0C7856FEC991}"/>
              </a:ext>
            </a:extLst>
          </p:cNvPr>
          <p:cNvSpPr txBox="1"/>
          <p:nvPr/>
        </p:nvSpPr>
        <p:spPr>
          <a:xfrm>
            <a:off x="4790873" y="1173368"/>
            <a:ext cx="38910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/>
              <a:t>5 Amelia Humfress came up with the idea of a business when she was looking for a design course.</a:t>
            </a:r>
          </a:p>
          <a:p>
            <a:r>
              <a:rPr lang="en-VN" dirty="0"/>
              <a:t>It was when _______</a:t>
            </a:r>
          </a:p>
          <a:p>
            <a:endParaRPr lang="en-VN" dirty="0"/>
          </a:p>
          <a:p>
            <a:r>
              <a:rPr lang="en-US" dirty="0"/>
              <a:t>6 Lack of confidence prevents young people from making success.</a:t>
            </a:r>
            <a:endParaRPr lang="en-VN" dirty="0"/>
          </a:p>
          <a:p>
            <a:r>
              <a:rPr lang="en-US" dirty="0"/>
              <a:t>It is lack </a:t>
            </a:r>
            <a:r>
              <a:rPr lang="en-VN" dirty="0"/>
              <a:t>_______</a:t>
            </a:r>
          </a:p>
          <a:p>
            <a:endParaRPr lang="en-VN" dirty="0"/>
          </a:p>
          <a:p>
            <a:r>
              <a:rPr lang="en-US" dirty="0"/>
              <a:t>7 Instrument makers create their products with great accuracy.</a:t>
            </a:r>
          </a:p>
          <a:p>
            <a:r>
              <a:rPr lang="en-US" dirty="0"/>
              <a:t>It is with </a:t>
            </a:r>
            <a:r>
              <a:rPr lang="en-VN" dirty="0"/>
              <a:t>_______</a:t>
            </a:r>
            <a:endParaRPr lang="en-US" dirty="0"/>
          </a:p>
          <a:p>
            <a:endParaRPr lang="en-US" dirty="0"/>
          </a:p>
          <a:p>
            <a:r>
              <a:rPr lang="en-US" dirty="0"/>
              <a:t>8 The architect Dang Viet Nga created the Crazy House.</a:t>
            </a:r>
          </a:p>
          <a:p>
            <a:r>
              <a:rPr lang="en-US" dirty="0"/>
              <a:t>It was the Crazy House </a:t>
            </a:r>
            <a:r>
              <a:rPr lang="en-VN" dirty="0"/>
              <a:t>_______</a:t>
            </a:r>
          </a:p>
        </p:txBody>
      </p:sp>
    </p:spTree>
    <p:extLst>
      <p:ext uri="{BB962C8B-B14F-4D97-AF65-F5344CB8AC3E}">
        <p14:creationId xmlns:p14="http://schemas.microsoft.com/office/powerpoint/2010/main" val="362030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9E08FD5A-9B40-3B0F-2885-5935BA3671A7}"/>
              </a:ext>
            </a:extLst>
          </p:cNvPr>
          <p:cNvSpPr txBox="1">
            <a:spLocks/>
          </p:cNvSpPr>
          <p:nvPr/>
        </p:nvSpPr>
        <p:spPr>
          <a:xfrm>
            <a:off x="1206383" y="4742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en-US" sz="2800" baseline="30000">
                <a:solidFill>
                  <a:srgbClr val="5D0035"/>
                </a:solidFill>
                <a:latin typeface="Helvetica" pitchFamily="2" charset="0"/>
              </a:rPr>
              <a:t>2 </a:t>
            </a:r>
            <a:r>
              <a:rPr lang="en-US" sz="2800" baseline="30000">
                <a:solidFill>
                  <a:srgbClr val="141413"/>
                </a:solidFill>
                <a:latin typeface="Helvetica" pitchFamily="2" charset="0"/>
              </a:rPr>
              <a:t>Rewrite the following sentences using cleft sentences.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C840B-306A-7E19-D0D7-D5AD338A54CD}"/>
              </a:ext>
            </a:extLst>
          </p:cNvPr>
          <p:cNvSpPr txBox="1"/>
          <p:nvPr/>
        </p:nvSpPr>
        <p:spPr>
          <a:xfrm>
            <a:off x="500974" y="1242431"/>
            <a:ext cx="399320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/>
              <a:t>1 </a:t>
            </a:r>
            <a:r>
              <a:rPr lang="en-VN" dirty="0">
                <a:solidFill>
                  <a:srgbClr val="002060"/>
                </a:solidFill>
              </a:rPr>
              <a:t>I</a:t>
            </a:r>
            <a:r>
              <a:rPr lang="en-VN" b="1" dirty="0">
                <a:solidFill>
                  <a:srgbClr val="002060"/>
                </a:solidFill>
              </a:rPr>
              <a:t>t is because </a:t>
            </a:r>
            <a:r>
              <a:rPr lang="en-VN" dirty="0"/>
              <a:t>many patients are always full of optimism that they can recover from illnesses.</a:t>
            </a:r>
          </a:p>
          <a:p>
            <a:endParaRPr lang="en-VN" dirty="0"/>
          </a:p>
          <a:p>
            <a:r>
              <a:rPr lang="en-VN" dirty="0"/>
              <a:t>2 </a:t>
            </a:r>
            <a:r>
              <a:rPr lang="en-VN" b="1" dirty="0">
                <a:solidFill>
                  <a:srgbClr val="002060"/>
                </a:solidFill>
              </a:rPr>
              <a:t>It was Sarah</a:t>
            </a:r>
            <a:r>
              <a:rPr lang="en-VN" dirty="0">
                <a:solidFill>
                  <a:srgbClr val="002060"/>
                </a:solidFill>
              </a:rPr>
              <a:t>, </a:t>
            </a:r>
            <a:r>
              <a:rPr lang="en-VN" dirty="0"/>
              <a:t>not Elly who won the first prize in our school Art Competition.</a:t>
            </a:r>
          </a:p>
          <a:p>
            <a:endParaRPr lang="en-VN" dirty="0"/>
          </a:p>
          <a:p>
            <a:r>
              <a:rPr lang="en-VN" dirty="0"/>
              <a:t>or </a:t>
            </a:r>
            <a:r>
              <a:rPr lang="en-VN" b="1" dirty="0">
                <a:solidFill>
                  <a:srgbClr val="002060"/>
                </a:solidFill>
              </a:rPr>
              <a:t>It was Sarah </a:t>
            </a:r>
            <a:r>
              <a:rPr lang="en-VN" dirty="0"/>
              <a:t>who won the first prize in our school Art Competition, not Elly.</a:t>
            </a:r>
          </a:p>
          <a:p>
            <a:endParaRPr lang="en-VN" dirty="0"/>
          </a:p>
          <a:p>
            <a:r>
              <a:rPr lang="en-VN" dirty="0"/>
              <a:t>3 </a:t>
            </a:r>
            <a:r>
              <a:rPr lang="en-VN" b="1" dirty="0">
                <a:solidFill>
                  <a:srgbClr val="002060"/>
                </a:solidFill>
              </a:rPr>
              <a:t>It is thanks to </a:t>
            </a:r>
            <a:r>
              <a:rPr lang="en-VN" dirty="0"/>
              <a:t>self-motivation that high-flyers have made success of their original ideas.</a:t>
            </a:r>
          </a:p>
          <a:p>
            <a:endParaRPr lang="en-VN" dirty="0"/>
          </a:p>
          <a:p>
            <a:r>
              <a:rPr lang="en-VN" dirty="0"/>
              <a:t>4 </a:t>
            </a:r>
            <a:r>
              <a:rPr lang="en-VN" b="1" dirty="0">
                <a:solidFill>
                  <a:srgbClr val="002060"/>
                </a:solidFill>
              </a:rPr>
              <a:t>It was in 2004 </a:t>
            </a:r>
            <a:r>
              <a:rPr lang="en-VN" dirty="0"/>
              <a:t>that Wangari Maathai, one of the greatest environmentalists, won the Nobel Peace Prize.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64669-5661-FA5B-1F2F-B93834547264}"/>
              </a:ext>
            </a:extLst>
          </p:cNvPr>
          <p:cNvSpPr txBox="1"/>
          <p:nvPr/>
        </p:nvSpPr>
        <p:spPr>
          <a:xfrm>
            <a:off x="4649823" y="1242431"/>
            <a:ext cx="38083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/>
              <a:t>5 </a:t>
            </a:r>
            <a:r>
              <a:rPr lang="en-VN" b="1" dirty="0">
                <a:solidFill>
                  <a:srgbClr val="002060"/>
                </a:solidFill>
              </a:rPr>
              <a:t>It was when </a:t>
            </a:r>
            <a:r>
              <a:rPr lang="en-VN" dirty="0"/>
              <a:t>Amelia Humfress was looking for a design course that she came up with the idea of a business.</a:t>
            </a:r>
          </a:p>
          <a:p>
            <a:endParaRPr lang="en-VN" dirty="0"/>
          </a:p>
          <a:p>
            <a:r>
              <a:rPr lang="en-VN" dirty="0"/>
              <a:t>6 </a:t>
            </a:r>
            <a:r>
              <a:rPr lang="en-VN" b="1" dirty="0">
                <a:solidFill>
                  <a:srgbClr val="002060"/>
                </a:solidFill>
              </a:rPr>
              <a:t>It is lack </a:t>
            </a:r>
            <a:r>
              <a:rPr lang="en-VN" dirty="0"/>
              <a:t>of confidence that prevents young people from making success.</a:t>
            </a:r>
          </a:p>
          <a:p>
            <a:endParaRPr lang="en-VN" dirty="0"/>
          </a:p>
          <a:p>
            <a:r>
              <a:rPr lang="en-VN" dirty="0"/>
              <a:t>7 </a:t>
            </a:r>
            <a:r>
              <a:rPr lang="en-VN" b="1" dirty="0">
                <a:solidFill>
                  <a:srgbClr val="002060"/>
                </a:solidFill>
              </a:rPr>
              <a:t>It is with</a:t>
            </a:r>
            <a:r>
              <a:rPr lang="en-VN" dirty="0">
                <a:solidFill>
                  <a:srgbClr val="002060"/>
                </a:solidFill>
              </a:rPr>
              <a:t> </a:t>
            </a:r>
            <a:r>
              <a:rPr lang="en-VN" dirty="0"/>
              <a:t>great accuracy that instrument makers create their products.</a:t>
            </a:r>
          </a:p>
          <a:p>
            <a:endParaRPr lang="en-VN" dirty="0"/>
          </a:p>
          <a:p>
            <a:r>
              <a:rPr lang="en-VN" dirty="0"/>
              <a:t>8 </a:t>
            </a:r>
            <a:r>
              <a:rPr lang="en-VN" b="1" dirty="0">
                <a:solidFill>
                  <a:srgbClr val="002060"/>
                </a:solidFill>
              </a:rPr>
              <a:t>It was the Crazy House </a:t>
            </a:r>
            <a:r>
              <a:rPr lang="en-VN" dirty="0"/>
              <a:t>that the architect Dang Viet Nga created.</a:t>
            </a:r>
          </a:p>
        </p:txBody>
      </p:sp>
    </p:spTree>
    <p:extLst>
      <p:ext uri="{BB962C8B-B14F-4D97-AF65-F5344CB8AC3E}">
        <p14:creationId xmlns:p14="http://schemas.microsoft.com/office/powerpoint/2010/main" val="20225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00A73-55A4-667F-4277-D27A9053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3487"/>
            <a:ext cx="7334502" cy="652470"/>
          </a:xfrm>
        </p:spPr>
        <p:txBody>
          <a:bodyPr/>
          <a:lstStyle/>
          <a:p>
            <a:r>
              <a:rPr lang="en-US" sz="2800" baseline="30000" dirty="0">
                <a:solidFill>
                  <a:srgbClr val="5D0035"/>
                </a:solidFill>
                <a:latin typeface="Helvetica" pitchFamily="2" charset="0"/>
              </a:rPr>
              <a:t>6  </a:t>
            </a:r>
            <a:r>
              <a:rPr lang="en-US" sz="2400" baseline="30000" dirty="0">
                <a:solidFill>
                  <a:srgbClr val="007934"/>
                </a:solidFill>
                <a:latin typeface="Helvetica" pitchFamily="2" charset="0"/>
              </a:rPr>
              <a:t>SPEAKING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Work in pairs. Ask and answer about your </a:t>
            </a:r>
            <a:r>
              <a:rPr lang="en-US" sz="2800" baseline="30000" dirty="0" err="1">
                <a:solidFill>
                  <a:srgbClr val="141413"/>
                </a:solidFill>
                <a:latin typeface="Helvetica" pitchFamily="2" charset="0"/>
              </a:rPr>
              <a:t>favourite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 high-flyer. The following cues can help you.</a:t>
            </a:r>
            <a:endParaRPr lang="en-VN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C487CA-8EB0-D4FD-4935-63A2A373E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388412"/>
            <a:ext cx="4688700" cy="2298300"/>
          </a:xfrm>
        </p:spPr>
        <p:txBody>
          <a:bodyPr/>
          <a:lstStyle/>
          <a:p>
            <a:pPr marL="482600" indent="-342900">
              <a:buFont typeface="+mj-lt"/>
              <a:buAutoNum type="arabicPeriod"/>
            </a:pPr>
            <a:r>
              <a:rPr lang="en-US" dirty="0"/>
              <a:t>The high-flyer you admire 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How you got to know about him / her 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The reason why you like him / her 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What you think decides his / her success</a:t>
            </a:r>
          </a:p>
          <a:p>
            <a:pPr marL="482600" indent="-342900">
              <a:buFont typeface="+mj-lt"/>
              <a:buAutoNum type="arabicPeriod"/>
            </a:pPr>
            <a:endParaRPr lang="en-US" dirty="0"/>
          </a:p>
          <a:p>
            <a:pPr marL="139700" indent="0">
              <a:buNone/>
            </a:pPr>
            <a:r>
              <a:rPr lang="en-US" b="1" dirty="0"/>
              <a:t>Answer the questions again using cleft sentences to emphasize some information.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19AE9-7DBB-A0BF-4417-228A336B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13" y="3259239"/>
            <a:ext cx="4917438" cy="1199855"/>
          </a:xfrm>
          <a:prstGeom prst="rect">
            <a:avLst/>
          </a:prstGeom>
        </p:spPr>
      </p:pic>
      <p:pic>
        <p:nvPicPr>
          <p:cNvPr id="1026" name="Picture 2" descr="930+ Two Boys Talking Illustrations, Royalty-Free Vector Graphics &amp; Clip  Art - iStock | Two boys talking school">
            <a:extLst>
              <a:ext uri="{FF2B5EF4-FFF2-40B4-BE49-F238E27FC236}">
                <a16:creationId xmlns:a16="http://schemas.microsoft.com/office/drawing/2014/main" id="{F2E9578C-2488-1B33-60CC-3BB43DAAF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88" b="93003" l="4902" r="44935">
                        <a14:foregroundMark x1="24673" y1="51024" x2="33497" y2="45392"/>
                        <a14:foregroundMark x1="33497" y1="45392" x2="33824" y2="43003"/>
                        <a14:foregroundMark x1="16830" y1="40273" x2="26144" y2="38737"/>
                        <a14:foregroundMark x1="26144" y1="38737" x2="33497" y2="39420"/>
                        <a14:foregroundMark x1="24346" y1="33788" x2="33007" y2="37031"/>
                        <a14:foregroundMark x1="33007" y1="37031" x2="33170" y2="37201"/>
                        <a14:foregroundMark x1="25327" y1="48123" x2="34804" y2="48464"/>
                        <a14:foregroundMark x1="28595" y1="65188" x2="28758" y2="68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71" r="50000"/>
          <a:stretch/>
        </p:blipFill>
        <p:spPr bwMode="auto">
          <a:xfrm flipH="1">
            <a:off x="5869313" y="3425074"/>
            <a:ext cx="1394785" cy="18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30+ Two Boys Talking Illustrations, Royalty-Free Vector Graphics &amp; Clip  Art - iStock | Two boys talking school">
            <a:extLst>
              <a:ext uri="{FF2B5EF4-FFF2-40B4-BE49-F238E27FC236}">
                <a16:creationId xmlns:a16="http://schemas.microsoft.com/office/drawing/2014/main" id="{823E0FB8-3116-E0D6-0FF3-18E70567B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7" t="31205" r="4007" b="6761"/>
          <a:stretch/>
        </p:blipFill>
        <p:spPr bwMode="auto">
          <a:xfrm flipH="1">
            <a:off x="132925" y="3425074"/>
            <a:ext cx="1047688" cy="15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9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"/>
          <p:cNvSpPr txBox="1"/>
          <p:nvPr/>
        </p:nvSpPr>
        <p:spPr>
          <a:xfrm>
            <a:off x="4339934" y="2118912"/>
            <a:ext cx="4291904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ct val="90000"/>
              </a:lnSpc>
              <a:buClrTx/>
            </a:pPr>
            <a:r>
              <a:rPr lang="en-US" sz="3000" kern="1200" dirty="0">
                <a:solidFill>
                  <a:prstClr val="white"/>
                </a:solidFill>
                <a:latin typeface="Lato Black"/>
                <a:ea typeface="Lato Black"/>
                <a:cs typeface="Lato Black"/>
                <a:sym typeface="Lato Black"/>
              </a:rPr>
              <a:t>Unit 6: </a:t>
            </a:r>
          </a:p>
          <a:p>
            <a:pPr algn="ctr" defTabSz="685800">
              <a:lnSpc>
                <a:spcPct val="90000"/>
              </a:lnSpc>
              <a:buClrTx/>
            </a:pPr>
            <a:r>
              <a:rPr lang="en-US" sz="3000" kern="1200" dirty="0">
                <a:solidFill>
                  <a:prstClr val="white"/>
                </a:solidFill>
                <a:latin typeface="Lato Black"/>
                <a:ea typeface="Lato Black"/>
                <a:cs typeface="Lato Black"/>
                <a:sym typeface="Lato Black"/>
              </a:rPr>
              <a:t>HIGH-FLYERS</a:t>
            </a: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8295" y="1432175"/>
            <a:ext cx="1895484" cy="48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1">
            <a:extLst>
              <a:ext uri="{FF2B5EF4-FFF2-40B4-BE49-F238E27FC236}">
                <a16:creationId xmlns:a16="http://schemas.microsoft.com/office/drawing/2014/main" id="{FE43D885-06A7-F11C-7B2B-A513BB81CEF9}"/>
              </a:ext>
            </a:extLst>
          </p:cNvPr>
          <p:cNvSpPr/>
          <p:nvPr/>
        </p:nvSpPr>
        <p:spPr>
          <a:xfrm>
            <a:off x="144556" y="121026"/>
            <a:ext cx="8854889" cy="4901453"/>
          </a:xfrm>
          <a:prstGeom prst="roundRect">
            <a:avLst>
              <a:gd name="adj" fmla="val 5967"/>
            </a:avLst>
          </a:prstGeom>
          <a:solidFill>
            <a:srgbClr val="DAE3F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Tx/>
            </a:pPr>
            <a:endParaRPr sz="675" kern="12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7;p1">
            <a:extLst>
              <a:ext uri="{FF2B5EF4-FFF2-40B4-BE49-F238E27FC236}">
                <a16:creationId xmlns:a16="http://schemas.microsoft.com/office/drawing/2014/main" id="{841CAD22-10FE-8422-2F7B-115A03D0E582}"/>
              </a:ext>
            </a:extLst>
          </p:cNvPr>
          <p:cNvSpPr/>
          <p:nvPr/>
        </p:nvSpPr>
        <p:spPr>
          <a:xfrm>
            <a:off x="1192" y="3862670"/>
            <a:ext cx="1517837" cy="1280833"/>
          </a:xfrm>
          <a:prstGeom prst="rtTriangle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Tx/>
            </a:pPr>
            <a:endParaRPr sz="675" kern="1200">
              <a:solidFill>
                <a:srgbClr val="FF7C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8;p1">
            <a:extLst>
              <a:ext uri="{FF2B5EF4-FFF2-40B4-BE49-F238E27FC236}">
                <a16:creationId xmlns:a16="http://schemas.microsoft.com/office/drawing/2014/main" id="{73D0D7DA-17BA-98C3-82A2-5CE0BD3BBDDD}"/>
              </a:ext>
            </a:extLst>
          </p:cNvPr>
          <p:cNvSpPr/>
          <p:nvPr/>
        </p:nvSpPr>
        <p:spPr>
          <a:xfrm>
            <a:off x="298008" y="3469341"/>
            <a:ext cx="1811011" cy="1712609"/>
          </a:xfrm>
          <a:prstGeom prst="rtTriangle">
            <a:avLst/>
          </a:prstGeom>
          <a:solidFill>
            <a:srgbClr val="4472C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Tx/>
            </a:pPr>
            <a:endParaRPr sz="675" kern="1200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9;p1">
            <a:extLst>
              <a:ext uri="{FF2B5EF4-FFF2-40B4-BE49-F238E27FC236}">
                <a16:creationId xmlns:a16="http://schemas.microsoft.com/office/drawing/2014/main" id="{34C3DDA2-CD8A-0A83-45EB-47914EF1C410}"/>
              </a:ext>
            </a:extLst>
          </p:cNvPr>
          <p:cNvSpPr/>
          <p:nvPr/>
        </p:nvSpPr>
        <p:spPr>
          <a:xfrm rot="10800000">
            <a:off x="7795023" y="2"/>
            <a:ext cx="1397515" cy="1378535"/>
          </a:xfrm>
          <a:prstGeom prst="rtTriangle">
            <a:avLst/>
          </a:prstGeom>
          <a:solidFill>
            <a:srgbClr val="FF7C8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Tx/>
            </a:pPr>
            <a:endParaRPr sz="675" kern="1200">
              <a:solidFill>
                <a:srgbClr val="FF7C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0;p1">
            <a:extLst>
              <a:ext uri="{FF2B5EF4-FFF2-40B4-BE49-F238E27FC236}">
                <a16:creationId xmlns:a16="http://schemas.microsoft.com/office/drawing/2014/main" id="{01592CE7-29ED-6403-B88C-A0A9A7053635}"/>
              </a:ext>
            </a:extLst>
          </p:cNvPr>
          <p:cNvSpPr/>
          <p:nvPr/>
        </p:nvSpPr>
        <p:spPr>
          <a:xfrm rot="10800000">
            <a:off x="7031624" y="0"/>
            <a:ext cx="1811011" cy="1712609"/>
          </a:xfrm>
          <a:prstGeom prst="rtTriangle">
            <a:avLst/>
          </a:prstGeom>
          <a:solidFill>
            <a:srgbClr val="4472C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Tx/>
            </a:pPr>
            <a:endParaRPr sz="675" kern="120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87" t="36134" r="9506" b="18824"/>
          <a:stretch/>
        </p:blipFill>
        <p:spPr>
          <a:xfrm>
            <a:off x="7990862" y="4325646"/>
            <a:ext cx="740363" cy="637741"/>
          </a:xfrm>
          <a:prstGeom prst="ellipse">
            <a:avLst/>
          </a:prstGeom>
        </p:spPr>
      </p:pic>
      <p:sp>
        <p:nvSpPr>
          <p:cNvPr id="8" name="Google Shape;192;p1">
            <a:extLst>
              <a:ext uri="{FF2B5EF4-FFF2-40B4-BE49-F238E27FC236}">
                <a16:creationId xmlns:a16="http://schemas.microsoft.com/office/drawing/2014/main" id="{D74D1691-36D6-ADB8-B422-0D9E9F356C23}"/>
              </a:ext>
            </a:extLst>
          </p:cNvPr>
          <p:cNvSpPr/>
          <p:nvPr/>
        </p:nvSpPr>
        <p:spPr>
          <a:xfrm>
            <a:off x="6328570" y="3621741"/>
            <a:ext cx="2184874" cy="381350"/>
          </a:xfrm>
          <a:prstGeom prst="roundRect">
            <a:avLst>
              <a:gd name="adj" fmla="val 50000"/>
            </a:avLst>
          </a:prstGeom>
          <a:solidFill>
            <a:srgbClr val="0071B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Grammar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9E388-8C6E-32B7-9D65-362E19F14CE6}"/>
              </a:ext>
            </a:extLst>
          </p:cNvPr>
          <p:cNvGrpSpPr/>
          <p:nvPr/>
        </p:nvGrpSpPr>
        <p:grpSpPr>
          <a:xfrm>
            <a:off x="4572000" y="2064293"/>
            <a:ext cx="4347481" cy="1389455"/>
            <a:chOff x="3930445" y="1990328"/>
            <a:chExt cx="4347481" cy="1389455"/>
          </a:xfrm>
        </p:grpSpPr>
        <p:sp>
          <p:nvSpPr>
            <p:cNvPr id="7" name="Google Shape;191;p1">
              <a:extLst>
                <a:ext uri="{FF2B5EF4-FFF2-40B4-BE49-F238E27FC236}">
                  <a16:creationId xmlns:a16="http://schemas.microsoft.com/office/drawing/2014/main" id="{F232FB54-B699-D9BA-37D9-C5EB35F55EEC}"/>
                </a:ext>
              </a:extLst>
            </p:cNvPr>
            <p:cNvSpPr/>
            <p:nvPr/>
          </p:nvSpPr>
          <p:spPr>
            <a:xfrm>
              <a:off x="3930445" y="1990328"/>
              <a:ext cx="4347481" cy="1389455"/>
            </a:xfrm>
            <a:prstGeom prst="roundRect">
              <a:avLst>
                <a:gd name="adj" fmla="val 50000"/>
              </a:avLst>
            </a:prstGeom>
            <a:solidFill>
              <a:srgbClr val="0071B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Tx/>
              </a:pPr>
              <a:endParaRPr sz="675" kern="12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3;p1">
              <a:extLst>
                <a:ext uri="{FF2B5EF4-FFF2-40B4-BE49-F238E27FC236}">
                  <a16:creationId xmlns:a16="http://schemas.microsoft.com/office/drawing/2014/main" id="{2CCA3E52-D16F-9790-9101-A000FAFD29D3}"/>
                </a:ext>
              </a:extLst>
            </p:cNvPr>
            <p:cNvSpPr txBox="1"/>
            <p:nvPr/>
          </p:nvSpPr>
          <p:spPr>
            <a:xfrm>
              <a:off x="3986022" y="2258782"/>
              <a:ext cx="4291904" cy="900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800">
                <a:lnSpc>
                  <a:spcPct val="90000"/>
                </a:lnSpc>
                <a:buClrTx/>
              </a:pPr>
              <a:r>
                <a:rPr lang="en-US" sz="3000" kern="1200" dirty="0">
                  <a:solidFill>
                    <a:prstClr val="white"/>
                  </a:solidFill>
                  <a:latin typeface="Lato Black"/>
                  <a:ea typeface="Lato Black"/>
                  <a:cs typeface="Lato Black"/>
                  <a:sym typeface="Lato Black"/>
                </a:rPr>
                <a:t>Unit 6: </a:t>
              </a:r>
            </a:p>
            <a:p>
              <a:pPr algn="ctr" defTabSz="685800">
                <a:lnSpc>
                  <a:spcPct val="90000"/>
                </a:lnSpc>
                <a:buClrTx/>
              </a:pPr>
              <a:r>
                <a:rPr lang="en-US" sz="3000" kern="1200" dirty="0">
                  <a:solidFill>
                    <a:prstClr val="white"/>
                  </a:solidFill>
                  <a:latin typeface="Lato Black"/>
                  <a:ea typeface="Lato Black"/>
                  <a:cs typeface="Lato Black"/>
                  <a:sym typeface="Lato Black"/>
                </a:rPr>
                <a:t>HIGH-FLYERS</a:t>
              </a:r>
            </a:p>
          </p:txBody>
        </p:sp>
      </p:grpSp>
      <p:pic>
        <p:nvPicPr>
          <p:cNvPr id="13" name="Picture 12" descr="A blue cover with white text&#10;&#10;Description automatically generated">
            <a:extLst>
              <a:ext uri="{FF2B5EF4-FFF2-40B4-BE49-F238E27FC236}">
                <a16:creationId xmlns:a16="http://schemas.microsoft.com/office/drawing/2014/main" id="{3CB9816A-0B20-76D1-07B4-1353ACDEC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5" y="515366"/>
            <a:ext cx="2760367" cy="36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09DF-5032-A122-4843-4BC841FC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solidFill>
                  <a:srgbClr val="002060"/>
                </a:solidFill>
              </a:rPr>
              <a:t>Review Vocab – Crosswords</a:t>
            </a:r>
          </a:p>
        </p:txBody>
      </p:sp>
      <p:sp>
        <p:nvSpPr>
          <p:cNvPr id="4" name="Google Shape;414;p51">
            <a:extLst>
              <a:ext uri="{FF2B5EF4-FFF2-40B4-BE49-F238E27FC236}">
                <a16:creationId xmlns:a16="http://schemas.microsoft.com/office/drawing/2014/main" id="{3381EFBA-2355-FF57-CD0C-0B5058CE5F43}"/>
              </a:ext>
            </a:extLst>
          </p:cNvPr>
          <p:cNvSpPr txBox="1">
            <a:spLocks/>
          </p:cNvSpPr>
          <p:nvPr/>
        </p:nvSpPr>
        <p:spPr>
          <a:xfrm>
            <a:off x="720000" y="1211069"/>
            <a:ext cx="7704000" cy="3509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Complete the crossword puzzle by forming nouns from the corresponding adjectives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E0C45-ACBF-8443-899D-AECFA6A94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440"/>
          <a:stretch/>
        </p:blipFill>
        <p:spPr>
          <a:xfrm>
            <a:off x="366927" y="2240187"/>
            <a:ext cx="8424000" cy="2058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9F501-10E6-A857-1E2B-A4D190803EF7}"/>
              </a:ext>
            </a:extLst>
          </p:cNvPr>
          <p:cNvSpPr txBox="1"/>
          <p:nvPr/>
        </p:nvSpPr>
        <p:spPr>
          <a:xfrm>
            <a:off x="595745" y="4355561"/>
            <a:ext cx="15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13 . honest</a:t>
            </a:r>
          </a:p>
        </p:txBody>
      </p:sp>
    </p:spTree>
    <p:extLst>
      <p:ext uri="{BB962C8B-B14F-4D97-AF65-F5344CB8AC3E}">
        <p14:creationId xmlns:p14="http://schemas.microsoft.com/office/powerpoint/2010/main" val="6938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5713-321D-FB4C-CE57-5053DDC4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D8C3E-3115-98D3-4A7A-263544C9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57" y="0"/>
            <a:ext cx="542045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509F34-08DA-C309-5BFD-F36D8BE5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760"/>
          <a:stretch/>
        </p:blipFill>
        <p:spPr>
          <a:xfrm>
            <a:off x="5860915" y="445025"/>
            <a:ext cx="3283085" cy="1852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4F22E-9876-62B1-B841-4D984C49E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91"/>
          <a:stretch/>
        </p:blipFill>
        <p:spPr>
          <a:xfrm>
            <a:off x="6117315" y="2472329"/>
            <a:ext cx="3026685" cy="1944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650A4-B35E-67E7-F78A-782D0EA1E6F5}"/>
              </a:ext>
            </a:extLst>
          </p:cNvPr>
          <p:cNvSpPr txBox="1"/>
          <p:nvPr/>
        </p:nvSpPr>
        <p:spPr>
          <a:xfrm>
            <a:off x="6065094" y="2297567"/>
            <a:ext cx="15655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13</a:t>
            </a:r>
            <a:r>
              <a:rPr lang="en-US" sz="1300" dirty="0"/>
              <a:t>. honest</a:t>
            </a:r>
          </a:p>
        </p:txBody>
      </p:sp>
    </p:spTree>
    <p:extLst>
      <p:ext uri="{BB962C8B-B14F-4D97-AF65-F5344CB8AC3E}">
        <p14:creationId xmlns:p14="http://schemas.microsoft.com/office/powerpoint/2010/main" val="141180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C8BF-11D2-D5D9-9791-7A2D7936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90C59-451C-CDAF-0244-DD897929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3" y="0"/>
            <a:ext cx="5470543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A21D4C-99D2-A694-59DC-8C94505D5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760"/>
          <a:stretch/>
        </p:blipFill>
        <p:spPr>
          <a:xfrm>
            <a:off x="5860915" y="445025"/>
            <a:ext cx="3283085" cy="1852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60F4B-7FDB-C721-50C7-700ECCD39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91"/>
          <a:stretch/>
        </p:blipFill>
        <p:spPr>
          <a:xfrm>
            <a:off x="6117315" y="2571750"/>
            <a:ext cx="3026685" cy="1944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16199-9327-44F2-FA6B-21C6E7871471}"/>
              </a:ext>
            </a:extLst>
          </p:cNvPr>
          <p:cNvSpPr txBox="1"/>
          <p:nvPr/>
        </p:nvSpPr>
        <p:spPr>
          <a:xfrm>
            <a:off x="6068512" y="2297567"/>
            <a:ext cx="14339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13. </a:t>
            </a:r>
            <a:r>
              <a:rPr lang="en-US" sz="1300" dirty="0"/>
              <a:t>honesty</a:t>
            </a:r>
          </a:p>
        </p:txBody>
      </p:sp>
    </p:spTree>
    <p:extLst>
      <p:ext uri="{BB962C8B-B14F-4D97-AF65-F5344CB8AC3E}">
        <p14:creationId xmlns:p14="http://schemas.microsoft.com/office/powerpoint/2010/main" val="118984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3150-EFC0-9C8F-FF9A-987F5A46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77D1B2-1F20-E375-ED12-D744AEA30B5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02F7EA-75E8-92C8-BD26-8629819B9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755BF4-395D-A6C6-0B7B-9898175A868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C054E-57B6-2406-D0B2-D235140B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5750"/>
            <a:ext cx="7772400" cy="16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5F116-7F2A-3C0D-422B-3E3D88B68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95"/>
          <a:stretch/>
        </p:blipFill>
        <p:spPr>
          <a:xfrm>
            <a:off x="685800" y="3701038"/>
            <a:ext cx="3048000" cy="36128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84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568F7B2-1F9F-E4C0-2353-43B9B488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aseline="30000" dirty="0">
                <a:solidFill>
                  <a:srgbClr val="5D0035"/>
                </a:solidFill>
                <a:latin typeface="Helvetica" pitchFamily="2" charset="0"/>
              </a:rPr>
              <a:t>1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Read the article. What qualities does she think young people should have to set up their own business successfully?</a:t>
            </a:r>
            <a:endParaRPr lang="en-VN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DBD9CF-BF01-EC68-8A60-F0CB77C2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"/>
          <a:stretch/>
        </p:blipFill>
        <p:spPr>
          <a:xfrm>
            <a:off x="832189" y="1142369"/>
            <a:ext cx="4758612" cy="400113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AAB663-E238-487A-4FF3-3EB3A9BD4A6A}"/>
              </a:ext>
            </a:extLst>
          </p:cNvPr>
          <p:cNvCxnSpPr/>
          <p:nvPr/>
        </p:nvCxnSpPr>
        <p:spPr>
          <a:xfrm>
            <a:off x="2042809" y="4445541"/>
            <a:ext cx="340468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BEB653-383C-129B-DE4F-761AD2D9FCE2}"/>
              </a:ext>
            </a:extLst>
          </p:cNvPr>
          <p:cNvCxnSpPr>
            <a:cxnSpLocks/>
          </p:cNvCxnSpPr>
          <p:nvPr/>
        </p:nvCxnSpPr>
        <p:spPr>
          <a:xfrm>
            <a:off x="1488332" y="4630367"/>
            <a:ext cx="373542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3F2EB7-90E7-78D0-6415-5757C213A780}"/>
              </a:ext>
            </a:extLst>
          </p:cNvPr>
          <p:cNvCxnSpPr>
            <a:cxnSpLocks/>
          </p:cNvCxnSpPr>
          <p:nvPr/>
        </p:nvCxnSpPr>
        <p:spPr>
          <a:xfrm>
            <a:off x="1478604" y="4805465"/>
            <a:ext cx="1459149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3D66-7902-47D4-B300-ABA5BF14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aseline="30000" dirty="0">
                <a:solidFill>
                  <a:srgbClr val="5D0035"/>
                </a:solidFill>
                <a:latin typeface="Helvetica" pitchFamily="2" charset="0"/>
              </a:rPr>
              <a:t>2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Read the </a:t>
            </a:r>
            <a:r>
              <a:rPr lang="en-US" sz="2800" baseline="30000" dirty="0">
                <a:solidFill>
                  <a:srgbClr val="E27022"/>
                </a:solidFill>
                <a:latin typeface="Helvetica" pitchFamily="2" charset="0"/>
              </a:rPr>
              <a:t>Learn this!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box. Underline three examples of use a, b and c in the article.</a:t>
            </a:r>
            <a:endParaRPr lang="en-VN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CD327-7E5B-4F7E-7226-CC5ED5AF7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CE0DC5-57A4-E685-577C-1074D721C7C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F4F7CC-30E0-D79C-05B1-6C42B43091F8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81B3A4-DC56-47CB-2593-11512D4F11E2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50F593A-6E73-43BB-8C06-337B1D86AE2C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740E76-335A-9125-07A3-B59F44FCF024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1A4A89E-1CC4-2FC5-DEEC-6347811B84AA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8D52F81-5B0B-B7DD-938E-EA4F33AA31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BD637E-1BCE-79E4-FEDE-54D15443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07" y="1223255"/>
            <a:ext cx="4551300" cy="38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568F7B2-1F9F-E4C0-2353-43B9B488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786616"/>
          </a:xfrm>
        </p:spPr>
        <p:txBody>
          <a:bodyPr/>
          <a:lstStyle/>
          <a:p>
            <a:pPr algn="l"/>
            <a:r>
              <a:rPr lang="en-US" sz="2800" baseline="30000" dirty="0">
                <a:solidFill>
                  <a:srgbClr val="5D0035"/>
                </a:solidFill>
                <a:latin typeface="Helvetica" pitchFamily="2" charset="0"/>
              </a:rPr>
              <a:t>2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Read the </a:t>
            </a:r>
            <a:r>
              <a:rPr lang="en-US" sz="2800" baseline="30000" dirty="0">
                <a:solidFill>
                  <a:srgbClr val="E27022"/>
                </a:solidFill>
                <a:latin typeface="Helvetica" pitchFamily="2" charset="0"/>
              </a:rPr>
              <a:t>Learn this! </a:t>
            </a:r>
            <a:r>
              <a:rPr lang="en-US" sz="2800" baseline="30000" dirty="0">
                <a:solidFill>
                  <a:srgbClr val="141413"/>
                </a:solidFill>
                <a:latin typeface="Helvetica" pitchFamily="2" charset="0"/>
              </a:rPr>
              <a:t>box. Underline three examples of use a, b and c in the article.</a:t>
            </a:r>
            <a:endParaRPr lang="en-VN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DBD9CF-BF01-EC68-8A60-F0CB77C2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"/>
          <a:stretch/>
        </p:blipFill>
        <p:spPr>
          <a:xfrm>
            <a:off x="720000" y="1090867"/>
            <a:ext cx="4758612" cy="4001131"/>
          </a:xfrm>
          <a:prstGeom prst="rect">
            <a:avLst/>
          </a:prstGeom>
        </p:spPr>
      </p:pic>
      <p:sp>
        <p:nvSpPr>
          <p:cNvPr id="3" name="Google Shape;414;p51">
            <a:extLst>
              <a:ext uri="{FF2B5EF4-FFF2-40B4-BE49-F238E27FC236}">
                <a16:creationId xmlns:a16="http://schemas.microsoft.com/office/drawing/2014/main" id="{7B76F7F9-2AED-D0C8-508C-B2A71C5248A1}"/>
              </a:ext>
            </a:extLst>
          </p:cNvPr>
          <p:cNvSpPr txBox="1">
            <a:spLocks/>
          </p:cNvSpPr>
          <p:nvPr/>
        </p:nvSpPr>
        <p:spPr>
          <a:xfrm>
            <a:off x="5608035" y="1510303"/>
            <a:ext cx="2947800" cy="287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a We use cleft sentences </a:t>
            </a:r>
            <a:r>
              <a:rPr lang="en-US" sz="1600" i="1" dirty="0">
                <a:solidFill>
                  <a:srgbClr val="FF0000"/>
                </a:solidFill>
              </a:rPr>
              <a:t>It is / was … that …</a:t>
            </a:r>
            <a:r>
              <a:rPr lang="en-US" sz="1600" dirty="0">
                <a:solidFill>
                  <a:srgbClr val="FF0000"/>
                </a:solidFill>
              </a:rPr>
              <a:t> to </a:t>
            </a:r>
            <a:r>
              <a:rPr lang="en-US" sz="1600" dirty="0" err="1">
                <a:solidFill>
                  <a:srgbClr val="FF0000"/>
                </a:solidFill>
              </a:rPr>
              <a:t>emphasise</a:t>
            </a:r>
            <a:r>
              <a:rPr lang="en-US" sz="1600" dirty="0">
                <a:solidFill>
                  <a:srgbClr val="FF0000"/>
                </a:solidFill>
              </a:rPr>
              <a:t> a piece of information.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b We use cleft sentences to make contrast.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 The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emphasised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part can be a noun (phrase) or an adverb (phrase or clause).</a:t>
            </a:r>
          </a:p>
          <a:p>
            <a:endParaRPr lang="en-US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BCB2A6-3952-A175-B009-6D1BE5CE053C}"/>
              </a:ext>
            </a:extLst>
          </p:cNvPr>
          <p:cNvCxnSpPr>
            <a:cxnSpLocks/>
          </p:cNvCxnSpPr>
          <p:nvPr/>
        </p:nvCxnSpPr>
        <p:spPr>
          <a:xfrm>
            <a:off x="3905695" y="2227634"/>
            <a:ext cx="1220782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54692F-AAE0-F778-7686-C195E5CA3EF9}"/>
              </a:ext>
            </a:extLst>
          </p:cNvPr>
          <p:cNvCxnSpPr>
            <a:cxnSpLocks/>
          </p:cNvCxnSpPr>
          <p:nvPr/>
        </p:nvCxnSpPr>
        <p:spPr>
          <a:xfrm>
            <a:off x="2582733" y="2422187"/>
            <a:ext cx="263129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DCECD3-97F3-E2FD-CF93-B8798DBA7B68}"/>
              </a:ext>
            </a:extLst>
          </p:cNvPr>
          <p:cNvCxnSpPr>
            <a:cxnSpLocks/>
          </p:cNvCxnSpPr>
          <p:nvPr/>
        </p:nvCxnSpPr>
        <p:spPr>
          <a:xfrm>
            <a:off x="2514640" y="2581478"/>
            <a:ext cx="130833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B74C03-3667-0A61-7A90-DDCE8553FEAF}"/>
              </a:ext>
            </a:extLst>
          </p:cNvPr>
          <p:cNvCxnSpPr>
            <a:cxnSpLocks/>
          </p:cNvCxnSpPr>
          <p:nvPr/>
        </p:nvCxnSpPr>
        <p:spPr>
          <a:xfrm>
            <a:off x="4472311" y="4572406"/>
            <a:ext cx="65416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8616C1-FE5C-E0DB-4724-C4103C470CB5}"/>
              </a:ext>
            </a:extLst>
          </p:cNvPr>
          <p:cNvCxnSpPr>
            <a:cxnSpLocks/>
          </p:cNvCxnSpPr>
          <p:nvPr/>
        </p:nvCxnSpPr>
        <p:spPr>
          <a:xfrm>
            <a:off x="1378916" y="4737777"/>
            <a:ext cx="3747561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FAD721-1350-45BA-0F55-859C6569532B}"/>
              </a:ext>
            </a:extLst>
          </p:cNvPr>
          <p:cNvCxnSpPr>
            <a:cxnSpLocks/>
          </p:cNvCxnSpPr>
          <p:nvPr/>
        </p:nvCxnSpPr>
        <p:spPr>
          <a:xfrm>
            <a:off x="1378916" y="4942056"/>
            <a:ext cx="79035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40705-3D44-7B58-C9F8-6C81BDD88E90}"/>
              </a:ext>
            </a:extLst>
          </p:cNvPr>
          <p:cNvCxnSpPr>
            <a:cxnSpLocks/>
          </p:cNvCxnSpPr>
          <p:nvPr/>
        </p:nvCxnSpPr>
        <p:spPr>
          <a:xfrm>
            <a:off x="2423848" y="3482908"/>
            <a:ext cx="270262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578DF1-B42E-9310-5831-5C7E9B9CD2DE}"/>
              </a:ext>
            </a:extLst>
          </p:cNvPr>
          <p:cNvCxnSpPr>
            <a:cxnSpLocks/>
          </p:cNvCxnSpPr>
          <p:nvPr/>
        </p:nvCxnSpPr>
        <p:spPr>
          <a:xfrm>
            <a:off x="1378916" y="3667734"/>
            <a:ext cx="383511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D35EA0-83C8-A236-3A29-F5266EA7C692}"/>
              </a:ext>
            </a:extLst>
          </p:cNvPr>
          <p:cNvCxnSpPr>
            <a:cxnSpLocks/>
          </p:cNvCxnSpPr>
          <p:nvPr/>
        </p:nvCxnSpPr>
        <p:spPr>
          <a:xfrm>
            <a:off x="1378916" y="3852559"/>
            <a:ext cx="130591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1217</Words>
  <Application>Microsoft Office PowerPoint</Application>
  <PresentationFormat>On-screen Show (16:9)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Bebas Neue</vt:lpstr>
      <vt:lpstr>Helvetica</vt:lpstr>
      <vt:lpstr>Nunito ExtraBold</vt:lpstr>
      <vt:lpstr>TheSansC5</vt:lpstr>
      <vt:lpstr>DM Sans</vt:lpstr>
      <vt:lpstr>Nunito Light</vt:lpstr>
      <vt:lpstr>TheSansC5-Bold-SC700</vt:lpstr>
      <vt:lpstr>Lato Black</vt:lpstr>
      <vt:lpstr>Calibri</vt:lpstr>
      <vt:lpstr>TektonPro</vt:lpstr>
      <vt:lpstr>Arial</vt:lpstr>
      <vt:lpstr>Nunito</vt:lpstr>
      <vt:lpstr>MV Boli</vt:lpstr>
      <vt:lpstr>Teaching Methods - Project-Based Learning: Improve your school by Slidesgo</vt:lpstr>
      <vt:lpstr>WELCOME TO 11A17 CLASS</vt:lpstr>
      <vt:lpstr>PowerPoint Presentation</vt:lpstr>
      <vt:lpstr>Review Vocab – Crosswords</vt:lpstr>
      <vt:lpstr>PowerPoint Presentation</vt:lpstr>
      <vt:lpstr>PowerPoint Presentation</vt:lpstr>
      <vt:lpstr>PowerPoint Presentation</vt:lpstr>
      <vt:lpstr>1 Read the article. What qualities does she think young people should have to set up their own business successfully?</vt:lpstr>
      <vt:lpstr>2 Read the Learn this! box. Underline three examples of use a, b and c in the article.</vt:lpstr>
      <vt:lpstr>2 Read the Learn this! box. Underline three examples of use a, b and c in the article.</vt:lpstr>
      <vt:lpstr>3 Finish each of the following sentences emphasizing the underlined information.</vt:lpstr>
      <vt:lpstr>PowerPoint Presentation</vt:lpstr>
      <vt:lpstr>PowerPoint Presentation</vt:lpstr>
      <vt:lpstr>1 Match 1–8 with a–h to make meaningful sentences.</vt:lpstr>
      <vt:lpstr>2 Rewrite the following sentences using cleft sentences.</vt:lpstr>
      <vt:lpstr>PowerPoint Presentation</vt:lpstr>
      <vt:lpstr>6  SPEAKING Work in pairs. Ask and answer about your favourite high-flyer. The following cues can help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 VO</dc:creator>
  <cp:lastModifiedBy>Hieu Vo</cp:lastModifiedBy>
  <cp:revision>14</cp:revision>
  <dcterms:modified xsi:type="dcterms:W3CDTF">2024-02-27T23:08:47Z</dcterms:modified>
</cp:coreProperties>
</file>