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4" r:id="rId4"/>
    <p:sldId id="258" r:id="rId5"/>
    <p:sldId id="262" r:id="rId6"/>
    <p:sldId id="263" r:id="rId7"/>
    <p:sldId id="265" r:id="rId8"/>
    <p:sldId id="266" r:id="rId9"/>
    <p:sldId id="267" r:id="rId10"/>
    <p:sldId id="268" r:id="rId11"/>
    <p:sldId id="269" r:id="rId12"/>
    <p:sldId id="270" r:id="rId13"/>
    <p:sldId id="271" r:id="rId14"/>
    <p:sldId id="272" r:id="rId15"/>
    <p:sldId id="277" r:id="rId16"/>
    <p:sldId id="273" r:id="rId17"/>
    <p:sldId id="274" r:id="rId18"/>
    <p:sldId id="275" r:id="rId19"/>
    <p:sldId id="276" r:id="rId20"/>
    <p:sldId id="278" r:id="rId21"/>
    <p:sldId id="279" r:id="rId22"/>
    <p:sldId id="280" r:id="rId23"/>
    <p:sldId id="285" r:id="rId24"/>
    <p:sldId id="282" r:id="rId25"/>
    <p:sldId id="283" r:id="rId26"/>
    <p:sldId id="28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9/4/2021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144C802D-E8A8-4123-84AC-F21134445886}"/>
              </a:ext>
            </a:extLst>
          </p:cNvPr>
          <p:cNvSpPr>
            <a:spLocks noChangeArrowheads="1"/>
          </p:cNvSpPr>
          <p:nvPr/>
        </p:nvSpPr>
        <p:spPr bwMode="auto">
          <a:xfrm>
            <a:off x="2209800" y="3048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vi-VN" sz="2100" b="1">
                <a:solidFill>
                  <a:srgbClr val="FF0000"/>
                </a:solidFill>
              </a:rPr>
              <a:t> </a:t>
            </a:r>
            <a:r>
              <a:rPr lang="en-US" altLang="vi-VN" sz="2100" b="1">
                <a:solidFill>
                  <a:srgbClr val="FF0000"/>
                </a:solidFill>
                <a:latin typeface="Times New Roman" panose="02020603050405020304" pitchFamily="18" charset="0"/>
                <a:cs typeface="Times New Roman" panose="02020603050405020304" pitchFamily="18" charset="0"/>
              </a:rPr>
              <a:t>SỞ GIÁO DỤC VÀ ĐÀO TP HCM</a:t>
            </a:r>
          </a:p>
          <a:p>
            <a:pPr algn="ctr" eaLnBrk="1" hangingPunct="1">
              <a:spcBef>
                <a:spcPct val="0"/>
              </a:spcBef>
              <a:buFontTx/>
              <a:buNone/>
            </a:pPr>
            <a:r>
              <a:rPr lang="en-US" altLang="vi-VN" sz="2100" b="1">
                <a:solidFill>
                  <a:srgbClr val="FF0000"/>
                </a:solidFill>
                <a:latin typeface="Times New Roman" panose="02020603050405020304" pitchFamily="18" charset="0"/>
                <a:cs typeface="Times New Roman" panose="02020603050405020304" pitchFamily="18" charset="0"/>
              </a:rPr>
              <a:t>TRƯỜNG THPT LÝ TH</a:t>
            </a:r>
            <a:r>
              <a:rPr lang="vi-VN" altLang="vi-VN" sz="2100" b="1">
                <a:solidFill>
                  <a:srgbClr val="FF0000"/>
                </a:solidFill>
                <a:latin typeface="Times New Roman" panose="02020603050405020304" pitchFamily="18" charset="0"/>
                <a:cs typeface="Times New Roman" panose="02020603050405020304" pitchFamily="18" charset="0"/>
              </a:rPr>
              <a:t>ƯỜNG KIỆT</a:t>
            </a:r>
            <a:endParaRPr lang="en-US" altLang="vi-VN" sz="2100" b="1">
              <a:solidFill>
                <a:srgbClr val="FF0000"/>
              </a:solidFill>
              <a:latin typeface="Times New Roman" panose="02020603050405020304" pitchFamily="18" charset="0"/>
              <a:cs typeface="Times New Roman" panose="02020603050405020304" pitchFamily="18" charset="0"/>
            </a:endParaRPr>
          </a:p>
        </p:txBody>
      </p:sp>
      <p:sp>
        <p:nvSpPr>
          <p:cNvPr id="2054" name="WordArt 6">
            <a:extLst>
              <a:ext uri="{FF2B5EF4-FFF2-40B4-BE49-F238E27FC236}">
                <a16:creationId xmlns:a16="http://schemas.microsoft.com/office/drawing/2014/main" id="{DBAA5989-4FF6-4188-A2B3-BE44CEA22D7F}"/>
              </a:ext>
            </a:extLst>
          </p:cNvPr>
          <p:cNvSpPr>
            <a:spLocks noChangeArrowheads="1" noChangeShapeType="1" noTextEdit="1"/>
          </p:cNvSpPr>
          <p:nvPr/>
        </p:nvSpPr>
        <p:spPr bwMode="auto">
          <a:xfrm>
            <a:off x="5600700" y="1644650"/>
            <a:ext cx="990600" cy="476250"/>
          </a:xfrm>
          <a:prstGeom prst="rect">
            <a:avLst/>
          </a:prstGeom>
        </p:spPr>
        <p:txBody>
          <a:bodyPr wrap="none" fromWordArt="1">
            <a:prstTxWarp prst="textPlain">
              <a:avLst>
                <a:gd name="adj" fmla="val 50000"/>
              </a:avLst>
            </a:prstTxWarp>
          </a:bodyPr>
          <a:lstStyle/>
          <a:p>
            <a:pPr algn="ctr"/>
            <a:r>
              <a:rPr lang="vi-VN" sz="3200" b="1" kern="10">
                <a:ln w="12700">
                  <a:solidFill>
                    <a:srgbClr val="0066FF"/>
                  </a:solidFill>
                  <a:round/>
                  <a:headEnd/>
                  <a:tailEnd/>
                </a:ln>
                <a:gradFill rotWithShape="1">
                  <a:gsLst>
                    <a:gs pos="0">
                      <a:srgbClr val="FF0000"/>
                    </a:gs>
                    <a:gs pos="100000">
                      <a:srgbClr val="00CC00"/>
                    </a:gs>
                  </a:gsLst>
                  <a:lin ang="5400000" scaled="1"/>
                </a:gradFill>
                <a:effectLst>
                  <a:outerShdw dist="35921" dir="2700000" sy="50000" kx="2115830" algn="bl" rotWithShape="0">
                    <a:srgbClr val="C0C0C0">
                      <a:alpha val="79999"/>
                    </a:srgbClr>
                  </a:outerShdw>
                </a:effectLst>
              </a:rPr>
              <a:t>BÀI 7</a:t>
            </a:r>
          </a:p>
        </p:txBody>
      </p:sp>
      <p:sp>
        <p:nvSpPr>
          <p:cNvPr id="2057" name="Line 9">
            <a:extLst>
              <a:ext uri="{FF2B5EF4-FFF2-40B4-BE49-F238E27FC236}">
                <a16:creationId xmlns:a16="http://schemas.microsoft.com/office/drawing/2014/main" id="{2036F097-B1C0-4505-A943-42947CD75783}"/>
              </a:ext>
            </a:extLst>
          </p:cNvPr>
          <p:cNvSpPr>
            <a:spLocks noChangeShapeType="1"/>
          </p:cNvSpPr>
          <p:nvPr/>
        </p:nvSpPr>
        <p:spPr bwMode="auto">
          <a:xfrm>
            <a:off x="5334000" y="2312505"/>
            <a:ext cx="1524000"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vi-VN" b="1"/>
          </a:p>
        </p:txBody>
      </p:sp>
      <p:pic>
        <p:nvPicPr>
          <p:cNvPr id="2061" name="Picture 13" descr="HV1001">
            <a:extLst>
              <a:ext uri="{FF2B5EF4-FFF2-40B4-BE49-F238E27FC236}">
                <a16:creationId xmlns:a16="http://schemas.microsoft.com/office/drawing/2014/main" id="{FA1FFCEB-4C47-432A-946F-DBDB936D42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953001"/>
            <a:ext cx="1227138"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3" name="Line 15">
            <a:extLst>
              <a:ext uri="{FF2B5EF4-FFF2-40B4-BE49-F238E27FC236}">
                <a16:creationId xmlns:a16="http://schemas.microsoft.com/office/drawing/2014/main" id="{D2D61715-896E-42BD-AB10-A379719F319F}"/>
              </a:ext>
            </a:extLst>
          </p:cNvPr>
          <p:cNvSpPr>
            <a:spLocks noChangeShapeType="1"/>
          </p:cNvSpPr>
          <p:nvPr/>
        </p:nvSpPr>
        <p:spPr bwMode="auto">
          <a:xfrm>
            <a:off x="1524000" y="0"/>
            <a:ext cx="0" cy="685800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p>
        </p:txBody>
      </p:sp>
      <p:sp>
        <p:nvSpPr>
          <p:cNvPr id="2064" name="Line 16">
            <a:extLst>
              <a:ext uri="{FF2B5EF4-FFF2-40B4-BE49-F238E27FC236}">
                <a16:creationId xmlns:a16="http://schemas.microsoft.com/office/drawing/2014/main" id="{80751E94-17AD-472C-9518-F9C77DDDAC6A}"/>
              </a:ext>
            </a:extLst>
          </p:cNvPr>
          <p:cNvSpPr>
            <a:spLocks noChangeShapeType="1"/>
          </p:cNvSpPr>
          <p:nvPr/>
        </p:nvSpPr>
        <p:spPr bwMode="auto">
          <a:xfrm>
            <a:off x="1524000" y="6858000"/>
            <a:ext cx="9144000" cy="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p>
        </p:txBody>
      </p:sp>
      <p:sp>
        <p:nvSpPr>
          <p:cNvPr id="2065" name="Line 17">
            <a:extLst>
              <a:ext uri="{FF2B5EF4-FFF2-40B4-BE49-F238E27FC236}">
                <a16:creationId xmlns:a16="http://schemas.microsoft.com/office/drawing/2014/main" id="{C22A0562-CABB-4374-8059-CE804EC625DE}"/>
              </a:ext>
            </a:extLst>
          </p:cNvPr>
          <p:cNvSpPr>
            <a:spLocks noChangeShapeType="1"/>
          </p:cNvSpPr>
          <p:nvPr/>
        </p:nvSpPr>
        <p:spPr bwMode="auto">
          <a:xfrm>
            <a:off x="1524000" y="0"/>
            <a:ext cx="9144000" cy="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p>
        </p:txBody>
      </p:sp>
      <p:sp>
        <p:nvSpPr>
          <p:cNvPr id="2066" name="Line 18">
            <a:extLst>
              <a:ext uri="{FF2B5EF4-FFF2-40B4-BE49-F238E27FC236}">
                <a16:creationId xmlns:a16="http://schemas.microsoft.com/office/drawing/2014/main" id="{EA61679F-D6A6-4BBA-A9A9-D3E80ADA0BE6}"/>
              </a:ext>
            </a:extLst>
          </p:cNvPr>
          <p:cNvSpPr>
            <a:spLocks noChangeShapeType="1"/>
          </p:cNvSpPr>
          <p:nvPr/>
        </p:nvSpPr>
        <p:spPr bwMode="auto">
          <a:xfrm>
            <a:off x="10668000" y="0"/>
            <a:ext cx="0" cy="6858000"/>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b="1"/>
          </a:p>
        </p:txBody>
      </p:sp>
      <p:sp>
        <p:nvSpPr>
          <p:cNvPr id="3084" name="TextBox 1">
            <a:extLst>
              <a:ext uri="{FF2B5EF4-FFF2-40B4-BE49-F238E27FC236}">
                <a16:creationId xmlns:a16="http://schemas.microsoft.com/office/drawing/2014/main" id="{D3FF2870-CF64-461A-AA8C-9D3141B9BAA6}"/>
              </a:ext>
            </a:extLst>
          </p:cNvPr>
          <p:cNvSpPr txBox="1">
            <a:spLocks noChangeArrowheads="1"/>
          </p:cNvSpPr>
          <p:nvPr/>
        </p:nvSpPr>
        <p:spPr bwMode="auto">
          <a:xfrm>
            <a:off x="6477000" y="5526088"/>
            <a:ext cx="3657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en-US" altLang="vi-VN" sz="2400" b="1"/>
              <a:t>Gv: Trần Thị Thúy Nga</a:t>
            </a:r>
          </a:p>
          <a:p>
            <a:pPr algn="l" rtl="0">
              <a:spcBef>
                <a:spcPct val="0"/>
              </a:spcBef>
              <a:buFontTx/>
              <a:buNone/>
            </a:pPr>
            <a:r>
              <a:rPr lang="en-US" altLang="vi-VN" sz="2400" b="1"/>
              <a:t>Lớp: 11</a:t>
            </a:r>
            <a:endParaRPr lang="vi-VN" altLang="vi-VN" sz="2400" b="1"/>
          </a:p>
        </p:txBody>
      </p:sp>
      <p:sp>
        <p:nvSpPr>
          <p:cNvPr id="12" name="TextBox 3">
            <a:extLst>
              <a:ext uri="{FF2B5EF4-FFF2-40B4-BE49-F238E27FC236}">
                <a16:creationId xmlns:a16="http://schemas.microsoft.com/office/drawing/2014/main" id="{2D5AA117-A004-462F-829B-2BB62D58C4F9}"/>
              </a:ext>
            </a:extLst>
          </p:cNvPr>
          <p:cNvSpPr txBox="1">
            <a:spLocks noChangeArrowheads="1"/>
          </p:cNvSpPr>
          <p:nvPr/>
        </p:nvSpPr>
        <p:spPr bwMode="auto">
          <a:xfrm>
            <a:off x="1524000" y="2660929"/>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 THỰC HIỆN NỀN KINH TẾ NHIỀU THÀNH PHẦN VÀ TĂNG CƯỜNG VAI TRÒ QUẢN LÍ KINH TẾ CỦA NHÀ NƯỚC</a:t>
            </a:r>
          </a:p>
        </p:txBody>
      </p:sp>
      <p:sp>
        <p:nvSpPr>
          <p:cNvPr id="13" name="TextBox 1">
            <a:extLst>
              <a:ext uri="{FF2B5EF4-FFF2-40B4-BE49-F238E27FC236}">
                <a16:creationId xmlns:a16="http://schemas.microsoft.com/office/drawing/2014/main" id="{D9FEFDF6-DB8C-460F-BB69-B43FC2B5F966}"/>
              </a:ext>
            </a:extLst>
          </p:cNvPr>
          <p:cNvSpPr txBox="1"/>
          <p:nvPr/>
        </p:nvSpPr>
        <p:spPr>
          <a:xfrm>
            <a:off x="3338806" y="3490140"/>
            <a:ext cx="6476828" cy="461665"/>
          </a:xfrm>
          <a:prstGeom prst="rect">
            <a:avLst/>
          </a:prstGeom>
          <a:noFill/>
          <a:ln w="9525">
            <a:noFill/>
          </a:ln>
        </p:spPr>
        <p:txBody>
          <a:bodyPr wrap="square" anchor="t">
            <a:spAutoFit/>
          </a:bodyPr>
          <a:lstStyle/>
          <a:p>
            <a:pPr algn="ctr" eaLnBrk="0" hangingPunct="0"/>
            <a:r>
              <a:rPr lang="en-US" altLang="vi-VN" sz="2400" b="1">
                <a:latin typeface="Times New Roman" panose="02020603050405020304" pitchFamily="18" charset="0"/>
                <a:cs typeface="Times New Roman" panose="02020603050405020304" pitchFamily="18" charset="0"/>
              </a:rPr>
              <a:t>2 tiết, hs học từ 29/11 – 11/12/2021</a:t>
            </a:r>
            <a:endParaRPr lang="en-US" alt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5831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barn(inVertical)">
                                      <p:cBhvr>
                                        <p:cTn id="10" dur="500"/>
                                        <p:tgtEl>
                                          <p:spTgt spid="20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57"/>
                                        </p:tgtEl>
                                        <p:attrNameLst>
                                          <p:attrName>style.visibility</p:attrName>
                                        </p:attrNameLst>
                                      </p:cBhvr>
                                      <p:to>
                                        <p:strVal val="visible"/>
                                      </p:to>
                                    </p:set>
                                    <p:animEffect transition="in" filter="barn(inVertical)">
                                      <p:cBhvr>
                                        <p:cTn id="13" dur="500"/>
                                        <p:tgtEl>
                                          <p:spTgt spid="2057"/>
                                        </p:tgtEl>
                                      </p:cBhvr>
                                    </p:animEffect>
                                  </p:childTnLst>
                                </p:cTn>
                              </p:par>
                              <p:par>
                                <p:cTn id="14" presetID="16" presetClass="entr" presetSubtype="21" fill="hold" nodeType="withEffect">
                                  <p:stCondLst>
                                    <p:cond delay="0"/>
                                  </p:stCondLst>
                                  <p:childTnLst>
                                    <p:set>
                                      <p:cBhvr>
                                        <p:cTn id="15" dur="1" fill="hold">
                                          <p:stCondLst>
                                            <p:cond delay="0"/>
                                          </p:stCondLst>
                                        </p:cTn>
                                        <p:tgtEl>
                                          <p:spTgt spid="2061"/>
                                        </p:tgtEl>
                                        <p:attrNameLst>
                                          <p:attrName>style.visibility</p:attrName>
                                        </p:attrNameLst>
                                      </p:cBhvr>
                                      <p:to>
                                        <p:strVal val="visible"/>
                                      </p:to>
                                    </p:set>
                                    <p:animEffect transition="in" filter="barn(inVertical)">
                                      <p:cBhvr>
                                        <p:cTn id="16" dur="500"/>
                                        <p:tgtEl>
                                          <p:spTgt spid="206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63"/>
                                        </p:tgtEl>
                                        <p:attrNameLst>
                                          <p:attrName>style.visibility</p:attrName>
                                        </p:attrNameLst>
                                      </p:cBhvr>
                                      <p:to>
                                        <p:strVal val="visible"/>
                                      </p:to>
                                    </p:set>
                                    <p:animEffect transition="in" filter="barn(inVertical)">
                                      <p:cBhvr>
                                        <p:cTn id="19" dur="500"/>
                                        <p:tgtEl>
                                          <p:spTgt spid="206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64"/>
                                        </p:tgtEl>
                                        <p:attrNameLst>
                                          <p:attrName>style.visibility</p:attrName>
                                        </p:attrNameLst>
                                      </p:cBhvr>
                                      <p:to>
                                        <p:strVal val="visible"/>
                                      </p:to>
                                    </p:set>
                                    <p:animEffect transition="in" filter="barn(inVertical)">
                                      <p:cBhvr>
                                        <p:cTn id="22" dur="500"/>
                                        <p:tgtEl>
                                          <p:spTgt spid="206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65"/>
                                        </p:tgtEl>
                                        <p:attrNameLst>
                                          <p:attrName>style.visibility</p:attrName>
                                        </p:attrNameLst>
                                      </p:cBhvr>
                                      <p:to>
                                        <p:strVal val="visible"/>
                                      </p:to>
                                    </p:set>
                                    <p:animEffect transition="in" filter="barn(inVertical)">
                                      <p:cBhvr>
                                        <p:cTn id="25" dur="500"/>
                                        <p:tgtEl>
                                          <p:spTgt spid="206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66"/>
                                        </p:tgtEl>
                                        <p:attrNameLst>
                                          <p:attrName>style.visibility</p:attrName>
                                        </p:attrNameLst>
                                      </p:cBhvr>
                                      <p:to>
                                        <p:strVal val="visible"/>
                                      </p:to>
                                    </p:set>
                                    <p:animEffect transition="in" filter="barn(inVertical)">
                                      <p:cBhvr>
                                        <p:cTn id="28" dur="500"/>
                                        <p:tgtEl>
                                          <p:spTgt spid="206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084"/>
                                        </p:tgtEl>
                                        <p:attrNameLst>
                                          <p:attrName>style.visibility</p:attrName>
                                        </p:attrNameLst>
                                      </p:cBhvr>
                                      <p:to>
                                        <p:strVal val="visible"/>
                                      </p:to>
                                    </p:set>
                                    <p:animEffect transition="in" filter="barn(inVertical)">
                                      <p:cBhvr>
                                        <p:cTn id="31" dur="500"/>
                                        <p:tgtEl>
                                          <p:spTgt spid="308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4" grpId="0"/>
      <p:bldP spid="2057" grpId="0" animBg="1"/>
      <p:bldP spid="2063" grpId="0" animBg="1"/>
      <p:bldP spid="2064" grpId="0" animBg="1"/>
      <p:bldP spid="2065" grpId="0" animBg="1"/>
      <p:bldP spid="2066" grpId="0" animBg="1"/>
      <p:bldP spid="3084" grpId="0"/>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tập thể</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497C0EB-1A1B-460A-ABAD-5BAD1402CD2C}"/>
              </a:ext>
            </a:extLst>
          </p:cNvPr>
          <p:cNvSpPr txBox="1"/>
          <p:nvPr/>
        </p:nvSpPr>
        <p:spPr>
          <a:xfrm>
            <a:off x="2928730" y="2623930"/>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Là thành phần kinh tế dựa trên hình thức sở hữu tập thể về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liệu sản xuất </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B73735F-D3FA-42A6-A9A1-C196F08DFF5C}"/>
              </a:ext>
            </a:extLst>
          </p:cNvPr>
          <p:cNvSpPr txBox="1"/>
          <p:nvPr/>
        </p:nvSpPr>
        <p:spPr>
          <a:xfrm>
            <a:off x="2928729" y="3773016"/>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Hợp tác xã là đ</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vị kinh tế dựa trên nguyên tắc tự nguyện cùng có lợi</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C9FC13A-8E99-41A8-8C55-41B7CBB79F36}"/>
              </a:ext>
            </a:extLst>
          </p:cNvPr>
          <p:cNvSpPr txBox="1"/>
          <p:nvPr/>
        </p:nvSpPr>
        <p:spPr>
          <a:xfrm>
            <a:off x="2928729" y="4976789"/>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Cùng với kinh tế Nhà n</a:t>
            </a:r>
            <a:r>
              <a:rPr lang="vi-VN" sz="2800">
                <a:latin typeface="Times New Roman" panose="02020603050405020304" pitchFamily="18" charset="0"/>
                <a:cs typeface="Times New Roman" panose="02020603050405020304" pitchFamily="18" charset="0"/>
              </a:rPr>
              <a:t>ước hợp thành nền tảng kinh tế quốc dân</a:t>
            </a:r>
          </a:p>
        </p:txBody>
      </p:sp>
      <p:cxnSp>
        <p:nvCxnSpPr>
          <p:cNvPr id="4" name="Straight Arrow Connector 3">
            <a:extLst>
              <a:ext uri="{FF2B5EF4-FFF2-40B4-BE49-F238E27FC236}">
                <a16:creationId xmlns:a16="http://schemas.microsoft.com/office/drawing/2014/main" id="{38793142-05AF-49E9-9221-E226E7D99BBD}"/>
              </a:ext>
            </a:extLst>
          </p:cNvPr>
          <p:cNvCxnSpPr>
            <a:stCxn id="11" idx="3"/>
            <a:endCxn id="2" idx="1"/>
          </p:cNvCxnSpPr>
          <p:nvPr/>
        </p:nvCxnSpPr>
        <p:spPr>
          <a:xfrm flipV="1">
            <a:off x="2107096" y="3100984"/>
            <a:ext cx="821634" cy="1001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B6769BD-2274-478C-A656-C43D46A6C897}"/>
              </a:ext>
            </a:extLst>
          </p:cNvPr>
          <p:cNvCxnSpPr>
            <a:stCxn id="11" idx="3"/>
            <a:endCxn id="16" idx="1"/>
          </p:cNvCxnSpPr>
          <p:nvPr/>
        </p:nvCxnSpPr>
        <p:spPr>
          <a:xfrm>
            <a:off x="2107096" y="4102831"/>
            <a:ext cx="821633" cy="147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D36ED9-92D9-4A2D-B760-A960E05EEA2D}"/>
              </a:ext>
            </a:extLst>
          </p:cNvPr>
          <p:cNvCxnSpPr>
            <a:stCxn id="11" idx="3"/>
            <a:endCxn id="17" idx="1"/>
          </p:cNvCxnSpPr>
          <p:nvPr/>
        </p:nvCxnSpPr>
        <p:spPr>
          <a:xfrm>
            <a:off x="2107096" y="4102831"/>
            <a:ext cx="821633" cy="135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8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tập thể</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AEDF88-5C2B-43E7-84D6-7F4012ED1AAC}"/>
              </a:ext>
            </a:extLst>
          </p:cNvPr>
          <p:cNvSpPr txBox="1"/>
          <p:nvPr/>
        </p:nvSpPr>
        <p:spPr>
          <a:xfrm>
            <a:off x="4322452" y="5034840"/>
            <a:ext cx="5963478" cy="369332"/>
          </a:xfrm>
          <a:prstGeom prst="rect">
            <a:avLst/>
          </a:prstGeom>
          <a:noFill/>
        </p:spPr>
        <p:txBody>
          <a:bodyPr wrap="square" rtlCol="0">
            <a:spAutoFit/>
          </a:bodyPr>
          <a:lstStyle/>
          <a:p>
            <a:r>
              <a:rPr lang="vi-VN" b="1"/>
              <a:t>HỢP TÁC XÃ BÒ SỮA TÂN THÔNG HỘI – H. CỦ CHI</a:t>
            </a:r>
          </a:p>
        </p:txBody>
      </p:sp>
      <p:pic>
        <p:nvPicPr>
          <p:cNvPr id="8" name="Picture 7">
            <a:extLst>
              <a:ext uri="{FF2B5EF4-FFF2-40B4-BE49-F238E27FC236}">
                <a16:creationId xmlns:a16="http://schemas.microsoft.com/office/drawing/2014/main" id="{30F23396-C3D4-4CDE-8208-CEFF2A01A844}"/>
              </a:ext>
            </a:extLst>
          </p:cNvPr>
          <p:cNvPicPr>
            <a:picLocks noChangeAspect="1"/>
          </p:cNvPicPr>
          <p:nvPr/>
        </p:nvPicPr>
        <p:blipFill>
          <a:blip r:embed="rId2"/>
          <a:stretch>
            <a:fillRect/>
          </a:stretch>
        </p:blipFill>
        <p:spPr>
          <a:xfrm>
            <a:off x="3262312" y="2719072"/>
            <a:ext cx="2466975" cy="1847850"/>
          </a:xfrm>
          <a:prstGeom prst="rect">
            <a:avLst/>
          </a:prstGeom>
        </p:spPr>
      </p:pic>
      <p:pic>
        <p:nvPicPr>
          <p:cNvPr id="12" name="Picture 11">
            <a:extLst>
              <a:ext uri="{FF2B5EF4-FFF2-40B4-BE49-F238E27FC236}">
                <a16:creationId xmlns:a16="http://schemas.microsoft.com/office/drawing/2014/main" id="{B6FB786C-7861-488E-8547-FECF714EDF9E}"/>
              </a:ext>
            </a:extLst>
          </p:cNvPr>
          <p:cNvPicPr>
            <a:picLocks noChangeAspect="1"/>
          </p:cNvPicPr>
          <p:nvPr/>
        </p:nvPicPr>
        <p:blipFill>
          <a:blip r:embed="rId3"/>
          <a:stretch>
            <a:fillRect/>
          </a:stretch>
        </p:blipFill>
        <p:spPr>
          <a:xfrm>
            <a:off x="5888521" y="2719072"/>
            <a:ext cx="2619375" cy="1847850"/>
          </a:xfrm>
          <a:prstGeom prst="rect">
            <a:avLst/>
          </a:prstGeom>
        </p:spPr>
      </p:pic>
      <p:pic>
        <p:nvPicPr>
          <p:cNvPr id="14" name="Picture 13">
            <a:extLst>
              <a:ext uri="{FF2B5EF4-FFF2-40B4-BE49-F238E27FC236}">
                <a16:creationId xmlns:a16="http://schemas.microsoft.com/office/drawing/2014/main" id="{A2209FB0-865C-4D07-8AB1-B24DAF8241C1}"/>
              </a:ext>
            </a:extLst>
          </p:cNvPr>
          <p:cNvPicPr>
            <a:picLocks noChangeAspect="1"/>
          </p:cNvPicPr>
          <p:nvPr/>
        </p:nvPicPr>
        <p:blipFill>
          <a:blip r:embed="rId4"/>
          <a:stretch>
            <a:fillRect/>
          </a:stretch>
        </p:blipFill>
        <p:spPr>
          <a:xfrm>
            <a:off x="8667130" y="2719073"/>
            <a:ext cx="2619375" cy="1860812"/>
          </a:xfrm>
          <a:prstGeom prst="rect">
            <a:avLst/>
          </a:prstGeom>
        </p:spPr>
      </p:pic>
    </p:spTree>
    <p:extLst>
      <p:ext uri="{BB962C8B-B14F-4D97-AF65-F5344CB8AC3E}">
        <p14:creationId xmlns:p14="http://schemas.microsoft.com/office/powerpoint/2010/main" val="296355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tập thể</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6AEDF88-5C2B-43E7-84D6-7F4012ED1AAC}"/>
              </a:ext>
            </a:extLst>
          </p:cNvPr>
          <p:cNvSpPr txBox="1"/>
          <p:nvPr/>
        </p:nvSpPr>
        <p:spPr>
          <a:xfrm>
            <a:off x="3014157" y="5034840"/>
            <a:ext cx="6636280" cy="369332"/>
          </a:xfrm>
          <a:prstGeom prst="rect">
            <a:avLst/>
          </a:prstGeom>
          <a:noFill/>
        </p:spPr>
        <p:txBody>
          <a:bodyPr wrap="square" rtlCol="0">
            <a:spAutoFit/>
          </a:bodyPr>
          <a:lstStyle/>
          <a:p>
            <a:r>
              <a:rPr lang="vi-VN" b="1"/>
              <a:t>HỢP TÁC VẬN TẢI 19-5, XÃ XUÂN THỚI NHÌ, H. HÓC MÔN</a:t>
            </a:r>
          </a:p>
        </p:txBody>
      </p:sp>
      <p:pic>
        <p:nvPicPr>
          <p:cNvPr id="2" name="Picture 1">
            <a:extLst>
              <a:ext uri="{FF2B5EF4-FFF2-40B4-BE49-F238E27FC236}">
                <a16:creationId xmlns:a16="http://schemas.microsoft.com/office/drawing/2014/main" id="{5F76C75A-99F3-4514-A407-630B392B7AB2}"/>
              </a:ext>
            </a:extLst>
          </p:cNvPr>
          <p:cNvPicPr>
            <a:picLocks noChangeAspect="1"/>
          </p:cNvPicPr>
          <p:nvPr/>
        </p:nvPicPr>
        <p:blipFill>
          <a:blip r:embed="rId2"/>
          <a:stretch>
            <a:fillRect/>
          </a:stretch>
        </p:blipFill>
        <p:spPr>
          <a:xfrm>
            <a:off x="3014157" y="2827284"/>
            <a:ext cx="2609850" cy="1752600"/>
          </a:xfrm>
          <a:prstGeom prst="rect">
            <a:avLst/>
          </a:prstGeom>
        </p:spPr>
      </p:pic>
      <p:pic>
        <p:nvPicPr>
          <p:cNvPr id="3" name="Picture 2">
            <a:extLst>
              <a:ext uri="{FF2B5EF4-FFF2-40B4-BE49-F238E27FC236}">
                <a16:creationId xmlns:a16="http://schemas.microsoft.com/office/drawing/2014/main" id="{204D5ACF-34ED-4EB6-83D5-984163AFD01D}"/>
              </a:ext>
            </a:extLst>
          </p:cNvPr>
          <p:cNvPicPr>
            <a:picLocks noChangeAspect="1"/>
          </p:cNvPicPr>
          <p:nvPr/>
        </p:nvPicPr>
        <p:blipFill>
          <a:blip r:embed="rId3"/>
          <a:stretch>
            <a:fillRect/>
          </a:stretch>
        </p:blipFill>
        <p:spPr>
          <a:xfrm>
            <a:off x="6248400" y="2827284"/>
            <a:ext cx="2743200" cy="1752600"/>
          </a:xfrm>
          <a:prstGeom prst="rect">
            <a:avLst/>
          </a:prstGeom>
        </p:spPr>
      </p:pic>
    </p:spTree>
    <p:extLst>
      <p:ext uri="{BB962C8B-B14F-4D97-AF65-F5344CB8AC3E}">
        <p14:creationId xmlns:p14="http://schemas.microsoft.com/office/powerpoint/2010/main" val="176209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tập thể</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F03B068-A88C-43B9-BC76-71EAF2AB0AAF}"/>
              </a:ext>
            </a:extLst>
          </p:cNvPr>
          <p:cNvSpPr txBox="1"/>
          <p:nvPr/>
        </p:nvSpPr>
        <p:spPr>
          <a:xfrm>
            <a:off x="2919955" y="5104940"/>
            <a:ext cx="7673009" cy="646331"/>
          </a:xfrm>
          <a:prstGeom prst="rect">
            <a:avLst/>
          </a:prstGeom>
          <a:noFill/>
        </p:spPr>
        <p:txBody>
          <a:bodyPr wrap="square" rtlCol="0">
            <a:spAutoFit/>
          </a:bodyPr>
          <a:lstStyle/>
          <a:p>
            <a:pPr algn="ctr"/>
            <a:r>
              <a:rPr lang="vi-VN" b="1"/>
              <a:t>HỢP TÁC XÃ NUÔI TRỒNG THỦY SẢN PHƯỚC THUẬN</a:t>
            </a:r>
          </a:p>
          <a:p>
            <a:pPr algn="ctr"/>
            <a:r>
              <a:rPr lang="vi-VN" b="1"/>
              <a:t>Ấp ông Tô, xã Phước Thuận--Huyện Xuyên Mộc-Bà Rịa - Vũng Tàu</a:t>
            </a:r>
          </a:p>
        </p:txBody>
      </p:sp>
      <p:pic>
        <p:nvPicPr>
          <p:cNvPr id="8" name="Picture 7">
            <a:extLst>
              <a:ext uri="{FF2B5EF4-FFF2-40B4-BE49-F238E27FC236}">
                <a16:creationId xmlns:a16="http://schemas.microsoft.com/office/drawing/2014/main" id="{0F7610C5-0E2F-4F48-8905-24A6D3353224}"/>
              </a:ext>
            </a:extLst>
          </p:cNvPr>
          <p:cNvPicPr>
            <a:picLocks noChangeAspect="1"/>
          </p:cNvPicPr>
          <p:nvPr/>
        </p:nvPicPr>
        <p:blipFill>
          <a:blip r:embed="rId2"/>
          <a:stretch>
            <a:fillRect/>
          </a:stretch>
        </p:blipFill>
        <p:spPr>
          <a:xfrm>
            <a:off x="2616581" y="2475914"/>
            <a:ext cx="3018107" cy="2255811"/>
          </a:xfrm>
          <a:prstGeom prst="rect">
            <a:avLst/>
          </a:prstGeom>
        </p:spPr>
      </p:pic>
      <p:pic>
        <p:nvPicPr>
          <p:cNvPr id="10" name="Picture 9">
            <a:extLst>
              <a:ext uri="{FF2B5EF4-FFF2-40B4-BE49-F238E27FC236}">
                <a16:creationId xmlns:a16="http://schemas.microsoft.com/office/drawing/2014/main" id="{92418676-535B-41A5-84D3-CAE183A858A0}"/>
              </a:ext>
            </a:extLst>
          </p:cNvPr>
          <p:cNvPicPr>
            <a:picLocks noChangeAspect="1"/>
          </p:cNvPicPr>
          <p:nvPr/>
        </p:nvPicPr>
        <p:blipFill>
          <a:blip r:embed="rId3"/>
          <a:stretch>
            <a:fillRect/>
          </a:stretch>
        </p:blipFill>
        <p:spPr>
          <a:xfrm>
            <a:off x="5748766" y="2475914"/>
            <a:ext cx="2902855" cy="2255811"/>
          </a:xfrm>
          <a:prstGeom prst="rect">
            <a:avLst/>
          </a:prstGeom>
        </p:spPr>
      </p:pic>
      <p:pic>
        <p:nvPicPr>
          <p:cNvPr id="12" name="Picture 11">
            <a:extLst>
              <a:ext uri="{FF2B5EF4-FFF2-40B4-BE49-F238E27FC236}">
                <a16:creationId xmlns:a16="http://schemas.microsoft.com/office/drawing/2014/main" id="{9EEA86D0-4462-45C1-9F1F-88C65D0E908F}"/>
              </a:ext>
            </a:extLst>
          </p:cNvPr>
          <p:cNvPicPr>
            <a:picLocks noChangeAspect="1"/>
          </p:cNvPicPr>
          <p:nvPr/>
        </p:nvPicPr>
        <p:blipFill>
          <a:blip r:embed="rId4"/>
          <a:stretch>
            <a:fillRect/>
          </a:stretch>
        </p:blipFill>
        <p:spPr>
          <a:xfrm>
            <a:off x="8765699" y="2475915"/>
            <a:ext cx="2902854" cy="2255810"/>
          </a:xfrm>
          <a:prstGeom prst="rect">
            <a:avLst/>
          </a:prstGeom>
        </p:spPr>
      </p:pic>
    </p:spTree>
    <p:extLst>
      <p:ext uri="{BB962C8B-B14F-4D97-AF65-F5344CB8AC3E}">
        <p14:creationId xmlns:p14="http://schemas.microsoft.com/office/powerpoint/2010/main" val="411961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Tư</a:t>
            </a:r>
            <a:r>
              <a:rPr lang="en-US" altLang="vi-VN" sz="2800" b="1">
                <a:latin typeface="Times New Roman" panose="02020603050405020304" pitchFamily="18" charset="0"/>
                <a:cs typeface="Times New Roman" panose="02020603050405020304" pitchFamily="18" charset="0"/>
              </a:rPr>
              <a:t> nhân</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497C0EB-1A1B-460A-ABAD-5BAD1402CD2C}"/>
              </a:ext>
            </a:extLst>
          </p:cNvPr>
          <p:cNvSpPr txBox="1"/>
          <p:nvPr/>
        </p:nvSpPr>
        <p:spPr>
          <a:xfrm>
            <a:off x="2928730" y="2623930"/>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Là thành phần kinh tế dựa trên hình thức sở hữu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nhân về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liệu sản xuất </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B73735F-D3FA-42A6-A9A1-C196F08DFF5C}"/>
              </a:ext>
            </a:extLst>
          </p:cNvPr>
          <p:cNvSpPr txBox="1"/>
          <p:nvPr/>
        </p:nvSpPr>
        <p:spPr>
          <a:xfrm>
            <a:off x="2928729" y="3773016"/>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Bao gồm kinh tế cá thể, tiểu chủ và kinh tế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bản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nhân(doanh nghiệp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nhân, công nghiệp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nhân)</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C9FC13A-8E99-41A8-8C55-41B7CBB79F36}"/>
              </a:ext>
            </a:extLst>
          </p:cNvPr>
          <p:cNvSpPr txBox="1"/>
          <p:nvPr/>
        </p:nvSpPr>
        <p:spPr>
          <a:xfrm>
            <a:off x="2928729" y="4976789"/>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Vị trí quan trọng, phát huy nhanh tiềm năng về vốn, sức lao động, tay nghề</a:t>
            </a:r>
            <a:endParaRPr lang="vi-VN" sz="280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38793142-05AF-49E9-9221-E226E7D99BBD}"/>
              </a:ext>
            </a:extLst>
          </p:cNvPr>
          <p:cNvCxnSpPr>
            <a:stCxn id="11" idx="3"/>
            <a:endCxn id="2" idx="1"/>
          </p:cNvCxnSpPr>
          <p:nvPr/>
        </p:nvCxnSpPr>
        <p:spPr>
          <a:xfrm flipV="1">
            <a:off x="2107096" y="3100984"/>
            <a:ext cx="821634" cy="1001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B6769BD-2274-478C-A656-C43D46A6C897}"/>
              </a:ext>
            </a:extLst>
          </p:cNvPr>
          <p:cNvCxnSpPr>
            <a:stCxn id="11" idx="3"/>
            <a:endCxn id="16" idx="1"/>
          </p:cNvCxnSpPr>
          <p:nvPr/>
        </p:nvCxnSpPr>
        <p:spPr>
          <a:xfrm>
            <a:off x="2107096" y="4102831"/>
            <a:ext cx="821633" cy="147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D36ED9-92D9-4A2D-B760-A960E05EEA2D}"/>
              </a:ext>
            </a:extLst>
          </p:cNvPr>
          <p:cNvCxnSpPr>
            <a:stCxn id="11" idx="3"/>
            <a:endCxn id="17" idx="1"/>
          </p:cNvCxnSpPr>
          <p:nvPr/>
        </p:nvCxnSpPr>
        <p:spPr>
          <a:xfrm>
            <a:off x="2107096" y="4102831"/>
            <a:ext cx="821633" cy="135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92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Tư</a:t>
            </a:r>
            <a:r>
              <a:rPr lang="en-US" altLang="vi-VN" sz="2800" b="1">
                <a:latin typeface="Times New Roman" panose="02020603050405020304" pitchFamily="18" charset="0"/>
                <a:cs typeface="Times New Roman" panose="02020603050405020304" pitchFamily="18" charset="0"/>
              </a:rPr>
              <a:t> nhân</a:t>
            </a:r>
            <a:endParaRPr lang="en-US" altLang="vi-VN" sz="2800" b="1">
              <a:solidFill>
                <a:schemeClr val="tx2"/>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3840EDD-0B0E-4F5D-9EA1-748991FE4685}"/>
              </a:ext>
            </a:extLst>
          </p:cNvPr>
          <p:cNvPicPr>
            <a:picLocks noChangeAspect="1"/>
          </p:cNvPicPr>
          <p:nvPr/>
        </p:nvPicPr>
        <p:blipFill>
          <a:blip r:embed="rId2"/>
          <a:stretch>
            <a:fillRect/>
          </a:stretch>
        </p:blipFill>
        <p:spPr>
          <a:xfrm>
            <a:off x="2662119" y="2066488"/>
            <a:ext cx="4419983" cy="2768978"/>
          </a:xfrm>
          <a:prstGeom prst="rect">
            <a:avLst/>
          </a:prstGeom>
        </p:spPr>
      </p:pic>
      <p:pic>
        <p:nvPicPr>
          <p:cNvPr id="4" name="Picture 3">
            <a:extLst>
              <a:ext uri="{FF2B5EF4-FFF2-40B4-BE49-F238E27FC236}">
                <a16:creationId xmlns:a16="http://schemas.microsoft.com/office/drawing/2014/main" id="{ACFB5078-8F63-46AB-A30E-F9097D156B77}"/>
              </a:ext>
            </a:extLst>
          </p:cNvPr>
          <p:cNvPicPr>
            <a:picLocks noChangeAspect="1"/>
          </p:cNvPicPr>
          <p:nvPr/>
        </p:nvPicPr>
        <p:blipFill>
          <a:blip r:embed="rId3"/>
          <a:stretch>
            <a:fillRect/>
          </a:stretch>
        </p:blipFill>
        <p:spPr>
          <a:xfrm>
            <a:off x="7138401" y="2061932"/>
            <a:ext cx="4724809" cy="2768978"/>
          </a:xfrm>
          <a:prstGeom prst="rect">
            <a:avLst/>
          </a:prstGeom>
        </p:spPr>
      </p:pic>
      <p:pic>
        <p:nvPicPr>
          <p:cNvPr id="8" name="Picture 7">
            <a:extLst>
              <a:ext uri="{FF2B5EF4-FFF2-40B4-BE49-F238E27FC236}">
                <a16:creationId xmlns:a16="http://schemas.microsoft.com/office/drawing/2014/main" id="{F6E536CB-980D-4414-AA14-2E3B1F954FBB}"/>
              </a:ext>
            </a:extLst>
          </p:cNvPr>
          <p:cNvPicPr>
            <a:picLocks noChangeAspect="1"/>
          </p:cNvPicPr>
          <p:nvPr/>
        </p:nvPicPr>
        <p:blipFill>
          <a:blip r:embed="rId4"/>
          <a:stretch>
            <a:fillRect/>
          </a:stretch>
        </p:blipFill>
        <p:spPr>
          <a:xfrm>
            <a:off x="2662118" y="4479526"/>
            <a:ext cx="4419983" cy="2378473"/>
          </a:xfrm>
          <a:prstGeom prst="rect">
            <a:avLst/>
          </a:prstGeom>
        </p:spPr>
      </p:pic>
      <p:pic>
        <p:nvPicPr>
          <p:cNvPr id="10" name="Picture 9">
            <a:extLst>
              <a:ext uri="{FF2B5EF4-FFF2-40B4-BE49-F238E27FC236}">
                <a16:creationId xmlns:a16="http://schemas.microsoft.com/office/drawing/2014/main" id="{77A05599-EC9C-44B1-BD61-8AB212E4D886}"/>
              </a:ext>
            </a:extLst>
          </p:cNvPr>
          <p:cNvPicPr>
            <a:picLocks noChangeAspect="1"/>
          </p:cNvPicPr>
          <p:nvPr/>
        </p:nvPicPr>
        <p:blipFill>
          <a:blip r:embed="rId5"/>
          <a:stretch>
            <a:fillRect/>
          </a:stretch>
        </p:blipFill>
        <p:spPr>
          <a:xfrm>
            <a:off x="7110251" y="4479527"/>
            <a:ext cx="4781108" cy="2360888"/>
          </a:xfrm>
          <a:prstGeom prst="rect">
            <a:avLst/>
          </a:prstGeom>
        </p:spPr>
      </p:pic>
      <p:sp>
        <p:nvSpPr>
          <p:cNvPr id="12" name="TextBox 11">
            <a:extLst>
              <a:ext uri="{FF2B5EF4-FFF2-40B4-BE49-F238E27FC236}">
                <a16:creationId xmlns:a16="http://schemas.microsoft.com/office/drawing/2014/main" id="{BC559CC6-12FF-4A7E-8735-9FE93E9580C7}"/>
              </a:ext>
            </a:extLst>
          </p:cNvPr>
          <p:cNvSpPr txBox="1"/>
          <p:nvPr/>
        </p:nvSpPr>
        <p:spPr>
          <a:xfrm>
            <a:off x="3238489" y="6396335"/>
            <a:ext cx="7799823" cy="461665"/>
          </a:xfrm>
          <a:prstGeom prst="rect">
            <a:avLst/>
          </a:prstGeom>
          <a:noFill/>
          <a:ln>
            <a:solidFill>
              <a:schemeClr val="accent1"/>
            </a:solidFill>
          </a:ln>
        </p:spPr>
        <p:txBody>
          <a:bodyPr wrap="square" rtlCol="0">
            <a:spAutoFit/>
          </a:bodyPr>
          <a:lstStyle/>
          <a:p>
            <a:r>
              <a:rPr lang="vi-VN" sz="2400" b="1">
                <a:solidFill>
                  <a:srgbClr val="FF0000"/>
                </a:solidFill>
              </a:rPr>
              <a:t>CÁC NGÀNH NGHỀ TRUYỀN THỐNG CỦA GIA ĐÌNH</a:t>
            </a:r>
          </a:p>
        </p:txBody>
      </p:sp>
      <p:sp>
        <p:nvSpPr>
          <p:cNvPr id="14" name="TextBox 13">
            <a:extLst>
              <a:ext uri="{FF2B5EF4-FFF2-40B4-BE49-F238E27FC236}">
                <a16:creationId xmlns:a16="http://schemas.microsoft.com/office/drawing/2014/main" id="{50D69949-BD33-4BE4-A555-06024097BDF9}"/>
              </a:ext>
            </a:extLst>
          </p:cNvPr>
          <p:cNvSpPr txBox="1"/>
          <p:nvPr/>
        </p:nvSpPr>
        <p:spPr>
          <a:xfrm>
            <a:off x="5698999" y="1705949"/>
            <a:ext cx="3801806" cy="369332"/>
          </a:xfrm>
          <a:prstGeom prst="rect">
            <a:avLst/>
          </a:prstGeom>
          <a:noFill/>
          <a:ln>
            <a:solidFill>
              <a:schemeClr val="accent1"/>
            </a:solidFill>
          </a:ln>
        </p:spPr>
        <p:txBody>
          <a:bodyPr wrap="square" rtlCol="0">
            <a:spAutoFit/>
          </a:bodyPr>
          <a:lstStyle/>
          <a:p>
            <a:r>
              <a:rPr lang="vi-VN" b="1">
                <a:solidFill>
                  <a:schemeClr val="accent6">
                    <a:lumMod val="75000"/>
                  </a:schemeClr>
                </a:solidFill>
              </a:rPr>
              <a:t>KINH TẾ CÁ THỂ, TIỂU CHỦ</a:t>
            </a:r>
          </a:p>
        </p:txBody>
      </p:sp>
    </p:spTree>
    <p:extLst>
      <p:ext uri="{BB962C8B-B14F-4D97-AF65-F5344CB8AC3E}">
        <p14:creationId xmlns:p14="http://schemas.microsoft.com/office/powerpoint/2010/main" val="18824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Tư</a:t>
            </a:r>
            <a:r>
              <a:rPr lang="en-US" altLang="vi-VN" sz="2800" b="1">
                <a:latin typeface="Times New Roman" panose="02020603050405020304" pitchFamily="18" charset="0"/>
                <a:cs typeface="Times New Roman" panose="02020603050405020304" pitchFamily="18" charset="0"/>
              </a:rPr>
              <a:t> nhân</a:t>
            </a:r>
            <a:endParaRPr lang="en-US" altLang="vi-VN" sz="2800" b="1">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2098409-34CE-41CD-BD2B-AF54579D23E8}"/>
              </a:ext>
            </a:extLst>
          </p:cNvPr>
          <p:cNvPicPr>
            <a:picLocks noChangeAspect="1"/>
          </p:cNvPicPr>
          <p:nvPr/>
        </p:nvPicPr>
        <p:blipFill>
          <a:blip r:embed="rId2"/>
          <a:stretch>
            <a:fillRect/>
          </a:stretch>
        </p:blipFill>
        <p:spPr>
          <a:xfrm>
            <a:off x="2505075" y="2717025"/>
            <a:ext cx="4286250" cy="3219450"/>
          </a:xfrm>
          <a:prstGeom prst="rect">
            <a:avLst/>
          </a:prstGeom>
        </p:spPr>
      </p:pic>
      <p:sp>
        <p:nvSpPr>
          <p:cNvPr id="5" name="Rectangle 4">
            <a:extLst>
              <a:ext uri="{FF2B5EF4-FFF2-40B4-BE49-F238E27FC236}">
                <a16:creationId xmlns:a16="http://schemas.microsoft.com/office/drawing/2014/main" id="{BD0F9E17-A73A-4266-9F9E-FF7EC615708D}"/>
              </a:ext>
            </a:extLst>
          </p:cNvPr>
          <p:cNvSpPr/>
          <p:nvPr/>
        </p:nvSpPr>
        <p:spPr>
          <a:xfrm>
            <a:off x="3049147" y="5982644"/>
            <a:ext cx="3154705" cy="646331"/>
          </a:xfrm>
          <a:prstGeom prst="rect">
            <a:avLst/>
          </a:prstGeom>
          <a:ln>
            <a:solidFill>
              <a:schemeClr val="accent1"/>
            </a:solidFill>
          </a:ln>
        </p:spPr>
        <p:txBody>
          <a:bodyPr wrap="square">
            <a:spAutoFit/>
          </a:bodyPr>
          <a:lstStyle/>
          <a:p>
            <a:pPr algn="ctr"/>
            <a:r>
              <a:rPr lang="vi-VN" b="1">
                <a:solidFill>
                  <a:srgbClr val="333333"/>
                </a:solidFill>
                <a:latin typeface="roboto"/>
              </a:rPr>
              <a:t>Công ty Cổ phần Tập đoàn</a:t>
            </a:r>
          </a:p>
          <a:p>
            <a:pPr algn="ctr"/>
            <a:r>
              <a:rPr lang="vi-VN" b="1">
                <a:solidFill>
                  <a:srgbClr val="333333"/>
                </a:solidFill>
                <a:latin typeface="roboto"/>
              </a:rPr>
              <a:t> Vàng bạc Đá quý DOJI</a:t>
            </a:r>
            <a:endParaRPr lang="vi-VN"/>
          </a:p>
        </p:txBody>
      </p:sp>
      <p:sp>
        <p:nvSpPr>
          <p:cNvPr id="7" name="Rectangle 6">
            <a:extLst>
              <a:ext uri="{FF2B5EF4-FFF2-40B4-BE49-F238E27FC236}">
                <a16:creationId xmlns:a16="http://schemas.microsoft.com/office/drawing/2014/main" id="{199336BB-F096-45D1-8DBC-DFE295E74AD4}"/>
              </a:ext>
            </a:extLst>
          </p:cNvPr>
          <p:cNvSpPr/>
          <p:nvPr/>
        </p:nvSpPr>
        <p:spPr>
          <a:xfrm>
            <a:off x="7596577" y="5982642"/>
            <a:ext cx="2790045" cy="646331"/>
          </a:xfrm>
          <a:prstGeom prst="rect">
            <a:avLst/>
          </a:prstGeom>
          <a:ln>
            <a:solidFill>
              <a:schemeClr val="accent1"/>
            </a:solidFill>
          </a:ln>
        </p:spPr>
        <p:txBody>
          <a:bodyPr wrap="square">
            <a:spAutoFit/>
          </a:bodyPr>
          <a:lstStyle/>
          <a:p>
            <a:pPr algn="ctr"/>
            <a:r>
              <a:rPr lang="vi-VN" b="1">
                <a:solidFill>
                  <a:srgbClr val="333333"/>
                </a:solidFill>
                <a:latin typeface="roboto"/>
              </a:rPr>
              <a:t>Ngân hàng Thương mại</a:t>
            </a:r>
          </a:p>
          <a:p>
            <a:pPr algn="ctr"/>
            <a:r>
              <a:rPr lang="vi-VN" b="1">
                <a:solidFill>
                  <a:srgbClr val="333333"/>
                </a:solidFill>
                <a:latin typeface="roboto"/>
              </a:rPr>
              <a:t>Cổ phần Á Châu (ACB)</a:t>
            </a:r>
            <a:endParaRPr lang="vi-VN"/>
          </a:p>
        </p:txBody>
      </p:sp>
      <p:pic>
        <p:nvPicPr>
          <p:cNvPr id="15" name="Picture 14">
            <a:extLst>
              <a:ext uri="{FF2B5EF4-FFF2-40B4-BE49-F238E27FC236}">
                <a16:creationId xmlns:a16="http://schemas.microsoft.com/office/drawing/2014/main" id="{D6AC155E-4AD5-4532-BF18-A9CB8EB7ABE3}"/>
              </a:ext>
            </a:extLst>
          </p:cNvPr>
          <p:cNvPicPr>
            <a:picLocks noChangeAspect="1"/>
          </p:cNvPicPr>
          <p:nvPr/>
        </p:nvPicPr>
        <p:blipFill>
          <a:blip r:embed="rId3"/>
          <a:stretch>
            <a:fillRect/>
          </a:stretch>
        </p:blipFill>
        <p:spPr>
          <a:xfrm>
            <a:off x="7005711" y="2717026"/>
            <a:ext cx="4286250" cy="3219450"/>
          </a:xfrm>
          <a:prstGeom prst="rect">
            <a:avLst/>
          </a:prstGeom>
        </p:spPr>
      </p:pic>
      <p:sp>
        <p:nvSpPr>
          <p:cNvPr id="2" name="TextBox 1">
            <a:extLst>
              <a:ext uri="{FF2B5EF4-FFF2-40B4-BE49-F238E27FC236}">
                <a16:creationId xmlns:a16="http://schemas.microsoft.com/office/drawing/2014/main" id="{5ED7270D-44E5-4F2C-A6CA-8F114B249D5D}"/>
              </a:ext>
            </a:extLst>
          </p:cNvPr>
          <p:cNvSpPr txBox="1"/>
          <p:nvPr/>
        </p:nvSpPr>
        <p:spPr>
          <a:xfrm>
            <a:off x="5274365" y="2319130"/>
            <a:ext cx="3260035" cy="369332"/>
          </a:xfrm>
          <a:prstGeom prst="rect">
            <a:avLst/>
          </a:prstGeom>
          <a:noFill/>
          <a:ln>
            <a:solidFill>
              <a:schemeClr val="accent1"/>
            </a:solidFill>
          </a:ln>
        </p:spPr>
        <p:txBody>
          <a:bodyPr wrap="square" rtlCol="0">
            <a:spAutoFit/>
          </a:bodyPr>
          <a:lstStyle/>
          <a:p>
            <a:r>
              <a:rPr lang="vi-VN" b="1">
                <a:solidFill>
                  <a:schemeClr val="accent6">
                    <a:lumMod val="75000"/>
                  </a:schemeClr>
                </a:solidFill>
              </a:rPr>
              <a:t>KINH TẾ TƯ BẢN TƯ NHÂN</a:t>
            </a:r>
          </a:p>
        </p:txBody>
      </p:sp>
    </p:spTree>
    <p:extLst>
      <p:ext uri="{BB962C8B-B14F-4D97-AF65-F5344CB8AC3E}">
        <p14:creationId xmlns:p14="http://schemas.microsoft.com/office/powerpoint/2010/main" val="257900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Tư</a:t>
            </a:r>
            <a:r>
              <a:rPr lang="en-US" altLang="vi-VN" sz="2800" b="1">
                <a:latin typeface="Times New Roman" panose="02020603050405020304" pitchFamily="18" charset="0"/>
                <a:cs typeface="Times New Roman" panose="02020603050405020304" pitchFamily="18" charset="0"/>
              </a:rPr>
              <a:t> nhân</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A3AE858-4A60-447C-B328-51BCC5C8BC09}"/>
              </a:ext>
            </a:extLst>
          </p:cNvPr>
          <p:cNvSpPr/>
          <p:nvPr/>
        </p:nvSpPr>
        <p:spPr>
          <a:xfrm>
            <a:off x="2526022" y="5758002"/>
            <a:ext cx="2531462" cy="369332"/>
          </a:xfrm>
          <a:prstGeom prst="rect">
            <a:avLst/>
          </a:prstGeom>
          <a:ln>
            <a:solidFill>
              <a:schemeClr val="accent1"/>
            </a:solidFill>
          </a:ln>
        </p:spPr>
        <p:txBody>
          <a:bodyPr wrap="none">
            <a:spAutoFit/>
          </a:bodyPr>
          <a:lstStyle/>
          <a:p>
            <a:r>
              <a:rPr lang="vi-VN" b="1">
                <a:solidFill>
                  <a:srgbClr val="333333"/>
                </a:solidFill>
                <a:latin typeface="roboto"/>
              </a:rPr>
              <a:t>Công ty Cổ phần FPT</a:t>
            </a:r>
            <a:endParaRPr lang="vi-VN"/>
          </a:p>
        </p:txBody>
      </p:sp>
      <p:sp>
        <p:nvSpPr>
          <p:cNvPr id="12" name="Rectangle 11">
            <a:extLst>
              <a:ext uri="{FF2B5EF4-FFF2-40B4-BE49-F238E27FC236}">
                <a16:creationId xmlns:a16="http://schemas.microsoft.com/office/drawing/2014/main" id="{93030A19-0784-40E0-8145-AC6B167282D9}"/>
              </a:ext>
            </a:extLst>
          </p:cNvPr>
          <p:cNvSpPr/>
          <p:nvPr/>
        </p:nvSpPr>
        <p:spPr>
          <a:xfrm>
            <a:off x="6418430" y="5758002"/>
            <a:ext cx="4762842" cy="369332"/>
          </a:xfrm>
          <a:prstGeom prst="rect">
            <a:avLst/>
          </a:prstGeom>
          <a:ln>
            <a:solidFill>
              <a:schemeClr val="accent1"/>
            </a:solidFill>
          </a:ln>
        </p:spPr>
        <p:txBody>
          <a:bodyPr wrap="none">
            <a:spAutoFit/>
          </a:bodyPr>
          <a:lstStyle/>
          <a:p>
            <a:r>
              <a:rPr lang="vi-VN" b="1">
                <a:solidFill>
                  <a:srgbClr val="333333"/>
                </a:solidFill>
                <a:latin typeface="roboto"/>
              </a:rPr>
              <a:t>Công ty Cổ phần Sữa Việt Nam (Vinamilk)</a:t>
            </a:r>
            <a:endParaRPr lang="vi-VN"/>
          </a:p>
        </p:txBody>
      </p:sp>
      <p:pic>
        <p:nvPicPr>
          <p:cNvPr id="2" name="Picture 1">
            <a:extLst>
              <a:ext uri="{FF2B5EF4-FFF2-40B4-BE49-F238E27FC236}">
                <a16:creationId xmlns:a16="http://schemas.microsoft.com/office/drawing/2014/main" id="{DB8E486A-8AC6-4874-B8A9-17AD15DB026A}"/>
              </a:ext>
            </a:extLst>
          </p:cNvPr>
          <p:cNvPicPr>
            <a:picLocks noChangeAspect="1"/>
          </p:cNvPicPr>
          <p:nvPr/>
        </p:nvPicPr>
        <p:blipFill>
          <a:blip r:embed="rId2"/>
          <a:stretch>
            <a:fillRect/>
          </a:stretch>
        </p:blipFill>
        <p:spPr>
          <a:xfrm>
            <a:off x="2552409" y="2349305"/>
            <a:ext cx="2863653" cy="2871986"/>
          </a:xfrm>
          <a:prstGeom prst="rect">
            <a:avLst/>
          </a:prstGeom>
        </p:spPr>
      </p:pic>
      <p:pic>
        <p:nvPicPr>
          <p:cNvPr id="4" name="Picture 3">
            <a:extLst>
              <a:ext uri="{FF2B5EF4-FFF2-40B4-BE49-F238E27FC236}">
                <a16:creationId xmlns:a16="http://schemas.microsoft.com/office/drawing/2014/main" id="{8A42AEE5-A506-4B3A-945D-B28A415A89B3}"/>
              </a:ext>
            </a:extLst>
          </p:cNvPr>
          <p:cNvPicPr>
            <a:picLocks noChangeAspect="1"/>
          </p:cNvPicPr>
          <p:nvPr/>
        </p:nvPicPr>
        <p:blipFill>
          <a:blip r:embed="rId3"/>
          <a:stretch>
            <a:fillRect/>
          </a:stretch>
        </p:blipFill>
        <p:spPr>
          <a:xfrm>
            <a:off x="6409052" y="2349305"/>
            <a:ext cx="4762842" cy="2871986"/>
          </a:xfrm>
          <a:prstGeom prst="rect">
            <a:avLst/>
          </a:prstGeom>
        </p:spPr>
      </p:pic>
      <p:sp>
        <p:nvSpPr>
          <p:cNvPr id="10" name="TextBox 9">
            <a:extLst>
              <a:ext uri="{FF2B5EF4-FFF2-40B4-BE49-F238E27FC236}">
                <a16:creationId xmlns:a16="http://schemas.microsoft.com/office/drawing/2014/main" id="{A2549F6F-D1DC-4A77-A3DA-1D7C3EAB63C8}"/>
              </a:ext>
            </a:extLst>
          </p:cNvPr>
          <p:cNvSpPr txBox="1"/>
          <p:nvPr/>
        </p:nvSpPr>
        <p:spPr>
          <a:xfrm>
            <a:off x="5416062" y="1870770"/>
            <a:ext cx="3260035" cy="369332"/>
          </a:xfrm>
          <a:prstGeom prst="rect">
            <a:avLst/>
          </a:prstGeom>
          <a:noFill/>
          <a:ln>
            <a:solidFill>
              <a:schemeClr val="accent1"/>
            </a:solidFill>
          </a:ln>
        </p:spPr>
        <p:txBody>
          <a:bodyPr wrap="square" rtlCol="0">
            <a:spAutoFit/>
          </a:bodyPr>
          <a:lstStyle/>
          <a:p>
            <a:r>
              <a:rPr lang="vi-VN" b="1">
                <a:solidFill>
                  <a:schemeClr val="accent6">
                    <a:lumMod val="75000"/>
                  </a:schemeClr>
                </a:solidFill>
              </a:rPr>
              <a:t>KINH TẾ TƯ BẢN TƯ NHÂN</a:t>
            </a:r>
          </a:p>
        </p:txBody>
      </p:sp>
    </p:spTree>
    <p:extLst>
      <p:ext uri="{BB962C8B-B14F-4D97-AF65-F5344CB8AC3E}">
        <p14:creationId xmlns:p14="http://schemas.microsoft.com/office/powerpoint/2010/main" val="190363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138499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Tư</a:t>
            </a:r>
            <a:r>
              <a:rPr lang="en-US" altLang="vi-VN" sz="2800" b="1">
                <a:latin typeface="Times New Roman" panose="02020603050405020304" pitchFamily="18" charset="0"/>
                <a:cs typeface="Times New Roman" panose="02020603050405020304" pitchFamily="18" charset="0"/>
              </a:rPr>
              <a:t> bản nhà n</a:t>
            </a:r>
            <a:r>
              <a:rPr lang="vi-VN" altLang="vi-VN" sz="2800" b="1">
                <a:latin typeface="Times New Roman" panose="02020603050405020304" pitchFamily="18" charset="0"/>
                <a:cs typeface="Times New Roman" panose="02020603050405020304" pitchFamily="18" charset="0"/>
              </a:rPr>
              <a:t>ước</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497C0EB-1A1B-460A-ABAD-5BAD1402CD2C}"/>
              </a:ext>
            </a:extLst>
          </p:cNvPr>
          <p:cNvSpPr txBox="1"/>
          <p:nvPr/>
        </p:nvSpPr>
        <p:spPr>
          <a:xfrm>
            <a:off x="2928730" y="2567658"/>
            <a:ext cx="8691184"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Là thành phần kinh tế dựa trên hình thức sở hữu hỗn hợp về vốn giữa kinh tế nhà n</a:t>
            </a:r>
            <a:r>
              <a:rPr lang="vi-VN" sz="2800">
                <a:latin typeface="Times New Roman" panose="02020603050405020304" pitchFamily="18" charset="0"/>
                <a:cs typeface="Times New Roman" panose="02020603050405020304" pitchFamily="18" charset="0"/>
              </a:rPr>
              <a:t>ước với tư bản tư nhân</a:t>
            </a:r>
          </a:p>
        </p:txBody>
      </p:sp>
      <p:sp>
        <p:nvSpPr>
          <p:cNvPr id="16" name="TextBox 15">
            <a:extLst>
              <a:ext uri="{FF2B5EF4-FFF2-40B4-BE49-F238E27FC236}">
                <a16:creationId xmlns:a16="http://schemas.microsoft.com/office/drawing/2014/main" id="{4B73735F-D3FA-42A6-A9A1-C196F08DFF5C}"/>
              </a:ext>
            </a:extLst>
          </p:cNvPr>
          <p:cNvSpPr txBox="1"/>
          <p:nvPr/>
        </p:nvSpPr>
        <p:spPr>
          <a:xfrm>
            <a:off x="2928729" y="3773016"/>
            <a:ext cx="8691184"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Bao gồm những doanh nghiệp trên c</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 sở vốn liên doanh nhằm thu  hút vốn, kĩ thuật và công nghệ tiên tiến</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C9FC13A-8E99-41A8-8C55-41B7CBB79F36}"/>
              </a:ext>
            </a:extLst>
          </p:cNvPr>
          <p:cNvSpPr txBox="1"/>
          <p:nvPr/>
        </p:nvSpPr>
        <p:spPr>
          <a:xfrm>
            <a:off x="2928728" y="4976789"/>
            <a:ext cx="8691184"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Là hình thức kinh tế trung gian, có tiềm năng về vốn, công nghệ, đóng góp không nhỏ cho nền kinh tế</a:t>
            </a:r>
            <a:endParaRPr lang="vi-VN" sz="280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38793142-05AF-49E9-9221-E226E7D99BBD}"/>
              </a:ext>
            </a:extLst>
          </p:cNvPr>
          <p:cNvCxnSpPr>
            <a:cxnSpLocks/>
            <a:stCxn id="11" idx="3"/>
            <a:endCxn id="2" idx="1"/>
          </p:cNvCxnSpPr>
          <p:nvPr/>
        </p:nvCxnSpPr>
        <p:spPr>
          <a:xfrm flipV="1">
            <a:off x="2107096" y="3044712"/>
            <a:ext cx="821634" cy="1273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B6769BD-2274-478C-A656-C43D46A6C897}"/>
              </a:ext>
            </a:extLst>
          </p:cNvPr>
          <p:cNvCxnSpPr>
            <a:cxnSpLocks/>
            <a:stCxn id="11" idx="3"/>
            <a:endCxn id="16" idx="1"/>
          </p:cNvCxnSpPr>
          <p:nvPr/>
        </p:nvCxnSpPr>
        <p:spPr>
          <a:xfrm flipV="1">
            <a:off x="2107096" y="4250070"/>
            <a:ext cx="821633" cy="68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D36ED9-92D9-4A2D-B760-A960E05EEA2D}"/>
              </a:ext>
            </a:extLst>
          </p:cNvPr>
          <p:cNvCxnSpPr>
            <a:cxnSpLocks/>
            <a:stCxn id="11" idx="3"/>
            <a:endCxn id="17" idx="1"/>
          </p:cNvCxnSpPr>
          <p:nvPr/>
        </p:nvCxnSpPr>
        <p:spPr>
          <a:xfrm>
            <a:off x="2107096" y="4318275"/>
            <a:ext cx="821632" cy="113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138499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Tư</a:t>
            </a:r>
            <a:r>
              <a:rPr lang="en-US" altLang="vi-VN" sz="2800" b="1">
                <a:latin typeface="Times New Roman" panose="02020603050405020304" pitchFamily="18" charset="0"/>
                <a:cs typeface="Times New Roman" panose="02020603050405020304" pitchFamily="18" charset="0"/>
              </a:rPr>
              <a:t> bản nhà n</a:t>
            </a:r>
            <a:r>
              <a:rPr lang="vi-VN" altLang="vi-VN" sz="2800" b="1">
                <a:latin typeface="Times New Roman" panose="02020603050405020304" pitchFamily="18" charset="0"/>
                <a:cs typeface="Times New Roman" panose="02020603050405020304" pitchFamily="18" charset="0"/>
              </a:rPr>
              <a:t>ước</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16EAE4A-1BD4-4EEC-AEEF-4DE8E91F9ADD}"/>
              </a:ext>
            </a:extLst>
          </p:cNvPr>
          <p:cNvSpPr txBox="1"/>
          <p:nvPr/>
        </p:nvSpPr>
        <p:spPr>
          <a:xfrm>
            <a:off x="2835965" y="5789888"/>
            <a:ext cx="6944139" cy="369332"/>
          </a:xfrm>
          <a:prstGeom prst="rect">
            <a:avLst/>
          </a:prstGeom>
          <a:noFill/>
        </p:spPr>
        <p:txBody>
          <a:bodyPr wrap="square" rtlCol="0">
            <a:spAutoFit/>
          </a:bodyPr>
          <a:lstStyle/>
          <a:p>
            <a:r>
              <a:rPr lang="vi-VN"/>
              <a:t>MỎ DẦU BẠCH HỔ-LIÊN DANH DẦU KHÍ VIỆT NAM-LIÊN XÔ</a:t>
            </a:r>
          </a:p>
        </p:txBody>
      </p:sp>
      <p:pic>
        <p:nvPicPr>
          <p:cNvPr id="7" name="Picture 6">
            <a:extLst>
              <a:ext uri="{FF2B5EF4-FFF2-40B4-BE49-F238E27FC236}">
                <a16:creationId xmlns:a16="http://schemas.microsoft.com/office/drawing/2014/main" id="{223AA256-B339-4748-8479-81F9E4D15A79}"/>
              </a:ext>
            </a:extLst>
          </p:cNvPr>
          <p:cNvPicPr>
            <a:picLocks noChangeAspect="1"/>
          </p:cNvPicPr>
          <p:nvPr/>
        </p:nvPicPr>
        <p:blipFill>
          <a:blip r:embed="rId2"/>
          <a:stretch>
            <a:fillRect/>
          </a:stretch>
        </p:blipFill>
        <p:spPr>
          <a:xfrm>
            <a:off x="2746717" y="2326140"/>
            <a:ext cx="6698566" cy="3204095"/>
          </a:xfrm>
          <a:prstGeom prst="rect">
            <a:avLst/>
          </a:prstGeom>
        </p:spPr>
      </p:pic>
    </p:spTree>
    <p:extLst>
      <p:ext uri="{BB962C8B-B14F-4D97-AF65-F5344CB8AC3E}">
        <p14:creationId xmlns:p14="http://schemas.microsoft.com/office/powerpoint/2010/main" val="408761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a:extLst>
              <a:ext uri="{FF2B5EF4-FFF2-40B4-BE49-F238E27FC236}">
                <a16:creationId xmlns:a16="http://schemas.microsoft.com/office/drawing/2014/main" id="{7227A9E7-4538-4535-9764-63047AA56161}"/>
              </a:ext>
            </a:extLst>
          </p:cNvPr>
          <p:cNvSpPr txBox="1">
            <a:spLocks noChangeArrowheads="1"/>
          </p:cNvSpPr>
          <p:nvPr/>
        </p:nvSpPr>
        <p:spPr bwMode="auto">
          <a:xfrm>
            <a:off x="2749826" y="357810"/>
            <a:ext cx="6248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4000" b="1">
                <a:solidFill>
                  <a:srgbClr val="FF0000"/>
                </a:solidFill>
                <a:latin typeface="Times New Roman" panose="02020603050405020304" pitchFamily="18" charset="0"/>
                <a:cs typeface="Times New Roman" panose="02020603050405020304" pitchFamily="18" charset="0"/>
              </a:rPr>
              <a:t>KIỂM TRA BÀI CŨ</a:t>
            </a:r>
          </a:p>
        </p:txBody>
      </p:sp>
    </p:spTree>
    <p:extLst>
      <p:ext uri="{BB962C8B-B14F-4D97-AF65-F5344CB8AC3E}">
        <p14:creationId xmlns:p14="http://schemas.microsoft.com/office/powerpoint/2010/main" val="26587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138499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Tư</a:t>
            </a:r>
            <a:r>
              <a:rPr lang="en-US" altLang="vi-VN" sz="2800" b="1">
                <a:latin typeface="Times New Roman" panose="02020603050405020304" pitchFamily="18" charset="0"/>
                <a:cs typeface="Times New Roman" panose="02020603050405020304" pitchFamily="18" charset="0"/>
              </a:rPr>
              <a:t> bản nhà n</a:t>
            </a:r>
            <a:r>
              <a:rPr lang="vi-VN" altLang="vi-VN" sz="2800" b="1">
                <a:latin typeface="Times New Roman" panose="02020603050405020304" pitchFamily="18" charset="0"/>
                <a:cs typeface="Times New Roman" panose="02020603050405020304" pitchFamily="18" charset="0"/>
              </a:rPr>
              <a:t>ước</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16EAE4A-1BD4-4EEC-AEEF-4DE8E91F9ADD}"/>
              </a:ext>
            </a:extLst>
          </p:cNvPr>
          <p:cNvSpPr txBox="1"/>
          <p:nvPr/>
        </p:nvSpPr>
        <p:spPr>
          <a:xfrm>
            <a:off x="4648200" y="5810870"/>
            <a:ext cx="4041913" cy="369332"/>
          </a:xfrm>
          <a:prstGeom prst="rect">
            <a:avLst/>
          </a:prstGeom>
          <a:noFill/>
        </p:spPr>
        <p:txBody>
          <a:bodyPr wrap="square" rtlCol="0">
            <a:spAutoFit/>
          </a:bodyPr>
          <a:lstStyle/>
          <a:p>
            <a:r>
              <a:rPr lang="vi-VN" b="1"/>
              <a:t>KHU CÔNG NGHIỆP THĂNG LONG</a:t>
            </a:r>
          </a:p>
        </p:txBody>
      </p:sp>
      <p:sp>
        <p:nvSpPr>
          <p:cNvPr id="2" name="Rectangle 1">
            <a:extLst>
              <a:ext uri="{FF2B5EF4-FFF2-40B4-BE49-F238E27FC236}">
                <a16:creationId xmlns:a16="http://schemas.microsoft.com/office/drawing/2014/main" id="{3E722925-A8B6-45FD-BA8D-305F965D95CE}"/>
              </a:ext>
            </a:extLst>
          </p:cNvPr>
          <p:cNvSpPr/>
          <p:nvPr/>
        </p:nvSpPr>
        <p:spPr>
          <a:xfrm>
            <a:off x="2640038" y="6194334"/>
            <a:ext cx="8070166" cy="646331"/>
          </a:xfrm>
          <a:prstGeom prst="rect">
            <a:avLst/>
          </a:prstGeom>
        </p:spPr>
        <p:txBody>
          <a:bodyPr wrap="square">
            <a:spAutoFit/>
          </a:bodyPr>
          <a:lstStyle/>
          <a:p>
            <a:pPr algn="ctr"/>
            <a:r>
              <a:rPr lang="vi-VN" b="1">
                <a:solidFill>
                  <a:srgbClr val="333333"/>
                </a:solidFill>
              </a:rPr>
              <a:t>Liên doanh giữa tập đoàn Sumitomo (Nhật Bản) và Công ty cơ khí Ðông Anh (Bộ Xây dựng), được thành lập theo Giấp phép đầu tư số 1845/GP</a:t>
            </a:r>
            <a:endParaRPr lang="vi-VN" b="1"/>
          </a:p>
        </p:txBody>
      </p:sp>
      <p:pic>
        <p:nvPicPr>
          <p:cNvPr id="4" name="Picture 3">
            <a:extLst>
              <a:ext uri="{FF2B5EF4-FFF2-40B4-BE49-F238E27FC236}">
                <a16:creationId xmlns:a16="http://schemas.microsoft.com/office/drawing/2014/main" id="{CD54C6DE-BF50-4228-8328-5B3D79E81690}"/>
              </a:ext>
            </a:extLst>
          </p:cNvPr>
          <p:cNvPicPr>
            <a:picLocks noChangeAspect="1"/>
          </p:cNvPicPr>
          <p:nvPr/>
        </p:nvPicPr>
        <p:blipFill>
          <a:blip r:embed="rId2"/>
          <a:stretch>
            <a:fillRect/>
          </a:stretch>
        </p:blipFill>
        <p:spPr>
          <a:xfrm>
            <a:off x="2785403" y="2240102"/>
            <a:ext cx="7882597" cy="3417521"/>
          </a:xfrm>
          <a:prstGeom prst="rect">
            <a:avLst/>
          </a:prstGeom>
        </p:spPr>
      </p:pic>
    </p:spTree>
    <p:extLst>
      <p:ext uri="{BB962C8B-B14F-4D97-AF65-F5344CB8AC3E}">
        <p14:creationId xmlns:p14="http://schemas.microsoft.com/office/powerpoint/2010/main" val="144811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2683244"/>
            <a:ext cx="1405549" cy="224676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có vốn đầu tư nước ngoài</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497C0EB-1A1B-460A-ABAD-5BAD1402CD2C}"/>
              </a:ext>
            </a:extLst>
          </p:cNvPr>
          <p:cNvSpPr txBox="1"/>
          <p:nvPr/>
        </p:nvSpPr>
        <p:spPr>
          <a:xfrm>
            <a:off x="2928730" y="2230040"/>
            <a:ext cx="793152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Là thành phần kinh tế dựa trên hình thức sở vốn đầu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n</a:t>
            </a:r>
            <a:r>
              <a:rPr lang="vi-VN" sz="2800">
                <a:latin typeface="Times New Roman" panose="02020603050405020304" pitchFamily="18" charset="0"/>
                <a:cs typeface="Times New Roman" panose="02020603050405020304" pitchFamily="18" charset="0"/>
              </a:rPr>
              <a:t>ước ngoài</a:t>
            </a:r>
          </a:p>
        </p:txBody>
      </p:sp>
      <p:sp>
        <p:nvSpPr>
          <p:cNvPr id="16" name="TextBox 15">
            <a:extLst>
              <a:ext uri="{FF2B5EF4-FFF2-40B4-BE49-F238E27FC236}">
                <a16:creationId xmlns:a16="http://schemas.microsoft.com/office/drawing/2014/main" id="{4B73735F-D3FA-42A6-A9A1-C196F08DFF5C}"/>
              </a:ext>
            </a:extLst>
          </p:cNvPr>
          <p:cNvSpPr txBox="1"/>
          <p:nvPr/>
        </p:nvSpPr>
        <p:spPr>
          <a:xfrm>
            <a:off x="2928729" y="3435398"/>
            <a:ext cx="7931529"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Quy mô lớn, trình độ quản lí hiện đại, công nghệ cao, đa dạng</a:t>
            </a:r>
            <a:endParaRPr lang="vi-VN" sz="28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C9FC13A-8E99-41A8-8C55-41B7CBB79F36}"/>
              </a:ext>
            </a:extLst>
          </p:cNvPr>
          <p:cNvSpPr txBox="1"/>
          <p:nvPr/>
        </p:nvSpPr>
        <p:spPr>
          <a:xfrm>
            <a:off x="2928728" y="4639171"/>
            <a:ext cx="7931530"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Thúc đẩy nền kinh tế n</a:t>
            </a:r>
            <a:r>
              <a:rPr lang="vi-VN" sz="2800">
                <a:latin typeface="Times New Roman" panose="02020603050405020304" pitchFamily="18" charset="0"/>
                <a:cs typeface="Times New Roman" panose="02020603050405020304" pitchFamily="18" charset="0"/>
              </a:rPr>
              <a:t>ước ta tăng trưởng và phát triển</a:t>
            </a:r>
          </a:p>
        </p:txBody>
      </p:sp>
      <p:cxnSp>
        <p:nvCxnSpPr>
          <p:cNvPr id="4" name="Straight Arrow Connector 3">
            <a:extLst>
              <a:ext uri="{FF2B5EF4-FFF2-40B4-BE49-F238E27FC236}">
                <a16:creationId xmlns:a16="http://schemas.microsoft.com/office/drawing/2014/main" id="{38793142-05AF-49E9-9221-E226E7D99BBD}"/>
              </a:ext>
            </a:extLst>
          </p:cNvPr>
          <p:cNvCxnSpPr>
            <a:cxnSpLocks/>
            <a:stCxn id="11" idx="3"/>
            <a:endCxn id="2" idx="1"/>
          </p:cNvCxnSpPr>
          <p:nvPr/>
        </p:nvCxnSpPr>
        <p:spPr>
          <a:xfrm flipV="1">
            <a:off x="1842868" y="2707094"/>
            <a:ext cx="1085862" cy="1099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B6769BD-2274-478C-A656-C43D46A6C897}"/>
              </a:ext>
            </a:extLst>
          </p:cNvPr>
          <p:cNvCxnSpPr>
            <a:cxnSpLocks/>
            <a:stCxn id="11" idx="3"/>
            <a:endCxn id="16" idx="1"/>
          </p:cNvCxnSpPr>
          <p:nvPr/>
        </p:nvCxnSpPr>
        <p:spPr>
          <a:xfrm>
            <a:off x="1842868" y="3806629"/>
            <a:ext cx="1085861" cy="1058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D36ED9-92D9-4A2D-B760-A960E05EEA2D}"/>
              </a:ext>
            </a:extLst>
          </p:cNvPr>
          <p:cNvCxnSpPr>
            <a:cxnSpLocks/>
            <a:stCxn id="11" idx="3"/>
            <a:endCxn id="17" idx="1"/>
          </p:cNvCxnSpPr>
          <p:nvPr/>
        </p:nvCxnSpPr>
        <p:spPr>
          <a:xfrm>
            <a:off x="1842868" y="3806629"/>
            <a:ext cx="1085860" cy="1309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5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321143" cy="2246769"/>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a:t>
            </a:r>
            <a:r>
              <a:rPr lang="vi-VN" altLang="vi-VN" sz="2800" b="1">
                <a:latin typeface="Times New Roman" panose="02020603050405020304" pitchFamily="18" charset="0"/>
                <a:cs typeface="Times New Roman" panose="02020603050405020304" pitchFamily="18" charset="0"/>
              </a:rPr>
              <a:t>có vốn đầu tư nước ngoài</a:t>
            </a:r>
            <a:endParaRPr lang="en-US" altLang="vi-VN" sz="2800" b="1">
              <a:solidFill>
                <a:schemeClr val="tx2"/>
              </a:solidFill>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D38BF23E-59E6-435D-BA95-4EB8D2185C3A}"/>
              </a:ext>
            </a:extLst>
          </p:cNvPr>
          <p:cNvGraphicFramePr>
            <a:graphicFrameLocks noGrp="1"/>
          </p:cNvGraphicFramePr>
          <p:nvPr>
            <p:extLst>
              <p:ext uri="{D42A27DB-BD31-4B8C-83A1-F6EECF244321}">
                <p14:modId xmlns:p14="http://schemas.microsoft.com/office/powerpoint/2010/main" val="1001726091"/>
              </p:ext>
            </p:extLst>
          </p:nvPr>
        </p:nvGraphicFramePr>
        <p:xfrm>
          <a:off x="2157046" y="2141534"/>
          <a:ext cx="10034955" cy="4687176"/>
        </p:xfrm>
        <a:graphic>
          <a:graphicData uri="http://schemas.openxmlformats.org/drawingml/2006/table">
            <a:tbl>
              <a:tblPr/>
              <a:tblGrid>
                <a:gridCol w="515816">
                  <a:extLst>
                    <a:ext uri="{9D8B030D-6E8A-4147-A177-3AD203B41FA5}">
                      <a16:colId xmlns:a16="http://schemas.microsoft.com/office/drawing/2014/main" val="685335737"/>
                    </a:ext>
                  </a:extLst>
                </a:gridCol>
                <a:gridCol w="3450093">
                  <a:extLst>
                    <a:ext uri="{9D8B030D-6E8A-4147-A177-3AD203B41FA5}">
                      <a16:colId xmlns:a16="http://schemas.microsoft.com/office/drawing/2014/main" val="3111623247"/>
                    </a:ext>
                  </a:extLst>
                </a:gridCol>
                <a:gridCol w="1321971">
                  <a:extLst>
                    <a:ext uri="{9D8B030D-6E8A-4147-A177-3AD203B41FA5}">
                      <a16:colId xmlns:a16="http://schemas.microsoft.com/office/drawing/2014/main" val="3923765729"/>
                    </a:ext>
                  </a:extLst>
                </a:gridCol>
                <a:gridCol w="2388561">
                  <a:extLst>
                    <a:ext uri="{9D8B030D-6E8A-4147-A177-3AD203B41FA5}">
                      <a16:colId xmlns:a16="http://schemas.microsoft.com/office/drawing/2014/main" val="1328702480"/>
                    </a:ext>
                  </a:extLst>
                </a:gridCol>
                <a:gridCol w="1021522">
                  <a:extLst>
                    <a:ext uri="{9D8B030D-6E8A-4147-A177-3AD203B41FA5}">
                      <a16:colId xmlns:a16="http://schemas.microsoft.com/office/drawing/2014/main" val="3187236462"/>
                    </a:ext>
                  </a:extLst>
                </a:gridCol>
                <a:gridCol w="1336992">
                  <a:extLst>
                    <a:ext uri="{9D8B030D-6E8A-4147-A177-3AD203B41FA5}">
                      <a16:colId xmlns:a16="http://schemas.microsoft.com/office/drawing/2014/main" val="1963022822"/>
                    </a:ext>
                  </a:extLst>
                </a:gridCol>
              </a:tblGrid>
              <a:tr h="400493">
                <a:tc>
                  <a:txBody>
                    <a:bodyPr/>
                    <a:lstStyle/>
                    <a:p>
                      <a:pPr algn="ctr"/>
                      <a:r>
                        <a:rPr lang="vi-VN" sz="1800" b="1">
                          <a:effectLst/>
                        </a:rPr>
                        <a:t>Stt</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Tên Doanh nghiệp/Dự án</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Nhà đầu tư</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Ngành nghề sản xuất</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Địa điểm</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KCN</a:t>
                      </a:r>
                    </a:p>
                  </a:txBody>
                  <a:tcPr marL="4571" marR="4571" marT="4571" marB="4571" anchor="ctr">
                    <a:lnL>
                      <a:noFill/>
                    </a:lnL>
                    <a:lnR>
                      <a:noFill/>
                    </a:lnR>
                    <a:lnT>
                      <a:noFill/>
                    </a:lnT>
                    <a:lnB>
                      <a:noFill/>
                    </a:lnB>
                    <a:solidFill>
                      <a:srgbClr val="FFFFFF"/>
                    </a:solidFill>
                  </a:tcPr>
                </a:tc>
                <a:extLst>
                  <a:ext uri="{0D108BD9-81ED-4DB2-BD59-A6C34878D82A}">
                    <a16:rowId xmlns:a16="http://schemas.microsoft.com/office/drawing/2014/main" val="3623016259"/>
                  </a:ext>
                </a:extLst>
              </a:tr>
              <a:tr h="400493">
                <a:tc>
                  <a:txBody>
                    <a:bodyPr/>
                    <a:lstStyle/>
                    <a:p>
                      <a:pPr algn="ctr"/>
                      <a:r>
                        <a:rPr lang="vi-VN" sz="1800" b="1">
                          <a:effectLst/>
                        </a:rPr>
                        <a:t>XVIII</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KCN SÓNG THẦN 2</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 </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 </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 </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 </a:t>
                      </a:r>
                    </a:p>
                  </a:txBody>
                  <a:tcPr marL="4571" marR="4571" marT="4571" marB="4571" anchor="ctr">
                    <a:lnL>
                      <a:noFill/>
                    </a:lnL>
                    <a:lnR>
                      <a:noFill/>
                    </a:lnR>
                    <a:lnT>
                      <a:noFill/>
                    </a:lnT>
                    <a:lnB>
                      <a:noFill/>
                    </a:lnB>
                    <a:solidFill>
                      <a:srgbClr val="FFFFFF"/>
                    </a:solidFill>
                  </a:tcPr>
                </a:tc>
                <a:extLst>
                  <a:ext uri="{0D108BD9-81ED-4DB2-BD59-A6C34878D82A}">
                    <a16:rowId xmlns:a16="http://schemas.microsoft.com/office/drawing/2014/main" val="2604744361"/>
                  </a:ext>
                </a:extLst>
              </a:tr>
              <a:tr h="824777">
                <a:tc>
                  <a:txBody>
                    <a:bodyPr/>
                    <a:lstStyle/>
                    <a:p>
                      <a:pPr algn="ctr"/>
                      <a:r>
                        <a:rPr lang="vi-VN" sz="1800" b="1">
                          <a:effectLst/>
                        </a:rPr>
                        <a:t>1</a:t>
                      </a:r>
                    </a:p>
                  </a:txBody>
                  <a:tcPr marL="4571" marR="4571" marT="4571" marB="4571" anchor="ctr">
                    <a:lnL>
                      <a:noFill/>
                    </a:lnL>
                    <a:lnR>
                      <a:noFill/>
                    </a:lnR>
                    <a:lnT>
                      <a:noFill/>
                    </a:lnT>
                    <a:lnB>
                      <a:noFill/>
                    </a:lnB>
                    <a:solidFill>
                      <a:srgbClr val="FFFFFF"/>
                    </a:solidFill>
                  </a:tcPr>
                </a:tc>
                <a:tc>
                  <a:txBody>
                    <a:bodyPr/>
                    <a:lstStyle/>
                    <a:p>
                      <a:pPr algn="ctr"/>
                      <a:r>
                        <a:rPr lang="en-US" sz="1800" b="1">
                          <a:effectLst/>
                        </a:rPr>
                        <a:t>CÔNG TY TNHH LONG TAI</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Đài Loan</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Sản xuất, gạch men, gạch cẩm, gốm mỹ thuật</a:t>
                      </a:r>
                    </a:p>
                  </a:txBody>
                  <a:tcPr marL="4571" marR="4571" marT="4571" marB="4571" anchor="ctr">
                    <a:lnL>
                      <a:noFill/>
                    </a:lnL>
                    <a:lnR>
                      <a:noFill/>
                    </a:lnR>
                    <a:lnT>
                      <a:noFill/>
                    </a:lnT>
                    <a:lnB>
                      <a:noFill/>
                    </a:lnB>
                    <a:solidFill>
                      <a:srgbClr val="FFFFFF"/>
                    </a:solidFill>
                  </a:tcPr>
                </a:tc>
                <a:tc>
                  <a:txBody>
                    <a:bodyPr/>
                    <a:lstStyle/>
                    <a:p>
                      <a:pPr algn="r"/>
                      <a:r>
                        <a:rPr lang="vi-VN" sz="1800" b="1">
                          <a:effectLst/>
                        </a:rPr>
                        <a:t>0</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Sóng Thần 2</a:t>
                      </a:r>
                    </a:p>
                  </a:txBody>
                  <a:tcPr marL="4571" marR="4571" marT="4571" marB="4571" anchor="ctr">
                    <a:lnL>
                      <a:noFill/>
                    </a:lnL>
                    <a:lnR>
                      <a:noFill/>
                    </a:lnR>
                    <a:lnT>
                      <a:noFill/>
                    </a:lnT>
                    <a:lnB>
                      <a:noFill/>
                    </a:lnB>
                    <a:solidFill>
                      <a:srgbClr val="FFFFFF"/>
                    </a:solidFill>
                  </a:tcPr>
                </a:tc>
                <a:extLst>
                  <a:ext uri="{0D108BD9-81ED-4DB2-BD59-A6C34878D82A}">
                    <a16:rowId xmlns:a16="http://schemas.microsoft.com/office/drawing/2014/main" val="2178497239"/>
                  </a:ext>
                </a:extLst>
              </a:tr>
              <a:tr h="824777">
                <a:tc>
                  <a:txBody>
                    <a:bodyPr/>
                    <a:lstStyle/>
                    <a:p>
                      <a:pPr algn="ctr"/>
                      <a:r>
                        <a:rPr lang="vi-VN" sz="1800" b="1">
                          <a:effectLst/>
                        </a:rPr>
                        <a:t>2</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CÔNG TY TNHH HWA PAO RESINS VIỆT NAM</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Đài Loan</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Sản xuất keo, nhựa PU, chất tạo cứng, kết dính</a:t>
                      </a:r>
                    </a:p>
                  </a:txBody>
                  <a:tcPr marL="4571" marR="4571" marT="4571" marB="4571" anchor="ctr">
                    <a:lnL>
                      <a:noFill/>
                    </a:lnL>
                    <a:lnR>
                      <a:noFill/>
                    </a:lnR>
                    <a:lnT>
                      <a:noFill/>
                    </a:lnT>
                    <a:lnB>
                      <a:noFill/>
                    </a:lnB>
                    <a:solidFill>
                      <a:srgbClr val="FFFFFF"/>
                    </a:solidFill>
                  </a:tcPr>
                </a:tc>
                <a:tc>
                  <a:txBody>
                    <a:bodyPr/>
                    <a:lstStyle/>
                    <a:p>
                      <a:pPr algn="r"/>
                      <a:r>
                        <a:rPr lang="vi-VN" sz="1800" b="1">
                          <a:effectLst/>
                        </a:rPr>
                        <a:t>0</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Sóng Thần 2</a:t>
                      </a:r>
                    </a:p>
                  </a:txBody>
                  <a:tcPr marL="4571" marR="4571" marT="4571" marB="4571" anchor="ctr">
                    <a:lnL>
                      <a:noFill/>
                    </a:lnL>
                    <a:lnR>
                      <a:noFill/>
                    </a:lnR>
                    <a:lnT>
                      <a:noFill/>
                    </a:lnT>
                    <a:lnB>
                      <a:noFill/>
                    </a:lnB>
                    <a:solidFill>
                      <a:srgbClr val="FFFFFF"/>
                    </a:solidFill>
                  </a:tcPr>
                </a:tc>
                <a:extLst>
                  <a:ext uri="{0D108BD9-81ED-4DB2-BD59-A6C34878D82A}">
                    <a16:rowId xmlns:a16="http://schemas.microsoft.com/office/drawing/2014/main" val="881588254"/>
                  </a:ext>
                </a:extLst>
              </a:tr>
              <a:tr h="552872">
                <a:tc>
                  <a:txBody>
                    <a:bodyPr/>
                    <a:lstStyle/>
                    <a:p>
                      <a:pPr algn="ctr"/>
                      <a:r>
                        <a:rPr lang="vi-VN" sz="1800" b="1">
                          <a:effectLst/>
                        </a:rPr>
                        <a:t>3</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CÔNG TY TNHH THỰC PHẨM THƯƠNG MẠI ĐẠI PHÁT</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Đài Loan</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Chế biến thực phẩm</a:t>
                      </a:r>
                    </a:p>
                  </a:txBody>
                  <a:tcPr marL="4571" marR="4571" marT="4571" marB="4571" anchor="ctr">
                    <a:lnL>
                      <a:noFill/>
                    </a:lnL>
                    <a:lnR>
                      <a:noFill/>
                    </a:lnR>
                    <a:lnT>
                      <a:noFill/>
                    </a:lnT>
                    <a:lnB>
                      <a:noFill/>
                    </a:lnB>
                    <a:solidFill>
                      <a:srgbClr val="FFFFFF"/>
                    </a:solidFill>
                  </a:tcPr>
                </a:tc>
                <a:tc>
                  <a:txBody>
                    <a:bodyPr/>
                    <a:lstStyle/>
                    <a:p>
                      <a:pPr algn="r"/>
                      <a:r>
                        <a:rPr lang="vi-VN" sz="1800" b="1">
                          <a:effectLst/>
                        </a:rPr>
                        <a:t>0</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Sóng Thần 2</a:t>
                      </a:r>
                    </a:p>
                  </a:txBody>
                  <a:tcPr marL="4571" marR="4571" marT="4571" marB="4571" anchor="ctr">
                    <a:lnL>
                      <a:noFill/>
                    </a:lnL>
                    <a:lnR>
                      <a:noFill/>
                    </a:lnR>
                    <a:lnT>
                      <a:noFill/>
                    </a:lnT>
                    <a:lnB>
                      <a:noFill/>
                    </a:lnB>
                    <a:solidFill>
                      <a:srgbClr val="FFFFFF"/>
                    </a:solidFill>
                  </a:tcPr>
                </a:tc>
                <a:extLst>
                  <a:ext uri="{0D108BD9-81ED-4DB2-BD59-A6C34878D82A}">
                    <a16:rowId xmlns:a16="http://schemas.microsoft.com/office/drawing/2014/main" val="4146761090"/>
                  </a:ext>
                </a:extLst>
              </a:tr>
              <a:tr h="824777">
                <a:tc>
                  <a:txBody>
                    <a:bodyPr/>
                    <a:lstStyle/>
                    <a:p>
                      <a:pPr algn="ctr"/>
                      <a:r>
                        <a:rPr lang="vi-VN" sz="1800" b="1">
                          <a:effectLst/>
                        </a:rPr>
                        <a:t>4</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CÔNG TY TNHH CHUTEX INTERNATIONAL</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British Virgin Islands</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Dệt, nhuộm, may mặc</a:t>
                      </a:r>
                    </a:p>
                  </a:txBody>
                  <a:tcPr marL="4571" marR="4571" marT="4571" marB="4571" anchor="ctr">
                    <a:lnL>
                      <a:noFill/>
                    </a:lnL>
                    <a:lnR>
                      <a:noFill/>
                    </a:lnR>
                    <a:lnT>
                      <a:noFill/>
                    </a:lnT>
                    <a:lnB>
                      <a:noFill/>
                    </a:lnB>
                    <a:solidFill>
                      <a:srgbClr val="FFFFFF"/>
                    </a:solidFill>
                  </a:tcPr>
                </a:tc>
                <a:tc>
                  <a:txBody>
                    <a:bodyPr/>
                    <a:lstStyle/>
                    <a:p>
                      <a:pPr algn="r"/>
                      <a:r>
                        <a:rPr lang="vi-VN" sz="1800" b="1">
                          <a:effectLst/>
                        </a:rPr>
                        <a:t>0</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Sóng Thần 2</a:t>
                      </a:r>
                    </a:p>
                  </a:txBody>
                  <a:tcPr marL="4571" marR="4571" marT="4571" marB="4571" anchor="ctr">
                    <a:lnL>
                      <a:noFill/>
                    </a:lnL>
                    <a:lnR>
                      <a:noFill/>
                    </a:lnR>
                    <a:lnT>
                      <a:noFill/>
                    </a:lnT>
                    <a:lnB>
                      <a:noFill/>
                    </a:lnB>
                    <a:solidFill>
                      <a:srgbClr val="FFFFFF"/>
                    </a:solidFill>
                  </a:tcPr>
                </a:tc>
                <a:extLst>
                  <a:ext uri="{0D108BD9-81ED-4DB2-BD59-A6C34878D82A}">
                    <a16:rowId xmlns:a16="http://schemas.microsoft.com/office/drawing/2014/main" val="3927765067"/>
                  </a:ext>
                </a:extLst>
              </a:tr>
              <a:tr h="824777">
                <a:tc>
                  <a:txBody>
                    <a:bodyPr/>
                    <a:lstStyle/>
                    <a:p>
                      <a:pPr algn="ctr"/>
                      <a:r>
                        <a:rPr lang="vi-VN" sz="1800" b="1">
                          <a:effectLst/>
                        </a:rPr>
                        <a:t>5</a:t>
                      </a:r>
                    </a:p>
                  </a:txBody>
                  <a:tcPr marL="4571" marR="4571" marT="4571" marB="4571" anchor="ctr">
                    <a:lnL>
                      <a:noFill/>
                    </a:lnL>
                    <a:lnR>
                      <a:noFill/>
                    </a:lnR>
                    <a:lnT>
                      <a:noFill/>
                    </a:lnT>
                    <a:lnB>
                      <a:noFill/>
                    </a:lnB>
                    <a:solidFill>
                      <a:srgbClr val="FFFFFF"/>
                    </a:solidFill>
                  </a:tcPr>
                </a:tc>
                <a:tc>
                  <a:txBody>
                    <a:bodyPr/>
                    <a:lstStyle/>
                    <a:p>
                      <a:pPr algn="ctr"/>
                      <a:r>
                        <a:rPr lang="vi-VN" sz="1800" b="1">
                          <a:effectLst/>
                        </a:rPr>
                        <a:t>CÔNG TY TNHH KAO SHA TEXTILE</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Đài Loan</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SX bông, vải jean, vải các loại và hàng may mặc</a:t>
                      </a:r>
                    </a:p>
                  </a:txBody>
                  <a:tcPr marL="4571" marR="4571" marT="4571" marB="4571" anchor="ctr">
                    <a:lnL>
                      <a:noFill/>
                    </a:lnL>
                    <a:lnR>
                      <a:noFill/>
                    </a:lnR>
                    <a:lnT>
                      <a:noFill/>
                    </a:lnT>
                    <a:lnB>
                      <a:noFill/>
                    </a:lnB>
                    <a:solidFill>
                      <a:srgbClr val="FFFFFF"/>
                    </a:solidFill>
                  </a:tcPr>
                </a:tc>
                <a:tc>
                  <a:txBody>
                    <a:bodyPr/>
                    <a:lstStyle/>
                    <a:p>
                      <a:pPr algn="r"/>
                      <a:r>
                        <a:rPr lang="vi-VN" sz="1800" b="1">
                          <a:effectLst/>
                        </a:rPr>
                        <a:t>0</a:t>
                      </a:r>
                    </a:p>
                  </a:txBody>
                  <a:tcPr marL="4571" marR="4571" marT="4571" marB="4571" anchor="ctr">
                    <a:lnL>
                      <a:noFill/>
                    </a:lnL>
                    <a:lnR>
                      <a:noFill/>
                    </a:lnR>
                    <a:lnT>
                      <a:noFill/>
                    </a:lnT>
                    <a:lnB>
                      <a:noFill/>
                    </a:lnB>
                    <a:solidFill>
                      <a:srgbClr val="FFFFFF"/>
                    </a:solidFill>
                  </a:tcPr>
                </a:tc>
                <a:tc>
                  <a:txBody>
                    <a:bodyPr/>
                    <a:lstStyle/>
                    <a:p>
                      <a:pPr algn="l"/>
                      <a:r>
                        <a:rPr lang="vi-VN" sz="1800" b="1">
                          <a:effectLst/>
                        </a:rPr>
                        <a:t>Sóng Thần 2</a:t>
                      </a:r>
                    </a:p>
                  </a:txBody>
                  <a:tcPr marL="4571" marR="4571" marT="4571" marB="4571" anchor="ctr">
                    <a:lnL>
                      <a:noFill/>
                    </a:lnL>
                    <a:lnR>
                      <a:noFill/>
                    </a:lnR>
                    <a:lnT>
                      <a:noFill/>
                    </a:lnT>
                    <a:lnB>
                      <a:noFill/>
                    </a:lnB>
                    <a:solidFill>
                      <a:srgbClr val="FFFFFF"/>
                    </a:solidFill>
                  </a:tcPr>
                </a:tc>
                <a:extLst>
                  <a:ext uri="{0D108BD9-81ED-4DB2-BD59-A6C34878D82A}">
                    <a16:rowId xmlns:a16="http://schemas.microsoft.com/office/drawing/2014/main" val="3982904763"/>
                  </a:ext>
                </a:extLst>
              </a:tr>
            </a:tbl>
          </a:graphicData>
        </a:graphic>
      </p:graphicFrame>
    </p:spTree>
    <p:extLst>
      <p:ext uri="{BB962C8B-B14F-4D97-AF65-F5344CB8AC3E}">
        <p14:creationId xmlns:p14="http://schemas.microsoft.com/office/powerpoint/2010/main" val="28476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4" name="Rectangle 8">
            <a:extLst>
              <a:ext uri="{FF2B5EF4-FFF2-40B4-BE49-F238E27FC236}">
                <a16:creationId xmlns:a16="http://schemas.microsoft.com/office/drawing/2014/main" id="{7F6AEC7D-2E1D-428A-8A6F-FC1A319293B0}"/>
              </a:ext>
            </a:extLst>
          </p:cNvPr>
          <p:cNvSpPr>
            <a:spLocks noChangeArrowheads="1"/>
          </p:cNvSpPr>
          <p:nvPr/>
        </p:nvSpPr>
        <p:spPr bwMode="auto">
          <a:xfrm>
            <a:off x="304799" y="2207803"/>
            <a:ext cx="8839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buFontTx/>
              <a:buNone/>
            </a:pPr>
            <a:r>
              <a:rPr lang="en-US" altLang="vi-VN" sz="2400" b="1">
                <a:solidFill>
                  <a:srgbClr val="00B050"/>
                </a:solidFill>
                <a:latin typeface="Times New Roman" panose="02020603050405020304" pitchFamily="18" charset="0"/>
                <a:cs typeface="Times New Roman" panose="02020603050405020304" pitchFamily="18" charset="0"/>
              </a:rPr>
              <a:t>Sau Đại hội Đảng toàn quốc lần thứ X đã xác định n</a:t>
            </a:r>
            <a:r>
              <a:rPr lang="vi-VN" altLang="vi-VN" sz="2400" b="1">
                <a:solidFill>
                  <a:srgbClr val="00B050"/>
                </a:solidFill>
                <a:latin typeface="Times New Roman" panose="02020603050405020304" pitchFamily="18" charset="0"/>
                <a:cs typeface="Times New Roman" panose="02020603050405020304" pitchFamily="18" charset="0"/>
              </a:rPr>
              <a:t>ước ta có 5 thành phần kinh tế.</a:t>
            </a:r>
            <a:endParaRPr lang="en-US" altLang="vi-VN" sz="2400" b="1">
              <a:solidFill>
                <a:srgbClr val="00B050"/>
              </a:solidFill>
              <a:latin typeface="Times New Roman" panose="02020603050405020304" pitchFamily="18" charset="0"/>
              <a:cs typeface="Times New Roman" panose="02020603050405020304" pitchFamily="18" charset="0"/>
            </a:endParaRPr>
          </a:p>
        </p:txBody>
      </p:sp>
      <p:sp>
        <p:nvSpPr>
          <p:cNvPr id="7" name="Rectangle 8">
            <a:extLst>
              <a:ext uri="{FF2B5EF4-FFF2-40B4-BE49-F238E27FC236}">
                <a16:creationId xmlns:a16="http://schemas.microsoft.com/office/drawing/2014/main" id="{E8BF35B6-62CA-4747-BBCF-C92CB7757E16}"/>
              </a:ext>
            </a:extLst>
          </p:cNvPr>
          <p:cNvSpPr>
            <a:spLocks noChangeArrowheads="1"/>
          </p:cNvSpPr>
          <p:nvPr/>
        </p:nvSpPr>
        <p:spPr bwMode="auto">
          <a:xfrm>
            <a:off x="2577547" y="4522557"/>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t</a:t>
            </a:r>
            <a:r>
              <a:rPr lang="vi-VN" altLang="vi-VN" sz="2400" b="1">
                <a:latin typeface="Times New Roman" panose="02020603050405020304" pitchFamily="18" charset="0"/>
                <a:cs typeface="Times New Roman" panose="02020603050405020304" pitchFamily="18" charset="0"/>
              </a:rPr>
              <a:t>ư</a:t>
            </a:r>
            <a:r>
              <a:rPr lang="en-US" altLang="vi-VN" sz="2400" b="1">
                <a:latin typeface="Times New Roman" panose="02020603050405020304" pitchFamily="18" charset="0"/>
                <a:cs typeface="Times New Roman" panose="02020603050405020304" pitchFamily="18" charset="0"/>
              </a:rPr>
              <a:t> nhân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B06B67EE-889E-4574-886C-C655FDC0AA2C}"/>
              </a:ext>
            </a:extLst>
          </p:cNvPr>
          <p:cNvSpPr>
            <a:spLocks noChangeArrowheads="1"/>
          </p:cNvSpPr>
          <p:nvPr/>
        </p:nvSpPr>
        <p:spPr bwMode="auto">
          <a:xfrm>
            <a:off x="1954693" y="3927789"/>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tập thể</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1391476" y="3350567"/>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nhà n</a:t>
            </a:r>
            <a:r>
              <a:rPr lang="vi-VN" altLang="vi-VN" sz="2400" b="1">
                <a:latin typeface="Times New Roman" panose="02020603050405020304" pitchFamily="18" charset="0"/>
                <a:cs typeface="Times New Roman" panose="02020603050405020304" pitchFamily="18" charset="0"/>
              </a:rPr>
              <a:t>ước</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331A6EE3-1C0F-446F-A2F6-9A15570505B0}"/>
              </a:ext>
            </a:extLst>
          </p:cNvPr>
          <p:cNvSpPr>
            <a:spLocks noChangeArrowheads="1"/>
          </p:cNvSpPr>
          <p:nvPr/>
        </p:nvSpPr>
        <p:spPr bwMode="auto">
          <a:xfrm>
            <a:off x="2994990" y="5170333"/>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t</a:t>
            </a:r>
            <a:r>
              <a:rPr lang="vi-VN" altLang="vi-VN" sz="2400" b="1">
                <a:latin typeface="Times New Roman" panose="02020603050405020304" pitchFamily="18" charset="0"/>
                <a:cs typeface="Times New Roman" panose="02020603050405020304" pitchFamily="18" charset="0"/>
              </a:rPr>
              <a:t>ư</a:t>
            </a:r>
            <a:r>
              <a:rPr lang="en-US" altLang="vi-VN" sz="2400" b="1">
                <a:latin typeface="Times New Roman" panose="02020603050405020304" pitchFamily="18" charset="0"/>
                <a:cs typeface="Times New Roman" panose="02020603050405020304" pitchFamily="18" charset="0"/>
              </a:rPr>
              <a:t> bản t</a:t>
            </a:r>
            <a:r>
              <a:rPr lang="vi-VN" altLang="vi-VN" sz="2400" b="1">
                <a:latin typeface="Times New Roman" panose="02020603050405020304" pitchFamily="18" charset="0"/>
                <a:cs typeface="Times New Roman" panose="02020603050405020304" pitchFamily="18" charset="0"/>
              </a:rPr>
              <a:t>ư</a:t>
            </a:r>
            <a:r>
              <a:rPr lang="en-US" altLang="vi-VN" sz="2400" b="1">
                <a:latin typeface="Times New Roman" panose="02020603050405020304" pitchFamily="18" charset="0"/>
                <a:cs typeface="Times New Roman" panose="02020603050405020304" pitchFamily="18" charset="0"/>
              </a:rPr>
              <a:t> nhân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5" name="Rectangle 8">
            <a:extLst>
              <a:ext uri="{FF2B5EF4-FFF2-40B4-BE49-F238E27FC236}">
                <a16:creationId xmlns:a16="http://schemas.microsoft.com/office/drawing/2014/main" id="{7D83DE2B-0E99-44FC-A419-2194855F9884}"/>
              </a:ext>
            </a:extLst>
          </p:cNvPr>
          <p:cNvSpPr>
            <a:spLocks noChangeArrowheads="1"/>
          </p:cNvSpPr>
          <p:nvPr/>
        </p:nvSpPr>
        <p:spPr bwMode="auto">
          <a:xfrm>
            <a:off x="3458816" y="5838688"/>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có vốn đầu t</a:t>
            </a:r>
            <a:r>
              <a:rPr lang="vi-VN" altLang="vi-VN" sz="2400" b="1">
                <a:latin typeface="Times New Roman" panose="02020603050405020304" pitchFamily="18" charset="0"/>
                <a:cs typeface="Times New Roman" panose="02020603050405020304" pitchFamily="18" charset="0"/>
              </a:rPr>
              <a:t>ư</a:t>
            </a:r>
            <a:r>
              <a:rPr lang="en-US" altLang="vi-VN" sz="2400" b="1">
                <a:latin typeface="Times New Roman" panose="02020603050405020304" pitchFamily="18" charset="0"/>
                <a:cs typeface="Times New Roman" panose="02020603050405020304" pitchFamily="18" charset="0"/>
              </a:rPr>
              <a:t> n</a:t>
            </a:r>
            <a:r>
              <a:rPr lang="vi-VN" altLang="vi-VN" sz="2400" b="1">
                <a:latin typeface="Times New Roman" panose="02020603050405020304" pitchFamily="18" charset="0"/>
                <a:cs typeface="Times New Roman" panose="02020603050405020304" pitchFamily="18" charset="0"/>
              </a:rPr>
              <a:t>ước ngoài</a:t>
            </a:r>
            <a:endParaRPr lang="en-US" altLang="vi-VN" sz="2400" b="1">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77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p:bldP spid="8" grpId="0"/>
      <p:bldP spid="11" grpId="0"/>
      <p:bldP spid="12"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200" b="1">
                <a:latin typeface="Times New Roman" panose="02020603050405020304" pitchFamily="18" charset="0"/>
                <a:cs typeface="Times New Roman" panose="02020603050405020304" pitchFamily="18" charset="0"/>
              </a:rPr>
              <a:t>b. Trách nhiệm của công dân đối với việc thực hiện nền kinh tế nhiều thành phần</a:t>
            </a:r>
            <a:endParaRPr lang="en-US" altLang="vi-VN" sz="2200" b="1">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DCE21B4-9D1C-4F37-B56B-5064220548F5}"/>
              </a:ext>
            </a:extLst>
          </p:cNvPr>
          <p:cNvSpPr txBox="1"/>
          <p:nvPr/>
        </p:nvSpPr>
        <p:spPr>
          <a:xfrm>
            <a:off x="463825" y="2510866"/>
            <a:ext cx="1106556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 Tin t</a:t>
            </a:r>
            <a:r>
              <a:rPr lang="vi-VN" sz="2000" b="1">
                <a:latin typeface="Times New Roman" panose="02020603050405020304" pitchFamily="18" charset="0"/>
                <a:cs typeface="Times New Roman" panose="02020603050405020304" pitchFamily="18" charset="0"/>
              </a:rPr>
              <a:t>ưởng, ủng hộ và chấp hành tốt chính sách phát triển nền kinh tế nhiều thành phần ở nước ta</a:t>
            </a:r>
          </a:p>
        </p:txBody>
      </p:sp>
      <p:sp>
        <p:nvSpPr>
          <p:cNvPr id="8" name="TextBox 7">
            <a:extLst>
              <a:ext uri="{FF2B5EF4-FFF2-40B4-BE49-F238E27FC236}">
                <a16:creationId xmlns:a16="http://schemas.microsoft.com/office/drawing/2014/main" id="{D06A243D-1854-48B4-834F-06CB7D24FD97}"/>
              </a:ext>
            </a:extLst>
          </p:cNvPr>
          <p:cNvSpPr txBox="1"/>
          <p:nvPr/>
        </p:nvSpPr>
        <p:spPr>
          <a:xfrm>
            <a:off x="463826" y="3142939"/>
            <a:ext cx="10363200"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 Tham gia lao động sản xuất ở gia đình</a:t>
            </a:r>
            <a:endParaRPr lang="vi-VN" sz="2000" b="1">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7A4D9A3-C175-4040-99BA-433192118912}"/>
              </a:ext>
            </a:extLst>
          </p:cNvPr>
          <p:cNvSpPr txBox="1"/>
          <p:nvPr/>
        </p:nvSpPr>
        <p:spPr>
          <a:xfrm>
            <a:off x="463825" y="3775012"/>
            <a:ext cx="11184835"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 Vận động ng</a:t>
            </a:r>
            <a:r>
              <a:rPr lang="vi-VN" sz="2000" b="1">
                <a:latin typeface="Times New Roman" panose="02020603050405020304" pitchFamily="18" charset="0"/>
                <a:cs typeface="Times New Roman" panose="02020603050405020304" pitchFamily="18" charset="0"/>
              </a:rPr>
              <a:t>ười thân trong gia đình đầu tư vốn và các nguồn lực khác vào sản xuất- kinh doanh</a:t>
            </a:r>
          </a:p>
        </p:txBody>
      </p:sp>
      <p:sp>
        <p:nvSpPr>
          <p:cNvPr id="12" name="TextBox 11">
            <a:extLst>
              <a:ext uri="{FF2B5EF4-FFF2-40B4-BE49-F238E27FC236}">
                <a16:creationId xmlns:a16="http://schemas.microsoft.com/office/drawing/2014/main" id="{41B0CF51-C971-447B-A126-10C468F9D349}"/>
              </a:ext>
            </a:extLst>
          </p:cNvPr>
          <p:cNvSpPr txBox="1"/>
          <p:nvPr/>
        </p:nvSpPr>
        <p:spPr>
          <a:xfrm>
            <a:off x="463826" y="4407085"/>
            <a:ext cx="10363200"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 Tổ chức sản xuất, kinh doanh các ngành nghề, mặt hàng mà pháp luật không cấm </a:t>
            </a:r>
            <a:endParaRPr lang="vi-VN" sz="2000" b="1">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5E1682D-0E0A-486B-BE7F-10A781B572B9}"/>
              </a:ext>
            </a:extLst>
          </p:cNvPr>
          <p:cNvSpPr txBox="1"/>
          <p:nvPr/>
        </p:nvSpPr>
        <p:spPr>
          <a:xfrm>
            <a:off x="463826" y="5053122"/>
            <a:ext cx="10363200" cy="40011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 Chủ động tìm kiếm việc làm phù hợp với khả năng của bản thân</a:t>
            </a:r>
            <a:endParaRPr lang="vi-VN"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82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8" grpId="0"/>
      <p:bldP spid="10"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278293"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2. Vai trò quản lý kinh tế của Nhà n</a:t>
            </a:r>
            <a:r>
              <a:rPr lang="vi-VN" altLang="vi-VN" sz="2400" b="1">
                <a:latin typeface="Times New Roman" panose="02020603050405020304" pitchFamily="18" charset="0"/>
                <a:cs typeface="Times New Roman" panose="02020603050405020304" pitchFamily="18" charset="0"/>
              </a:rPr>
              <a:t>ước (giảm tải)</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Tree>
    <p:extLst>
      <p:ext uri="{BB962C8B-B14F-4D97-AF65-F5344CB8AC3E}">
        <p14:creationId xmlns:p14="http://schemas.microsoft.com/office/powerpoint/2010/main" val="142335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A1145-6EDF-475D-A0BF-F81BC6F85FC1}"/>
              </a:ext>
            </a:extLst>
          </p:cNvPr>
          <p:cNvSpPr>
            <a:spLocks noGrp="1"/>
          </p:cNvSpPr>
          <p:nvPr>
            <p:ph idx="1"/>
          </p:nvPr>
        </p:nvSpPr>
        <p:spPr>
          <a:xfrm>
            <a:off x="1797666" y="1789528"/>
            <a:ext cx="8596668" cy="3880773"/>
          </a:xfrm>
        </p:spPr>
        <p:txBody>
          <a:bodyPr>
            <a:normAutofit/>
          </a:bodyPr>
          <a:lstStyle/>
          <a:p>
            <a:pPr>
              <a:lnSpc>
                <a:spcPct val="250000"/>
              </a:lnSpc>
              <a:spcBef>
                <a:spcPct val="0"/>
              </a:spcBef>
              <a:buFontTx/>
              <a:buChar char="-"/>
            </a:pPr>
            <a:r>
              <a:rPr lang="vi-VN" altLang="vi-VN" sz="2800" b="1">
                <a:solidFill>
                  <a:schemeClr val="tx1"/>
                </a:solidFill>
              </a:rPr>
              <a:t>Học bài cũ</a:t>
            </a:r>
          </a:p>
          <a:p>
            <a:pPr>
              <a:lnSpc>
                <a:spcPct val="250000"/>
              </a:lnSpc>
              <a:spcBef>
                <a:spcPct val="0"/>
              </a:spcBef>
              <a:buFontTx/>
              <a:buChar char="-"/>
            </a:pPr>
            <a:r>
              <a:rPr lang="vi-VN" altLang="vi-VN" sz="2800" b="1">
                <a:solidFill>
                  <a:schemeClr val="tx1"/>
                </a:solidFill>
              </a:rPr>
              <a:t>Trả lời câu hỏi sgk</a:t>
            </a:r>
          </a:p>
          <a:p>
            <a:pPr>
              <a:lnSpc>
                <a:spcPct val="250000"/>
              </a:lnSpc>
              <a:spcBef>
                <a:spcPct val="0"/>
              </a:spcBef>
              <a:buFontTx/>
              <a:buChar char="-"/>
            </a:pPr>
            <a:r>
              <a:rPr lang="vi-VN" altLang="vi-VN" sz="2800" b="1">
                <a:solidFill>
                  <a:schemeClr val="tx1"/>
                </a:solidFill>
              </a:rPr>
              <a:t>Đọc và soạn bài mới</a:t>
            </a:r>
          </a:p>
          <a:p>
            <a:pPr>
              <a:lnSpc>
                <a:spcPct val="250000"/>
              </a:lnSpc>
            </a:pPr>
            <a:endParaRPr lang="vi-VN" sz="2800" b="1">
              <a:solidFill>
                <a:schemeClr val="tx1"/>
              </a:solidFill>
            </a:endParaRPr>
          </a:p>
        </p:txBody>
      </p:sp>
      <p:sp>
        <p:nvSpPr>
          <p:cNvPr id="4" name="TextBox 3">
            <a:extLst>
              <a:ext uri="{FF2B5EF4-FFF2-40B4-BE49-F238E27FC236}">
                <a16:creationId xmlns:a16="http://schemas.microsoft.com/office/drawing/2014/main" id="{E00E765B-8560-4D60-99A3-D4FDBB6F1E28}"/>
              </a:ext>
            </a:extLst>
          </p:cNvPr>
          <p:cNvSpPr txBox="1"/>
          <p:nvPr/>
        </p:nvSpPr>
        <p:spPr>
          <a:xfrm>
            <a:off x="3326296" y="781878"/>
            <a:ext cx="3339547" cy="707886"/>
          </a:xfrm>
          <a:prstGeom prst="rect">
            <a:avLst/>
          </a:prstGeom>
          <a:noFill/>
        </p:spPr>
        <p:txBody>
          <a:bodyPr wrap="square" rtlCol="0">
            <a:spAutoFit/>
          </a:bodyPr>
          <a:lstStyle/>
          <a:p>
            <a:r>
              <a:rPr lang="vi-VN" sz="4000" b="1">
                <a:solidFill>
                  <a:srgbClr val="FF0000"/>
                </a:solidFill>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672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3160642" y="2446338"/>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8" name="TextBox 1">
            <a:extLst>
              <a:ext uri="{FF2B5EF4-FFF2-40B4-BE49-F238E27FC236}">
                <a16:creationId xmlns:a16="http://schemas.microsoft.com/office/drawing/2014/main" id="{5581023B-ACDB-462F-98A8-8B717C49520C}"/>
              </a:ext>
            </a:extLst>
          </p:cNvPr>
          <p:cNvSpPr txBox="1">
            <a:spLocks noChangeArrowheads="1"/>
          </p:cNvSpPr>
          <p:nvPr/>
        </p:nvSpPr>
        <p:spPr bwMode="auto">
          <a:xfrm>
            <a:off x="3160642" y="3741738"/>
            <a:ext cx="899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a:spcBef>
                <a:spcPct val="0"/>
              </a:spcBef>
              <a:buFontTx/>
              <a:buNone/>
            </a:pPr>
            <a:r>
              <a:rPr lang="en-US" altLang="vi-VN" sz="2400" b="1">
                <a:latin typeface="Times New Roman" panose="02020603050405020304" pitchFamily="18" charset="0"/>
                <a:cs typeface="Times New Roman" panose="02020603050405020304" pitchFamily="18" charset="0"/>
              </a:rPr>
              <a:t>2. Vai trò quản lí kinh tế của nhà n</a:t>
            </a:r>
            <a:r>
              <a:rPr lang="vi-VN" altLang="vi-VN" sz="2400" b="1">
                <a:latin typeface="Times New Roman" panose="02020603050405020304" pitchFamily="18" charset="0"/>
                <a:cs typeface="Times New Roman" panose="02020603050405020304" pitchFamily="18" charset="0"/>
              </a:rPr>
              <a:t>ước(giảm tải)</a:t>
            </a: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2" name="TextBox 1">
            <a:extLst>
              <a:ext uri="{FF2B5EF4-FFF2-40B4-BE49-F238E27FC236}">
                <a16:creationId xmlns:a16="http://schemas.microsoft.com/office/drawing/2014/main" id="{A60041C0-D17D-489D-ACEC-EAE64D0EAC65}"/>
              </a:ext>
            </a:extLst>
          </p:cNvPr>
          <p:cNvSpPr txBox="1"/>
          <p:nvPr/>
        </p:nvSpPr>
        <p:spPr>
          <a:xfrm>
            <a:off x="3935900" y="1435845"/>
            <a:ext cx="5261113" cy="584775"/>
          </a:xfrm>
          <a:prstGeom prst="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NỘI DUNG BÀI HỌC</a:t>
            </a:r>
            <a:endParaRPr lang="vi-VN" sz="32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059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a. Khái niệm thành phần kinh tế và tinh tất yếu khách quan của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4" name="Rectangle 8">
            <a:extLst>
              <a:ext uri="{FF2B5EF4-FFF2-40B4-BE49-F238E27FC236}">
                <a16:creationId xmlns:a16="http://schemas.microsoft.com/office/drawing/2014/main" id="{7F6AEC7D-2E1D-428A-8A6F-FC1A319293B0}"/>
              </a:ext>
            </a:extLst>
          </p:cNvPr>
          <p:cNvSpPr>
            <a:spLocks noChangeArrowheads="1"/>
          </p:cNvSpPr>
          <p:nvPr/>
        </p:nvSpPr>
        <p:spPr bwMode="auto">
          <a:xfrm>
            <a:off x="304800" y="2605363"/>
            <a:ext cx="4386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Khái niệm thành phần kinh tế</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5" name="Rectangle 8">
            <a:extLst>
              <a:ext uri="{FF2B5EF4-FFF2-40B4-BE49-F238E27FC236}">
                <a16:creationId xmlns:a16="http://schemas.microsoft.com/office/drawing/2014/main" id="{F69490D3-8876-469E-A562-DCDBD38E4029}"/>
              </a:ext>
            </a:extLst>
          </p:cNvPr>
          <p:cNvSpPr>
            <a:spLocks noChangeArrowheads="1"/>
          </p:cNvSpPr>
          <p:nvPr/>
        </p:nvSpPr>
        <p:spPr bwMode="auto">
          <a:xfrm>
            <a:off x="770283" y="5014857"/>
            <a:ext cx="8991600" cy="83099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Thành phần kinh tế là kiểu quan hệ kinh tế dựa trên một </a:t>
            </a:r>
            <a:r>
              <a:rPr lang="en-US" altLang="vi-VN" sz="2400" b="1" i="1">
                <a:solidFill>
                  <a:schemeClr val="accent6">
                    <a:lumMod val="75000"/>
                  </a:schemeClr>
                </a:solidFill>
                <a:latin typeface="Times New Roman" panose="02020603050405020304" pitchFamily="18" charset="0"/>
                <a:cs typeface="Times New Roman" panose="02020603050405020304" pitchFamily="18" charset="0"/>
              </a:rPr>
              <a:t>hình thức sở hữu nhất định về t</a:t>
            </a:r>
            <a:r>
              <a:rPr lang="vi-VN" altLang="vi-VN" sz="2400" b="1" i="1">
                <a:solidFill>
                  <a:schemeClr val="accent6">
                    <a:lumMod val="75000"/>
                  </a:schemeClr>
                </a:solidFill>
                <a:latin typeface="Times New Roman" panose="02020603050405020304" pitchFamily="18" charset="0"/>
                <a:cs typeface="Times New Roman" panose="02020603050405020304" pitchFamily="18" charset="0"/>
              </a:rPr>
              <a:t>ư</a:t>
            </a:r>
            <a:r>
              <a:rPr lang="en-US" altLang="vi-VN" sz="2400" b="1" i="1">
                <a:solidFill>
                  <a:schemeClr val="accent6">
                    <a:lumMod val="75000"/>
                  </a:schemeClr>
                </a:solidFill>
                <a:latin typeface="Times New Roman" panose="02020603050405020304" pitchFamily="18" charset="0"/>
                <a:cs typeface="Times New Roman" panose="02020603050405020304" pitchFamily="18" charset="0"/>
              </a:rPr>
              <a:t> liệu sản xuất.</a:t>
            </a:r>
          </a:p>
        </p:txBody>
      </p:sp>
      <p:sp>
        <p:nvSpPr>
          <p:cNvPr id="17" name="Rectangle 8">
            <a:extLst>
              <a:ext uri="{FF2B5EF4-FFF2-40B4-BE49-F238E27FC236}">
                <a16:creationId xmlns:a16="http://schemas.microsoft.com/office/drawing/2014/main" id="{9CFB414B-3C39-4F01-93FC-EABB2CAFA776}"/>
              </a:ext>
            </a:extLst>
          </p:cNvPr>
          <p:cNvSpPr>
            <a:spLocks noChangeArrowheads="1"/>
          </p:cNvSpPr>
          <p:nvPr/>
        </p:nvSpPr>
        <p:spPr bwMode="auto">
          <a:xfrm>
            <a:off x="622851" y="3198167"/>
            <a:ext cx="88789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solidFill>
                  <a:srgbClr val="00B050"/>
                </a:solidFill>
                <a:latin typeface="Times New Roman" panose="02020603050405020304" pitchFamily="18" charset="0"/>
                <a:cs typeface="Times New Roman" panose="02020603050405020304" pitchFamily="18" charset="0"/>
              </a:rPr>
              <a:t>Khi nói tới thành phần kinh tế ng</a:t>
            </a:r>
            <a:r>
              <a:rPr lang="vi-VN" altLang="vi-VN" sz="2400" b="1">
                <a:solidFill>
                  <a:srgbClr val="00B050"/>
                </a:solidFill>
                <a:latin typeface="Times New Roman" panose="02020603050405020304" pitchFamily="18" charset="0"/>
                <a:cs typeface="Times New Roman" panose="02020603050405020304" pitchFamily="18" charset="0"/>
              </a:rPr>
              <a:t>ười ta hay nói tới vấn đề gì?</a:t>
            </a:r>
            <a:endParaRPr lang="en-US" altLang="vi-VN" sz="2400" b="1">
              <a:solidFill>
                <a:srgbClr val="00B050"/>
              </a:solidFill>
              <a:latin typeface="Times New Roman" panose="02020603050405020304" pitchFamily="18" charset="0"/>
              <a:cs typeface="Times New Roman" panose="02020603050405020304" pitchFamily="18" charset="0"/>
            </a:endParaRPr>
          </a:p>
        </p:txBody>
      </p:sp>
      <p:sp>
        <p:nvSpPr>
          <p:cNvPr id="19" name="Arrow: Right 18">
            <a:extLst>
              <a:ext uri="{FF2B5EF4-FFF2-40B4-BE49-F238E27FC236}">
                <a16:creationId xmlns:a16="http://schemas.microsoft.com/office/drawing/2014/main" id="{66B28207-4942-4197-B4EC-0AD48DAD77D2}"/>
              </a:ext>
            </a:extLst>
          </p:cNvPr>
          <p:cNvSpPr/>
          <p:nvPr/>
        </p:nvSpPr>
        <p:spPr>
          <a:xfrm>
            <a:off x="77856" y="5272697"/>
            <a:ext cx="679173" cy="461665"/>
          </a:xfrm>
          <a:prstGeom prst="rightArrow">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accent6">
                  <a:lumMod val="75000"/>
                </a:schemeClr>
              </a:solidFill>
            </a:endParaRPr>
          </a:p>
        </p:txBody>
      </p:sp>
      <p:sp>
        <p:nvSpPr>
          <p:cNvPr id="21" name="Rectangle 8">
            <a:extLst>
              <a:ext uri="{FF2B5EF4-FFF2-40B4-BE49-F238E27FC236}">
                <a16:creationId xmlns:a16="http://schemas.microsoft.com/office/drawing/2014/main" id="{55B75074-C213-4F8B-89BA-655D17EE47C1}"/>
              </a:ext>
            </a:extLst>
          </p:cNvPr>
          <p:cNvSpPr>
            <a:spLocks noChangeArrowheads="1"/>
          </p:cNvSpPr>
          <p:nvPr/>
        </p:nvSpPr>
        <p:spPr bwMode="auto">
          <a:xfrm>
            <a:off x="697396" y="3728272"/>
            <a:ext cx="7901608"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buFontTx/>
              <a:buNone/>
            </a:pPr>
            <a:r>
              <a:rPr lang="en-US" altLang="vi-VN" sz="2400" b="1">
                <a:solidFill>
                  <a:srgbClr val="00B0F0"/>
                </a:solidFill>
                <a:latin typeface="Times New Roman" panose="02020603050405020304" pitchFamily="18" charset="0"/>
                <a:cs typeface="Times New Roman" panose="02020603050405020304" pitchFamily="18" charset="0"/>
              </a:rPr>
              <a:t> “SỞ HỮU TƯ LIỆU SẢN XUẤT”</a:t>
            </a:r>
          </a:p>
          <a:p>
            <a:pPr algn="ctr" rtl="0" eaLnBrk="1" hangingPunct="1">
              <a:buFontTx/>
              <a:buNone/>
            </a:pPr>
            <a:r>
              <a:rPr lang="en-US" altLang="vi-VN" sz="2400" b="1">
                <a:solidFill>
                  <a:srgbClr val="00B0F0"/>
                </a:solidFill>
                <a:latin typeface="Times New Roman" panose="02020603050405020304" pitchFamily="18" charset="0"/>
                <a:cs typeface="Times New Roman" panose="02020603050405020304" pitchFamily="18" charset="0"/>
              </a:rPr>
              <a:t> là căn cứ trực tiếp để xác định thành phần kinh tế </a:t>
            </a:r>
          </a:p>
        </p:txBody>
      </p:sp>
    </p:spTree>
    <p:extLst>
      <p:ext uri="{BB962C8B-B14F-4D97-AF65-F5344CB8AC3E}">
        <p14:creationId xmlns:p14="http://schemas.microsoft.com/office/powerpoint/2010/main" val="357553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15" grpId="0" animBg="1"/>
      <p:bldP spid="17" grpId="0"/>
      <p:bldP spid="19" grpId="0" animBg="1"/>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a. Khái niệm thành phần kinh tế và tinh tất yếu khách quan của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4" name="Rectangle 8">
            <a:extLst>
              <a:ext uri="{FF2B5EF4-FFF2-40B4-BE49-F238E27FC236}">
                <a16:creationId xmlns:a16="http://schemas.microsoft.com/office/drawing/2014/main" id="{7F6AEC7D-2E1D-428A-8A6F-FC1A319293B0}"/>
              </a:ext>
            </a:extLst>
          </p:cNvPr>
          <p:cNvSpPr>
            <a:spLocks noChangeArrowheads="1"/>
          </p:cNvSpPr>
          <p:nvPr/>
        </p:nvSpPr>
        <p:spPr bwMode="auto">
          <a:xfrm>
            <a:off x="304799" y="2539103"/>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Tính tất yếu khách quan tồn tại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0" name="Rectangle 8">
            <a:extLst>
              <a:ext uri="{FF2B5EF4-FFF2-40B4-BE49-F238E27FC236}">
                <a16:creationId xmlns:a16="http://schemas.microsoft.com/office/drawing/2014/main" id="{D0297117-7A3D-49FA-9ED7-C6CF03CD308D}"/>
              </a:ext>
            </a:extLst>
          </p:cNvPr>
          <p:cNvSpPr>
            <a:spLocks noChangeArrowheads="1"/>
          </p:cNvSpPr>
          <p:nvPr/>
        </p:nvSpPr>
        <p:spPr bwMode="auto">
          <a:xfrm>
            <a:off x="152399" y="3021656"/>
            <a:ext cx="11734801" cy="286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457200" lvl="1" indent="0" algn="l" rtl="0">
              <a:lnSpc>
                <a:spcPct val="200000"/>
              </a:lnSpc>
              <a:buNone/>
            </a:pPr>
            <a:r>
              <a:rPr lang="en-US" altLang="vi-VN" sz="2200" b="1">
                <a:latin typeface="Times New Roman" panose="02020603050405020304" pitchFamily="18" charset="0"/>
                <a:cs typeface="Times New Roman" panose="02020603050405020304" pitchFamily="18" charset="0"/>
              </a:rPr>
              <a:t>- Về mặt lí luận: Tất cả các nước khi bước vào thời kì quá độ lên CNXH đều tồn tại một nền kinh tế nhiều thành phần.</a:t>
            </a:r>
            <a:endParaRPr lang="vi-VN" altLang="vi-VN" sz="2200" b="1">
              <a:latin typeface="Times New Roman" panose="02020603050405020304" pitchFamily="18" charset="0"/>
              <a:cs typeface="Times New Roman" panose="02020603050405020304" pitchFamily="18" charset="0"/>
            </a:endParaRPr>
          </a:p>
          <a:p>
            <a:pPr marL="457200" lvl="1" indent="0" algn="l" rtl="0">
              <a:lnSpc>
                <a:spcPct val="200000"/>
              </a:lnSpc>
              <a:buNone/>
            </a:pPr>
            <a:r>
              <a:rPr lang="en-US" altLang="vi-VN" sz="2200" b="1">
                <a:latin typeface="Times New Roman" panose="02020603050405020304" pitchFamily="18" charset="0"/>
                <a:cs typeface="Times New Roman" panose="02020603050405020304" pitchFamily="18" charset="0"/>
              </a:rPr>
              <a:t>- Về mặt thực tiễn: N</a:t>
            </a:r>
            <a:r>
              <a:rPr lang="vi-VN" altLang="vi-VN" sz="2200" b="1">
                <a:latin typeface="Times New Roman" panose="02020603050405020304" pitchFamily="18" charset="0"/>
                <a:cs typeface="Times New Roman" panose="02020603050405020304" pitchFamily="18" charset="0"/>
              </a:rPr>
              <a:t>ước ta bước vào thời kì quá độ lên CNXH với lực lượng sản xuất thấp kém và nhiều trình độ khác nhau nên có nhiều hình thức sở hữu khác nhau.</a:t>
            </a:r>
          </a:p>
        </p:txBody>
      </p:sp>
    </p:spTree>
    <p:extLst>
      <p:ext uri="{BB962C8B-B14F-4D97-AF65-F5344CB8AC3E}">
        <p14:creationId xmlns:p14="http://schemas.microsoft.com/office/powerpoint/2010/main" val="224414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barn(inVertical)">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4" name="Rectangle 8">
            <a:extLst>
              <a:ext uri="{FF2B5EF4-FFF2-40B4-BE49-F238E27FC236}">
                <a16:creationId xmlns:a16="http://schemas.microsoft.com/office/drawing/2014/main" id="{7F6AEC7D-2E1D-428A-8A6F-FC1A319293B0}"/>
              </a:ext>
            </a:extLst>
          </p:cNvPr>
          <p:cNvSpPr>
            <a:spLocks noChangeArrowheads="1"/>
          </p:cNvSpPr>
          <p:nvPr/>
        </p:nvSpPr>
        <p:spPr bwMode="auto">
          <a:xfrm>
            <a:off x="304799" y="2207803"/>
            <a:ext cx="88392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eaLnBrk="1" hangingPunct="1">
              <a:buFontTx/>
              <a:buNone/>
            </a:pPr>
            <a:r>
              <a:rPr lang="en-US" altLang="vi-VN" sz="2400" b="1">
                <a:solidFill>
                  <a:srgbClr val="00B050"/>
                </a:solidFill>
                <a:latin typeface="Times New Roman" panose="02020603050405020304" pitchFamily="18" charset="0"/>
                <a:cs typeface="Times New Roman" panose="02020603050405020304" pitchFamily="18" charset="0"/>
              </a:rPr>
              <a:t>Sau Đại hội Đảng toàn quốc lần thứ X đã xác định n</a:t>
            </a:r>
            <a:r>
              <a:rPr lang="vi-VN" altLang="vi-VN" sz="2400" b="1">
                <a:solidFill>
                  <a:srgbClr val="00B050"/>
                </a:solidFill>
                <a:latin typeface="Times New Roman" panose="02020603050405020304" pitchFamily="18" charset="0"/>
                <a:cs typeface="Times New Roman" panose="02020603050405020304" pitchFamily="18" charset="0"/>
              </a:rPr>
              <a:t>ước ta có 5 thành phần kinh tế.</a:t>
            </a:r>
            <a:endParaRPr lang="en-US" altLang="vi-VN" sz="2400" b="1">
              <a:solidFill>
                <a:srgbClr val="00B050"/>
              </a:solidFill>
              <a:latin typeface="Times New Roman" panose="02020603050405020304" pitchFamily="18" charset="0"/>
              <a:cs typeface="Times New Roman" panose="02020603050405020304" pitchFamily="18" charset="0"/>
            </a:endParaRPr>
          </a:p>
        </p:txBody>
      </p:sp>
      <p:sp>
        <p:nvSpPr>
          <p:cNvPr id="7" name="Rectangle 8">
            <a:extLst>
              <a:ext uri="{FF2B5EF4-FFF2-40B4-BE49-F238E27FC236}">
                <a16:creationId xmlns:a16="http://schemas.microsoft.com/office/drawing/2014/main" id="{E8BF35B6-62CA-4747-BBCF-C92CB7757E16}"/>
              </a:ext>
            </a:extLst>
          </p:cNvPr>
          <p:cNvSpPr>
            <a:spLocks noChangeArrowheads="1"/>
          </p:cNvSpPr>
          <p:nvPr/>
        </p:nvSpPr>
        <p:spPr bwMode="auto">
          <a:xfrm>
            <a:off x="2577547" y="4522557"/>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t</a:t>
            </a:r>
            <a:r>
              <a:rPr lang="vi-VN" altLang="vi-VN" sz="2400" b="1">
                <a:latin typeface="Times New Roman" panose="02020603050405020304" pitchFamily="18" charset="0"/>
                <a:cs typeface="Times New Roman" panose="02020603050405020304" pitchFamily="18" charset="0"/>
              </a:rPr>
              <a:t>ư</a:t>
            </a:r>
            <a:r>
              <a:rPr lang="en-US" altLang="vi-VN" sz="2400" b="1">
                <a:latin typeface="Times New Roman" panose="02020603050405020304" pitchFamily="18" charset="0"/>
                <a:cs typeface="Times New Roman" panose="02020603050405020304" pitchFamily="18" charset="0"/>
              </a:rPr>
              <a:t> nhân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B06B67EE-889E-4574-886C-C655FDC0AA2C}"/>
              </a:ext>
            </a:extLst>
          </p:cNvPr>
          <p:cNvSpPr>
            <a:spLocks noChangeArrowheads="1"/>
          </p:cNvSpPr>
          <p:nvPr/>
        </p:nvSpPr>
        <p:spPr bwMode="auto">
          <a:xfrm>
            <a:off x="1954693" y="3927789"/>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tập thể</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1391476" y="3350567"/>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nhà n</a:t>
            </a:r>
            <a:r>
              <a:rPr lang="vi-VN" altLang="vi-VN" sz="2400" b="1">
                <a:latin typeface="Times New Roman" panose="02020603050405020304" pitchFamily="18" charset="0"/>
                <a:cs typeface="Times New Roman" panose="02020603050405020304" pitchFamily="18" charset="0"/>
              </a:rPr>
              <a:t>ước</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2" name="Rectangle 8">
            <a:extLst>
              <a:ext uri="{FF2B5EF4-FFF2-40B4-BE49-F238E27FC236}">
                <a16:creationId xmlns:a16="http://schemas.microsoft.com/office/drawing/2014/main" id="{331A6EE3-1C0F-446F-A2F6-9A15570505B0}"/>
              </a:ext>
            </a:extLst>
          </p:cNvPr>
          <p:cNvSpPr>
            <a:spLocks noChangeArrowheads="1"/>
          </p:cNvSpPr>
          <p:nvPr/>
        </p:nvSpPr>
        <p:spPr bwMode="auto">
          <a:xfrm>
            <a:off x="2994990" y="5170333"/>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t</a:t>
            </a:r>
            <a:r>
              <a:rPr lang="vi-VN" altLang="vi-VN" sz="2400" b="1">
                <a:latin typeface="Times New Roman" panose="02020603050405020304" pitchFamily="18" charset="0"/>
                <a:cs typeface="Times New Roman" panose="02020603050405020304" pitchFamily="18" charset="0"/>
              </a:rPr>
              <a:t>ư</a:t>
            </a:r>
            <a:r>
              <a:rPr lang="en-US" altLang="vi-VN" sz="2400" b="1">
                <a:latin typeface="Times New Roman" panose="02020603050405020304" pitchFamily="18" charset="0"/>
                <a:cs typeface="Times New Roman" panose="02020603050405020304" pitchFamily="18" charset="0"/>
              </a:rPr>
              <a:t> bản nhà n</a:t>
            </a:r>
            <a:r>
              <a:rPr lang="vi-VN" altLang="vi-VN" sz="2400" b="1">
                <a:latin typeface="Times New Roman" panose="02020603050405020304" pitchFamily="18" charset="0"/>
                <a:cs typeface="Times New Roman" panose="02020603050405020304" pitchFamily="18" charset="0"/>
              </a:rPr>
              <a:t>ước</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5" name="Rectangle 8">
            <a:extLst>
              <a:ext uri="{FF2B5EF4-FFF2-40B4-BE49-F238E27FC236}">
                <a16:creationId xmlns:a16="http://schemas.microsoft.com/office/drawing/2014/main" id="{7D83DE2B-0E99-44FC-A419-2194855F9884}"/>
              </a:ext>
            </a:extLst>
          </p:cNvPr>
          <p:cNvSpPr>
            <a:spLocks noChangeArrowheads="1"/>
          </p:cNvSpPr>
          <p:nvPr/>
        </p:nvSpPr>
        <p:spPr bwMode="auto">
          <a:xfrm>
            <a:off x="3458816" y="5838688"/>
            <a:ext cx="8839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 Kinh tế có vốn đầu t</a:t>
            </a:r>
            <a:r>
              <a:rPr lang="vi-VN" altLang="vi-VN" sz="2400" b="1">
                <a:latin typeface="Times New Roman" panose="02020603050405020304" pitchFamily="18" charset="0"/>
                <a:cs typeface="Times New Roman" panose="02020603050405020304" pitchFamily="18" charset="0"/>
              </a:rPr>
              <a:t>ư</a:t>
            </a:r>
            <a:r>
              <a:rPr lang="en-US" altLang="vi-VN" sz="2400" b="1">
                <a:latin typeface="Times New Roman" panose="02020603050405020304" pitchFamily="18" charset="0"/>
                <a:cs typeface="Times New Roman" panose="02020603050405020304" pitchFamily="18" charset="0"/>
              </a:rPr>
              <a:t> n</a:t>
            </a:r>
            <a:r>
              <a:rPr lang="vi-VN" altLang="vi-VN" sz="2400" b="1">
                <a:latin typeface="Times New Roman" panose="02020603050405020304" pitchFamily="18" charset="0"/>
                <a:cs typeface="Times New Roman" panose="02020603050405020304" pitchFamily="18" charset="0"/>
              </a:rPr>
              <a:t>ước ngoài</a:t>
            </a:r>
            <a:endParaRPr lang="en-US" altLang="vi-VN" sz="2400" b="1">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64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p:bldP spid="8" grpId="0"/>
      <p:bldP spid="11"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nhà n</a:t>
            </a:r>
            <a:r>
              <a:rPr lang="vi-VN" altLang="vi-VN" sz="2800" b="1">
                <a:latin typeface="Times New Roman" panose="02020603050405020304" pitchFamily="18" charset="0"/>
                <a:cs typeface="Times New Roman" panose="02020603050405020304" pitchFamily="18" charset="0"/>
              </a:rPr>
              <a:t>ước</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497C0EB-1A1B-460A-ABAD-5BAD1402CD2C}"/>
              </a:ext>
            </a:extLst>
          </p:cNvPr>
          <p:cNvSpPr txBox="1"/>
          <p:nvPr/>
        </p:nvSpPr>
        <p:spPr>
          <a:xfrm>
            <a:off x="2928730" y="2623930"/>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Là thành phần kinh tế dựa trên hình thức sở hữu Nhà n</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ớc về t</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 liệu sản xuất </a:t>
            </a:r>
            <a:endParaRPr lang="vi-VN" sz="28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4B73735F-D3FA-42A6-A9A1-C196F08DFF5C}"/>
              </a:ext>
            </a:extLst>
          </p:cNvPr>
          <p:cNvSpPr txBox="1"/>
          <p:nvPr/>
        </p:nvSpPr>
        <p:spPr>
          <a:xfrm>
            <a:off x="2928729" y="3773016"/>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Bao gồm: doanh nghiệp Nhà n</a:t>
            </a:r>
            <a:r>
              <a:rPr lang="vi-VN" sz="2800">
                <a:latin typeface="Times New Roman" panose="02020603050405020304" pitchFamily="18" charset="0"/>
                <a:cs typeface="Times New Roman" panose="02020603050405020304" pitchFamily="18" charset="0"/>
              </a:rPr>
              <a:t>ước, quỹ dự trữ quốc gia, quỹ bảo hiểm, tài sản.</a:t>
            </a:r>
          </a:p>
        </p:txBody>
      </p:sp>
      <p:sp>
        <p:nvSpPr>
          <p:cNvPr id="17" name="TextBox 16">
            <a:extLst>
              <a:ext uri="{FF2B5EF4-FFF2-40B4-BE49-F238E27FC236}">
                <a16:creationId xmlns:a16="http://schemas.microsoft.com/office/drawing/2014/main" id="{9C9FC13A-8E99-41A8-8C55-41B7CBB79F36}"/>
              </a:ext>
            </a:extLst>
          </p:cNvPr>
          <p:cNvSpPr txBox="1"/>
          <p:nvPr/>
        </p:nvSpPr>
        <p:spPr>
          <a:xfrm>
            <a:off x="2928729" y="4976789"/>
            <a:ext cx="7673008" cy="954107"/>
          </a:xfrm>
          <a:prstGeom prst="rect">
            <a:avLst/>
          </a:prstGeom>
          <a:noFill/>
          <a:ln>
            <a:solidFill>
              <a:schemeClr val="accent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 Giữ vai trò chủ đạo, then chốt,lực lượng vật chất quan trọng</a:t>
            </a:r>
            <a:endParaRPr lang="vi-VN" sz="2800">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38793142-05AF-49E9-9221-E226E7D99BBD}"/>
              </a:ext>
            </a:extLst>
          </p:cNvPr>
          <p:cNvCxnSpPr>
            <a:stCxn id="11" idx="3"/>
            <a:endCxn id="2" idx="1"/>
          </p:cNvCxnSpPr>
          <p:nvPr/>
        </p:nvCxnSpPr>
        <p:spPr>
          <a:xfrm flipV="1">
            <a:off x="2107096" y="3100984"/>
            <a:ext cx="821634" cy="1001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B6769BD-2274-478C-A656-C43D46A6C897}"/>
              </a:ext>
            </a:extLst>
          </p:cNvPr>
          <p:cNvCxnSpPr>
            <a:stCxn id="11" idx="3"/>
            <a:endCxn id="16" idx="1"/>
          </p:cNvCxnSpPr>
          <p:nvPr/>
        </p:nvCxnSpPr>
        <p:spPr>
          <a:xfrm>
            <a:off x="2107096" y="4102831"/>
            <a:ext cx="821633" cy="147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D36ED9-92D9-4A2D-B760-A960E05EEA2D}"/>
              </a:ext>
            </a:extLst>
          </p:cNvPr>
          <p:cNvCxnSpPr>
            <a:stCxn id="11" idx="3"/>
            <a:endCxn id="17" idx="1"/>
          </p:cNvCxnSpPr>
          <p:nvPr/>
        </p:nvCxnSpPr>
        <p:spPr>
          <a:xfrm>
            <a:off x="2107096" y="4102831"/>
            <a:ext cx="821633" cy="135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8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nhà n</a:t>
            </a:r>
            <a:r>
              <a:rPr lang="vi-VN" altLang="vi-VN" sz="2800" b="1">
                <a:latin typeface="Times New Roman" panose="02020603050405020304" pitchFamily="18" charset="0"/>
                <a:cs typeface="Times New Roman" panose="02020603050405020304" pitchFamily="18" charset="0"/>
              </a:rPr>
              <a:t>ước</a:t>
            </a:r>
            <a:endParaRPr lang="en-US" altLang="vi-VN" sz="2800" b="1">
              <a:solidFill>
                <a:schemeClr val="tx2"/>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6A5FE0-A093-471F-82DD-1C7D3C7F83CF}"/>
              </a:ext>
            </a:extLst>
          </p:cNvPr>
          <p:cNvPicPr>
            <a:picLocks noChangeAspect="1"/>
          </p:cNvPicPr>
          <p:nvPr/>
        </p:nvPicPr>
        <p:blipFill>
          <a:blip r:embed="rId2"/>
          <a:stretch>
            <a:fillRect/>
          </a:stretch>
        </p:blipFill>
        <p:spPr>
          <a:xfrm>
            <a:off x="2942345" y="2240102"/>
            <a:ext cx="2762250" cy="1657350"/>
          </a:xfrm>
          <a:prstGeom prst="rect">
            <a:avLst/>
          </a:prstGeom>
        </p:spPr>
      </p:pic>
      <p:pic>
        <p:nvPicPr>
          <p:cNvPr id="5" name="Picture 4">
            <a:extLst>
              <a:ext uri="{FF2B5EF4-FFF2-40B4-BE49-F238E27FC236}">
                <a16:creationId xmlns:a16="http://schemas.microsoft.com/office/drawing/2014/main" id="{15EB7406-1AAB-4DD0-A47F-67C5E9BC5D38}"/>
              </a:ext>
            </a:extLst>
          </p:cNvPr>
          <p:cNvPicPr>
            <a:picLocks noChangeAspect="1"/>
          </p:cNvPicPr>
          <p:nvPr/>
        </p:nvPicPr>
        <p:blipFill>
          <a:blip r:embed="rId3"/>
          <a:stretch>
            <a:fillRect/>
          </a:stretch>
        </p:blipFill>
        <p:spPr>
          <a:xfrm>
            <a:off x="6487407" y="2211527"/>
            <a:ext cx="2667000" cy="1657350"/>
          </a:xfrm>
          <a:prstGeom prst="rect">
            <a:avLst/>
          </a:prstGeom>
        </p:spPr>
      </p:pic>
      <p:pic>
        <p:nvPicPr>
          <p:cNvPr id="7" name="Picture 6">
            <a:extLst>
              <a:ext uri="{FF2B5EF4-FFF2-40B4-BE49-F238E27FC236}">
                <a16:creationId xmlns:a16="http://schemas.microsoft.com/office/drawing/2014/main" id="{E0CBD7B8-AD44-4152-9883-C44F8633A39E}"/>
              </a:ext>
            </a:extLst>
          </p:cNvPr>
          <p:cNvPicPr>
            <a:picLocks noChangeAspect="1"/>
          </p:cNvPicPr>
          <p:nvPr/>
        </p:nvPicPr>
        <p:blipFill>
          <a:blip r:embed="rId4"/>
          <a:stretch>
            <a:fillRect/>
          </a:stretch>
        </p:blipFill>
        <p:spPr>
          <a:xfrm>
            <a:off x="2950424" y="4102830"/>
            <a:ext cx="2751765" cy="1885950"/>
          </a:xfrm>
          <a:prstGeom prst="rect">
            <a:avLst/>
          </a:prstGeom>
        </p:spPr>
      </p:pic>
      <p:pic>
        <p:nvPicPr>
          <p:cNvPr id="8" name="Picture 7">
            <a:extLst>
              <a:ext uri="{FF2B5EF4-FFF2-40B4-BE49-F238E27FC236}">
                <a16:creationId xmlns:a16="http://schemas.microsoft.com/office/drawing/2014/main" id="{0E39542D-DC7F-406E-A119-4B8B5CD727B2}"/>
              </a:ext>
            </a:extLst>
          </p:cNvPr>
          <p:cNvPicPr>
            <a:picLocks noChangeAspect="1"/>
          </p:cNvPicPr>
          <p:nvPr/>
        </p:nvPicPr>
        <p:blipFill>
          <a:blip r:embed="rId5"/>
          <a:stretch>
            <a:fillRect/>
          </a:stretch>
        </p:blipFill>
        <p:spPr>
          <a:xfrm>
            <a:off x="6497893" y="4102830"/>
            <a:ext cx="2667000" cy="1885950"/>
          </a:xfrm>
          <a:prstGeom prst="rect">
            <a:avLst/>
          </a:prstGeom>
        </p:spPr>
      </p:pic>
      <p:sp>
        <p:nvSpPr>
          <p:cNvPr id="12" name="TextBox 11">
            <a:extLst>
              <a:ext uri="{FF2B5EF4-FFF2-40B4-BE49-F238E27FC236}">
                <a16:creationId xmlns:a16="http://schemas.microsoft.com/office/drawing/2014/main" id="{F05D99CB-324D-4205-A51E-644FECE4B94A}"/>
              </a:ext>
            </a:extLst>
          </p:cNvPr>
          <p:cNvSpPr txBox="1"/>
          <p:nvPr/>
        </p:nvSpPr>
        <p:spPr>
          <a:xfrm>
            <a:off x="4669088" y="6227518"/>
            <a:ext cx="3419830" cy="369332"/>
          </a:xfrm>
          <a:prstGeom prst="rect">
            <a:avLst/>
          </a:prstGeom>
          <a:noFill/>
        </p:spPr>
        <p:txBody>
          <a:bodyPr wrap="square" rtlCol="0">
            <a:spAutoFit/>
          </a:bodyPr>
          <a:lstStyle/>
          <a:p>
            <a:r>
              <a:rPr lang="en-US" b="1">
                <a:latin typeface="Times New Roman" panose="02020603050405020304" pitchFamily="18" charset="0"/>
                <a:cs typeface="Times New Roman" panose="02020603050405020304" pitchFamily="18" charset="0"/>
              </a:rPr>
              <a:t>DOANH NGHIỆP NHÀ N</a:t>
            </a:r>
            <a:r>
              <a:rPr lang="vi-VN" b="1">
                <a:latin typeface="Times New Roman" panose="02020603050405020304" pitchFamily="18" charset="0"/>
                <a:cs typeface="Times New Roman" panose="02020603050405020304" pitchFamily="18" charset="0"/>
              </a:rPr>
              <a:t>ƯỚC</a:t>
            </a:r>
          </a:p>
        </p:txBody>
      </p:sp>
    </p:spTree>
    <p:extLst>
      <p:ext uri="{BB962C8B-B14F-4D97-AF65-F5344CB8AC3E}">
        <p14:creationId xmlns:p14="http://schemas.microsoft.com/office/powerpoint/2010/main" val="116962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C2613DA8-AB0C-4E28-B804-F2F3A76B7644}"/>
              </a:ext>
            </a:extLst>
          </p:cNvPr>
          <p:cNvSpPr>
            <a:spLocks noChangeArrowheads="1"/>
          </p:cNvSpPr>
          <p:nvPr/>
        </p:nvSpPr>
        <p:spPr bwMode="auto">
          <a:xfrm>
            <a:off x="0" y="1068112"/>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1. Thực hiện nền kinh tế nhiều thành phần</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9" name="TextBox 3">
            <a:extLst>
              <a:ext uri="{FF2B5EF4-FFF2-40B4-BE49-F238E27FC236}">
                <a16:creationId xmlns:a16="http://schemas.microsoft.com/office/drawing/2014/main" id="{E80E0DDC-5D5E-4A46-9877-0EDF70A2C7E8}"/>
              </a:ext>
            </a:extLst>
          </p:cNvPr>
          <p:cNvSpPr txBox="1">
            <a:spLocks noChangeArrowheads="1"/>
          </p:cNvSpPr>
          <p:nvPr/>
        </p:nvSpPr>
        <p:spPr bwMode="auto">
          <a:xfrm>
            <a:off x="1524000" y="6350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FontTx/>
              <a:buNone/>
            </a:pPr>
            <a:r>
              <a:rPr lang="vi-VN" altLang="vi-VN" sz="2400" b="1">
                <a:solidFill>
                  <a:srgbClr val="FF0000"/>
                </a:solidFill>
                <a:latin typeface="Times New Roman" panose="02020603050405020304" pitchFamily="18" charset="0"/>
                <a:cs typeface="Times New Roman" panose="02020603050405020304" pitchFamily="18" charset="0"/>
              </a:rPr>
              <a:t>Bài 9  THỰC HIỆN NỀN KINH TẾ NHIỀU THÀNH PHẦN VÀ TĂNG CƯỜNG VAI TRÒ QUẢN LÍ KINH TẾ CỦA NHÀ NƯỚC</a:t>
            </a:r>
          </a:p>
        </p:txBody>
      </p:sp>
      <p:sp>
        <p:nvSpPr>
          <p:cNvPr id="13" name="Rectangle 8">
            <a:extLst>
              <a:ext uri="{FF2B5EF4-FFF2-40B4-BE49-F238E27FC236}">
                <a16:creationId xmlns:a16="http://schemas.microsoft.com/office/drawing/2014/main" id="{2871A9B0-8A63-423C-B28D-6ECB11F1D940}"/>
              </a:ext>
            </a:extLst>
          </p:cNvPr>
          <p:cNvSpPr>
            <a:spLocks noChangeArrowheads="1"/>
          </p:cNvSpPr>
          <p:nvPr/>
        </p:nvSpPr>
        <p:spPr bwMode="auto">
          <a:xfrm>
            <a:off x="152400" y="1604823"/>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400" b="1">
                <a:latin typeface="Times New Roman" panose="02020603050405020304" pitchFamily="18" charset="0"/>
                <a:cs typeface="Times New Roman" panose="02020603050405020304" pitchFamily="18" charset="0"/>
              </a:rPr>
              <a:t>b. Các thành phần kinh tế ở nước ta</a:t>
            </a:r>
            <a:endParaRPr lang="en-US" altLang="vi-VN" sz="2400" b="1">
              <a:solidFill>
                <a:schemeClr val="tx2"/>
              </a:solidFill>
              <a:latin typeface="Times New Roman" panose="02020603050405020304" pitchFamily="18" charset="0"/>
              <a:cs typeface="Times New Roman" panose="02020603050405020304" pitchFamily="18" charset="0"/>
            </a:endParaRPr>
          </a:p>
        </p:txBody>
      </p:sp>
      <p:sp>
        <p:nvSpPr>
          <p:cNvPr id="11" name="Rectangle 8">
            <a:extLst>
              <a:ext uri="{FF2B5EF4-FFF2-40B4-BE49-F238E27FC236}">
                <a16:creationId xmlns:a16="http://schemas.microsoft.com/office/drawing/2014/main" id="{14742091-A16A-4EFF-9D0C-613B75C4C90F}"/>
              </a:ext>
            </a:extLst>
          </p:cNvPr>
          <p:cNvSpPr>
            <a:spLocks noChangeArrowheads="1"/>
          </p:cNvSpPr>
          <p:nvPr/>
        </p:nvSpPr>
        <p:spPr bwMode="auto">
          <a:xfrm>
            <a:off x="437319" y="3625777"/>
            <a:ext cx="1669777" cy="954107"/>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rtl="1">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l" rtl="0" eaLnBrk="1" hangingPunct="1">
              <a:buFontTx/>
              <a:buNone/>
            </a:pPr>
            <a:r>
              <a:rPr lang="en-US" altLang="vi-VN" sz="2800" b="1">
                <a:latin typeface="Times New Roman" panose="02020603050405020304" pitchFamily="18" charset="0"/>
                <a:cs typeface="Times New Roman" panose="02020603050405020304" pitchFamily="18" charset="0"/>
              </a:rPr>
              <a:t>Kinh tế nhà n</a:t>
            </a:r>
            <a:r>
              <a:rPr lang="vi-VN" altLang="vi-VN" sz="2800" b="1">
                <a:latin typeface="Times New Roman" panose="02020603050405020304" pitchFamily="18" charset="0"/>
                <a:cs typeface="Times New Roman" panose="02020603050405020304" pitchFamily="18" charset="0"/>
              </a:rPr>
              <a:t>ước</a:t>
            </a:r>
            <a:endParaRPr lang="en-US" altLang="vi-VN" sz="2800" b="1">
              <a:solidFill>
                <a:schemeClr val="tx2"/>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7D8021A3-E4E9-424A-A438-A5E45975419C}"/>
              </a:ext>
            </a:extLst>
          </p:cNvPr>
          <p:cNvSpPr/>
          <p:nvPr/>
        </p:nvSpPr>
        <p:spPr>
          <a:xfrm>
            <a:off x="2895600" y="2141534"/>
            <a:ext cx="7772400" cy="1015663"/>
          </a:xfrm>
          <a:prstGeom prst="rect">
            <a:avLst/>
          </a:prstGeom>
        </p:spPr>
        <p:txBody>
          <a:bodyPr wrap="square">
            <a:spAutoFit/>
          </a:bodyPr>
          <a:lstStyle/>
          <a:p>
            <a:pPr algn="ctr"/>
            <a:r>
              <a:rPr lang="vi-VN" sz="2000" b="1">
                <a:solidFill>
                  <a:srgbClr val="00B050"/>
                </a:solidFill>
                <a:latin typeface="Times New Roman" panose="02020603050405020304" pitchFamily="18" charset="0"/>
                <a:cs typeface="Times New Roman" panose="02020603050405020304" pitchFamily="18" charset="0"/>
              </a:rPr>
              <a:t>Quỹ dự trữ quốc gia </a:t>
            </a:r>
            <a:r>
              <a:rPr lang="vi-VN" sz="2000" b="1">
                <a:solidFill>
                  <a:srgbClr val="000000"/>
                </a:solidFill>
                <a:latin typeface="Times New Roman" panose="02020603050405020304" pitchFamily="18" charset="0"/>
                <a:cs typeface="Times New Roman" panose="02020603050405020304" pitchFamily="18" charset="0"/>
              </a:rPr>
              <a:t>là Quỹ dự phòng chiến lược nhằm mục đích phòng ngừa, khắc phục hậu quả thiên tai, phục vụ an ninh quốc phòng và thực hiện các nhiệm vụ khác của Nhà nước.</a:t>
            </a:r>
            <a:endParaRPr lang="vi-VN" sz="2000" b="1">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C6B68D7-FCAB-4872-AE3A-6D4FE8CCC104}"/>
              </a:ext>
            </a:extLst>
          </p:cNvPr>
          <p:cNvPicPr>
            <a:picLocks noChangeAspect="1"/>
          </p:cNvPicPr>
          <p:nvPr/>
        </p:nvPicPr>
        <p:blipFill>
          <a:blip r:embed="rId2"/>
          <a:stretch>
            <a:fillRect/>
          </a:stretch>
        </p:blipFill>
        <p:spPr>
          <a:xfrm>
            <a:off x="2943665" y="3573125"/>
            <a:ext cx="2743200" cy="1666875"/>
          </a:xfrm>
          <a:prstGeom prst="rect">
            <a:avLst/>
          </a:prstGeom>
        </p:spPr>
      </p:pic>
      <p:pic>
        <p:nvPicPr>
          <p:cNvPr id="4" name="Picture 3">
            <a:extLst>
              <a:ext uri="{FF2B5EF4-FFF2-40B4-BE49-F238E27FC236}">
                <a16:creationId xmlns:a16="http://schemas.microsoft.com/office/drawing/2014/main" id="{5665F94F-EDEA-4D21-86E0-438438328387}"/>
              </a:ext>
            </a:extLst>
          </p:cNvPr>
          <p:cNvPicPr>
            <a:picLocks noChangeAspect="1"/>
          </p:cNvPicPr>
          <p:nvPr/>
        </p:nvPicPr>
        <p:blipFill>
          <a:blip r:embed="rId3"/>
          <a:stretch>
            <a:fillRect/>
          </a:stretch>
        </p:blipFill>
        <p:spPr>
          <a:xfrm>
            <a:off x="5955946" y="3615259"/>
            <a:ext cx="2724150" cy="1676400"/>
          </a:xfrm>
          <a:prstGeom prst="rect">
            <a:avLst/>
          </a:prstGeom>
        </p:spPr>
      </p:pic>
      <p:pic>
        <p:nvPicPr>
          <p:cNvPr id="10" name="Picture 9">
            <a:extLst>
              <a:ext uri="{FF2B5EF4-FFF2-40B4-BE49-F238E27FC236}">
                <a16:creationId xmlns:a16="http://schemas.microsoft.com/office/drawing/2014/main" id="{EB054115-DD35-455F-8C20-7747FF5C2BE0}"/>
              </a:ext>
            </a:extLst>
          </p:cNvPr>
          <p:cNvPicPr>
            <a:picLocks noChangeAspect="1"/>
          </p:cNvPicPr>
          <p:nvPr/>
        </p:nvPicPr>
        <p:blipFill>
          <a:blip r:embed="rId4"/>
          <a:stretch>
            <a:fillRect/>
          </a:stretch>
        </p:blipFill>
        <p:spPr>
          <a:xfrm>
            <a:off x="8991600" y="3581921"/>
            <a:ext cx="2619375" cy="1743075"/>
          </a:xfrm>
          <a:prstGeom prst="rect">
            <a:avLst/>
          </a:prstGeom>
        </p:spPr>
      </p:pic>
    </p:spTree>
    <p:extLst>
      <p:ext uri="{BB962C8B-B14F-4D97-AF65-F5344CB8AC3E}">
        <p14:creationId xmlns:p14="http://schemas.microsoft.com/office/powerpoint/2010/main" val="285090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485</TotalTime>
  <Words>2197</Words>
  <Application>Microsoft Office PowerPoint</Application>
  <PresentationFormat>Widescreen</PresentationFormat>
  <Paragraphs>198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Roboto</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Nga Tran</dc:creator>
  <cp:lastModifiedBy>THUY NGA</cp:lastModifiedBy>
  <cp:revision>46</cp:revision>
  <dcterms:created xsi:type="dcterms:W3CDTF">2017-11-13T02:24:04Z</dcterms:created>
  <dcterms:modified xsi:type="dcterms:W3CDTF">2021-09-04T03:27:36Z</dcterms:modified>
</cp:coreProperties>
</file>