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7"/>
  </p:notesMasterIdLst>
  <p:sldIdLst>
    <p:sldId id="256" r:id="rId3"/>
    <p:sldId id="274" r:id="rId4"/>
    <p:sldId id="275" r:id="rId5"/>
    <p:sldId id="276" r:id="rId6"/>
    <p:sldId id="279" r:id="rId7"/>
    <p:sldId id="282" r:id="rId8"/>
    <p:sldId id="280" r:id="rId9"/>
    <p:sldId id="281" r:id="rId10"/>
    <p:sldId id="278" r:id="rId11"/>
    <p:sldId id="283" r:id="rId12"/>
    <p:sldId id="284" r:id="rId13"/>
    <p:sldId id="285" r:id="rId14"/>
    <p:sldId id="286" r:id="rId15"/>
    <p:sldId id="287" r:id="rId16"/>
    <p:sldId id="288" r:id="rId17"/>
    <p:sldId id="299" r:id="rId18"/>
    <p:sldId id="289" r:id="rId19"/>
    <p:sldId id="292" r:id="rId20"/>
    <p:sldId id="293" r:id="rId21"/>
    <p:sldId id="295" r:id="rId22"/>
    <p:sldId id="300" r:id="rId23"/>
    <p:sldId id="296" r:id="rId24"/>
    <p:sldId id="298" r:id="rId25"/>
    <p:sldId id="29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chi.pham.322002@gmail.com" initials="k" lastIdx="1" clrIdx="0">
    <p:extLst>
      <p:ext uri="{19B8F6BF-5375-455C-9EA6-DF929625EA0E}">
        <p15:presenceInfo xmlns:p15="http://schemas.microsoft.com/office/powerpoint/2012/main" userId="4e894002bc998aa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08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AB6DAD-0750-494B-8842-454F524D1E82}" type="datetimeFigureOut">
              <a:rPr lang="vi-VN" smtClean="0"/>
              <a:t>17/02/2021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8078B-199F-476A-B0C8-D837E2E98B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4178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D094B09-5B37-4D5C-AFD2-D2D3F1C3D1A7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171789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DB59D07-1A73-4E02-95D0-1694D08BD4DC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484538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DB59D07-1A73-4E02-95D0-1694D08BD4DC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484538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537F021-6AD9-4FFA-99F3-259A65B3B241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111986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A06C70D-C0A5-430D-A2A1-DD9061B06C0F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343924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A06C70D-C0A5-430D-A2A1-DD9061B06C0F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343924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A06C70D-C0A5-430D-A2A1-DD9061B06C0F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343924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A06C70D-C0A5-430D-A2A1-DD9061B06C0F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343924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09419FB-DE9E-4896-8849-F7736AC3BF23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912339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D094B09-5B37-4D5C-AFD2-D2D3F1C3D1A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171789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AB3E293-D1DD-4659-9E75-31F3B16BB8B5}" type="datetimeFigureOut">
              <a:rPr lang="en-US" smtClean="0"/>
              <a:t>17/2/2021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51E51BE-02DC-4A13-BA3D-20C30F9893B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202085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3E293-D1DD-4659-9E75-31F3B16BB8B5}" type="datetimeFigureOut">
              <a:rPr lang="en-US" smtClean="0"/>
              <a:t>17/2/2021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E51BE-02DC-4A13-BA3D-20C30F989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3E293-D1DD-4659-9E75-31F3B16BB8B5}" type="datetimeFigureOut">
              <a:rPr lang="en-US" smtClean="0"/>
              <a:t>17/2/2021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E51BE-02DC-4A13-BA3D-20C30F989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465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êu đề và biểu đ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Biểu đồ 2"/>
          <p:cNvSpPr>
            <a:spLocks noGrp="1"/>
          </p:cNvSpPr>
          <p:nvPr>
            <p:ph type="chart" idx="1"/>
          </p:nvPr>
        </p:nvSpPr>
        <p:spPr>
          <a:xfrm>
            <a:off x="609600" y="1066801"/>
            <a:ext cx="10972800" cy="37004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9ED9-CE66-4F67-8996-E03B21C57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35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êu đề, Văn bản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sz="half" idx="1"/>
          </p:nvPr>
        </p:nvSpPr>
        <p:spPr>
          <a:xfrm>
            <a:off x="609600" y="1066801"/>
            <a:ext cx="5384800" cy="3700463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066801"/>
            <a:ext cx="5384800" cy="3700463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2A3D9-0F89-4D75-889A-A7A4C5A79F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89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51B6-D6DE-4ACA-8DF4-0BF6E60894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A9682-8D02-46B4-962A-06C881E1A2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76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51B6-D6DE-4ACA-8DF4-0BF6E60894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A9682-8D02-46B4-962A-06C881E1A2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154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51B6-D6DE-4ACA-8DF4-0BF6E60894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A9682-8D02-46B4-962A-06C881E1A2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522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51B6-D6DE-4ACA-8DF4-0BF6E60894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A9682-8D02-46B4-962A-06C881E1A2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8461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51B6-D6DE-4ACA-8DF4-0BF6E60894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A9682-8D02-46B4-962A-06C881E1A2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57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51B6-D6DE-4ACA-8DF4-0BF6E60894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A9682-8D02-46B4-962A-06C881E1A2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86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3E293-D1DD-4659-9E75-31F3B16BB8B5}" type="datetimeFigureOut">
              <a:rPr lang="en-US" smtClean="0"/>
              <a:t>17/2/2021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E51BE-02DC-4A13-BA3D-20C30F989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14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51B6-D6DE-4ACA-8DF4-0BF6E60894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A9682-8D02-46B4-962A-06C881E1A2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898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51B6-D6DE-4ACA-8DF4-0BF6E60894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A9682-8D02-46B4-962A-06C881E1A2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7086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51B6-D6DE-4ACA-8DF4-0BF6E60894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A9682-8D02-46B4-962A-06C881E1A2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733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51B6-D6DE-4ACA-8DF4-0BF6E60894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A9682-8D02-46B4-962A-06C881E1A2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871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E51B6-D6DE-4ACA-8DF4-0BF6E60894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A9682-8D02-46B4-962A-06C881E1A2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121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AB3E293-D1DD-4659-9E75-31F3B16BB8B5}" type="datetimeFigureOut">
              <a:rPr lang="en-US" smtClean="0"/>
              <a:t>17/2/2021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51E51BE-02DC-4A13-BA3D-20C30F9893B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191693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3E293-D1DD-4659-9E75-31F3B16BB8B5}" type="datetimeFigureOut">
              <a:rPr lang="en-US" smtClean="0"/>
              <a:t>17/2/2021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E51BE-02DC-4A13-BA3D-20C30F989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18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3E293-D1DD-4659-9E75-31F3B16BB8B5}" type="datetimeFigureOut">
              <a:rPr lang="en-US" smtClean="0"/>
              <a:t>17/2/2021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E51BE-02DC-4A13-BA3D-20C30F989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1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3E293-D1DD-4659-9E75-31F3B16BB8B5}" type="datetimeFigureOut">
              <a:rPr lang="en-US" smtClean="0"/>
              <a:t>17/2/2021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E51BE-02DC-4A13-BA3D-20C30F989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92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3E293-D1DD-4659-9E75-31F3B16BB8B5}" type="datetimeFigureOut">
              <a:rPr lang="en-US" smtClean="0"/>
              <a:t>17/2/2021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E51BE-02DC-4A13-BA3D-20C30F989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66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AB3E293-D1DD-4659-9E75-31F3B16BB8B5}" type="datetimeFigureOut">
              <a:rPr lang="en-US" smtClean="0"/>
              <a:t>17/2/2021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51E51BE-02DC-4A13-BA3D-20C30F9893B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79325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AB3E293-D1DD-4659-9E75-31F3B16BB8B5}" type="datetimeFigureOut">
              <a:rPr lang="en-US" smtClean="0"/>
              <a:t>17/2/2021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51E51BE-02DC-4A13-BA3D-20C30F9893B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85854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AB3E293-D1DD-4659-9E75-31F3B16BB8B5}" type="datetimeFigureOut">
              <a:rPr lang="en-US" smtClean="0"/>
              <a:t>17/2/2021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351E51BE-02DC-4A13-BA3D-20C30F9893B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7117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E51B6-D6DE-4ACA-8DF4-0BF6E60894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A9682-8D02-46B4-962A-06C881E1A2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907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microsoft.com/office/2007/relationships/hdphoto" Target="../media/hdphoto4.wdp"/><Relationship Id="rId4" Type="http://schemas.openxmlformats.org/officeDocument/2006/relationships/image" Target="../media/image21.pn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4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5.wdp"/><Relationship Id="rId4" Type="http://schemas.openxmlformats.org/officeDocument/2006/relationships/image" Target="../media/image21.png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image" Target="../media/image37.gif"/><Relationship Id="rId4" Type="http://schemas.openxmlformats.org/officeDocument/2006/relationships/image" Target="../media/image21.pn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hyperlink" Target="http://vi.wikipedia.org/wiki/L%C6%B0u_hu%E1%BB%B3nh" TargetMode="External"/><Relationship Id="rId21" Type="http://schemas.openxmlformats.org/officeDocument/2006/relationships/hyperlink" Target="http://vi.wikipedia.org/wiki/Natri" TargetMode="External"/><Relationship Id="rId42" Type="http://schemas.openxmlformats.org/officeDocument/2006/relationships/hyperlink" Target="http://vi.wikipedia.org/w/index.php?title=Gali&amp;action=edit" TargetMode="External"/><Relationship Id="rId47" Type="http://schemas.openxmlformats.org/officeDocument/2006/relationships/hyperlink" Target="http://vi.wikipedia.org/wiki/Krypton" TargetMode="External"/><Relationship Id="rId63" Type="http://schemas.openxmlformats.org/officeDocument/2006/relationships/hyperlink" Target="http://vi.wikipedia.org/w/index.php?title=Antimon&amp;action=edit" TargetMode="External"/><Relationship Id="rId68" Type="http://schemas.openxmlformats.org/officeDocument/2006/relationships/hyperlink" Target="http://vi.wikipedia.org/wiki/X%C3%AAzi" TargetMode="External"/><Relationship Id="rId84" Type="http://schemas.openxmlformats.org/officeDocument/2006/relationships/hyperlink" Target="http://vi.wikipedia.org/wiki/Astatin" TargetMode="External"/><Relationship Id="rId89" Type="http://schemas.openxmlformats.org/officeDocument/2006/relationships/hyperlink" Target="http://vi.wikipedia.org/w/index.php?title=Actini&amp;action=edit" TargetMode="External"/><Relationship Id="rId7" Type="http://schemas.openxmlformats.org/officeDocument/2006/relationships/image" Target="../media/image10.png"/><Relationship Id="rId71" Type="http://schemas.openxmlformats.org/officeDocument/2006/relationships/hyperlink" Target="http://vi.wikipedia.org/w/index.php?title=Hafni&amp;action=edit" TargetMode="External"/><Relationship Id="rId92" Type="http://schemas.openxmlformats.org/officeDocument/2006/relationships/hyperlink" Target="http://vi.wikipedia.org/w/index.php?title=Seaborgi&amp;action=edit" TargetMode="External"/><Relationship Id="rId2" Type="http://schemas.openxmlformats.org/officeDocument/2006/relationships/notesSlide" Target="../notesSlides/notesSlide2.xml"/><Relationship Id="rId16" Type="http://schemas.openxmlformats.org/officeDocument/2006/relationships/hyperlink" Target="http://vi.wikipedia.org/wiki/Nit%C6%A1" TargetMode="External"/><Relationship Id="rId29" Type="http://schemas.openxmlformats.org/officeDocument/2006/relationships/hyperlink" Target="http://vi.wikipedia.org/wiki/Chu_k%E1%BB%B3_nguy%C3%AAn_t%E1%BB%91_4" TargetMode="External"/><Relationship Id="rId11" Type="http://schemas.openxmlformats.org/officeDocument/2006/relationships/hyperlink" Target="http://vi.wikipedia.org/wiki/Chu_k%E1%BB%B3_nguy%C3%AAn_t%E1%BB%91_2" TargetMode="External"/><Relationship Id="rId24" Type="http://schemas.openxmlformats.org/officeDocument/2006/relationships/hyperlink" Target="http://vi.wikipedia.org/wiki/Silic" TargetMode="External"/><Relationship Id="rId32" Type="http://schemas.openxmlformats.org/officeDocument/2006/relationships/hyperlink" Target="http://vi.wikipedia.org/wiki/Scandi" TargetMode="External"/><Relationship Id="rId37" Type="http://schemas.openxmlformats.org/officeDocument/2006/relationships/hyperlink" Target="http://vi.wikipedia.org/wiki/S%E1%BA%AFt" TargetMode="External"/><Relationship Id="rId40" Type="http://schemas.openxmlformats.org/officeDocument/2006/relationships/hyperlink" Target="http://vi.wikipedia.org/wiki/%C4%90%E1%BB%93ng_(nguy%C3%AAn_t%E1%BB%91)" TargetMode="External"/><Relationship Id="rId45" Type="http://schemas.openxmlformats.org/officeDocument/2006/relationships/hyperlink" Target="http://vi.wikipedia.org/w/index.php?title=Selen&amp;action=edit" TargetMode="External"/><Relationship Id="rId53" Type="http://schemas.openxmlformats.org/officeDocument/2006/relationships/hyperlink" Target="http://vi.wikipedia.org/wiki/Niobi" TargetMode="External"/><Relationship Id="rId58" Type="http://schemas.openxmlformats.org/officeDocument/2006/relationships/hyperlink" Target="http://vi.wikipedia.org/w/index.php?title=Paladi&amp;action=edit" TargetMode="External"/><Relationship Id="rId66" Type="http://schemas.openxmlformats.org/officeDocument/2006/relationships/hyperlink" Target="http://vi.wikipedia.org/wiki/Xenon" TargetMode="External"/><Relationship Id="rId74" Type="http://schemas.openxmlformats.org/officeDocument/2006/relationships/hyperlink" Target="http://vi.wikipedia.org/w/index.php?title=Rheni&amp;action=edit" TargetMode="External"/><Relationship Id="rId79" Type="http://schemas.openxmlformats.org/officeDocument/2006/relationships/hyperlink" Target="http://vi.wikipedia.org/wiki/Th%E1%BB%A7y_ng%C3%A2n" TargetMode="External"/><Relationship Id="rId87" Type="http://schemas.openxmlformats.org/officeDocument/2006/relationships/hyperlink" Target="http://vi.wikipedia.org/wiki/Franxi" TargetMode="External"/><Relationship Id="rId102" Type="http://schemas.openxmlformats.org/officeDocument/2006/relationships/hyperlink" Target="http://vi.wikipedia.org/w/index.php?title=Ununhexi&amp;action=edit" TargetMode="External"/><Relationship Id="rId5" Type="http://schemas.openxmlformats.org/officeDocument/2006/relationships/image" Target="../media/image8.png"/><Relationship Id="rId61" Type="http://schemas.openxmlformats.org/officeDocument/2006/relationships/hyperlink" Target="http://vi.wikipedia.org/w/index.php?title=Indi&amp;action=edit" TargetMode="External"/><Relationship Id="rId82" Type="http://schemas.openxmlformats.org/officeDocument/2006/relationships/hyperlink" Target="http://vi.wikipedia.org/wiki/Bitmut" TargetMode="External"/><Relationship Id="rId90" Type="http://schemas.openxmlformats.org/officeDocument/2006/relationships/hyperlink" Target="http://vi.wikipedia.org/w/index.php?title=Rutherfordi&amp;action=edit" TargetMode="External"/><Relationship Id="rId95" Type="http://schemas.openxmlformats.org/officeDocument/2006/relationships/hyperlink" Target="http://vi.wikipedia.org/w/index.php?title=Meitneri&amp;action=edit" TargetMode="External"/><Relationship Id="rId19" Type="http://schemas.openxmlformats.org/officeDocument/2006/relationships/hyperlink" Target="http://vi.wikipedia.org/wiki/Neon" TargetMode="External"/><Relationship Id="rId14" Type="http://schemas.openxmlformats.org/officeDocument/2006/relationships/hyperlink" Target="http://vi.wikipedia.org/wiki/Bo" TargetMode="External"/><Relationship Id="rId22" Type="http://schemas.openxmlformats.org/officeDocument/2006/relationships/hyperlink" Target="http://vi.wikipedia.org/wiki/Magi%C3%AA" TargetMode="External"/><Relationship Id="rId27" Type="http://schemas.openxmlformats.org/officeDocument/2006/relationships/hyperlink" Target="http://vi.wikipedia.org/wiki/Clo" TargetMode="External"/><Relationship Id="rId30" Type="http://schemas.openxmlformats.org/officeDocument/2006/relationships/hyperlink" Target="http://vi.wikipedia.org/wiki/Kali" TargetMode="External"/><Relationship Id="rId35" Type="http://schemas.openxmlformats.org/officeDocument/2006/relationships/hyperlink" Target="http://vi.wikipedia.org/wiki/Crom" TargetMode="External"/><Relationship Id="rId43" Type="http://schemas.openxmlformats.org/officeDocument/2006/relationships/hyperlink" Target="http://vi.wikipedia.org/w/index.php?title=Gecmani&amp;action=edit" TargetMode="External"/><Relationship Id="rId48" Type="http://schemas.openxmlformats.org/officeDocument/2006/relationships/hyperlink" Target="http://vi.wikipedia.org/wiki/Chu_k%E1%BB%B3_nguy%C3%AAn_t%E1%BB%91_5" TargetMode="External"/><Relationship Id="rId56" Type="http://schemas.openxmlformats.org/officeDocument/2006/relationships/hyperlink" Target="http://vi.wikipedia.org/w/index.php?title=Rutheni&amp;action=edit" TargetMode="External"/><Relationship Id="rId64" Type="http://schemas.openxmlformats.org/officeDocument/2006/relationships/hyperlink" Target="http://vi.wikipedia.org/wiki/Telua" TargetMode="External"/><Relationship Id="rId69" Type="http://schemas.openxmlformats.org/officeDocument/2006/relationships/hyperlink" Target="http://vi.wikipedia.org/wiki/Bari" TargetMode="External"/><Relationship Id="rId77" Type="http://schemas.openxmlformats.org/officeDocument/2006/relationships/hyperlink" Target="http://vi.wikipedia.org/wiki/Platin" TargetMode="External"/><Relationship Id="rId100" Type="http://schemas.openxmlformats.org/officeDocument/2006/relationships/hyperlink" Target="http://vi.wikipedia.org/w/index.php?title=Ununquadi&amp;action=edit" TargetMode="External"/><Relationship Id="rId105" Type="http://schemas.openxmlformats.org/officeDocument/2006/relationships/image" Target="../media/image11.jpg"/><Relationship Id="rId8" Type="http://schemas.openxmlformats.org/officeDocument/2006/relationships/hyperlink" Target="http://vi.wikipedia.org/wiki/Chu_k%E1%BB%B3_nguy%C3%AAn_t%E1%BB%91_1" TargetMode="External"/><Relationship Id="rId51" Type="http://schemas.openxmlformats.org/officeDocument/2006/relationships/hyperlink" Target="http://vi.wikipedia.org/w/index.php?title=Yttri&amp;action=edit" TargetMode="External"/><Relationship Id="rId72" Type="http://schemas.openxmlformats.org/officeDocument/2006/relationships/hyperlink" Target="http://vi.wikipedia.org/wiki/Tantali" TargetMode="External"/><Relationship Id="rId80" Type="http://schemas.openxmlformats.org/officeDocument/2006/relationships/hyperlink" Target="http://vi.wikipedia.org/wiki/Tali" TargetMode="External"/><Relationship Id="rId85" Type="http://schemas.openxmlformats.org/officeDocument/2006/relationships/hyperlink" Target="http://vi.wikipedia.org/w/index.php?title=Radon&amp;action=edit" TargetMode="External"/><Relationship Id="rId93" Type="http://schemas.openxmlformats.org/officeDocument/2006/relationships/hyperlink" Target="http://vi.wikipedia.org/w/index.php?title=Bohri&amp;action=edit" TargetMode="External"/><Relationship Id="rId98" Type="http://schemas.openxmlformats.org/officeDocument/2006/relationships/hyperlink" Target="http://vi.wikipedia.org/w/index.php?title=Ununbi&amp;action=edit" TargetMode="External"/><Relationship Id="rId3" Type="http://schemas.openxmlformats.org/officeDocument/2006/relationships/image" Target="../media/image6.png"/><Relationship Id="rId12" Type="http://schemas.openxmlformats.org/officeDocument/2006/relationships/hyperlink" Target="http://vi.wikipedia.org/wiki/Liti" TargetMode="External"/><Relationship Id="rId17" Type="http://schemas.openxmlformats.org/officeDocument/2006/relationships/hyperlink" Target="http://vi.wikipedia.org/wiki/%C3%94xy" TargetMode="External"/><Relationship Id="rId25" Type="http://schemas.openxmlformats.org/officeDocument/2006/relationships/hyperlink" Target="http://vi.wikipedia.org/wiki/Ph%E1%BB%91tpho" TargetMode="External"/><Relationship Id="rId33" Type="http://schemas.openxmlformats.org/officeDocument/2006/relationships/hyperlink" Target="http://vi.wikipedia.org/wiki/Titan" TargetMode="External"/><Relationship Id="rId38" Type="http://schemas.openxmlformats.org/officeDocument/2006/relationships/hyperlink" Target="http://vi.wikipedia.org/wiki/Coban" TargetMode="External"/><Relationship Id="rId46" Type="http://schemas.openxmlformats.org/officeDocument/2006/relationships/hyperlink" Target="http://vi.wikipedia.org/wiki/Br%C3%B4m" TargetMode="External"/><Relationship Id="rId59" Type="http://schemas.openxmlformats.org/officeDocument/2006/relationships/hyperlink" Target="http://vi.wikipedia.org/wiki/B%E1%BA%A1c" TargetMode="External"/><Relationship Id="rId67" Type="http://schemas.openxmlformats.org/officeDocument/2006/relationships/hyperlink" Target="http://vi.wikipedia.org/wiki/Chu_k%E1%BB%B3_nguy%C3%AAn_t%E1%BB%91_6" TargetMode="External"/><Relationship Id="rId103" Type="http://schemas.openxmlformats.org/officeDocument/2006/relationships/hyperlink" Target="http://vi.wikipedia.org/w/index.php?title=Ununsepti&amp;action=edit" TargetMode="External"/><Relationship Id="rId20" Type="http://schemas.openxmlformats.org/officeDocument/2006/relationships/hyperlink" Target="http://vi.wikipedia.org/wiki/Chu_k%E1%BB%B3_nguy%C3%AAn_t%E1%BB%91_3" TargetMode="External"/><Relationship Id="rId41" Type="http://schemas.openxmlformats.org/officeDocument/2006/relationships/hyperlink" Target="http://vi.wikipedia.org/wiki/K%E1%BA%BDm" TargetMode="External"/><Relationship Id="rId54" Type="http://schemas.openxmlformats.org/officeDocument/2006/relationships/hyperlink" Target="http://vi.wikipedia.org/w/index.php?title=Molypden&amp;action=edit" TargetMode="External"/><Relationship Id="rId62" Type="http://schemas.openxmlformats.org/officeDocument/2006/relationships/hyperlink" Target="http://vi.wikipedia.org/wiki/Thi%E1%BA%BFc" TargetMode="External"/><Relationship Id="rId70" Type="http://schemas.openxmlformats.org/officeDocument/2006/relationships/hyperlink" Target="http://vi.wikipedia.org/w/index.php?title=Lantan&amp;action=edit" TargetMode="External"/><Relationship Id="rId75" Type="http://schemas.openxmlformats.org/officeDocument/2006/relationships/hyperlink" Target="http://vi.wikipedia.org/w/index.php?title=Osmi&amp;action=edit" TargetMode="External"/><Relationship Id="rId83" Type="http://schemas.openxmlformats.org/officeDocument/2006/relationships/hyperlink" Target="http://vi.wikipedia.org/w/index.php?title=Poloni&amp;action=edit" TargetMode="External"/><Relationship Id="rId88" Type="http://schemas.openxmlformats.org/officeDocument/2006/relationships/hyperlink" Target="http://vi.wikipedia.org/w/index.php?title=Radi&amp;action=edit" TargetMode="External"/><Relationship Id="rId91" Type="http://schemas.openxmlformats.org/officeDocument/2006/relationships/hyperlink" Target="http://vi.wikipedia.org/w/index.php?title=Dubni&amp;action=edit" TargetMode="External"/><Relationship Id="rId96" Type="http://schemas.openxmlformats.org/officeDocument/2006/relationships/hyperlink" Target="http://vi.wikipedia.org/w/index.php?title=Darmstadti&amp;action=edit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5" Type="http://schemas.openxmlformats.org/officeDocument/2006/relationships/hyperlink" Target="http://vi.wikipedia.org/wiki/Cacbon" TargetMode="External"/><Relationship Id="rId23" Type="http://schemas.openxmlformats.org/officeDocument/2006/relationships/hyperlink" Target="http://vi.wikipedia.org/wiki/Nh%C3%B4m" TargetMode="External"/><Relationship Id="rId28" Type="http://schemas.openxmlformats.org/officeDocument/2006/relationships/hyperlink" Target="http://vi.wikipedia.org/wiki/Agon" TargetMode="External"/><Relationship Id="rId36" Type="http://schemas.openxmlformats.org/officeDocument/2006/relationships/hyperlink" Target="http://vi.wikipedia.org/wiki/Mangan" TargetMode="External"/><Relationship Id="rId49" Type="http://schemas.openxmlformats.org/officeDocument/2006/relationships/hyperlink" Target="http://vi.wikipedia.org/wiki/Rubidi" TargetMode="External"/><Relationship Id="rId57" Type="http://schemas.openxmlformats.org/officeDocument/2006/relationships/hyperlink" Target="http://vi.wikipedia.org/w/index.php?title=Rhodi&amp;action=edit" TargetMode="External"/><Relationship Id="rId10" Type="http://schemas.openxmlformats.org/officeDocument/2006/relationships/hyperlink" Target="http://vi.wikipedia.org/wiki/H%C3%AAli" TargetMode="External"/><Relationship Id="rId31" Type="http://schemas.openxmlformats.org/officeDocument/2006/relationships/hyperlink" Target="http://vi.wikipedia.org/wiki/Canxi" TargetMode="External"/><Relationship Id="rId44" Type="http://schemas.openxmlformats.org/officeDocument/2006/relationships/hyperlink" Target="http://vi.wikipedia.org/w/index.php?title=Asen&amp;action=edit" TargetMode="External"/><Relationship Id="rId52" Type="http://schemas.openxmlformats.org/officeDocument/2006/relationships/hyperlink" Target="http://vi.wikipedia.org/w/index.php?title=Zirconi&amp;action=edit" TargetMode="External"/><Relationship Id="rId60" Type="http://schemas.openxmlformats.org/officeDocument/2006/relationships/hyperlink" Target="http://vi.wikipedia.org/wiki/Cadmi" TargetMode="External"/><Relationship Id="rId65" Type="http://schemas.openxmlformats.org/officeDocument/2006/relationships/hyperlink" Target="http://vi.wikipedia.org/wiki/I%E1%BB%91t" TargetMode="External"/><Relationship Id="rId73" Type="http://schemas.openxmlformats.org/officeDocument/2006/relationships/hyperlink" Target="http://vi.wikipedia.org/w/index.php?title=Vonfram&amp;action=edit" TargetMode="External"/><Relationship Id="rId78" Type="http://schemas.openxmlformats.org/officeDocument/2006/relationships/hyperlink" Target="http://vi.wikipedia.org/wiki/V%C3%A0ng" TargetMode="External"/><Relationship Id="rId81" Type="http://schemas.openxmlformats.org/officeDocument/2006/relationships/hyperlink" Target="http://vi.wikipedia.org/wiki/Ch%C3%AC" TargetMode="External"/><Relationship Id="rId86" Type="http://schemas.openxmlformats.org/officeDocument/2006/relationships/hyperlink" Target="http://vi.wikipedia.org/wiki/Chu_k%E1%BB%B3_nguy%C3%AAn_t%E1%BB%91_7" TargetMode="External"/><Relationship Id="rId94" Type="http://schemas.openxmlformats.org/officeDocument/2006/relationships/hyperlink" Target="http://vi.wikipedia.org/w/index.php?title=Hassi&amp;action=edit" TargetMode="External"/><Relationship Id="rId99" Type="http://schemas.openxmlformats.org/officeDocument/2006/relationships/hyperlink" Target="http://vi.wikipedia.org/w/index.php?title=Ununtri&amp;action=edit" TargetMode="External"/><Relationship Id="rId101" Type="http://schemas.openxmlformats.org/officeDocument/2006/relationships/hyperlink" Target="http://vi.wikipedia.org/w/index.php?title=Ununpenti&amp;action=edit" TargetMode="External"/><Relationship Id="rId4" Type="http://schemas.openxmlformats.org/officeDocument/2006/relationships/image" Target="../media/image7.png"/><Relationship Id="rId9" Type="http://schemas.openxmlformats.org/officeDocument/2006/relationships/hyperlink" Target="http://vi.wikipedia.org/wiki/Hi%C4%91r%C3%B4" TargetMode="External"/><Relationship Id="rId13" Type="http://schemas.openxmlformats.org/officeDocument/2006/relationships/hyperlink" Target="http://vi.wikipedia.org/wiki/Berili" TargetMode="External"/><Relationship Id="rId18" Type="http://schemas.openxmlformats.org/officeDocument/2006/relationships/hyperlink" Target="http://vi.wikipedia.org/wiki/Flo" TargetMode="External"/><Relationship Id="rId39" Type="http://schemas.openxmlformats.org/officeDocument/2006/relationships/hyperlink" Target="http://vi.wikipedia.org/wiki/Niken" TargetMode="External"/><Relationship Id="rId34" Type="http://schemas.openxmlformats.org/officeDocument/2006/relationships/hyperlink" Target="http://vi.wikipedia.org/wiki/Vana%C4%91i" TargetMode="External"/><Relationship Id="rId50" Type="http://schemas.openxmlformats.org/officeDocument/2006/relationships/hyperlink" Target="http://vi.wikipedia.org/w/index.php?title=Stronti&amp;action=edit" TargetMode="External"/><Relationship Id="rId55" Type="http://schemas.openxmlformats.org/officeDocument/2006/relationships/hyperlink" Target="http://vi.wikipedia.org/w/index.php?title=Tecneti&amp;action=edit" TargetMode="External"/><Relationship Id="rId76" Type="http://schemas.openxmlformats.org/officeDocument/2006/relationships/hyperlink" Target="http://vi.wikipedia.org/w/index.php?title=Iridi&amp;action=edit" TargetMode="External"/><Relationship Id="rId97" Type="http://schemas.openxmlformats.org/officeDocument/2006/relationships/hyperlink" Target="http://vi.wikipedia.org/w/index.php?title=Roentgeni&amp;action=edit" TargetMode="External"/><Relationship Id="rId104" Type="http://schemas.openxmlformats.org/officeDocument/2006/relationships/hyperlink" Target="http://vi.wikipedia.org/wiki/Ununocti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4.jpeg"/><Relationship Id="rId4" Type="http://schemas.openxmlformats.org/officeDocument/2006/relationships/image" Target="../media/image7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3620" y="1174146"/>
            <a:ext cx="10002037" cy="70645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l"/>
            <a:r>
              <a:rPr lang="vi-VN" sz="2400" b="1" u="sng" kern="0" cap="none">
                <a:solidFill>
                  <a:srgbClr val="FF0000"/>
                </a:solidFill>
                <a:sym typeface="Lora"/>
                <a:rtl val="0"/>
              </a:rPr>
              <a:t>LUYỆN TẬP: </a:t>
            </a:r>
            <a:endParaRPr lang="en-US" sz="2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7952" y="10427608"/>
            <a:ext cx="2767716" cy="227141"/>
          </a:xfrm>
        </p:spPr>
        <p:txBody>
          <a:bodyPr>
            <a:normAutofit fontScale="40000" lnSpcReduction="20000"/>
          </a:bodyPr>
          <a:lstStyle/>
          <a:p>
            <a:endParaRPr lang="en-US" dirty="0"/>
          </a:p>
        </p:txBody>
      </p:sp>
      <p:pic>
        <p:nvPicPr>
          <p:cNvPr id="1026" name="Picture 2" descr="Nhôm – Wikipedia tiếng Việ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620" y="3248704"/>
            <a:ext cx="2724358" cy="22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uminium Oxide (Al2O3), Grade Standard: Reagent Grade, Rs 45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927" y="3248704"/>
            <a:ext cx="2905803" cy="22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luminium Oxide (Al2O3), Grade Standard: Reagent Grade, Rs 45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0354" y="8293293"/>
            <a:ext cx="1555307" cy="13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iễn đàn Tin học Công nghệ - Vforum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678" y="3248704"/>
            <a:ext cx="2997729" cy="222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050175" y="1758701"/>
            <a:ext cx="10002037" cy="12086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>
            <a:lvl1pPr algn="ctr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5000"/>
              </a:lnSpc>
            </a:pPr>
            <a:r>
              <a:rPr lang="vi-VN" sz="3200" b="1" kern="0" cap="none" smtClean="0">
                <a:solidFill>
                  <a:srgbClr val="000000"/>
                </a:solidFill>
                <a:sym typeface="Lora"/>
                <a:rtl val="0"/>
              </a:rPr>
              <a:t>TÍNH CHẤT CỦA NHÔM </a:t>
            </a:r>
          </a:p>
          <a:p>
            <a:pPr>
              <a:lnSpc>
                <a:spcPct val="125000"/>
              </a:lnSpc>
            </a:pPr>
            <a:r>
              <a:rPr lang="vi-VN" sz="3200" b="1" kern="0" cap="none" smtClean="0">
                <a:solidFill>
                  <a:srgbClr val="000000"/>
                </a:solidFill>
                <a:sym typeface="Lora"/>
                <a:rtl val="0"/>
              </a:rPr>
              <a:t>VÀ HỢP CHẤT CỦA NHÔM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50174" y="5630532"/>
            <a:ext cx="10002037" cy="7064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>
            <a:lvl1pPr algn="ctr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400" b="1" u="sng" kern="0" cap="none" smtClean="0">
                <a:solidFill>
                  <a:srgbClr val="FF0000"/>
                </a:solidFill>
                <a:sym typeface="Lora"/>
                <a:rtl val="0"/>
              </a:rPr>
              <a:t>GV: PHẠM THỊ TRÚC LY </a:t>
            </a:r>
            <a:endParaRPr lang="en-US" sz="2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Google Shape;301;p31"/>
          <p:cNvPicPr preferRelativeResize="0"/>
          <p:nvPr/>
        </p:nvPicPr>
        <p:blipFill rotWithShape="1">
          <a:blip r:embed="rId6"/>
          <a:srcRect/>
          <a:stretch/>
        </p:blipFill>
        <p:spPr>
          <a:xfrm>
            <a:off x="9236542" y="752941"/>
            <a:ext cx="1357886" cy="13578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6794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400" y="-28575"/>
            <a:ext cx="12242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5400" y="-28575"/>
            <a:ext cx="12242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5400" y="-28575"/>
            <a:ext cx="12242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5400" y="-28575"/>
            <a:ext cx="12242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98" descr="card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-28575"/>
            <a:ext cx="12242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179014" y="378725"/>
            <a:ext cx="8275153" cy="689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KIẾN THỨC CẦN NHỚ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41"/>
          <p:cNvGrpSpPr>
            <a:grpSpLocks/>
          </p:cNvGrpSpPr>
          <p:nvPr/>
        </p:nvGrpSpPr>
        <p:grpSpPr bwMode="auto">
          <a:xfrm rot="19632028">
            <a:off x="3282690" y="2328269"/>
            <a:ext cx="3310061" cy="755189"/>
            <a:chOff x="1392" y="3137"/>
            <a:chExt cx="3360" cy="534"/>
          </a:xfrm>
        </p:grpSpPr>
        <p:sp>
          <p:nvSpPr>
            <p:cNvPr id="13" name="Oval 132"/>
            <p:cNvSpPr>
              <a:spLocks noChangeArrowheads="1"/>
            </p:cNvSpPr>
            <p:nvPr/>
          </p:nvSpPr>
          <p:spPr bwMode="gray">
            <a:xfrm>
              <a:off x="1392" y="3137"/>
              <a:ext cx="3350" cy="526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tint val="0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Oval 133"/>
            <p:cNvSpPr>
              <a:spLocks noChangeArrowheads="1"/>
            </p:cNvSpPr>
            <p:nvPr/>
          </p:nvSpPr>
          <p:spPr bwMode="gray">
            <a:xfrm>
              <a:off x="1392" y="3145"/>
              <a:ext cx="3360" cy="526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CC6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Oval 134"/>
            <p:cNvSpPr>
              <a:spLocks noChangeArrowheads="1"/>
            </p:cNvSpPr>
            <p:nvPr/>
          </p:nvSpPr>
          <p:spPr bwMode="gray">
            <a:xfrm>
              <a:off x="1417" y="3145"/>
              <a:ext cx="3287" cy="526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54118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Oval 135"/>
            <p:cNvSpPr>
              <a:spLocks noChangeArrowheads="1"/>
            </p:cNvSpPr>
            <p:nvPr/>
          </p:nvSpPr>
          <p:spPr bwMode="gray">
            <a:xfrm>
              <a:off x="1417" y="3145"/>
              <a:ext cx="3287" cy="526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63529"/>
                    <a:invGamma/>
                  </a:srgbClr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87"/>
          <p:cNvGrpSpPr>
            <a:grpSpLocks/>
          </p:cNvGrpSpPr>
          <p:nvPr/>
        </p:nvGrpSpPr>
        <p:grpSpPr bwMode="auto">
          <a:xfrm>
            <a:off x="1600218" y="3633788"/>
            <a:ext cx="2275668" cy="2344627"/>
            <a:chOff x="839" y="1224"/>
            <a:chExt cx="862" cy="862"/>
          </a:xfrm>
        </p:grpSpPr>
        <p:sp>
          <p:nvSpPr>
            <p:cNvPr id="18" name="Oval 88"/>
            <p:cNvSpPr>
              <a:spLocks noChangeArrowheads="1"/>
            </p:cNvSpPr>
            <p:nvPr/>
          </p:nvSpPr>
          <p:spPr bwMode="gray">
            <a:xfrm>
              <a:off x="839" y="1224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tint val="0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19" name="Oval 89"/>
            <p:cNvSpPr>
              <a:spLocks noChangeArrowheads="1"/>
            </p:cNvSpPr>
            <p:nvPr/>
          </p:nvSpPr>
          <p:spPr bwMode="gray">
            <a:xfrm>
              <a:off x="839" y="1224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CC6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20" name="Oval 90"/>
            <p:cNvSpPr>
              <a:spLocks noChangeArrowheads="1"/>
            </p:cNvSpPr>
            <p:nvPr/>
          </p:nvSpPr>
          <p:spPr bwMode="gray">
            <a:xfrm>
              <a:off x="895" y="1280"/>
              <a:ext cx="750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54118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21" name="Oval 91"/>
            <p:cNvSpPr>
              <a:spLocks noChangeArrowheads="1"/>
            </p:cNvSpPr>
            <p:nvPr/>
          </p:nvSpPr>
          <p:spPr bwMode="gray">
            <a:xfrm>
              <a:off x="896" y="1280"/>
              <a:ext cx="749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63529"/>
                    <a:invGamma/>
                  </a:srgbClr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22" name="Oval 92"/>
            <p:cNvSpPr>
              <a:spLocks noChangeArrowheads="1"/>
            </p:cNvSpPr>
            <p:nvPr/>
          </p:nvSpPr>
          <p:spPr bwMode="gray">
            <a:xfrm>
              <a:off x="936" y="1318"/>
              <a:ext cx="674" cy="67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23" name="Oval 93"/>
            <p:cNvSpPr>
              <a:spLocks noChangeArrowheads="1"/>
            </p:cNvSpPr>
            <p:nvPr/>
          </p:nvSpPr>
          <p:spPr bwMode="gray">
            <a:xfrm>
              <a:off x="947" y="1329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24" name="Oval 94"/>
            <p:cNvSpPr>
              <a:spLocks noChangeArrowheads="1"/>
            </p:cNvSpPr>
            <p:nvPr/>
          </p:nvSpPr>
          <p:spPr bwMode="gray">
            <a:xfrm>
              <a:off x="955" y="1333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25" name="Oval 95"/>
            <p:cNvSpPr>
              <a:spLocks noChangeArrowheads="1"/>
            </p:cNvSpPr>
            <p:nvPr/>
          </p:nvSpPr>
          <p:spPr bwMode="gray">
            <a:xfrm>
              <a:off x="962" y="1339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26" name="Oval 96"/>
            <p:cNvSpPr>
              <a:spLocks noChangeArrowheads="1"/>
            </p:cNvSpPr>
            <p:nvPr/>
          </p:nvSpPr>
          <p:spPr bwMode="gray">
            <a:xfrm>
              <a:off x="997" y="1356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</p:grpSp>
      <p:sp>
        <p:nvSpPr>
          <p:cNvPr id="27" name="Text Box 44"/>
          <p:cNvSpPr txBox="1">
            <a:spLocks noChangeArrowheads="1"/>
          </p:cNvSpPr>
          <p:nvPr/>
        </p:nvSpPr>
        <p:spPr bwMode="gray">
          <a:xfrm rot="19702488">
            <a:off x="3691004" y="2449008"/>
            <a:ext cx="24995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NHÔM OXIT</a:t>
            </a:r>
            <a:endParaRPr lang="en-US" sz="28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Group 142"/>
          <p:cNvGrpSpPr>
            <a:grpSpLocks/>
          </p:cNvGrpSpPr>
          <p:nvPr/>
        </p:nvGrpSpPr>
        <p:grpSpPr bwMode="auto">
          <a:xfrm rot="20337545">
            <a:off x="4053781" y="3051748"/>
            <a:ext cx="4152775" cy="755189"/>
            <a:chOff x="1392" y="3137"/>
            <a:chExt cx="3360" cy="534"/>
          </a:xfrm>
        </p:grpSpPr>
        <p:sp>
          <p:nvSpPr>
            <p:cNvPr id="29" name="Oval 143"/>
            <p:cNvSpPr>
              <a:spLocks noChangeArrowheads="1"/>
            </p:cNvSpPr>
            <p:nvPr/>
          </p:nvSpPr>
          <p:spPr bwMode="gray">
            <a:xfrm>
              <a:off x="1392" y="3137"/>
              <a:ext cx="3350" cy="526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gamma/>
                    <a:tint val="0"/>
                    <a:invGamma/>
                  </a:srgbClr>
                </a:gs>
                <a:gs pos="50000">
                  <a:srgbClr val="FAAF54"/>
                </a:gs>
                <a:gs pos="100000">
                  <a:srgbClr val="FAAF54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Oval 144"/>
            <p:cNvSpPr>
              <a:spLocks noChangeArrowheads="1"/>
            </p:cNvSpPr>
            <p:nvPr/>
          </p:nvSpPr>
          <p:spPr bwMode="gray">
            <a:xfrm>
              <a:off x="1392" y="3145"/>
              <a:ext cx="3360" cy="526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alpha val="32001"/>
                  </a:srgbClr>
                </a:gs>
                <a:gs pos="100000">
                  <a:srgbClr val="FAAF54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Oval 145"/>
            <p:cNvSpPr>
              <a:spLocks noChangeArrowheads="1"/>
            </p:cNvSpPr>
            <p:nvPr/>
          </p:nvSpPr>
          <p:spPr bwMode="gray">
            <a:xfrm>
              <a:off x="1417" y="3145"/>
              <a:ext cx="3287" cy="526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gamma/>
                    <a:shade val="54118"/>
                    <a:invGamma/>
                  </a:srgbClr>
                </a:gs>
                <a:gs pos="50000">
                  <a:srgbClr val="FAAF54"/>
                </a:gs>
                <a:gs pos="100000">
                  <a:srgbClr val="FAAF54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Oval 146"/>
            <p:cNvSpPr>
              <a:spLocks noChangeArrowheads="1"/>
            </p:cNvSpPr>
            <p:nvPr/>
          </p:nvSpPr>
          <p:spPr bwMode="gray">
            <a:xfrm>
              <a:off x="1417" y="3145"/>
              <a:ext cx="3287" cy="526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gamma/>
                    <a:shade val="63529"/>
                    <a:invGamma/>
                  </a:srgbClr>
                </a:gs>
                <a:gs pos="100000">
                  <a:srgbClr val="FAAF54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" name="Group 147"/>
          <p:cNvGrpSpPr>
            <a:grpSpLocks/>
          </p:cNvGrpSpPr>
          <p:nvPr/>
        </p:nvGrpSpPr>
        <p:grpSpPr bwMode="auto">
          <a:xfrm rot="21367330">
            <a:off x="4269871" y="4219243"/>
            <a:ext cx="3400169" cy="703999"/>
            <a:chOff x="1392" y="3137"/>
            <a:chExt cx="3360" cy="534"/>
          </a:xfrm>
        </p:grpSpPr>
        <p:sp>
          <p:nvSpPr>
            <p:cNvPr id="34" name="Oval 148"/>
            <p:cNvSpPr>
              <a:spLocks noChangeArrowheads="1"/>
            </p:cNvSpPr>
            <p:nvPr/>
          </p:nvSpPr>
          <p:spPr bwMode="gray">
            <a:xfrm>
              <a:off x="1392" y="3137"/>
              <a:ext cx="3350" cy="526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tint val="0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Oval 149"/>
            <p:cNvSpPr>
              <a:spLocks noChangeArrowheads="1"/>
            </p:cNvSpPr>
            <p:nvPr/>
          </p:nvSpPr>
          <p:spPr bwMode="gray">
            <a:xfrm>
              <a:off x="1392" y="3145"/>
              <a:ext cx="3360" cy="526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CC6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Oval 150"/>
            <p:cNvSpPr>
              <a:spLocks noChangeArrowheads="1"/>
            </p:cNvSpPr>
            <p:nvPr/>
          </p:nvSpPr>
          <p:spPr bwMode="gray">
            <a:xfrm>
              <a:off x="1417" y="3145"/>
              <a:ext cx="3287" cy="526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54118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Oval 151"/>
            <p:cNvSpPr>
              <a:spLocks noChangeArrowheads="1"/>
            </p:cNvSpPr>
            <p:nvPr/>
          </p:nvSpPr>
          <p:spPr bwMode="gray">
            <a:xfrm>
              <a:off x="1417" y="3145"/>
              <a:ext cx="3287" cy="526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63529"/>
                    <a:invGamma/>
                  </a:srgbClr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8" name="Group 152"/>
          <p:cNvGrpSpPr>
            <a:grpSpLocks/>
          </p:cNvGrpSpPr>
          <p:nvPr/>
        </p:nvGrpSpPr>
        <p:grpSpPr bwMode="auto">
          <a:xfrm rot="689625">
            <a:off x="4114738" y="5253580"/>
            <a:ext cx="2696950" cy="645149"/>
            <a:chOff x="1392" y="3137"/>
            <a:chExt cx="3360" cy="534"/>
          </a:xfrm>
        </p:grpSpPr>
        <p:sp>
          <p:nvSpPr>
            <p:cNvPr id="39" name="Oval 153"/>
            <p:cNvSpPr>
              <a:spLocks noChangeArrowheads="1"/>
            </p:cNvSpPr>
            <p:nvPr/>
          </p:nvSpPr>
          <p:spPr bwMode="gray">
            <a:xfrm>
              <a:off x="1392" y="3137"/>
              <a:ext cx="3350" cy="526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gamma/>
                    <a:tint val="0"/>
                    <a:invGamma/>
                  </a:srgbClr>
                </a:gs>
                <a:gs pos="50000">
                  <a:srgbClr val="FAAF54"/>
                </a:gs>
                <a:gs pos="100000">
                  <a:srgbClr val="FAAF54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val 154"/>
            <p:cNvSpPr>
              <a:spLocks noChangeArrowheads="1"/>
            </p:cNvSpPr>
            <p:nvPr/>
          </p:nvSpPr>
          <p:spPr bwMode="gray">
            <a:xfrm>
              <a:off x="1392" y="3145"/>
              <a:ext cx="3360" cy="526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alpha val="32001"/>
                  </a:srgbClr>
                </a:gs>
                <a:gs pos="100000">
                  <a:srgbClr val="FAAF54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Oval 155"/>
            <p:cNvSpPr>
              <a:spLocks noChangeArrowheads="1"/>
            </p:cNvSpPr>
            <p:nvPr/>
          </p:nvSpPr>
          <p:spPr bwMode="gray">
            <a:xfrm>
              <a:off x="1417" y="3145"/>
              <a:ext cx="3287" cy="526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gamma/>
                    <a:shade val="54118"/>
                    <a:invGamma/>
                  </a:srgbClr>
                </a:gs>
                <a:gs pos="50000">
                  <a:srgbClr val="FAAF54"/>
                </a:gs>
                <a:gs pos="100000">
                  <a:srgbClr val="FAAF54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Oval 156"/>
            <p:cNvSpPr>
              <a:spLocks noChangeArrowheads="1"/>
            </p:cNvSpPr>
            <p:nvPr/>
          </p:nvSpPr>
          <p:spPr bwMode="gray">
            <a:xfrm>
              <a:off x="1417" y="3145"/>
              <a:ext cx="3287" cy="526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gamma/>
                    <a:shade val="63529"/>
                    <a:invGamma/>
                  </a:srgbClr>
                </a:gs>
                <a:gs pos="100000">
                  <a:srgbClr val="FAAF54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3" name="Text Box 172"/>
          <p:cNvSpPr txBox="1">
            <a:spLocks noChangeArrowheads="1"/>
          </p:cNvSpPr>
          <p:nvPr/>
        </p:nvSpPr>
        <p:spPr bwMode="gray">
          <a:xfrm rot="20306717">
            <a:off x="4333312" y="3192529"/>
            <a:ext cx="35874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NHÔM HIDROXIT</a:t>
            </a:r>
            <a:endParaRPr lang="en-US" sz="28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173"/>
          <p:cNvSpPr txBox="1">
            <a:spLocks noChangeArrowheads="1"/>
          </p:cNvSpPr>
          <p:nvPr/>
        </p:nvSpPr>
        <p:spPr bwMode="gray">
          <a:xfrm rot="21278477">
            <a:off x="4520307" y="4267509"/>
            <a:ext cx="40203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NHÔM SUNFAT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 Box 176"/>
          <p:cNvSpPr txBox="1">
            <a:spLocks noChangeArrowheads="1"/>
          </p:cNvSpPr>
          <p:nvPr/>
        </p:nvSpPr>
        <p:spPr bwMode="auto">
          <a:xfrm>
            <a:off x="1849476" y="4067134"/>
            <a:ext cx="172661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HỢP CHẤT</a:t>
            </a:r>
          </a:p>
          <a:p>
            <a:pPr algn="ctr"/>
            <a:r>
              <a:rPr lang="en-US" sz="28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7" name="Group 142"/>
          <p:cNvGrpSpPr>
            <a:grpSpLocks/>
          </p:cNvGrpSpPr>
          <p:nvPr/>
        </p:nvGrpSpPr>
        <p:grpSpPr bwMode="auto">
          <a:xfrm rot="16394083">
            <a:off x="2142113" y="2136168"/>
            <a:ext cx="1702958" cy="655442"/>
            <a:chOff x="1392" y="3093"/>
            <a:chExt cx="3360" cy="622"/>
          </a:xfrm>
        </p:grpSpPr>
        <p:sp>
          <p:nvSpPr>
            <p:cNvPr id="48" name="Oval 143"/>
            <p:cNvSpPr>
              <a:spLocks noChangeArrowheads="1"/>
            </p:cNvSpPr>
            <p:nvPr/>
          </p:nvSpPr>
          <p:spPr bwMode="gray">
            <a:xfrm>
              <a:off x="1392" y="3093"/>
              <a:ext cx="3350" cy="614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gamma/>
                    <a:tint val="0"/>
                    <a:invGamma/>
                  </a:srgbClr>
                </a:gs>
                <a:gs pos="50000">
                  <a:srgbClr val="FAAF54"/>
                </a:gs>
                <a:gs pos="100000">
                  <a:srgbClr val="FAAF54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Oval 144"/>
            <p:cNvSpPr>
              <a:spLocks noChangeArrowheads="1"/>
            </p:cNvSpPr>
            <p:nvPr/>
          </p:nvSpPr>
          <p:spPr bwMode="gray">
            <a:xfrm>
              <a:off x="1392" y="3101"/>
              <a:ext cx="3360" cy="614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alpha val="32001"/>
                  </a:srgbClr>
                </a:gs>
                <a:gs pos="100000">
                  <a:srgbClr val="FAAF54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Oval 145"/>
            <p:cNvSpPr>
              <a:spLocks noChangeArrowheads="1"/>
            </p:cNvSpPr>
            <p:nvPr/>
          </p:nvSpPr>
          <p:spPr bwMode="gray">
            <a:xfrm>
              <a:off x="1417" y="3101"/>
              <a:ext cx="3287" cy="614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gamma/>
                    <a:shade val="54118"/>
                    <a:invGamma/>
                  </a:srgbClr>
                </a:gs>
                <a:gs pos="50000">
                  <a:srgbClr val="FAAF54"/>
                </a:gs>
                <a:gs pos="100000">
                  <a:srgbClr val="FAAF54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Oval 146"/>
            <p:cNvSpPr>
              <a:spLocks noChangeArrowheads="1"/>
            </p:cNvSpPr>
            <p:nvPr/>
          </p:nvSpPr>
          <p:spPr bwMode="gray">
            <a:xfrm>
              <a:off x="1417" y="3101"/>
              <a:ext cx="3287" cy="614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gamma/>
                    <a:shade val="63529"/>
                    <a:invGamma/>
                  </a:srgbClr>
                </a:gs>
                <a:gs pos="100000">
                  <a:srgbClr val="FAAF54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2" name="Group 141"/>
          <p:cNvGrpSpPr>
            <a:grpSpLocks/>
          </p:cNvGrpSpPr>
          <p:nvPr/>
        </p:nvGrpSpPr>
        <p:grpSpPr bwMode="auto">
          <a:xfrm rot="14125201">
            <a:off x="1038064" y="2544650"/>
            <a:ext cx="1375761" cy="691884"/>
            <a:chOff x="1392" y="3014"/>
            <a:chExt cx="3360" cy="779"/>
          </a:xfrm>
        </p:grpSpPr>
        <p:sp>
          <p:nvSpPr>
            <p:cNvPr id="53" name="Oval 132"/>
            <p:cNvSpPr>
              <a:spLocks noChangeArrowheads="1"/>
            </p:cNvSpPr>
            <p:nvPr/>
          </p:nvSpPr>
          <p:spPr bwMode="gray">
            <a:xfrm>
              <a:off x="1392" y="3014"/>
              <a:ext cx="3350" cy="771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tint val="0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Oval 133"/>
            <p:cNvSpPr>
              <a:spLocks noChangeArrowheads="1"/>
            </p:cNvSpPr>
            <p:nvPr/>
          </p:nvSpPr>
          <p:spPr bwMode="gray">
            <a:xfrm>
              <a:off x="1392" y="3022"/>
              <a:ext cx="3360" cy="771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CC6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Oval 134"/>
            <p:cNvSpPr>
              <a:spLocks noChangeArrowheads="1"/>
            </p:cNvSpPr>
            <p:nvPr/>
          </p:nvSpPr>
          <p:spPr bwMode="gray">
            <a:xfrm>
              <a:off x="1417" y="3022"/>
              <a:ext cx="3287" cy="771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54118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Oval 135"/>
            <p:cNvSpPr>
              <a:spLocks noChangeArrowheads="1"/>
            </p:cNvSpPr>
            <p:nvPr/>
          </p:nvSpPr>
          <p:spPr bwMode="gray">
            <a:xfrm>
              <a:off x="1417" y="3022"/>
              <a:ext cx="3287" cy="771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63529"/>
                    <a:invGamma/>
                  </a:srgbClr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142"/>
          <p:cNvGrpSpPr>
            <a:grpSpLocks/>
          </p:cNvGrpSpPr>
          <p:nvPr/>
        </p:nvGrpSpPr>
        <p:grpSpPr bwMode="auto">
          <a:xfrm rot="11995292">
            <a:off x="557947" y="3683290"/>
            <a:ext cx="990167" cy="412356"/>
            <a:chOff x="1392" y="3093"/>
            <a:chExt cx="3360" cy="622"/>
          </a:xfrm>
        </p:grpSpPr>
        <p:sp>
          <p:nvSpPr>
            <p:cNvPr id="58" name="Oval 143"/>
            <p:cNvSpPr>
              <a:spLocks noChangeArrowheads="1"/>
            </p:cNvSpPr>
            <p:nvPr/>
          </p:nvSpPr>
          <p:spPr bwMode="gray">
            <a:xfrm>
              <a:off x="1392" y="3093"/>
              <a:ext cx="3350" cy="614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gamma/>
                    <a:tint val="0"/>
                    <a:invGamma/>
                  </a:srgbClr>
                </a:gs>
                <a:gs pos="50000">
                  <a:srgbClr val="FAAF54"/>
                </a:gs>
                <a:gs pos="100000">
                  <a:srgbClr val="FAAF54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Oval 144"/>
            <p:cNvSpPr>
              <a:spLocks noChangeArrowheads="1"/>
            </p:cNvSpPr>
            <p:nvPr/>
          </p:nvSpPr>
          <p:spPr bwMode="gray">
            <a:xfrm>
              <a:off x="1392" y="3101"/>
              <a:ext cx="3360" cy="614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alpha val="32001"/>
                  </a:srgbClr>
                </a:gs>
                <a:gs pos="100000">
                  <a:srgbClr val="FAAF54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Oval 145"/>
            <p:cNvSpPr>
              <a:spLocks noChangeArrowheads="1"/>
            </p:cNvSpPr>
            <p:nvPr/>
          </p:nvSpPr>
          <p:spPr bwMode="gray">
            <a:xfrm>
              <a:off x="1417" y="3101"/>
              <a:ext cx="3287" cy="614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gamma/>
                    <a:shade val="54118"/>
                    <a:invGamma/>
                  </a:srgbClr>
                </a:gs>
                <a:gs pos="50000">
                  <a:srgbClr val="FAAF54"/>
                </a:gs>
                <a:gs pos="100000">
                  <a:srgbClr val="FAAF54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Oval 146"/>
            <p:cNvSpPr>
              <a:spLocks noChangeArrowheads="1"/>
            </p:cNvSpPr>
            <p:nvPr/>
          </p:nvSpPr>
          <p:spPr bwMode="gray">
            <a:xfrm>
              <a:off x="1417" y="3101"/>
              <a:ext cx="3287" cy="614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gamma/>
                    <a:shade val="63529"/>
                    <a:invGamma/>
                  </a:srgbClr>
                </a:gs>
                <a:gs pos="100000">
                  <a:srgbClr val="FAAF54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0324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4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2242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55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12242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56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"/>
            <a:ext cx="12242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7" descr="card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50800" y="1"/>
            <a:ext cx="12242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58" descr="card1"/>
          <p:cNvPicPr>
            <a:picLocks noChangeAspect="1" noChangeArrowheads="1"/>
          </p:cNvPicPr>
          <p:nvPr/>
        </p:nvPicPr>
        <p:blipFill>
          <a:blip r:embed="rId7"/>
          <a:srcRect l="78838"/>
          <a:stretch>
            <a:fillRect/>
          </a:stretch>
        </p:blipFill>
        <p:spPr bwMode="auto">
          <a:xfrm>
            <a:off x="0" y="1"/>
            <a:ext cx="2590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05"/>
          <p:cNvSpPr>
            <a:spLocks noChangeArrowheads="1"/>
          </p:cNvSpPr>
          <p:nvPr/>
        </p:nvSpPr>
        <p:spPr bwMode="auto">
          <a:xfrm>
            <a:off x="7620000" y="166689"/>
            <a:ext cx="1930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GB">
              <a:solidFill>
                <a:prstClr val="black"/>
              </a:solidFill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1801285" y="400051"/>
            <a:ext cx="6311900" cy="650875"/>
          </a:xfrm>
          <a:prstGeom prst="rect">
            <a:avLst/>
          </a:prstGeom>
        </p:spPr>
        <p:txBody>
          <a:bodyPr anchor="ctr"/>
          <a:lstStyle>
            <a:lvl1pPr marL="190500" indent="-1905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381000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2pPr>
            <a:lvl3pPr marL="561975" indent="-17938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3pPr>
            <a:lvl4pPr marL="752475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4pPr>
            <a:lvl5pPr marL="9620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5pPr>
            <a:lvl6pPr marL="14192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6pPr>
            <a:lvl7pPr marL="18764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7pPr>
            <a:lvl8pPr marL="23336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8pPr>
            <a:lvl9pPr marL="27908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9pPr>
          </a:lstStyle>
          <a:p>
            <a:pPr marL="0" indent="0">
              <a:buClr>
                <a:srgbClr val="6B9F25"/>
              </a:buClr>
              <a:buFont typeface="Wingdings" pitchFamily="2" charset="2"/>
              <a:buNone/>
              <a:defRPr/>
            </a:pPr>
            <a:r>
              <a:rPr lang="en-US" sz="3200" b="1" i="1" kern="0" smtClean="0">
                <a:solidFill>
                  <a:srgbClr val="604878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HỢP CHẤT CỦA NHÔM</a:t>
            </a:r>
            <a:endParaRPr lang="en-US" sz="3200" b="1" i="1" kern="0" dirty="0">
              <a:solidFill>
                <a:srgbClr val="604878">
                  <a:lumMod val="20000"/>
                  <a:lumOff val="8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63908" y="2778438"/>
            <a:ext cx="93838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lvl="1">
              <a:lnSpc>
                <a:spcPct val="150000"/>
              </a:lnSpc>
            </a:pPr>
            <a:r>
              <a:rPr lang="en-US" sz="2400" b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Nhôm hiđroxit</a:t>
            </a:r>
            <a:endParaRPr lang="en-US" sz="2400" b="1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388" lvl="1" indent="-179388">
              <a:lnSpc>
                <a:spcPct val="150000"/>
              </a:lnSpc>
              <a:buFontTx/>
              <a:buChar char="-"/>
              <a:tabLst>
                <a:tab pos="85725" algn="l"/>
              </a:tabLst>
            </a:pPr>
            <a:r>
              <a:rPr lang="en-US" sz="24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 </a:t>
            </a:r>
            <a:r>
              <a:rPr lang="vi-VN" sz="240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hiđr</a:t>
            </a:r>
            <a:r>
              <a:rPr lang="vi-VN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oxit </a:t>
            </a:r>
            <a:r>
              <a:rPr lang="vi-VN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 </a:t>
            </a:r>
            <a:r>
              <a:rPr lang="vi-VN" sz="240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hiđr</a:t>
            </a:r>
            <a:r>
              <a:rPr lang="vi-VN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vi-VN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lưỡng tính: vừa tan trong dung dịch axit, vừa tan trong dung dịch kiềm mạnh</a:t>
            </a:r>
            <a:r>
              <a:rPr lang="vi-VN" sz="2400" smtClean="0">
                <a:solidFill>
                  <a:prstClr val="black"/>
                </a:solidFill>
              </a:rPr>
              <a:t>.</a:t>
            </a:r>
            <a:endParaRPr lang="en-US" sz="240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39923" y="1134548"/>
            <a:ext cx="93919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Nhôm oxit</a:t>
            </a:r>
            <a:endParaRPr lang="en-US" sz="24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>
              <a:lnSpc>
                <a:spcPct val="150000"/>
              </a:lnSpc>
              <a:buFontTx/>
              <a:buChar char="-"/>
            </a:pPr>
            <a:r>
              <a:rPr lang="vi-VN" sz="24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 oxit là oxit lưỡng tính: vừa tan trong dung dịch axit, vừa tan trong dung dịch kiềm mạnh</a:t>
            </a:r>
            <a:r>
              <a:rPr lang="vi-VN" sz="240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54329" y="4354902"/>
            <a:ext cx="93838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lvl="1">
              <a:lnSpc>
                <a:spcPct val="150000"/>
              </a:lnSpc>
            </a:pPr>
            <a:r>
              <a:rPr lang="en-US" sz="2400" b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Nhôm sunfat</a:t>
            </a:r>
            <a:endParaRPr lang="en-US" sz="2400" b="1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9388" lvl="1" indent="-179388">
              <a:lnSpc>
                <a:spcPct val="150000"/>
              </a:lnSpc>
              <a:buFontTx/>
              <a:buChar char="-"/>
              <a:tabLst>
                <a:tab pos="85725" algn="l"/>
              </a:tabLst>
            </a:pPr>
            <a:r>
              <a:rPr lang="en-US" sz="240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40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èn chua: </a:t>
            </a:r>
            <a:r>
              <a:rPr lang="vi-VN" altLang="en-US" sz="2400" b="1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vi-VN" altLang="en-US" sz="2400" b="1" baseline="-25000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altLang="en-US" sz="2400" b="1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vi-VN" altLang="en-US" sz="2400" b="1" baseline="-25000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altLang="en-US" sz="2400" b="1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.Al</a:t>
            </a:r>
            <a:r>
              <a:rPr lang="vi-VN" altLang="en-US" sz="2400" b="1" baseline="-25000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altLang="en-US" sz="2400" b="1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(SO</a:t>
            </a:r>
            <a:r>
              <a:rPr lang="vi-VN" altLang="en-US" sz="2400" b="1" baseline="-25000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altLang="en-US" sz="2400" b="1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altLang="en-US" sz="2400" b="1" baseline="-25000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altLang="en-US" sz="2400" b="1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.24H</a:t>
            </a:r>
            <a:r>
              <a:rPr lang="vi-VN" altLang="en-US" sz="2400" b="1" baseline="-25000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400" b="1" smtClean="0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vi-VN" altLang="en-US" sz="2400" b="1" smtClean="0">
              <a:solidFill>
                <a:srgbClr val="EADCC0">
                  <a:lumMod val="1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lvl="1" indent="-179388">
              <a:lnSpc>
                <a:spcPct val="150000"/>
              </a:lnSpc>
              <a:buFontTx/>
              <a:buChar char="-"/>
              <a:tabLst>
                <a:tab pos="85725" algn="l"/>
              </a:tabLst>
            </a:pPr>
            <a:r>
              <a:rPr lang="vi-VN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Phèn nhôm</a:t>
            </a:r>
            <a:r>
              <a:rPr lang="vi-VN" sz="2400" b="1" smtClean="0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: M</a:t>
            </a:r>
            <a:r>
              <a:rPr lang="vi-VN" altLang="en-US" sz="2400" b="1" baseline="-25000" smtClean="0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altLang="en-US" sz="2400" b="1" smtClean="0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vi-VN" altLang="en-US" sz="2400" b="1" baseline="-25000" smtClean="0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altLang="en-US" sz="2400" b="1" smtClean="0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.Al</a:t>
            </a:r>
            <a:r>
              <a:rPr lang="vi-VN" altLang="en-US" sz="2400" b="1" baseline="-25000" smtClean="0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altLang="en-US" sz="2400" b="1" smtClean="0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(SO</a:t>
            </a:r>
            <a:r>
              <a:rPr lang="vi-VN" altLang="en-US" sz="2400" b="1" baseline="-25000" smtClean="0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altLang="en-US" sz="2400" b="1" smtClean="0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altLang="en-US" sz="2400" b="1" baseline="-25000" smtClean="0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altLang="en-US" sz="2400" b="1" smtClean="0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.24H</a:t>
            </a:r>
            <a:r>
              <a:rPr lang="vi-VN" altLang="en-US" sz="2400" b="1" baseline="-25000" smtClean="0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2400" b="1" smtClean="0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O (M</a:t>
            </a:r>
            <a:r>
              <a:rPr lang="en-US" altLang="en-US" sz="2400" b="1" baseline="30000" smtClean="0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en-US" sz="2400" b="1" smtClean="0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là Na</a:t>
            </a:r>
            <a:r>
              <a:rPr lang="en-US" altLang="en-US" sz="2400" b="1" baseline="30000" smtClean="0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en-US" sz="2400" b="1" smtClean="0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; Li</a:t>
            </a:r>
            <a:r>
              <a:rPr lang="en-US" altLang="en-US" sz="2400" b="1" baseline="30000" smtClean="0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en-US" sz="2400" b="1" smtClean="0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; NH</a:t>
            </a:r>
            <a:r>
              <a:rPr lang="en-US" altLang="en-US" sz="2400" b="1" baseline="-25000" smtClean="0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en-US" sz="2400" b="1" baseline="30000" smtClean="0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altLang="en-US" sz="2400" b="1" smtClean="0">
                <a:solidFill>
                  <a:srgbClr val="EADCC0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aseline="3000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19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275" y="4127428"/>
            <a:ext cx="2854325" cy="1024009"/>
          </a:xfrm>
          <a:prstGeom prst="rect">
            <a:avLst/>
          </a:prstGeom>
        </p:spPr>
      </p:pic>
      <p:pic>
        <p:nvPicPr>
          <p:cNvPr id="6" name="Crazy Arcade Music (크아 BGM) - Biển Cả (Aqua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486400" y="-6096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15889" y="5657671"/>
            <a:ext cx="47761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3600" b="1" dirty="0" smtClean="0">
                <a:solidFill>
                  <a:prstClr val="white"/>
                </a:solidFill>
                <a:latin typeface="Andalus" pitchFamily="18" charset="-78"/>
                <a:cs typeface="Andalus" pitchFamily="18" charset="-78"/>
              </a:rPr>
              <a:t>Trò chơi trắc nghiệm môn hóa </a:t>
            </a:r>
            <a:r>
              <a:rPr lang="en" sz="3600" b="1" smtClean="0">
                <a:solidFill>
                  <a:prstClr val="white"/>
                </a:solidFill>
                <a:latin typeface="Andalus" pitchFamily="18" charset="-78"/>
                <a:cs typeface="Andalus" pitchFamily="18" charset="-78"/>
              </a:rPr>
              <a:t>học 12</a:t>
            </a:r>
            <a:endParaRPr lang="en-US" sz="3600" b="1" dirty="0" smtClean="0">
              <a:solidFill>
                <a:prstClr val="white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8809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24" y="444992"/>
            <a:ext cx="6135403" cy="2488367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99" y="5905797"/>
            <a:ext cx="2159400" cy="7747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00825" y="3360428"/>
            <a:ext cx="5021091" cy="1058263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51823" y="5271132"/>
              <a:ext cx="31013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smtClean="0">
                  <a:solidFill>
                    <a:schemeClr val="bg1"/>
                  </a:solidFill>
                </a:rPr>
                <a:t>A. </a:t>
              </a:r>
              <a:r>
                <a:rPr lang="en-US" sz="2800" b="1">
                  <a:solidFill>
                    <a:schemeClr val="bg1"/>
                  </a:solidFill>
                </a:rPr>
                <a:t>K</a:t>
              </a:r>
              <a:r>
                <a:rPr lang="en-US" sz="2800" b="1" baseline="-25000">
                  <a:solidFill>
                    <a:schemeClr val="bg1"/>
                  </a:solidFill>
                </a:rPr>
                <a:t>2</a:t>
              </a:r>
              <a:r>
                <a:rPr lang="en-US" sz="2800" b="1">
                  <a:solidFill>
                    <a:schemeClr val="bg1"/>
                  </a:solidFill>
                </a:rPr>
                <a:t>SO</a:t>
              </a:r>
              <a:r>
                <a:rPr lang="en-US" sz="2800" b="1" baseline="-25000">
                  <a:solidFill>
                    <a:schemeClr val="bg1"/>
                  </a:solidFill>
                </a:rPr>
                <a:t>4</a:t>
              </a:r>
              <a:r>
                <a:rPr lang="en-US" sz="2800" b="1">
                  <a:solidFill>
                    <a:schemeClr val="bg1"/>
                  </a:solidFill>
                </a:rPr>
                <a:t>. Al</a:t>
              </a:r>
              <a:r>
                <a:rPr lang="en-US" sz="2800" b="1" baseline="-25000">
                  <a:solidFill>
                    <a:schemeClr val="bg1"/>
                  </a:solidFill>
                </a:rPr>
                <a:t>2</a:t>
              </a:r>
              <a:r>
                <a:rPr lang="en-US" sz="2800" b="1">
                  <a:solidFill>
                    <a:schemeClr val="bg1"/>
                  </a:solidFill>
                </a:rPr>
                <a:t>(SO</a:t>
              </a:r>
              <a:r>
                <a:rPr lang="en-US" sz="2800" b="1" baseline="-25000">
                  <a:solidFill>
                    <a:schemeClr val="bg1"/>
                  </a:solidFill>
                </a:rPr>
                <a:t>4</a:t>
              </a:r>
              <a:r>
                <a:rPr lang="en-US" sz="2800" b="1">
                  <a:solidFill>
                    <a:schemeClr val="bg1"/>
                  </a:solidFill>
                </a:rPr>
                <a:t>)</a:t>
              </a:r>
              <a:r>
                <a:rPr lang="en-US" sz="2800" b="1" baseline="-25000">
                  <a:solidFill>
                    <a:schemeClr val="bg1"/>
                  </a:solidFill>
                </a:rPr>
                <a:t>3</a:t>
              </a:r>
              <a:r>
                <a:rPr lang="en-US" sz="2800" b="1">
                  <a:solidFill>
                    <a:schemeClr val="bg1"/>
                  </a:solidFill>
                </a:rPr>
                <a:t>. 24 H</a:t>
              </a:r>
              <a:r>
                <a:rPr lang="en-US" sz="3200" b="1" baseline="-25000">
                  <a:solidFill>
                    <a:schemeClr val="bg1"/>
                  </a:solidFill>
                </a:rPr>
                <a:t>2</a:t>
              </a:r>
              <a:r>
                <a:rPr lang="en-US" sz="2800" b="1">
                  <a:solidFill>
                    <a:schemeClr val="bg1"/>
                  </a:solidFill>
                </a:rPr>
                <a:t>O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731199" y="3429000"/>
            <a:ext cx="5021091" cy="1058263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21398" y="5192327"/>
              <a:ext cx="34702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2800" b="1">
                  <a:solidFill>
                    <a:schemeClr val="bg1"/>
                  </a:solidFill>
                </a:rPr>
                <a:t>B. (NH</a:t>
              </a:r>
              <a:r>
                <a:rPr lang="en-US" sz="2800" b="1" baseline="-25000">
                  <a:solidFill>
                    <a:schemeClr val="bg1"/>
                  </a:solidFill>
                </a:rPr>
                <a:t>4</a:t>
              </a:r>
              <a:r>
                <a:rPr lang="en-US" sz="2800" b="1">
                  <a:solidFill>
                    <a:schemeClr val="bg1"/>
                  </a:solidFill>
                </a:rPr>
                <a:t>)</a:t>
              </a:r>
              <a:r>
                <a:rPr lang="en-US" sz="2800" b="1" baseline="-25000">
                  <a:solidFill>
                    <a:schemeClr val="bg1"/>
                  </a:solidFill>
                </a:rPr>
                <a:t>2</a:t>
              </a:r>
              <a:r>
                <a:rPr lang="en-US" sz="2800" b="1">
                  <a:solidFill>
                    <a:schemeClr val="bg1"/>
                  </a:solidFill>
                </a:rPr>
                <a:t>SO</a:t>
              </a:r>
              <a:r>
                <a:rPr lang="en-US" sz="2800" b="1" baseline="-25000">
                  <a:solidFill>
                    <a:schemeClr val="bg1"/>
                  </a:solidFill>
                </a:rPr>
                <a:t>4</a:t>
              </a:r>
              <a:r>
                <a:rPr lang="en-US" sz="2800" b="1">
                  <a:solidFill>
                    <a:schemeClr val="bg1"/>
                  </a:solidFill>
                </a:rPr>
                <a:t>. Al</a:t>
              </a:r>
              <a:r>
                <a:rPr lang="en-US" sz="2800" b="1" baseline="-25000">
                  <a:solidFill>
                    <a:schemeClr val="bg1"/>
                  </a:solidFill>
                </a:rPr>
                <a:t>2</a:t>
              </a:r>
              <a:r>
                <a:rPr lang="en-US" sz="2800" b="1">
                  <a:solidFill>
                    <a:schemeClr val="bg1"/>
                  </a:solidFill>
                </a:rPr>
                <a:t>(SO</a:t>
              </a:r>
              <a:r>
                <a:rPr lang="en-US" sz="2800" b="1" baseline="-25000">
                  <a:solidFill>
                    <a:schemeClr val="bg1"/>
                  </a:solidFill>
                </a:rPr>
                <a:t>4</a:t>
              </a:r>
              <a:r>
                <a:rPr lang="en-US" sz="2800" b="1">
                  <a:solidFill>
                    <a:schemeClr val="bg1"/>
                  </a:solidFill>
                </a:rPr>
                <a:t>)</a:t>
              </a:r>
              <a:r>
                <a:rPr lang="en-US" sz="2800" b="1" baseline="-25000">
                  <a:solidFill>
                    <a:schemeClr val="bg1"/>
                  </a:solidFill>
                </a:rPr>
                <a:t>3</a:t>
              </a:r>
              <a:r>
                <a:rPr lang="en-US" sz="2800" b="1">
                  <a:solidFill>
                    <a:schemeClr val="bg1"/>
                  </a:solidFill>
                </a:rPr>
                <a:t>. 24H</a:t>
              </a:r>
              <a:r>
                <a:rPr lang="en-US" sz="2800" b="1" baseline="-25000">
                  <a:solidFill>
                    <a:schemeClr val="bg1"/>
                  </a:solidFill>
                </a:rPr>
                <a:t>2</a:t>
              </a:r>
              <a:r>
                <a:rPr lang="en-US" sz="2800" b="1">
                  <a:solidFill>
                    <a:schemeClr val="bg1"/>
                  </a:solidFill>
                </a:rPr>
                <a:t>O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00824" y="4754186"/>
            <a:ext cx="5021091" cy="1058263"/>
            <a:chOff x="801651" y="4977951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651" y="4977951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000886" y="5166202"/>
              <a:ext cx="33418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2800" b="1" smtClean="0">
                  <a:solidFill>
                    <a:prstClr val="white"/>
                  </a:solidFill>
                </a:rPr>
                <a:t>C. </a:t>
              </a:r>
              <a:r>
                <a:rPr lang="en-US" sz="2800" b="1">
                  <a:solidFill>
                    <a:prstClr val="white"/>
                  </a:solidFill>
                </a:rPr>
                <a:t>(NH</a:t>
              </a:r>
              <a:r>
                <a:rPr lang="en-US" sz="2800" b="1" baseline="-25000">
                  <a:solidFill>
                    <a:prstClr val="white"/>
                  </a:solidFill>
                </a:rPr>
                <a:t>4</a:t>
              </a:r>
              <a:r>
                <a:rPr lang="en-US" sz="2800" b="1">
                  <a:solidFill>
                    <a:prstClr val="white"/>
                  </a:solidFill>
                </a:rPr>
                <a:t>)</a:t>
              </a:r>
              <a:r>
                <a:rPr lang="en-US" sz="2800" b="1" baseline="-25000">
                  <a:solidFill>
                    <a:prstClr val="white"/>
                  </a:solidFill>
                </a:rPr>
                <a:t>2</a:t>
              </a:r>
              <a:r>
                <a:rPr lang="en-US" sz="2800" b="1">
                  <a:solidFill>
                    <a:prstClr val="white"/>
                  </a:solidFill>
                </a:rPr>
                <a:t>SO</a:t>
              </a:r>
              <a:r>
                <a:rPr lang="en-US" sz="2800" b="1" baseline="-25000">
                  <a:solidFill>
                    <a:prstClr val="white"/>
                  </a:solidFill>
                </a:rPr>
                <a:t>4</a:t>
              </a:r>
              <a:r>
                <a:rPr lang="en-US" sz="2800" b="1">
                  <a:solidFill>
                    <a:prstClr val="white"/>
                  </a:solidFill>
                </a:rPr>
                <a:t>.Al</a:t>
              </a:r>
              <a:r>
                <a:rPr lang="en-US" sz="2800" b="1" baseline="-25000">
                  <a:solidFill>
                    <a:prstClr val="white"/>
                  </a:solidFill>
                </a:rPr>
                <a:t>2</a:t>
              </a:r>
              <a:r>
                <a:rPr lang="en-US" sz="2800" b="1">
                  <a:solidFill>
                    <a:prstClr val="white"/>
                  </a:solidFill>
                </a:rPr>
                <a:t>(SO</a:t>
              </a:r>
              <a:r>
                <a:rPr lang="en-US" sz="2800" b="1" baseline="-25000">
                  <a:solidFill>
                    <a:prstClr val="white"/>
                  </a:solidFill>
                </a:rPr>
                <a:t>4</a:t>
              </a:r>
              <a:r>
                <a:rPr lang="en-US" sz="2800" b="1">
                  <a:solidFill>
                    <a:prstClr val="white"/>
                  </a:solidFill>
                </a:rPr>
                <a:t>)</a:t>
              </a:r>
              <a:r>
                <a:rPr lang="en-US" sz="2800" b="1" baseline="-25000">
                  <a:solidFill>
                    <a:prstClr val="white"/>
                  </a:solidFill>
                </a:rPr>
                <a:t>3</a:t>
              </a:r>
              <a:r>
                <a:rPr lang="en-US" sz="2800" b="1">
                  <a:solidFill>
                    <a:prstClr val="white"/>
                  </a:solidFill>
                </a:rPr>
                <a:t>.24H</a:t>
              </a:r>
              <a:r>
                <a:rPr lang="en-US" sz="2800" b="1" baseline="-25000">
                  <a:solidFill>
                    <a:prstClr val="white"/>
                  </a:solidFill>
                </a:rPr>
                <a:t>2</a:t>
              </a:r>
              <a:r>
                <a:rPr lang="en-US" sz="2800" b="1">
                  <a:solidFill>
                    <a:prstClr val="white"/>
                  </a:solidFill>
                </a:rPr>
                <a:t>O</a:t>
              </a:r>
              <a:endParaRPr lang="en-US" sz="28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400825" y="6048748"/>
            <a:ext cx="1341056" cy="4887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279" y="57466"/>
            <a:ext cx="4418371" cy="3318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71045" y="1114950"/>
            <a:ext cx="55909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smtClean="0">
                <a:solidFill>
                  <a:prstClr val="white"/>
                </a:solidFill>
              </a:rPr>
              <a:t>1) Phèn </a:t>
            </a:r>
            <a:r>
              <a:rPr lang="vi-VN" sz="4000" b="1">
                <a:solidFill>
                  <a:prstClr val="white"/>
                </a:solidFill>
              </a:rPr>
              <a:t>chua có công thức nào sau đây?</a:t>
            </a:r>
          </a:p>
          <a:p>
            <a:endParaRPr lang="en-US" sz="4000" b="1" dirty="0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731198" y="4754186"/>
            <a:ext cx="5021091" cy="1058263"/>
            <a:chOff x="400825" y="4991014"/>
            <a:chExt cx="3748015" cy="105826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312282" y="5192327"/>
              <a:ext cx="18885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2800" b="1" smtClean="0">
                  <a:solidFill>
                    <a:schemeClr val="bg1"/>
                  </a:solidFill>
                </a:rPr>
                <a:t>D. </a:t>
              </a:r>
              <a:r>
                <a:rPr lang="en-US" sz="2800" b="1">
                  <a:solidFill>
                    <a:schemeClr val="bg1"/>
                  </a:solidFill>
                </a:rPr>
                <a:t>CuSO</a:t>
              </a:r>
              <a:r>
                <a:rPr lang="en-US" sz="2800" b="1" baseline="-25000">
                  <a:solidFill>
                    <a:schemeClr val="bg1"/>
                  </a:solidFill>
                </a:rPr>
                <a:t>4</a:t>
              </a:r>
              <a:r>
                <a:rPr lang="en-US" sz="2800" b="1">
                  <a:solidFill>
                    <a:schemeClr val="bg1"/>
                  </a:solidFill>
                </a:rPr>
                <a:t>. 5 H</a:t>
              </a:r>
              <a:r>
                <a:rPr lang="en-US" sz="2800" b="1" baseline="-25000">
                  <a:solidFill>
                    <a:schemeClr val="bg1"/>
                  </a:solidFill>
                </a:rPr>
                <a:t>2</a:t>
              </a:r>
              <a:r>
                <a:rPr lang="en-US" sz="2800" b="1">
                  <a:solidFill>
                    <a:schemeClr val="bg1"/>
                  </a:solidFill>
                </a:rPr>
                <a:t>O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587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2313">
            <a:off x="8243466" y="264118"/>
            <a:ext cx="3795322" cy="2874529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99" y="5905797"/>
            <a:ext cx="2159400" cy="774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400825" y="6048748"/>
            <a:ext cx="1341056" cy="4887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24" y="194872"/>
            <a:ext cx="7289130" cy="301302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426216" y="5072384"/>
            <a:ext cx="3434431" cy="1058263"/>
            <a:chOff x="400825" y="4991014"/>
            <a:chExt cx="3748015" cy="105826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37922" y="5287138"/>
              <a:ext cx="2254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FFFF"/>
                  </a:solidFill>
                  <a:latin typeface="Arial" charset="0"/>
                </a:rPr>
                <a:t>D. Dung dịch</a:t>
              </a:r>
              <a:r>
                <a:rPr lang="en-US" sz="2400" b="1" smtClean="0">
                  <a:solidFill>
                    <a:srgbClr val="FFFFFF"/>
                  </a:solidFill>
                  <a:latin typeface="Arial" charset="0"/>
                </a:rPr>
                <a:t> </a:t>
              </a:r>
              <a:r>
                <a:rPr lang="en-US" sz="2400" b="1">
                  <a:solidFill>
                    <a:srgbClr val="FFFFFF"/>
                  </a:solidFill>
                  <a:latin typeface="Arial" charset="0"/>
                </a:rPr>
                <a:t>NaOH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50720" y="3653850"/>
            <a:ext cx="3434431" cy="1058263"/>
            <a:chOff x="400825" y="4991014"/>
            <a:chExt cx="3748015" cy="105826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150797" y="5252287"/>
              <a:ext cx="22114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2400" b="1">
                  <a:solidFill>
                    <a:srgbClr val="FFFFFF"/>
                  </a:solidFill>
                  <a:latin typeface="Arial" charset="0"/>
                </a:rPr>
                <a:t>B. </a:t>
              </a:r>
              <a:r>
                <a:rPr lang="en-US" sz="2400" b="1" smtClean="0">
                  <a:solidFill>
                    <a:srgbClr val="FFFFFF"/>
                  </a:solidFill>
                  <a:latin typeface="Arial" charset="0"/>
                </a:rPr>
                <a:t>Dung dịch </a:t>
              </a:r>
              <a:r>
                <a:rPr lang="en-US" sz="2400" b="1">
                  <a:solidFill>
                    <a:srgbClr val="FFFFFF"/>
                  </a:solidFill>
                  <a:latin typeface="Arial" charset="0"/>
                </a:rPr>
                <a:t>HNO</a:t>
              </a:r>
              <a:r>
                <a:rPr lang="en-US" sz="2400" b="1" baseline="-25000">
                  <a:solidFill>
                    <a:srgbClr val="FFFFFF"/>
                  </a:solidFill>
                  <a:latin typeface="Arial" charset="0"/>
                </a:rPr>
                <a:t>3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5615" y="4979036"/>
            <a:ext cx="3434431" cy="1058263"/>
            <a:chOff x="801651" y="4977951"/>
            <a:chExt cx="3748015" cy="105826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651" y="4977951"/>
              <a:ext cx="3748015" cy="1058263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665961" y="5276249"/>
              <a:ext cx="20116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2400" b="1">
                  <a:solidFill>
                    <a:srgbClr val="FFFFFF"/>
                  </a:solidFill>
                  <a:latin typeface="Arial" charset="0"/>
                </a:rPr>
                <a:t>C. Dung dịch</a:t>
              </a:r>
              <a:r>
                <a:rPr lang="en-US" sz="2400" b="1" smtClean="0">
                  <a:solidFill>
                    <a:srgbClr val="FFFFFF"/>
                  </a:solidFill>
                  <a:latin typeface="Arial" charset="0"/>
                </a:rPr>
                <a:t> </a:t>
              </a:r>
              <a:r>
                <a:rPr lang="en-US" sz="2400" b="1">
                  <a:solidFill>
                    <a:srgbClr val="FFFFFF"/>
                  </a:solidFill>
                  <a:latin typeface="Arial" charset="0"/>
                </a:rPr>
                <a:t>HCl</a:t>
              </a:r>
              <a:endParaRPr lang="en-US" sz="28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041580" y="566678"/>
            <a:ext cx="65091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smtClean="0">
                <a:solidFill>
                  <a:prstClr val="white"/>
                </a:solidFill>
              </a:rPr>
              <a:t>	 2) Chỉ </a:t>
            </a:r>
            <a:r>
              <a:rPr lang="vi-VN" sz="3600" b="1">
                <a:solidFill>
                  <a:prstClr val="white"/>
                </a:solidFill>
              </a:rPr>
              <a:t>dùng một thuốc thử nào trong số các chất dưới </a:t>
            </a:r>
            <a:r>
              <a:rPr lang="vi-VN" sz="3600" b="1" smtClean="0">
                <a:solidFill>
                  <a:prstClr val="white"/>
                </a:solidFill>
              </a:rPr>
              <a:t>đây </a:t>
            </a:r>
            <a:r>
              <a:rPr lang="vi-VN" sz="3600" b="1">
                <a:solidFill>
                  <a:prstClr val="white"/>
                </a:solidFill>
              </a:rPr>
              <a:t>để phân biệt được 3 chất rắn: Mg, Al</a:t>
            </a:r>
            <a:r>
              <a:rPr lang="vi-VN" sz="3600" b="1" baseline="-25000">
                <a:solidFill>
                  <a:prstClr val="white"/>
                </a:solidFill>
              </a:rPr>
              <a:t>2</a:t>
            </a:r>
            <a:r>
              <a:rPr lang="vi-VN" sz="3600" b="1">
                <a:solidFill>
                  <a:prstClr val="white"/>
                </a:solidFill>
              </a:rPr>
              <a:t>O</a:t>
            </a:r>
            <a:r>
              <a:rPr lang="vi-VN" sz="3600" b="1" baseline="-25000">
                <a:solidFill>
                  <a:prstClr val="white"/>
                </a:solidFill>
              </a:rPr>
              <a:t>3</a:t>
            </a:r>
            <a:r>
              <a:rPr lang="vi-VN" sz="3600" b="1">
                <a:solidFill>
                  <a:prstClr val="white"/>
                </a:solidFill>
              </a:rPr>
              <a:t>, Al</a:t>
            </a:r>
            <a:r>
              <a:rPr lang="vi-VN" sz="3600" b="1" smtClean="0">
                <a:solidFill>
                  <a:prstClr val="white"/>
                </a:solidFill>
              </a:rPr>
              <a:t>?</a:t>
            </a:r>
            <a:endParaRPr lang="vi-VN" sz="3600" b="1">
              <a:solidFill>
                <a:prstClr val="white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45199" y="3653850"/>
            <a:ext cx="3434431" cy="1058263"/>
            <a:chOff x="400825" y="4991014"/>
            <a:chExt cx="3748015" cy="105826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826256" y="5289312"/>
              <a:ext cx="8605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2400" b="1">
                  <a:solidFill>
                    <a:srgbClr val="FFFFFF"/>
                  </a:solidFill>
                  <a:latin typeface="Arial" charset="0"/>
                </a:rPr>
                <a:t>A. H</a:t>
              </a:r>
              <a:r>
                <a:rPr lang="en-US" sz="2400" b="1" baseline="-25000">
                  <a:solidFill>
                    <a:srgbClr val="FFFFFF"/>
                  </a:solidFill>
                  <a:latin typeface="Arial" charset="0"/>
                </a:rPr>
                <a:t>2</a:t>
              </a:r>
              <a:r>
                <a:rPr lang="en-US" sz="2400" b="1">
                  <a:solidFill>
                    <a:srgbClr val="FFFFFF"/>
                  </a:solidFill>
                  <a:latin typeface="Arial" charset="0"/>
                </a:rPr>
                <a:t>O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03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25" y="133020"/>
            <a:ext cx="7070408" cy="27301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" t="11846" r="4965" b="13376"/>
          <a:stretch/>
        </p:blipFill>
        <p:spPr>
          <a:xfrm>
            <a:off x="7749915" y="133020"/>
            <a:ext cx="4002374" cy="330293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35" y="5857420"/>
            <a:ext cx="2159400" cy="7747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73057" y="521705"/>
            <a:ext cx="60116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prstClr val="white"/>
                </a:solidFill>
              </a:rPr>
              <a:t>	  3) </a:t>
            </a:r>
            <a:r>
              <a:rPr lang="vi-VN" sz="3200" b="1">
                <a:solidFill>
                  <a:prstClr val="white"/>
                </a:solidFill>
              </a:rPr>
              <a:t>Cho từ từ từng lượng nhỏ Na kim loại vào dd Al</a:t>
            </a:r>
            <a:r>
              <a:rPr lang="vi-VN" sz="3200" b="1" baseline="-25000">
                <a:solidFill>
                  <a:prstClr val="white"/>
                </a:solidFill>
              </a:rPr>
              <a:t>2</a:t>
            </a:r>
            <a:r>
              <a:rPr lang="vi-VN" sz="3200" b="1">
                <a:solidFill>
                  <a:prstClr val="white"/>
                </a:solidFill>
              </a:rPr>
              <a:t>(SO</a:t>
            </a:r>
            <a:r>
              <a:rPr lang="vi-VN" sz="3200" b="1" baseline="-25000">
                <a:solidFill>
                  <a:prstClr val="white"/>
                </a:solidFill>
              </a:rPr>
              <a:t>4</a:t>
            </a:r>
            <a:r>
              <a:rPr lang="vi-VN" sz="3200" b="1">
                <a:solidFill>
                  <a:prstClr val="white"/>
                </a:solidFill>
              </a:rPr>
              <a:t>)</a:t>
            </a:r>
            <a:r>
              <a:rPr lang="vi-VN" sz="3200" b="1" baseline="-25000">
                <a:solidFill>
                  <a:prstClr val="white"/>
                </a:solidFill>
              </a:rPr>
              <a:t>3</a:t>
            </a:r>
            <a:r>
              <a:rPr lang="vi-VN" sz="3200" b="1">
                <a:solidFill>
                  <a:prstClr val="white"/>
                </a:solidFill>
              </a:rPr>
              <a:t> cho đến dư, hiện tượng xảy ra như thế nào?</a:t>
            </a:r>
            <a:endParaRPr lang="en-US" sz="3200" b="1" dirty="0">
              <a:solidFill>
                <a:prstClr val="white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941058" y="3234130"/>
            <a:ext cx="5021091" cy="1475858"/>
            <a:chOff x="400825" y="4991014"/>
            <a:chExt cx="3748015" cy="105826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80105" y="5257767"/>
              <a:ext cx="3189192" cy="526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smtClean="0">
                  <a:solidFill>
                    <a:schemeClr val="bg1"/>
                  </a:solidFill>
                </a:rPr>
                <a:t>B. </a:t>
              </a:r>
              <a:r>
                <a:rPr lang="en-US" sz="2400" b="1">
                  <a:solidFill>
                    <a:schemeClr val="bg1"/>
                  </a:solidFill>
                </a:rPr>
                <a:t>Na tan, có bọt khí thoát ra và có ↓keo trắng, sau đó tan dần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0925" y="3174170"/>
            <a:ext cx="5021091" cy="1058263"/>
            <a:chOff x="400825" y="4991014"/>
            <a:chExt cx="3748015" cy="105826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590072" y="5222307"/>
              <a:ext cx="35567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2400" b="1" smtClean="0">
                  <a:solidFill>
                    <a:schemeClr val="bg1"/>
                  </a:solidFill>
                </a:rPr>
                <a:t>A. </a:t>
              </a:r>
              <a:r>
                <a:rPr lang="en-US" sz="2400" b="1">
                  <a:solidFill>
                    <a:schemeClr val="bg1"/>
                  </a:solidFill>
                </a:rPr>
                <a:t>Na tan, có </a:t>
              </a:r>
              <a:r>
                <a:rPr lang="en-US" sz="2400" b="1" smtClean="0">
                  <a:solidFill>
                    <a:schemeClr val="bg1"/>
                  </a:solidFill>
                </a:rPr>
                <a:t>KL Al </a:t>
              </a:r>
              <a:r>
                <a:rPr lang="en-US" sz="2400" b="1">
                  <a:solidFill>
                    <a:schemeClr val="bg1"/>
                  </a:solidFill>
                </a:rPr>
                <a:t>bám trên bề mặt 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1044" y="4482062"/>
            <a:ext cx="5021091" cy="1523736"/>
            <a:chOff x="801651" y="4977951"/>
            <a:chExt cx="3748015" cy="105826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651" y="4977951"/>
              <a:ext cx="3748015" cy="105826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073117" y="5136250"/>
              <a:ext cx="3278516" cy="833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>
                  <a:solidFill>
                    <a:schemeClr val="bg1"/>
                  </a:solidFill>
                </a:rPr>
                <a:t>C</a:t>
              </a:r>
              <a:r>
                <a:rPr lang="en-US" sz="2400" b="1" smtClean="0">
                  <a:solidFill>
                    <a:schemeClr val="bg1"/>
                  </a:solidFill>
                </a:rPr>
                <a:t>. </a:t>
              </a:r>
              <a:r>
                <a:rPr lang="en-US" sz="2400" b="1">
                  <a:solidFill>
                    <a:schemeClr val="bg1"/>
                  </a:solidFill>
                </a:rPr>
                <a:t>Na tan, có bọt khí thoát ra và có </a:t>
              </a:r>
              <a:r>
                <a:rPr lang="en-US" sz="2400" b="1" smtClean="0">
                  <a:solidFill>
                    <a:schemeClr val="bg1"/>
                  </a:solidFill>
                </a:rPr>
                <a:t>↓keo </a:t>
              </a:r>
              <a:r>
                <a:rPr lang="en-US" sz="2400" b="1">
                  <a:solidFill>
                    <a:schemeClr val="bg1"/>
                  </a:solidFill>
                </a:rPr>
                <a:t>trắng, </a:t>
              </a:r>
              <a:r>
                <a:rPr lang="en-US" sz="2400" b="1" smtClean="0">
                  <a:solidFill>
                    <a:schemeClr val="bg1"/>
                  </a:solidFill>
                </a:rPr>
                <a:t>sau đó ↓keo </a:t>
              </a:r>
              <a:r>
                <a:rPr lang="en-US" sz="2400" b="1">
                  <a:solidFill>
                    <a:schemeClr val="bg1"/>
                  </a:solidFill>
                </a:rPr>
                <a:t>vẫn không tan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074665" y="4975908"/>
            <a:ext cx="4767564" cy="911768"/>
            <a:chOff x="-3030647" y="4703900"/>
            <a:chExt cx="5884375" cy="152373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30647" y="4703900"/>
              <a:ext cx="5884375" cy="1523736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-2412632" y="5080003"/>
              <a:ext cx="5155352" cy="771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b="1">
                  <a:solidFill>
                    <a:schemeClr val="bg1"/>
                  </a:solidFill>
                </a:rPr>
                <a:t>D. Na tan, có bọt khí xuất </a:t>
              </a:r>
              <a:r>
                <a:rPr lang="en-US" sz="2400" b="1" smtClean="0">
                  <a:solidFill>
                    <a:schemeClr val="bg1"/>
                  </a:solidFill>
                </a:rPr>
                <a:t>hiện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139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99" y="5905797"/>
            <a:ext cx="2159400" cy="774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400825" y="6048748"/>
            <a:ext cx="1341056" cy="4887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400825" y="6048748"/>
            <a:ext cx="1341056" cy="4887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24" y="194873"/>
            <a:ext cx="5695176" cy="237876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00564" y="4979033"/>
            <a:ext cx="3434431" cy="1058263"/>
            <a:chOff x="400825" y="4991014"/>
            <a:chExt cx="3748015" cy="105826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147883" y="5287138"/>
              <a:ext cx="20346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smtClean="0">
                  <a:solidFill>
                    <a:srgbClr val="FFFFFF"/>
                  </a:solidFill>
                  <a:latin typeface="Arial" charset="0"/>
                </a:rPr>
                <a:t>C. Al</a:t>
              </a:r>
              <a:r>
                <a:rPr lang="en-US" sz="2400" b="1" baseline="-25000" smtClean="0">
                  <a:solidFill>
                    <a:srgbClr val="FFFFFF"/>
                  </a:solidFill>
                  <a:latin typeface="Arial" charset="0"/>
                </a:rPr>
                <a:t>2</a:t>
              </a:r>
              <a:r>
                <a:rPr lang="en-US" sz="2400" b="1" smtClean="0">
                  <a:solidFill>
                    <a:srgbClr val="FFFFFF"/>
                  </a:solidFill>
                  <a:latin typeface="Arial" charset="0"/>
                </a:rPr>
                <a:t>(SO</a:t>
              </a:r>
              <a:r>
                <a:rPr lang="en-US" sz="2400" b="1" baseline="-25000" smtClean="0">
                  <a:solidFill>
                    <a:srgbClr val="FFFFFF"/>
                  </a:solidFill>
                  <a:latin typeface="Arial" charset="0"/>
                </a:rPr>
                <a:t>4</a:t>
              </a:r>
              <a:r>
                <a:rPr lang="en-US" sz="2400" b="1" smtClean="0">
                  <a:solidFill>
                    <a:srgbClr val="FFFFFF"/>
                  </a:solidFill>
                  <a:latin typeface="Arial" charset="0"/>
                </a:rPr>
                <a:t>)</a:t>
              </a:r>
              <a:r>
                <a:rPr lang="en-US" sz="2400" b="1" baseline="-25000" smtClean="0">
                  <a:solidFill>
                    <a:srgbClr val="FFFFFF"/>
                  </a:solidFill>
                  <a:latin typeface="Arial" charset="0"/>
                </a:rPr>
                <a:t>3</a:t>
              </a:r>
              <a:endParaRPr lang="en-US" sz="2400" b="1" baseline="-2500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450720" y="3653850"/>
            <a:ext cx="3434431" cy="1058263"/>
            <a:chOff x="400825" y="4991014"/>
            <a:chExt cx="3748015" cy="105826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322314" y="5252287"/>
              <a:ext cx="18684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2400" b="1">
                  <a:solidFill>
                    <a:srgbClr val="FFFFFF"/>
                  </a:solidFill>
                  <a:latin typeface="Arial" charset="0"/>
                </a:rPr>
                <a:t>B. </a:t>
              </a:r>
              <a:r>
                <a:rPr lang="en-US" sz="2400" b="1" smtClean="0">
                  <a:solidFill>
                    <a:srgbClr val="FFFFFF"/>
                  </a:solidFill>
                  <a:latin typeface="Arial" charset="0"/>
                </a:rPr>
                <a:t>Al(OH)</a:t>
              </a:r>
              <a:r>
                <a:rPr lang="en-US" sz="2400" b="1" baseline="-25000" smtClean="0">
                  <a:solidFill>
                    <a:srgbClr val="FFFFFF"/>
                  </a:solidFill>
                  <a:latin typeface="Arial" charset="0"/>
                </a:rPr>
                <a:t>3</a:t>
              </a:r>
              <a:endParaRPr lang="en-US" sz="2800" b="1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433962" y="5209867"/>
            <a:ext cx="3434431" cy="1058263"/>
            <a:chOff x="801651" y="4977951"/>
            <a:chExt cx="3748015" cy="105826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651" y="4977951"/>
              <a:ext cx="3748015" cy="105826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705972" y="5276249"/>
              <a:ext cx="19316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2400" b="1" smtClean="0">
                  <a:solidFill>
                    <a:srgbClr val="FFFFFF"/>
                  </a:solidFill>
                  <a:latin typeface="Arial" charset="0"/>
                </a:rPr>
                <a:t>D. NaHCO</a:t>
              </a:r>
              <a:r>
                <a:rPr lang="en-US" sz="2400" b="1" baseline="-25000" smtClean="0">
                  <a:solidFill>
                    <a:srgbClr val="FFFFFF"/>
                  </a:solidFill>
                  <a:latin typeface="Arial" charset="0"/>
                </a:rPr>
                <a:t>3</a:t>
              </a:r>
              <a:endParaRPr lang="en-US" sz="2800" b="1" baseline="-25000" dirty="0">
                <a:solidFill>
                  <a:prstClr val="white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00694" y="566678"/>
            <a:ext cx="5295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prstClr val="white"/>
                </a:solidFill>
              </a:rPr>
              <a:t>	 4) Trong những chất sau đây, chất nào không có tính lưỡng tính?</a:t>
            </a:r>
            <a:endParaRPr lang="vi-VN" sz="3200" b="1">
              <a:solidFill>
                <a:prstClr val="white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945199" y="3653850"/>
            <a:ext cx="3434431" cy="1058263"/>
            <a:chOff x="400825" y="4991014"/>
            <a:chExt cx="3748015" cy="105826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525239" y="5289312"/>
              <a:ext cx="14626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2400" b="1">
                  <a:solidFill>
                    <a:srgbClr val="FFFFFF"/>
                  </a:solidFill>
                  <a:latin typeface="Arial" charset="0"/>
                </a:rPr>
                <a:t>A. </a:t>
              </a:r>
              <a:r>
                <a:rPr lang="en-US" sz="2400" b="1" smtClean="0">
                  <a:solidFill>
                    <a:srgbClr val="FFFFFF"/>
                  </a:solidFill>
                  <a:latin typeface="Arial" charset="0"/>
                </a:rPr>
                <a:t>Al</a:t>
              </a:r>
              <a:r>
                <a:rPr lang="en-US" sz="2400" b="1" baseline="-25000" smtClean="0">
                  <a:solidFill>
                    <a:srgbClr val="FFFFFF"/>
                  </a:solidFill>
                  <a:latin typeface="Arial" charset="0"/>
                </a:rPr>
                <a:t>2</a:t>
              </a:r>
              <a:r>
                <a:rPr lang="en-US" sz="2400" b="1" smtClean="0">
                  <a:solidFill>
                    <a:srgbClr val="FFFFFF"/>
                  </a:solidFill>
                  <a:latin typeface="Arial" charset="0"/>
                </a:rPr>
                <a:t>O</a:t>
              </a:r>
              <a:r>
                <a:rPr lang="en-US" sz="2400" b="1" baseline="-25000" smtClean="0">
                  <a:solidFill>
                    <a:srgbClr val="FFFFFF"/>
                  </a:solidFill>
                  <a:latin typeface="Arial" charset="0"/>
                </a:rPr>
                <a:t>3</a:t>
              </a:r>
              <a:endParaRPr lang="en-US" sz="2800" b="1" baseline="-25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71" b="98596" l="2889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15" y="249499"/>
            <a:ext cx="4633513" cy="366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3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99" y="5905797"/>
            <a:ext cx="2159400" cy="774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400825" y="6048748"/>
            <a:ext cx="1341056" cy="4887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400825" y="6048748"/>
            <a:ext cx="1341056" cy="4887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24" y="194873"/>
            <a:ext cx="5695176" cy="237876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00564" y="4979033"/>
            <a:ext cx="3434431" cy="1058263"/>
            <a:chOff x="400825" y="4991014"/>
            <a:chExt cx="3748015" cy="105826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544883" y="5287138"/>
              <a:ext cx="12406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smtClean="0">
                  <a:solidFill>
                    <a:srgbClr val="FFFFFF"/>
                  </a:solidFill>
                  <a:latin typeface="Arial" charset="0"/>
                </a:rPr>
                <a:t>C. NH</a:t>
              </a:r>
              <a:r>
                <a:rPr lang="en-US" sz="2400" b="1" baseline="-25000" smtClean="0">
                  <a:solidFill>
                    <a:srgbClr val="FFFFFF"/>
                  </a:solidFill>
                  <a:latin typeface="Arial" charset="0"/>
                </a:rPr>
                <a:t>3</a:t>
              </a:r>
              <a:endParaRPr lang="en-US" sz="2400" b="1" baseline="-2500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450720" y="3653850"/>
            <a:ext cx="3434431" cy="1058263"/>
            <a:chOff x="400825" y="4991014"/>
            <a:chExt cx="3748015" cy="105826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651964" y="5252287"/>
              <a:ext cx="12091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2400" b="1">
                  <a:solidFill>
                    <a:srgbClr val="FFFFFF"/>
                  </a:solidFill>
                  <a:latin typeface="Arial" charset="0"/>
                </a:rPr>
                <a:t>B. </a:t>
              </a:r>
              <a:r>
                <a:rPr lang="en-US" sz="2400" b="1" smtClean="0">
                  <a:solidFill>
                    <a:srgbClr val="FFFFFF"/>
                  </a:solidFill>
                  <a:latin typeface="Arial" charset="0"/>
                </a:rPr>
                <a:t>HCl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433962" y="5209867"/>
            <a:ext cx="3434431" cy="1058263"/>
            <a:chOff x="801651" y="4977951"/>
            <a:chExt cx="3748015" cy="105826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651" y="4977951"/>
              <a:ext cx="3748015" cy="105826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715592" y="5276249"/>
              <a:ext cx="19124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2400" b="1" smtClean="0">
                  <a:solidFill>
                    <a:srgbClr val="FFFFFF"/>
                  </a:solidFill>
                  <a:latin typeface="Arial" charset="0"/>
                </a:rPr>
                <a:t>D. NaHSO</a:t>
              </a:r>
              <a:r>
                <a:rPr lang="en-US" sz="2400" b="1" baseline="-25000" smtClean="0">
                  <a:solidFill>
                    <a:srgbClr val="FFFFFF"/>
                  </a:solidFill>
                  <a:latin typeface="Arial" charset="0"/>
                </a:rPr>
                <a:t>4</a:t>
              </a:r>
              <a:endParaRPr lang="en-US" sz="2800" b="1" baseline="-25000" dirty="0">
                <a:solidFill>
                  <a:prstClr val="white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041580" y="566678"/>
            <a:ext cx="52392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smtClean="0">
                <a:solidFill>
                  <a:prstClr val="white"/>
                </a:solidFill>
              </a:rPr>
              <a:t>	 5) Nhôm không tan trong dung dịch nào sau đây?</a:t>
            </a:r>
            <a:endParaRPr lang="vi-VN" sz="3600" b="1">
              <a:solidFill>
                <a:prstClr val="white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945199" y="3653850"/>
            <a:ext cx="3434431" cy="1058263"/>
            <a:chOff x="400825" y="4991014"/>
            <a:chExt cx="3748015" cy="105826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421920" y="5289312"/>
              <a:ext cx="16692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2400" b="1">
                  <a:solidFill>
                    <a:srgbClr val="FFFFFF"/>
                  </a:solidFill>
                  <a:latin typeface="Arial" charset="0"/>
                </a:rPr>
                <a:t>A. </a:t>
              </a:r>
              <a:r>
                <a:rPr lang="en-US" sz="2400" b="1" smtClean="0">
                  <a:solidFill>
                    <a:srgbClr val="FFFFFF"/>
                  </a:solidFill>
                  <a:latin typeface="Arial" charset="0"/>
                </a:rPr>
                <a:t>H</a:t>
              </a:r>
              <a:r>
                <a:rPr lang="en-US" sz="2400" b="1" baseline="-25000" smtClean="0">
                  <a:solidFill>
                    <a:srgbClr val="FFFFFF"/>
                  </a:solidFill>
                  <a:latin typeface="Arial" charset="0"/>
                </a:rPr>
                <a:t>2</a:t>
              </a:r>
              <a:r>
                <a:rPr lang="en-US" sz="2400" b="1" smtClean="0">
                  <a:solidFill>
                    <a:srgbClr val="FFFFFF"/>
                  </a:solidFill>
                  <a:latin typeface="Arial" charset="0"/>
                </a:rPr>
                <a:t>SO</a:t>
              </a:r>
              <a:r>
                <a:rPr lang="en-US" sz="2400" b="1" baseline="-25000" smtClean="0">
                  <a:solidFill>
                    <a:srgbClr val="FFFFFF"/>
                  </a:solidFill>
                  <a:latin typeface="Arial" charset="0"/>
                </a:rPr>
                <a:t>4</a:t>
              </a:r>
              <a:endParaRPr lang="en-US" sz="2800" b="1" baseline="-25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451" y="566678"/>
            <a:ext cx="6907888" cy="286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9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99" y="5905797"/>
            <a:ext cx="2159400" cy="774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400825" y="6048748"/>
            <a:ext cx="1341056" cy="4887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24" y="194872"/>
            <a:ext cx="7560624" cy="301302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589502" y="3500203"/>
            <a:ext cx="3434431" cy="1058263"/>
            <a:chOff x="400825" y="4991014"/>
            <a:chExt cx="3748015" cy="105826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536138" y="5287138"/>
              <a:ext cx="12581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smtClean="0">
                  <a:solidFill>
                    <a:srgbClr val="FFFFFF"/>
                  </a:solidFill>
                  <a:latin typeface="Arial" charset="0"/>
                </a:rPr>
                <a:t>B. H</a:t>
              </a:r>
              <a:r>
                <a:rPr lang="en-US" sz="2400" b="1" baseline="-25000" smtClean="0">
                  <a:solidFill>
                    <a:srgbClr val="FFFFFF"/>
                  </a:solidFill>
                  <a:latin typeface="Arial" charset="0"/>
                </a:rPr>
                <a:t>2</a:t>
              </a:r>
              <a:r>
                <a:rPr lang="en-US" sz="2400" b="1" smtClean="0">
                  <a:solidFill>
                    <a:srgbClr val="FFFFFF"/>
                  </a:solidFill>
                  <a:latin typeface="Arial" charset="0"/>
                </a:rPr>
                <a:t>O</a:t>
              </a:r>
              <a:endParaRPr lang="en-US" sz="2400" b="1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550762" y="4979034"/>
            <a:ext cx="3434431" cy="1058263"/>
            <a:chOff x="400825" y="4991014"/>
            <a:chExt cx="3748015" cy="105826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49009" y="5252287"/>
              <a:ext cx="28150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smtClean="0">
                  <a:solidFill>
                    <a:srgbClr val="FFFFFF"/>
                  </a:solidFill>
                  <a:latin typeface="Arial" charset="0"/>
                </a:rPr>
                <a:t>D. H</a:t>
              </a:r>
              <a:r>
                <a:rPr lang="en-US" sz="2400" b="1" baseline="-25000" smtClean="0">
                  <a:solidFill>
                    <a:srgbClr val="FFFFFF"/>
                  </a:solidFill>
                  <a:latin typeface="Arial" charset="0"/>
                </a:rPr>
                <a:t>2</a:t>
              </a:r>
              <a:r>
                <a:rPr lang="en-US" sz="2400" b="1" smtClean="0">
                  <a:solidFill>
                    <a:srgbClr val="FFFFFF"/>
                  </a:solidFill>
                  <a:latin typeface="Arial" charset="0"/>
                </a:rPr>
                <a:t>O và NaOH</a:t>
              </a:r>
              <a:endParaRPr lang="en-US" sz="28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5615" y="4979036"/>
            <a:ext cx="3434431" cy="1058263"/>
            <a:chOff x="801651" y="4977951"/>
            <a:chExt cx="3748015" cy="105826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651" y="4977951"/>
              <a:ext cx="3748015" cy="1058263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889655" y="5276249"/>
              <a:ext cx="15642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FFFFFF"/>
                  </a:solidFill>
                  <a:latin typeface="Arial" charset="0"/>
                </a:rPr>
                <a:t>C. </a:t>
              </a:r>
              <a:r>
                <a:rPr lang="en-US" sz="2400" b="1" smtClean="0">
                  <a:solidFill>
                    <a:srgbClr val="FFFFFF"/>
                  </a:solidFill>
                  <a:latin typeface="Arial" charset="0"/>
                </a:rPr>
                <a:t>NaOH</a:t>
              </a:r>
              <a:endParaRPr lang="en-US" sz="28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041580" y="566678"/>
            <a:ext cx="65091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smtClean="0">
                <a:solidFill>
                  <a:prstClr val="white"/>
                </a:solidFill>
              </a:rPr>
              <a:t>	 6) Kim loại nhôm bị oxi hóa trong dung dịch kiềm (dung dịch NaOH). Trong quá trình đó chất oxi hóa là?</a:t>
            </a:r>
            <a:endParaRPr lang="vi-VN" sz="3600" b="1">
              <a:solidFill>
                <a:prstClr val="white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45199" y="3653850"/>
            <a:ext cx="3434431" cy="1058263"/>
            <a:chOff x="400825" y="4991014"/>
            <a:chExt cx="3748015" cy="105826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779770" y="5289312"/>
              <a:ext cx="9535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FFFFFF"/>
                  </a:solidFill>
                  <a:latin typeface="Arial" charset="0"/>
                </a:rPr>
                <a:t>A. </a:t>
              </a:r>
              <a:r>
                <a:rPr lang="en-US" sz="2400" b="1" smtClean="0">
                  <a:solidFill>
                    <a:srgbClr val="FFFFFF"/>
                  </a:solidFill>
                  <a:latin typeface="Arial" charset="0"/>
                </a:rPr>
                <a:t>Al</a:t>
              </a:r>
              <a:endParaRPr lang="en-US" sz="28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83" b="99457" l="1825" r="897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00" r="37111"/>
          <a:stretch/>
        </p:blipFill>
        <p:spPr>
          <a:xfrm>
            <a:off x="8238454" y="665921"/>
            <a:ext cx="3368238" cy="255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3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24" y="444992"/>
            <a:ext cx="6135403" cy="2488367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99" y="5905797"/>
            <a:ext cx="2159400" cy="7747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236483" y="3360428"/>
            <a:ext cx="6967682" cy="1058263"/>
            <a:chOff x="188362" y="4991014"/>
            <a:chExt cx="4228243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8362" y="5271132"/>
              <a:ext cx="42282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smtClean="0">
                  <a:solidFill>
                    <a:schemeClr val="bg1"/>
                  </a:solidFill>
                </a:rPr>
                <a:t>A. Al(OH)</a:t>
              </a:r>
              <a:r>
                <a:rPr lang="en-US" sz="2800" b="1" baseline="-25000" smtClean="0">
                  <a:solidFill>
                    <a:schemeClr val="bg1"/>
                  </a:solidFill>
                </a:rPr>
                <a:t>3</a:t>
              </a:r>
              <a:r>
                <a:rPr lang="en-US" sz="2800" b="1">
                  <a:solidFill>
                    <a:schemeClr val="bg1"/>
                  </a:solidFill>
                </a:rPr>
                <a:t> </a:t>
              </a:r>
              <a:r>
                <a:rPr lang="en-US" sz="2800" b="1" smtClean="0">
                  <a:solidFill>
                    <a:schemeClr val="bg1"/>
                  </a:solidFill>
                </a:rPr>
                <a:t>là một hiđroxit lưỡng tính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61949" y="3429000"/>
            <a:ext cx="5535610" cy="1058263"/>
            <a:chOff x="376303" y="4991014"/>
            <a:chExt cx="3772537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76303" y="5192327"/>
              <a:ext cx="37604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2800" b="1">
                  <a:solidFill>
                    <a:schemeClr val="bg1"/>
                  </a:solidFill>
                </a:rPr>
                <a:t>B. Al(OH)</a:t>
              </a:r>
              <a:r>
                <a:rPr lang="en-US" sz="2800" b="1" baseline="-25000">
                  <a:solidFill>
                    <a:schemeClr val="bg1"/>
                  </a:solidFill>
                </a:rPr>
                <a:t>3</a:t>
              </a:r>
              <a:r>
                <a:rPr lang="en-US" sz="2800" b="1">
                  <a:solidFill>
                    <a:schemeClr val="bg1"/>
                  </a:solidFill>
                </a:rPr>
                <a:t> là một </a:t>
              </a:r>
              <a:r>
                <a:rPr lang="en-US" sz="2800" b="1" smtClean="0">
                  <a:solidFill>
                    <a:schemeClr val="bg1"/>
                  </a:solidFill>
                </a:rPr>
                <a:t>oxit lưỡng tính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8203" y="4754186"/>
            <a:ext cx="5937649" cy="1058263"/>
            <a:chOff x="801651" y="4977951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651" y="4977951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00166" y="5166202"/>
              <a:ext cx="35432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2800" b="1" smtClean="0">
                  <a:solidFill>
                    <a:prstClr val="white"/>
                  </a:solidFill>
                </a:rPr>
                <a:t>C. Nhôm là kim loại lưỡng tính</a:t>
              </a:r>
              <a:endParaRPr lang="en-US" sz="28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400825" y="6048748"/>
            <a:ext cx="1341056" cy="48879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71045" y="1114950"/>
            <a:ext cx="55909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solidFill>
                  <a:prstClr val="white"/>
                </a:solidFill>
              </a:rPr>
              <a:t>7</a:t>
            </a:r>
            <a:r>
              <a:rPr lang="vi-VN" sz="4000" b="1" smtClean="0">
                <a:solidFill>
                  <a:prstClr val="white"/>
                </a:solidFill>
              </a:rPr>
              <a:t>) Tìm câu đúng trong các câu sau?</a:t>
            </a:r>
            <a:endParaRPr lang="vi-VN" sz="4000" b="1">
              <a:solidFill>
                <a:prstClr val="white"/>
              </a:solidFill>
            </a:endParaRPr>
          </a:p>
          <a:p>
            <a:endParaRPr lang="en-US" sz="4000" b="1" dirty="0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497932" y="4754186"/>
            <a:ext cx="5254358" cy="1058263"/>
            <a:chOff x="400825" y="4991014"/>
            <a:chExt cx="3748015" cy="105826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89074" y="5192327"/>
              <a:ext cx="29349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2800" b="1" smtClean="0">
                  <a:solidFill>
                    <a:schemeClr val="bg1"/>
                  </a:solidFill>
                </a:rPr>
                <a:t>D. Al</a:t>
              </a:r>
              <a:r>
                <a:rPr lang="en-US" sz="2800" b="1" baseline="-25000" smtClean="0">
                  <a:solidFill>
                    <a:schemeClr val="bg1"/>
                  </a:solidFill>
                </a:rPr>
                <a:t>2</a:t>
              </a:r>
              <a:r>
                <a:rPr lang="en-US" sz="2800" b="1" smtClean="0">
                  <a:solidFill>
                    <a:schemeClr val="bg1"/>
                  </a:solidFill>
                </a:rPr>
                <a:t>O</a:t>
              </a:r>
              <a:r>
                <a:rPr lang="en-US" sz="2800" b="1" baseline="-25000" smtClean="0">
                  <a:solidFill>
                    <a:schemeClr val="bg1"/>
                  </a:solidFill>
                </a:rPr>
                <a:t>3</a:t>
              </a:r>
              <a:r>
                <a:rPr lang="en-US" sz="2800" b="1" smtClean="0">
                  <a:solidFill>
                    <a:schemeClr val="bg1"/>
                  </a:solidFill>
                </a:rPr>
                <a:t> là oxit trung tính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99" b="98701" l="2833" r="71667">
                        <a14:foregroundMark x1="12333" y1="13506" x2="5833" y2="11169"/>
                        <a14:foregroundMark x1="26000" y1="51948" x2="25667" y2="58182"/>
                        <a14:backgroundMark x1="63000" y1="91169" x2="54833" y2="88052"/>
                        <a14:backgroundMark x1="29667" y1="88312" x2="28000" y2="94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866"/>
          <a:stretch/>
        </p:blipFill>
        <p:spPr>
          <a:xfrm rot="20892232" flipH="1">
            <a:off x="7293353" y="-82159"/>
            <a:ext cx="4229225" cy="376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1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400" y="-28575"/>
            <a:ext cx="12242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5400" y="-28575"/>
            <a:ext cx="12242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5400" y="-28575"/>
            <a:ext cx="12242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5400" y="-28575"/>
            <a:ext cx="12242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98" descr="card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-28575"/>
            <a:ext cx="12242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179014" y="378725"/>
            <a:ext cx="8275153" cy="6895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KIẾN THỨC CẦN NHỚ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41"/>
          <p:cNvGrpSpPr>
            <a:grpSpLocks/>
          </p:cNvGrpSpPr>
          <p:nvPr/>
        </p:nvGrpSpPr>
        <p:grpSpPr bwMode="auto">
          <a:xfrm rot="19632028">
            <a:off x="3282690" y="2328269"/>
            <a:ext cx="3310061" cy="755189"/>
            <a:chOff x="1392" y="3137"/>
            <a:chExt cx="3360" cy="534"/>
          </a:xfrm>
        </p:grpSpPr>
        <p:sp>
          <p:nvSpPr>
            <p:cNvPr id="13" name="Oval 132"/>
            <p:cNvSpPr>
              <a:spLocks noChangeArrowheads="1"/>
            </p:cNvSpPr>
            <p:nvPr/>
          </p:nvSpPr>
          <p:spPr bwMode="gray">
            <a:xfrm>
              <a:off x="1392" y="3137"/>
              <a:ext cx="3350" cy="526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tint val="0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Oval 133"/>
            <p:cNvSpPr>
              <a:spLocks noChangeArrowheads="1"/>
            </p:cNvSpPr>
            <p:nvPr/>
          </p:nvSpPr>
          <p:spPr bwMode="gray">
            <a:xfrm>
              <a:off x="1392" y="3145"/>
              <a:ext cx="3360" cy="526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CC6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Oval 134"/>
            <p:cNvSpPr>
              <a:spLocks noChangeArrowheads="1"/>
            </p:cNvSpPr>
            <p:nvPr/>
          </p:nvSpPr>
          <p:spPr bwMode="gray">
            <a:xfrm>
              <a:off x="1417" y="3145"/>
              <a:ext cx="3287" cy="526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54118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Oval 135"/>
            <p:cNvSpPr>
              <a:spLocks noChangeArrowheads="1"/>
            </p:cNvSpPr>
            <p:nvPr/>
          </p:nvSpPr>
          <p:spPr bwMode="gray">
            <a:xfrm>
              <a:off x="1417" y="3145"/>
              <a:ext cx="3287" cy="526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63529"/>
                    <a:invGamma/>
                  </a:srgbClr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87"/>
          <p:cNvGrpSpPr>
            <a:grpSpLocks/>
          </p:cNvGrpSpPr>
          <p:nvPr/>
        </p:nvGrpSpPr>
        <p:grpSpPr bwMode="auto">
          <a:xfrm>
            <a:off x="1600218" y="3633788"/>
            <a:ext cx="2275668" cy="2344627"/>
            <a:chOff x="839" y="1224"/>
            <a:chExt cx="862" cy="862"/>
          </a:xfrm>
        </p:grpSpPr>
        <p:sp>
          <p:nvSpPr>
            <p:cNvPr id="18" name="Oval 88"/>
            <p:cNvSpPr>
              <a:spLocks noChangeArrowheads="1"/>
            </p:cNvSpPr>
            <p:nvPr/>
          </p:nvSpPr>
          <p:spPr bwMode="gray">
            <a:xfrm>
              <a:off x="839" y="1224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tint val="0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9" name="Oval 89"/>
            <p:cNvSpPr>
              <a:spLocks noChangeArrowheads="1"/>
            </p:cNvSpPr>
            <p:nvPr/>
          </p:nvSpPr>
          <p:spPr bwMode="gray">
            <a:xfrm>
              <a:off x="839" y="1224"/>
              <a:ext cx="862" cy="862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CC6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0" name="Oval 90"/>
            <p:cNvSpPr>
              <a:spLocks noChangeArrowheads="1"/>
            </p:cNvSpPr>
            <p:nvPr/>
          </p:nvSpPr>
          <p:spPr bwMode="gray">
            <a:xfrm>
              <a:off x="895" y="1280"/>
              <a:ext cx="750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54118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91"/>
            <p:cNvSpPr>
              <a:spLocks noChangeArrowheads="1"/>
            </p:cNvSpPr>
            <p:nvPr/>
          </p:nvSpPr>
          <p:spPr bwMode="gray">
            <a:xfrm>
              <a:off x="896" y="1280"/>
              <a:ext cx="749" cy="750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63529"/>
                    <a:invGamma/>
                  </a:srgbClr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  <p:sp>
          <p:nvSpPr>
            <p:cNvPr id="22" name="Oval 92"/>
            <p:cNvSpPr>
              <a:spLocks noChangeArrowheads="1"/>
            </p:cNvSpPr>
            <p:nvPr/>
          </p:nvSpPr>
          <p:spPr bwMode="gray">
            <a:xfrm>
              <a:off x="936" y="1318"/>
              <a:ext cx="674" cy="67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  <p:sp>
          <p:nvSpPr>
            <p:cNvPr id="23" name="Oval 93"/>
            <p:cNvSpPr>
              <a:spLocks noChangeArrowheads="1"/>
            </p:cNvSpPr>
            <p:nvPr/>
          </p:nvSpPr>
          <p:spPr bwMode="gray">
            <a:xfrm>
              <a:off x="947" y="1329"/>
              <a:ext cx="653" cy="65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46275"/>
                    <a:invGamma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vi-VN"/>
            </a:p>
          </p:txBody>
        </p:sp>
        <p:sp>
          <p:nvSpPr>
            <p:cNvPr id="24" name="Oval 94"/>
            <p:cNvSpPr>
              <a:spLocks noChangeArrowheads="1"/>
            </p:cNvSpPr>
            <p:nvPr/>
          </p:nvSpPr>
          <p:spPr bwMode="gray">
            <a:xfrm>
              <a:off x="955" y="1333"/>
              <a:ext cx="637" cy="636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C0C0C0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vi-VN"/>
            </a:p>
          </p:txBody>
        </p:sp>
        <p:sp>
          <p:nvSpPr>
            <p:cNvPr id="25" name="Oval 95"/>
            <p:cNvSpPr>
              <a:spLocks noChangeArrowheads="1"/>
            </p:cNvSpPr>
            <p:nvPr/>
          </p:nvSpPr>
          <p:spPr bwMode="gray">
            <a:xfrm>
              <a:off x="962" y="1339"/>
              <a:ext cx="606" cy="595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shade val="79216"/>
                    <a:invGamma/>
                  </a:srgbClr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vi-VN"/>
            </a:p>
          </p:txBody>
        </p:sp>
        <p:sp>
          <p:nvSpPr>
            <p:cNvPr id="26" name="Oval 96"/>
            <p:cNvSpPr>
              <a:spLocks noChangeArrowheads="1"/>
            </p:cNvSpPr>
            <p:nvPr/>
          </p:nvSpPr>
          <p:spPr bwMode="gray">
            <a:xfrm>
              <a:off x="997" y="1356"/>
              <a:ext cx="539" cy="483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vi-VN"/>
            </a:p>
          </p:txBody>
        </p:sp>
      </p:grpSp>
      <p:sp>
        <p:nvSpPr>
          <p:cNvPr id="27" name="Text Box 44"/>
          <p:cNvSpPr txBox="1">
            <a:spLocks noChangeArrowheads="1"/>
          </p:cNvSpPr>
          <p:nvPr/>
        </p:nvSpPr>
        <p:spPr bwMode="gray">
          <a:xfrm rot="19702488">
            <a:off x="4322231" y="2522485"/>
            <a:ext cx="12420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VỊ TRÍ</a:t>
            </a:r>
            <a:endParaRPr lang="en-US" sz="28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Group 142"/>
          <p:cNvGrpSpPr>
            <a:grpSpLocks/>
          </p:cNvGrpSpPr>
          <p:nvPr/>
        </p:nvGrpSpPr>
        <p:grpSpPr bwMode="auto">
          <a:xfrm rot="20337545">
            <a:off x="4053781" y="3051748"/>
            <a:ext cx="4152775" cy="755189"/>
            <a:chOff x="1392" y="3137"/>
            <a:chExt cx="3360" cy="534"/>
          </a:xfrm>
        </p:grpSpPr>
        <p:sp>
          <p:nvSpPr>
            <p:cNvPr id="29" name="Oval 143"/>
            <p:cNvSpPr>
              <a:spLocks noChangeArrowheads="1"/>
            </p:cNvSpPr>
            <p:nvPr/>
          </p:nvSpPr>
          <p:spPr bwMode="gray">
            <a:xfrm>
              <a:off x="1392" y="3137"/>
              <a:ext cx="3350" cy="526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gamma/>
                    <a:tint val="0"/>
                    <a:invGamma/>
                  </a:srgbClr>
                </a:gs>
                <a:gs pos="50000">
                  <a:srgbClr val="FAAF54"/>
                </a:gs>
                <a:gs pos="100000">
                  <a:srgbClr val="FAAF54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Oval 144"/>
            <p:cNvSpPr>
              <a:spLocks noChangeArrowheads="1"/>
            </p:cNvSpPr>
            <p:nvPr/>
          </p:nvSpPr>
          <p:spPr bwMode="gray">
            <a:xfrm>
              <a:off x="1392" y="3145"/>
              <a:ext cx="3360" cy="526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alpha val="32001"/>
                  </a:srgbClr>
                </a:gs>
                <a:gs pos="100000">
                  <a:srgbClr val="FAAF54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Oval 145"/>
            <p:cNvSpPr>
              <a:spLocks noChangeArrowheads="1"/>
            </p:cNvSpPr>
            <p:nvPr/>
          </p:nvSpPr>
          <p:spPr bwMode="gray">
            <a:xfrm>
              <a:off x="1417" y="3145"/>
              <a:ext cx="3287" cy="526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gamma/>
                    <a:shade val="54118"/>
                    <a:invGamma/>
                  </a:srgbClr>
                </a:gs>
                <a:gs pos="50000">
                  <a:srgbClr val="FAAF54"/>
                </a:gs>
                <a:gs pos="100000">
                  <a:srgbClr val="FAAF54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Oval 146"/>
            <p:cNvSpPr>
              <a:spLocks noChangeArrowheads="1"/>
            </p:cNvSpPr>
            <p:nvPr/>
          </p:nvSpPr>
          <p:spPr bwMode="gray">
            <a:xfrm>
              <a:off x="1417" y="3145"/>
              <a:ext cx="3287" cy="526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gamma/>
                    <a:shade val="63529"/>
                    <a:invGamma/>
                  </a:srgbClr>
                </a:gs>
                <a:gs pos="100000">
                  <a:srgbClr val="FAAF54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" name="Group 147"/>
          <p:cNvGrpSpPr>
            <a:grpSpLocks/>
          </p:cNvGrpSpPr>
          <p:nvPr/>
        </p:nvGrpSpPr>
        <p:grpSpPr bwMode="auto">
          <a:xfrm rot="21367330">
            <a:off x="4270357" y="4182391"/>
            <a:ext cx="4488282" cy="755189"/>
            <a:chOff x="1392" y="3137"/>
            <a:chExt cx="3360" cy="534"/>
          </a:xfrm>
        </p:grpSpPr>
        <p:sp>
          <p:nvSpPr>
            <p:cNvPr id="34" name="Oval 148"/>
            <p:cNvSpPr>
              <a:spLocks noChangeArrowheads="1"/>
            </p:cNvSpPr>
            <p:nvPr/>
          </p:nvSpPr>
          <p:spPr bwMode="gray">
            <a:xfrm>
              <a:off x="1392" y="3137"/>
              <a:ext cx="3350" cy="526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tint val="0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Oval 149"/>
            <p:cNvSpPr>
              <a:spLocks noChangeArrowheads="1"/>
            </p:cNvSpPr>
            <p:nvPr/>
          </p:nvSpPr>
          <p:spPr bwMode="gray">
            <a:xfrm>
              <a:off x="1392" y="3145"/>
              <a:ext cx="3360" cy="526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CC6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Oval 150"/>
            <p:cNvSpPr>
              <a:spLocks noChangeArrowheads="1"/>
            </p:cNvSpPr>
            <p:nvPr/>
          </p:nvSpPr>
          <p:spPr bwMode="gray">
            <a:xfrm>
              <a:off x="1417" y="3145"/>
              <a:ext cx="3287" cy="526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54118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Oval 151"/>
            <p:cNvSpPr>
              <a:spLocks noChangeArrowheads="1"/>
            </p:cNvSpPr>
            <p:nvPr/>
          </p:nvSpPr>
          <p:spPr bwMode="gray">
            <a:xfrm>
              <a:off x="1417" y="3145"/>
              <a:ext cx="3287" cy="526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63529"/>
                    <a:invGamma/>
                  </a:srgbClr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8" name="Group 152"/>
          <p:cNvGrpSpPr>
            <a:grpSpLocks/>
          </p:cNvGrpSpPr>
          <p:nvPr/>
        </p:nvGrpSpPr>
        <p:grpSpPr bwMode="auto">
          <a:xfrm rot="689625">
            <a:off x="4087707" y="5412132"/>
            <a:ext cx="4299430" cy="755189"/>
            <a:chOff x="1392" y="3137"/>
            <a:chExt cx="3360" cy="534"/>
          </a:xfrm>
        </p:grpSpPr>
        <p:sp>
          <p:nvSpPr>
            <p:cNvPr id="39" name="Oval 153"/>
            <p:cNvSpPr>
              <a:spLocks noChangeArrowheads="1"/>
            </p:cNvSpPr>
            <p:nvPr/>
          </p:nvSpPr>
          <p:spPr bwMode="gray">
            <a:xfrm>
              <a:off x="1392" y="3137"/>
              <a:ext cx="3350" cy="526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gamma/>
                    <a:tint val="0"/>
                    <a:invGamma/>
                  </a:srgbClr>
                </a:gs>
                <a:gs pos="50000">
                  <a:srgbClr val="FAAF54"/>
                </a:gs>
                <a:gs pos="100000">
                  <a:srgbClr val="FAAF54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val 154"/>
            <p:cNvSpPr>
              <a:spLocks noChangeArrowheads="1"/>
            </p:cNvSpPr>
            <p:nvPr/>
          </p:nvSpPr>
          <p:spPr bwMode="gray">
            <a:xfrm>
              <a:off x="1392" y="3145"/>
              <a:ext cx="3360" cy="526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alpha val="32001"/>
                  </a:srgbClr>
                </a:gs>
                <a:gs pos="100000">
                  <a:srgbClr val="FAAF54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Oval 155"/>
            <p:cNvSpPr>
              <a:spLocks noChangeArrowheads="1"/>
            </p:cNvSpPr>
            <p:nvPr/>
          </p:nvSpPr>
          <p:spPr bwMode="gray">
            <a:xfrm>
              <a:off x="1417" y="3145"/>
              <a:ext cx="3287" cy="526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gamma/>
                    <a:shade val="54118"/>
                    <a:invGamma/>
                  </a:srgbClr>
                </a:gs>
                <a:gs pos="50000">
                  <a:srgbClr val="FAAF54"/>
                </a:gs>
                <a:gs pos="100000">
                  <a:srgbClr val="FAAF54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Oval 156"/>
            <p:cNvSpPr>
              <a:spLocks noChangeArrowheads="1"/>
            </p:cNvSpPr>
            <p:nvPr/>
          </p:nvSpPr>
          <p:spPr bwMode="gray">
            <a:xfrm>
              <a:off x="1417" y="3145"/>
              <a:ext cx="3287" cy="526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gamma/>
                    <a:shade val="63529"/>
                    <a:invGamma/>
                  </a:srgbClr>
                </a:gs>
                <a:gs pos="100000">
                  <a:srgbClr val="FAAF54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3" name="Text Box 172"/>
          <p:cNvSpPr txBox="1">
            <a:spLocks noChangeArrowheads="1"/>
          </p:cNvSpPr>
          <p:nvPr/>
        </p:nvSpPr>
        <p:spPr bwMode="gray">
          <a:xfrm rot="20306717">
            <a:off x="4333312" y="3192529"/>
            <a:ext cx="35874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TÍNH CHẤT VẬT LÝ</a:t>
            </a:r>
            <a:endParaRPr lang="en-US" sz="28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173"/>
          <p:cNvSpPr txBox="1">
            <a:spLocks noChangeArrowheads="1"/>
          </p:cNvSpPr>
          <p:nvPr/>
        </p:nvSpPr>
        <p:spPr bwMode="gray">
          <a:xfrm rot="21278477">
            <a:off x="4520307" y="4312479"/>
            <a:ext cx="402038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8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TÍNH CHẤT HÓA HỌC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 Box 174"/>
          <p:cNvSpPr txBox="1">
            <a:spLocks noChangeArrowheads="1"/>
          </p:cNvSpPr>
          <p:nvPr/>
        </p:nvSpPr>
        <p:spPr bwMode="gray">
          <a:xfrm rot="691759">
            <a:off x="4583870" y="5580538"/>
            <a:ext cx="32561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SẢN XUẤT NHÔM</a:t>
            </a:r>
            <a:endParaRPr lang="en-US" sz="28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 Box 176"/>
          <p:cNvSpPr txBox="1">
            <a:spLocks noChangeArrowheads="1"/>
          </p:cNvSpPr>
          <p:nvPr/>
        </p:nvSpPr>
        <p:spPr bwMode="auto">
          <a:xfrm>
            <a:off x="1912057" y="4472055"/>
            <a:ext cx="17266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endParaRPr lang="en-US" sz="3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7" name="Group 142"/>
          <p:cNvGrpSpPr>
            <a:grpSpLocks/>
          </p:cNvGrpSpPr>
          <p:nvPr/>
        </p:nvGrpSpPr>
        <p:grpSpPr bwMode="auto">
          <a:xfrm rot="16394083">
            <a:off x="2142113" y="2136168"/>
            <a:ext cx="1702958" cy="655442"/>
            <a:chOff x="1392" y="3093"/>
            <a:chExt cx="3360" cy="622"/>
          </a:xfrm>
        </p:grpSpPr>
        <p:sp>
          <p:nvSpPr>
            <p:cNvPr id="48" name="Oval 143"/>
            <p:cNvSpPr>
              <a:spLocks noChangeArrowheads="1"/>
            </p:cNvSpPr>
            <p:nvPr/>
          </p:nvSpPr>
          <p:spPr bwMode="gray">
            <a:xfrm>
              <a:off x="1392" y="3093"/>
              <a:ext cx="3350" cy="614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gamma/>
                    <a:tint val="0"/>
                    <a:invGamma/>
                  </a:srgbClr>
                </a:gs>
                <a:gs pos="50000">
                  <a:srgbClr val="FAAF54"/>
                </a:gs>
                <a:gs pos="100000">
                  <a:srgbClr val="FAAF54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Oval 144"/>
            <p:cNvSpPr>
              <a:spLocks noChangeArrowheads="1"/>
            </p:cNvSpPr>
            <p:nvPr/>
          </p:nvSpPr>
          <p:spPr bwMode="gray">
            <a:xfrm>
              <a:off x="1392" y="3101"/>
              <a:ext cx="3360" cy="614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alpha val="32001"/>
                  </a:srgbClr>
                </a:gs>
                <a:gs pos="100000">
                  <a:srgbClr val="FAAF54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Oval 145"/>
            <p:cNvSpPr>
              <a:spLocks noChangeArrowheads="1"/>
            </p:cNvSpPr>
            <p:nvPr/>
          </p:nvSpPr>
          <p:spPr bwMode="gray">
            <a:xfrm>
              <a:off x="1417" y="3101"/>
              <a:ext cx="3287" cy="614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gamma/>
                    <a:shade val="54118"/>
                    <a:invGamma/>
                  </a:srgbClr>
                </a:gs>
                <a:gs pos="50000">
                  <a:srgbClr val="FAAF54"/>
                </a:gs>
                <a:gs pos="100000">
                  <a:srgbClr val="FAAF54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Oval 146"/>
            <p:cNvSpPr>
              <a:spLocks noChangeArrowheads="1"/>
            </p:cNvSpPr>
            <p:nvPr/>
          </p:nvSpPr>
          <p:spPr bwMode="gray">
            <a:xfrm>
              <a:off x="1417" y="3101"/>
              <a:ext cx="3287" cy="614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gamma/>
                    <a:shade val="63529"/>
                    <a:invGamma/>
                  </a:srgbClr>
                </a:gs>
                <a:gs pos="100000">
                  <a:srgbClr val="FAAF54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2" name="Group 141"/>
          <p:cNvGrpSpPr>
            <a:grpSpLocks/>
          </p:cNvGrpSpPr>
          <p:nvPr/>
        </p:nvGrpSpPr>
        <p:grpSpPr bwMode="auto">
          <a:xfrm rot="14125201">
            <a:off x="1038064" y="2544650"/>
            <a:ext cx="1375761" cy="691884"/>
            <a:chOff x="1392" y="3014"/>
            <a:chExt cx="3360" cy="779"/>
          </a:xfrm>
        </p:grpSpPr>
        <p:sp>
          <p:nvSpPr>
            <p:cNvPr id="53" name="Oval 132"/>
            <p:cNvSpPr>
              <a:spLocks noChangeArrowheads="1"/>
            </p:cNvSpPr>
            <p:nvPr/>
          </p:nvSpPr>
          <p:spPr bwMode="gray">
            <a:xfrm>
              <a:off x="1392" y="3014"/>
              <a:ext cx="3350" cy="771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tint val="0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Oval 133"/>
            <p:cNvSpPr>
              <a:spLocks noChangeArrowheads="1"/>
            </p:cNvSpPr>
            <p:nvPr/>
          </p:nvSpPr>
          <p:spPr bwMode="gray">
            <a:xfrm>
              <a:off x="1392" y="3022"/>
              <a:ext cx="3360" cy="771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alpha val="32001"/>
                  </a:srgbClr>
                </a:gs>
                <a:gs pos="100000">
                  <a:srgbClr val="00CC66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Oval 134"/>
            <p:cNvSpPr>
              <a:spLocks noChangeArrowheads="1"/>
            </p:cNvSpPr>
            <p:nvPr/>
          </p:nvSpPr>
          <p:spPr bwMode="gray">
            <a:xfrm>
              <a:off x="1417" y="3022"/>
              <a:ext cx="3287" cy="771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54118"/>
                    <a:invGamma/>
                  </a:srgbClr>
                </a:gs>
                <a:gs pos="50000">
                  <a:srgbClr val="00CC66"/>
                </a:gs>
                <a:gs pos="100000">
                  <a:srgbClr val="00CC66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Oval 135"/>
            <p:cNvSpPr>
              <a:spLocks noChangeArrowheads="1"/>
            </p:cNvSpPr>
            <p:nvPr/>
          </p:nvSpPr>
          <p:spPr bwMode="gray">
            <a:xfrm>
              <a:off x="1417" y="3022"/>
              <a:ext cx="3287" cy="771"/>
            </a:xfrm>
            <a:prstGeom prst="ellipse">
              <a:avLst/>
            </a:prstGeom>
            <a:gradFill rotWithShape="1">
              <a:gsLst>
                <a:gs pos="0">
                  <a:srgbClr val="00CC66">
                    <a:gamma/>
                    <a:shade val="63529"/>
                    <a:invGamma/>
                  </a:srgbClr>
                </a:gs>
                <a:gs pos="100000">
                  <a:srgbClr val="00CC66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142"/>
          <p:cNvGrpSpPr>
            <a:grpSpLocks/>
          </p:cNvGrpSpPr>
          <p:nvPr/>
        </p:nvGrpSpPr>
        <p:grpSpPr bwMode="auto">
          <a:xfrm rot="11995292">
            <a:off x="557947" y="3683290"/>
            <a:ext cx="990167" cy="412356"/>
            <a:chOff x="1392" y="3093"/>
            <a:chExt cx="3360" cy="622"/>
          </a:xfrm>
        </p:grpSpPr>
        <p:sp>
          <p:nvSpPr>
            <p:cNvPr id="58" name="Oval 143"/>
            <p:cNvSpPr>
              <a:spLocks noChangeArrowheads="1"/>
            </p:cNvSpPr>
            <p:nvPr/>
          </p:nvSpPr>
          <p:spPr bwMode="gray">
            <a:xfrm>
              <a:off x="1392" y="3093"/>
              <a:ext cx="3350" cy="614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gamma/>
                    <a:tint val="0"/>
                    <a:invGamma/>
                  </a:srgbClr>
                </a:gs>
                <a:gs pos="50000">
                  <a:srgbClr val="FAAF54"/>
                </a:gs>
                <a:gs pos="100000">
                  <a:srgbClr val="FAAF54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Oval 144"/>
            <p:cNvSpPr>
              <a:spLocks noChangeArrowheads="1"/>
            </p:cNvSpPr>
            <p:nvPr/>
          </p:nvSpPr>
          <p:spPr bwMode="gray">
            <a:xfrm>
              <a:off x="1392" y="3101"/>
              <a:ext cx="3360" cy="614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alpha val="32001"/>
                  </a:srgbClr>
                </a:gs>
                <a:gs pos="100000">
                  <a:srgbClr val="FAAF54">
                    <a:gamma/>
                    <a:shade val="0"/>
                    <a:invGamma/>
                    <a:alpha val="89999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Oval 145"/>
            <p:cNvSpPr>
              <a:spLocks noChangeArrowheads="1"/>
            </p:cNvSpPr>
            <p:nvPr/>
          </p:nvSpPr>
          <p:spPr bwMode="gray">
            <a:xfrm>
              <a:off x="1417" y="3101"/>
              <a:ext cx="3287" cy="614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gamma/>
                    <a:shade val="54118"/>
                    <a:invGamma/>
                  </a:srgbClr>
                </a:gs>
                <a:gs pos="50000">
                  <a:srgbClr val="FAAF54"/>
                </a:gs>
                <a:gs pos="100000">
                  <a:srgbClr val="FAAF54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Oval 146"/>
            <p:cNvSpPr>
              <a:spLocks noChangeArrowheads="1"/>
            </p:cNvSpPr>
            <p:nvPr/>
          </p:nvSpPr>
          <p:spPr bwMode="gray">
            <a:xfrm>
              <a:off x="1417" y="3101"/>
              <a:ext cx="3287" cy="614"/>
            </a:xfrm>
            <a:prstGeom prst="ellipse">
              <a:avLst/>
            </a:prstGeom>
            <a:gradFill rotWithShape="1">
              <a:gsLst>
                <a:gs pos="0">
                  <a:srgbClr val="FAAF54">
                    <a:gamma/>
                    <a:shade val="63529"/>
                    <a:invGamma/>
                  </a:srgbClr>
                </a:gs>
                <a:gs pos="100000">
                  <a:srgbClr val="FAAF54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9867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99" y="5905797"/>
            <a:ext cx="2159400" cy="774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400825" y="6048748"/>
            <a:ext cx="1341056" cy="4887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24" y="194872"/>
            <a:ext cx="7289130" cy="301302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589502" y="3500203"/>
            <a:ext cx="3434431" cy="1058263"/>
            <a:chOff x="400825" y="4991014"/>
            <a:chExt cx="3748015" cy="105826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271985" y="5287138"/>
              <a:ext cx="17864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smtClean="0">
                  <a:solidFill>
                    <a:srgbClr val="FFFFFF"/>
                  </a:solidFill>
                  <a:latin typeface="Arial" charset="0"/>
                </a:rPr>
                <a:t>B. 0.8 mol</a:t>
              </a:r>
              <a:endParaRPr lang="en-US" sz="2400" b="1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550762" y="4979034"/>
            <a:ext cx="3434431" cy="1058263"/>
            <a:chOff x="400825" y="4991014"/>
            <a:chExt cx="3748015" cy="105826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27442" y="5252287"/>
              <a:ext cx="24582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smtClean="0">
                  <a:solidFill>
                    <a:srgbClr val="FFFFFF"/>
                  </a:solidFill>
                  <a:latin typeface="Arial" charset="0"/>
                </a:rPr>
                <a:t>D. Giá trị khác</a:t>
              </a:r>
              <a:endParaRPr lang="en-US" sz="28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5615" y="4979036"/>
            <a:ext cx="3434431" cy="1058263"/>
            <a:chOff x="801651" y="4977951"/>
            <a:chExt cx="3748015" cy="105826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651" y="4977951"/>
              <a:ext cx="3748015" cy="1058263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778572" y="5276249"/>
              <a:ext cx="17864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FFFFFF"/>
                  </a:solidFill>
                  <a:latin typeface="Arial" charset="0"/>
                </a:rPr>
                <a:t>C. </a:t>
              </a:r>
              <a:r>
                <a:rPr lang="en-US" sz="2400" b="1" smtClean="0">
                  <a:solidFill>
                    <a:srgbClr val="FFFFFF"/>
                  </a:solidFill>
                  <a:latin typeface="Arial" charset="0"/>
                </a:rPr>
                <a:t>0.4 mol</a:t>
              </a:r>
              <a:endParaRPr lang="en-US" sz="28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041580" y="566678"/>
            <a:ext cx="65091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smtClean="0">
                <a:solidFill>
                  <a:prstClr val="white"/>
                </a:solidFill>
              </a:rPr>
              <a:t>	 9) </a:t>
            </a:r>
            <a:r>
              <a:rPr lang="vi-VN" sz="3200" b="1">
                <a:solidFill>
                  <a:prstClr val="white"/>
                </a:solidFill>
              </a:rPr>
              <a:t>Cho 31,2 gam hỗn hợp Al , Al</a:t>
            </a:r>
            <a:r>
              <a:rPr lang="vi-VN" sz="3200" b="1" baseline="-25000">
                <a:solidFill>
                  <a:prstClr val="white"/>
                </a:solidFill>
              </a:rPr>
              <a:t>2</a:t>
            </a:r>
            <a:r>
              <a:rPr lang="vi-VN" sz="3200" b="1">
                <a:solidFill>
                  <a:prstClr val="white"/>
                </a:solidFill>
              </a:rPr>
              <a:t>O</a:t>
            </a:r>
            <a:r>
              <a:rPr lang="vi-VN" sz="3200" b="1" baseline="-25000">
                <a:solidFill>
                  <a:prstClr val="white"/>
                </a:solidFill>
              </a:rPr>
              <a:t>3</a:t>
            </a:r>
            <a:r>
              <a:rPr lang="vi-VN" sz="3200" b="1">
                <a:solidFill>
                  <a:prstClr val="white"/>
                </a:solidFill>
              </a:rPr>
              <a:t> tác dụng với một lượng </a:t>
            </a:r>
            <a:r>
              <a:rPr lang="vi-VN" sz="3200" b="1" smtClean="0">
                <a:solidFill>
                  <a:prstClr val="white"/>
                </a:solidFill>
              </a:rPr>
              <a:t>vừa </a:t>
            </a:r>
            <a:r>
              <a:rPr lang="vi-VN" sz="3200" b="1">
                <a:solidFill>
                  <a:prstClr val="white"/>
                </a:solidFill>
              </a:rPr>
              <a:t>đủ dd NaOH thu được 0,6 mol H</a:t>
            </a:r>
            <a:r>
              <a:rPr lang="vi-VN" sz="3200" b="1" baseline="-25000">
                <a:solidFill>
                  <a:prstClr val="white"/>
                </a:solidFill>
              </a:rPr>
              <a:t>2</a:t>
            </a:r>
            <a:r>
              <a:rPr lang="vi-VN" sz="3200" b="1">
                <a:solidFill>
                  <a:prstClr val="white"/>
                </a:solidFill>
              </a:rPr>
              <a:t>. Hỏi số mol NaOH đã dùng là bao nhiêu ?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945199" y="3653850"/>
            <a:ext cx="3434431" cy="1058263"/>
            <a:chOff x="400825" y="4991014"/>
            <a:chExt cx="3748015" cy="105826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363318" y="5289312"/>
              <a:ext cx="17864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FFFFFF"/>
                  </a:solidFill>
                  <a:latin typeface="Arial" charset="0"/>
                </a:rPr>
                <a:t>A. </a:t>
              </a:r>
              <a:r>
                <a:rPr lang="en-US" sz="2400" b="1" smtClean="0">
                  <a:solidFill>
                    <a:srgbClr val="FFFFFF"/>
                  </a:solidFill>
                  <a:latin typeface="Arial" charset="0"/>
                </a:rPr>
                <a:t>0.6 mol</a:t>
              </a:r>
              <a:endParaRPr lang="en-US" sz="28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56" b="99792" l="2500" r="97083">
                        <a14:foregroundMark x1="90521" y1="18333" x2="91719" y2="19444"/>
                        <a14:foregroundMark x1="91354" y1="20764" x2="91354" y2="2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954" y="87926"/>
            <a:ext cx="4354436" cy="326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6" y="186297"/>
            <a:ext cx="6135403" cy="11351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400825" y="6048748"/>
            <a:ext cx="1341056" cy="48879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38655" y="492246"/>
            <a:ext cx="5590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prstClr val="white"/>
                </a:solidFill>
              </a:rPr>
              <a:t>10) Theo dõi đoạn Video sau?</a:t>
            </a:r>
            <a:endParaRPr lang="vi-VN" sz="2800" b="1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32" b="97668" l="0" r="617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094"/>
          <a:stretch/>
        </p:blipFill>
        <p:spPr>
          <a:xfrm rot="17420391">
            <a:off x="10316090" y="41738"/>
            <a:ext cx="1538144" cy="1691859"/>
          </a:xfrm>
          <a:prstGeom prst="rect">
            <a:avLst/>
          </a:prstGeom>
        </p:spPr>
      </p:pic>
      <p:pic>
        <p:nvPicPr>
          <p:cNvPr id="6" name="sx nhô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0017" y="1424467"/>
            <a:ext cx="8395745" cy="472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2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45" y="503050"/>
            <a:ext cx="6135403" cy="2035197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799" y="5905797"/>
            <a:ext cx="2159400" cy="7747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39847" y="3360428"/>
            <a:ext cx="5922101" cy="1058263"/>
            <a:chOff x="400825" y="4991014"/>
            <a:chExt cx="3748015" cy="105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05844" y="5271132"/>
              <a:ext cx="31932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smtClean="0">
                  <a:solidFill>
                    <a:schemeClr val="bg1"/>
                  </a:solidFill>
                </a:rPr>
                <a:t>A. </a:t>
              </a:r>
              <a:r>
                <a:rPr lang="vi-VN" sz="2800" b="1" smtClean="0">
                  <a:solidFill>
                    <a:schemeClr val="bg1"/>
                  </a:solidFill>
                </a:rPr>
                <a:t>Để điện </a:t>
              </a:r>
              <a:r>
                <a:rPr lang="vi-VN" sz="2800" b="1">
                  <a:solidFill>
                    <a:schemeClr val="bg1"/>
                  </a:solidFill>
                </a:rPr>
                <a:t>phân ở t</a:t>
              </a:r>
              <a:r>
                <a:rPr lang="vi-VN" sz="2800" b="1" baseline="30000">
                  <a:solidFill>
                    <a:schemeClr val="bg1"/>
                  </a:solidFill>
                </a:rPr>
                <a:t>o</a:t>
              </a:r>
              <a:r>
                <a:rPr lang="vi-VN" sz="2800" b="1">
                  <a:solidFill>
                    <a:schemeClr val="bg1"/>
                  </a:solidFill>
                </a:rPr>
                <a:t> thấp hơn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731199" y="3429000"/>
            <a:ext cx="5021091" cy="1058263"/>
            <a:chOff x="400825" y="4991014"/>
            <a:chExt cx="3748015" cy="105826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10010" y="5239625"/>
              <a:ext cx="28930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2800" b="1">
                  <a:solidFill>
                    <a:schemeClr val="bg1"/>
                  </a:solidFill>
                </a:rPr>
                <a:t>B. </a:t>
              </a:r>
              <a:r>
                <a:rPr lang="es-ES" sz="2800" b="1">
                  <a:solidFill>
                    <a:schemeClr val="bg1"/>
                  </a:solidFill>
                </a:rPr>
                <a:t>tăng độ tan của Al</a:t>
              </a:r>
              <a:r>
                <a:rPr lang="es-ES" sz="2800" b="1" baseline="-25000">
                  <a:solidFill>
                    <a:schemeClr val="bg1"/>
                  </a:solidFill>
                </a:rPr>
                <a:t>2</a:t>
              </a:r>
              <a:r>
                <a:rPr lang="es-ES" sz="2800" b="1">
                  <a:solidFill>
                    <a:schemeClr val="bg1"/>
                  </a:solidFill>
                </a:rPr>
                <a:t>O</a:t>
              </a:r>
              <a:r>
                <a:rPr lang="es-ES" sz="2800" b="1" baseline="-25000">
                  <a:solidFill>
                    <a:schemeClr val="bg1"/>
                  </a:solidFill>
                </a:rPr>
                <a:t>3</a:t>
              </a:r>
              <a:endParaRPr lang="en-US" sz="2800" b="1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00824" y="4754186"/>
            <a:ext cx="5250675" cy="1058263"/>
            <a:chOff x="801651" y="4977951"/>
            <a:chExt cx="3748015" cy="10582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651" y="4977951"/>
              <a:ext cx="3748015" cy="105826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76420" y="5273860"/>
              <a:ext cx="35907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2800" b="1" smtClean="0">
                  <a:solidFill>
                    <a:prstClr val="white"/>
                  </a:solidFill>
                </a:rPr>
                <a:t>C. </a:t>
              </a:r>
              <a:r>
                <a:rPr lang="vi-VN" sz="2800" b="1">
                  <a:solidFill>
                    <a:prstClr val="white"/>
                  </a:solidFill>
                </a:rPr>
                <a:t>thu được Al nguyên </a:t>
              </a:r>
              <a:r>
                <a:rPr lang="vi-VN" sz="2800" b="1" smtClean="0">
                  <a:solidFill>
                    <a:prstClr val="white"/>
                  </a:solidFill>
                </a:rPr>
                <a:t>chất</a:t>
              </a:r>
              <a:endParaRPr lang="en-US" sz="28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400825" y="6048748"/>
            <a:ext cx="1341056" cy="48879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96766" y="798195"/>
            <a:ext cx="55909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prstClr val="white"/>
                </a:solidFill>
              </a:rPr>
              <a:t>	10) </a:t>
            </a:r>
            <a:r>
              <a:rPr lang="fr-FR" sz="3200" b="1">
                <a:solidFill>
                  <a:schemeClr val="bg1"/>
                </a:solidFill>
              </a:rPr>
              <a:t>Criolit thêm vào trong quá trình điện phân Al</a:t>
            </a:r>
            <a:r>
              <a:rPr lang="fr-FR" sz="3200" b="1" baseline="-25000">
                <a:solidFill>
                  <a:schemeClr val="bg1"/>
                </a:solidFill>
              </a:rPr>
              <a:t>2</a:t>
            </a:r>
            <a:r>
              <a:rPr lang="fr-FR" sz="3200" b="1">
                <a:solidFill>
                  <a:schemeClr val="bg1"/>
                </a:solidFill>
              </a:rPr>
              <a:t>O</a:t>
            </a:r>
            <a:r>
              <a:rPr lang="fr-FR" sz="3200" b="1" baseline="-25000">
                <a:solidFill>
                  <a:schemeClr val="bg1"/>
                </a:solidFill>
              </a:rPr>
              <a:t>3</a:t>
            </a:r>
            <a:r>
              <a:rPr lang="fr-FR" sz="3200" b="1">
                <a:solidFill>
                  <a:schemeClr val="bg1"/>
                </a:solidFill>
              </a:rPr>
              <a:t> sản xuất Al nhằm</a:t>
            </a:r>
            <a:r>
              <a:rPr lang="vi-VN" sz="2800" b="1" smtClean="0">
                <a:solidFill>
                  <a:prstClr val="white"/>
                </a:solidFill>
              </a:rPr>
              <a:t>?</a:t>
            </a:r>
            <a:endParaRPr lang="vi-VN" sz="2800" b="1">
              <a:solidFill>
                <a:prstClr val="white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731359" y="4754186"/>
            <a:ext cx="5329262" cy="1058263"/>
            <a:chOff x="400825" y="4991014"/>
            <a:chExt cx="3748015" cy="105826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7712" y="5286923"/>
              <a:ext cx="345766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2800" b="1" smtClean="0">
                  <a:solidFill>
                    <a:schemeClr val="bg1"/>
                  </a:solidFill>
                </a:rPr>
                <a:t>D. </a:t>
              </a:r>
              <a:r>
                <a:rPr lang="en-US" sz="2800" b="1">
                  <a:solidFill>
                    <a:schemeClr val="bg1"/>
                  </a:solidFill>
                </a:rPr>
                <a:t>phản ứng với oxi trong </a:t>
              </a:r>
              <a:r>
                <a:rPr lang="en-US" sz="2800" b="1" smtClean="0">
                  <a:solidFill>
                    <a:schemeClr val="bg1"/>
                  </a:solidFill>
                </a:rPr>
                <a:t>Al</a:t>
              </a:r>
              <a:r>
                <a:rPr lang="en-US" sz="2800" b="1" baseline="-25000" smtClean="0">
                  <a:solidFill>
                    <a:schemeClr val="bg1"/>
                  </a:solidFill>
                </a:rPr>
                <a:t>2</a:t>
              </a:r>
              <a:r>
                <a:rPr lang="en-US" sz="2800" b="1" smtClean="0">
                  <a:solidFill>
                    <a:schemeClr val="bg1"/>
                  </a:solidFill>
                </a:rPr>
                <a:t>O</a:t>
              </a:r>
              <a:r>
                <a:rPr lang="en-US" sz="2800" b="1" baseline="-25000" smtClean="0">
                  <a:solidFill>
                    <a:schemeClr val="bg1"/>
                  </a:solidFill>
                </a:rPr>
                <a:t>3</a:t>
              </a:r>
              <a:endParaRPr lang="en-US" sz="2800" b="1" baseline="-25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32" b="97668" l="0" r="617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094"/>
          <a:stretch/>
        </p:blipFill>
        <p:spPr>
          <a:xfrm rot="17420391">
            <a:off x="7477613" y="9894"/>
            <a:ext cx="3086956" cy="339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5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" y="-34621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001062"/>
            <a:ext cx="2159400" cy="774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122027" y="6144013"/>
            <a:ext cx="1341056" cy="4887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23" y="194873"/>
            <a:ext cx="11501367" cy="118938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784165" y="3926695"/>
            <a:ext cx="3434431" cy="1058263"/>
            <a:chOff x="400825" y="4991014"/>
            <a:chExt cx="3748015" cy="105826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853008" y="5287138"/>
              <a:ext cx="26244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 smtClean="0">
                  <a:solidFill>
                    <a:srgbClr val="FFFFFF"/>
                  </a:solidFill>
                  <a:latin typeface="Arial" charset="0"/>
                </a:rPr>
                <a:t>C. Quặng Boxit</a:t>
              </a:r>
              <a:endParaRPr lang="en-US" sz="2400" b="1" baseline="-2500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784164" y="2721556"/>
            <a:ext cx="3434431" cy="1058263"/>
            <a:chOff x="400825" y="4991014"/>
            <a:chExt cx="3748015" cy="105826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739670" y="5252287"/>
              <a:ext cx="30337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2400" b="1">
                  <a:solidFill>
                    <a:srgbClr val="FFFFFF"/>
                  </a:solidFill>
                  <a:latin typeface="Arial" charset="0"/>
                </a:rPr>
                <a:t>B. </a:t>
              </a:r>
              <a:r>
                <a:rPr lang="en-US" sz="2400" b="1" smtClean="0">
                  <a:solidFill>
                    <a:srgbClr val="FFFFFF"/>
                  </a:solidFill>
                  <a:latin typeface="Arial" charset="0"/>
                </a:rPr>
                <a:t>Quặng Đolomit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800925" y="5139439"/>
            <a:ext cx="3434431" cy="1058263"/>
            <a:chOff x="801651" y="4977951"/>
            <a:chExt cx="3748015" cy="105826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651" y="4977951"/>
              <a:ext cx="3748015" cy="1058263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089319" y="5276249"/>
              <a:ext cx="31649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2400" b="1" smtClean="0">
                  <a:solidFill>
                    <a:srgbClr val="FFFFFF"/>
                  </a:solidFill>
                  <a:latin typeface="Arial" charset="0"/>
                </a:rPr>
                <a:t>D. Quặng Manhetit</a:t>
              </a:r>
              <a:endParaRPr lang="en-US" sz="2800" b="1" baseline="-25000" dirty="0">
                <a:solidFill>
                  <a:prstClr val="white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041578" y="466398"/>
            <a:ext cx="10620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smtClean="0">
                <a:solidFill>
                  <a:prstClr val="white"/>
                </a:solidFill>
              </a:rPr>
              <a:t>11) Nguyên liệu chính dùng để sản xuất nhôm? </a:t>
            </a:r>
            <a:endParaRPr lang="vi-VN" sz="3600" b="1">
              <a:solidFill>
                <a:prstClr val="white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800925" y="1504764"/>
            <a:ext cx="3434431" cy="1058263"/>
            <a:chOff x="400825" y="4991014"/>
            <a:chExt cx="3748015" cy="105826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825" y="4991014"/>
              <a:ext cx="3748015" cy="105826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037935" y="5289312"/>
              <a:ext cx="2437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en-US" sz="2400" b="1">
                  <a:solidFill>
                    <a:srgbClr val="FFFFFF"/>
                  </a:solidFill>
                  <a:latin typeface="Arial" charset="0"/>
                </a:rPr>
                <a:t>A. </a:t>
              </a:r>
              <a:r>
                <a:rPr lang="en-US" sz="2400" b="1" smtClean="0">
                  <a:solidFill>
                    <a:srgbClr val="FFFFFF"/>
                  </a:solidFill>
                  <a:latin typeface="Arial" charset="0"/>
                </a:rPr>
                <a:t>Quặng Pirit</a:t>
              </a:r>
              <a:endParaRPr lang="en-US" sz="2800" b="1" baseline="-25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911" y="789564"/>
            <a:ext cx="5440345" cy="520963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422649" y="2496413"/>
            <a:ext cx="14850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Teacher</a:t>
            </a:r>
            <a:endParaRPr lang="vi-VN" sz="3200"/>
          </a:p>
        </p:txBody>
      </p:sp>
      <p:sp>
        <p:nvSpPr>
          <p:cNvPr id="34" name="Oval Callout 33"/>
          <p:cNvSpPr/>
          <p:nvPr/>
        </p:nvSpPr>
        <p:spPr>
          <a:xfrm>
            <a:off x="10529296" y="5668569"/>
            <a:ext cx="847177" cy="901364"/>
          </a:xfrm>
          <a:prstGeom prst="wedgeEllipseCallout">
            <a:avLst>
              <a:gd name="adj1" fmla="val -116382"/>
              <a:gd name="adj2" fmla="val -2564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Lớp </a:t>
            </a:r>
            <a:r>
              <a:rPr lang="en-US" smtClean="0">
                <a:solidFill>
                  <a:schemeClr val="bg1"/>
                </a:solidFill>
              </a:rPr>
              <a:t>12</a:t>
            </a:r>
            <a:endParaRPr lang="vi-VN">
              <a:solidFill>
                <a:schemeClr val="bg1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6420">
            <a:off x="8753788" y="2513694"/>
            <a:ext cx="318088" cy="126013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843" y="2363804"/>
            <a:ext cx="134540" cy="143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4"/>
          <a:stretch/>
        </p:blipFill>
        <p:spPr>
          <a:xfrm>
            <a:off x="400825" y="692031"/>
            <a:ext cx="11284344" cy="4113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607" y="1256884"/>
            <a:ext cx="6966562" cy="56011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85305" y="995274"/>
            <a:ext cx="5801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prstClr val="white"/>
                </a:solidFill>
              </a:rPr>
              <a:t>Tạm</a:t>
            </a:r>
            <a:r>
              <a:rPr lang="en-US" sz="2800" b="1" dirty="0" smtClean="0">
                <a:solidFill>
                  <a:prstClr val="white"/>
                </a:solidFill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</a:rPr>
              <a:t>biệt</a:t>
            </a:r>
            <a:r>
              <a:rPr lang="en-US" sz="2800" b="1" dirty="0" smtClean="0">
                <a:solidFill>
                  <a:prstClr val="white"/>
                </a:solidFill>
              </a:rPr>
              <a:t>, </a:t>
            </a:r>
            <a:r>
              <a:rPr lang="en-US" sz="2800" b="1" dirty="0" err="1" smtClean="0">
                <a:solidFill>
                  <a:prstClr val="white"/>
                </a:solidFill>
              </a:rPr>
              <a:t>cảm</a:t>
            </a:r>
            <a:r>
              <a:rPr lang="en-US" sz="2800" b="1" dirty="0" smtClean="0">
                <a:solidFill>
                  <a:prstClr val="white"/>
                </a:solidFill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</a:rPr>
              <a:t>ơn</a:t>
            </a:r>
            <a:r>
              <a:rPr lang="en-US" sz="2800" b="1" dirty="0" smtClean="0">
                <a:solidFill>
                  <a:prstClr val="white"/>
                </a:solidFill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</a:rPr>
              <a:t>các</a:t>
            </a:r>
            <a:r>
              <a:rPr lang="en-US" sz="2800" b="1" dirty="0" smtClean="0">
                <a:solidFill>
                  <a:prstClr val="white"/>
                </a:solidFill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</a:rPr>
              <a:t>bạn</a:t>
            </a:r>
            <a:r>
              <a:rPr lang="en-US" sz="2800" b="1" dirty="0" smtClean="0">
                <a:solidFill>
                  <a:prstClr val="white"/>
                </a:solidFill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</a:rPr>
              <a:t>đã</a:t>
            </a:r>
            <a:r>
              <a:rPr lang="en-US" sz="2800" b="1" dirty="0" smtClean="0">
                <a:solidFill>
                  <a:prstClr val="white"/>
                </a:solidFill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</a:rPr>
              <a:t>theo</a:t>
            </a:r>
            <a:r>
              <a:rPr lang="en-US" sz="2800" b="1" dirty="0" smtClean="0">
                <a:solidFill>
                  <a:prstClr val="white"/>
                </a:solidFill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</a:rPr>
              <a:t>dõi</a:t>
            </a:r>
            <a:endParaRPr lang="en-US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91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4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2242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55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12242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56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"/>
            <a:ext cx="12242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7" descr="card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50800" y="1"/>
            <a:ext cx="12242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58" descr="card1"/>
          <p:cNvPicPr>
            <a:picLocks noChangeAspect="1" noChangeArrowheads="1"/>
          </p:cNvPicPr>
          <p:nvPr/>
        </p:nvPicPr>
        <p:blipFill>
          <a:blip r:embed="rId7"/>
          <a:srcRect l="78838"/>
          <a:stretch>
            <a:fillRect/>
          </a:stretch>
        </p:blipFill>
        <p:spPr bwMode="auto">
          <a:xfrm>
            <a:off x="0" y="1"/>
            <a:ext cx="2590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05"/>
          <p:cNvSpPr>
            <a:spLocks noChangeArrowheads="1"/>
          </p:cNvSpPr>
          <p:nvPr/>
        </p:nvSpPr>
        <p:spPr bwMode="auto">
          <a:xfrm>
            <a:off x="7620000" y="166689"/>
            <a:ext cx="1930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GB"/>
          </a:p>
        </p:txBody>
      </p:sp>
      <p:sp>
        <p:nvSpPr>
          <p:cNvPr id="21" name="Text Box 108"/>
          <p:cNvSpPr txBox="1">
            <a:spLocks noChangeArrowheads="1"/>
          </p:cNvSpPr>
          <p:nvPr/>
        </p:nvSpPr>
        <p:spPr bwMode="auto">
          <a:xfrm>
            <a:off x="8839200" y="166689"/>
            <a:ext cx="1422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6000" smtClean="0">
                <a:solidFill>
                  <a:srgbClr val="F2FDF7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01</a:t>
            </a:r>
            <a:endParaRPr lang="en-US" smtClean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1801285" y="400051"/>
            <a:ext cx="6311900" cy="650875"/>
          </a:xfrm>
          <a:prstGeom prst="rect">
            <a:avLst/>
          </a:prstGeom>
        </p:spPr>
        <p:txBody>
          <a:bodyPr anchor="ctr"/>
          <a:lstStyle>
            <a:lvl1pPr marL="190500" indent="-1905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381000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2pPr>
            <a:lvl3pPr marL="561975" indent="-17938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3pPr>
            <a:lvl4pPr marL="752475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4pPr>
            <a:lvl5pPr marL="9620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5pPr>
            <a:lvl6pPr marL="14192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6pPr>
            <a:lvl7pPr marL="18764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7pPr>
            <a:lvl8pPr marL="23336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8pPr>
            <a:lvl9pPr marL="27908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sz="3200" b="1" i="1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Vị trí </a:t>
            </a:r>
            <a:endParaRPr lang="en-US" sz="3200" b="1" i="1" kern="0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099254"/>
              </p:ext>
            </p:extLst>
          </p:nvPr>
        </p:nvGraphicFramePr>
        <p:xfrm>
          <a:off x="1295400" y="2419946"/>
          <a:ext cx="9601206" cy="3718560"/>
        </p:xfrm>
        <a:graphic>
          <a:graphicData uri="http://schemas.openxmlformats.org/drawingml/2006/table">
            <a:tbl>
              <a:tblPr/>
              <a:tblGrid>
                <a:gridCol w="506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3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6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30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67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67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30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67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493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67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0309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0678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0678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0309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0678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504937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506781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503098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IA</a:t>
                      </a:r>
                      <a:endParaRPr kumimoji="0" lang="vi-VN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IIA</a:t>
                      </a:r>
                      <a:endParaRPr kumimoji="0" lang="vi-VN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IIIA</a:t>
                      </a:r>
                      <a:endParaRPr kumimoji="0" lang="vi-VN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IVA</a:t>
                      </a:r>
                      <a:endParaRPr kumimoji="0" lang="vi-VN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</a:t>
                      </a:r>
                      <a:endParaRPr kumimoji="0" lang="vi-VN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VIA</a:t>
                      </a:r>
                      <a:endParaRPr kumimoji="0" lang="vi-VN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VIIA</a:t>
                      </a:r>
                      <a:endParaRPr kumimoji="0" lang="vi-VN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VIIIA</a:t>
                      </a:r>
                      <a:endParaRPr kumimoji="0" lang="vi-VN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8" tooltip="Chu kỳ nguyên tố 1"/>
                        </a:rPr>
                        <a:t>1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1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9" tooltip="Hiđrô"/>
                        </a:rPr>
                        <a:t>H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FFA0"/>
                    </a:solidFill>
                  </a:tcPr>
                </a:tc>
                <a:tc gridSpan="1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2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10" tooltip="Hêli"/>
                        </a:rPr>
                        <a:t>He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11" tooltip="Chu kỳ nguyên tố 2"/>
                        </a:rPr>
                        <a:t>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3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12" tooltip="Liti"/>
                        </a:rPr>
                        <a:t>Li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4</a:t>
                      </a:r>
                      <a:b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13" tooltip="Berili"/>
                        </a:rPr>
                        <a:t>Be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 gridSpan="10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5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14" tooltip="Bo"/>
                        </a:rPr>
                        <a:t>B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6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15" tooltip="Cacbon"/>
                        </a:rPr>
                        <a:t>C</a:t>
                      </a:r>
                      <a:endParaRPr kumimoji="0" lang="en-US" sz="19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FF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7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16" tooltip="Nitơ"/>
                        </a:rPr>
                        <a:t>N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FF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8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17" tooltip="Ôxy"/>
                        </a:rPr>
                        <a:t>O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FF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9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18" tooltip="Flo"/>
                        </a:rPr>
                        <a:t>F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10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19" tooltip="Neon"/>
                        </a:rPr>
                        <a:t>Ne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20" tooltip="Chu kỳ nguyên tố 3"/>
                        </a:rPr>
                        <a:t>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11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21" tooltip="Natri"/>
                        </a:rPr>
                        <a:t>Na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12</a:t>
                      </a:r>
                      <a:b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22" tooltip="Magiê"/>
                        </a:rPr>
                        <a:t>Mg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10"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vi-V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13</a:t>
                      </a:r>
                      <a:b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23" tooltip="Nhôm"/>
                        </a:rPr>
                        <a:t>Al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14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24" tooltip="Silic"/>
                        </a:rPr>
                        <a:t>Si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15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25" tooltip="Phốtpho"/>
                        </a:rPr>
                        <a:t>P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FF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16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26" tooltip="Lưu huỳnh"/>
                        </a:rPr>
                        <a:t>S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FF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17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27" tooltip="Clo"/>
                        </a:rPr>
                        <a:t>Cl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18</a:t>
                      </a:r>
                      <a:b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28" tooltip="Agon"/>
                        </a:rPr>
                        <a:t>Ar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29" tooltip="Chu kỳ nguyên tố 4"/>
                        </a:rPr>
                        <a:t>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19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30" tooltip="Kali"/>
                        </a:rPr>
                        <a:t>K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20</a:t>
                      </a:r>
                      <a:b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31" tooltip="Canxi"/>
                        </a:rPr>
                        <a:t>Ca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21</a:t>
                      </a:r>
                      <a:b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32" tooltip="Scandi"/>
                        </a:rPr>
                        <a:t>Sc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22</a:t>
                      </a:r>
                      <a:b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33" tooltip="Titan"/>
                        </a:rPr>
                        <a:t>Ti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23</a:t>
                      </a:r>
                      <a:b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34" tooltip="Vanađi"/>
                        </a:rPr>
                        <a:t>V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24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35" tooltip="Crom"/>
                        </a:rPr>
                        <a:t>Cr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25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36" tooltip="Mangan"/>
                        </a:rPr>
                        <a:t>Mn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26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37" tooltip="Sắt"/>
                        </a:rPr>
                        <a:t>Fe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27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38" tooltip="Coban"/>
                        </a:rPr>
                        <a:t>Co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28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39" tooltip="Niken"/>
                        </a:rPr>
                        <a:t>Ni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29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40" tooltip="Đồng (nguyên tố)"/>
                        </a:rPr>
                        <a:t>Cu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30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41" tooltip="Kẽm"/>
                        </a:rPr>
                        <a:t>Zn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31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42" tooltip="Gali"/>
                        </a:rPr>
                        <a:t>Ga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32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43" tooltip="Gecmani"/>
                        </a:rPr>
                        <a:t>Ge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33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44" tooltip="Asen"/>
                        </a:rPr>
                        <a:t>As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34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45" tooltip="Selen"/>
                        </a:rPr>
                        <a:t>Se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FF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AA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35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AA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AA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46" tooltip="Brôm"/>
                        </a:rPr>
                        <a:t>Br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36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47" tooltip="Krypton"/>
                        </a:rPr>
                        <a:t>Kr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48" tooltip="Chu kỳ nguyên tố 5"/>
                        </a:rPr>
                        <a:t>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37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49" tooltip="Rubidi"/>
                        </a:rPr>
                        <a:t>Rb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38</a:t>
                      </a:r>
                      <a:b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50" tooltip="Stronti"/>
                        </a:rPr>
                        <a:t>Sr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39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51" tooltip="Yttri"/>
                        </a:rPr>
                        <a:t>Y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40</a:t>
                      </a:r>
                      <a:b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52" tooltip="Zirconi"/>
                        </a:rPr>
                        <a:t>Zr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41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53" tooltip="Niobi"/>
                        </a:rPr>
                        <a:t>Nb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42</a:t>
                      </a:r>
                      <a:b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54" tooltip="Molypden"/>
                        </a:rPr>
                        <a:t>Mo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43</a:t>
                      </a:r>
                      <a:b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55" tooltip="Tecneti"/>
                        </a:rPr>
                        <a:t>Tc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44</a:t>
                      </a:r>
                      <a:b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56" tooltip="Rutheni"/>
                        </a:rPr>
                        <a:t>Ru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45</a:t>
                      </a:r>
                      <a:b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57" tooltip="Rhodi"/>
                        </a:rPr>
                        <a:t>Rh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46</a:t>
                      </a:r>
                      <a:b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58" tooltip="Paladi"/>
                        </a:rPr>
                        <a:t>Pd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47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59" tooltip="Bạc"/>
                        </a:rPr>
                        <a:t>Ag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48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60" tooltip="Cadmi"/>
                        </a:rPr>
                        <a:t>Cd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49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61" tooltip="Indi"/>
                        </a:rPr>
                        <a:t>In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50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62" tooltip="Thiếc"/>
                        </a:rPr>
                        <a:t>Sn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51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63" tooltip="Antimon"/>
                        </a:rPr>
                        <a:t>Sb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52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64" tooltip="Telua"/>
                        </a:rPr>
                        <a:t>Te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53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65" tooltip="Iốt"/>
                        </a:rPr>
                        <a:t>I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54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66" tooltip="Xenon"/>
                        </a:rPr>
                        <a:t>Xe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67" tooltip="Chu kỳ nguyên tố 6"/>
                        </a:rPr>
                        <a:t>6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55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68" tooltip="Xêzi"/>
                        </a:rPr>
                        <a:t>Cs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56</a:t>
                      </a:r>
                      <a:b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69" tooltip="Bari"/>
                        </a:rPr>
                        <a:t>Ba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57*</a:t>
                      </a:r>
                      <a:b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70" tooltip="Lantan"/>
                        </a:rPr>
                        <a:t>La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72</a:t>
                      </a:r>
                      <a:b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71" tooltip="Hafni"/>
                        </a:rPr>
                        <a:t>Hf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73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72" tooltip="Tantali"/>
                        </a:rPr>
                        <a:t>Ta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74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73" tooltip="Vonfram"/>
                        </a:rPr>
                        <a:t>W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75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74" tooltip="Rheni"/>
                        </a:rPr>
                        <a:t>Re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76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75" tooltip="Osmi"/>
                        </a:rPr>
                        <a:t>Os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77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76" tooltip="Iridi"/>
                        </a:rPr>
                        <a:t>Ir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78</a:t>
                      </a:r>
                      <a:b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77" tooltip="Platin"/>
                        </a:rPr>
                        <a:t>Pt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79</a:t>
                      </a:r>
                      <a:b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78" tooltip="Vàng"/>
                        </a:rPr>
                        <a:t>Au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AA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80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AA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AA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79" tooltip="Thủy ngân"/>
                        </a:rPr>
                        <a:t>Hg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81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80" tooltip="Tali"/>
                        </a:rPr>
                        <a:t>Tl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82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81" tooltip="Chì"/>
                        </a:rPr>
                        <a:t>Pb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83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82" tooltip="Bitmut"/>
                        </a:rPr>
                        <a:t>Bi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84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83" tooltip="Poloni"/>
                        </a:rPr>
                        <a:t>Po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85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84" tooltip="Astatin"/>
                        </a:rPr>
                        <a:t>At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86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85" tooltip="Radon"/>
                        </a:rPr>
                        <a:t>Rn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86" tooltip="Chu kỳ nguyên tố 7"/>
                        </a:rPr>
                        <a:t>7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87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87" tooltip="Franxi"/>
                        </a:rPr>
                        <a:t>Fr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88</a:t>
                      </a:r>
                      <a:b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88" tooltip="Radi"/>
                        </a:rPr>
                        <a:t>Ra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89**</a:t>
                      </a:r>
                      <a:b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89" tooltip="Actini"/>
                        </a:rPr>
                        <a:t>Ac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104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90" tooltip="Rutherfordi"/>
                        </a:rPr>
                        <a:t>Rf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105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91" tooltip="Dubni"/>
                        </a:rPr>
                        <a:t>Db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106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92" tooltip="Seaborgi"/>
                        </a:rPr>
                        <a:t>Sg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107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93" tooltip="Bohri"/>
                        </a:rPr>
                        <a:t>Bh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108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94" tooltip="Hassi"/>
                        </a:rPr>
                        <a:t>Hs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109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95" tooltip="Meitneri"/>
                        </a:rPr>
                        <a:t>Mt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110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96" tooltip="Darmstadti"/>
                        </a:rPr>
                        <a:t>Ds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111</a:t>
                      </a:r>
                      <a:b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97" tooltip="Roentgeni"/>
                        </a:rPr>
                        <a:t>Rg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AA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112</a:t>
                      </a:r>
                      <a:b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AA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98" tooltip="Ununbi"/>
                        </a:rPr>
                        <a:t>Uub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113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99" tooltip="Ununtri"/>
                        </a:rPr>
                        <a:t>Uut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114</a:t>
                      </a:r>
                      <a:b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100" tooltip="Ununquadi"/>
                        </a:rPr>
                        <a:t>Uuq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115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101" tooltip="Ununpenti"/>
                        </a:rPr>
                        <a:t>Uup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116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102" tooltip="Ununhexi"/>
                        </a:rPr>
                        <a:t>Uuh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CCCC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117</a:t>
                      </a:r>
                      <a:b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CCCC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22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103" tooltip="Ununsepti"/>
                        </a:rPr>
                        <a:t>Uus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E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118</a:t>
                      </a:r>
                      <a:b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</a:b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  <a:hlinkClick r:id="rId104" tooltip="Ununocti"/>
                        </a:rPr>
                        <a:t>Uuo</a:t>
                      </a: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F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1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236" y="1307514"/>
            <a:ext cx="2868604" cy="20992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8655" y="1661337"/>
            <a:ext cx="343715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NHÔM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́ 13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Chu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̀ 3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Nhóm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IIIA 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bảng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hê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thống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tuần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hoàn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triped Right Arrow 5"/>
          <p:cNvSpPr/>
          <p:nvPr/>
        </p:nvSpPr>
        <p:spPr>
          <a:xfrm rot="12817643">
            <a:off x="6881721" y="3610741"/>
            <a:ext cx="995969" cy="279299"/>
          </a:xfrm>
          <a:prstGeom prst="striped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7825840" y="3812413"/>
            <a:ext cx="534390" cy="5220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319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8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2242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59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12242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60" descr="car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"/>
            <a:ext cx="12242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61" descr="card2"/>
          <p:cNvPicPr>
            <a:picLocks noChangeAspect="1" noChangeArrowheads="1"/>
          </p:cNvPicPr>
          <p:nvPr/>
        </p:nvPicPr>
        <p:blipFill>
          <a:blip r:embed="rId6"/>
          <a:srcRect l="79668"/>
          <a:stretch>
            <a:fillRect/>
          </a:stretch>
        </p:blipFill>
        <p:spPr bwMode="auto">
          <a:xfrm>
            <a:off x="0" y="1"/>
            <a:ext cx="24892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2" descr="card1"/>
          <p:cNvPicPr>
            <a:picLocks noChangeAspect="1" noChangeArrowheads="1"/>
          </p:cNvPicPr>
          <p:nvPr/>
        </p:nvPicPr>
        <p:blipFill>
          <a:blip r:embed="rId7"/>
          <a:srcRect l="80498"/>
          <a:stretch>
            <a:fillRect/>
          </a:stretch>
        </p:blipFill>
        <p:spPr bwMode="auto">
          <a:xfrm>
            <a:off x="0" y="1"/>
            <a:ext cx="23876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1801285" y="400051"/>
            <a:ext cx="6311900" cy="650875"/>
          </a:xfrm>
          <a:prstGeom prst="rect">
            <a:avLst/>
          </a:prstGeom>
        </p:spPr>
        <p:txBody>
          <a:bodyPr anchor="ctr"/>
          <a:lstStyle>
            <a:lvl1pPr marL="190500" indent="-1905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381000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2pPr>
            <a:lvl3pPr marL="561975" indent="-17938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3pPr>
            <a:lvl4pPr marL="752475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4pPr>
            <a:lvl5pPr marL="9620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5pPr>
            <a:lvl6pPr marL="14192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6pPr>
            <a:lvl7pPr marL="18764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7pPr>
            <a:lvl8pPr marL="23336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8pPr>
            <a:lvl9pPr marL="27908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endParaRPr lang="en-US" sz="3200" b="1" i="1" kern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Text Box 60"/>
          <p:cNvSpPr txBox="1">
            <a:spLocks noChangeArrowheads="1"/>
          </p:cNvSpPr>
          <p:nvPr/>
        </p:nvSpPr>
        <p:spPr bwMode="auto">
          <a:xfrm>
            <a:off x="9283342" y="233830"/>
            <a:ext cx="1422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6000" smtClean="0">
                <a:solidFill>
                  <a:srgbClr val="F2FDF7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02</a:t>
            </a:r>
            <a:endParaRPr lang="en-US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2143827" y="467192"/>
            <a:ext cx="6311900" cy="650875"/>
          </a:xfrm>
          <a:prstGeom prst="rect">
            <a:avLst/>
          </a:prstGeom>
        </p:spPr>
        <p:txBody>
          <a:bodyPr anchor="ctr"/>
          <a:lstStyle>
            <a:lvl1pPr marL="190500" indent="-1905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381000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2pPr>
            <a:lvl3pPr marL="561975" indent="-17938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3pPr>
            <a:lvl4pPr marL="752475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4pPr>
            <a:lvl5pPr marL="9620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5pPr>
            <a:lvl6pPr marL="14192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6pPr>
            <a:lvl7pPr marL="18764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7pPr>
            <a:lvl8pPr marL="23336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8pPr>
            <a:lvl9pPr marL="27908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sz="3200" b="1" i="1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i="1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i="1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Tính</a:t>
            </a:r>
            <a:r>
              <a:rPr lang="en-US" sz="3200" b="1" i="1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chất</a:t>
            </a:r>
            <a:r>
              <a:rPr lang="en-US" sz="3200" b="1" i="1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vật</a:t>
            </a:r>
            <a:r>
              <a:rPr lang="en-US" sz="3200" b="1" i="1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ly</a:t>
            </a:r>
            <a:r>
              <a:rPr lang="en-US" sz="3200" b="1" i="1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endParaRPr lang="en-US" sz="3200" b="1" i="1" kern="0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675006" y="1486506"/>
            <a:ext cx="8746696" cy="1520385"/>
          </a:xfrm>
          <a:prstGeom prst="rect">
            <a:avLst/>
          </a:prstGeom>
        </p:spPr>
        <p:txBody>
          <a:bodyPr vert="horz" lIns="91440" tIns="45720" rIns="91440" bIns="45720" rtlCol="0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8163" lvl="1" indent="-296863">
              <a:lnSpc>
                <a:spcPct val="150000"/>
              </a:lnSpc>
              <a:buFont typeface="Franklin Gothic Book" panose="020B0503020102020204" pitchFamily="34" charset="0"/>
              <a:buNone/>
            </a:pP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38163" lvl="1" indent="-296863">
              <a:lnSpc>
                <a:spcPct val="150000"/>
              </a:lnSpc>
              <a:buFontTx/>
              <a:buChar char="-"/>
            </a:pPr>
            <a:r>
              <a:rPr lang="en-US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8163" lvl="1" indent="-296863">
              <a:lnSpc>
                <a:spcPct val="150000"/>
              </a:lnSpc>
              <a:buFontTx/>
              <a:buChar char="-"/>
            </a:pPr>
            <a:r>
              <a:rPr lang="en-US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cấu</a:t>
            </a:r>
            <a:r>
              <a:rPr lang="en-US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2" descr="http://moitruong24h.vn/Data/upload/images/vat-lieu(6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782" y="3510429"/>
            <a:ext cx="1699784" cy="17742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áp nhôm 4 ruột bọc XLPE Cadisun ABC 4x7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473" y="3510429"/>
            <a:ext cx="2107998" cy="18278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Phân loại các chất liệu đầu đốt của bếp gas hiện nay trên thị trườ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854" y="3510429"/>
            <a:ext cx="1827848" cy="18278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637942" y="5603829"/>
            <a:ext cx="289446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endParaRPr lang="en-US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10299" y="5603868"/>
            <a:ext cx="2452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423686" y="5596143"/>
            <a:ext cx="2168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gas </a:t>
            </a:r>
            <a:endParaRPr lang="en-US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33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9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2242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60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12242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61" descr="card4"/>
          <p:cNvPicPr>
            <a:picLocks noChangeAspect="1" noChangeArrowheads="1"/>
          </p:cNvPicPr>
          <p:nvPr/>
        </p:nvPicPr>
        <p:blipFill>
          <a:blip r:embed="rId5"/>
          <a:srcRect l="80498"/>
          <a:stretch>
            <a:fillRect/>
          </a:stretch>
        </p:blipFill>
        <p:spPr bwMode="auto">
          <a:xfrm>
            <a:off x="0" y="1"/>
            <a:ext cx="23876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62" descr="card2"/>
          <p:cNvPicPr>
            <a:picLocks noChangeAspect="1" noChangeArrowheads="1"/>
          </p:cNvPicPr>
          <p:nvPr/>
        </p:nvPicPr>
        <p:blipFill>
          <a:blip r:embed="rId6"/>
          <a:srcRect l="81328" r="6224"/>
          <a:stretch>
            <a:fillRect/>
          </a:stretch>
        </p:blipFill>
        <p:spPr bwMode="auto">
          <a:xfrm>
            <a:off x="0" y="1"/>
            <a:ext cx="152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3" descr="card1"/>
          <p:cNvPicPr>
            <a:picLocks noChangeAspect="1" noChangeArrowheads="1"/>
          </p:cNvPicPr>
          <p:nvPr/>
        </p:nvPicPr>
        <p:blipFill>
          <a:blip r:embed="rId7"/>
          <a:srcRect l="82158" r="8714"/>
          <a:stretch>
            <a:fillRect/>
          </a:stretch>
        </p:blipFill>
        <p:spPr bwMode="auto">
          <a:xfrm>
            <a:off x="0" y="1"/>
            <a:ext cx="11176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 Box 72"/>
          <p:cNvSpPr txBox="1">
            <a:spLocks noChangeArrowheads="1"/>
          </p:cNvSpPr>
          <p:nvPr/>
        </p:nvSpPr>
        <p:spPr bwMode="auto">
          <a:xfrm>
            <a:off x="9909481" y="200025"/>
            <a:ext cx="1422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6000" dirty="0" smtClean="0">
                <a:solidFill>
                  <a:srgbClr val="F2FDF7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03</a:t>
            </a:r>
            <a:endParaRPr lang="en-US" dirty="0" smtClean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2" name="Rectangle 3"/>
          <p:cNvSpPr txBox="1">
            <a:spLocks noChangeArrowheads="1"/>
          </p:cNvSpPr>
          <p:nvPr/>
        </p:nvSpPr>
        <p:spPr>
          <a:xfrm>
            <a:off x="1939925" y="377826"/>
            <a:ext cx="6311900" cy="650875"/>
          </a:xfrm>
          <a:prstGeom prst="rect">
            <a:avLst/>
          </a:prstGeom>
        </p:spPr>
        <p:txBody>
          <a:bodyPr anchor="ctr"/>
          <a:lstStyle>
            <a:lvl1pPr marL="190500" indent="-1905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381000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2pPr>
            <a:lvl3pPr marL="561975" indent="-17938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3pPr>
            <a:lvl4pPr marL="752475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4pPr>
            <a:lvl5pPr marL="9620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5pPr>
            <a:lvl6pPr marL="14192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6pPr>
            <a:lvl7pPr marL="18764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7pPr>
            <a:lvl8pPr marL="23336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8pPr>
            <a:lvl9pPr marL="27908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sz="3200" b="1" i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i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Tính</a:t>
            </a:r>
            <a:r>
              <a:rPr lang="en-US" sz="3200" b="1" i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chất</a:t>
            </a:r>
            <a:r>
              <a:rPr lang="en-US" sz="3200" b="1" i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hóa</a:t>
            </a:r>
            <a:r>
              <a:rPr lang="en-US" sz="3200" b="1" i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endParaRPr lang="en-US" sz="3200" b="1" i="1" kern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47875" y="1087976"/>
            <a:ext cx="8200530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khử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KLK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KLKT).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oxh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ion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Al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→ Al</a:t>
            </a:r>
            <a:r>
              <a:rPr lang="en-US" sz="2400" b="1" baseline="30000" dirty="0">
                <a:solidFill>
                  <a:srgbClr val="7030A0"/>
                </a:solidFill>
                <a:latin typeface="Times New Roman"/>
                <a:cs typeface="Times New Roman"/>
              </a:rPr>
              <a:t>3+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 +3e  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47875" y="2494994"/>
            <a:ext cx="44128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6075">
              <a:tabLst>
                <a:tab pos="538163" algn="l"/>
              </a:tabLst>
            </a:pP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3.1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" descr="Hóa học lớp 12 | Lý thuyết và Bài tập Hóa học 12 có đáp á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618" y="3235806"/>
            <a:ext cx="4615559" cy="75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Hóa học lớp 12 | Lý thuyết và Bài tập Hóa học 12 có đáp á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298" y="4559296"/>
            <a:ext cx="4556197" cy="77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89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9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2242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60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12242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61" descr="card4"/>
          <p:cNvPicPr>
            <a:picLocks noChangeAspect="1" noChangeArrowheads="1"/>
          </p:cNvPicPr>
          <p:nvPr/>
        </p:nvPicPr>
        <p:blipFill>
          <a:blip r:embed="rId5"/>
          <a:srcRect l="80498"/>
          <a:stretch>
            <a:fillRect/>
          </a:stretch>
        </p:blipFill>
        <p:spPr bwMode="auto">
          <a:xfrm>
            <a:off x="0" y="1"/>
            <a:ext cx="23876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62" descr="card2"/>
          <p:cNvPicPr>
            <a:picLocks noChangeAspect="1" noChangeArrowheads="1"/>
          </p:cNvPicPr>
          <p:nvPr/>
        </p:nvPicPr>
        <p:blipFill>
          <a:blip r:embed="rId6"/>
          <a:srcRect l="81328" r="6224"/>
          <a:stretch>
            <a:fillRect/>
          </a:stretch>
        </p:blipFill>
        <p:spPr bwMode="auto">
          <a:xfrm>
            <a:off x="0" y="1"/>
            <a:ext cx="152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3" descr="card1"/>
          <p:cNvPicPr>
            <a:picLocks noChangeAspect="1" noChangeArrowheads="1"/>
          </p:cNvPicPr>
          <p:nvPr/>
        </p:nvPicPr>
        <p:blipFill>
          <a:blip r:embed="rId7"/>
          <a:srcRect l="82158" r="8714"/>
          <a:stretch>
            <a:fillRect/>
          </a:stretch>
        </p:blipFill>
        <p:spPr bwMode="auto">
          <a:xfrm>
            <a:off x="0" y="1"/>
            <a:ext cx="11176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 Box 72"/>
          <p:cNvSpPr txBox="1">
            <a:spLocks noChangeArrowheads="1"/>
          </p:cNvSpPr>
          <p:nvPr/>
        </p:nvSpPr>
        <p:spPr bwMode="auto">
          <a:xfrm>
            <a:off x="9909481" y="200025"/>
            <a:ext cx="1422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6000" dirty="0" smtClean="0">
                <a:solidFill>
                  <a:srgbClr val="F2FDF7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03</a:t>
            </a:r>
            <a:endParaRPr lang="en-US" dirty="0" smtClean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2" name="Rectangle 3"/>
          <p:cNvSpPr txBox="1">
            <a:spLocks noChangeArrowheads="1"/>
          </p:cNvSpPr>
          <p:nvPr/>
        </p:nvSpPr>
        <p:spPr>
          <a:xfrm>
            <a:off x="1939925" y="377826"/>
            <a:ext cx="6311900" cy="650875"/>
          </a:xfrm>
          <a:prstGeom prst="rect">
            <a:avLst/>
          </a:prstGeom>
        </p:spPr>
        <p:txBody>
          <a:bodyPr anchor="ctr"/>
          <a:lstStyle>
            <a:lvl1pPr marL="190500" indent="-1905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381000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2pPr>
            <a:lvl3pPr marL="561975" indent="-17938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3pPr>
            <a:lvl4pPr marL="752475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4pPr>
            <a:lvl5pPr marL="9620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5pPr>
            <a:lvl6pPr marL="14192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6pPr>
            <a:lvl7pPr marL="18764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7pPr>
            <a:lvl8pPr marL="23336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8pPr>
            <a:lvl9pPr marL="27908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sz="3200" b="1" i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i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Tính</a:t>
            </a:r>
            <a:r>
              <a:rPr lang="en-US" sz="3200" b="1" i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chất</a:t>
            </a:r>
            <a:r>
              <a:rPr lang="en-US" sz="3200" b="1" i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hóa</a:t>
            </a:r>
            <a:r>
              <a:rPr lang="en-US" sz="3200" b="1" i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endParaRPr lang="en-US" sz="3200" b="1" i="1" kern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37749" y="1206500"/>
            <a:ext cx="983465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2" indent="0">
              <a:lnSpc>
                <a:spcPct val="150000"/>
              </a:lnSpc>
              <a:buNone/>
            </a:pPr>
            <a:r>
              <a:rPr lang="en-US" sz="2400" b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3.2. </a:t>
            </a:r>
            <a:r>
              <a:rPr lang="en-US" sz="2400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Axit</a:t>
            </a:r>
            <a:endParaRPr lang="en-US" sz="2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 indent="360363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400" baseline="30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400" baseline="-2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+ 3HCl → AlCl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+ 3/2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lvl="2" indent="360363">
              <a:lnSpc>
                <a:spcPct val="150000"/>
              </a:lnSpc>
              <a:buFontTx/>
              <a:buChar char="-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dụng với các axit có tính oxi hóa mạnh: HNO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HNO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đặc-nóng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H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đặc-nóng</a:t>
            </a:r>
          </a:p>
          <a:p>
            <a:pPr algn="ctr">
              <a:lnSpc>
                <a:spcPct val="150000"/>
              </a:lnSpc>
            </a:pP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HNO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→ Al(NO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 + H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+ 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khử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{NO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NO, N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O, N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NH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000" b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}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pt-BR" sz="2000" b="1" i="1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</a:rPr>
              <a:t>Al </a:t>
            </a:r>
            <a:r>
              <a:rPr lang="pt-BR" sz="2000" b="1" i="1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</a:rPr>
              <a:t>+ H</a:t>
            </a:r>
            <a:r>
              <a:rPr lang="pt-BR" sz="2000" b="1" i="1" baseline="-25000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lang="en-US" sz="2000" b="1" i="1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pt-BR" sz="2000" b="1" i="1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</a:rPr>
              <a:t>O</a:t>
            </a:r>
            <a:r>
              <a:rPr lang="pt-BR" sz="2000" b="1" i="1" baseline="-25000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</a:rPr>
              <a:t>4</a:t>
            </a:r>
            <a:r>
              <a:rPr lang="pt-BR" sz="2000" b="1" i="1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</a:rPr>
              <a:t> (đặc) → </a:t>
            </a:r>
            <a:r>
              <a:rPr lang="pt-BR" sz="2000" b="1" i="1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</a:rPr>
              <a:t>Al</a:t>
            </a:r>
            <a:r>
              <a:rPr lang="pt-BR" sz="2000" b="1" i="1" baseline="-25000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lang="pt-BR" sz="2000" b="1" i="1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</a:rPr>
              <a:t>(SO</a:t>
            </a:r>
            <a:r>
              <a:rPr lang="pt-BR" sz="2000" b="1" i="1" baseline="-25000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</a:rPr>
              <a:t>4</a:t>
            </a:r>
            <a:r>
              <a:rPr lang="pt-BR" sz="2000" b="1" i="1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</a:rPr>
              <a:t>)</a:t>
            </a:r>
            <a:r>
              <a:rPr lang="pt-BR" sz="2000" b="1" i="1" baseline="-25000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</a:rPr>
              <a:t>3</a:t>
            </a:r>
            <a:r>
              <a:rPr lang="pt-BR" sz="2000" b="1" i="1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</a:rPr>
              <a:t>+  sản phẩm </a:t>
            </a:r>
            <a:r>
              <a:rPr lang="pt-BR" sz="2000" b="1" i="1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</a:rPr>
              <a:t>khử</a:t>
            </a:r>
            <a:r>
              <a:rPr lang="vi-VN" sz="2000" b="1" i="1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pt-BR" sz="2000" b="1" i="1" dirty="0" smtClean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</a:rPr>
              <a:t>                      + </a:t>
            </a:r>
            <a:r>
              <a:rPr lang="pt-BR" sz="2000" b="1" i="1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</a:rPr>
              <a:t>H</a:t>
            </a:r>
            <a:r>
              <a:rPr lang="pt-BR" sz="2000" b="1" i="1" baseline="-25000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lang="pt-BR" sz="2000" b="1" i="1" dirty="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</a:rPr>
              <a:t>O</a:t>
            </a:r>
            <a:endParaRPr lang="vi-VN" sz="2000" dirty="0">
              <a:solidFill>
                <a:schemeClr val="accent1"/>
              </a:solidFill>
              <a:latin typeface="Calibri"/>
              <a:ea typeface="Calibri"/>
              <a:cs typeface="Times New Roman"/>
            </a:endParaRPr>
          </a:p>
          <a:p>
            <a:pPr marL="0" lvl="2" indent="360363">
              <a:lnSpc>
                <a:spcPct val="150000"/>
              </a:lnSpc>
              <a:buFontTx/>
              <a:buChar char="-"/>
            </a:pPr>
            <a:endParaRPr 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3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HNO</a:t>
            </a:r>
            <a:r>
              <a:rPr lang="en-US" sz="2400" b="1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</a:t>
            </a:r>
            <a:r>
              <a:rPr lang="en-US" sz="2400" b="1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400" b="1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nguội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17"/>
          <a:stretch/>
        </p:blipFill>
        <p:spPr bwMode="auto">
          <a:xfrm>
            <a:off x="8124149" y="4003483"/>
            <a:ext cx="1502070" cy="64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167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9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2242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60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12242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61" descr="card4"/>
          <p:cNvPicPr>
            <a:picLocks noChangeAspect="1" noChangeArrowheads="1"/>
          </p:cNvPicPr>
          <p:nvPr/>
        </p:nvPicPr>
        <p:blipFill>
          <a:blip r:embed="rId5"/>
          <a:srcRect l="80498"/>
          <a:stretch>
            <a:fillRect/>
          </a:stretch>
        </p:blipFill>
        <p:spPr bwMode="auto">
          <a:xfrm>
            <a:off x="0" y="1"/>
            <a:ext cx="23876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62" descr="card2"/>
          <p:cNvPicPr>
            <a:picLocks noChangeAspect="1" noChangeArrowheads="1"/>
          </p:cNvPicPr>
          <p:nvPr/>
        </p:nvPicPr>
        <p:blipFill>
          <a:blip r:embed="rId6"/>
          <a:srcRect l="81328" r="6224"/>
          <a:stretch>
            <a:fillRect/>
          </a:stretch>
        </p:blipFill>
        <p:spPr bwMode="auto">
          <a:xfrm>
            <a:off x="0" y="1"/>
            <a:ext cx="152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3" descr="card1"/>
          <p:cNvPicPr>
            <a:picLocks noChangeAspect="1" noChangeArrowheads="1"/>
          </p:cNvPicPr>
          <p:nvPr/>
        </p:nvPicPr>
        <p:blipFill>
          <a:blip r:embed="rId7"/>
          <a:srcRect l="82158" r="8714"/>
          <a:stretch>
            <a:fillRect/>
          </a:stretch>
        </p:blipFill>
        <p:spPr bwMode="auto">
          <a:xfrm>
            <a:off x="0" y="1"/>
            <a:ext cx="11176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 Box 72"/>
          <p:cNvSpPr txBox="1">
            <a:spLocks noChangeArrowheads="1"/>
          </p:cNvSpPr>
          <p:nvPr/>
        </p:nvSpPr>
        <p:spPr bwMode="auto">
          <a:xfrm>
            <a:off x="9909481" y="200025"/>
            <a:ext cx="1422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6000" dirty="0" smtClean="0">
                <a:solidFill>
                  <a:srgbClr val="F2FDF7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03</a:t>
            </a:r>
            <a:endParaRPr lang="en-US" dirty="0" smtClean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2" name="Rectangle 3"/>
          <p:cNvSpPr txBox="1">
            <a:spLocks noChangeArrowheads="1"/>
          </p:cNvSpPr>
          <p:nvPr/>
        </p:nvSpPr>
        <p:spPr>
          <a:xfrm>
            <a:off x="1939925" y="377826"/>
            <a:ext cx="6311900" cy="650875"/>
          </a:xfrm>
          <a:prstGeom prst="rect">
            <a:avLst/>
          </a:prstGeom>
        </p:spPr>
        <p:txBody>
          <a:bodyPr anchor="ctr"/>
          <a:lstStyle>
            <a:lvl1pPr marL="190500" indent="-1905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381000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2pPr>
            <a:lvl3pPr marL="561975" indent="-17938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3pPr>
            <a:lvl4pPr marL="752475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4pPr>
            <a:lvl5pPr marL="9620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5pPr>
            <a:lvl6pPr marL="14192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6pPr>
            <a:lvl7pPr marL="18764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7pPr>
            <a:lvl8pPr marL="23336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8pPr>
            <a:lvl9pPr marL="27908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sz="3200" b="1" i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i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Tính</a:t>
            </a:r>
            <a:r>
              <a:rPr lang="en-US" sz="3200" b="1" i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chất</a:t>
            </a:r>
            <a:r>
              <a:rPr lang="en-US" sz="3200" b="1" i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hóa</a:t>
            </a:r>
            <a:r>
              <a:rPr lang="en-US" sz="3200" b="1" i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endParaRPr lang="en-US" sz="3200" b="1" i="1" kern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70105" y="4055049"/>
            <a:ext cx="67993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lvl="1" indent="0">
              <a:lnSpc>
                <a:spcPct val="150000"/>
              </a:lnSpc>
              <a:buNone/>
            </a:pPr>
            <a:r>
              <a:rPr 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3.4.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8775" lvl="1" indent="0" algn="ctr">
              <a:lnSpc>
                <a:spcPct val="150000"/>
              </a:lnSpc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 +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CuSO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/>
              <a:t>→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Al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 </a:t>
            </a:r>
          </a:p>
          <a:p>
            <a:pPr marL="358775" lvl="1" indent="0" algn="ctr">
              <a:lnSpc>
                <a:spcPct val="150000"/>
              </a:lnSpc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 +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FeCl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/>
              <a:t>→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AlCl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+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</a:p>
          <a:p>
            <a:pPr marL="358775" lvl="1" indent="0" algn="ctr">
              <a:lnSpc>
                <a:spcPct val="150000"/>
              </a:lnSpc>
              <a:buNone/>
            </a:pP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en-US" sz="2400" b="1" baseline="-2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FeCl</a:t>
            </a:r>
            <a:r>
              <a:rPr lang="en-US" sz="24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AlCl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Fe</a:t>
            </a:r>
          </a:p>
        </p:txBody>
      </p:sp>
      <p:sp>
        <p:nvSpPr>
          <p:cNvPr id="6" name="Rectangle 5"/>
          <p:cNvSpPr/>
          <p:nvPr/>
        </p:nvSpPr>
        <p:spPr>
          <a:xfrm>
            <a:off x="1939925" y="1227107"/>
            <a:ext cx="9391956" cy="2780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3.3. </a:t>
            </a:r>
            <a:r>
              <a:rPr lang="en-US" sz="2400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endParaRPr lang="en-US" sz="2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Al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ion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Al)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oxit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2Al + 9Fe</a:t>
            </a:r>
            <a:r>
              <a:rPr lang="en-US" sz="2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Al</a:t>
            </a:r>
            <a:r>
              <a:rPr lang="en-US" sz="2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+ 6Fe</a:t>
            </a:r>
            <a:r>
              <a:rPr lang="en-US" sz="2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179388" indent="-179388"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en-US" sz="2400" b="1" u="sng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u="sng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Al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</a:t>
            </a:r>
            <a:r>
              <a:rPr lang="en-US" sz="2400" baseline="-2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endParaRPr lang="en-US" sz="24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89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9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2242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60" descr="card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12242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61" descr="card4"/>
          <p:cNvPicPr>
            <a:picLocks noChangeAspect="1" noChangeArrowheads="1"/>
          </p:cNvPicPr>
          <p:nvPr/>
        </p:nvPicPr>
        <p:blipFill>
          <a:blip r:embed="rId5"/>
          <a:srcRect l="80498"/>
          <a:stretch>
            <a:fillRect/>
          </a:stretch>
        </p:blipFill>
        <p:spPr bwMode="auto">
          <a:xfrm>
            <a:off x="0" y="1"/>
            <a:ext cx="23876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62" descr="card2"/>
          <p:cNvPicPr>
            <a:picLocks noChangeAspect="1" noChangeArrowheads="1"/>
          </p:cNvPicPr>
          <p:nvPr/>
        </p:nvPicPr>
        <p:blipFill>
          <a:blip r:embed="rId6"/>
          <a:srcRect l="81328" r="6224"/>
          <a:stretch>
            <a:fillRect/>
          </a:stretch>
        </p:blipFill>
        <p:spPr bwMode="auto">
          <a:xfrm>
            <a:off x="0" y="1"/>
            <a:ext cx="15240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3" descr="card1"/>
          <p:cNvPicPr>
            <a:picLocks noChangeAspect="1" noChangeArrowheads="1"/>
          </p:cNvPicPr>
          <p:nvPr/>
        </p:nvPicPr>
        <p:blipFill>
          <a:blip r:embed="rId7"/>
          <a:srcRect l="82158" r="8714"/>
          <a:stretch>
            <a:fillRect/>
          </a:stretch>
        </p:blipFill>
        <p:spPr bwMode="auto">
          <a:xfrm>
            <a:off x="0" y="1"/>
            <a:ext cx="11176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 Box 72"/>
          <p:cNvSpPr txBox="1">
            <a:spLocks noChangeArrowheads="1"/>
          </p:cNvSpPr>
          <p:nvPr/>
        </p:nvSpPr>
        <p:spPr bwMode="auto">
          <a:xfrm>
            <a:off x="9909481" y="200025"/>
            <a:ext cx="1422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6000" dirty="0" smtClean="0">
                <a:solidFill>
                  <a:srgbClr val="F2FDF7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03</a:t>
            </a:r>
            <a:endParaRPr lang="en-US" dirty="0" smtClean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2" name="Rectangle 3"/>
          <p:cNvSpPr txBox="1">
            <a:spLocks noChangeArrowheads="1"/>
          </p:cNvSpPr>
          <p:nvPr/>
        </p:nvSpPr>
        <p:spPr>
          <a:xfrm>
            <a:off x="1939925" y="377826"/>
            <a:ext cx="6311900" cy="650875"/>
          </a:xfrm>
          <a:prstGeom prst="rect">
            <a:avLst/>
          </a:prstGeom>
        </p:spPr>
        <p:txBody>
          <a:bodyPr anchor="ctr"/>
          <a:lstStyle>
            <a:lvl1pPr marL="190500" indent="-1905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381000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2pPr>
            <a:lvl3pPr marL="561975" indent="-17938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3pPr>
            <a:lvl4pPr marL="752475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4pPr>
            <a:lvl5pPr marL="9620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5pPr>
            <a:lvl6pPr marL="14192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6pPr>
            <a:lvl7pPr marL="18764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7pPr>
            <a:lvl8pPr marL="23336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8pPr>
            <a:lvl9pPr marL="27908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sz="3200" b="1" i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i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Tính</a:t>
            </a:r>
            <a:r>
              <a:rPr lang="en-US" sz="3200" b="1" i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chất</a:t>
            </a:r>
            <a:r>
              <a:rPr lang="en-US" sz="3200" b="1" i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hóa</a:t>
            </a:r>
            <a:r>
              <a:rPr lang="en-US" sz="3200" b="1" i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endParaRPr lang="en-US" sz="3200" b="1" i="1" kern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8820" y="3442872"/>
            <a:ext cx="938384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lvl="1" indent="0">
              <a:lnSpc>
                <a:spcPct val="150000"/>
              </a:lnSpc>
              <a:buNone/>
            </a:pPr>
            <a:r>
              <a:rPr lang="en-US" sz="24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3.6. Tác </a:t>
            </a:r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với dung dịch kiềm</a:t>
            </a:r>
          </a:p>
          <a:p>
            <a:pPr marL="179388" lvl="1" indent="-179388">
              <a:lnSpc>
                <a:spcPct val="150000"/>
              </a:lnSpc>
              <a:buFontTx/>
              <a:buChar char="-"/>
              <a:tabLst>
                <a:tab pos="85725" algn="l"/>
              </a:tabLst>
            </a:pP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 phản ứng được với dung dịch kiềm (NaOH,..) tạo muối aluminat do oxit và hydoxit của Al lưỡng tính </a:t>
            </a:r>
          </a:p>
          <a:p>
            <a:pPr marL="0" lvl="1" indent="0" algn="ctr">
              <a:lnSpc>
                <a:spcPct val="150000"/>
              </a:lnSpc>
              <a:buNone/>
              <a:tabLst>
                <a:tab pos="85725" algn="l"/>
              </a:tabLst>
            </a:pPr>
            <a:r>
              <a:rPr lang="pt-BR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+ NaOH + 3H</a:t>
            </a:r>
            <a:r>
              <a:rPr lang="pt-BR" sz="24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→ </a:t>
            </a:r>
            <a:r>
              <a:rPr lang="pt-BR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NaAlO</a:t>
            </a:r>
            <a:r>
              <a:rPr lang="pt-BR" sz="2400" b="1" baseline="-25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+ 3/2 H</a:t>
            </a:r>
            <a:r>
              <a:rPr lang="pt-BR" sz="24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</a:p>
          <a:p>
            <a:pPr marL="0" lvl="1" indent="0">
              <a:lnSpc>
                <a:spcPct val="150000"/>
              </a:lnSpc>
              <a:buNone/>
              <a:tabLst>
                <a:tab pos="85725" algn="l"/>
              </a:tabLst>
            </a:pPr>
            <a:r>
              <a:rPr lang="pt-BR" sz="24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ion thu gọn:       </a:t>
            </a:r>
            <a:r>
              <a:rPr lang="pt-BR" sz="2400">
                <a:latin typeface="Times New Roman" panose="02020603050405020304" pitchFamily="18" charset="0"/>
                <a:cs typeface="Times New Roman" panose="02020603050405020304" pitchFamily="18" charset="0"/>
              </a:rPr>
              <a:t>Al + OH</a:t>
            </a:r>
            <a:r>
              <a:rPr lang="pt-BR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t-B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+ 3H</a:t>
            </a:r>
            <a:r>
              <a:rPr lang="pt-BR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400">
                <a:latin typeface="Times New Roman" panose="02020603050405020304" pitchFamily="18" charset="0"/>
                <a:cs typeface="Times New Roman" panose="02020603050405020304" pitchFamily="18" charset="0"/>
              </a:rPr>
              <a:t>O → AlO</a:t>
            </a:r>
            <a:r>
              <a:rPr lang="pt-BR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t-BR" sz="2400">
                <a:latin typeface="Times New Roman" panose="02020603050405020304" pitchFamily="18" charset="0"/>
                <a:cs typeface="Times New Roman" panose="02020603050405020304" pitchFamily="18" charset="0"/>
              </a:rPr>
              <a:t> + 3/2 H</a:t>
            </a:r>
            <a:r>
              <a:rPr lang="pt-BR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400"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39923" y="1134548"/>
            <a:ext cx="93919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3.5. </a:t>
            </a:r>
            <a:r>
              <a:rPr lang="vi-VN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</a:t>
            </a:r>
            <a:r>
              <a:rPr 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400" b="1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  <a:p>
            <a:pPr marL="342900" lvl="1" indent="-342900">
              <a:lnSpc>
                <a:spcPct val="150000"/>
              </a:lnSpc>
              <a:buFontTx/>
              <a:buChar char="-"/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Vật bằng nhôm không tác dụng với H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ở bất kì t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nào vì có lớp oxit bảo vệ. Nếu phá bỏ lớp bảo vệ, nhôm khử được nước ở t</a:t>
            </a:r>
            <a:r>
              <a:rPr lang="vi-V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thường, nhưng phản ứng nhanh chóng dừng lại vì tạo kết tủa Al(OH)</a:t>
            </a:r>
            <a:r>
              <a:rPr lang="vi-V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400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0241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4" descr="Untitled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12242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5" descr="card5"/>
          <p:cNvPicPr>
            <a:picLocks noChangeAspect="1" noChangeArrowheads="1"/>
          </p:cNvPicPr>
          <p:nvPr/>
        </p:nvPicPr>
        <p:blipFill>
          <a:blip r:embed="rId4"/>
          <a:srcRect l="82158"/>
          <a:stretch>
            <a:fillRect/>
          </a:stretch>
        </p:blipFill>
        <p:spPr bwMode="auto">
          <a:xfrm>
            <a:off x="0" y="-28575"/>
            <a:ext cx="21844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36" descr="card4"/>
          <p:cNvPicPr>
            <a:picLocks noChangeAspect="1" noChangeArrowheads="1"/>
          </p:cNvPicPr>
          <p:nvPr/>
        </p:nvPicPr>
        <p:blipFill>
          <a:blip r:embed="rId5"/>
          <a:srcRect l="82158"/>
          <a:stretch>
            <a:fillRect/>
          </a:stretch>
        </p:blipFill>
        <p:spPr bwMode="auto">
          <a:xfrm>
            <a:off x="0" y="1"/>
            <a:ext cx="21844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37" descr="card2"/>
          <p:cNvPicPr>
            <a:picLocks noChangeAspect="1" noChangeArrowheads="1"/>
          </p:cNvPicPr>
          <p:nvPr/>
        </p:nvPicPr>
        <p:blipFill>
          <a:blip r:embed="rId6"/>
          <a:srcRect l="82988" r="6224"/>
          <a:stretch>
            <a:fillRect/>
          </a:stretch>
        </p:blipFill>
        <p:spPr bwMode="auto">
          <a:xfrm>
            <a:off x="0" y="1"/>
            <a:ext cx="13208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38" descr="card1"/>
          <p:cNvPicPr>
            <a:picLocks noChangeAspect="1" noChangeArrowheads="1"/>
          </p:cNvPicPr>
          <p:nvPr/>
        </p:nvPicPr>
        <p:blipFill>
          <a:blip r:embed="rId7"/>
          <a:srcRect l="83818" r="8714"/>
          <a:stretch>
            <a:fillRect/>
          </a:stretch>
        </p:blipFill>
        <p:spPr bwMode="auto">
          <a:xfrm>
            <a:off x="0" y="1"/>
            <a:ext cx="914400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Rectangle 40"/>
          <p:cNvSpPr>
            <a:spLocks noChangeArrowheads="1"/>
          </p:cNvSpPr>
          <p:nvPr/>
        </p:nvSpPr>
        <p:spPr bwMode="auto">
          <a:xfrm>
            <a:off x="1007534" y="1268414"/>
            <a:ext cx="10945284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25" name="Nhóm 2"/>
          <p:cNvGrpSpPr>
            <a:grpSpLocks/>
          </p:cNvGrpSpPr>
          <p:nvPr/>
        </p:nvGrpSpPr>
        <p:grpSpPr bwMode="auto">
          <a:xfrm rot="661784">
            <a:off x="7586842" y="353066"/>
            <a:ext cx="1333461" cy="886871"/>
            <a:chOff x="1710252" y="1302390"/>
            <a:chExt cx="6005020" cy="4214842"/>
          </a:xfrm>
        </p:grpSpPr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710252" y="3417222"/>
              <a:ext cx="2111424" cy="2100010"/>
            </a:xfrm>
            <a:custGeom>
              <a:avLst/>
              <a:gdLst/>
              <a:ahLst/>
              <a:cxnLst>
                <a:cxn ang="0">
                  <a:pos x="1527" y="869"/>
                </a:cxn>
                <a:cxn ang="0">
                  <a:pos x="1183" y="1063"/>
                </a:cxn>
                <a:cxn ang="0">
                  <a:pos x="939" y="1369"/>
                </a:cxn>
                <a:cxn ang="0">
                  <a:pos x="829" y="1756"/>
                </a:cxn>
                <a:cxn ang="0">
                  <a:pos x="877" y="2164"/>
                </a:cxn>
                <a:cxn ang="0">
                  <a:pos x="1072" y="2508"/>
                </a:cxn>
                <a:cxn ang="0">
                  <a:pos x="1379" y="2752"/>
                </a:cxn>
                <a:cxn ang="0">
                  <a:pos x="1766" y="2862"/>
                </a:cxn>
                <a:cxn ang="0">
                  <a:pos x="2174" y="2814"/>
                </a:cxn>
                <a:cxn ang="0">
                  <a:pos x="2518" y="2619"/>
                </a:cxn>
                <a:cxn ang="0">
                  <a:pos x="2762" y="2312"/>
                </a:cxn>
                <a:cxn ang="0">
                  <a:pos x="2872" y="1925"/>
                </a:cxn>
                <a:cxn ang="0">
                  <a:pos x="2824" y="1517"/>
                </a:cxn>
                <a:cxn ang="0">
                  <a:pos x="2628" y="1174"/>
                </a:cxn>
                <a:cxn ang="0">
                  <a:pos x="2322" y="931"/>
                </a:cxn>
                <a:cxn ang="0">
                  <a:pos x="1935" y="820"/>
                </a:cxn>
                <a:cxn ang="0">
                  <a:pos x="2097" y="16"/>
                </a:cxn>
                <a:cxn ang="0">
                  <a:pos x="2278" y="473"/>
                </a:cxn>
                <a:cxn ang="0">
                  <a:pos x="2574" y="601"/>
                </a:cxn>
                <a:cxn ang="0">
                  <a:pos x="2967" y="376"/>
                </a:cxn>
                <a:cxn ang="0">
                  <a:pos x="3276" y="672"/>
                </a:cxn>
                <a:cxn ang="0">
                  <a:pos x="3057" y="1059"/>
                </a:cxn>
                <a:cxn ang="0">
                  <a:pos x="3172" y="1272"/>
                </a:cxn>
                <a:cxn ang="0">
                  <a:pos x="3527" y="1353"/>
                </a:cxn>
                <a:cxn ang="0">
                  <a:pos x="3700" y="1764"/>
                </a:cxn>
                <a:cxn ang="0">
                  <a:pos x="3289" y="1974"/>
                </a:cxn>
                <a:cxn ang="0">
                  <a:pos x="3248" y="2213"/>
                </a:cxn>
                <a:cxn ang="0">
                  <a:pos x="3374" y="2480"/>
                </a:cxn>
                <a:cxn ang="0">
                  <a:pos x="3384" y="2892"/>
                </a:cxn>
                <a:cxn ang="0">
                  <a:pos x="2967" y="2923"/>
                </a:cxn>
                <a:cxn ang="0">
                  <a:pos x="2729" y="3001"/>
                </a:cxn>
                <a:cxn ang="0">
                  <a:pos x="2615" y="3316"/>
                </a:cxn>
                <a:cxn ang="0">
                  <a:pos x="2406" y="3621"/>
                </a:cxn>
                <a:cxn ang="0">
                  <a:pos x="2032" y="3425"/>
                </a:cxn>
                <a:cxn ang="0">
                  <a:pos x="1786" y="3299"/>
                </a:cxn>
                <a:cxn ang="0">
                  <a:pos x="1495" y="3467"/>
                </a:cxn>
                <a:cxn ang="0">
                  <a:pos x="1140" y="3567"/>
                </a:cxn>
                <a:cxn ang="0">
                  <a:pos x="958" y="3244"/>
                </a:cxn>
                <a:cxn ang="0">
                  <a:pos x="908" y="2954"/>
                </a:cxn>
                <a:cxn ang="0">
                  <a:pos x="639" y="2824"/>
                </a:cxn>
                <a:cxn ang="0">
                  <a:pos x="228" y="2756"/>
                </a:cxn>
                <a:cxn ang="0">
                  <a:pos x="273" y="2348"/>
                </a:cxn>
                <a:cxn ang="0">
                  <a:pos x="414" y="2044"/>
                </a:cxn>
                <a:cxn ang="0">
                  <a:pos x="299" y="1820"/>
                </a:cxn>
                <a:cxn ang="0">
                  <a:pos x="27" y="1505"/>
                </a:cxn>
                <a:cxn ang="0">
                  <a:pos x="324" y="1220"/>
                </a:cxn>
                <a:cxn ang="0">
                  <a:pos x="601" y="1119"/>
                </a:cxn>
                <a:cxn ang="0">
                  <a:pos x="741" y="920"/>
                </a:cxn>
                <a:cxn ang="0">
                  <a:pos x="587" y="494"/>
                </a:cxn>
                <a:cxn ang="0">
                  <a:pos x="933" y="243"/>
                </a:cxn>
                <a:cxn ang="0">
                  <a:pos x="1290" y="519"/>
                </a:cxn>
                <a:cxn ang="0">
                  <a:pos x="1599" y="428"/>
                </a:cxn>
                <a:cxn ang="0">
                  <a:pos x="1841" y="0"/>
                </a:cxn>
              </a:cxnLst>
              <a:rect l="0" t="0" r="r" b="b"/>
              <a:pathLst>
                <a:path w="3702" h="3682">
                  <a:moveTo>
                    <a:pt x="1850" y="817"/>
                  </a:moveTo>
                  <a:lnTo>
                    <a:pt x="1766" y="820"/>
                  </a:lnTo>
                  <a:lnTo>
                    <a:pt x="1685" y="830"/>
                  </a:lnTo>
                  <a:lnTo>
                    <a:pt x="1605" y="846"/>
                  </a:lnTo>
                  <a:lnTo>
                    <a:pt x="1527" y="869"/>
                  </a:lnTo>
                  <a:lnTo>
                    <a:pt x="1451" y="897"/>
                  </a:lnTo>
                  <a:lnTo>
                    <a:pt x="1379" y="931"/>
                  </a:lnTo>
                  <a:lnTo>
                    <a:pt x="1310" y="970"/>
                  </a:lnTo>
                  <a:lnTo>
                    <a:pt x="1245" y="1014"/>
                  </a:lnTo>
                  <a:lnTo>
                    <a:pt x="1183" y="1063"/>
                  </a:lnTo>
                  <a:lnTo>
                    <a:pt x="1125" y="1117"/>
                  </a:lnTo>
                  <a:lnTo>
                    <a:pt x="1072" y="1174"/>
                  </a:lnTo>
                  <a:lnTo>
                    <a:pt x="1023" y="1236"/>
                  </a:lnTo>
                  <a:lnTo>
                    <a:pt x="979" y="1300"/>
                  </a:lnTo>
                  <a:lnTo>
                    <a:pt x="939" y="1369"/>
                  </a:lnTo>
                  <a:lnTo>
                    <a:pt x="905" y="1441"/>
                  </a:lnTo>
                  <a:lnTo>
                    <a:pt x="877" y="1517"/>
                  </a:lnTo>
                  <a:lnTo>
                    <a:pt x="855" y="1595"/>
                  </a:lnTo>
                  <a:lnTo>
                    <a:pt x="839" y="1675"/>
                  </a:lnTo>
                  <a:lnTo>
                    <a:pt x="829" y="1756"/>
                  </a:lnTo>
                  <a:lnTo>
                    <a:pt x="825" y="1841"/>
                  </a:lnTo>
                  <a:lnTo>
                    <a:pt x="829" y="1925"/>
                  </a:lnTo>
                  <a:lnTo>
                    <a:pt x="839" y="2006"/>
                  </a:lnTo>
                  <a:lnTo>
                    <a:pt x="855" y="2086"/>
                  </a:lnTo>
                  <a:lnTo>
                    <a:pt x="877" y="2164"/>
                  </a:lnTo>
                  <a:lnTo>
                    <a:pt x="905" y="2240"/>
                  </a:lnTo>
                  <a:lnTo>
                    <a:pt x="939" y="2312"/>
                  </a:lnTo>
                  <a:lnTo>
                    <a:pt x="979" y="2381"/>
                  </a:lnTo>
                  <a:lnTo>
                    <a:pt x="1023" y="2446"/>
                  </a:lnTo>
                  <a:lnTo>
                    <a:pt x="1072" y="2508"/>
                  </a:lnTo>
                  <a:lnTo>
                    <a:pt x="1125" y="2566"/>
                  </a:lnTo>
                  <a:lnTo>
                    <a:pt x="1183" y="2619"/>
                  </a:lnTo>
                  <a:lnTo>
                    <a:pt x="1245" y="2668"/>
                  </a:lnTo>
                  <a:lnTo>
                    <a:pt x="1310" y="2712"/>
                  </a:lnTo>
                  <a:lnTo>
                    <a:pt x="1379" y="2752"/>
                  </a:lnTo>
                  <a:lnTo>
                    <a:pt x="1451" y="2786"/>
                  </a:lnTo>
                  <a:lnTo>
                    <a:pt x="1527" y="2814"/>
                  </a:lnTo>
                  <a:lnTo>
                    <a:pt x="1605" y="2836"/>
                  </a:lnTo>
                  <a:lnTo>
                    <a:pt x="1685" y="2852"/>
                  </a:lnTo>
                  <a:lnTo>
                    <a:pt x="1766" y="2862"/>
                  </a:lnTo>
                  <a:lnTo>
                    <a:pt x="1850" y="2866"/>
                  </a:lnTo>
                  <a:lnTo>
                    <a:pt x="1935" y="2862"/>
                  </a:lnTo>
                  <a:lnTo>
                    <a:pt x="2016" y="2852"/>
                  </a:lnTo>
                  <a:lnTo>
                    <a:pt x="2096" y="2836"/>
                  </a:lnTo>
                  <a:lnTo>
                    <a:pt x="2174" y="2814"/>
                  </a:lnTo>
                  <a:lnTo>
                    <a:pt x="2250" y="2786"/>
                  </a:lnTo>
                  <a:lnTo>
                    <a:pt x="2322" y="2752"/>
                  </a:lnTo>
                  <a:lnTo>
                    <a:pt x="2391" y="2712"/>
                  </a:lnTo>
                  <a:lnTo>
                    <a:pt x="2456" y="2668"/>
                  </a:lnTo>
                  <a:lnTo>
                    <a:pt x="2518" y="2619"/>
                  </a:lnTo>
                  <a:lnTo>
                    <a:pt x="2575" y="2566"/>
                  </a:lnTo>
                  <a:lnTo>
                    <a:pt x="2628" y="2508"/>
                  </a:lnTo>
                  <a:lnTo>
                    <a:pt x="2678" y="2446"/>
                  </a:lnTo>
                  <a:lnTo>
                    <a:pt x="2722" y="2381"/>
                  </a:lnTo>
                  <a:lnTo>
                    <a:pt x="2762" y="2312"/>
                  </a:lnTo>
                  <a:lnTo>
                    <a:pt x="2795" y="2240"/>
                  </a:lnTo>
                  <a:lnTo>
                    <a:pt x="2824" y="2164"/>
                  </a:lnTo>
                  <a:lnTo>
                    <a:pt x="2846" y="2086"/>
                  </a:lnTo>
                  <a:lnTo>
                    <a:pt x="2862" y="2006"/>
                  </a:lnTo>
                  <a:lnTo>
                    <a:pt x="2872" y="1925"/>
                  </a:lnTo>
                  <a:lnTo>
                    <a:pt x="2875" y="1841"/>
                  </a:lnTo>
                  <a:lnTo>
                    <a:pt x="2872" y="1756"/>
                  </a:lnTo>
                  <a:lnTo>
                    <a:pt x="2862" y="1675"/>
                  </a:lnTo>
                  <a:lnTo>
                    <a:pt x="2846" y="1595"/>
                  </a:lnTo>
                  <a:lnTo>
                    <a:pt x="2824" y="1517"/>
                  </a:lnTo>
                  <a:lnTo>
                    <a:pt x="2795" y="1441"/>
                  </a:lnTo>
                  <a:lnTo>
                    <a:pt x="2762" y="1369"/>
                  </a:lnTo>
                  <a:lnTo>
                    <a:pt x="2722" y="1300"/>
                  </a:lnTo>
                  <a:lnTo>
                    <a:pt x="2678" y="1236"/>
                  </a:lnTo>
                  <a:lnTo>
                    <a:pt x="2628" y="1174"/>
                  </a:lnTo>
                  <a:lnTo>
                    <a:pt x="2575" y="1117"/>
                  </a:lnTo>
                  <a:lnTo>
                    <a:pt x="2518" y="1063"/>
                  </a:lnTo>
                  <a:lnTo>
                    <a:pt x="2456" y="1014"/>
                  </a:lnTo>
                  <a:lnTo>
                    <a:pt x="2391" y="970"/>
                  </a:lnTo>
                  <a:lnTo>
                    <a:pt x="2322" y="931"/>
                  </a:lnTo>
                  <a:lnTo>
                    <a:pt x="2250" y="897"/>
                  </a:lnTo>
                  <a:lnTo>
                    <a:pt x="2174" y="869"/>
                  </a:lnTo>
                  <a:lnTo>
                    <a:pt x="2096" y="846"/>
                  </a:lnTo>
                  <a:lnTo>
                    <a:pt x="2016" y="830"/>
                  </a:lnTo>
                  <a:lnTo>
                    <a:pt x="1935" y="820"/>
                  </a:lnTo>
                  <a:lnTo>
                    <a:pt x="1850" y="817"/>
                  </a:lnTo>
                  <a:close/>
                  <a:moveTo>
                    <a:pt x="1841" y="0"/>
                  </a:moveTo>
                  <a:lnTo>
                    <a:pt x="1927" y="1"/>
                  </a:lnTo>
                  <a:lnTo>
                    <a:pt x="2013" y="6"/>
                  </a:lnTo>
                  <a:lnTo>
                    <a:pt x="2097" y="16"/>
                  </a:lnTo>
                  <a:lnTo>
                    <a:pt x="2182" y="31"/>
                  </a:lnTo>
                  <a:lnTo>
                    <a:pt x="2201" y="172"/>
                  </a:lnTo>
                  <a:lnTo>
                    <a:pt x="2212" y="314"/>
                  </a:lnTo>
                  <a:lnTo>
                    <a:pt x="2216" y="456"/>
                  </a:lnTo>
                  <a:lnTo>
                    <a:pt x="2278" y="473"/>
                  </a:lnTo>
                  <a:lnTo>
                    <a:pt x="2340" y="493"/>
                  </a:lnTo>
                  <a:lnTo>
                    <a:pt x="2400" y="517"/>
                  </a:lnTo>
                  <a:lnTo>
                    <a:pt x="2445" y="535"/>
                  </a:lnTo>
                  <a:lnTo>
                    <a:pt x="2489" y="556"/>
                  </a:lnTo>
                  <a:lnTo>
                    <a:pt x="2574" y="601"/>
                  </a:lnTo>
                  <a:lnTo>
                    <a:pt x="2650" y="529"/>
                  </a:lnTo>
                  <a:lnTo>
                    <a:pt x="2730" y="459"/>
                  </a:lnTo>
                  <a:lnTo>
                    <a:pt x="2812" y="392"/>
                  </a:lnTo>
                  <a:lnTo>
                    <a:pt x="2898" y="325"/>
                  </a:lnTo>
                  <a:lnTo>
                    <a:pt x="2967" y="376"/>
                  </a:lnTo>
                  <a:lnTo>
                    <a:pt x="3034" y="430"/>
                  </a:lnTo>
                  <a:lnTo>
                    <a:pt x="3099" y="486"/>
                  </a:lnTo>
                  <a:lnTo>
                    <a:pt x="3162" y="545"/>
                  </a:lnTo>
                  <a:lnTo>
                    <a:pt x="3220" y="607"/>
                  </a:lnTo>
                  <a:lnTo>
                    <a:pt x="3276" y="672"/>
                  </a:lnTo>
                  <a:lnTo>
                    <a:pt x="3218" y="763"/>
                  </a:lnTo>
                  <a:lnTo>
                    <a:pt x="3158" y="851"/>
                  </a:lnTo>
                  <a:lnTo>
                    <a:pt x="3094" y="937"/>
                  </a:lnTo>
                  <a:lnTo>
                    <a:pt x="3029" y="1020"/>
                  </a:lnTo>
                  <a:lnTo>
                    <a:pt x="3057" y="1059"/>
                  </a:lnTo>
                  <a:lnTo>
                    <a:pt x="3082" y="1100"/>
                  </a:lnTo>
                  <a:lnTo>
                    <a:pt x="3107" y="1143"/>
                  </a:lnTo>
                  <a:lnTo>
                    <a:pt x="3130" y="1184"/>
                  </a:lnTo>
                  <a:lnTo>
                    <a:pt x="3151" y="1228"/>
                  </a:lnTo>
                  <a:lnTo>
                    <a:pt x="3172" y="1272"/>
                  </a:lnTo>
                  <a:lnTo>
                    <a:pt x="3191" y="1316"/>
                  </a:lnTo>
                  <a:lnTo>
                    <a:pt x="3208" y="1361"/>
                  </a:lnTo>
                  <a:lnTo>
                    <a:pt x="3313" y="1355"/>
                  </a:lnTo>
                  <a:lnTo>
                    <a:pt x="3420" y="1352"/>
                  </a:lnTo>
                  <a:lnTo>
                    <a:pt x="3527" y="1353"/>
                  </a:lnTo>
                  <a:lnTo>
                    <a:pt x="3634" y="1358"/>
                  </a:lnTo>
                  <a:lnTo>
                    <a:pt x="3659" y="1458"/>
                  </a:lnTo>
                  <a:lnTo>
                    <a:pt x="3677" y="1559"/>
                  </a:lnTo>
                  <a:lnTo>
                    <a:pt x="3691" y="1661"/>
                  </a:lnTo>
                  <a:lnTo>
                    <a:pt x="3700" y="1764"/>
                  </a:lnTo>
                  <a:lnTo>
                    <a:pt x="3702" y="1867"/>
                  </a:lnTo>
                  <a:lnTo>
                    <a:pt x="3599" y="1899"/>
                  </a:lnTo>
                  <a:lnTo>
                    <a:pt x="3496" y="1929"/>
                  </a:lnTo>
                  <a:lnTo>
                    <a:pt x="3392" y="1953"/>
                  </a:lnTo>
                  <a:lnTo>
                    <a:pt x="3289" y="1974"/>
                  </a:lnTo>
                  <a:lnTo>
                    <a:pt x="3285" y="2022"/>
                  </a:lnTo>
                  <a:lnTo>
                    <a:pt x="3278" y="2070"/>
                  </a:lnTo>
                  <a:lnTo>
                    <a:pt x="3269" y="2118"/>
                  </a:lnTo>
                  <a:lnTo>
                    <a:pt x="3261" y="2165"/>
                  </a:lnTo>
                  <a:lnTo>
                    <a:pt x="3248" y="2213"/>
                  </a:lnTo>
                  <a:lnTo>
                    <a:pt x="3236" y="2259"/>
                  </a:lnTo>
                  <a:lnTo>
                    <a:pt x="3223" y="2306"/>
                  </a:lnTo>
                  <a:lnTo>
                    <a:pt x="3206" y="2351"/>
                  </a:lnTo>
                  <a:lnTo>
                    <a:pt x="3290" y="2413"/>
                  </a:lnTo>
                  <a:lnTo>
                    <a:pt x="3374" y="2480"/>
                  </a:lnTo>
                  <a:lnTo>
                    <a:pt x="3456" y="2550"/>
                  </a:lnTo>
                  <a:lnTo>
                    <a:pt x="3535" y="2622"/>
                  </a:lnTo>
                  <a:lnTo>
                    <a:pt x="3489" y="2715"/>
                  </a:lnTo>
                  <a:lnTo>
                    <a:pt x="3439" y="2804"/>
                  </a:lnTo>
                  <a:lnTo>
                    <a:pt x="3384" y="2892"/>
                  </a:lnTo>
                  <a:lnTo>
                    <a:pt x="3324" y="2975"/>
                  </a:lnTo>
                  <a:lnTo>
                    <a:pt x="3260" y="3056"/>
                  </a:lnTo>
                  <a:lnTo>
                    <a:pt x="3161" y="3016"/>
                  </a:lnTo>
                  <a:lnTo>
                    <a:pt x="3063" y="2970"/>
                  </a:lnTo>
                  <a:lnTo>
                    <a:pt x="2967" y="2923"/>
                  </a:lnTo>
                  <a:lnTo>
                    <a:pt x="2874" y="2872"/>
                  </a:lnTo>
                  <a:lnTo>
                    <a:pt x="2840" y="2906"/>
                  </a:lnTo>
                  <a:lnTo>
                    <a:pt x="2803" y="2939"/>
                  </a:lnTo>
                  <a:lnTo>
                    <a:pt x="2766" y="2969"/>
                  </a:lnTo>
                  <a:lnTo>
                    <a:pt x="2729" y="3001"/>
                  </a:lnTo>
                  <a:lnTo>
                    <a:pt x="2650" y="3057"/>
                  </a:lnTo>
                  <a:lnTo>
                    <a:pt x="2609" y="3083"/>
                  </a:lnTo>
                  <a:lnTo>
                    <a:pt x="2568" y="3107"/>
                  </a:lnTo>
                  <a:lnTo>
                    <a:pt x="2592" y="3211"/>
                  </a:lnTo>
                  <a:lnTo>
                    <a:pt x="2615" y="3316"/>
                  </a:lnTo>
                  <a:lnTo>
                    <a:pt x="2632" y="3420"/>
                  </a:lnTo>
                  <a:lnTo>
                    <a:pt x="2645" y="3526"/>
                  </a:lnTo>
                  <a:lnTo>
                    <a:pt x="2568" y="3562"/>
                  </a:lnTo>
                  <a:lnTo>
                    <a:pt x="2488" y="3594"/>
                  </a:lnTo>
                  <a:lnTo>
                    <a:pt x="2406" y="3621"/>
                  </a:lnTo>
                  <a:lnTo>
                    <a:pt x="2324" y="3645"/>
                  </a:lnTo>
                  <a:lnTo>
                    <a:pt x="2241" y="3665"/>
                  </a:lnTo>
                  <a:lnTo>
                    <a:pt x="2157" y="3682"/>
                  </a:lnTo>
                  <a:lnTo>
                    <a:pt x="2091" y="3555"/>
                  </a:lnTo>
                  <a:lnTo>
                    <a:pt x="2032" y="3425"/>
                  </a:lnTo>
                  <a:lnTo>
                    <a:pt x="1979" y="3295"/>
                  </a:lnTo>
                  <a:lnTo>
                    <a:pt x="1932" y="3297"/>
                  </a:lnTo>
                  <a:lnTo>
                    <a:pt x="1883" y="3300"/>
                  </a:lnTo>
                  <a:lnTo>
                    <a:pt x="1835" y="3301"/>
                  </a:lnTo>
                  <a:lnTo>
                    <a:pt x="1786" y="3299"/>
                  </a:lnTo>
                  <a:lnTo>
                    <a:pt x="1721" y="3295"/>
                  </a:lnTo>
                  <a:lnTo>
                    <a:pt x="1656" y="3287"/>
                  </a:lnTo>
                  <a:lnTo>
                    <a:pt x="1593" y="3277"/>
                  </a:lnTo>
                  <a:lnTo>
                    <a:pt x="1546" y="3373"/>
                  </a:lnTo>
                  <a:lnTo>
                    <a:pt x="1495" y="3467"/>
                  </a:lnTo>
                  <a:lnTo>
                    <a:pt x="1441" y="3558"/>
                  </a:lnTo>
                  <a:lnTo>
                    <a:pt x="1384" y="3648"/>
                  </a:lnTo>
                  <a:lnTo>
                    <a:pt x="1301" y="3626"/>
                  </a:lnTo>
                  <a:lnTo>
                    <a:pt x="1220" y="3599"/>
                  </a:lnTo>
                  <a:lnTo>
                    <a:pt x="1140" y="3567"/>
                  </a:lnTo>
                  <a:lnTo>
                    <a:pt x="1061" y="3532"/>
                  </a:lnTo>
                  <a:lnTo>
                    <a:pt x="984" y="3494"/>
                  </a:lnTo>
                  <a:lnTo>
                    <a:pt x="909" y="3453"/>
                  </a:lnTo>
                  <a:lnTo>
                    <a:pt x="933" y="3347"/>
                  </a:lnTo>
                  <a:lnTo>
                    <a:pt x="958" y="3244"/>
                  </a:lnTo>
                  <a:lnTo>
                    <a:pt x="989" y="3143"/>
                  </a:lnTo>
                  <a:lnTo>
                    <a:pt x="1023" y="3043"/>
                  </a:lnTo>
                  <a:lnTo>
                    <a:pt x="983" y="3013"/>
                  </a:lnTo>
                  <a:lnTo>
                    <a:pt x="945" y="2984"/>
                  </a:lnTo>
                  <a:lnTo>
                    <a:pt x="908" y="2954"/>
                  </a:lnTo>
                  <a:lnTo>
                    <a:pt x="872" y="2921"/>
                  </a:lnTo>
                  <a:lnTo>
                    <a:pt x="824" y="2877"/>
                  </a:lnTo>
                  <a:lnTo>
                    <a:pt x="779" y="2831"/>
                  </a:lnTo>
                  <a:lnTo>
                    <a:pt x="737" y="2781"/>
                  </a:lnTo>
                  <a:lnTo>
                    <a:pt x="639" y="2824"/>
                  </a:lnTo>
                  <a:lnTo>
                    <a:pt x="541" y="2862"/>
                  </a:lnTo>
                  <a:lnTo>
                    <a:pt x="441" y="2898"/>
                  </a:lnTo>
                  <a:lnTo>
                    <a:pt x="338" y="2930"/>
                  </a:lnTo>
                  <a:lnTo>
                    <a:pt x="281" y="2845"/>
                  </a:lnTo>
                  <a:lnTo>
                    <a:pt x="228" y="2756"/>
                  </a:lnTo>
                  <a:lnTo>
                    <a:pt x="180" y="2665"/>
                  </a:lnTo>
                  <a:lnTo>
                    <a:pt x="139" y="2571"/>
                  </a:lnTo>
                  <a:lnTo>
                    <a:pt x="101" y="2475"/>
                  </a:lnTo>
                  <a:lnTo>
                    <a:pt x="187" y="2410"/>
                  </a:lnTo>
                  <a:lnTo>
                    <a:pt x="273" y="2348"/>
                  </a:lnTo>
                  <a:lnTo>
                    <a:pt x="361" y="2289"/>
                  </a:lnTo>
                  <a:lnTo>
                    <a:pt x="451" y="2234"/>
                  </a:lnTo>
                  <a:lnTo>
                    <a:pt x="428" y="2139"/>
                  </a:lnTo>
                  <a:lnTo>
                    <a:pt x="419" y="2092"/>
                  </a:lnTo>
                  <a:lnTo>
                    <a:pt x="414" y="2044"/>
                  </a:lnTo>
                  <a:lnTo>
                    <a:pt x="407" y="1996"/>
                  </a:lnTo>
                  <a:lnTo>
                    <a:pt x="404" y="1948"/>
                  </a:lnTo>
                  <a:lnTo>
                    <a:pt x="401" y="1899"/>
                  </a:lnTo>
                  <a:lnTo>
                    <a:pt x="400" y="1851"/>
                  </a:lnTo>
                  <a:lnTo>
                    <a:pt x="299" y="1820"/>
                  </a:lnTo>
                  <a:lnTo>
                    <a:pt x="198" y="1786"/>
                  </a:lnTo>
                  <a:lnTo>
                    <a:pt x="99" y="1749"/>
                  </a:lnTo>
                  <a:lnTo>
                    <a:pt x="0" y="1708"/>
                  </a:lnTo>
                  <a:lnTo>
                    <a:pt x="10" y="1606"/>
                  </a:lnTo>
                  <a:lnTo>
                    <a:pt x="27" y="1505"/>
                  </a:lnTo>
                  <a:lnTo>
                    <a:pt x="48" y="1404"/>
                  </a:lnTo>
                  <a:lnTo>
                    <a:pt x="77" y="1305"/>
                  </a:lnTo>
                  <a:lnTo>
                    <a:pt x="111" y="1208"/>
                  </a:lnTo>
                  <a:lnTo>
                    <a:pt x="218" y="1213"/>
                  </a:lnTo>
                  <a:lnTo>
                    <a:pt x="324" y="1220"/>
                  </a:lnTo>
                  <a:lnTo>
                    <a:pt x="428" y="1232"/>
                  </a:lnTo>
                  <a:lnTo>
                    <a:pt x="533" y="1247"/>
                  </a:lnTo>
                  <a:lnTo>
                    <a:pt x="555" y="1205"/>
                  </a:lnTo>
                  <a:lnTo>
                    <a:pt x="577" y="1161"/>
                  </a:lnTo>
                  <a:lnTo>
                    <a:pt x="601" y="1119"/>
                  </a:lnTo>
                  <a:lnTo>
                    <a:pt x="627" y="1077"/>
                  </a:lnTo>
                  <a:lnTo>
                    <a:pt x="653" y="1037"/>
                  </a:lnTo>
                  <a:lnTo>
                    <a:pt x="681" y="997"/>
                  </a:lnTo>
                  <a:lnTo>
                    <a:pt x="712" y="959"/>
                  </a:lnTo>
                  <a:lnTo>
                    <a:pt x="741" y="920"/>
                  </a:lnTo>
                  <a:lnTo>
                    <a:pt x="682" y="833"/>
                  </a:lnTo>
                  <a:lnTo>
                    <a:pt x="627" y="742"/>
                  </a:lnTo>
                  <a:lnTo>
                    <a:pt x="575" y="650"/>
                  </a:lnTo>
                  <a:lnTo>
                    <a:pt x="525" y="554"/>
                  </a:lnTo>
                  <a:lnTo>
                    <a:pt x="587" y="494"/>
                  </a:lnTo>
                  <a:lnTo>
                    <a:pt x="652" y="438"/>
                  </a:lnTo>
                  <a:lnTo>
                    <a:pt x="718" y="384"/>
                  </a:lnTo>
                  <a:lnTo>
                    <a:pt x="787" y="333"/>
                  </a:lnTo>
                  <a:lnTo>
                    <a:pt x="859" y="286"/>
                  </a:lnTo>
                  <a:lnTo>
                    <a:pt x="933" y="243"/>
                  </a:lnTo>
                  <a:lnTo>
                    <a:pt x="1011" y="314"/>
                  </a:lnTo>
                  <a:lnTo>
                    <a:pt x="1087" y="388"/>
                  </a:lnTo>
                  <a:lnTo>
                    <a:pt x="1160" y="465"/>
                  </a:lnTo>
                  <a:lnTo>
                    <a:pt x="1231" y="545"/>
                  </a:lnTo>
                  <a:lnTo>
                    <a:pt x="1290" y="519"/>
                  </a:lnTo>
                  <a:lnTo>
                    <a:pt x="1350" y="495"/>
                  </a:lnTo>
                  <a:lnTo>
                    <a:pt x="1412" y="474"/>
                  </a:lnTo>
                  <a:lnTo>
                    <a:pt x="1474" y="456"/>
                  </a:lnTo>
                  <a:lnTo>
                    <a:pt x="1536" y="441"/>
                  </a:lnTo>
                  <a:lnTo>
                    <a:pt x="1599" y="428"/>
                  </a:lnTo>
                  <a:lnTo>
                    <a:pt x="1616" y="289"/>
                  </a:lnTo>
                  <a:lnTo>
                    <a:pt x="1640" y="149"/>
                  </a:lnTo>
                  <a:lnTo>
                    <a:pt x="1670" y="8"/>
                  </a:lnTo>
                  <a:lnTo>
                    <a:pt x="1756" y="3"/>
                  </a:lnTo>
                  <a:lnTo>
                    <a:pt x="1841" y="0"/>
                  </a:lnTo>
                  <a:close/>
                </a:path>
              </a:pathLst>
            </a:custGeom>
            <a:solidFill>
              <a:sysClr val="windowText" lastClr="000000">
                <a:lumMod val="75000"/>
                <a:lumOff val="25000"/>
              </a:sysClr>
            </a:solidFill>
            <a:ln w="0">
              <a:noFill/>
              <a:prstDash val="solid"/>
              <a:round/>
              <a:headEnd/>
              <a:tailEnd/>
            </a:ln>
            <a:scene3d>
              <a:camera prst="perspectiveRight">
                <a:rot lat="0" lon="20700000" rev="0"/>
              </a:camera>
              <a:lightRig rig="threePt" dir="t"/>
            </a:scene3d>
            <a:sp3d extrusionH="209550"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Freeform 11"/>
            <p:cNvSpPr>
              <a:spLocks noEditPoints="1"/>
            </p:cNvSpPr>
            <p:nvPr/>
          </p:nvSpPr>
          <p:spPr bwMode="auto">
            <a:xfrm>
              <a:off x="3737500" y="3461611"/>
              <a:ext cx="1306004" cy="1303404"/>
            </a:xfrm>
            <a:custGeom>
              <a:avLst/>
              <a:gdLst/>
              <a:ahLst/>
              <a:cxnLst>
                <a:cxn ang="0">
                  <a:pos x="1520" y="838"/>
                </a:cxn>
                <a:cxn ang="0">
                  <a:pos x="1236" y="964"/>
                </a:cxn>
                <a:cxn ang="0">
                  <a:pos x="1010" y="1171"/>
                </a:cxn>
                <a:cxn ang="0">
                  <a:pos x="861" y="1443"/>
                </a:cxn>
                <a:cxn ang="0">
                  <a:pos x="808" y="1758"/>
                </a:cxn>
                <a:cxn ang="0">
                  <a:pos x="861" y="2073"/>
                </a:cxn>
                <a:cxn ang="0">
                  <a:pos x="1010" y="2345"/>
                </a:cxn>
                <a:cxn ang="0">
                  <a:pos x="1236" y="2553"/>
                </a:cxn>
                <a:cxn ang="0">
                  <a:pos x="1520" y="2679"/>
                </a:cxn>
                <a:cxn ang="0">
                  <a:pos x="1842" y="2706"/>
                </a:cxn>
                <a:cxn ang="0">
                  <a:pos x="2147" y="2627"/>
                </a:cxn>
                <a:cxn ang="0">
                  <a:pos x="2405" y="2458"/>
                </a:cxn>
                <a:cxn ang="0">
                  <a:pos x="2594" y="2216"/>
                </a:cxn>
                <a:cxn ang="0">
                  <a:pos x="2697" y="1920"/>
                </a:cxn>
                <a:cxn ang="0">
                  <a:pos x="2697" y="1596"/>
                </a:cxn>
                <a:cxn ang="0">
                  <a:pos x="2594" y="1301"/>
                </a:cxn>
                <a:cxn ang="0">
                  <a:pos x="2405" y="1059"/>
                </a:cxn>
                <a:cxn ang="0">
                  <a:pos x="2147" y="889"/>
                </a:cxn>
                <a:cxn ang="0">
                  <a:pos x="1842" y="810"/>
                </a:cxn>
                <a:cxn ang="0">
                  <a:pos x="2237" y="39"/>
                </a:cxn>
                <a:cxn ang="0">
                  <a:pos x="2574" y="168"/>
                </a:cxn>
                <a:cxn ang="0">
                  <a:pos x="2600" y="522"/>
                </a:cxn>
                <a:cxn ang="0">
                  <a:pos x="2712" y="734"/>
                </a:cxn>
                <a:cxn ang="0">
                  <a:pos x="2850" y="881"/>
                </a:cxn>
                <a:cxn ang="0">
                  <a:pos x="3106" y="913"/>
                </a:cxn>
                <a:cxn ang="0">
                  <a:pos x="3395" y="1047"/>
                </a:cxn>
                <a:cxn ang="0">
                  <a:pos x="3504" y="1390"/>
                </a:cxn>
                <a:cxn ang="0">
                  <a:pos x="3303" y="1604"/>
                </a:cxn>
                <a:cxn ang="0">
                  <a:pos x="3094" y="2142"/>
                </a:cxn>
                <a:cxn ang="0">
                  <a:pos x="3348" y="2357"/>
                </a:cxn>
                <a:cxn ang="0">
                  <a:pos x="3287" y="2659"/>
                </a:cxn>
                <a:cxn ang="0">
                  <a:pos x="3070" y="2948"/>
                </a:cxn>
                <a:cxn ang="0">
                  <a:pos x="2688" y="2778"/>
                </a:cxn>
                <a:cxn ang="0">
                  <a:pos x="2537" y="2893"/>
                </a:cxn>
                <a:cxn ang="0">
                  <a:pos x="2341" y="3005"/>
                </a:cxn>
                <a:cxn ang="0">
                  <a:pos x="2279" y="3341"/>
                </a:cxn>
                <a:cxn ang="0">
                  <a:pos x="1957" y="3505"/>
                </a:cxn>
                <a:cxn ang="0">
                  <a:pos x="1614" y="3433"/>
                </a:cxn>
                <a:cxn ang="0">
                  <a:pos x="1536" y="3107"/>
                </a:cxn>
                <a:cxn ang="0">
                  <a:pos x="1351" y="3064"/>
                </a:cxn>
                <a:cxn ang="0">
                  <a:pos x="927" y="3077"/>
                </a:cxn>
                <a:cxn ang="0">
                  <a:pos x="609" y="3083"/>
                </a:cxn>
                <a:cxn ang="0">
                  <a:pos x="363" y="2819"/>
                </a:cxn>
                <a:cxn ang="0">
                  <a:pos x="493" y="2489"/>
                </a:cxn>
                <a:cxn ang="0">
                  <a:pos x="499" y="2282"/>
                </a:cxn>
                <a:cxn ang="0">
                  <a:pos x="438" y="2119"/>
                </a:cxn>
                <a:cxn ang="0">
                  <a:pos x="407" y="1963"/>
                </a:cxn>
                <a:cxn ang="0">
                  <a:pos x="80" y="1880"/>
                </a:cxn>
                <a:cxn ang="0">
                  <a:pos x="13" y="1536"/>
                </a:cxn>
                <a:cxn ang="0">
                  <a:pos x="160" y="1219"/>
                </a:cxn>
                <a:cxn ang="0">
                  <a:pos x="497" y="1214"/>
                </a:cxn>
                <a:cxn ang="0">
                  <a:pos x="564" y="1070"/>
                </a:cxn>
                <a:cxn ang="0">
                  <a:pos x="718" y="849"/>
                </a:cxn>
                <a:cxn ang="0">
                  <a:pos x="623" y="532"/>
                </a:cxn>
                <a:cxn ang="0">
                  <a:pos x="800" y="265"/>
                </a:cxn>
                <a:cxn ang="0">
                  <a:pos x="1122" y="101"/>
                </a:cxn>
                <a:cxn ang="0">
                  <a:pos x="1390" y="414"/>
                </a:cxn>
                <a:cxn ang="0">
                  <a:pos x="1804" y="367"/>
                </a:cxn>
                <a:cxn ang="0">
                  <a:pos x="2004" y="88"/>
                </a:cxn>
              </a:cxnLst>
              <a:rect l="0" t="0" r="r" b="b"/>
              <a:pathLst>
                <a:path w="3519" h="3516">
                  <a:moveTo>
                    <a:pt x="1760" y="807"/>
                  </a:moveTo>
                  <a:lnTo>
                    <a:pt x="1678" y="810"/>
                  </a:lnTo>
                  <a:lnTo>
                    <a:pt x="1598" y="821"/>
                  </a:lnTo>
                  <a:lnTo>
                    <a:pt x="1520" y="838"/>
                  </a:lnTo>
                  <a:lnTo>
                    <a:pt x="1445" y="861"/>
                  </a:lnTo>
                  <a:lnTo>
                    <a:pt x="1371" y="889"/>
                  </a:lnTo>
                  <a:lnTo>
                    <a:pt x="1303" y="924"/>
                  </a:lnTo>
                  <a:lnTo>
                    <a:pt x="1236" y="964"/>
                  </a:lnTo>
                  <a:lnTo>
                    <a:pt x="1173" y="1009"/>
                  </a:lnTo>
                  <a:lnTo>
                    <a:pt x="1114" y="1059"/>
                  </a:lnTo>
                  <a:lnTo>
                    <a:pt x="1061" y="1113"/>
                  </a:lnTo>
                  <a:lnTo>
                    <a:pt x="1010" y="1171"/>
                  </a:lnTo>
                  <a:lnTo>
                    <a:pt x="965" y="1234"/>
                  </a:lnTo>
                  <a:lnTo>
                    <a:pt x="925" y="1301"/>
                  </a:lnTo>
                  <a:lnTo>
                    <a:pt x="891" y="1370"/>
                  </a:lnTo>
                  <a:lnTo>
                    <a:pt x="861" y="1443"/>
                  </a:lnTo>
                  <a:lnTo>
                    <a:pt x="838" y="1518"/>
                  </a:lnTo>
                  <a:lnTo>
                    <a:pt x="822" y="1596"/>
                  </a:lnTo>
                  <a:lnTo>
                    <a:pt x="811" y="1676"/>
                  </a:lnTo>
                  <a:lnTo>
                    <a:pt x="808" y="1758"/>
                  </a:lnTo>
                  <a:lnTo>
                    <a:pt x="811" y="1840"/>
                  </a:lnTo>
                  <a:lnTo>
                    <a:pt x="822" y="1920"/>
                  </a:lnTo>
                  <a:lnTo>
                    <a:pt x="838" y="1998"/>
                  </a:lnTo>
                  <a:lnTo>
                    <a:pt x="861" y="2073"/>
                  </a:lnTo>
                  <a:lnTo>
                    <a:pt x="891" y="2147"/>
                  </a:lnTo>
                  <a:lnTo>
                    <a:pt x="925" y="2216"/>
                  </a:lnTo>
                  <a:lnTo>
                    <a:pt x="965" y="2282"/>
                  </a:lnTo>
                  <a:lnTo>
                    <a:pt x="1010" y="2345"/>
                  </a:lnTo>
                  <a:lnTo>
                    <a:pt x="1061" y="2403"/>
                  </a:lnTo>
                  <a:lnTo>
                    <a:pt x="1114" y="2458"/>
                  </a:lnTo>
                  <a:lnTo>
                    <a:pt x="1173" y="2507"/>
                  </a:lnTo>
                  <a:lnTo>
                    <a:pt x="1236" y="2553"/>
                  </a:lnTo>
                  <a:lnTo>
                    <a:pt x="1303" y="2592"/>
                  </a:lnTo>
                  <a:lnTo>
                    <a:pt x="1371" y="2627"/>
                  </a:lnTo>
                  <a:lnTo>
                    <a:pt x="1445" y="2656"/>
                  </a:lnTo>
                  <a:lnTo>
                    <a:pt x="1520" y="2679"/>
                  </a:lnTo>
                  <a:lnTo>
                    <a:pt x="1598" y="2695"/>
                  </a:lnTo>
                  <a:lnTo>
                    <a:pt x="1678" y="2706"/>
                  </a:lnTo>
                  <a:lnTo>
                    <a:pt x="1760" y="2709"/>
                  </a:lnTo>
                  <a:lnTo>
                    <a:pt x="1842" y="2706"/>
                  </a:lnTo>
                  <a:lnTo>
                    <a:pt x="1922" y="2695"/>
                  </a:lnTo>
                  <a:lnTo>
                    <a:pt x="2000" y="2679"/>
                  </a:lnTo>
                  <a:lnTo>
                    <a:pt x="2075" y="2656"/>
                  </a:lnTo>
                  <a:lnTo>
                    <a:pt x="2147" y="2627"/>
                  </a:lnTo>
                  <a:lnTo>
                    <a:pt x="2218" y="2592"/>
                  </a:lnTo>
                  <a:lnTo>
                    <a:pt x="2283" y="2553"/>
                  </a:lnTo>
                  <a:lnTo>
                    <a:pt x="2346" y="2507"/>
                  </a:lnTo>
                  <a:lnTo>
                    <a:pt x="2405" y="2458"/>
                  </a:lnTo>
                  <a:lnTo>
                    <a:pt x="2458" y="2403"/>
                  </a:lnTo>
                  <a:lnTo>
                    <a:pt x="2509" y="2345"/>
                  </a:lnTo>
                  <a:lnTo>
                    <a:pt x="2554" y="2282"/>
                  </a:lnTo>
                  <a:lnTo>
                    <a:pt x="2594" y="2216"/>
                  </a:lnTo>
                  <a:lnTo>
                    <a:pt x="2628" y="2147"/>
                  </a:lnTo>
                  <a:lnTo>
                    <a:pt x="2658" y="2073"/>
                  </a:lnTo>
                  <a:lnTo>
                    <a:pt x="2681" y="1998"/>
                  </a:lnTo>
                  <a:lnTo>
                    <a:pt x="2697" y="1920"/>
                  </a:lnTo>
                  <a:lnTo>
                    <a:pt x="2708" y="1840"/>
                  </a:lnTo>
                  <a:lnTo>
                    <a:pt x="2711" y="1758"/>
                  </a:lnTo>
                  <a:lnTo>
                    <a:pt x="2708" y="1676"/>
                  </a:lnTo>
                  <a:lnTo>
                    <a:pt x="2697" y="1596"/>
                  </a:lnTo>
                  <a:lnTo>
                    <a:pt x="2681" y="1518"/>
                  </a:lnTo>
                  <a:lnTo>
                    <a:pt x="2658" y="1443"/>
                  </a:lnTo>
                  <a:lnTo>
                    <a:pt x="2628" y="1370"/>
                  </a:lnTo>
                  <a:lnTo>
                    <a:pt x="2594" y="1301"/>
                  </a:lnTo>
                  <a:lnTo>
                    <a:pt x="2554" y="1234"/>
                  </a:lnTo>
                  <a:lnTo>
                    <a:pt x="2509" y="1171"/>
                  </a:lnTo>
                  <a:lnTo>
                    <a:pt x="2458" y="1113"/>
                  </a:lnTo>
                  <a:lnTo>
                    <a:pt x="2405" y="1059"/>
                  </a:lnTo>
                  <a:lnTo>
                    <a:pt x="2346" y="1009"/>
                  </a:lnTo>
                  <a:lnTo>
                    <a:pt x="2283" y="964"/>
                  </a:lnTo>
                  <a:lnTo>
                    <a:pt x="2218" y="924"/>
                  </a:lnTo>
                  <a:lnTo>
                    <a:pt x="2147" y="889"/>
                  </a:lnTo>
                  <a:lnTo>
                    <a:pt x="2075" y="861"/>
                  </a:lnTo>
                  <a:lnTo>
                    <a:pt x="2000" y="838"/>
                  </a:lnTo>
                  <a:lnTo>
                    <a:pt x="1922" y="821"/>
                  </a:lnTo>
                  <a:lnTo>
                    <a:pt x="1842" y="810"/>
                  </a:lnTo>
                  <a:lnTo>
                    <a:pt x="1760" y="807"/>
                  </a:lnTo>
                  <a:close/>
                  <a:moveTo>
                    <a:pt x="2060" y="0"/>
                  </a:moveTo>
                  <a:lnTo>
                    <a:pt x="2150" y="17"/>
                  </a:lnTo>
                  <a:lnTo>
                    <a:pt x="2237" y="39"/>
                  </a:lnTo>
                  <a:lnTo>
                    <a:pt x="2324" y="65"/>
                  </a:lnTo>
                  <a:lnTo>
                    <a:pt x="2408" y="96"/>
                  </a:lnTo>
                  <a:lnTo>
                    <a:pt x="2492" y="131"/>
                  </a:lnTo>
                  <a:lnTo>
                    <a:pt x="2574" y="168"/>
                  </a:lnTo>
                  <a:lnTo>
                    <a:pt x="2655" y="209"/>
                  </a:lnTo>
                  <a:lnTo>
                    <a:pt x="2641" y="316"/>
                  </a:lnTo>
                  <a:lnTo>
                    <a:pt x="2623" y="421"/>
                  </a:lnTo>
                  <a:lnTo>
                    <a:pt x="2600" y="522"/>
                  </a:lnTo>
                  <a:lnTo>
                    <a:pt x="2572" y="623"/>
                  </a:lnTo>
                  <a:lnTo>
                    <a:pt x="2621" y="657"/>
                  </a:lnTo>
                  <a:lnTo>
                    <a:pt x="2669" y="693"/>
                  </a:lnTo>
                  <a:lnTo>
                    <a:pt x="2712" y="734"/>
                  </a:lnTo>
                  <a:lnTo>
                    <a:pt x="2753" y="776"/>
                  </a:lnTo>
                  <a:lnTo>
                    <a:pt x="2786" y="811"/>
                  </a:lnTo>
                  <a:lnTo>
                    <a:pt x="2818" y="845"/>
                  </a:lnTo>
                  <a:lnTo>
                    <a:pt x="2850" y="881"/>
                  </a:lnTo>
                  <a:lnTo>
                    <a:pt x="2880" y="919"/>
                  </a:lnTo>
                  <a:lnTo>
                    <a:pt x="2905" y="958"/>
                  </a:lnTo>
                  <a:lnTo>
                    <a:pt x="3005" y="934"/>
                  </a:lnTo>
                  <a:lnTo>
                    <a:pt x="3106" y="913"/>
                  </a:lnTo>
                  <a:lnTo>
                    <a:pt x="3210" y="897"/>
                  </a:lnTo>
                  <a:lnTo>
                    <a:pt x="3316" y="885"/>
                  </a:lnTo>
                  <a:lnTo>
                    <a:pt x="3358" y="965"/>
                  </a:lnTo>
                  <a:lnTo>
                    <a:pt x="3395" y="1047"/>
                  </a:lnTo>
                  <a:lnTo>
                    <a:pt x="3429" y="1130"/>
                  </a:lnTo>
                  <a:lnTo>
                    <a:pt x="3459" y="1215"/>
                  </a:lnTo>
                  <a:lnTo>
                    <a:pt x="3484" y="1303"/>
                  </a:lnTo>
                  <a:lnTo>
                    <a:pt x="3504" y="1390"/>
                  </a:lnTo>
                  <a:lnTo>
                    <a:pt x="3519" y="1480"/>
                  </a:lnTo>
                  <a:lnTo>
                    <a:pt x="3448" y="1524"/>
                  </a:lnTo>
                  <a:lnTo>
                    <a:pt x="3376" y="1566"/>
                  </a:lnTo>
                  <a:lnTo>
                    <a:pt x="3303" y="1604"/>
                  </a:lnTo>
                  <a:lnTo>
                    <a:pt x="3229" y="1640"/>
                  </a:lnTo>
                  <a:lnTo>
                    <a:pt x="3151" y="1673"/>
                  </a:lnTo>
                  <a:lnTo>
                    <a:pt x="3146" y="1910"/>
                  </a:lnTo>
                  <a:lnTo>
                    <a:pt x="3094" y="2142"/>
                  </a:lnTo>
                  <a:lnTo>
                    <a:pt x="3162" y="2193"/>
                  </a:lnTo>
                  <a:lnTo>
                    <a:pt x="3227" y="2245"/>
                  </a:lnTo>
                  <a:lnTo>
                    <a:pt x="3288" y="2300"/>
                  </a:lnTo>
                  <a:lnTo>
                    <a:pt x="3348" y="2357"/>
                  </a:lnTo>
                  <a:lnTo>
                    <a:pt x="3407" y="2417"/>
                  </a:lnTo>
                  <a:lnTo>
                    <a:pt x="3372" y="2500"/>
                  </a:lnTo>
                  <a:lnTo>
                    <a:pt x="3332" y="2581"/>
                  </a:lnTo>
                  <a:lnTo>
                    <a:pt x="3287" y="2659"/>
                  </a:lnTo>
                  <a:lnTo>
                    <a:pt x="3238" y="2736"/>
                  </a:lnTo>
                  <a:lnTo>
                    <a:pt x="3185" y="2809"/>
                  </a:lnTo>
                  <a:lnTo>
                    <a:pt x="3129" y="2880"/>
                  </a:lnTo>
                  <a:lnTo>
                    <a:pt x="3070" y="2948"/>
                  </a:lnTo>
                  <a:lnTo>
                    <a:pt x="2970" y="2911"/>
                  </a:lnTo>
                  <a:lnTo>
                    <a:pt x="2873" y="2870"/>
                  </a:lnTo>
                  <a:lnTo>
                    <a:pt x="2779" y="2825"/>
                  </a:lnTo>
                  <a:lnTo>
                    <a:pt x="2688" y="2778"/>
                  </a:lnTo>
                  <a:lnTo>
                    <a:pt x="2653" y="2811"/>
                  </a:lnTo>
                  <a:lnTo>
                    <a:pt x="2616" y="2841"/>
                  </a:lnTo>
                  <a:lnTo>
                    <a:pt x="2578" y="2868"/>
                  </a:lnTo>
                  <a:lnTo>
                    <a:pt x="2537" y="2893"/>
                  </a:lnTo>
                  <a:lnTo>
                    <a:pt x="2497" y="2919"/>
                  </a:lnTo>
                  <a:lnTo>
                    <a:pt x="2447" y="2952"/>
                  </a:lnTo>
                  <a:lnTo>
                    <a:pt x="2395" y="2981"/>
                  </a:lnTo>
                  <a:lnTo>
                    <a:pt x="2341" y="3005"/>
                  </a:lnTo>
                  <a:lnTo>
                    <a:pt x="2285" y="3027"/>
                  </a:lnTo>
                  <a:lnTo>
                    <a:pt x="2288" y="3130"/>
                  </a:lnTo>
                  <a:lnTo>
                    <a:pt x="2285" y="3235"/>
                  </a:lnTo>
                  <a:lnTo>
                    <a:pt x="2279" y="3341"/>
                  </a:lnTo>
                  <a:lnTo>
                    <a:pt x="2268" y="3448"/>
                  </a:lnTo>
                  <a:lnTo>
                    <a:pt x="2165" y="3472"/>
                  </a:lnTo>
                  <a:lnTo>
                    <a:pt x="2061" y="3491"/>
                  </a:lnTo>
                  <a:lnTo>
                    <a:pt x="1957" y="3505"/>
                  </a:lnTo>
                  <a:lnTo>
                    <a:pt x="1852" y="3514"/>
                  </a:lnTo>
                  <a:lnTo>
                    <a:pt x="1747" y="3516"/>
                  </a:lnTo>
                  <a:lnTo>
                    <a:pt x="1642" y="3511"/>
                  </a:lnTo>
                  <a:lnTo>
                    <a:pt x="1614" y="3433"/>
                  </a:lnTo>
                  <a:lnTo>
                    <a:pt x="1589" y="3353"/>
                  </a:lnTo>
                  <a:lnTo>
                    <a:pt x="1568" y="3272"/>
                  </a:lnTo>
                  <a:lnTo>
                    <a:pt x="1551" y="3190"/>
                  </a:lnTo>
                  <a:lnTo>
                    <a:pt x="1536" y="3107"/>
                  </a:lnTo>
                  <a:lnTo>
                    <a:pt x="1490" y="3096"/>
                  </a:lnTo>
                  <a:lnTo>
                    <a:pt x="1443" y="3086"/>
                  </a:lnTo>
                  <a:lnTo>
                    <a:pt x="1397" y="3076"/>
                  </a:lnTo>
                  <a:lnTo>
                    <a:pt x="1351" y="3064"/>
                  </a:lnTo>
                  <a:lnTo>
                    <a:pt x="1306" y="3049"/>
                  </a:lnTo>
                  <a:lnTo>
                    <a:pt x="1087" y="2951"/>
                  </a:lnTo>
                  <a:lnTo>
                    <a:pt x="1009" y="3016"/>
                  </a:lnTo>
                  <a:lnTo>
                    <a:pt x="927" y="3077"/>
                  </a:lnTo>
                  <a:lnTo>
                    <a:pt x="842" y="3136"/>
                  </a:lnTo>
                  <a:lnTo>
                    <a:pt x="752" y="3192"/>
                  </a:lnTo>
                  <a:lnTo>
                    <a:pt x="679" y="3139"/>
                  </a:lnTo>
                  <a:lnTo>
                    <a:pt x="609" y="3083"/>
                  </a:lnTo>
                  <a:lnTo>
                    <a:pt x="542" y="3021"/>
                  </a:lnTo>
                  <a:lnTo>
                    <a:pt x="479" y="2957"/>
                  </a:lnTo>
                  <a:lnTo>
                    <a:pt x="419" y="2889"/>
                  </a:lnTo>
                  <a:lnTo>
                    <a:pt x="363" y="2819"/>
                  </a:lnTo>
                  <a:lnTo>
                    <a:pt x="311" y="2745"/>
                  </a:lnTo>
                  <a:lnTo>
                    <a:pt x="369" y="2656"/>
                  </a:lnTo>
                  <a:lnTo>
                    <a:pt x="429" y="2570"/>
                  </a:lnTo>
                  <a:lnTo>
                    <a:pt x="493" y="2489"/>
                  </a:lnTo>
                  <a:lnTo>
                    <a:pt x="558" y="2412"/>
                  </a:lnTo>
                  <a:lnTo>
                    <a:pt x="536" y="2370"/>
                  </a:lnTo>
                  <a:lnTo>
                    <a:pt x="517" y="2326"/>
                  </a:lnTo>
                  <a:lnTo>
                    <a:pt x="499" y="2282"/>
                  </a:lnTo>
                  <a:lnTo>
                    <a:pt x="482" y="2238"/>
                  </a:lnTo>
                  <a:lnTo>
                    <a:pt x="464" y="2194"/>
                  </a:lnTo>
                  <a:lnTo>
                    <a:pt x="449" y="2157"/>
                  </a:lnTo>
                  <a:lnTo>
                    <a:pt x="438" y="2119"/>
                  </a:lnTo>
                  <a:lnTo>
                    <a:pt x="429" y="2080"/>
                  </a:lnTo>
                  <a:lnTo>
                    <a:pt x="421" y="2042"/>
                  </a:lnTo>
                  <a:lnTo>
                    <a:pt x="415" y="2002"/>
                  </a:lnTo>
                  <a:lnTo>
                    <a:pt x="407" y="1963"/>
                  </a:lnTo>
                  <a:lnTo>
                    <a:pt x="326" y="1946"/>
                  </a:lnTo>
                  <a:lnTo>
                    <a:pt x="243" y="1927"/>
                  </a:lnTo>
                  <a:lnTo>
                    <a:pt x="161" y="1905"/>
                  </a:lnTo>
                  <a:lnTo>
                    <a:pt x="80" y="1880"/>
                  </a:lnTo>
                  <a:lnTo>
                    <a:pt x="2" y="1851"/>
                  </a:lnTo>
                  <a:lnTo>
                    <a:pt x="0" y="1746"/>
                  </a:lnTo>
                  <a:lnTo>
                    <a:pt x="3" y="1641"/>
                  </a:lnTo>
                  <a:lnTo>
                    <a:pt x="13" y="1536"/>
                  </a:lnTo>
                  <a:lnTo>
                    <a:pt x="28" y="1433"/>
                  </a:lnTo>
                  <a:lnTo>
                    <a:pt x="50" y="1329"/>
                  </a:lnTo>
                  <a:lnTo>
                    <a:pt x="78" y="1227"/>
                  </a:lnTo>
                  <a:lnTo>
                    <a:pt x="160" y="1219"/>
                  </a:lnTo>
                  <a:lnTo>
                    <a:pt x="244" y="1212"/>
                  </a:lnTo>
                  <a:lnTo>
                    <a:pt x="329" y="1210"/>
                  </a:lnTo>
                  <a:lnTo>
                    <a:pt x="414" y="1211"/>
                  </a:lnTo>
                  <a:lnTo>
                    <a:pt x="497" y="1214"/>
                  </a:lnTo>
                  <a:lnTo>
                    <a:pt x="513" y="1178"/>
                  </a:lnTo>
                  <a:lnTo>
                    <a:pt x="529" y="1142"/>
                  </a:lnTo>
                  <a:lnTo>
                    <a:pt x="545" y="1106"/>
                  </a:lnTo>
                  <a:lnTo>
                    <a:pt x="564" y="1070"/>
                  </a:lnTo>
                  <a:lnTo>
                    <a:pt x="583" y="1036"/>
                  </a:lnTo>
                  <a:lnTo>
                    <a:pt x="606" y="1004"/>
                  </a:lnTo>
                  <a:lnTo>
                    <a:pt x="688" y="886"/>
                  </a:lnTo>
                  <a:lnTo>
                    <a:pt x="718" y="849"/>
                  </a:lnTo>
                  <a:lnTo>
                    <a:pt x="750" y="814"/>
                  </a:lnTo>
                  <a:lnTo>
                    <a:pt x="704" y="723"/>
                  </a:lnTo>
                  <a:lnTo>
                    <a:pt x="661" y="629"/>
                  </a:lnTo>
                  <a:lnTo>
                    <a:pt x="623" y="532"/>
                  </a:lnTo>
                  <a:lnTo>
                    <a:pt x="588" y="432"/>
                  </a:lnTo>
                  <a:lnTo>
                    <a:pt x="656" y="372"/>
                  </a:lnTo>
                  <a:lnTo>
                    <a:pt x="727" y="317"/>
                  </a:lnTo>
                  <a:lnTo>
                    <a:pt x="800" y="265"/>
                  </a:lnTo>
                  <a:lnTo>
                    <a:pt x="877" y="217"/>
                  </a:lnTo>
                  <a:lnTo>
                    <a:pt x="957" y="173"/>
                  </a:lnTo>
                  <a:lnTo>
                    <a:pt x="1038" y="135"/>
                  </a:lnTo>
                  <a:lnTo>
                    <a:pt x="1122" y="101"/>
                  </a:lnTo>
                  <a:lnTo>
                    <a:pt x="1195" y="177"/>
                  </a:lnTo>
                  <a:lnTo>
                    <a:pt x="1264" y="254"/>
                  </a:lnTo>
                  <a:lnTo>
                    <a:pt x="1330" y="333"/>
                  </a:lnTo>
                  <a:lnTo>
                    <a:pt x="1390" y="414"/>
                  </a:lnTo>
                  <a:lnTo>
                    <a:pt x="1625" y="370"/>
                  </a:lnTo>
                  <a:lnTo>
                    <a:pt x="1685" y="366"/>
                  </a:lnTo>
                  <a:lnTo>
                    <a:pt x="1744" y="366"/>
                  </a:lnTo>
                  <a:lnTo>
                    <a:pt x="1804" y="367"/>
                  </a:lnTo>
                  <a:lnTo>
                    <a:pt x="1863" y="368"/>
                  </a:lnTo>
                  <a:lnTo>
                    <a:pt x="1906" y="272"/>
                  </a:lnTo>
                  <a:lnTo>
                    <a:pt x="1953" y="179"/>
                  </a:lnTo>
                  <a:lnTo>
                    <a:pt x="2004" y="88"/>
                  </a:lnTo>
                  <a:lnTo>
                    <a:pt x="206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0">
              <a:noFill/>
              <a:prstDash val="solid"/>
              <a:round/>
              <a:headEnd/>
              <a:tailEnd/>
            </a:ln>
            <a:scene3d>
              <a:camera prst="perspectiveRight">
                <a:rot lat="0" lon="20700000" rev="0"/>
              </a:camera>
              <a:lightRig rig="threePt" dir="t"/>
            </a:scene3d>
            <a:sp3d extrusionH="209550"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" name="Freeform 11"/>
            <p:cNvSpPr>
              <a:spLocks noEditPoints="1"/>
            </p:cNvSpPr>
            <p:nvPr/>
          </p:nvSpPr>
          <p:spPr bwMode="auto">
            <a:xfrm>
              <a:off x="4845116" y="2763049"/>
              <a:ext cx="1802292" cy="1798704"/>
            </a:xfrm>
            <a:custGeom>
              <a:avLst/>
              <a:gdLst/>
              <a:ahLst/>
              <a:cxnLst>
                <a:cxn ang="0">
                  <a:pos x="1520" y="838"/>
                </a:cxn>
                <a:cxn ang="0">
                  <a:pos x="1236" y="964"/>
                </a:cxn>
                <a:cxn ang="0">
                  <a:pos x="1010" y="1171"/>
                </a:cxn>
                <a:cxn ang="0">
                  <a:pos x="861" y="1443"/>
                </a:cxn>
                <a:cxn ang="0">
                  <a:pos x="808" y="1758"/>
                </a:cxn>
                <a:cxn ang="0">
                  <a:pos x="861" y="2073"/>
                </a:cxn>
                <a:cxn ang="0">
                  <a:pos x="1010" y="2345"/>
                </a:cxn>
                <a:cxn ang="0">
                  <a:pos x="1236" y="2553"/>
                </a:cxn>
                <a:cxn ang="0">
                  <a:pos x="1520" y="2679"/>
                </a:cxn>
                <a:cxn ang="0">
                  <a:pos x="1842" y="2706"/>
                </a:cxn>
                <a:cxn ang="0">
                  <a:pos x="2147" y="2627"/>
                </a:cxn>
                <a:cxn ang="0">
                  <a:pos x="2405" y="2458"/>
                </a:cxn>
                <a:cxn ang="0">
                  <a:pos x="2594" y="2216"/>
                </a:cxn>
                <a:cxn ang="0">
                  <a:pos x="2697" y="1920"/>
                </a:cxn>
                <a:cxn ang="0">
                  <a:pos x="2697" y="1596"/>
                </a:cxn>
                <a:cxn ang="0">
                  <a:pos x="2594" y="1301"/>
                </a:cxn>
                <a:cxn ang="0">
                  <a:pos x="2405" y="1059"/>
                </a:cxn>
                <a:cxn ang="0">
                  <a:pos x="2147" y="889"/>
                </a:cxn>
                <a:cxn ang="0">
                  <a:pos x="1842" y="810"/>
                </a:cxn>
                <a:cxn ang="0">
                  <a:pos x="2237" y="39"/>
                </a:cxn>
                <a:cxn ang="0">
                  <a:pos x="2574" y="168"/>
                </a:cxn>
                <a:cxn ang="0">
                  <a:pos x="2600" y="522"/>
                </a:cxn>
                <a:cxn ang="0">
                  <a:pos x="2712" y="734"/>
                </a:cxn>
                <a:cxn ang="0">
                  <a:pos x="2850" y="881"/>
                </a:cxn>
                <a:cxn ang="0">
                  <a:pos x="3106" y="913"/>
                </a:cxn>
                <a:cxn ang="0">
                  <a:pos x="3395" y="1047"/>
                </a:cxn>
                <a:cxn ang="0">
                  <a:pos x="3504" y="1390"/>
                </a:cxn>
                <a:cxn ang="0">
                  <a:pos x="3303" y="1604"/>
                </a:cxn>
                <a:cxn ang="0">
                  <a:pos x="3094" y="2142"/>
                </a:cxn>
                <a:cxn ang="0">
                  <a:pos x="3348" y="2357"/>
                </a:cxn>
                <a:cxn ang="0">
                  <a:pos x="3287" y="2659"/>
                </a:cxn>
                <a:cxn ang="0">
                  <a:pos x="3070" y="2948"/>
                </a:cxn>
                <a:cxn ang="0">
                  <a:pos x="2688" y="2778"/>
                </a:cxn>
                <a:cxn ang="0">
                  <a:pos x="2537" y="2893"/>
                </a:cxn>
                <a:cxn ang="0">
                  <a:pos x="2341" y="3005"/>
                </a:cxn>
                <a:cxn ang="0">
                  <a:pos x="2279" y="3341"/>
                </a:cxn>
                <a:cxn ang="0">
                  <a:pos x="1957" y="3505"/>
                </a:cxn>
                <a:cxn ang="0">
                  <a:pos x="1614" y="3433"/>
                </a:cxn>
                <a:cxn ang="0">
                  <a:pos x="1536" y="3107"/>
                </a:cxn>
                <a:cxn ang="0">
                  <a:pos x="1351" y="3064"/>
                </a:cxn>
                <a:cxn ang="0">
                  <a:pos x="927" y="3077"/>
                </a:cxn>
                <a:cxn ang="0">
                  <a:pos x="609" y="3083"/>
                </a:cxn>
                <a:cxn ang="0">
                  <a:pos x="363" y="2819"/>
                </a:cxn>
                <a:cxn ang="0">
                  <a:pos x="493" y="2489"/>
                </a:cxn>
                <a:cxn ang="0">
                  <a:pos x="499" y="2282"/>
                </a:cxn>
                <a:cxn ang="0">
                  <a:pos x="438" y="2119"/>
                </a:cxn>
                <a:cxn ang="0">
                  <a:pos x="407" y="1963"/>
                </a:cxn>
                <a:cxn ang="0">
                  <a:pos x="80" y="1880"/>
                </a:cxn>
                <a:cxn ang="0">
                  <a:pos x="13" y="1536"/>
                </a:cxn>
                <a:cxn ang="0">
                  <a:pos x="160" y="1219"/>
                </a:cxn>
                <a:cxn ang="0">
                  <a:pos x="497" y="1214"/>
                </a:cxn>
                <a:cxn ang="0">
                  <a:pos x="564" y="1070"/>
                </a:cxn>
                <a:cxn ang="0">
                  <a:pos x="718" y="849"/>
                </a:cxn>
                <a:cxn ang="0">
                  <a:pos x="623" y="532"/>
                </a:cxn>
                <a:cxn ang="0">
                  <a:pos x="800" y="265"/>
                </a:cxn>
                <a:cxn ang="0">
                  <a:pos x="1122" y="101"/>
                </a:cxn>
                <a:cxn ang="0">
                  <a:pos x="1390" y="414"/>
                </a:cxn>
                <a:cxn ang="0">
                  <a:pos x="1804" y="367"/>
                </a:cxn>
                <a:cxn ang="0">
                  <a:pos x="2004" y="88"/>
                </a:cxn>
              </a:cxnLst>
              <a:rect l="0" t="0" r="r" b="b"/>
              <a:pathLst>
                <a:path w="3519" h="3516">
                  <a:moveTo>
                    <a:pt x="1760" y="807"/>
                  </a:moveTo>
                  <a:lnTo>
                    <a:pt x="1678" y="810"/>
                  </a:lnTo>
                  <a:lnTo>
                    <a:pt x="1598" y="821"/>
                  </a:lnTo>
                  <a:lnTo>
                    <a:pt x="1520" y="838"/>
                  </a:lnTo>
                  <a:lnTo>
                    <a:pt x="1445" y="861"/>
                  </a:lnTo>
                  <a:lnTo>
                    <a:pt x="1371" y="889"/>
                  </a:lnTo>
                  <a:lnTo>
                    <a:pt x="1303" y="924"/>
                  </a:lnTo>
                  <a:lnTo>
                    <a:pt x="1236" y="964"/>
                  </a:lnTo>
                  <a:lnTo>
                    <a:pt x="1173" y="1009"/>
                  </a:lnTo>
                  <a:lnTo>
                    <a:pt x="1114" y="1059"/>
                  </a:lnTo>
                  <a:lnTo>
                    <a:pt x="1061" y="1113"/>
                  </a:lnTo>
                  <a:lnTo>
                    <a:pt x="1010" y="1171"/>
                  </a:lnTo>
                  <a:lnTo>
                    <a:pt x="965" y="1234"/>
                  </a:lnTo>
                  <a:lnTo>
                    <a:pt x="925" y="1301"/>
                  </a:lnTo>
                  <a:lnTo>
                    <a:pt x="891" y="1370"/>
                  </a:lnTo>
                  <a:lnTo>
                    <a:pt x="861" y="1443"/>
                  </a:lnTo>
                  <a:lnTo>
                    <a:pt x="838" y="1518"/>
                  </a:lnTo>
                  <a:lnTo>
                    <a:pt x="822" y="1596"/>
                  </a:lnTo>
                  <a:lnTo>
                    <a:pt x="811" y="1676"/>
                  </a:lnTo>
                  <a:lnTo>
                    <a:pt x="808" y="1758"/>
                  </a:lnTo>
                  <a:lnTo>
                    <a:pt x="811" y="1840"/>
                  </a:lnTo>
                  <a:lnTo>
                    <a:pt x="822" y="1920"/>
                  </a:lnTo>
                  <a:lnTo>
                    <a:pt x="838" y="1998"/>
                  </a:lnTo>
                  <a:lnTo>
                    <a:pt x="861" y="2073"/>
                  </a:lnTo>
                  <a:lnTo>
                    <a:pt x="891" y="2147"/>
                  </a:lnTo>
                  <a:lnTo>
                    <a:pt x="925" y="2216"/>
                  </a:lnTo>
                  <a:lnTo>
                    <a:pt x="965" y="2282"/>
                  </a:lnTo>
                  <a:lnTo>
                    <a:pt x="1010" y="2345"/>
                  </a:lnTo>
                  <a:lnTo>
                    <a:pt x="1061" y="2403"/>
                  </a:lnTo>
                  <a:lnTo>
                    <a:pt x="1114" y="2458"/>
                  </a:lnTo>
                  <a:lnTo>
                    <a:pt x="1173" y="2507"/>
                  </a:lnTo>
                  <a:lnTo>
                    <a:pt x="1236" y="2553"/>
                  </a:lnTo>
                  <a:lnTo>
                    <a:pt x="1303" y="2592"/>
                  </a:lnTo>
                  <a:lnTo>
                    <a:pt x="1371" y="2627"/>
                  </a:lnTo>
                  <a:lnTo>
                    <a:pt x="1445" y="2656"/>
                  </a:lnTo>
                  <a:lnTo>
                    <a:pt x="1520" y="2679"/>
                  </a:lnTo>
                  <a:lnTo>
                    <a:pt x="1598" y="2695"/>
                  </a:lnTo>
                  <a:lnTo>
                    <a:pt x="1678" y="2706"/>
                  </a:lnTo>
                  <a:lnTo>
                    <a:pt x="1760" y="2709"/>
                  </a:lnTo>
                  <a:lnTo>
                    <a:pt x="1842" y="2706"/>
                  </a:lnTo>
                  <a:lnTo>
                    <a:pt x="1922" y="2695"/>
                  </a:lnTo>
                  <a:lnTo>
                    <a:pt x="2000" y="2679"/>
                  </a:lnTo>
                  <a:lnTo>
                    <a:pt x="2075" y="2656"/>
                  </a:lnTo>
                  <a:lnTo>
                    <a:pt x="2147" y="2627"/>
                  </a:lnTo>
                  <a:lnTo>
                    <a:pt x="2218" y="2592"/>
                  </a:lnTo>
                  <a:lnTo>
                    <a:pt x="2283" y="2553"/>
                  </a:lnTo>
                  <a:lnTo>
                    <a:pt x="2346" y="2507"/>
                  </a:lnTo>
                  <a:lnTo>
                    <a:pt x="2405" y="2458"/>
                  </a:lnTo>
                  <a:lnTo>
                    <a:pt x="2458" y="2403"/>
                  </a:lnTo>
                  <a:lnTo>
                    <a:pt x="2509" y="2345"/>
                  </a:lnTo>
                  <a:lnTo>
                    <a:pt x="2554" y="2282"/>
                  </a:lnTo>
                  <a:lnTo>
                    <a:pt x="2594" y="2216"/>
                  </a:lnTo>
                  <a:lnTo>
                    <a:pt x="2628" y="2147"/>
                  </a:lnTo>
                  <a:lnTo>
                    <a:pt x="2658" y="2073"/>
                  </a:lnTo>
                  <a:lnTo>
                    <a:pt x="2681" y="1998"/>
                  </a:lnTo>
                  <a:lnTo>
                    <a:pt x="2697" y="1920"/>
                  </a:lnTo>
                  <a:lnTo>
                    <a:pt x="2708" y="1840"/>
                  </a:lnTo>
                  <a:lnTo>
                    <a:pt x="2711" y="1758"/>
                  </a:lnTo>
                  <a:lnTo>
                    <a:pt x="2708" y="1676"/>
                  </a:lnTo>
                  <a:lnTo>
                    <a:pt x="2697" y="1596"/>
                  </a:lnTo>
                  <a:lnTo>
                    <a:pt x="2681" y="1518"/>
                  </a:lnTo>
                  <a:lnTo>
                    <a:pt x="2658" y="1443"/>
                  </a:lnTo>
                  <a:lnTo>
                    <a:pt x="2628" y="1370"/>
                  </a:lnTo>
                  <a:lnTo>
                    <a:pt x="2594" y="1301"/>
                  </a:lnTo>
                  <a:lnTo>
                    <a:pt x="2554" y="1234"/>
                  </a:lnTo>
                  <a:lnTo>
                    <a:pt x="2509" y="1171"/>
                  </a:lnTo>
                  <a:lnTo>
                    <a:pt x="2458" y="1113"/>
                  </a:lnTo>
                  <a:lnTo>
                    <a:pt x="2405" y="1059"/>
                  </a:lnTo>
                  <a:lnTo>
                    <a:pt x="2346" y="1009"/>
                  </a:lnTo>
                  <a:lnTo>
                    <a:pt x="2283" y="964"/>
                  </a:lnTo>
                  <a:lnTo>
                    <a:pt x="2218" y="924"/>
                  </a:lnTo>
                  <a:lnTo>
                    <a:pt x="2147" y="889"/>
                  </a:lnTo>
                  <a:lnTo>
                    <a:pt x="2075" y="861"/>
                  </a:lnTo>
                  <a:lnTo>
                    <a:pt x="2000" y="838"/>
                  </a:lnTo>
                  <a:lnTo>
                    <a:pt x="1922" y="821"/>
                  </a:lnTo>
                  <a:lnTo>
                    <a:pt x="1842" y="810"/>
                  </a:lnTo>
                  <a:lnTo>
                    <a:pt x="1760" y="807"/>
                  </a:lnTo>
                  <a:close/>
                  <a:moveTo>
                    <a:pt x="2060" y="0"/>
                  </a:moveTo>
                  <a:lnTo>
                    <a:pt x="2150" y="17"/>
                  </a:lnTo>
                  <a:lnTo>
                    <a:pt x="2237" y="39"/>
                  </a:lnTo>
                  <a:lnTo>
                    <a:pt x="2324" y="65"/>
                  </a:lnTo>
                  <a:lnTo>
                    <a:pt x="2408" y="96"/>
                  </a:lnTo>
                  <a:lnTo>
                    <a:pt x="2492" y="131"/>
                  </a:lnTo>
                  <a:lnTo>
                    <a:pt x="2574" y="168"/>
                  </a:lnTo>
                  <a:lnTo>
                    <a:pt x="2655" y="209"/>
                  </a:lnTo>
                  <a:lnTo>
                    <a:pt x="2641" y="316"/>
                  </a:lnTo>
                  <a:lnTo>
                    <a:pt x="2623" y="421"/>
                  </a:lnTo>
                  <a:lnTo>
                    <a:pt x="2600" y="522"/>
                  </a:lnTo>
                  <a:lnTo>
                    <a:pt x="2572" y="623"/>
                  </a:lnTo>
                  <a:lnTo>
                    <a:pt x="2621" y="657"/>
                  </a:lnTo>
                  <a:lnTo>
                    <a:pt x="2669" y="693"/>
                  </a:lnTo>
                  <a:lnTo>
                    <a:pt x="2712" y="734"/>
                  </a:lnTo>
                  <a:lnTo>
                    <a:pt x="2753" y="776"/>
                  </a:lnTo>
                  <a:lnTo>
                    <a:pt x="2786" y="811"/>
                  </a:lnTo>
                  <a:lnTo>
                    <a:pt x="2818" y="845"/>
                  </a:lnTo>
                  <a:lnTo>
                    <a:pt x="2850" y="881"/>
                  </a:lnTo>
                  <a:lnTo>
                    <a:pt x="2880" y="919"/>
                  </a:lnTo>
                  <a:lnTo>
                    <a:pt x="2905" y="958"/>
                  </a:lnTo>
                  <a:lnTo>
                    <a:pt x="3005" y="934"/>
                  </a:lnTo>
                  <a:lnTo>
                    <a:pt x="3106" y="913"/>
                  </a:lnTo>
                  <a:lnTo>
                    <a:pt x="3210" y="897"/>
                  </a:lnTo>
                  <a:lnTo>
                    <a:pt x="3316" y="885"/>
                  </a:lnTo>
                  <a:lnTo>
                    <a:pt x="3358" y="965"/>
                  </a:lnTo>
                  <a:lnTo>
                    <a:pt x="3395" y="1047"/>
                  </a:lnTo>
                  <a:lnTo>
                    <a:pt x="3429" y="1130"/>
                  </a:lnTo>
                  <a:lnTo>
                    <a:pt x="3459" y="1215"/>
                  </a:lnTo>
                  <a:lnTo>
                    <a:pt x="3484" y="1303"/>
                  </a:lnTo>
                  <a:lnTo>
                    <a:pt x="3504" y="1390"/>
                  </a:lnTo>
                  <a:lnTo>
                    <a:pt x="3519" y="1480"/>
                  </a:lnTo>
                  <a:lnTo>
                    <a:pt x="3448" y="1524"/>
                  </a:lnTo>
                  <a:lnTo>
                    <a:pt x="3376" y="1566"/>
                  </a:lnTo>
                  <a:lnTo>
                    <a:pt x="3303" y="1604"/>
                  </a:lnTo>
                  <a:lnTo>
                    <a:pt x="3229" y="1640"/>
                  </a:lnTo>
                  <a:lnTo>
                    <a:pt x="3151" y="1673"/>
                  </a:lnTo>
                  <a:lnTo>
                    <a:pt x="3146" y="1910"/>
                  </a:lnTo>
                  <a:lnTo>
                    <a:pt x="3094" y="2142"/>
                  </a:lnTo>
                  <a:lnTo>
                    <a:pt x="3162" y="2193"/>
                  </a:lnTo>
                  <a:lnTo>
                    <a:pt x="3227" y="2245"/>
                  </a:lnTo>
                  <a:lnTo>
                    <a:pt x="3288" y="2300"/>
                  </a:lnTo>
                  <a:lnTo>
                    <a:pt x="3348" y="2357"/>
                  </a:lnTo>
                  <a:lnTo>
                    <a:pt x="3407" y="2417"/>
                  </a:lnTo>
                  <a:lnTo>
                    <a:pt x="3372" y="2500"/>
                  </a:lnTo>
                  <a:lnTo>
                    <a:pt x="3332" y="2581"/>
                  </a:lnTo>
                  <a:lnTo>
                    <a:pt x="3287" y="2659"/>
                  </a:lnTo>
                  <a:lnTo>
                    <a:pt x="3238" y="2736"/>
                  </a:lnTo>
                  <a:lnTo>
                    <a:pt x="3185" y="2809"/>
                  </a:lnTo>
                  <a:lnTo>
                    <a:pt x="3129" y="2880"/>
                  </a:lnTo>
                  <a:lnTo>
                    <a:pt x="3070" y="2948"/>
                  </a:lnTo>
                  <a:lnTo>
                    <a:pt x="2970" y="2911"/>
                  </a:lnTo>
                  <a:lnTo>
                    <a:pt x="2873" y="2870"/>
                  </a:lnTo>
                  <a:lnTo>
                    <a:pt x="2779" y="2825"/>
                  </a:lnTo>
                  <a:lnTo>
                    <a:pt x="2688" y="2778"/>
                  </a:lnTo>
                  <a:lnTo>
                    <a:pt x="2653" y="2811"/>
                  </a:lnTo>
                  <a:lnTo>
                    <a:pt x="2616" y="2841"/>
                  </a:lnTo>
                  <a:lnTo>
                    <a:pt x="2578" y="2868"/>
                  </a:lnTo>
                  <a:lnTo>
                    <a:pt x="2537" y="2893"/>
                  </a:lnTo>
                  <a:lnTo>
                    <a:pt x="2497" y="2919"/>
                  </a:lnTo>
                  <a:lnTo>
                    <a:pt x="2447" y="2952"/>
                  </a:lnTo>
                  <a:lnTo>
                    <a:pt x="2395" y="2981"/>
                  </a:lnTo>
                  <a:lnTo>
                    <a:pt x="2341" y="3005"/>
                  </a:lnTo>
                  <a:lnTo>
                    <a:pt x="2285" y="3027"/>
                  </a:lnTo>
                  <a:lnTo>
                    <a:pt x="2288" y="3130"/>
                  </a:lnTo>
                  <a:lnTo>
                    <a:pt x="2285" y="3235"/>
                  </a:lnTo>
                  <a:lnTo>
                    <a:pt x="2279" y="3341"/>
                  </a:lnTo>
                  <a:lnTo>
                    <a:pt x="2268" y="3448"/>
                  </a:lnTo>
                  <a:lnTo>
                    <a:pt x="2165" y="3472"/>
                  </a:lnTo>
                  <a:lnTo>
                    <a:pt x="2061" y="3491"/>
                  </a:lnTo>
                  <a:lnTo>
                    <a:pt x="1957" y="3505"/>
                  </a:lnTo>
                  <a:lnTo>
                    <a:pt x="1852" y="3514"/>
                  </a:lnTo>
                  <a:lnTo>
                    <a:pt x="1747" y="3516"/>
                  </a:lnTo>
                  <a:lnTo>
                    <a:pt x="1642" y="3511"/>
                  </a:lnTo>
                  <a:lnTo>
                    <a:pt x="1614" y="3433"/>
                  </a:lnTo>
                  <a:lnTo>
                    <a:pt x="1589" y="3353"/>
                  </a:lnTo>
                  <a:lnTo>
                    <a:pt x="1568" y="3272"/>
                  </a:lnTo>
                  <a:lnTo>
                    <a:pt x="1551" y="3190"/>
                  </a:lnTo>
                  <a:lnTo>
                    <a:pt x="1536" y="3107"/>
                  </a:lnTo>
                  <a:lnTo>
                    <a:pt x="1490" y="3096"/>
                  </a:lnTo>
                  <a:lnTo>
                    <a:pt x="1443" y="3086"/>
                  </a:lnTo>
                  <a:lnTo>
                    <a:pt x="1397" y="3076"/>
                  </a:lnTo>
                  <a:lnTo>
                    <a:pt x="1351" y="3064"/>
                  </a:lnTo>
                  <a:lnTo>
                    <a:pt x="1306" y="3049"/>
                  </a:lnTo>
                  <a:lnTo>
                    <a:pt x="1087" y="2951"/>
                  </a:lnTo>
                  <a:lnTo>
                    <a:pt x="1009" y="3016"/>
                  </a:lnTo>
                  <a:lnTo>
                    <a:pt x="927" y="3077"/>
                  </a:lnTo>
                  <a:lnTo>
                    <a:pt x="842" y="3136"/>
                  </a:lnTo>
                  <a:lnTo>
                    <a:pt x="752" y="3192"/>
                  </a:lnTo>
                  <a:lnTo>
                    <a:pt x="679" y="3139"/>
                  </a:lnTo>
                  <a:lnTo>
                    <a:pt x="609" y="3083"/>
                  </a:lnTo>
                  <a:lnTo>
                    <a:pt x="542" y="3021"/>
                  </a:lnTo>
                  <a:lnTo>
                    <a:pt x="479" y="2957"/>
                  </a:lnTo>
                  <a:lnTo>
                    <a:pt x="419" y="2889"/>
                  </a:lnTo>
                  <a:lnTo>
                    <a:pt x="363" y="2819"/>
                  </a:lnTo>
                  <a:lnTo>
                    <a:pt x="311" y="2745"/>
                  </a:lnTo>
                  <a:lnTo>
                    <a:pt x="369" y="2656"/>
                  </a:lnTo>
                  <a:lnTo>
                    <a:pt x="429" y="2570"/>
                  </a:lnTo>
                  <a:lnTo>
                    <a:pt x="493" y="2489"/>
                  </a:lnTo>
                  <a:lnTo>
                    <a:pt x="558" y="2412"/>
                  </a:lnTo>
                  <a:lnTo>
                    <a:pt x="536" y="2370"/>
                  </a:lnTo>
                  <a:lnTo>
                    <a:pt x="517" y="2326"/>
                  </a:lnTo>
                  <a:lnTo>
                    <a:pt x="499" y="2282"/>
                  </a:lnTo>
                  <a:lnTo>
                    <a:pt x="482" y="2238"/>
                  </a:lnTo>
                  <a:lnTo>
                    <a:pt x="464" y="2194"/>
                  </a:lnTo>
                  <a:lnTo>
                    <a:pt x="449" y="2157"/>
                  </a:lnTo>
                  <a:lnTo>
                    <a:pt x="438" y="2119"/>
                  </a:lnTo>
                  <a:lnTo>
                    <a:pt x="429" y="2080"/>
                  </a:lnTo>
                  <a:lnTo>
                    <a:pt x="421" y="2042"/>
                  </a:lnTo>
                  <a:lnTo>
                    <a:pt x="415" y="2002"/>
                  </a:lnTo>
                  <a:lnTo>
                    <a:pt x="407" y="1963"/>
                  </a:lnTo>
                  <a:lnTo>
                    <a:pt x="326" y="1946"/>
                  </a:lnTo>
                  <a:lnTo>
                    <a:pt x="243" y="1927"/>
                  </a:lnTo>
                  <a:lnTo>
                    <a:pt x="161" y="1905"/>
                  </a:lnTo>
                  <a:lnTo>
                    <a:pt x="80" y="1880"/>
                  </a:lnTo>
                  <a:lnTo>
                    <a:pt x="2" y="1851"/>
                  </a:lnTo>
                  <a:lnTo>
                    <a:pt x="0" y="1746"/>
                  </a:lnTo>
                  <a:lnTo>
                    <a:pt x="3" y="1641"/>
                  </a:lnTo>
                  <a:lnTo>
                    <a:pt x="13" y="1536"/>
                  </a:lnTo>
                  <a:lnTo>
                    <a:pt x="28" y="1433"/>
                  </a:lnTo>
                  <a:lnTo>
                    <a:pt x="50" y="1329"/>
                  </a:lnTo>
                  <a:lnTo>
                    <a:pt x="78" y="1227"/>
                  </a:lnTo>
                  <a:lnTo>
                    <a:pt x="160" y="1219"/>
                  </a:lnTo>
                  <a:lnTo>
                    <a:pt x="244" y="1212"/>
                  </a:lnTo>
                  <a:lnTo>
                    <a:pt x="329" y="1210"/>
                  </a:lnTo>
                  <a:lnTo>
                    <a:pt x="414" y="1211"/>
                  </a:lnTo>
                  <a:lnTo>
                    <a:pt x="497" y="1214"/>
                  </a:lnTo>
                  <a:lnTo>
                    <a:pt x="513" y="1178"/>
                  </a:lnTo>
                  <a:lnTo>
                    <a:pt x="529" y="1142"/>
                  </a:lnTo>
                  <a:lnTo>
                    <a:pt x="545" y="1106"/>
                  </a:lnTo>
                  <a:lnTo>
                    <a:pt x="564" y="1070"/>
                  </a:lnTo>
                  <a:lnTo>
                    <a:pt x="583" y="1036"/>
                  </a:lnTo>
                  <a:lnTo>
                    <a:pt x="606" y="1004"/>
                  </a:lnTo>
                  <a:lnTo>
                    <a:pt x="688" y="886"/>
                  </a:lnTo>
                  <a:lnTo>
                    <a:pt x="718" y="849"/>
                  </a:lnTo>
                  <a:lnTo>
                    <a:pt x="750" y="814"/>
                  </a:lnTo>
                  <a:lnTo>
                    <a:pt x="704" y="723"/>
                  </a:lnTo>
                  <a:lnTo>
                    <a:pt x="661" y="629"/>
                  </a:lnTo>
                  <a:lnTo>
                    <a:pt x="623" y="532"/>
                  </a:lnTo>
                  <a:lnTo>
                    <a:pt x="588" y="432"/>
                  </a:lnTo>
                  <a:lnTo>
                    <a:pt x="656" y="372"/>
                  </a:lnTo>
                  <a:lnTo>
                    <a:pt x="727" y="317"/>
                  </a:lnTo>
                  <a:lnTo>
                    <a:pt x="800" y="265"/>
                  </a:lnTo>
                  <a:lnTo>
                    <a:pt x="877" y="217"/>
                  </a:lnTo>
                  <a:lnTo>
                    <a:pt x="957" y="173"/>
                  </a:lnTo>
                  <a:lnTo>
                    <a:pt x="1038" y="135"/>
                  </a:lnTo>
                  <a:lnTo>
                    <a:pt x="1122" y="101"/>
                  </a:lnTo>
                  <a:lnTo>
                    <a:pt x="1195" y="177"/>
                  </a:lnTo>
                  <a:lnTo>
                    <a:pt x="1264" y="254"/>
                  </a:lnTo>
                  <a:lnTo>
                    <a:pt x="1330" y="333"/>
                  </a:lnTo>
                  <a:lnTo>
                    <a:pt x="1390" y="414"/>
                  </a:lnTo>
                  <a:lnTo>
                    <a:pt x="1625" y="370"/>
                  </a:lnTo>
                  <a:lnTo>
                    <a:pt x="1685" y="366"/>
                  </a:lnTo>
                  <a:lnTo>
                    <a:pt x="1744" y="366"/>
                  </a:lnTo>
                  <a:lnTo>
                    <a:pt x="1804" y="367"/>
                  </a:lnTo>
                  <a:lnTo>
                    <a:pt x="1863" y="368"/>
                  </a:lnTo>
                  <a:lnTo>
                    <a:pt x="1906" y="272"/>
                  </a:lnTo>
                  <a:lnTo>
                    <a:pt x="1953" y="179"/>
                  </a:lnTo>
                  <a:lnTo>
                    <a:pt x="2004" y="88"/>
                  </a:lnTo>
                  <a:lnTo>
                    <a:pt x="2060" y="0"/>
                  </a:lnTo>
                  <a:close/>
                </a:path>
              </a:pathLst>
            </a:custGeom>
            <a:solidFill>
              <a:sysClr val="windowText" lastClr="000000">
                <a:lumMod val="75000"/>
                <a:lumOff val="25000"/>
              </a:sysClr>
            </a:solidFill>
            <a:ln w="0">
              <a:noFill/>
              <a:prstDash val="solid"/>
              <a:round/>
              <a:headEnd/>
              <a:tailEnd/>
            </a:ln>
            <a:scene3d>
              <a:camera prst="perspectiveRight">
                <a:rot lat="0" lon="20700000" rev="0"/>
              </a:camera>
              <a:lightRig rig="threePt" dir="t"/>
            </a:scene3d>
            <a:sp3d extrusionH="209550"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" name="Freeform 11"/>
            <p:cNvSpPr>
              <a:spLocks noEditPoints="1"/>
            </p:cNvSpPr>
            <p:nvPr/>
          </p:nvSpPr>
          <p:spPr bwMode="auto">
            <a:xfrm>
              <a:off x="6409268" y="3847370"/>
              <a:ext cx="1306004" cy="1303404"/>
            </a:xfrm>
            <a:custGeom>
              <a:avLst/>
              <a:gdLst/>
              <a:ahLst/>
              <a:cxnLst>
                <a:cxn ang="0">
                  <a:pos x="1520" y="838"/>
                </a:cxn>
                <a:cxn ang="0">
                  <a:pos x="1236" y="964"/>
                </a:cxn>
                <a:cxn ang="0">
                  <a:pos x="1010" y="1171"/>
                </a:cxn>
                <a:cxn ang="0">
                  <a:pos x="861" y="1443"/>
                </a:cxn>
                <a:cxn ang="0">
                  <a:pos x="808" y="1758"/>
                </a:cxn>
                <a:cxn ang="0">
                  <a:pos x="861" y="2073"/>
                </a:cxn>
                <a:cxn ang="0">
                  <a:pos x="1010" y="2345"/>
                </a:cxn>
                <a:cxn ang="0">
                  <a:pos x="1236" y="2553"/>
                </a:cxn>
                <a:cxn ang="0">
                  <a:pos x="1520" y="2679"/>
                </a:cxn>
                <a:cxn ang="0">
                  <a:pos x="1842" y="2706"/>
                </a:cxn>
                <a:cxn ang="0">
                  <a:pos x="2147" y="2627"/>
                </a:cxn>
                <a:cxn ang="0">
                  <a:pos x="2405" y="2458"/>
                </a:cxn>
                <a:cxn ang="0">
                  <a:pos x="2594" y="2216"/>
                </a:cxn>
                <a:cxn ang="0">
                  <a:pos x="2697" y="1920"/>
                </a:cxn>
                <a:cxn ang="0">
                  <a:pos x="2697" y="1596"/>
                </a:cxn>
                <a:cxn ang="0">
                  <a:pos x="2594" y="1301"/>
                </a:cxn>
                <a:cxn ang="0">
                  <a:pos x="2405" y="1059"/>
                </a:cxn>
                <a:cxn ang="0">
                  <a:pos x="2147" y="889"/>
                </a:cxn>
                <a:cxn ang="0">
                  <a:pos x="1842" y="810"/>
                </a:cxn>
                <a:cxn ang="0">
                  <a:pos x="2237" y="39"/>
                </a:cxn>
                <a:cxn ang="0">
                  <a:pos x="2574" y="168"/>
                </a:cxn>
                <a:cxn ang="0">
                  <a:pos x="2600" y="522"/>
                </a:cxn>
                <a:cxn ang="0">
                  <a:pos x="2712" y="734"/>
                </a:cxn>
                <a:cxn ang="0">
                  <a:pos x="2850" y="881"/>
                </a:cxn>
                <a:cxn ang="0">
                  <a:pos x="3106" y="913"/>
                </a:cxn>
                <a:cxn ang="0">
                  <a:pos x="3395" y="1047"/>
                </a:cxn>
                <a:cxn ang="0">
                  <a:pos x="3504" y="1390"/>
                </a:cxn>
                <a:cxn ang="0">
                  <a:pos x="3303" y="1604"/>
                </a:cxn>
                <a:cxn ang="0">
                  <a:pos x="3094" y="2142"/>
                </a:cxn>
                <a:cxn ang="0">
                  <a:pos x="3348" y="2357"/>
                </a:cxn>
                <a:cxn ang="0">
                  <a:pos x="3287" y="2659"/>
                </a:cxn>
                <a:cxn ang="0">
                  <a:pos x="3070" y="2948"/>
                </a:cxn>
                <a:cxn ang="0">
                  <a:pos x="2688" y="2778"/>
                </a:cxn>
                <a:cxn ang="0">
                  <a:pos x="2537" y="2893"/>
                </a:cxn>
                <a:cxn ang="0">
                  <a:pos x="2341" y="3005"/>
                </a:cxn>
                <a:cxn ang="0">
                  <a:pos x="2279" y="3341"/>
                </a:cxn>
                <a:cxn ang="0">
                  <a:pos x="1957" y="3505"/>
                </a:cxn>
                <a:cxn ang="0">
                  <a:pos x="1614" y="3433"/>
                </a:cxn>
                <a:cxn ang="0">
                  <a:pos x="1536" y="3107"/>
                </a:cxn>
                <a:cxn ang="0">
                  <a:pos x="1351" y="3064"/>
                </a:cxn>
                <a:cxn ang="0">
                  <a:pos x="927" y="3077"/>
                </a:cxn>
                <a:cxn ang="0">
                  <a:pos x="609" y="3083"/>
                </a:cxn>
                <a:cxn ang="0">
                  <a:pos x="363" y="2819"/>
                </a:cxn>
                <a:cxn ang="0">
                  <a:pos x="493" y="2489"/>
                </a:cxn>
                <a:cxn ang="0">
                  <a:pos x="499" y="2282"/>
                </a:cxn>
                <a:cxn ang="0">
                  <a:pos x="438" y="2119"/>
                </a:cxn>
                <a:cxn ang="0">
                  <a:pos x="407" y="1963"/>
                </a:cxn>
                <a:cxn ang="0">
                  <a:pos x="80" y="1880"/>
                </a:cxn>
                <a:cxn ang="0">
                  <a:pos x="13" y="1536"/>
                </a:cxn>
                <a:cxn ang="0">
                  <a:pos x="160" y="1219"/>
                </a:cxn>
                <a:cxn ang="0">
                  <a:pos x="497" y="1214"/>
                </a:cxn>
                <a:cxn ang="0">
                  <a:pos x="564" y="1070"/>
                </a:cxn>
                <a:cxn ang="0">
                  <a:pos x="718" y="849"/>
                </a:cxn>
                <a:cxn ang="0">
                  <a:pos x="623" y="532"/>
                </a:cxn>
                <a:cxn ang="0">
                  <a:pos x="800" y="265"/>
                </a:cxn>
                <a:cxn ang="0">
                  <a:pos x="1122" y="101"/>
                </a:cxn>
                <a:cxn ang="0">
                  <a:pos x="1390" y="414"/>
                </a:cxn>
                <a:cxn ang="0">
                  <a:pos x="1804" y="367"/>
                </a:cxn>
                <a:cxn ang="0">
                  <a:pos x="2004" y="88"/>
                </a:cxn>
              </a:cxnLst>
              <a:rect l="0" t="0" r="r" b="b"/>
              <a:pathLst>
                <a:path w="3519" h="3516">
                  <a:moveTo>
                    <a:pt x="1760" y="807"/>
                  </a:moveTo>
                  <a:lnTo>
                    <a:pt x="1678" y="810"/>
                  </a:lnTo>
                  <a:lnTo>
                    <a:pt x="1598" y="821"/>
                  </a:lnTo>
                  <a:lnTo>
                    <a:pt x="1520" y="838"/>
                  </a:lnTo>
                  <a:lnTo>
                    <a:pt x="1445" y="861"/>
                  </a:lnTo>
                  <a:lnTo>
                    <a:pt x="1371" y="889"/>
                  </a:lnTo>
                  <a:lnTo>
                    <a:pt x="1303" y="924"/>
                  </a:lnTo>
                  <a:lnTo>
                    <a:pt x="1236" y="964"/>
                  </a:lnTo>
                  <a:lnTo>
                    <a:pt x="1173" y="1009"/>
                  </a:lnTo>
                  <a:lnTo>
                    <a:pt x="1114" y="1059"/>
                  </a:lnTo>
                  <a:lnTo>
                    <a:pt x="1061" y="1113"/>
                  </a:lnTo>
                  <a:lnTo>
                    <a:pt x="1010" y="1171"/>
                  </a:lnTo>
                  <a:lnTo>
                    <a:pt x="965" y="1234"/>
                  </a:lnTo>
                  <a:lnTo>
                    <a:pt x="925" y="1301"/>
                  </a:lnTo>
                  <a:lnTo>
                    <a:pt x="891" y="1370"/>
                  </a:lnTo>
                  <a:lnTo>
                    <a:pt x="861" y="1443"/>
                  </a:lnTo>
                  <a:lnTo>
                    <a:pt x="838" y="1518"/>
                  </a:lnTo>
                  <a:lnTo>
                    <a:pt x="822" y="1596"/>
                  </a:lnTo>
                  <a:lnTo>
                    <a:pt x="811" y="1676"/>
                  </a:lnTo>
                  <a:lnTo>
                    <a:pt x="808" y="1758"/>
                  </a:lnTo>
                  <a:lnTo>
                    <a:pt x="811" y="1840"/>
                  </a:lnTo>
                  <a:lnTo>
                    <a:pt x="822" y="1920"/>
                  </a:lnTo>
                  <a:lnTo>
                    <a:pt x="838" y="1998"/>
                  </a:lnTo>
                  <a:lnTo>
                    <a:pt x="861" y="2073"/>
                  </a:lnTo>
                  <a:lnTo>
                    <a:pt x="891" y="2147"/>
                  </a:lnTo>
                  <a:lnTo>
                    <a:pt x="925" y="2216"/>
                  </a:lnTo>
                  <a:lnTo>
                    <a:pt x="965" y="2282"/>
                  </a:lnTo>
                  <a:lnTo>
                    <a:pt x="1010" y="2345"/>
                  </a:lnTo>
                  <a:lnTo>
                    <a:pt x="1061" y="2403"/>
                  </a:lnTo>
                  <a:lnTo>
                    <a:pt x="1114" y="2458"/>
                  </a:lnTo>
                  <a:lnTo>
                    <a:pt x="1173" y="2507"/>
                  </a:lnTo>
                  <a:lnTo>
                    <a:pt x="1236" y="2553"/>
                  </a:lnTo>
                  <a:lnTo>
                    <a:pt x="1303" y="2592"/>
                  </a:lnTo>
                  <a:lnTo>
                    <a:pt x="1371" y="2627"/>
                  </a:lnTo>
                  <a:lnTo>
                    <a:pt x="1445" y="2656"/>
                  </a:lnTo>
                  <a:lnTo>
                    <a:pt x="1520" y="2679"/>
                  </a:lnTo>
                  <a:lnTo>
                    <a:pt x="1598" y="2695"/>
                  </a:lnTo>
                  <a:lnTo>
                    <a:pt x="1678" y="2706"/>
                  </a:lnTo>
                  <a:lnTo>
                    <a:pt x="1760" y="2709"/>
                  </a:lnTo>
                  <a:lnTo>
                    <a:pt x="1842" y="2706"/>
                  </a:lnTo>
                  <a:lnTo>
                    <a:pt x="1922" y="2695"/>
                  </a:lnTo>
                  <a:lnTo>
                    <a:pt x="2000" y="2679"/>
                  </a:lnTo>
                  <a:lnTo>
                    <a:pt x="2075" y="2656"/>
                  </a:lnTo>
                  <a:lnTo>
                    <a:pt x="2147" y="2627"/>
                  </a:lnTo>
                  <a:lnTo>
                    <a:pt x="2218" y="2592"/>
                  </a:lnTo>
                  <a:lnTo>
                    <a:pt x="2283" y="2553"/>
                  </a:lnTo>
                  <a:lnTo>
                    <a:pt x="2346" y="2507"/>
                  </a:lnTo>
                  <a:lnTo>
                    <a:pt x="2405" y="2458"/>
                  </a:lnTo>
                  <a:lnTo>
                    <a:pt x="2458" y="2403"/>
                  </a:lnTo>
                  <a:lnTo>
                    <a:pt x="2509" y="2345"/>
                  </a:lnTo>
                  <a:lnTo>
                    <a:pt x="2554" y="2282"/>
                  </a:lnTo>
                  <a:lnTo>
                    <a:pt x="2594" y="2216"/>
                  </a:lnTo>
                  <a:lnTo>
                    <a:pt x="2628" y="2147"/>
                  </a:lnTo>
                  <a:lnTo>
                    <a:pt x="2658" y="2073"/>
                  </a:lnTo>
                  <a:lnTo>
                    <a:pt x="2681" y="1998"/>
                  </a:lnTo>
                  <a:lnTo>
                    <a:pt x="2697" y="1920"/>
                  </a:lnTo>
                  <a:lnTo>
                    <a:pt x="2708" y="1840"/>
                  </a:lnTo>
                  <a:lnTo>
                    <a:pt x="2711" y="1758"/>
                  </a:lnTo>
                  <a:lnTo>
                    <a:pt x="2708" y="1676"/>
                  </a:lnTo>
                  <a:lnTo>
                    <a:pt x="2697" y="1596"/>
                  </a:lnTo>
                  <a:lnTo>
                    <a:pt x="2681" y="1518"/>
                  </a:lnTo>
                  <a:lnTo>
                    <a:pt x="2658" y="1443"/>
                  </a:lnTo>
                  <a:lnTo>
                    <a:pt x="2628" y="1370"/>
                  </a:lnTo>
                  <a:lnTo>
                    <a:pt x="2594" y="1301"/>
                  </a:lnTo>
                  <a:lnTo>
                    <a:pt x="2554" y="1234"/>
                  </a:lnTo>
                  <a:lnTo>
                    <a:pt x="2509" y="1171"/>
                  </a:lnTo>
                  <a:lnTo>
                    <a:pt x="2458" y="1113"/>
                  </a:lnTo>
                  <a:lnTo>
                    <a:pt x="2405" y="1059"/>
                  </a:lnTo>
                  <a:lnTo>
                    <a:pt x="2346" y="1009"/>
                  </a:lnTo>
                  <a:lnTo>
                    <a:pt x="2283" y="964"/>
                  </a:lnTo>
                  <a:lnTo>
                    <a:pt x="2218" y="924"/>
                  </a:lnTo>
                  <a:lnTo>
                    <a:pt x="2147" y="889"/>
                  </a:lnTo>
                  <a:lnTo>
                    <a:pt x="2075" y="861"/>
                  </a:lnTo>
                  <a:lnTo>
                    <a:pt x="2000" y="838"/>
                  </a:lnTo>
                  <a:lnTo>
                    <a:pt x="1922" y="821"/>
                  </a:lnTo>
                  <a:lnTo>
                    <a:pt x="1842" y="810"/>
                  </a:lnTo>
                  <a:lnTo>
                    <a:pt x="1760" y="807"/>
                  </a:lnTo>
                  <a:close/>
                  <a:moveTo>
                    <a:pt x="2060" y="0"/>
                  </a:moveTo>
                  <a:lnTo>
                    <a:pt x="2150" y="17"/>
                  </a:lnTo>
                  <a:lnTo>
                    <a:pt x="2237" y="39"/>
                  </a:lnTo>
                  <a:lnTo>
                    <a:pt x="2324" y="65"/>
                  </a:lnTo>
                  <a:lnTo>
                    <a:pt x="2408" y="96"/>
                  </a:lnTo>
                  <a:lnTo>
                    <a:pt x="2492" y="131"/>
                  </a:lnTo>
                  <a:lnTo>
                    <a:pt x="2574" y="168"/>
                  </a:lnTo>
                  <a:lnTo>
                    <a:pt x="2655" y="209"/>
                  </a:lnTo>
                  <a:lnTo>
                    <a:pt x="2641" y="316"/>
                  </a:lnTo>
                  <a:lnTo>
                    <a:pt x="2623" y="421"/>
                  </a:lnTo>
                  <a:lnTo>
                    <a:pt x="2600" y="522"/>
                  </a:lnTo>
                  <a:lnTo>
                    <a:pt x="2572" y="623"/>
                  </a:lnTo>
                  <a:lnTo>
                    <a:pt x="2621" y="657"/>
                  </a:lnTo>
                  <a:lnTo>
                    <a:pt x="2669" y="693"/>
                  </a:lnTo>
                  <a:lnTo>
                    <a:pt x="2712" y="734"/>
                  </a:lnTo>
                  <a:lnTo>
                    <a:pt x="2753" y="776"/>
                  </a:lnTo>
                  <a:lnTo>
                    <a:pt x="2786" y="811"/>
                  </a:lnTo>
                  <a:lnTo>
                    <a:pt x="2818" y="845"/>
                  </a:lnTo>
                  <a:lnTo>
                    <a:pt x="2850" y="881"/>
                  </a:lnTo>
                  <a:lnTo>
                    <a:pt x="2880" y="919"/>
                  </a:lnTo>
                  <a:lnTo>
                    <a:pt x="2905" y="958"/>
                  </a:lnTo>
                  <a:lnTo>
                    <a:pt x="3005" y="934"/>
                  </a:lnTo>
                  <a:lnTo>
                    <a:pt x="3106" y="913"/>
                  </a:lnTo>
                  <a:lnTo>
                    <a:pt x="3210" y="897"/>
                  </a:lnTo>
                  <a:lnTo>
                    <a:pt x="3316" y="885"/>
                  </a:lnTo>
                  <a:lnTo>
                    <a:pt x="3358" y="965"/>
                  </a:lnTo>
                  <a:lnTo>
                    <a:pt x="3395" y="1047"/>
                  </a:lnTo>
                  <a:lnTo>
                    <a:pt x="3429" y="1130"/>
                  </a:lnTo>
                  <a:lnTo>
                    <a:pt x="3459" y="1215"/>
                  </a:lnTo>
                  <a:lnTo>
                    <a:pt x="3484" y="1303"/>
                  </a:lnTo>
                  <a:lnTo>
                    <a:pt x="3504" y="1390"/>
                  </a:lnTo>
                  <a:lnTo>
                    <a:pt x="3519" y="1480"/>
                  </a:lnTo>
                  <a:lnTo>
                    <a:pt x="3448" y="1524"/>
                  </a:lnTo>
                  <a:lnTo>
                    <a:pt x="3376" y="1566"/>
                  </a:lnTo>
                  <a:lnTo>
                    <a:pt x="3303" y="1604"/>
                  </a:lnTo>
                  <a:lnTo>
                    <a:pt x="3229" y="1640"/>
                  </a:lnTo>
                  <a:lnTo>
                    <a:pt x="3151" y="1673"/>
                  </a:lnTo>
                  <a:lnTo>
                    <a:pt x="3146" y="1910"/>
                  </a:lnTo>
                  <a:lnTo>
                    <a:pt x="3094" y="2142"/>
                  </a:lnTo>
                  <a:lnTo>
                    <a:pt x="3162" y="2193"/>
                  </a:lnTo>
                  <a:lnTo>
                    <a:pt x="3227" y="2245"/>
                  </a:lnTo>
                  <a:lnTo>
                    <a:pt x="3288" y="2300"/>
                  </a:lnTo>
                  <a:lnTo>
                    <a:pt x="3348" y="2357"/>
                  </a:lnTo>
                  <a:lnTo>
                    <a:pt x="3407" y="2417"/>
                  </a:lnTo>
                  <a:lnTo>
                    <a:pt x="3372" y="2500"/>
                  </a:lnTo>
                  <a:lnTo>
                    <a:pt x="3332" y="2581"/>
                  </a:lnTo>
                  <a:lnTo>
                    <a:pt x="3287" y="2659"/>
                  </a:lnTo>
                  <a:lnTo>
                    <a:pt x="3238" y="2736"/>
                  </a:lnTo>
                  <a:lnTo>
                    <a:pt x="3185" y="2809"/>
                  </a:lnTo>
                  <a:lnTo>
                    <a:pt x="3129" y="2880"/>
                  </a:lnTo>
                  <a:lnTo>
                    <a:pt x="3070" y="2948"/>
                  </a:lnTo>
                  <a:lnTo>
                    <a:pt x="2970" y="2911"/>
                  </a:lnTo>
                  <a:lnTo>
                    <a:pt x="2873" y="2870"/>
                  </a:lnTo>
                  <a:lnTo>
                    <a:pt x="2779" y="2825"/>
                  </a:lnTo>
                  <a:lnTo>
                    <a:pt x="2688" y="2778"/>
                  </a:lnTo>
                  <a:lnTo>
                    <a:pt x="2653" y="2811"/>
                  </a:lnTo>
                  <a:lnTo>
                    <a:pt x="2616" y="2841"/>
                  </a:lnTo>
                  <a:lnTo>
                    <a:pt x="2578" y="2868"/>
                  </a:lnTo>
                  <a:lnTo>
                    <a:pt x="2537" y="2893"/>
                  </a:lnTo>
                  <a:lnTo>
                    <a:pt x="2497" y="2919"/>
                  </a:lnTo>
                  <a:lnTo>
                    <a:pt x="2447" y="2952"/>
                  </a:lnTo>
                  <a:lnTo>
                    <a:pt x="2395" y="2981"/>
                  </a:lnTo>
                  <a:lnTo>
                    <a:pt x="2341" y="3005"/>
                  </a:lnTo>
                  <a:lnTo>
                    <a:pt x="2285" y="3027"/>
                  </a:lnTo>
                  <a:lnTo>
                    <a:pt x="2288" y="3130"/>
                  </a:lnTo>
                  <a:lnTo>
                    <a:pt x="2285" y="3235"/>
                  </a:lnTo>
                  <a:lnTo>
                    <a:pt x="2279" y="3341"/>
                  </a:lnTo>
                  <a:lnTo>
                    <a:pt x="2268" y="3448"/>
                  </a:lnTo>
                  <a:lnTo>
                    <a:pt x="2165" y="3472"/>
                  </a:lnTo>
                  <a:lnTo>
                    <a:pt x="2061" y="3491"/>
                  </a:lnTo>
                  <a:lnTo>
                    <a:pt x="1957" y="3505"/>
                  </a:lnTo>
                  <a:lnTo>
                    <a:pt x="1852" y="3514"/>
                  </a:lnTo>
                  <a:lnTo>
                    <a:pt x="1747" y="3516"/>
                  </a:lnTo>
                  <a:lnTo>
                    <a:pt x="1642" y="3511"/>
                  </a:lnTo>
                  <a:lnTo>
                    <a:pt x="1614" y="3433"/>
                  </a:lnTo>
                  <a:lnTo>
                    <a:pt x="1589" y="3353"/>
                  </a:lnTo>
                  <a:lnTo>
                    <a:pt x="1568" y="3272"/>
                  </a:lnTo>
                  <a:lnTo>
                    <a:pt x="1551" y="3190"/>
                  </a:lnTo>
                  <a:lnTo>
                    <a:pt x="1536" y="3107"/>
                  </a:lnTo>
                  <a:lnTo>
                    <a:pt x="1490" y="3096"/>
                  </a:lnTo>
                  <a:lnTo>
                    <a:pt x="1443" y="3086"/>
                  </a:lnTo>
                  <a:lnTo>
                    <a:pt x="1397" y="3076"/>
                  </a:lnTo>
                  <a:lnTo>
                    <a:pt x="1351" y="3064"/>
                  </a:lnTo>
                  <a:lnTo>
                    <a:pt x="1306" y="3049"/>
                  </a:lnTo>
                  <a:lnTo>
                    <a:pt x="1087" y="2951"/>
                  </a:lnTo>
                  <a:lnTo>
                    <a:pt x="1009" y="3016"/>
                  </a:lnTo>
                  <a:lnTo>
                    <a:pt x="927" y="3077"/>
                  </a:lnTo>
                  <a:lnTo>
                    <a:pt x="842" y="3136"/>
                  </a:lnTo>
                  <a:lnTo>
                    <a:pt x="752" y="3192"/>
                  </a:lnTo>
                  <a:lnTo>
                    <a:pt x="679" y="3139"/>
                  </a:lnTo>
                  <a:lnTo>
                    <a:pt x="609" y="3083"/>
                  </a:lnTo>
                  <a:lnTo>
                    <a:pt x="542" y="3021"/>
                  </a:lnTo>
                  <a:lnTo>
                    <a:pt x="479" y="2957"/>
                  </a:lnTo>
                  <a:lnTo>
                    <a:pt x="419" y="2889"/>
                  </a:lnTo>
                  <a:lnTo>
                    <a:pt x="363" y="2819"/>
                  </a:lnTo>
                  <a:lnTo>
                    <a:pt x="311" y="2745"/>
                  </a:lnTo>
                  <a:lnTo>
                    <a:pt x="369" y="2656"/>
                  </a:lnTo>
                  <a:lnTo>
                    <a:pt x="429" y="2570"/>
                  </a:lnTo>
                  <a:lnTo>
                    <a:pt x="493" y="2489"/>
                  </a:lnTo>
                  <a:lnTo>
                    <a:pt x="558" y="2412"/>
                  </a:lnTo>
                  <a:lnTo>
                    <a:pt x="536" y="2370"/>
                  </a:lnTo>
                  <a:lnTo>
                    <a:pt x="517" y="2326"/>
                  </a:lnTo>
                  <a:lnTo>
                    <a:pt x="499" y="2282"/>
                  </a:lnTo>
                  <a:lnTo>
                    <a:pt x="482" y="2238"/>
                  </a:lnTo>
                  <a:lnTo>
                    <a:pt x="464" y="2194"/>
                  </a:lnTo>
                  <a:lnTo>
                    <a:pt x="449" y="2157"/>
                  </a:lnTo>
                  <a:lnTo>
                    <a:pt x="438" y="2119"/>
                  </a:lnTo>
                  <a:lnTo>
                    <a:pt x="429" y="2080"/>
                  </a:lnTo>
                  <a:lnTo>
                    <a:pt x="421" y="2042"/>
                  </a:lnTo>
                  <a:lnTo>
                    <a:pt x="415" y="2002"/>
                  </a:lnTo>
                  <a:lnTo>
                    <a:pt x="407" y="1963"/>
                  </a:lnTo>
                  <a:lnTo>
                    <a:pt x="326" y="1946"/>
                  </a:lnTo>
                  <a:lnTo>
                    <a:pt x="243" y="1927"/>
                  </a:lnTo>
                  <a:lnTo>
                    <a:pt x="161" y="1905"/>
                  </a:lnTo>
                  <a:lnTo>
                    <a:pt x="80" y="1880"/>
                  </a:lnTo>
                  <a:lnTo>
                    <a:pt x="2" y="1851"/>
                  </a:lnTo>
                  <a:lnTo>
                    <a:pt x="0" y="1746"/>
                  </a:lnTo>
                  <a:lnTo>
                    <a:pt x="3" y="1641"/>
                  </a:lnTo>
                  <a:lnTo>
                    <a:pt x="13" y="1536"/>
                  </a:lnTo>
                  <a:lnTo>
                    <a:pt x="28" y="1433"/>
                  </a:lnTo>
                  <a:lnTo>
                    <a:pt x="50" y="1329"/>
                  </a:lnTo>
                  <a:lnTo>
                    <a:pt x="78" y="1227"/>
                  </a:lnTo>
                  <a:lnTo>
                    <a:pt x="160" y="1219"/>
                  </a:lnTo>
                  <a:lnTo>
                    <a:pt x="244" y="1212"/>
                  </a:lnTo>
                  <a:lnTo>
                    <a:pt x="329" y="1210"/>
                  </a:lnTo>
                  <a:lnTo>
                    <a:pt x="414" y="1211"/>
                  </a:lnTo>
                  <a:lnTo>
                    <a:pt x="497" y="1214"/>
                  </a:lnTo>
                  <a:lnTo>
                    <a:pt x="513" y="1178"/>
                  </a:lnTo>
                  <a:lnTo>
                    <a:pt x="529" y="1142"/>
                  </a:lnTo>
                  <a:lnTo>
                    <a:pt x="545" y="1106"/>
                  </a:lnTo>
                  <a:lnTo>
                    <a:pt x="564" y="1070"/>
                  </a:lnTo>
                  <a:lnTo>
                    <a:pt x="583" y="1036"/>
                  </a:lnTo>
                  <a:lnTo>
                    <a:pt x="606" y="1004"/>
                  </a:lnTo>
                  <a:lnTo>
                    <a:pt x="688" y="886"/>
                  </a:lnTo>
                  <a:lnTo>
                    <a:pt x="718" y="849"/>
                  </a:lnTo>
                  <a:lnTo>
                    <a:pt x="750" y="814"/>
                  </a:lnTo>
                  <a:lnTo>
                    <a:pt x="704" y="723"/>
                  </a:lnTo>
                  <a:lnTo>
                    <a:pt x="661" y="629"/>
                  </a:lnTo>
                  <a:lnTo>
                    <a:pt x="623" y="532"/>
                  </a:lnTo>
                  <a:lnTo>
                    <a:pt x="588" y="432"/>
                  </a:lnTo>
                  <a:lnTo>
                    <a:pt x="656" y="372"/>
                  </a:lnTo>
                  <a:lnTo>
                    <a:pt x="727" y="317"/>
                  </a:lnTo>
                  <a:lnTo>
                    <a:pt x="800" y="265"/>
                  </a:lnTo>
                  <a:lnTo>
                    <a:pt x="877" y="217"/>
                  </a:lnTo>
                  <a:lnTo>
                    <a:pt x="957" y="173"/>
                  </a:lnTo>
                  <a:lnTo>
                    <a:pt x="1038" y="135"/>
                  </a:lnTo>
                  <a:lnTo>
                    <a:pt x="1122" y="101"/>
                  </a:lnTo>
                  <a:lnTo>
                    <a:pt x="1195" y="177"/>
                  </a:lnTo>
                  <a:lnTo>
                    <a:pt x="1264" y="254"/>
                  </a:lnTo>
                  <a:lnTo>
                    <a:pt x="1330" y="333"/>
                  </a:lnTo>
                  <a:lnTo>
                    <a:pt x="1390" y="414"/>
                  </a:lnTo>
                  <a:lnTo>
                    <a:pt x="1625" y="370"/>
                  </a:lnTo>
                  <a:lnTo>
                    <a:pt x="1685" y="366"/>
                  </a:lnTo>
                  <a:lnTo>
                    <a:pt x="1744" y="366"/>
                  </a:lnTo>
                  <a:lnTo>
                    <a:pt x="1804" y="367"/>
                  </a:lnTo>
                  <a:lnTo>
                    <a:pt x="1863" y="368"/>
                  </a:lnTo>
                  <a:lnTo>
                    <a:pt x="1906" y="272"/>
                  </a:lnTo>
                  <a:lnTo>
                    <a:pt x="1953" y="179"/>
                  </a:lnTo>
                  <a:lnTo>
                    <a:pt x="2004" y="88"/>
                  </a:lnTo>
                  <a:lnTo>
                    <a:pt x="206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0">
              <a:noFill/>
              <a:prstDash val="solid"/>
              <a:round/>
              <a:headEnd/>
              <a:tailEnd/>
            </a:ln>
            <a:scene3d>
              <a:camera prst="perspectiveRight">
                <a:rot lat="0" lon="20700000" rev="0"/>
              </a:camera>
              <a:lightRig rig="threePt" dir="t"/>
            </a:scene3d>
            <a:sp3d extrusionH="209550"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72" name="Group 114"/>
            <p:cNvGrpSpPr/>
            <p:nvPr/>
          </p:nvGrpSpPr>
          <p:grpSpPr>
            <a:xfrm>
              <a:off x="2786050" y="1302390"/>
              <a:ext cx="2043108" cy="2414980"/>
              <a:chOff x="1139573" y="1733929"/>
              <a:chExt cx="2128838" cy="2516315"/>
            </a:xfrm>
            <a:gradFill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0"/>
            </a:gradFill>
            <a:scene3d>
              <a:camera prst="perspectiveRight"/>
              <a:lightRig rig="threePt" dir="t"/>
            </a:scene3d>
          </p:grpSpPr>
          <p:sp>
            <p:nvSpPr>
              <p:cNvPr id="73" name="Freeform 12"/>
              <p:cNvSpPr>
                <a:spLocks/>
              </p:cNvSpPr>
              <p:nvPr/>
            </p:nvSpPr>
            <p:spPr bwMode="auto">
              <a:xfrm rot="19694758">
                <a:off x="1139573" y="2303969"/>
                <a:ext cx="2128838" cy="1946275"/>
              </a:xfrm>
              <a:custGeom>
                <a:avLst/>
                <a:gdLst/>
                <a:ahLst/>
                <a:cxnLst>
                  <a:cxn ang="0">
                    <a:pos x="2513" y="45"/>
                  </a:cxn>
                  <a:cxn ang="0">
                    <a:pos x="2676" y="198"/>
                  </a:cxn>
                  <a:cxn ang="0">
                    <a:pos x="2936" y="441"/>
                  </a:cxn>
                  <a:cxn ang="0">
                    <a:pos x="3074" y="567"/>
                  </a:cxn>
                  <a:cxn ang="0">
                    <a:pos x="3158" y="629"/>
                  </a:cxn>
                  <a:cxn ang="0">
                    <a:pos x="3292" y="623"/>
                  </a:cxn>
                  <a:cxn ang="0">
                    <a:pos x="3424" y="583"/>
                  </a:cxn>
                  <a:cxn ang="0">
                    <a:pos x="3660" y="510"/>
                  </a:cxn>
                  <a:cxn ang="0">
                    <a:pos x="3856" y="493"/>
                  </a:cxn>
                  <a:cxn ang="0">
                    <a:pos x="3996" y="620"/>
                  </a:cxn>
                  <a:cxn ang="0">
                    <a:pos x="4015" y="804"/>
                  </a:cxn>
                  <a:cxn ang="0">
                    <a:pos x="3886" y="932"/>
                  </a:cxn>
                  <a:cxn ang="0">
                    <a:pos x="3054" y="1144"/>
                  </a:cxn>
                  <a:cxn ang="0">
                    <a:pos x="2972" y="1113"/>
                  </a:cxn>
                  <a:cxn ang="0">
                    <a:pos x="2710" y="858"/>
                  </a:cxn>
                  <a:cxn ang="0">
                    <a:pos x="2587" y="733"/>
                  </a:cxn>
                  <a:cxn ang="0">
                    <a:pos x="2548" y="730"/>
                  </a:cxn>
                  <a:cxn ang="0">
                    <a:pos x="2509" y="836"/>
                  </a:cxn>
                  <a:cxn ang="0">
                    <a:pos x="2413" y="1040"/>
                  </a:cxn>
                  <a:cxn ang="0">
                    <a:pos x="2259" y="1338"/>
                  </a:cxn>
                  <a:cxn ang="0">
                    <a:pos x="2151" y="1542"/>
                  </a:cxn>
                  <a:cxn ang="0">
                    <a:pos x="2109" y="1620"/>
                  </a:cxn>
                  <a:cxn ang="0">
                    <a:pos x="2119" y="1740"/>
                  </a:cxn>
                  <a:cxn ang="0">
                    <a:pos x="2238" y="1845"/>
                  </a:cxn>
                  <a:cxn ang="0">
                    <a:pos x="2529" y="2054"/>
                  </a:cxn>
                  <a:cxn ang="0">
                    <a:pos x="2609" y="2109"/>
                  </a:cxn>
                  <a:cxn ang="0">
                    <a:pos x="2645" y="2136"/>
                  </a:cxn>
                  <a:cxn ang="0">
                    <a:pos x="2686" y="2247"/>
                  </a:cxn>
                  <a:cxn ang="0">
                    <a:pos x="2511" y="3523"/>
                  </a:cxn>
                  <a:cxn ang="0">
                    <a:pos x="2383" y="3661"/>
                  </a:cxn>
                  <a:cxn ang="0">
                    <a:pos x="2219" y="3660"/>
                  </a:cxn>
                  <a:cxn ang="0">
                    <a:pos x="2108" y="3513"/>
                  </a:cxn>
                  <a:cxn ang="0">
                    <a:pos x="2205" y="2384"/>
                  </a:cxn>
                  <a:cxn ang="0">
                    <a:pos x="2134" y="2291"/>
                  </a:cxn>
                  <a:cxn ang="0">
                    <a:pos x="1999" y="2198"/>
                  </a:cxn>
                  <a:cxn ang="0">
                    <a:pos x="1813" y="2043"/>
                  </a:cxn>
                  <a:cxn ang="0">
                    <a:pos x="1739" y="1978"/>
                  </a:cxn>
                  <a:cxn ang="0">
                    <a:pos x="1326" y="2602"/>
                  </a:cxn>
                  <a:cxn ang="0">
                    <a:pos x="1062" y="2629"/>
                  </a:cxn>
                  <a:cxn ang="0">
                    <a:pos x="256" y="2630"/>
                  </a:cxn>
                  <a:cxn ang="0">
                    <a:pos x="59" y="2554"/>
                  </a:cxn>
                  <a:cxn ang="0">
                    <a:pos x="0" y="2383"/>
                  </a:cxn>
                  <a:cxn ang="0">
                    <a:pos x="87" y="2220"/>
                  </a:cxn>
                  <a:cxn ang="0">
                    <a:pos x="340" y="2167"/>
                  </a:cxn>
                  <a:cxn ang="0">
                    <a:pos x="1043" y="2166"/>
                  </a:cxn>
                  <a:cxn ang="0">
                    <a:pos x="1908" y="724"/>
                  </a:cxn>
                  <a:cxn ang="0">
                    <a:pos x="1863" y="693"/>
                  </a:cxn>
                  <a:cxn ang="0">
                    <a:pos x="1732" y="762"/>
                  </a:cxn>
                  <a:cxn ang="0">
                    <a:pos x="1481" y="903"/>
                  </a:cxn>
                  <a:cxn ang="0">
                    <a:pos x="1157" y="1081"/>
                  </a:cxn>
                  <a:cxn ang="0">
                    <a:pos x="951" y="1177"/>
                  </a:cxn>
                  <a:cxn ang="0">
                    <a:pos x="792" y="1109"/>
                  </a:cxn>
                  <a:cxn ang="0">
                    <a:pos x="720" y="936"/>
                  </a:cxn>
                  <a:cxn ang="0">
                    <a:pos x="805" y="760"/>
                  </a:cxn>
                  <a:cxn ang="0">
                    <a:pos x="2276" y="16"/>
                  </a:cxn>
                </a:cxnLst>
                <a:rect l="0" t="0" r="r" b="b"/>
                <a:pathLst>
                  <a:path w="4024" h="3678">
                    <a:moveTo>
                      <a:pt x="2351" y="0"/>
                    </a:moveTo>
                    <a:lnTo>
                      <a:pt x="2382" y="0"/>
                    </a:lnTo>
                    <a:lnTo>
                      <a:pt x="2414" y="2"/>
                    </a:lnTo>
                    <a:lnTo>
                      <a:pt x="2446" y="11"/>
                    </a:lnTo>
                    <a:lnTo>
                      <a:pt x="2480" y="24"/>
                    </a:lnTo>
                    <a:lnTo>
                      <a:pt x="2513" y="45"/>
                    </a:lnTo>
                    <a:lnTo>
                      <a:pt x="2547" y="73"/>
                    </a:lnTo>
                    <a:lnTo>
                      <a:pt x="2568" y="94"/>
                    </a:lnTo>
                    <a:lnTo>
                      <a:pt x="2591" y="116"/>
                    </a:lnTo>
                    <a:lnTo>
                      <a:pt x="2618" y="142"/>
                    </a:lnTo>
                    <a:lnTo>
                      <a:pt x="2646" y="169"/>
                    </a:lnTo>
                    <a:lnTo>
                      <a:pt x="2676" y="198"/>
                    </a:lnTo>
                    <a:lnTo>
                      <a:pt x="2708" y="227"/>
                    </a:lnTo>
                    <a:lnTo>
                      <a:pt x="2741" y="258"/>
                    </a:lnTo>
                    <a:lnTo>
                      <a:pt x="2774" y="290"/>
                    </a:lnTo>
                    <a:lnTo>
                      <a:pt x="2874" y="382"/>
                    </a:lnTo>
                    <a:lnTo>
                      <a:pt x="2906" y="412"/>
                    </a:lnTo>
                    <a:lnTo>
                      <a:pt x="2936" y="441"/>
                    </a:lnTo>
                    <a:lnTo>
                      <a:pt x="2966" y="467"/>
                    </a:lnTo>
                    <a:lnTo>
                      <a:pt x="2993" y="493"/>
                    </a:lnTo>
                    <a:lnTo>
                      <a:pt x="3017" y="515"/>
                    </a:lnTo>
                    <a:lnTo>
                      <a:pt x="3040" y="536"/>
                    </a:lnTo>
                    <a:lnTo>
                      <a:pt x="3058" y="553"/>
                    </a:lnTo>
                    <a:lnTo>
                      <a:pt x="3074" y="567"/>
                    </a:lnTo>
                    <a:lnTo>
                      <a:pt x="3085" y="578"/>
                    </a:lnTo>
                    <a:lnTo>
                      <a:pt x="3092" y="584"/>
                    </a:lnTo>
                    <a:lnTo>
                      <a:pt x="3111" y="602"/>
                    </a:lnTo>
                    <a:lnTo>
                      <a:pt x="3123" y="611"/>
                    </a:lnTo>
                    <a:lnTo>
                      <a:pt x="3139" y="621"/>
                    </a:lnTo>
                    <a:lnTo>
                      <a:pt x="3158" y="629"/>
                    </a:lnTo>
                    <a:lnTo>
                      <a:pt x="3178" y="637"/>
                    </a:lnTo>
                    <a:lnTo>
                      <a:pt x="3202" y="640"/>
                    </a:lnTo>
                    <a:lnTo>
                      <a:pt x="3229" y="640"/>
                    </a:lnTo>
                    <a:lnTo>
                      <a:pt x="3257" y="636"/>
                    </a:lnTo>
                    <a:lnTo>
                      <a:pt x="3288" y="624"/>
                    </a:lnTo>
                    <a:lnTo>
                      <a:pt x="3292" y="623"/>
                    </a:lnTo>
                    <a:lnTo>
                      <a:pt x="3301" y="621"/>
                    </a:lnTo>
                    <a:lnTo>
                      <a:pt x="3317" y="616"/>
                    </a:lnTo>
                    <a:lnTo>
                      <a:pt x="3338" y="609"/>
                    </a:lnTo>
                    <a:lnTo>
                      <a:pt x="3364" y="601"/>
                    </a:lnTo>
                    <a:lnTo>
                      <a:pt x="3394" y="593"/>
                    </a:lnTo>
                    <a:lnTo>
                      <a:pt x="3424" y="583"/>
                    </a:lnTo>
                    <a:lnTo>
                      <a:pt x="3459" y="573"/>
                    </a:lnTo>
                    <a:lnTo>
                      <a:pt x="3493" y="562"/>
                    </a:lnTo>
                    <a:lnTo>
                      <a:pt x="3564" y="540"/>
                    </a:lnTo>
                    <a:lnTo>
                      <a:pt x="3599" y="530"/>
                    </a:lnTo>
                    <a:lnTo>
                      <a:pt x="3631" y="520"/>
                    </a:lnTo>
                    <a:lnTo>
                      <a:pt x="3660" y="510"/>
                    </a:lnTo>
                    <a:lnTo>
                      <a:pt x="3687" y="503"/>
                    </a:lnTo>
                    <a:lnTo>
                      <a:pt x="3709" y="495"/>
                    </a:lnTo>
                    <a:lnTo>
                      <a:pt x="3749" y="485"/>
                    </a:lnTo>
                    <a:lnTo>
                      <a:pt x="3787" y="483"/>
                    </a:lnTo>
                    <a:lnTo>
                      <a:pt x="3822" y="485"/>
                    </a:lnTo>
                    <a:lnTo>
                      <a:pt x="3856" y="493"/>
                    </a:lnTo>
                    <a:lnTo>
                      <a:pt x="3886" y="505"/>
                    </a:lnTo>
                    <a:lnTo>
                      <a:pt x="3913" y="521"/>
                    </a:lnTo>
                    <a:lnTo>
                      <a:pt x="3938" y="542"/>
                    </a:lnTo>
                    <a:lnTo>
                      <a:pt x="3960" y="565"/>
                    </a:lnTo>
                    <a:lnTo>
                      <a:pt x="3980" y="591"/>
                    </a:lnTo>
                    <a:lnTo>
                      <a:pt x="3996" y="620"/>
                    </a:lnTo>
                    <a:lnTo>
                      <a:pt x="4008" y="649"/>
                    </a:lnTo>
                    <a:lnTo>
                      <a:pt x="4017" y="680"/>
                    </a:lnTo>
                    <a:lnTo>
                      <a:pt x="4022" y="712"/>
                    </a:lnTo>
                    <a:lnTo>
                      <a:pt x="4024" y="743"/>
                    </a:lnTo>
                    <a:lnTo>
                      <a:pt x="4022" y="775"/>
                    </a:lnTo>
                    <a:lnTo>
                      <a:pt x="4015" y="804"/>
                    </a:lnTo>
                    <a:lnTo>
                      <a:pt x="4004" y="832"/>
                    </a:lnTo>
                    <a:lnTo>
                      <a:pt x="3990" y="858"/>
                    </a:lnTo>
                    <a:lnTo>
                      <a:pt x="3971" y="882"/>
                    </a:lnTo>
                    <a:lnTo>
                      <a:pt x="3948" y="903"/>
                    </a:lnTo>
                    <a:lnTo>
                      <a:pt x="3920" y="920"/>
                    </a:lnTo>
                    <a:lnTo>
                      <a:pt x="3886" y="932"/>
                    </a:lnTo>
                    <a:lnTo>
                      <a:pt x="3204" y="1133"/>
                    </a:lnTo>
                    <a:lnTo>
                      <a:pt x="3171" y="1144"/>
                    </a:lnTo>
                    <a:lnTo>
                      <a:pt x="3139" y="1149"/>
                    </a:lnTo>
                    <a:lnTo>
                      <a:pt x="3108" y="1150"/>
                    </a:lnTo>
                    <a:lnTo>
                      <a:pt x="3080" y="1149"/>
                    </a:lnTo>
                    <a:lnTo>
                      <a:pt x="3054" y="1144"/>
                    </a:lnTo>
                    <a:lnTo>
                      <a:pt x="3031" y="1138"/>
                    </a:lnTo>
                    <a:lnTo>
                      <a:pt x="3011" y="1131"/>
                    </a:lnTo>
                    <a:lnTo>
                      <a:pt x="2994" y="1124"/>
                    </a:lnTo>
                    <a:lnTo>
                      <a:pt x="2982" y="1119"/>
                    </a:lnTo>
                    <a:lnTo>
                      <a:pt x="2974" y="1114"/>
                    </a:lnTo>
                    <a:lnTo>
                      <a:pt x="2972" y="1113"/>
                    </a:lnTo>
                    <a:lnTo>
                      <a:pt x="2944" y="1087"/>
                    </a:lnTo>
                    <a:lnTo>
                      <a:pt x="2885" y="1030"/>
                    </a:lnTo>
                    <a:lnTo>
                      <a:pt x="2823" y="971"/>
                    </a:lnTo>
                    <a:lnTo>
                      <a:pt x="2764" y="912"/>
                    </a:lnTo>
                    <a:lnTo>
                      <a:pt x="2736" y="885"/>
                    </a:lnTo>
                    <a:lnTo>
                      <a:pt x="2710" y="858"/>
                    </a:lnTo>
                    <a:lnTo>
                      <a:pt x="2684" y="834"/>
                    </a:lnTo>
                    <a:lnTo>
                      <a:pt x="2662" y="810"/>
                    </a:lnTo>
                    <a:lnTo>
                      <a:pt x="2624" y="772"/>
                    </a:lnTo>
                    <a:lnTo>
                      <a:pt x="2611" y="757"/>
                    </a:lnTo>
                    <a:lnTo>
                      <a:pt x="2590" y="736"/>
                    </a:lnTo>
                    <a:lnTo>
                      <a:pt x="2587" y="733"/>
                    </a:lnTo>
                    <a:lnTo>
                      <a:pt x="2582" y="729"/>
                    </a:lnTo>
                    <a:lnTo>
                      <a:pt x="2576" y="725"/>
                    </a:lnTo>
                    <a:lnTo>
                      <a:pt x="2570" y="723"/>
                    </a:lnTo>
                    <a:lnTo>
                      <a:pt x="2563" y="722"/>
                    </a:lnTo>
                    <a:lnTo>
                      <a:pt x="2555" y="724"/>
                    </a:lnTo>
                    <a:lnTo>
                      <a:pt x="2548" y="730"/>
                    </a:lnTo>
                    <a:lnTo>
                      <a:pt x="2541" y="740"/>
                    </a:lnTo>
                    <a:lnTo>
                      <a:pt x="2534" y="757"/>
                    </a:lnTo>
                    <a:lnTo>
                      <a:pt x="2528" y="781"/>
                    </a:lnTo>
                    <a:lnTo>
                      <a:pt x="2525" y="794"/>
                    </a:lnTo>
                    <a:lnTo>
                      <a:pt x="2518" y="813"/>
                    </a:lnTo>
                    <a:lnTo>
                      <a:pt x="2509" y="836"/>
                    </a:lnTo>
                    <a:lnTo>
                      <a:pt x="2498" y="862"/>
                    </a:lnTo>
                    <a:lnTo>
                      <a:pt x="2484" y="893"/>
                    </a:lnTo>
                    <a:lnTo>
                      <a:pt x="2468" y="926"/>
                    </a:lnTo>
                    <a:lnTo>
                      <a:pt x="2451" y="962"/>
                    </a:lnTo>
                    <a:lnTo>
                      <a:pt x="2432" y="1000"/>
                    </a:lnTo>
                    <a:lnTo>
                      <a:pt x="2413" y="1040"/>
                    </a:lnTo>
                    <a:lnTo>
                      <a:pt x="2392" y="1082"/>
                    </a:lnTo>
                    <a:lnTo>
                      <a:pt x="2370" y="1124"/>
                    </a:lnTo>
                    <a:lnTo>
                      <a:pt x="2348" y="1167"/>
                    </a:lnTo>
                    <a:lnTo>
                      <a:pt x="2325" y="1211"/>
                    </a:lnTo>
                    <a:lnTo>
                      <a:pt x="2303" y="1254"/>
                    </a:lnTo>
                    <a:lnTo>
                      <a:pt x="2259" y="1338"/>
                    </a:lnTo>
                    <a:lnTo>
                      <a:pt x="2238" y="1379"/>
                    </a:lnTo>
                    <a:lnTo>
                      <a:pt x="2219" y="1417"/>
                    </a:lnTo>
                    <a:lnTo>
                      <a:pt x="2199" y="1452"/>
                    </a:lnTo>
                    <a:lnTo>
                      <a:pt x="2182" y="1486"/>
                    </a:lnTo>
                    <a:lnTo>
                      <a:pt x="2166" y="1516"/>
                    </a:lnTo>
                    <a:lnTo>
                      <a:pt x="2151" y="1542"/>
                    </a:lnTo>
                    <a:lnTo>
                      <a:pt x="2139" y="1566"/>
                    </a:lnTo>
                    <a:lnTo>
                      <a:pt x="2129" y="1584"/>
                    </a:lnTo>
                    <a:lnTo>
                      <a:pt x="2121" y="1598"/>
                    </a:lnTo>
                    <a:lnTo>
                      <a:pt x="2116" y="1606"/>
                    </a:lnTo>
                    <a:lnTo>
                      <a:pt x="2114" y="1611"/>
                    </a:lnTo>
                    <a:lnTo>
                      <a:pt x="2109" y="1620"/>
                    </a:lnTo>
                    <a:lnTo>
                      <a:pt x="2105" y="1632"/>
                    </a:lnTo>
                    <a:lnTo>
                      <a:pt x="2101" y="1649"/>
                    </a:lnTo>
                    <a:lnTo>
                      <a:pt x="2099" y="1669"/>
                    </a:lnTo>
                    <a:lnTo>
                      <a:pt x="2101" y="1691"/>
                    </a:lnTo>
                    <a:lnTo>
                      <a:pt x="2107" y="1715"/>
                    </a:lnTo>
                    <a:lnTo>
                      <a:pt x="2119" y="1740"/>
                    </a:lnTo>
                    <a:lnTo>
                      <a:pt x="2140" y="1765"/>
                    </a:lnTo>
                    <a:lnTo>
                      <a:pt x="2152" y="1777"/>
                    </a:lnTo>
                    <a:lnTo>
                      <a:pt x="2169" y="1791"/>
                    </a:lnTo>
                    <a:lnTo>
                      <a:pt x="2189" y="1808"/>
                    </a:lnTo>
                    <a:lnTo>
                      <a:pt x="2212" y="1825"/>
                    </a:lnTo>
                    <a:lnTo>
                      <a:pt x="2238" y="1845"/>
                    </a:lnTo>
                    <a:lnTo>
                      <a:pt x="2265" y="1866"/>
                    </a:lnTo>
                    <a:lnTo>
                      <a:pt x="2295" y="1888"/>
                    </a:lnTo>
                    <a:lnTo>
                      <a:pt x="2418" y="1977"/>
                    </a:lnTo>
                    <a:lnTo>
                      <a:pt x="2448" y="1997"/>
                    </a:lnTo>
                    <a:lnTo>
                      <a:pt x="2505" y="2037"/>
                    </a:lnTo>
                    <a:lnTo>
                      <a:pt x="2529" y="2054"/>
                    </a:lnTo>
                    <a:lnTo>
                      <a:pt x="2552" y="2070"/>
                    </a:lnTo>
                    <a:lnTo>
                      <a:pt x="2571" y="2084"/>
                    </a:lnTo>
                    <a:lnTo>
                      <a:pt x="2587" y="2095"/>
                    </a:lnTo>
                    <a:lnTo>
                      <a:pt x="2600" y="2102"/>
                    </a:lnTo>
                    <a:lnTo>
                      <a:pt x="2607" y="2108"/>
                    </a:lnTo>
                    <a:lnTo>
                      <a:pt x="2609" y="2109"/>
                    </a:lnTo>
                    <a:lnTo>
                      <a:pt x="2611" y="2109"/>
                    </a:lnTo>
                    <a:lnTo>
                      <a:pt x="2614" y="2112"/>
                    </a:lnTo>
                    <a:lnTo>
                      <a:pt x="2620" y="2116"/>
                    </a:lnTo>
                    <a:lnTo>
                      <a:pt x="2628" y="2120"/>
                    </a:lnTo>
                    <a:lnTo>
                      <a:pt x="2636" y="2127"/>
                    </a:lnTo>
                    <a:lnTo>
                      <a:pt x="2645" y="2136"/>
                    </a:lnTo>
                    <a:lnTo>
                      <a:pt x="2655" y="2148"/>
                    </a:lnTo>
                    <a:lnTo>
                      <a:pt x="2663" y="2161"/>
                    </a:lnTo>
                    <a:lnTo>
                      <a:pt x="2672" y="2178"/>
                    </a:lnTo>
                    <a:lnTo>
                      <a:pt x="2678" y="2198"/>
                    </a:lnTo>
                    <a:lnTo>
                      <a:pt x="2683" y="2220"/>
                    </a:lnTo>
                    <a:lnTo>
                      <a:pt x="2686" y="2247"/>
                    </a:lnTo>
                    <a:lnTo>
                      <a:pt x="2687" y="2277"/>
                    </a:lnTo>
                    <a:lnTo>
                      <a:pt x="2683" y="2311"/>
                    </a:lnTo>
                    <a:lnTo>
                      <a:pt x="2677" y="2349"/>
                    </a:lnTo>
                    <a:lnTo>
                      <a:pt x="2666" y="2391"/>
                    </a:lnTo>
                    <a:lnTo>
                      <a:pt x="2522" y="3487"/>
                    </a:lnTo>
                    <a:lnTo>
                      <a:pt x="2511" y="3523"/>
                    </a:lnTo>
                    <a:lnTo>
                      <a:pt x="2496" y="3555"/>
                    </a:lnTo>
                    <a:lnTo>
                      <a:pt x="2478" y="3583"/>
                    </a:lnTo>
                    <a:lnTo>
                      <a:pt x="2457" y="3609"/>
                    </a:lnTo>
                    <a:lnTo>
                      <a:pt x="2435" y="3630"/>
                    </a:lnTo>
                    <a:lnTo>
                      <a:pt x="2409" y="3647"/>
                    </a:lnTo>
                    <a:lnTo>
                      <a:pt x="2383" y="3661"/>
                    </a:lnTo>
                    <a:lnTo>
                      <a:pt x="2356" y="3671"/>
                    </a:lnTo>
                    <a:lnTo>
                      <a:pt x="2328" y="3677"/>
                    </a:lnTo>
                    <a:lnTo>
                      <a:pt x="2300" y="3678"/>
                    </a:lnTo>
                    <a:lnTo>
                      <a:pt x="2273" y="3677"/>
                    </a:lnTo>
                    <a:lnTo>
                      <a:pt x="2246" y="3671"/>
                    </a:lnTo>
                    <a:lnTo>
                      <a:pt x="2219" y="3660"/>
                    </a:lnTo>
                    <a:lnTo>
                      <a:pt x="2194" y="3646"/>
                    </a:lnTo>
                    <a:lnTo>
                      <a:pt x="2172" y="3628"/>
                    </a:lnTo>
                    <a:lnTo>
                      <a:pt x="2151" y="3605"/>
                    </a:lnTo>
                    <a:lnTo>
                      <a:pt x="2134" y="3578"/>
                    </a:lnTo>
                    <a:lnTo>
                      <a:pt x="2119" y="3548"/>
                    </a:lnTo>
                    <a:lnTo>
                      <a:pt x="2108" y="3513"/>
                    </a:lnTo>
                    <a:lnTo>
                      <a:pt x="2102" y="3474"/>
                    </a:lnTo>
                    <a:lnTo>
                      <a:pt x="2099" y="3429"/>
                    </a:lnTo>
                    <a:lnTo>
                      <a:pt x="2102" y="3382"/>
                    </a:lnTo>
                    <a:lnTo>
                      <a:pt x="2203" y="2391"/>
                    </a:lnTo>
                    <a:lnTo>
                      <a:pt x="2204" y="2389"/>
                    </a:lnTo>
                    <a:lnTo>
                      <a:pt x="2205" y="2384"/>
                    </a:lnTo>
                    <a:lnTo>
                      <a:pt x="2205" y="2364"/>
                    </a:lnTo>
                    <a:lnTo>
                      <a:pt x="2201" y="2351"/>
                    </a:lnTo>
                    <a:lnTo>
                      <a:pt x="2193" y="2337"/>
                    </a:lnTo>
                    <a:lnTo>
                      <a:pt x="2180" y="2321"/>
                    </a:lnTo>
                    <a:lnTo>
                      <a:pt x="2161" y="2306"/>
                    </a:lnTo>
                    <a:lnTo>
                      <a:pt x="2134" y="2291"/>
                    </a:lnTo>
                    <a:lnTo>
                      <a:pt x="2118" y="2283"/>
                    </a:lnTo>
                    <a:lnTo>
                      <a:pt x="2098" y="2271"/>
                    </a:lnTo>
                    <a:lnTo>
                      <a:pt x="2076" y="2256"/>
                    </a:lnTo>
                    <a:lnTo>
                      <a:pt x="2051" y="2239"/>
                    </a:lnTo>
                    <a:lnTo>
                      <a:pt x="2026" y="2219"/>
                    </a:lnTo>
                    <a:lnTo>
                      <a:pt x="1999" y="2198"/>
                    </a:lnTo>
                    <a:lnTo>
                      <a:pt x="1971" y="2176"/>
                    </a:lnTo>
                    <a:lnTo>
                      <a:pt x="1915" y="2129"/>
                    </a:lnTo>
                    <a:lnTo>
                      <a:pt x="1888" y="2107"/>
                    </a:lnTo>
                    <a:lnTo>
                      <a:pt x="1861" y="2084"/>
                    </a:lnTo>
                    <a:lnTo>
                      <a:pt x="1836" y="2063"/>
                    </a:lnTo>
                    <a:lnTo>
                      <a:pt x="1813" y="2043"/>
                    </a:lnTo>
                    <a:lnTo>
                      <a:pt x="1792" y="2025"/>
                    </a:lnTo>
                    <a:lnTo>
                      <a:pt x="1775" y="2009"/>
                    </a:lnTo>
                    <a:lnTo>
                      <a:pt x="1760" y="1996"/>
                    </a:lnTo>
                    <a:lnTo>
                      <a:pt x="1749" y="1986"/>
                    </a:lnTo>
                    <a:lnTo>
                      <a:pt x="1742" y="1980"/>
                    </a:lnTo>
                    <a:lnTo>
                      <a:pt x="1739" y="1978"/>
                    </a:lnTo>
                    <a:lnTo>
                      <a:pt x="1364" y="2561"/>
                    </a:lnTo>
                    <a:lnTo>
                      <a:pt x="1363" y="2563"/>
                    </a:lnTo>
                    <a:lnTo>
                      <a:pt x="1358" y="2570"/>
                    </a:lnTo>
                    <a:lnTo>
                      <a:pt x="1351" y="2579"/>
                    </a:lnTo>
                    <a:lnTo>
                      <a:pt x="1340" y="2589"/>
                    </a:lnTo>
                    <a:lnTo>
                      <a:pt x="1326" y="2602"/>
                    </a:lnTo>
                    <a:lnTo>
                      <a:pt x="1309" y="2611"/>
                    </a:lnTo>
                    <a:lnTo>
                      <a:pt x="1287" y="2621"/>
                    </a:lnTo>
                    <a:lnTo>
                      <a:pt x="1262" y="2627"/>
                    </a:lnTo>
                    <a:lnTo>
                      <a:pt x="1233" y="2630"/>
                    </a:lnTo>
                    <a:lnTo>
                      <a:pt x="1110" y="2630"/>
                    </a:lnTo>
                    <a:lnTo>
                      <a:pt x="1062" y="2629"/>
                    </a:lnTo>
                    <a:lnTo>
                      <a:pt x="832" y="2629"/>
                    </a:lnTo>
                    <a:lnTo>
                      <a:pt x="768" y="2627"/>
                    </a:lnTo>
                    <a:lnTo>
                      <a:pt x="454" y="2627"/>
                    </a:lnTo>
                    <a:lnTo>
                      <a:pt x="397" y="2629"/>
                    </a:lnTo>
                    <a:lnTo>
                      <a:pt x="297" y="2629"/>
                    </a:lnTo>
                    <a:lnTo>
                      <a:pt x="256" y="2630"/>
                    </a:lnTo>
                    <a:lnTo>
                      <a:pt x="214" y="2627"/>
                    </a:lnTo>
                    <a:lnTo>
                      <a:pt x="175" y="2621"/>
                    </a:lnTo>
                    <a:lnTo>
                      <a:pt x="140" y="2610"/>
                    </a:lnTo>
                    <a:lnTo>
                      <a:pt x="109" y="2594"/>
                    </a:lnTo>
                    <a:lnTo>
                      <a:pt x="82" y="2576"/>
                    </a:lnTo>
                    <a:lnTo>
                      <a:pt x="59" y="2554"/>
                    </a:lnTo>
                    <a:lnTo>
                      <a:pt x="39" y="2529"/>
                    </a:lnTo>
                    <a:lnTo>
                      <a:pt x="23" y="2502"/>
                    </a:lnTo>
                    <a:lnTo>
                      <a:pt x="12" y="2474"/>
                    </a:lnTo>
                    <a:lnTo>
                      <a:pt x="4" y="2444"/>
                    </a:lnTo>
                    <a:lnTo>
                      <a:pt x="0" y="2413"/>
                    </a:lnTo>
                    <a:lnTo>
                      <a:pt x="0" y="2383"/>
                    </a:lnTo>
                    <a:lnTo>
                      <a:pt x="5" y="2352"/>
                    </a:lnTo>
                    <a:lnTo>
                      <a:pt x="14" y="2322"/>
                    </a:lnTo>
                    <a:lnTo>
                      <a:pt x="26" y="2294"/>
                    </a:lnTo>
                    <a:lnTo>
                      <a:pt x="42" y="2267"/>
                    </a:lnTo>
                    <a:lnTo>
                      <a:pt x="63" y="2242"/>
                    </a:lnTo>
                    <a:lnTo>
                      <a:pt x="87" y="2220"/>
                    </a:lnTo>
                    <a:lnTo>
                      <a:pt x="116" y="2202"/>
                    </a:lnTo>
                    <a:lnTo>
                      <a:pt x="149" y="2186"/>
                    </a:lnTo>
                    <a:lnTo>
                      <a:pt x="187" y="2175"/>
                    </a:lnTo>
                    <a:lnTo>
                      <a:pt x="229" y="2168"/>
                    </a:lnTo>
                    <a:lnTo>
                      <a:pt x="274" y="2166"/>
                    </a:lnTo>
                    <a:lnTo>
                      <a:pt x="340" y="2167"/>
                    </a:lnTo>
                    <a:lnTo>
                      <a:pt x="407" y="2167"/>
                    </a:lnTo>
                    <a:lnTo>
                      <a:pt x="473" y="2168"/>
                    </a:lnTo>
                    <a:lnTo>
                      <a:pt x="843" y="2168"/>
                    </a:lnTo>
                    <a:lnTo>
                      <a:pt x="895" y="2167"/>
                    </a:lnTo>
                    <a:lnTo>
                      <a:pt x="1015" y="2167"/>
                    </a:lnTo>
                    <a:lnTo>
                      <a:pt x="1043" y="2166"/>
                    </a:lnTo>
                    <a:lnTo>
                      <a:pt x="1082" y="2166"/>
                    </a:lnTo>
                    <a:lnTo>
                      <a:pt x="1909" y="756"/>
                    </a:lnTo>
                    <a:lnTo>
                      <a:pt x="1909" y="750"/>
                    </a:lnTo>
                    <a:lnTo>
                      <a:pt x="1910" y="743"/>
                    </a:lnTo>
                    <a:lnTo>
                      <a:pt x="1909" y="733"/>
                    </a:lnTo>
                    <a:lnTo>
                      <a:pt x="1908" y="724"/>
                    </a:lnTo>
                    <a:lnTo>
                      <a:pt x="1905" y="714"/>
                    </a:lnTo>
                    <a:lnTo>
                      <a:pt x="1901" y="706"/>
                    </a:lnTo>
                    <a:lnTo>
                      <a:pt x="1895" y="698"/>
                    </a:lnTo>
                    <a:lnTo>
                      <a:pt x="1888" y="693"/>
                    </a:lnTo>
                    <a:lnTo>
                      <a:pt x="1877" y="691"/>
                    </a:lnTo>
                    <a:lnTo>
                      <a:pt x="1863" y="693"/>
                    </a:lnTo>
                    <a:lnTo>
                      <a:pt x="1846" y="700"/>
                    </a:lnTo>
                    <a:lnTo>
                      <a:pt x="1833" y="707"/>
                    </a:lnTo>
                    <a:lnTo>
                      <a:pt x="1814" y="717"/>
                    </a:lnTo>
                    <a:lnTo>
                      <a:pt x="1791" y="729"/>
                    </a:lnTo>
                    <a:lnTo>
                      <a:pt x="1764" y="745"/>
                    </a:lnTo>
                    <a:lnTo>
                      <a:pt x="1732" y="762"/>
                    </a:lnTo>
                    <a:lnTo>
                      <a:pt x="1696" y="782"/>
                    </a:lnTo>
                    <a:lnTo>
                      <a:pt x="1657" y="804"/>
                    </a:lnTo>
                    <a:lnTo>
                      <a:pt x="1616" y="826"/>
                    </a:lnTo>
                    <a:lnTo>
                      <a:pt x="1572" y="851"/>
                    </a:lnTo>
                    <a:lnTo>
                      <a:pt x="1528" y="877"/>
                    </a:lnTo>
                    <a:lnTo>
                      <a:pt x="1481" y="903"/>
                    </a:lnTo>
                    <a:lnTo>
                      <a:pt x="1433" y="928"/>
                    </a:lnTo>
                    <a:lnTo>
                      <a:pt x="1385" y="955"/>
                    </a:lnTo>
                    <a:lnTo>
                      <a:pt x="1337" y="981"/>
                    </a:lnTo>
                    <a:lnTo>
                      <a:pt x="1244" y="1033"/>
                    </a:lnTo>
                    <a:lnTo>
                      <a:pt x="1200" y="1058"/>
                    </a:lnTo>
                    <a:lnTo>
                      <a:pt x="1157" y="1081"/>
                    </a:lnTo>
                    <a:lnTo>
                      <a:pt x="1116" y="1103"/>
                    </a:lnTo>
                    <a:lnTo>
                      <a:pt x="1078" y="1123"/>
                    </a:lnTo>
                    <a:lnTo>
                      <a:pt x="1043" y="1141"/>
                    </a:lnTo>
                    <a:lnTo>
                      <a:pt x="1013" y="1157"/>
                    </a:lnTo>
                    <a:lnTo>
                      <a:pt x="982" y="1170"/>
                    </a:lnTo>
                    <a:lnTo>
                      <a:pt x="951" y="1177"/>
                    </a:lnTo>
                    <a:lnTo>
                      <a:pt x="921" y="1177"/>
                    </a:lnTo>
                    <a:lnTo>
                      <a:pt x="891" y="1172"/>
                    </a:lnTo>
                    <a:lnTo>
                      <a:pt x="864" y="1163"/>
                    </a:lnTo>
                    <a:lnTo>
                      <a:pt x="837" y="1149"/>
                    </a:lnTo>
                    <a:lnTo>
                      <a:pt x="814" y="1130"/>
                    </a:lnTo>
                    <a:lnTo>
                      <a:pt x="792" y="1109"/>
                    </a:lnTo>
                    <a:lnTo>
                      <a:pt x="772" y="1085"/>
                    </a:lnTo>
                    <a:lnTo>
                      <a:pt x="755" y="1058"/>
                    </a:lnTo>
                    <a:lnTo>
                      <a:pt x="741" y="1029"/>
                    </a:lnTo>
                    <a:lnTo>
                      <a:pt x="730" y="998"/>
                    </a:lnTo>
                    <a:lnTo>
                      <a:pt x="724" y="968"/>
                    </a:lnTo>
                    <a:lnTo>
                      <a:pt x="720" y="936"/>
                    </a:lnTo>
                    <a:lnTo>
                      <a:pt x="723" y="904"/>
                    </a:lnTo>
                    <a:lnTo>
                      <a:pt x="729" y="872"/>
                    </a:lnTo>
                    <a:lnTo>
                      <a:pt x="740" y="841"/>
                    </a:lnTo>
                    <a:lnTo>
                      <a:pt x="756" y="813"/>
                    </a:lnTo>
                    <a:lnTo>
                      <a:pt x="777" y="784"/>
                    </a:lnTo>
                    <a:lnTo>
                      <a:pt x="805" y="760"/>
                    </a:lnTo>
                    <a:lnTo>
                      <a:pt x="838" y="738"/>
                    </a:lnTo>
                    <a:lnTo>
                      <a:pt x="2233" y="35"/>
                    </a:lnTo>
                    <a:lnTo>
                      <a:pt x="2236" y="34"/>
                    </a:lnTo>
                    <a:lnTo>
                      <a:pt x="2244" y="29"/>
                    </a:lnTo>
                    <a:lnTo>
                      <a:pt x="2258" y="23"/>
                    </a:lnTo>
                    <a:lnTo>
                      <a:pt x="2276" y="16"/>
                    </a:lnTo>
                    <a:lnTo>
                      <a:pt x="2298" y="9"/>
                    </a:lnTo>
                    <a:lnTo>
                      <a:pt x="2323" y="3"/>
                    </a:lnTo>
                    <a:lnTo>
                      <a:pt x="235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  <a:sp3d extrusionH="196850"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Oval 113"/>
              <p:cNvSpPr/>
              <p:nvPr/>
            </p:nvSpPr>
            <p:spPr>
              <a:xfrm rot="19694758">
                <a:off x="1553342" y="1733929"/>
                <a:ext cx="533428" cy="533428"/>
              </a:xfrm>
              <a:prstGeom prst="ellipse">
                <a:avLst/>
              </a:pr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  <a:sp3d extrusionH="196850"/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25" name="Text Box 66"/>
          <p:cNvSpPr txBox="1">
            <a:spLocks noChangeArrowheads="1"/>
          </p:cNvSpPr>
          <p:nvPr/>
        </p:nvSpPr>
        <p:spPr bwMode="auto">
          <a:xfrm>
            <a:off x="9831142" y="227194"/>
            <a:ext cx="1422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6000" smtClean="0">
                <a:solidFill>
                  <a:srgbClr val="F2FDF7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04</a:t>
            </a:r>
            <a:endParaRPr lang="en-US" smtClean="0"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2082027" y="460556"/>
            <a:ext cx="6311900" cy="650875"/>
          </a:xfrm>
          <a:prstGeom prst="rect">
            <a:avLst/>
          </a:prstGeom>
        </p:spPr>
        <p:txBody>
          <a:bodyPr anchor="ctr"/>
          <a:lstStyle>
            <a:lvl1pPr marL="190500" indent="-1905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381000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2pPr>
            <a:lvl3pPr marL="561975" indent="-179388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3pPr>
            <a:lvl4pPr marL="752475" indent="-18891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-"/>
              <a:defRPr>
                <a:solidFill>
                  <a:srgbClr val="FFFFFF"/>
                </a:solidFill>
                <a:latin typeface="+mn-lt"/>
              </a:defRPr>
            </a:lvl4pPr>
            <a:lvl5pPr marL="9620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5pPr>
            <a:lvl6pPr marL="14192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6pPr>
            <a:lvl7pPr marL="18764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7pPr>
            <a:lvl8pPr marL="23336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8pPr>
            <a:lvl9pPr marL="2790825" indent="-207963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>
                <a:solidFill>
                  <a:srgbClr val="FFFFFF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sz="3200" b="1" i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200" b="1" i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Sản</a:t>
            </a:r>
            <a:r>
              <a:rPr lang="en-US" sz="3200" b="1" i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xuất</a:t>
            </a:r>
            <a:r>
              <a:rPr lang="en-US" sz="3200" b="1" i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nhôm</a:t>
            </a:r>
            <a:endParaRPr lang="en-US" sz="3200" b="1" i="1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38859" y="1178474"/>
            <a:ext cx="10213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en-US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4.1</a:t>
            </a:r>
            <a:r>
              <a:rPr lang="en-US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Nguyên liệu sản xuất nhôm trong công nghiệp</a:t>
            </a:r>
            <a:endParaRPr lang="en-US" sz="24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Quặng boxit </a:t>
            </a:r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US" sz="2400" baseline="-25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aseline="-25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.2H</a:t>
            </a:r>
            <a:r>
              <a:rPr lang="en-US" sz="2400" baseline="-25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 có 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lẫn tạp chất (SiO</a:t>
            </a:r>
            <a:r>
              <a:rPr lang="en-US" sz="2400" baseline="-25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và Fe</a:t>
            </a:r>
            <a:r>
              <a:rPr lang="en-US" sz="2400" baseline="-25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aseline="-25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r>
              <a:rPr lang="en-US" sz="24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en-US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Các giai đoạn điều chế </a:t>
            </a:r>
            <a:endParaRPr lang="en-US" sz="24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a) 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 sạch nguyên liệu bằng phương pháp hóa học thu được  Al</a:t>
            </a:r>
            <a:r>
              <a:rPr lang="en-US" sz="2400" baseline="-25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aseline="-25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gần như nguyên chất.</a:t>
            </a: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b)  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 phân nóng chảy Al</a:t>
            </a:r>
            <a:r>
              <a:rPr lang="en-US" sz="2400" baseline="-25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aseline="-25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có mặt criolit Na</a:t>
            </a:r>
            <a:r>
              <a:rPr lang="en-US" sz="2400" baseline="-25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AlF</a:t>
            </a:r>
            <a:r>
              <a:rPr lang="en-US" sz="2400" baseline="-25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Criolit có tác dụng:</a:t>
            </a: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-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 nhiệt độ 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nóng chảy của Al</a:t>
            </a:r>
            <a:r>
              <a:rPr lang="en-US" sz="2400" baseline="-25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aseline="-25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 2050</a:t>
            </a:r>
            <a:r>
              <a:rPr lang="en-US" sz="2400" baseline="30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 xuống 900</a:t>
            </a:r>
            <a:r>
              <a:rPr lang="en-US" sz="2400" baseline="30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C;</a:t>
            </a: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-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Tăng độ dẫn điện 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do tạo thành nhiều ion hơn;</a:t>
            </a: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-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 lớp bảo vệ 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 cho O</a:t>
            </a:r>
            <a:r>
              <a:rPr lang="en-US" sz="2400" baseline="-25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phản ứng với Al nóng chảy</a:t>
            </a: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c) 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 phân nóng chảy Al</a:t>
            </a:r>
            <a:r>
              <a:rPr lang="en-US" sz="2400" baseline="-25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aseline="-25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lvl="0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en-US" sz="2400" baseline="-25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2Al</a:t>
            </a:r>
            <a:r>
              <a:rPr lang="en-US" sz="2400" baseline="-25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baseline="-25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→ 4Al + </a:t>
            </a:r>
            <a:r>
              <a:rPr lang="en-US" sz="24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3O</a:t>
            </a:r>
            <a:r>
              <a:rPr lang="en-US" sz="2400" baseline="-25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­2</a:t>
            </a:r>
            <a:endParaRPr lang="en-US" sz="2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54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822</TotalTime>
  <Words>833</Words>
  <Application>Microsoft Office PowerPoint</Application>
  <PresentationFormat>Widescreen</PresentationFormat>
  <Paragraphs>254</Paragraphs>
  <Slides>24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SimSun</vt:lpstr>
      <vt:lpstr>Andalus</vt:lpstr>
      <vt:lpstr>Arial</vt:lpstr>
      <vt:lpstr>Calibri</vt:lpstr>
      <vt:lpstr>Calibri Light</vt:lpstr>
      <vt:lpstr>Franklin Gothic Book</vt:lpstr>
      <vt:lpstr>Lora</vt:lpstr>
      <vt:lpstr>Tahoma</vt:lpstr>
      <vt:lpstr>Times New Roman</vt:lpstr>
      <vt:lpstr>Wingdings</vt:lpstr>
      <vt:lpstr>Crop</vt:lpstr>
      <vt:lpstr>Office Theme</vt:lpstr>
      <vt:lpstr>LUYỆN TẬP: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NHÔM  HỢP CHẤT CỦA NHÔM</dc:title>
  <dc:creator>kimchi.pham.322002@gmail.com</dc:creator>
  <cp:lastModifiedBy>Admin</cp:lastModifiedBy>
  <cp:revision>104</cp:revision>
  <dcterms:created xsi:type="dcterms:W3CDTF">2020-04-09T10:41:10Z</dcterms:created>
  <dcterms:modified xsi:type="dcterms:W3CDTF">2021-02-17T13:59:16Z</dcterms:modified>
</cp:coreProperties>
</file>