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6" r:id="rId2"/>
    <p:sldId id="337" r:id="rId3"/>
    <p:sldId id="338" r:id="rId4"/>
    <p:sldId id="341" r:id="rId5"/>
    <p:sldId id="342" r:id="rId6"/>
    <p:sldId id="344" r:id="rId7"/>
    <p:sldId id="345" r:id="rId8"/>
    <p:sldId id="326" r:id="rId9"/>
    <p:sldId id="346" r:id="rId10"/>
    <p:sldId id="348" r:id="rId11"/>
    <p:sldId id="349" r:id="rId12"/>
    <p:sldId id="352" r:id="rId13"/>
    <p:sldId id="340" r:id="rId14"/>
    <p:sldId id="31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E6BE90-363D-445F-ACBB-66A0DD4DCF29}" type="doc">
      <dgm:prSet loTypeId="urn:microsoft.com/office/officeart/2005/8/layout/radial2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BC93A0B-05C2-4E19-A470-AEA2B034198E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VSV khuyết dưỡng</a:t>
          </a:r>
        </a:p>
      </dgm:t>
    </dgm:pt>
    <dgm:pt modelId="{DEA73B4F-205D-4C50-A3DE-ADB5E027A37C}" type="parTrans" cxnId="{AB5E3DB1-BB07-47EB-A495-9EF3B69695FA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DC490C-2CDF-4768-840E-E15A0F75783C}" type="sibTrans" cxnId="{AB5E3DB1-BB07-47EB-A495-9EF3B69695FA}">
      <dgm:prSet/>
      <dgm:spPr/>
      <dgm:t>
        <a:bodyPr/>
        <a:lstStyle/>
        <a:p>
          <a:endParaRPr lang="en-US"/>
        </a:p>
      </dgm:t>
    </dgm:pt>
    <dgm:pt modelId="{2940EE14-F39A-4928-8462-CBDF872FBD6C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tự tổng hợp được nhân tố sinh trưởng</a:t>
          </a:r>
        </a:p>
      </dgm:t>
    </dgm:pt>
    <dgm:pt modelId="{F5217B0D-3AE5-465B-8586-A53B41913137}" type="parTrans" cxnId="{B8A71255-0924-40FC-9DFC-45AC248DF3A4}">
      <dgm:prSet/>
      <dgm:spPr/>
      <dgm:t>
        <a:bodyPr/>
        <a:lstStyle/>
        <a:p>
          <a:endParaRPr lang="en-US"/>
        </a:p>
      </dgm:t>
    </dgm:pt>
    <dgm:pt modelId="{3F3F581D-5910-4545-881C-4A7B526EACBF}" type="sibTrans" cxnId="{B8A71255-0924-40FC-9DFC-45AC248DF3A4}">
      <dgm:prSet/>
      <dgm:spPr/>
      <dgm:t>
        <a:bodyPr/>
        <a:lstStyle/>
        <a:p>
          <a:endParaRPr lang="en-US"/>
        </a:p>
      </dgm:t>
    </dgm:pt>
    <dgm:pt modelId="{05773714-5D0E-45FF-B339-19F3D9EF0DC7}">
      <dgm:prSet phldrT="[Text]" custT="1"/>
      <dgm:spPr/>
      <dgm:t>
        <a:bodyPr/>
        <a:lstStyle/>
        <a:p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VSV nguyên dưỡng</a:t>
          </a:r>
        </a:p>
      </dgm:t>
    </dgm:pt>
    <dgm:pt modelId="{9A245783-C0FC-4E42-9724-5E365C4D79FE}" type="parTrans" cxnId="{447900CE-C117-4F92-B192-0C4A095B3A63}">
      <dgm:prSet/>
      <dgm:spPr/>
      <dgm:t>
        <a:bodyPr/>
        <a:lstStyle/>
        <a:p>
          <a:endParaRPr lang="en-US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20821-6817-4566-84F0-9B0EAA4437D0}" type="sibTrans" cxnId="{447900CE-C117-4F92-B192-0C4A095B3A63}">
      <dgm:prSet/>
      <dgm:spPr/>
      <dgm:t>
        <a:bodyPr/>
        <a:lstStyle/>
        <a:p>
          <a:endParaRPr lang="en-US"/>
        </a:p>
      </dgm:t>
    </dgm:pt>
    <dgm:pt modelId="{6C1E4404-4C03-4381-A144-D786079ADA2C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400">
              <a:latin typeface="Times New Roman" panose="02020603050405020304" pitchFamily="18" charset="0"/>
              <a:cs typeface="Times New Roman" panose="02020603050405020304" pitchFamily="18" charset="0"/>
            </a:rPr>
            <a:t> tổng hợp được nhân tố sinh trưởng</a:t>
          </a:r>
        </a:p>
      </dgm:t>
    </dgm:pt>
    <dgm:pt modelId="{DB358F7D-D71E-4E5D-91A6-1673360A1EF8}" type="parTrans" cxnId="{ED2C9744-DBA6-4F68-94E6-9FE7CA53B250}">
      <dgm:prSet/>
      <dgm:spPr/>
      <dgm:t>
        <a:bodyPr/>
        <a:lstStyle/>
        <a:p>
          <a:endParaRPr lang="en-US"/>
        </a:p>
      </dgm:t>
    </dgm:pt>
    <dgm:pt modelId="{4AFD949D-BBFE-43ED-8A85-66E8B90FB1A7}" type="sibTrans" cxnId="{ED2C9744-DBA6-4F68-94E6-9FE7CA53B250}">
      <dgm:prSet/>
      <dgm:spPr/>
      <dgm:t>
        <a:bodyPr/>
        <a:lstStyle/>
        <a:p>
          <a:endParaRPr lang="en-US"/>
        </a:p>
      </dgm:t>
    </dgm:pt>
    <dgm:pt modelId="{E30A744B-DF8E-4AC6-929C-573735B069DB}" type="pres">
      <dgm:prSet presAssocID="{3FE6BE90-363D-445F-ACBB-66A0DD4DCF29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A5660845-FF61-414B-A1DD-046E442CA427}" type="pres">
      <dgm:prSet presAssocID="{3FE6BE90-363D-445F-ACBB-66A0DD4DCF29}" presName="cycle" presStyleCnt="0"/>
      <dgm:spPr/>
    </dgm:pt>
    <dgm:pt modelId="{75A3AA30-59D8-4A69-B78B-14533DD9057B}" type="pres">
      <dgm:prSet presAssocID="{3FE6BE90-363D-445F-ACBB-66A0DD4DCF29}" presName="centerShape" presStyleCnt="0"/>
      <dgm:spPr/>
    </dgm:pt>
    <dgm:pt modelId="{A47D8662-D5EF-4255-B3C3-FDA2122D0566}" type="pres">
      <dgm:prSet presAssocID="{3FE6BE90-363D-445F-ACBB-66A0DD4DCF29}" presName="connSite" presStyleLbl="node1" presStyleIdx="0" presStyleCnt="3"/>
      <dgm:spPr/>
    </dgm:pt>
    <dgm:pt modelId="{59451899-6087-4963-A4D7-D8C9F1B0B5DB}" type="pres">
      <dgm:prSet presAssocID="{3FE6BE90-363D-445F-ACBB-66A0DD4DCF29}" presName="visible" presStyleLbl="node1" presStyleIdx="0" presStyleCnt="3" custScaleX="58642" custScaleY="68440" custLinFactNeighborX="-5975" custLinFactNeighborY="593"/>
      <dgm:spPr/>
    </dgm:pt>
    <dgm:pt modelId="{A752C83F-0280-4871-B4B0-5561474F9799}" type="pres">
      <dgm:prSet presAssocID="{DEA73B4F-205D-4C50-A3DE-ADB5E027A37C}" presName="Name25" presStyleLbl="parChTrans1D1" presStyleIdx="0" presStyleCnt="2"/>
      <dgm:spPr/>
    </dgm:pt>
    <dgm:pt modelId="{F28B0191-0D19-4D2D-A767-EB2F58843A72}" type="pres">
      <dgm:prSet presAssocID="{1BC93A0B-05C2-4E19-A470-AEA2B034198E}" presName="node" presStyleCnt="0"/>
      <dgm:spPr/>
    </dgm:pt>
    <dgm:pt modelId="{542E1B2F-1085-454C-814E-5637F0CBEED9}" type="pres">
      <dgm:prSet presAssocID="{1BC93A0B-05C2-4E19-A470-AEA2B034198E}" presName="parentNode" presStyleLbl="node1" presStyleIdx="1" presStyleCnt="3" custLinFactNeighborX="18308" custLinFactNeighborY="6450">
        <dgm:presLayoutVars>
          <dgm:chMax val="1"/>
          <dgm:bulletEnabled val="1"/>
        </dgm:presLayoutVars>
      </dgm:prSet>
      <dgm:spPr/>
    </dgm:pt>
    <dgm:pt modelId="{399935FA-A9C9-41B9-B68A-975E684B20A8}" type="pres">
      <dgm:prSet presAssocID="{1BC93A0B-05C2-4E19-A470-AEA2B034198E}" presName="childNode" presStyleLbl="revTx" presStyleIdx="0" presStyleCnt="2">
        <dgm:presLayoutVars>
          <dgm:bulletEnabled val="1"/>
        </dgm:presLayoutVars>
      </dgm:prSet>
      <dgm:spPr/>
    </dgm:pt>
    <dgm:pt modelId="{E9716C60-62B1-49C6-8DBE-EAA11EA97B46}" type="pres">
      <dgm:prSet presAssocID="{9A245783-C0FC-4E42-9724-5E365C4D79FE}" presName="Name25" presStyleLbl="parChTrans1D1" presStyleIdx="1" presStyleCnt="2"/>
      <dgm:spPr/>
    </dgm:pt>
    <dgm:pt modelId="{7811FA7A-6AB3-425B-A7F5-2537CDA97DB4}" type="pres">
      <dgm:prSet presAssocID="{05773714-5D0E-45FF-B339-19F3D9EF0DC7}" presName="node" presStyleCnt="0"/>
      <dgm:spPr/>
    </dgm:pt>
    <dgm:pt modelId="{CE858ADC-8D6F-4FBA-954F-2501BBFDD950}" type="pres">
      <dgm:prSet presAssocID="{05773714-5D0E-45FF-B339-19F3D9EF0DC7}" presName="parentNode" presStyleLbl="node1" presStyleIdx="2" presStyleCnt="3" custLinFactNeighborX="12811" custLinFactNeighborY="-17269">
        <dgm:presLayoutVars>
          <dgm:chMax val="1"/>
          <dgm:bulletEnabled val="1"/>
        </dgm:presLayoutVars>
      </dgm:prSet>
      <dgm:spPr/>
    </dgm:pt>
    <dgm:pt modelId="{2BF7EB15-262F-4D93-896D-A25E6987A8FB}" type="pres">
      <dgm:prSet presAssocID="{05773714-5D0E-45FF-B339-19F3D9EF0DC7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BBFF9D20-F232-4322-8B8D-DE8878C6DA10}" type="presOf" srcId="{6C1E4404-4C03-4381-A144-D786079ADA2C}" destId="{2BF7EB15-262F-4D93-896D-A25E6987A8FB}" srcOrd="0" destOrd="0" presId="urn:microsoft.com/office/officeart/2005/8/layout/radial2"/>
    <dgm:cxn modelId="{33797530-5536-4A8B-A7BB-195E6AA112D4}" type="presOf" srcId="{3FE6BE90-363D-445F-ACBB-66A0DD4DCF29}" destId="{E30A744B-DF8E-4AC6-929C-573735B069DB}" srcOrd="0" destOrd="0" presId="urn:microsoft.com/office/officeart/2005/8/layout/radial2"/>
    <dgm:cxn modelId="{ED2C9744-DBA6-4F68-94E6-9FE7CA53B250}" srcId="{05773714-5D0E-45FF-B339-19F3D9EF0DC7}" destId="{6C1E4404-4C03-4381-A144-D786079ADA2C}" srcOrd="0" destOrd="0" parTransId="{DB358F7D-D71E-4E5D-91A6-1673360A1EF8}" sibTransId="{4AFD949D-BBFE-43ED-8A85-66E8B90FB1A7}"/>
    <dgm:cxn modelId="{B8A71255-0924-40FC-9DFC-45AC248DF3A4}" srcId="{1BC93A0B-05C2-4E19-A470-AEA2B034198E}" destId="{2940EE14-F39A-4928-8462-CBDF872FBD6C}" srcOrd="0" destOrd="0" parTransId="{F5217B0D-3AE5-465B-8586-A53B41913137}" sibTransId="{3F3F581D-5910-4545-881C-4A7B526EACBF}"/>
    <dgm:cxn modelId="{5BACCC55-2E31-4F07-9F69-92C3B02FD61E}" type="presOf" srcId="{9A245783-C0FC-4E42-9724-5E365C4D79FE}" destId="{E9716C60-62B1-49C6-8DBE-EAA11EA97B46}" srcOrd="0" destOrd="0" presId="urn:microsoft.com/office/officeart/2005/8/layout/radial2"/>
    <dgm:cxn modelId="{B1901283-0C0C-4EAB-96C7-50ADFEEE3B45}" type="presOf" srcId="{2940EE14-F39A-4928-8462-CBDF872FBD6C}" destId="{399935FA-A9C9-41B9-B68A-975E684B20A8}" srcOrd="0" destOrd="0" presId="urn:microsoft.com/office/officeart/2005/8/layout/radial2"/>
    <dgm:cxn modelId="{0155C8A3-1543-4B42-85C9-8F13CFE2D5B3}" type="presOf" srcId="{DEA73B4F-205D-4C50-A3DE-ADB5E027A37C}" destId="{A752C83F-0280-4871-B4B0-5561474F9799}" srcOrd="0" destOrd="0" presId="urn:microsoft.com/office/officeart/2005/8/layout/radial2"/>
    <dgm:cxn modelId="{78449CA5-23A4-4E0B-9B58-81DC0D3A6281}" type="presOf" srcId="{05773714-5D0E-45FF-B339-19F3D9EF0DC7}" destId="{CE858ADC-8D6F-4FBA-954F-2501BBFDD950}" srcOrd="0" destOrd="0" presId="urn:microsoft.com/office/officeart/2005/8/layout/radial2"/>
    <dgm:cxn modelId="{AB5E3DB1-BB07-47EB-A495-9EF3B69695FA}" srcId="{3FE6BE90-363D-445F-ACBB-66A0DD4DCF29}" destId="{1BC93A0B-05C2-4E19-A470-AEA2B034198E}" srcOrd="0" destOrd="0" parTransId="{DEA73B4F-205D-4C50-A3DE-ADB5E027A37C}" sibTransId="{1EDC490C-2CDF-4768-840E-E15A0F75783C}"/>
    <dgm:cxn modelId="{7D58F6B3-5D8D-4B1D-8764-FA228D47E81B}" type="presOf" srcId="{1BC93A0B-05C2-4E19-A470-AEA2B034198E}" destId="{542E1B2F-1085-454C-814E-5637F0CBEED9}" srcOrd="0" destOrd="0" presId="urn:microsoft.com/office/officeart/2005/8/layout/radial2"/>
    <dgm:cxn modelId="{447900CE-C117-4F92-B192-0C4A095B3A63}" srcId="{3FE6BE90-363D-445F-ACBB-66A0DD4DCF29}" destId="{05773714-5D0E-45FF-B339-19F3D9EF0DC7}" srcOrd="1" destOrd="0" parTransId="{9A245783-C0FC-4E42-9724-5E365C4D79FE}" sibTransId="{0A720821-6817-4566-84F0-9B0EAA4437D0}"/>
    <dgm:cxn modelId="{17E74F55-4CCB-4B25-BA17-1CE3ADA80E80}" type="presParOf" srcId="{E30A744B-DF8E-4AC6-929C-573735B069DB}" destId="{A5660845-FF61-414B-A1DD-046E442CA427}" srcOrd="0" destOrd="0" presId="urn:microsoft.com/office/officeart/2005/8/layout/radial2"/>
    <dgm:cxn modelId="{52D2D9FF-F071-40C4-8FE2-C4E050B13ABC}" type="presParOf" srcId="{A5660845-FF61-414B-A1DD-046E442CA427}" destId="{75A3AA30-59D8-4A69-B78B-14533DD9057B}" srcOrd="0" destOrd="0" presId="urn:microsoft.com/office/officeart/2005/8/layout/radial2"/>
    <dgm:cxn modelId="{E0DB632E-51B2-485C-AC1D-6B58493C3E64}" type="presParOf" srcId="{75A3AA30-59D8-4A69-B78B-14533DD9057B}" destId="{A47D8662-D5EF-4255-B3C3-FDA2122D0566}" srcOrd="0" destOrd="0" presId="urn:microsoft.com/office/officeart/2005/8/layout/radial2"/>
    <dgm:cxn modelId="{636B9FEA-2A16-492F-A122-B2AAB7D8B0C7}" type="presParOf" srcId="{75A3AA30-59D8-4A69-B78B-14533DD9057B}" destId="{59451899-6087-4963-A4D7-D8C9F1B0B5DB}" srcOrd="1" destOrd="0" presId="urn:microsoft.com/office/officeart/2005/8/layout/radial2"/>
    <dgm:cxn modelId="{92C9989E-F408-4D51-BBD0-73BB0F0C147F}" type="presParOf" srcId="{A5660845-FF61-414B-A1DD-046E442CA427}" destId="{A752C83F-0280-4871-B4B0-5561474F9799}" srcOrd="1" destOrd="0" presId="urn:microsoft.com/office/officeart/2005/8/layout/radial2"/>
    <dgm:cxn modelId="{4D7FEC7F-AE7B-40ED-B279-2E5D5C518F7C}" type="presParOf" srcId="{A5660845-FF61-414B-A1DD-046E442CA427}" destId="{F28B0191-0D19-4D2D-A767-EB2F58843A72}" srcOrd="2" destOrd="0" presId="urn:microsoft.com/office/officeart/2005/8/layout/radial2"/>
    <dgm:cxn modelId="{F06AAA7F-21B3-4CBE-B3D2-A7D6C2D9123F}" type="presParOf" srcId="{F28B0191-0D19-4D2D-A767-EB2F58843A72}" destId="{542E1B2F-1085-454C-814E-5637F0CBEED9}" srcOrd="0" destOrd="0" presId="urn:microsoft.com/office/officeart/2005/8/layout/radial2"/>
    <dgm:cxn modelId="{8E92F77B-FB82-4FA5-8522-D794FB97BC0C}" type="presParOf" srcId="{F28B0191-0D19-4D2D-A767-EB2F58843A72}" destId="{399935FA-A9C9-41B9-B68A-975E684B20A8}" srcOrd="1" destOrd="0" presId="urn:microsoft.com/office/officeart/2005/8/layout/radial2"/>
    <dgm:cxn modelId="{8F1DE3C1-AC90-4A69-8596-85D0BB4C498E}" type="presParOf" srcId="{A5660845-FF61-414B-A1DD-046E442CA427}" destId="{E9716C60-62B1-49C6-8DBE-EAA11EA97B46}" srcOrd="3" destOrd="0" presId="urn:microsoft.com/office/officeart/2005/8/layout/radial2"/>
    <dgm:cxn modelId="{13692772-295A-46EA-BE74-A979A272DC2A}" type="presParOf" srcId="{A5660845-FF61-414B-A1DD-046E442CA427}" destId="{7811FA7A-6AB3-425B-A7F5-2537CDA97DB4}" srcOrd="4" destOrd="0" presId="urn:microsoft.com/office/officeart/2005/8/layout/radial2"/>
    <dgm:cxn modelId="{F1262C6C-210A-4ED8-A253-2E3D94C59431}" type="presParOf" srcId="{7811FA7A-6AB3-425B-A7F5-2537CDA97DB4}" destId="{CE858ADC-8D6F-4FBA-954F-2501BBFDD950}" srcOrd="0" destOrd="0" presId="urn:microsoft.com/office/officeart/2005/8/layout/radial2"/>
    <dgm:cxn modelId="{16D5530C-1B53-4C61-975B-0E3550601F9B}" type="presParOf" srcId="{7811FA7A-6AB3-425B-A7F5-2537CDA97DB4}" destId="{2BF7EB15-262F-4D93-896D-A25E6987A8F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16C60-62B1-49C6-8DBE-EAA11EA97B46}">
      <dsp:nvSpPr>
        <dsp:cNvPr id="0" name=""/>
        <dsp:cNvSpPr/>
      </dsp:nvSpPr>
      <dsp:spPr>
        <a:xfrm rot="1336156">
          <a:off x="3578304" y="2724887"/>
          <a:ext cx="948017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948017" y="242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2C83F-0280-4871-B4B0-5561474F9799}">
      <dsp:nvSpPr>
        <dsp:cNvPr id="0" name=""/>
        <dsp:cNvSpPr/>
      </dsp:nvSpPr>
      <dsp:spPr>
        <a:xfrm rot="20112277">
          <a:off x="3563774" y="1480177"/>
          <a:ext cx="1082218" cy="48515"/>
        </a:xfrm>
        <a:custGeom>
          <a:avLst/>
          <a:gdLst/>
          <a:ahLst/>
          <a:cxnLst/>
          <a:rect l="0" t="0" r="0" b="0"/>
          <a:pathLst>
            <a:path>
              <a:moveTo>
                <a:pt x="0" y="24257"/>
              </a:moveTo>
              <a:lnTo>
                <a:pt x="1082218" y="24257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51899-6087-4963-A4D7-D8C9F1B0B5DB}">
      <dsp:nvSpPr>
        <dsp:cNvPr id="0" name=""/>
        <dsp:cNvSpPr/>
      </dsp:nvSpPr>
      <dsp:spPr>
        <a:xfrm>
          <a:off x="1681993" y="1251632"/>
          <a:ext cx="1611424" cy="188066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2E1B2F-1085-454C-814E-5637F0CBEED9}">
      <dsp:nvSpPr>
        <dsp:cNvPr id="0" name=""/>
        <dsp:cNvSpPr/>
      </dsp:nvSpPr>
      <dsp:spPr>
        <a:xfrm>
          <a:off x="4520111" y="107411"/>
          <a:ext cx="1648741" cy="164874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VSV khuyết dưỡng</a:t>
          </a:r>
        </a:p>
      </dsp:txBody>
      <dsp:txXfrm>
        <a:off x="4761564" y="348864"/>
        <a:ext cx="1165835" cy="1165835"/>
      </dsp:txXfrm>
    </dsp:sp>
    <dsp:sp modelId="{399935FA-A9C9-41B9-B68A-975E684B20A8}">
      <dsp:nvSpPr>
        <dsp:cNvPr id="0" name=""/>
        <dsp:cNvSpPr/>
      </dsp:nvSpPr>
      <dsp:spPr>
        <a:xfrm>
          <a:off x="6333726" y="107411"/>
          <a:ext cx="2473111" cy="16487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tự tổng hợp được nhân tố sinh trưởng</a:t>
          </a:r>
        </a:p>
      </dsp:txBody>
      <dsp:txXfrm>
        <a:off x="6333726" y="107411"/>
        <a:ext cx="2473111" cy="1648741"/>
      </dsp:txXfrm>
    </dsp:sp>
    <dsp:sp modelId="{CE858ADC-8D6F-4FBA-954F-2501BBFDD950}">
      <dsp:nvSpPr>
        <dsp:cNvPr id="0" name=""/>
        <dsp:cNvSpPr/>
      </dsp:nvSpPr>
      <dsp:spPr>
        <a:xfrm>
          <a:off x="4429479" y="2416808"/>
          <a:ext cx="1648741" cy="16487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VSV nguyên dưỡng</a:t>
          </a:r>
        </a:p>
      </dsp:txBody>
      <dsp:txXfrm>
        <a:off x="4670932" y="2658261"/>
        <a:ext cx="1165835" cy="1165835"/>
      </dsp:txXfrm>
    </dsp:sp>
    <dsp:sp modelId="{2BF7EB15-262F-4D93-896D-A25E6987A8FB}">
      <dsp:nvSpPr>
        <dsp:cNvPr id="0" name=""/>
        <dsp:cNvSpPr/>
      </dsp:nvSpPr>
      <dsp:spPr>
        <a:xfrm>
          <a:off x="6243094" y="2416808"/>
          <a:ext cx="2473111" cy="164874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400" kern="1200">
              <a:latin typeface="Times New Roman" panose="02020603050405020304" pitchFamily="18" charset="0"/>
              <a:cs typeface="Times New Roman" panose="02020603050405020304" pitchFamily="18" charset="0"/>
            </a:rPr>
            <a:t> tổng hợp được nhân tố sinh trưởng</a:t>
          </a:r>
        </a:p>
      </dsp:txBody>
      <dsp:txXfrm>
        <a:off x="6243094" y="2416808"/>
        <a:ext cx="2473111" cy="1648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E77D05-DB6B-42C0-92D5-84FC4586A63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4734F-B2C3-497D-998D-28A679A94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7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 txBox="1">
            <a:spLocks noGrp="1" noChangeArrowheads="1"/>
          </p:cNvSpPr>
          <p:nvPr>
            <p:ph type="dt" sz="half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1DA645A9-F7E6-40AD-A9B2-105CB5F0707E}" type="datetime9">
              <a:rPr lang="en-US" altLang="zh-CN" sz="1200"/>
              <a:pPr algn="r"/>
              <a:t>3/7/2022 9:49:16 AM</a:t>
            </a:fld>
            <a:endParaRPr lang="en-US" altLang="zh-CN" sz="1200"/>
          </a:p>
        </p:txBody>
      </p:sp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D2B5456-1D38-48A3-AE16-D1E3E355A18C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3457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31F76-2093-4DD8-B1F3-DA291F75F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A5527-BEF7-4488-B2F6-8CBCB27C4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DDC26-9875-463D-A168-6CE22068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E3EB3-064B-42F1-B909-3D01027F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B6273-03A6-47B0-A472-AA17CEBA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3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3CCB0-BE72-44E6-A9C7-2DA49E9C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E857D-187E-4F0D-9329-9C49EC0369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A93AB-EF3E-4597-AD9C-168A0022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89593-9CFB-4610-89F5-36575CB7D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DB881-5A0A-48D0-9890-905EBA44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6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C7F7A1-DDFB-4772-AC20-5AFBAC63A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0BBD7-2886-4757-8991-BFDD985BC7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75BF7-FFCB-4DEB-B5CA-A7987C55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9857F-588A-4243-8634-848C7175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66924-0305-4380-B2AF-C978BFD8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53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 anchor="ctr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 anchor="ctr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/>
            </a:lvl1pPr>
          </a:lstStyle>
          <a:p>
            <a:fld id="{176DB07A-7EBF-4CCF-87B9-D9B2FED9694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1438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 anchor="ctr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 anchor="ctr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/>
            </a:lvl1pPr>
          </a:lstStyle>
          <a:p>
            <a:fld id="{206521E4-2A8F-4117-AECB-82C029F513B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188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A825-1391-4EFB-8F9B-59CD7D3F7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4105D-4970-4E7D-8A46-8F6BBDB55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2EE6B-F16B-413B-AC7C-3EE54D3D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967B9-1C40-4B97-B047-D9BE2B14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8C432-5746-45F0-AD60-325CC27E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7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BF5D-8143-4276-8961-29B1802D4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BA91C-56B6-4625-922E-E60AA0360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D11D-1CF7-44C2-A3D6-46869D72E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394C-BBF2-49F7-8AF6-9881A3EA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8E667-B4E5-4AA4-98DB-C1A99900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5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399BE-74F8-4337-9992-F449FB27B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D1AB-B887-4FBA-AEBC-9E61EF5F0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D02E9B-F3FF-415F-9E55-A1EF7D3D9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8C78F-5024-470A-9701-176C31B53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CEEEB-17B9-467E-8478-F82B6C81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21546-CCAC-4039-B4C0-B94B8BFF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4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34A93-69C5-4F9E-BBBD-303DEE20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25724-E43B-4AB1-B0BA-5021D5963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C9C3A-A212-4EAE-91C0-14277167F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86B15-1AFA-4254-BC44-301F75BDE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CF644-566D-4D37-A312-409B1A6BFF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AE574D-08BB-4B9E-B9B9-71ECF05B5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4872C4-7925-4768-BE11-8380E2F6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025A50-74A7-45BD-8AA6-945C49E40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8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3D3D2-1062-467C-A51E-DE45921A0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DB228-B32B-47C4-8FAD-3381B6887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11E8D-904C-49F6-9633-99BCB9B98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472D4-8436-4F81-941E-623A62B7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68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AF026-B42A-4EF9-9827-4AB7C2142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B725A7-5D5A-4358-8F12-EA61D76E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F05907-36C6-4647-A581-B57750C0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3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AF6C3-38D0-4B38-9CD3-78348BA77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8ED05-AC75-4F11-8EAB-84F7F3148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60DEB-B5BC-4D8D-BC4F-7A10DA06E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F974D-901F-48C1-BF6B-2CE3E6EC1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47164-8051-4FE5-BF25-62D4533B4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C10B0-6960-4EB5-B8C4-5AACB6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14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24565-7759-467C-A5D9-F30241D2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00146-467B-40AF-A4AB-FA80B7C355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9F091-A88E-4E25-9979-D080DE0B8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145D6-89E7-46D7-AD86-8D54AAD5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92BE5-7854-4B6C-B6E7-FCCB643F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CEA0FF-9617-45BA-AF87-D991E4994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9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5CFC71-1C82-4B1C-94CE-FFBCB49B8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3E88C-3521-42FD-8145-3F88F4A4C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47E8-3900-4CD0-845F-F5FA38788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69514-BA21-47CA-9760-FE28EF95D9E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10447-3004-499D-83B5-CFCAB80E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BC611-0686-42D7-9EDB-07125A520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4D28-5FD3-4D42-902A-F8455A22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4.m4a"/><Relationship Id="rId7" Type="http://schemas.microsoft.com/office/2007/relationships/hdphoto" Target="../media/hdphoto1.wdp"/><Relationship Id="rId12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7BCF-1A5A-4759-8682-CE9B90CE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43" y="180490"/>
            <a:ext cx="9683373" cy="591478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27. CÁC YẾU TỐ ẢNH 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ĐẾN SINH TR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1DBBD1B-F1F9-4E59-8466-62345029C075}"/>
              </a:ext>
            </a:extLst>
          </p:cNvPr>
          <p:cNvSpPr/>
          <p:nvPr/>
        </p:nvSpPr>
        <p:spPr>
          <a:xfrm>
            <a:off x="1175600" y="1229566"/>
            <a:ext cx="2248394" cy="919719"/>
          </a:xfrm>
          <a:custGeom>
            <a:avLst/>
            <a:gdLst>
              <a:gd name="connsiteX0" fmla="*/ 0 w 2485132"/>
              <a:gd name="connsiteY0" fmla="*/ 124257 h 1242566"/>
              <a:gd name="connsiteX1" fmla="*/ 124257 w 2485132"/>
              <a:gd name="connsiteY1" fmla="*/ 0 h 1242566"/>
              <a:gd name="connsiteX2" fmla="*/ 2360875 w 2485132"/>
              <a:gd name="connsiteY2" fmla="*/ 0 h 1242566"/>
              <a:gd name="connsiteX3" fmla="*/ 2485132 w 2485132"/>
              <a:gd name="connsiteY3" fmla="*/ 124257 h 1242566"/>
              <a:gd name="connsiteX4" fmla="*/ 2485132 w 2485132"/>
              <a:gd name="connsiteY4" fmla="*/ 1118309 h 1242566"/>
              <a:gd name="connsiteX5" fmla="*/ 2360875 w 2485132"/>
              <a:gd name="connsiteY5" fmla="*/ 1242566 h 1242566"/>
              <a:gd name="connsiteX6" fmla="*/ 124257 w 2485132"/>
              <a:gd name="connsiteY6" fmla="*/ 1242566 h 1242566"/>
              <a:gd name="connsiteX7" fmla="*/ 0 w 2485132"/>
              <a:gd name="connsiteY7" fmla="*/ 1118309 h 1242566"/>
              <a:gd name="connsiteX8" fmla="*/ 0 w 2485132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132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2360875" y="0"/>
                </a:lnTo>
                <a:cubicBezTo>
                  <a:pt x="2429500" y="0"/>
                  <a:pt x="2485132" y="55632"/>
                  <a:pt x="2485132" y="124257"/>
                </a:cubicBezTo>
                <a:lnTo>
                  <a:pt x="2485132" y="1118309"/>
                </a:lnTo>
                <a:cubicBezTo>
                  <a:pt x="2485132" y="1186934"/>
                  <a:pt x="2429500" y="1242566"/>
                  <a:pt x="2360875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784" tIns="84654" rIns="108784" bIns="84654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CÁC CHẤT HÓA HỌC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B97E42-B7A2-4262-A548-EA949EE5CD54}"/>
              </a:ext>
            </a:extLst>
          </p:cNvPr>
          <p:cNvSpPr/>
          <p:nvPr/>
        </p:nvSpPr>
        <p:spPr>
          <a:xfrm>
            <a:off x="2299797" y="2174228"/>
            <a:ext cx="251595" cy="68978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31924"/>
                </a:lnTo>
                <a:lnTo>
                  <a:pt x="248513" y="93192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A1D18C-5D70-4C43-9C01-326E939066AD}"/>
              </a:ext>
            </a:extLst>
          </p:cNvPr>
          <p:cNvSpPr/>
          <p:nvPr/>
        </p:nvSpPr>
        <p:spPr>
          <a:xfrm>
            <a:off x="2551392" y="2548262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Chất dinh d</a:t>
            </a:r>
            <a:r>
              <a:rPr lang="vi-VN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7C7563A-578E-4542-8D32-A20B11E3AFAE}"/>
              </a:ext>
            </a:extLst>
          </p:cNvPr>
          <p:cNvSpPr/>
          <p:nvPr/>
        </p:nvSpPr>
        <p:spPr>
          <a:xfrm>
            <a:off x="2299797" y="2215958"/>
            <a:ext cx="251595" cy="183943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85132"/>
                </a:lnTo>
                <a:lnTo>
                  <a:pt x="248513" y="248513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2DAE6A-2B8C-4354-9C54-0F655D5A703A}"/>
              </a:ext>
            </a:extLst>
          </p:cNvPr>
          <p:cNvSpPr/>
          <p:nvPr/>
        </p:nvSpPr>
        <p:spPr>
          <a:xfrm>
            <a:off x="2551392" y="4055396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Chất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ức chế sinh tr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5948E1B-6919-40FA-ACF6-C2D0EA2102B1}"/>
              </a:ext>
            </a:extLst>
          </p:cNvPr>
          <p:cNvSpPr/>
          <p:nvPr/>
        </p:nvSpPr>
        <p:spPr>
          <a:xfrm>
            <a:off x="7494923" y="1270069"/>
            <a:ext cx="2248394" cy="919719"/>
          </a:xfrm>
          <a:custGeom>
            <a:avLst/>
            <a:gdLst>
              <a:gd name="connsiteX0" fmla="*/ 0 w 2485132"/>
              <a:gd name="connsiteY0" fmla="*/ 124257 h 1242566"/>
              <a:gd name="connsiteX1" fmla="*/ 124257 w 2485132"/>
              <a:gd name="connsiteY1" fmla="*/ 0 h 1242566"/>
              <a:gd name="connsiteX2" fmla="*/ 2360875 w 2485132"/>
              <a:gd name="connsiteY2" fmla="*/ 0 h 1242566"/>
              <a:gd name="connsiteX3" fmla="*/ 2485132 w 2485132"/>
              <a:gd name="connsiteY3" fmla="*/ 124257 h 1242566"/>
              <a:gd name="connsiteX4" fmla="*/ 2485132 w 2485132"/>
              <a:gd name="connsiteY4" fmla="*/ 1118309 h 1242566"/>
              <a:gd name="connsiteX5" fmla="*/ 2360875 w 2485132"/>
              <a:gd name="connsiteY5" fmla="*/ 1242566 h 1242566"/>
              <a:gd name="connsiteX6" fmla="*/ 124257 w 2485132"/>
              <a:gd name="connsiteY6" fmla="*/ 1242566 h 1242566"/>
              <a:gd name="connsiteX7" fmla="*/ 0 w 2485132"/>
              <a:gd name="connsiteY7" fmla="*/ 1118309 h 1242566"/>
              <a:gd name="connsiteX8" fmla="*/ 0 w 2485132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5132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2360875" y="0"/>
                </a:lnTo>
                <a:cubicBezTo>
                  <a:pt x="2429500" y="0"/>
                  <a:pt x="2485132" y="55632"/>
                  <a:pt x="2485132" y="124257"/>
                </a:cubicBezTo>
                <a:lnTo>
                  <a:pt x="2485132" y="1118309"/>
                </a:lnTo>
                <a:cubicBezTo>
                  <a:pt x="2485132" y="1186934"/>
                  <a:pt x="2429500" y="1242566"/>
                  <a:pt x="2360875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8784" tIns="84654" rIns="108784" bIns="84654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b="1" kern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YẾU TỐ LÍ HỌC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194F268-DC17-4D4D-A8CD-97E6003A5697}"/>
              </a:ext>
            </a:extLst>
          </p:cNvPr>
          <p:cNvSpPr/>
          <p:nvPr/>
        </p:nvSpPr>
        <p:spPr>
          <a:xfrm>
            <a:off x="8626246" y="4533854"/>
            <a:ext cx="823072" cy="9197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31924"/>
                </a:lnTo>
                <a:lnTo>
                  <a:pt x="248513" y="93192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BA6D251-3B76-4C36-BFE8-4B3CBED9552E}"/>
              </a:ext>
            </a:extLst>
          </p:cNvPr>
          <p:cNvSpPr/>
          <p:nvPr/>
        </p:nvSpPr>
        <p:spPr>
          <a:xfrm>
            <a:off x="8910004" y="2404157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Độ ẩm</a:t>
            </a: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64FCFB-1967-4ACE-B8A9-20A82CD67DCF}"/>
              </a:ext>
            </a:extLst>
          </p:cNvPr>
          <p:cNvSpPr/>
          <p:nvPr/>
        </p:nvSpPr>
        <p:spPr>
          <a:xfrm>
            <a:off x="6329484" y="3786177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Độ pH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EA7D04-8E13-4C9F-9C59-69887347DEF8}"/>
              </a:ext>
            </a:extLst>
          </p:cNvPr>
          <p:cNvSpPr/>
          <p:nvPr/>
        </p:nvSpPr>
        <p:spPr>
          <a:xfrm>
            <a:off x="8626553" y="2232785"/>
            <a:ext cx="251595" cy="38954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85132"/>
                </a:lnTo>
                <a:lnTo>
                  <a:pt x="248513" y="2485132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E6C4F17-EFD0-4C33-A45F-4CEC04040E7A}"/>
              </a:ext>
            </a:extLst>
          </p:cNvPr>
          <p:cNvSpPr/>
          <p:nvPr/>
        </p:nvSpPr>
        <p:spPr>
          <a:xfrm>
            <a:off x="7612740" y="5450625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Áp suất thẩm thấu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7263A3B-4B90-4350-BB87-EC1B377D4F18}"/>
              </a:ext>
            </a:extLst>
          </p:cNvPr>
          <p:cNvSpPr/>
          <p:nvPr/>
        </p:nvSpPr>
        <p:spPr>
          <a:xfrm>
            <a:off x="8929479" y="4278235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Ánh sáng</a:t>
            </a:r>
            <a:b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AA56570-E088-4CC8-8DB3-DCB39F668302}"/>
              </a:ext>
            </a:extLst>
          </p:cNvPr>
          <p:cNvSpPr/>
          <p:nvPr/>
        </p:nvSpPr>
        <p:spPr>
          <a:xfrm>
            <a:off x="6310559" y="2368357"/>
            <a:ext cx="2012761" cy="919719"/>
          </a:xfrm>
          <a:custGeom>
            <a:avLst/>
            <a:gdLst>
              <a:gd name="connsiteX0" fmla="*/ 0 w 1988105"/>
              <a:gd name="connsiteY0" fmla="*/ 124257 h 1242566"/>
              <a:gd name="connsiteX1" fmla="*/ 124257 w 1988105"/>
              <a:gd name="connsiteY1" fmla="*/ 0 h 1242566"/>
              <a:gd name="connsiteX2" fmla="*/ 1863848 w 1988105"/>
              <a:gd name="connsiteY2" fmla="*/ 0 h 1242566"/>
              <a:gd name="connsiteX3" fmla="*/ 1988105 w 1988105"/>
              <a:gd name="connsiteY3" fmla="*/ 124257 h 1242566"/>
              <a:gd name="connsiteX4" fmla="*/ 1988105 w 1988105"/>
              <a:gd name="connsiteY4" fmla="*/ 1118309 h 1242566"/>
              <a:gd name="connsiteX5" fmla="*/ 1863848 w 1988105"/>
              <a:gd name="connsiteY5" fmla="*/ 1242566 h 1242566"/>
              <a:gd name="connsiteX6" fmla="*/ 124257 w 1988105"/>
              <a:gd name="connsiteY6" fmla="*/ 1242566 h 1242566"/>
              <a:gd name="connsiteX7" fmla="*/ 0 w 1988105"/>
              <a:gd name="connsiteY7" fmla="*/ 1118309 h 1242566"/>
              <a:gd name="connsiteX8" fmla="*/ 0 w 1988105"/>
              <a:gd name="connsiteY8" fmla="*/ 124257 h 124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8105" h="1242566">
                <a:moveTo>
                  <a:pt x="0" y="124257"/>
                </a:moveTo>
                <a:cubicBezTo>
                  <a:pt x="0" y="55632"/>
                  <a:pt x="55632" y="0"/>
                  <a:pt x="124257" y="0"/>
                </a:cubicBezTo>
                <a:lnTo>
                  <a:pt x="1863848" y="0"/>
                </a:lnTo>
                <a:cubicBezTo>
                  <a:pt x="1932473" y="0"/>
                  <a:pt x="1988105" y="55632"/>
                  <a:pt x="1988105" y="124257"/>
                </a:cubicBezTo>
                <a:lnTo>
                  <a:pt x="1988105" y="1118309"/>
                </a:lnTo>
                <a:cubicBezTo>
                  <a:pt x="1988105" y="1186934"/>
                  <a:pt x="1932473" y="1242566"/>
                  <a:pt x="1863848" y="1242566"/>
                </a:cubicBezTo>
                <a:lnTo>
                  <a:pt x="124257" y="1242566"/>
                </a:lnTo>
                <a:cubicBezTo>
                  <a:pt x="55632" y="1242566"/>
                  <a:pt x="0" y="1186934"/>
                  <a:pt x="0" y="1118309"/>
                </a:cubicBezTo>
                <a:lnTo>
                  <a:pt x="0" y="124257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6884" tIns="110054" rIns="146884" bIns="110054" numCol="1" spcCol="1270" anchor="ctr" anchorCtr="0">
            <a:noAutofit/>
          </a:bodyPr>
          <a:lstStyle/>
          <a:p>
            <a:pPr marL="0" lvl="0" indent="0" algn="ctr" defTabSz="2578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4441D16-BF8D-4363-863E-E666DA6A0A3B}"/>
              </a:ext>
            </a:extLst>
          </p:cNvPr>
          <p:cNvSpPr/>
          <p:nvPr/>
        </p:nvSpPr>
        <p:spPr>
          <a:xfrm flipH="1">
            <a:off x="7803174" y="3578668"/>
            <a:ext cx="823072" cy="9197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31924"/>
                </a:lnTo>
                <a:lnTo>
                  <a:pt x="248513" y="93192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EC5B63E-99A6-417C-BD90-0F676750E167}"/>
              </a:ext>
            </a:extLst>
          </p:cNvPr>
          <p:cNvSpPr/>
          <p:nvPr/>
        </p:nvSpPr>
        <p:spPr>
          <a:xfrm flipH="1">
            <a:off x="7796048" y="2206750"/>
            <a:ext cx="823072" cy="9197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31924"/>
                </a:lnTo>
                <a:lnTo>
                  <a:pt x="248513" y="93192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59AE680-00B8-42FB-89BA-A1C9824F864A}"/>
              </a:ext>
            </a:extLst>
          </p:cNvPr>
          <p:cNvSpPr/>
          <p:nvPr/>
        </p:nvSpPr>
        <p:spPr>
          <a:xfrm>
            <a:off x="8619120" y="2258904"/>
            <a:ext cx="581768" cy="46586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31924"/>
                </a:lnTo>
                <a:lnTo>
                  <a:pt x="248513" y="931924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EE8EBA-379D-4ED7-BA12-6BD4C939FC61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545A1D-39CF-41D3-B168-D7EF9F5517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78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2"/>
    </mc:Choice>
    <mc:Fallback xmlns="">
      <p:transition spd="slow" advTm="6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6" grpId="0" animBg="1"/>
      <p:bldP spid="18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011671" y="1215227"/>
            <a:ext cx="7219575" cy="5319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00109" tIns="50054" rIns="100109" bIns="50054">
            <a:spAutoFit/>
          </a:bodyPr>
          <a:lstStyle/>
          <a:p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6" name="Picture 6" descr="thoi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25" y="2248182"/>
            <a:ext cx="5969000" cy="33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42-18059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9" y="2510118"/>
            <a:ext cx="44450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6533F-8F42-4827-A40D-71D26FC998CA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FDF48FA-8ADB-41FC-8F67-F090538D6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8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42"/>
    </mc:Choice>
    <mc:Fallback xmlns="">
      <p:transition spd="slow" advTm="2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anh-trinh-rung-chuyen-the-gioi-cua-qua-ca-chu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275" y="173039"/>
            <a:ext cx="4084638" cy="2551112"/>
          </a:xfrm>
        </p:spPr>
      </p:pic>
      <p:pic>
        <p:nvPicPr>
          <p:cNvPr id="5" name="Content Placeholder 4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6" y="271464"/>
            <a:ext cx="4003675" cy="2452687"/>
          </a:xfr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17382" y="1364675"/>
            <a:ext cx="9493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3600" dirty="0">
                <a:sym typeface="Wingdings 3" panose="05040102010807070707" pitchFamily="18" charset="2"/>
              </a:rPr>
              <a:t></a:t>
            </a:r>
          </a:p>
        </p:txBody>
      </p:sp>
      <p:pic>
        <p:nvPicPr>
          <p:cNvPr id="9" name="Content Placeholder 8" descr="maxresdefaul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5274" y="2939493"/>
            <a:ext cx="3889375" cy="2187575"/>
          </a:xfrm>
        </p:spPr>
      </p:pic>
      <p:pic>
        <p:nvPicPr>
          <p:cNvPr id="12" name="Content Placeholder 11" descr="anh_1_lsz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4176" y="2910917"/>
            <a:ext cx="3892550" cy="2244725"/>
          </a:xfrm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842001" y="3577184"/>
            <a:ext cx="5709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3200" dirty="0">
                <a:sym typeface="Wingdings 3" panose="05040102010807070707" pitchFamily="18" charset="2"/>
              </a:rPr>
              <a:t>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1938337" y="5729943"/>
            <a:ext cx="8975818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800" dirty="0" err="1">
                <a:latin typeface="Times New Roman" panose="02020603050405020304" pitchFamily="18" charset="0"/>
              </a:rPr>
              <a:t>Quả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cà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chua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và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quả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ổi</a:t>
            </a:r>
            <a:r>
              <a:rPr lang="en-US" altLang="zh-CN" sz="2800" dirty="0">
                <a:latin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</a:rPr>
              <a:t>quả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nào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dễ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bị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thối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hỏng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hơn</a:t>
            </a:r>
            <a:r>
              <a:rPr lang="en-US" altLang="zh-CN" sz="2800" dirty="0">
                <a:latin typeface="Times New Roman" panose="02020603050405020304" pitchFamily="18" charset="0"/>
              </a:rPr>
              <a:t>? </a:t>
            </a:r>
            <a:r>
              <a:rPr lang="en-US" altLang="zh-CN" sz="2800" dirty="0" err="1">
                <a:latin typeface="Times New Roman" panose="02020603050405020304" pitchFamily="18" charset="0"/>
              </a:rPr>
              <a:t>Tại</a:t>
            </a:r>
            <a:r>
              <a:rPr lang="en-US" altLang="zh-CN" sz="2800" dirty="0">
                <a:latin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</a:rPr>
              <a:t>sao</a:t>
            </a:r>
            <a:r>
              <a:rPr lang="en-US" altLang="zh-CN" sz="28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192212" y="5650476"/>
            <a:ext cx="746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5400" dirty="0">
                <a:solidFill>
                  <a:srgbClr val="FF0000"/>
                </a:solidFill>
                <a:sym typeface="Wingdings 2" panose="05020102010507070707" pitchFamily="18" charset="2"/>
              </a:rPr>
              <a:t>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4D3C1-026B-4947-A595-4E8250830A1E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415BBB-79BF-4C40-809D-AA58C0709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39"/>
    </mc:Choice>
    <mc:Fallback xmlns="">
      <p:transition spd="slow" advTm="10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59395" descr="037043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106" y="722312"/>
            <a:ext cx="36576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ounded Rectangular Callout 59397"/>
          <p:cNvSpPr>
            <a:spLocks noChangeArrowheads="1"/>
          </p:cNvSpPr>
          <p:nvPr/>
        </p:nvSpPr>
        <p:spPr bwMode="auto">
          <a:xfrm>
            <a:off x="2279866" y="4579938"/>
            <a:ext cx="6739572" cy="1555750"/>
          </a:xfrm>
          <a:prstGeom prst="wedgeRoundRectCallout">
            <a:avLst>
              <a:gd name="adj1" fmla="val -806"/>
              <a:gd name="adj2" fmla="val -104815"/>
              <a:gd name="adj3" fmla="val 16667"/>
            </a:avLst>
          </a:prstGeom>
          <a:solidFill>
            <a:srgbClr val="85C2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800" b="1" dirty="0" err="1">
                <a:latin typeface="Times New Roman" panose="02020603050405020304" pitchFamily="18" charset="0"/>
              </a:rPr>
              <a:t>Vì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sao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trong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sữa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chua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rất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nhiều</a:t>
            </a:r>
            <a:r>
              <a:rPr lang="en-US" altLang="zh-CN" sz="2800" b="1" dirty="0">
                <a:latin typeface="Times New Roman" panose="02020603050405020304" pitchFamily="18" charset="0"/>
              </a:rPr>
              <a:t> vi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khuẩn</a:t>
            </a:r>
            <a:r>
              <a:rPr lang="en-US" altLang="zh-CN" sz="2800" b="1" dirty="0">
                <a:latin typeface="Times New Roman" panose="02020603050405020304" pitchFamily="18" charset="0"/>
              </a:rPr>
              <a:t> Lactic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nhưng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hầu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như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không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zh-CN" sz="2800" b="1" dirty="0">
                <a:latin typeface="Times New Roman" panose="02020603050405020304" pitchFamily="18" charset="0"/>
              </a:rPr>
              <a:t> vi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khuẩn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gây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bệnh</a:t>
            </a:r>
            <a:r>
              <a:rPr lang="en-US" altLang="zh-CN" sz="2800" b="1" dirty="0">
                <a:latin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52" y="722312"/>
            <a:ext cx="5901372" cy="392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3D086-436F-49CD-84D6-5BB6B03EB071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18FDDE-C648-4AB1-A797-01E19F2CD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2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9"/>
    </mc:Choice>
    <mc:Fallback xmlns="">
      <p:transition spd="slow" advTm="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8"/>
          <p:cNvSpPr>
            <a:spLocks noChangeArrowheads="1"/>
          </p:cNvSpPr>
          <p:nvPr/>
        </p:nvSpPr>
        <p:spPr bwMode="auto">
          <a:xfrm>
            <a:off x="1733704" y="758125"/>
            <a:ext cx="9144000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Khi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phơi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quần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áo</a:t>
            </a:r>
            <a:r>
              <a:rPr lang="en-US" altLang="zh-CN" sz="2800" b="1" dirty="0">
                <a:latin typeface="Times New Roman" panose="02020603050405020304" pitchFamily="18" charset="0"/>
              </a:rPr>
              <a:t>,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chăn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màn</a:t>
            </a:r>
            <a:r>
              <a:rPr lang="en-US" altLang="zh-CN" sz="2800" b="1" dirty="0">
                <a:latin typeface="Times New Roman" panose="02020603050405020304" pitchFamily="18" charset="0"/>
              </a:rPr>
              <a:t>...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ngoài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tác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dụng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làm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khô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thì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còn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có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tác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dụng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gì</a:t>
            </a:r>
            <a:r>
              <a:rPr lang="en-US" altLang="zh-CN" sz="2800" b="1" dirty="0">
                <a:latin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latin typeface="Times New Roman" panose="02020603050405020304" pitchFamily="18" charset="0"/>
              </a:rPr>
              <a:t>nữa</a:t>
            </a:r>
            <a:r>
              <a:rPr lang="en-US" altLang="zh-CN" sz="2800" b="1" dirty="0"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5058" name="Picture 9" descr="Gia-phoi-di-dong-tien-dung-Kich-thuoc-nho-g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47" y="1820161"/>
            <a:ext cx="9144000" cy="427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65EF99-CB4A-4565-8AC5-B1A9D7475AB1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FC5810-5E75-4CD3-93F5-58F94E66F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0"/>
    </mc:Choice>
    <mc:Fallback xmlns="">
      <p:transition spd="slow" advTm="2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598900" y="306904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1DC50F-13DE-4856-B10D-D5E6009B4C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7F9312-E8F5-40AD-9DCF-112B2123A996}"/>
              </a:ext>
            </a:extLst>
          </p:cNvPr>
          <p:cNvSpPr txBox="1"/>
          <p:nvPr/>
        </p:nvSpPr>
        <p:spPr>
          <a:xfrm>
            <a:off x="465615" y="979741"/>
            <a:ext cx="2914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CHẤT HÓA HỌC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B23C-8F64-454D-AD2E-B7E415D7674F}"/>
              </a:ext>
            </a:extLst>
          </p:cNvPr>
          <p:cNvSpPr txBox="1"/>
          <p:nvPr/>
        </p:nvSpPr>
        <p:spPr>
          <a:xfrm>
            <a:off x="3988303" y="979741"/>
            <a:ext cx="373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1.1. CHẤT DINH D</a:t>
            </a:r>
            <a:r>
              <a:rPr lang="vi-VN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ỠNG</a:t>
            </a:r>
          </a:p>
        </p:txBody>
      </p:sp>
      <p:pic>
        <p:nvPicPr>
          <p:cNvPr id="7" name="Content Placeholder 1">
            <a:extLst>
              <a:ext uri="{FF2B5EF4-FFF2-40B4-BE49-F238E27FC236}">
                <a16:creationId xmlns:a16="http://schemas.microsoft.com/office/drawing/2014/main" id="{3180A6ED-A364-4FE5-96A6-600E3A587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87" y="1707279"/>
            <a:ext cx="3566573" cy="3339984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1B8675-F3FF-4FDF-8015-C3A809739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28" y="1647964"/>
            <a:ext cx="3734549" cy="33992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D14882-D77B-4490-816B-D05011A590A0}"/>
              </a:ext>
            </a:extLst>
          </p:cNvPr>
          <p:cNvSpPr txBox="1"/>
          <p:nvPr/>
        </p:nvSpPr>
        <p:spPr>
          <a:xfrm>
            <a:off x="1491356" y="5313136"/>
            <a:ext cx="865653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*Một số chất dinh d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ỡng của vsv: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Các chất hữu cơ: cacbohidrat, protein, lipit,…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Các nguyên tố vi l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ợng: Zn, Mn, Mo,… có trong một số chất vô c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A6583F-FA51-4552-8EFF-CF79D5002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39481A5-E482-4EAE-A362-74C1010E4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0514968-A8A7-4C97-A1F4-F22D7B4E1526}"/>
              </a:ext>
            </a:extLst>
          </p:cNvPr>
          <p:cNvSpPr txBox="1">
            <a:spLocks/>
          </p:cNvSpPr>
          <p:nvPr/>
        </p:nvSpPr>
        <p:spPr>
          <a:xfrm>
            <a:off x="874643" y="180490"/>
            <a:ext cx="9683373" cy="59147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27. CÁC YẾU TỐ ẢNH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ĐẾN SINH TR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20"/>
    </mc:Choice>
    <mc:Fallback xmlns="">
      <p:transition spd="slow" advTm="2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2F4C4C-9866-4015-9D0D-7A87FDBE65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24757" y="1537160"/>
          <a:ext cx="1019511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44A9C3-8E27-4F0D-9623-9B79088E3374}"/>
              </a:ext>
            </a:extLst>
          </p:cNvPr>
          <p:cNvSpPr txBox="1"/>
          <p:nvPr/>
        </p:nvSpPr>
        <p:spPr>
          <a:xfrm>
            <a:off x="1950639" y="2776459"/>
            <a:ext cx="2454357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Là một số chất hữu cơ (axit amin, vitamin,...) cần thiết cho sự sinh tr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548FD-D3B0-4E0B-B96D-9D877857A8A0}"/>
              </a:ext>
            </a:extLst>
          </p:cNvPr>
          <p:cNvSpPr txBox="1"/>
          <p:nvPr/>
        </p:nvSpPr>
        <p:spPr>
          <a:xfrm>
            <a:off x="1566451" y="5845298"/>
            <a:ext cx="980079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Vì sao có thể dùng vi sinh vật khuyết dưỡng (E.coli tryptophan âm) để kiểm tra thực phẩm có tryptophan hay không?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7CCD41-5FDA-4EA0-A2DC-AF3C2EF5DE92}"/>
              </a:ext>
            </a:extLst>
          </p:cNvPr>
          <p:cNvSpPr/>
          <p:nvPr/>
        </p:nvSpPr>
        <p:spPr>
          <a:xfrm>
            <a:off x="1464851" y="1316459"/>
            <a:ext cx="34259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tố sinh tr</a:t>
            </a:r>
            <a:r>
              <a:rPr lang="vi-VN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ởng: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BAC8F871-C669-4978-BB70-44F547A42919}"/>
              </a:ext>
            </a:extLst>
          </p:cNvPr>
          <p:cNvSpPr/>
          <p:nvPr/>
        </p:nvSpPr>
        <p:spPr>
          <a:xfrm rot="10800000">
            <a:off x="2966804" y="2002097"/>
            <a:ext cx="422030" cy="55366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ction Button: Help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1C7470D-70A3-4CDA-B595-EA57665407FB}"/>
              </a:ext>
            </a:extLst>
          </p:cNvPr>
          <p:cNvSpPr/>
          <p:nvPr/>
        </p:nvSpPr>
        <p:spPr>
          <a:xfrm>
            <a:off x="927822" y="6065201"/>
            <a:ext cx="537029" cy="391190"/>
          </a:xfrm>
          <a:prstGeom prst="actionButtonHelp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C0CDFB-615D-4944-8D69-3D66C0FC8E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EBA668F-E94A-4111-9326-BE070C236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C76C39-7977-410E-A07E-5EAB172F3E64}"/>
              </a:ext>
            </a:extLst>
          </p:cNvPr>
          <p:cNvSpPr txBox="1">
            <a:spLocks/>
          </p:cNvSpPr>
          <p:nvPr/>
        </p:nvSpPr>
        <p:spPr>
          <a:xfrm>
            <a:off x="874643" y="180490"/>
            <a:ext cx="9683373" cy="59147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27. CÁC YẾU TỐ ẢNH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ĐẾN SINH TR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9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23"/>
    </mc:Choice>
    <mc:Fallback xmlns="">
      <p:transition spd="slow" advTm="9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451899-6087-4963-A4D7-D8C9F1B0B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59451899-6087-4963-A4D7-D8C9F1B0B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752C83F-0280-4871-B4B0-5561474F97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A752C83F-0280-4871-B4B0-5561474F97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2E1B2F-1085-454C-814E-5637F0CB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542E1B2F-1085-454C-814E-5637F0CBEE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99935FA-A9C9-41B9-B68A-975E684B20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399935FA-A9C9-41B9-B68A-975E684B20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9716C60-62B1-49C6-8DBE-EAA11EA97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E9716C60-62B1-49C6-8DBE-EAA11EA97B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858ADC-8D6F-4FBA-954F-2501BBFDD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CE858ADC-8D6F-4FBA-954F-2501BBFDD9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F7EB15-262F-4D93-896D-A25E6987A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>
                                            <p:graphicEl>
                                              <a:dgm id="{2BF7EB15-262F-4D93-896D-A25E6987A8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9" descr="TTO_1438161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670" y="3080764"/>
            <a:ext cx="2624237" cy="279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F:\BÀI GIẢNG\download (1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9" b="92889" l="9778" r="89778">
                        <a14:foregroundMark x1="51111" y1="12444" x2="51111" y2="12444"/>
                        <a14:foregroundMark x1="51556" y1="8000" x2="51556" y2="8000"/>
                        <a14:foregroundMark x1="52889" y1="4889" x2="52889" y2="4889"/>
                        <a14:foregroundMark x1="51556" y1="92889" x2="51556" y2="9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014" y="1810738"/>
            <a:ext cx="2905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F:\BÀI GIẢNG\images (4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73" y="4032250"/>
            <a:ext cx="225266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F:\BÀI GIẢNG\images (8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34" y="4023360"/>
            <a:ext cx="2827089" cy="200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922841" y="2635624"/>
            <a:ext cx="2675132" cy="1233020"/>
          </a:xfrm>
          <a:prstGeom prst="cloudCallout">
            <a:avLst>
              <a:gd name="adj1" fmla="val -12104"/>
              <a:gd name="adj2" fmla="val 717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3" name="Picture 2" descr="F:\BÀI GIẢNG\images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858" y="2682985"/>
            <a:ext cx="19431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 t="9525" r="50777" b="10730"/>
          <a:stretch>
            <a:fillRect/>
          </a:stretch>
        </p:blipFill>
        <p:spPr bwMode="auto">
          <a:xfrm>
            <a:off x="9034308" y="1698169"/>
            <a:ext cx="1066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Box 10"/>
          <p:cNvSpPr txBox="1">
            <a:spLocks noChangeArrowheads="1"/>
          </p:cNvSpPr>
          <p:nvPr/>
        </p:nvSpPr>
        <p:spPr bwMode="auto">
          <a:xfrm>
            <a:off x="2300657" y="3035949"/>
            <a:ext cx="2264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2800" dirty="0">
                <a:solidFill>
                  <a:srgbClr val="00CC00"/>
                </a:solidFill>
                <a:latin typeface="Times New Roman" panose="02020603050405020304" pitchFamily="18" charset="0"/>
              </a:rPr>
              <a:t>Oh</a:t>
            </a:r>
            <a:r>
              <a:rPr lang="en-US" altLang="zh-CN" sz="2800">
                <a:solidFill>
                  <a:srgbClr val="00CC00"/>
                </a:solidFill>
                <a:latin typeface="Times New Roman" panose="02020603050405020304" pitchFamily="18" charset="0"/>
              </a:rPr>
              <a:t>, no</a:t>
            </a:r>
            <a:r>
              <a:rPr lang="en-US" altLang="zh-CN" sz="2800" dirty="0">
                <a:solidFill>
                  <a:srgbClr val="00CC00"/>
                </a:solidFill>
                <a:latin typeface="Times New Roman" panose="02020603050405020304" pitchFamily="18" charset="0"/>
              </a:rPr>
              <a:t>, no</a:t>
            </a:r>
            <a:r>
              <a:rPr lang="en-US" altLang="zh-CN" sz="28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4588" name="Slide Number Placeholder 15"/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E7F77E12-CD45-4748-A653-FE1752ADB123}" type="slidenum">
              <a:rPr lang="en-US" altLang="zh-CN">
                <a:solidFill>
                  <a:srgbClr val="898989"/>
                </a:solidFill>
                <a:latin typeface="Times New Roman" panose="02020603050405020304" pitchFamily="18" charset="0"/>
              </a:rPr>
              <a:pPr/>
              <a:t>4</a:t>
            </a:fld>
            <a:endParaRPr lang="en-US" altLang="zh-CN">
              <a:solidFill>
                <a:srgbClr val="89898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6E1A52-5679-4430-8C67-A932A743F427}"/>
              </a:ext>
            </a:extLst>
          </p:cNvPr>
          <p:cNvSpPr txBox="1"/>
          <p:nvPr/>
        </p:nvSpPr>
        <p:spPr>
          <a:xfrm>
            <a:off x="3988303" y="979741"/>
            <a:ext cx="2896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CHẤT ỨC CHẾ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BA1AA9-8A52-4D00-95A0-D486CB381AE1}"/>
              </a:ext>
            </a:extLst>
          </p:cNvPr>
          <p:cNvSpPr txBox="1"/>
          <p:nvPr/>
        </p:nvSpPr>
        <p:spPr>
          <a:xfrm>
            <a:off x="465615" y="979741"/>
            <a:ext cx="2914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CHẤT HÓA HỌC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EFD22075-E8B9-466E-92CE-1BE9E2D421AE}"/>
              </a:ext>
            </a:extLst>
          </p:cNvPr>
          <p:cNvSpPr txBox="1"/>
          <p:nvPr/>
        </p:nvSpPr>
        <p:spPr>
          <a:xfrm>
            <a:off x="227275" y="1601797"/>
            <a:ext cx="75220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Chất ức chế sinh trưởng là những chất làm vsv 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sinh tr</a:t>
            </a:r>
            <a:r>
              <a:rPr lang="vi-VN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</a:t>
            </a:r>
            <a:r>
              <a:rPr lang="vi-VN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hoặc làm 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 tốc độ sinh tr</a:t>
            </a:r>
            <a:r>
              <a:rPr lang="vi-VN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của vsv.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9BF419-9A76-4920-94D8-AB35B39AE414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5382D3-512C-498C-8550-CB90AF1380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5FB52F-07BA-4BE4-AE57-F6D54182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B81E9F5-48AC-4509-9501-C52878895125}"/>
              </a:ext>
            </a:extLst>
          </p:cNvPr>
          <p:cNvSpPr txBox="1">
            <a:spLocks/>
          </p:cNvSpPr>
          <p:nvPr/>
        </p:nvSpPr>
        <p:spPr>
          <a:xfrm>
            <a:off x="874643" y="180490"/>
            <a:ext cx="9683373" cy="59147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27. CÁC YẾU TỐ ẢNH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ĐẾN SINH TR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80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5"/>
    </mc:Choice>
    <mc:Fallback xmlns="">
      <p:transition spd="slow" advTm="5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84095" y="94130"/>
          <a:ext cx="11403105" cy="663421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864016">
                  <a:extLst>
                    <a:ext uri="{9D8B030D-6E8A-4147-A177-3AD203B41FA5}">
                      <a16:colId xmlns:a16="http://schemas.microsoft.com/office/drawing/2014/main" val="671035691"/>
                    </a:ext>
                  </a:extLst>
                </a:gridCol>
                <a:gridCol w="3995224">
                  <a:extLst>
                    <a:ext uri="{9D8B030D-6E8A-4147-A177-3AD203B41FA5}">
                      <a16:colId xmlns:a16="http://schemas.microsoft.com/office/drawing/2014/main" val="3958540770"/>
                    </a:ext>
                  </a:extLst>
                </a:gridCol>
                <a:gridCol w="4543865">
                  <a:extLst>
                    <a:ext uri="{9D8B030D-6E8A-4147-A177-3AD203B41FA5}">
                      <a16:colId xmlns:a16="http://schemas.microsoft.com/office/drawing/2014/main" val="2769564785"/>
                    </a:ext>
                  </a:extLst>
                </a:gridCol>
              </a:tblGrid>
              <a:tr h="431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 dụng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9889936"/>
                  </a:ext>
                </a:extLst>
              </a:tr>
              <a:tr h="643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phenol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protein,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Khử trùng phòng thí nghiệm, bệnh viện.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785125"/>
                  </a:ext>
                </a:extLst>
              </a:tr>
              <a:tr h="964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etanol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izopropanol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70 – 80%)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lipit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trùng trong y tế, phòng thí nghiệm.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8182870"/>
                  </a:ext>
                </a:extLst>
              </a:tr>
              <a:tr h="6431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Iot, rượu iot (2%)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 khuẩn trên da, tẩy trùng trong bệnh viện.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669887"/>
                  </a:ext>
                </a:extLst>
              </a:tr>
              <a:tr h="856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 (Natri hipoclorit, cloramin)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trùng nước máy, nước các bể bơi, công nghiệp thực phẩm.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67142"/>
                  </a:ext>
                </a:extLst>
              </a:tr>
              <a:tr h="964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protein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9875302"/>
                  </a:ext>
                </a:extLst>
              </a:tr>
              <a:tr h="856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andehit (phoocmandehit 2%)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 hoạt các protein.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7246639"/>
                  </a:ext>
                </a:extLst>
              </a:tr>
              <a:tr h="8562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etilen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(10 – 20%)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Oxi hóa các thành phần tế bào.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nhựa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166337"/>
                  </a:ext>
                </a:extLst>
              </a:tr>
              <a:tr h="418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 khuẩn có tính chọn lọc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thú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y,…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784746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7ACAD89-D68C-4D86-8920-8E88AE688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87"/>
    </mc:Choice>
    <mc:Fallback xmlns="">
      <p:transition spd="slow" advTm="28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7F9312-E8F5-40AD-9DCF-112B2123A996}"/>
              </a:ext>
            </a:extLst>
          </p:cNvPr>
          <p:cNvSpPr txBox="1"/>
          <p:nvPr/>
        </p:nvSpPr>
        <p:spPr>
          <a:xfrm>
            <a:off x="566412" y="979741"/>
            <a:ext cx="2914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CHẤT HÓA HỌC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B23C-8F64-454D-AD2E-B7E415D7674F}"/>
              </a:ext>
            </a:extLst>
          </p:cNvPr>
          <p:cNvSpPr txBox="1"/>
          <p:nvPr/>
        </p:nvSpPr>
        <p:spPr>
          <a:xfrm>
            <a:off x="565765" y="1579905"/>
            <a:ext cx="357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YẾU TỐ LÍ HỌC</a:t>
            </a:r>
          </a:p>
        </p:txBody>
      </p:sp>
      <p:sp>
        <p:nvSpPr>
          <p:cNvPr id="10" name="AutoShape 31">
            <a:extLst>
              <a:ext uri="{FF2B5EF4-FFF2-40B4-BE49-F238E27FC236}">
                <a16:creationId xmlns:a16="http://schemas.microsoft.com/office/drawing/2014/main" id="{0DE07190-90B8-4172-9C08-717E61178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34" y="1485485"/>
            <a:ext cx="3637428" cy="4572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AutoShape 32">
            <a:extLst>
              <a:ext uri="{FF2B5EF4-FFF2-40B4-BE49-F238E27FC236}">
                <a16:creationId xmlns:a16="http://schemas.microsoft.com/office/drawing/2014/main" id="{5F04FE66-CCF6-484B-8111-58ADDD555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34" y="2523149"/>
            <a:ext cx="3637428" cy="4572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 2.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AutoShape 33">
            <a:extLst>
              <a:ext uri="{FF2B5EF4-FFF2-40B4-BE49-F238E27FC236}">
                <a16:creationId xmlns:a16="http://schemas.microsoft.com/office/drawing/2014/main" id="{A0719637-2442-4829-A62B-086CF7011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34" y="3680717"/>
            <a:ext cx="3637428" cy="4572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>
                <a:latin typeface="Times New Roman" pitchFamily="18" charset="0"/>
                <a:cs typeface="Times New Roman" pitchFamily="18" charset="0"/>
              </a:rPr>
              <a:t>3. Độ 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pH</a:t>
            </a:r>
          </a:p>
        </p:txBody>
      </p:sp>
      <p:sp>
        <p:nvSpPr>
          <p:cNvPr id="13" name="AutoShape 34">
            <a:extLst>
              <a:ext uri="{FF2B5EF4-FFF2-40B4-BE49-F238E27FC236}">
                <a16:creationId xmlns:a16="http://schemas.microsoft.com/office/drawing/2014/main" id="{97B1F001-F71B-42C0-A8E2-938F23FD1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0933" y="4857334"/>
            <a:ext cx="3637429" cy="4572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AutoShape 35">
            <a:extLst>
              <a:ext uri="{FF2B5EF4-FFF2-40B4-BE49-F238E27FC236}">
                <a16:creationId xmlns:a16="http://schemas.microsoft.com/office/drawing/2014/main" id="{63708953-C3BB-4433-B5FF-F41E91F61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092" y="5786302"/>
            <a:ext cx="3614271" cy="457200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thấu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36">
            <a:hlinkClick r:id="rId4" action="ppaction://hlinksldjump"/>
            <a:extLst>
              <a:ext uri="{FF2B5EF4-FFF2-40B4-BE49-F238E27FC236}">
                <a16:creationId xmlns:a16="http://schemas.microsoft.com/office/drawing/2014/main" id="{D8B5D67F-AB11-45B7-8A63-873A5EA32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652" y="3721618"/>
            <a:ext cx="3068917" cy="533400"/>
          </a:xfrm>
          <a:prstGeom prst="flowChartAlternateProcess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0109" tIns="50054" rIns="100109" bIns="50054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3100B73-3CEB-4DF9-B3BB-B7198FEFD946}"/>
              </a:ext>
            </a:extLst>
          </p:cNvPr>
          <p:cNvGrpSpPr>
            <a:grpSpLocks/>
          </p:cNvGrpSpPr>
          <p:nvPr/>
        </p:nvGrpSpPr>
        <p:grpSpPr bwMode="auto">
          <a:xfrm>
            <a:off x="4233728" y="1942685"/>
            <a:ext cx="2297205" cy="4091266"/>
            <a:chOff x="2304" y="2208"/>
            <a:chExt cx="480" cy="1728"/>
          </a:xfrm>
        </p:grpSpPr>
        <p:sp>
          <p:nvSpPr>
            <p:cNvPr id="18" name="Line 41">
              <a:extLst>
                <a:ext uri="{FF2B5EF4-FFF2-40B4-BE49-F238E27FC236}">
                  <a16:creationId xmlns:a16="http://schemas.microsoft.com/office/drawing/2014/main" id="{471F0C5B-66AF-495A-8D03-A005DB4FC9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2208"/>
              <a:ext cx="48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9" name="Line 42">
              <a:extLst>
                <a:ext uri="{FF2B5EF4-FFF2-40B4-BE49-F238E27FC236}">
                  <a16:creationId xmlns:a16="http://schemas.microsoft.com/office/drawing/2014/main" id="{0C0F4B72-5C86-4B33-91FE-C8492B381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072"/>
              <a:ext cx="48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EBB32B68-9A9A-4A8B-9ACC-3F1FEE4852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2640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Line 44">
              <a:extLst>
                <a:ext uri="{FF2B5EF4-FFF2-40B4-BE49-F238E27FC236}">
                  <a16:creationId xmlns:a16="http://schemas.microsoft.com/office/drawing/2014/main" id="{885342F5-0900-445E-8FEC-5A50797AA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072"/>
              <a:ext cx="48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Line 45">
              <a:extLst>
                <a:ext uri="{FF2B5EF4-FFF2-40B4-BE49-F238E27FC236}">
                  <a16:creationId xmlns:a16="http://schemas.microsoft.com/office/drawing/2014/main" id="{F063039E-775D-44A9-BFF6-71467D0F4C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307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205229A-92FF-4FE2-9F21-0540FC46E86D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E07C6B-7630-4B5B-8A50-D0DA9F21F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C14753A-91E5-45B0-B80B-CFA9D7CE1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E8D80CD-E475-4C14-9958-29E0A0FFCA7A}"/>
              </a:ext>
            </a:extLst>
          </p:cNvPr>
          <p:cNvSpPr txBox="1">
            <a:spLocks/>
          </p:cNvSpPr>
          <p:nvPr/>
        </p:nvSpPr>
        <p:spPr>
          <a:xfrm>
            <a:off x="874643" y="180490"/>
            <a:ext cx="9683373" cy="59147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27. CÁC YẾU TỐ ẢNH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ĐẾN SINH TR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2"/>
    </mc:Choice>
    <mc:Fallback xmlns="">
      <p:transition spd="slow" advTm="18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</p:nvPr>
        </p:nvGraphicFramePr>
        <p:xfrm>
          <a:off x="139880" y="1155402"/>
          <a:ext cx="8525022" cy="558950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265910">
                  <a:extLst>
                    <a:ext uri="{9D8B030D-6E8A-4147-A177-3AD203B41FA5}">
                      <a16:colId xmlns:a16="http://schemas.microsoft.com/office/drawing/2014/main" val="291904239"/>
                    </a:ext>
                  </a:extLst>
                </a:gridCol>
                <a:gridCol w="3800844">
                  <a:extLst>
                    <a:ext uri="{9D8B030D-6E8A-4147-A177-3AD203B41FA5}">
                      <a16:colId xmlns:a16="http://schemas.microsoft.com/office/drawing/2014/main" val="3304783977"/>
                    </a:ext>
                  </a:extLst>
                </a:gridCol>
                <a:gridCol w="3458268">
                  <a:extLst>
                    <a:ext uri="{9D8B030D-6E8A-4147-A177-3AD203B41FA5}">
                      <a16:colId xmlns:a16="http://schemas.microsoft.com/office/drawing/2014/main" val="122684897"/>
                    </a:ext>
                  </a:extLst>
                </a:gridCol>
              </a:tblGrid>
              <a:tr h="56069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hưởng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244855"/>
                  </a:ext>
                </a:extLst>
              </a:tr>
              <a:tr h="109700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Ảnh h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ởng đến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...(1)… 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Nhiệt độ cao làm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...(2)… 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Gồm 4 nhóm: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lạnh,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ẩm,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nhiệt,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siêu nhiệt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Dùng nhiệt độ cao để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(3)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…,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nhiệt độ thấp để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</a:t>
                      </a:r>
                      <a:r>
                        <a:rPr lang="en-US" sz="18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(4)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3884395"/>
                  </a:ext>
                </a:extLst>
              </a:tr>
              <a:tr h="72037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ẩm</a:t>
                      </a:r>
                      <a:endParaRPr lang="en-US" sz="20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Hàm l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ợng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...(5)… 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trong môi tr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ờng quyết định độ ẩm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Bảo quản l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ơng thực, thực phẩm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7319745"/>
                  </a:ext>
                </a:extLst>
              </a:tr>
              <a:tr h="12539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pH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Ảnh h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ởng đến: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….(6)…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Gồm 3 nhóm: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axit,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kiềm,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a trung tính.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Dùng pH để ức chế sự sinh tr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ởng của vsv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8215909"/>
                  </a:ext>
                </a:extLst>
              </a:tr>
              <a:tr h="89216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 sáng</a:t>
                      </a:r>
                      <a:endParaRPr lang="en-US" sz="20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Tác động đến: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….(7)…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Diệt vsv bằng tia tử ngoại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432481"/>
                  </a:ext>
                </a:extLst>
              </a:tr>
              <a:tr h="1032258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 suất thẩm thấu</a:t>
                      </a:r>
                      <a:endParaRPr lang="en-US" sz="20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Áp suất thẩm thấu tạo nên bởi sự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…(8)… 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nồng độ một chất giữa hai bên </a:t>
                      </a:r>
                      <a:r>
                        <a:rPr lang="en-US" sz="2000" b="1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…(9)…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Dùng môi tr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ờng 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u tr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ơng để ức chế sự sinh tr</a:t>
                      </a:r>
                      <a:r>
                        <a:rPr lang="vi-VN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ư</a:t>
                      </a:r>
                      <a:r>
                        <a:rPr lang="en-US" sz="2000" b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ởng vsv</a:t>
                      </a:r>
                      <a:endParaRPr lang="en-US" sz="2000" b="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83779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552532" y="220661"/>
            <a:ext cx="2623667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PHIẾU HỌC TẬP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62A2E-BF48-40CB-852C-BEE10731AAB8}"/>
              </a:ext>
            </a:extLst>
          </p:cNvPr>
          <p:cNvSpPr txBox="1"/>
          <p:nvPr/>
        </p:nvSpPr>
        <p:spPr>
          <a:xfrm>
            <a:off x="139880" y="678015"/>
            <a:ext cx="357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YẾU TỐ LÍ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7FFB6-DF32-4842-82A2-61E07B0BCCD5}"/>
              </a:ext>
            </a:extLst>
          </p:cNvPr>
          <p:cNvSpPr txBox="1"/>
          <p:nvPr/>
        </p:nvSpPr>
        <p:spPr>
          <a:xfrm>
            <a:off x="8815755" y="1079510"/>
            <a:ext cx="3137891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1. tốc độ các phản ứng sinh hóa của tế bào làm vsv sinh sản nhanh hay chậm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2. biến tính protein, axit nucleic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3. thanh trùng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4. Kìm hãm sự sinh tr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5. n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6. tính thấm qua màng, chuyển hóa vật chất trong tế bào, hoạt tính enzim, sự hình thành ATP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7. sự hình thành bào tử sinh sản, tổng hợp sắc tố, chuyển động h</a:t>
            </a:r>
            <a:r>
              <a:rPr lang="vi-VN" sz="20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ớng sáng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8. sự chênh lệch</a:t>
            </a:r>
          </a:p>
          <a:p>
            <a:pPr algn="just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9. màng sinh chất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8914CB-C6C8-4228-8161-39BCB3F00B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D630AC-8DE1-4EB2-8176-660CD70CA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167B45-9987-49D2-8BE3-67D6588661B3}"/>
              </a:ext>
            </a:extLst>
          </p:cNvPr>
          <p:cNvSpPr txBox="1">
            <a:spLocks/>
          </p:cNvSpPr>
          <p:nvPr/>
        </p:nvSpPr>
        <p:spPr>
          <a:xfrm>
            <a:off x="874643" y="180490"/>
            <a:ext cx="9683373" cy="59147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27. CÁC YẾU TỐ ẢNH H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ĐẾN SINH TR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 CỦA VSV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50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6"/>
    </mc:Choice>
    <mc:Fallback xmlns="">
      <p:transition spd="slow" advTm="46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480625-minh-hoạ-vector-của-cartoon-cậu-bé-suy-nghĩ-với-bong-bóng-màu-trắ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766" y="-13073"/>
            <a:ext cx="5005387" cy="621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2177398" y="151187"/>
            <a:ext cx="6783387" cy="2152650"/>
          </a:xfrm>
          <a:prstGeom prst="wedgeRoundRectCallout">
            <a:avLst>
              <a:gd name="adj1" fmla="val 47884"/>
              <a:gd name="adj2" fmla="val 86519"/>
              <a:gd name="adj3" fmla="val 16667"/>
            </a:avLst>
          </a:prstGeom>
          <a:solidFill>
            <a:srgbClr val="FFFF00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zh-CN" altLang="en-US" sz="3400" dirty="0">
                <a:latin typeface="Times New Roman" panose="02020603050405020304" pitchFamily="18" charset="0"/>
              </a:rPr>
              <a:t>Vì sao sau khi rửa rau sống nên ngâm</a:t>
            </a:r>
          </a:p>
          <a:p>
            <a:r>
              <a:rPr lang="zh-CN" altLang="en-US" sz="3400" dirty="0">
                <a:latin typeface="Times New Roman" panose="02020603050405020304" pitchFamily="18" charset="0"/>
              </a:rPr>
              <a:t> trong nước muối hay thuốc tím pha </a:t>
            </a:r>
          </a:p>
          <a:p>
            <a:r>
              <a:rPr lang="zh-CN" altLang="en-US" sz="3400" dirty="0">
                <a:latin typeface="Times New Roman" panose="02020603050405020304" pitchFamily="18" charset="0"/>
              </a:rPr>
              <a:t>loãng 5-10 phút?</a:t>
            </a:r>
          </a:p>
          <a:p>
            <a:endParaRPr lang="zh-CN" altLang="en-US" sz="3400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57" y="2550412"/>
            <a:ext cx="5583517" cy="36534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5E7B2D-925B-4F2F-830E-DEA9CCF698B1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35F4F7F-BE4F-4673-BA48-2A81EEEF6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6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0"/>
    </mc:Choice>
    <mc:Fallback xmlns="">
      <p:transition spd="slow" advTm="65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43" name="Text Box 19"/>
          <p:cNvSpPr txBox="1">
            <a:spLocks noChangeArrowheads="1"/>
          </p:cNvSpPr>
          <p:nvPr/>
        </p:nvSpPr>
        <p:spPr bwMode="auto">
          <a:xfrm>
            <a:off x="746312" y="805399"/>
            <a:ext cx="10699376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Vì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sao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giữ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lâu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tủ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lạnh</a:t>
            </a:r>
            <a:r>
              <a:rPr lang="en-US" altLang="zh-CN" sz="36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07" y="2318686"/>
            <a:ext cx="4762500" cy="3889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87578"/>
            <a:ext cx="4502006" cy="4620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51F317-FB51-4E0F-AE9A-290BE7AD5C6C}"/>
              </a:ext>
            </a:extLst>
          </p:cNvPr>
          <p:cNvSpPr txBox="1"/>
          <p:nvPr/>
        </p:nvSpPr>
        <p:spPr>
          <a:xfrm>
            <a:off x="3922904" y="6519446"/>
            <a:ext cx="476560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THPT HÙNG VƯƠNG – TỔ SINH HỌC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108678-132A-4E2D-95CF-F5DBE3A53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8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57"/>
    </mc:Choice>
    <mc:Fallback xmlns="">
      <p:transition spd="slow" advTm="2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7|4.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9.4|6.1|1.5|4.2|3.7|1.3|10.8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2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1130</Words>
  <Application>Microsoft Office PowerPoint</Application>
  <PresentationFormat>Widescreen</PresentationFormat>
  <Paragraphs>121</Paragraphs>
  <Slides>14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BÀI 27. CÁC YẾU TỐ ẢNH HƯỞNG ĐẾN SINH TRƯỞNG CỦA VSV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27. CÁC YẾU TỐ ẢNH HƯỞNG ĐẾN SINH TRƯỞNG CỦA VSV</dc:title>
  <dc:creator>Trần Thị Nhã Uyên</dc:creator>
  <cp:lastModifiedBy>Trần Thị Nhã Uyên</cp:lastModifiedBy>
  <cp:revision>1</cp:revision>
  <dcterms:created xsi:type="dcterms:W3CDTF">2022-03-07T02:49:14Z</dcterms:created>
  <dcterms:modified xsi:type="dcterms:W3CDTF">2022-03-07T02:55:57Z</dcterms:modified>
</cp:coreProperties>
</file>