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0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1" autoAdjust="0"/>
    <p:restoredTop sz="94249" autoAdjust="0"/>
  </p:normalViewPr>
  <p:slideViewPr>
    <p:cSldViewPr>
      <p:cViewPr varScale="1">
        <p:scale>
          <a:sx n="86" d="100"/>
          <a:sy n="86" d="100"/>
        </p:scale>
        <p:origin x="26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F7025-33D9-4E9F-9955-A14222A03D05}" type="datetimeFigureOut">
              <a:rPr lang="en-US" smtClean="0"/>
              <a:t>30/08/2021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3E3EA-CC6A-448F-83C3-9A526F33C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1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4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3E3EA-CC6A-448F-83C3-9A526F33C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6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2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9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1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7"/>
          <p:cNvSpPr>
            <a:spLocks noChangeArrowheads="1"/>
          </p:cNvSpPr>
          <p:nvPr userDrawn="1"/>
        </p:nvSpPr>
        <p:spPr bwMode="auto">
          <a:xfrm flipH="1">
            <a:off x="0" y="6460968"/>
            <a:ext cx="12192000" cy="3970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r">
              <a:lnSpc>
                <a:spcPct val="180000"/>
              </a:lnSpc>
            </a:pPr>
            <a:endParaRPr lang="en-US" sz="1100" b="1" baseline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67476"/>
            <a:ext cx="2844800" cy="365125"/>
          </a:xfrm>
        </p:spPr>
        <p:txBody>
          <a:bodyPr/>
          <a:lstStyle>
            <a:lvl1pPr>
              <a:defRPr sz="1500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705"/>
            <a:ext cx="12192000" cy="42402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80000"/>
              </a:lnSpc>
            </a:pPr>
            <a:endParaRPr lang="en-US" sz="1400" b="1" baseline="0">
              <a:solidFill>
                <a:srgbClr val="0070C0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AD8E3-BEF3-4EE8-884B-2D4A2774BFD5}"/>
              </a:ext>
            </a:extLst>
          </p:cNvPr>
          <p:cNvSpPr txBox="1"/>
          <p:nvPr userDrawn="1"/>
        </p:nvSpPr>
        <p:spPr>
          <a:xfrm>
            <a:off x="40584" y="11668"/>
            <a:ext cx="23121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THPT Hùng Vương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Image result for python logo">
            <a:extLst>
              <a:ext uri="{FF2B5EF4-FFF2-40B4-BE49-F238E27FC236}">
                <a16:creationId xmlns:a16="http://schemas.microsoft.com/office/drawing/2014/main" id="{6B30A2BD-83BB-4B98-A8F5-45A5A5081E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2" t="11823" r="5229" b="21182"/>
          <a:stretch/>
        </p:blipFill>
        <p:spPr bwMode="auto">
          <a:xfrm>
            <a:off x="8009792" y="5146981"/>
            <a:ext cx="4191000" cy="114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155C1CE-FEA1-4858-9514-51D089221371}"/>
              </a:ext>
            </a:extLst>
          </p:cNvPr>
          <p:cNvSpPr txBox="1"/>
          <p:nvPr userDrawn="1"/>
        </p:nvSpPr>
        <p:spPr>
          <a:xfrm>
            <a:off x="54286" y="6477000"/>
            <a:ext cx="19498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GV: Phan Ngọc Phụng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790705-9C09-45D9-B689-1EA2C330804E}"/>
              </a:ext>
            </a:extLst>
          </p:cNvPr>
          <p:cNvSpPr txBox="1"/>
          <p:nvPr userDrawn="1"/>
        </p:nvSpPr>
        <p:spPr>
          <a:xfrm>
            <a:off x="9466384" y="32240"/>
            <a:ext cx="26742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0" i="1" kern="120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Lập trình Python cơ bản khối 11</a:t>
            </a:r>
            <a:endParaRPr lang="en-US" sz="1500" b="0" i="1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9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9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2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1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E5571-560F-4DFC-BA97-61ACA5F7A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4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1219200" y="914400"/>
            <a:ext cx="9448799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6600" kern="0">
                <a:ln>
                  <a:solidFill>
                    <a:srgbClr val="0070C0"/>
                  </a:solidFill>
                </a:ln>
                <a:solidFill>
                  <a:srgbClr val="002060"/>
                </a:solidFill>
                <a:latin typeface="Cambria" panose="02040503050406030204" pitchFamily="18" charset="0"/>
              </a:rPr>
              <a:t>BIỂU THỨC IF ... ELIF LỒNG NHAU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5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Nội dung bài học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vi-VN" sz="2800">
                <a:latin typeface="Cambria" panose="02040503050406030204" pitchFamily="18" charset="0"/>
              </a:rPr>
              <a:t>Với các điều kiện thức tạp, Python cũng hỗ trợ kiểm tra điều kiện if</a:t>
            </a:r>
            <a:r>
              <a:rPr lang="en-US" sz="2800">
                <a:latin typeface="Cambria" panose="02040503050406030204" pitchFamily="18" charset="0"/>
              </a:rPr>
              <a:t>…</a:t>
            </a:r>
            <a:r>
              <a:rPr lang="vi-VN" sz="2800">
                <a:latin typeface="Cambria" panose="02040503050406030204" pitchFamily="18" charset="0"/>
              </a:rPr>
              <a:t>elif lồng nhau: </a:t>
            </a:r>
            <a:endParaRPr lang="en-US" sz="280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en-US" sz="2800" b="1">
                <a:latin typeface="Cambria" panose="02040503050406030204" pitchFamily="18" charset="0"/>
              </a:rPr>
              <a:t>Bài tập 1: </a:t>
            </a:r>
            <a:r>
              <a:rPr lang="en-US" sz="2800">
                <a:latin typeface="Cambria" panose="02040503050406030204" pitchFamily="18" charset="0"/>
              </a:rPr>
              <a:t>Dùng if…elif…else để xếp loại trung bình</a:t>
            </a:r>
          </a:p>
          <a:p>
            <a:pPr marL="0" indent="0" algn="just">
              <a:buNone/>
            </a:pPr>
            <a:r>
              <a:rPr lang="en-US" sz="2800" b="1">
                <a:latin typeface="Cambria" panose="02040503050406030204" pitchFamily="18" charset="0"/>
              </a:rPr>
              <a:t>Bài tập 2: </a:t>
            </a:r>
            <a:r>
              <a:rPr lang="en-US" sz="2800">
                <a:latin typeface="Cambria" panose="02040503050406030204" pitchFamily="18" charset="0"/>
              </a:rPr>
              <a:t>Nhập vào một năm bất kỳ, kiểm tra năm đó có phải là năm nhuần hay không. Năm nhuần là năm chia hết cho 4 và không chia hết cho 100 hoặc chia hết cho 400</a:t>
            </a:r>
          </a:p>
          <a:p>
            <a:pPr marL="0" indent="0" algn="just">
              <a:buNone/>
            </a:pPr>
            <a:r>
              <a:rPr lang="en-US" sz="2800" b="1">
                <a:latin typeface="Cambria" panose="02040503050406030204" pitchFamily="18" charset="0"/>
              </a:rPr>
              <a:t>Bài tập 3: </a:t>
            </a:r>
            <a:r>
              <a:rPr lang="en-US" sz="2800">
                <a:latin typeface="Cambria" panose="02040503050406030204" pitchFamily="18" charset="0"/>
              </a:rPr>
              <a:t>Nhập vào 1 tháng, xuất tháng đó có bao nhiêu ngày</a:t>
            </a:r>
          </a:p>
          <a:p>
            <a:pPr marL="0" indent="0" algn="just">
              <a:buNone/>
            </a:pPr>
            <a:r>
              <a:rPr lang="en-US" sz="2800">
                <a:latin typeface="Cambria" panose="02040503050406030204" pitchFamily="18" charset="0"/>
              </a:rPr>
              <a:t>1,3,5,7,8,10,12 có 31 ngày</a:t>
            </a:r>
          </a:p>
          <a:p>
            <a:pPr marL="0" indent="0" algn="just">
              <a:buNone/>
            </a:pPr>
            <a:r>
              <a:rPr lang="en-US" sz="2800">
                <a:latin typeface="Cambria" panose="02040503050406030204" pitchFamily="18" charset="0"/>
              </a:rPr>
              <a:t>4,6,9,11 có 30 ngày</a:t>
            </a:r>
          </a:p>
          <a:p>
            <a:pPr marL="0" indent="0" algn="just">
              <a:buNone/>
            </a:pPr>
            <a:r>
              <a:rPr lang="en-US" sz="2800">
                <a:latin typeface="Cambria" panose="02040503050406030204" pitchFamily="18" charset="0"/>
              </a:rPr>
              <a:t>Nếu là tháng 2, thì yêu cầu nhập thêm năm, Năm nhuần thì tháng có 29 ngày, Không nhuần thì tháng có 28 ngày.</a:t>
            </a:r>
          </a:p>
          <a:p>
            <a:pPr marL="0" indent="0" algn="just">
              <a:buNone/>
            </a:pPr>
            <a:endParaRPr lang="en-US" sz="280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80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482600"/>
            <a:ext cx="6629400" cy="508000"/>
            <a:chOff x="789624" y="1191463"/>
            <a:chExt cx="6629400" cy="508000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gray">
            <a:xfrm>
              <a:off x="990600" y="1191463"/>
              <a:ext cx="6428424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0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Cambria" panose="02040503050406030204" pitchFamily="18" charset="0"/>
                </a:rPr>
                <a:t>Bài tập thực hành</a:t>
              </a:r>
              <a:endParaRPr lang="en-US" sz="2800" b="1" kern="0">
                <a:solidFill>
                  <a:srgbClr val="0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89624" y="1295400"/>
              <a:ext cx="353376" cy="272472"/>
              <a:chOff x="1110" y="2656"/>
              <a:chExt cx="1549" cy="1351"/>
            </a:xfrm>
          </p:grpSpPr>
          <p:sp>
            <p:nvSpPr>
              <p:cNvPr id="5" name="AutoShape 18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" name="AutoShape 19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" name="AutoShape 20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EFB049">
                      <a:gamma/>
                      <a:shade val="46275"/>
                      <a:invGamma/>
                    </a:srgbClr>
                  </a:gs>
                  <a:gs pos="100000">
                    <a:srgbClr val="EFB049"/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b="1" kern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076325"/>
            <a:ext cx="11430000" cy="52482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800">
              <a:latin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896270-D5F1-4837-B27B-9B4E60F98C50}"/>
              </a:ext>
            </a:extLst>
          </p:cNvPr>
          <p:cNvSpPr txBox="1"/>
          <p:nvPr/>
        </p:nvSpPr>
        <p:spPr>
          <a:xfrm>
            <a:off x="353376" y="1064945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Cambria" panose="02040503050406030204" pitchFamily="18" charset="0"/>
                <a:ea typeface="Cambria" panose="02040503050406030204" pitchFamily="18" charset="0"/>
              </a:rPr>
              <a:t>Bài tập về nhà </a:t>
            </a:r>
          </a:p>
          <a:p>
            <a:r>
              <a:rPr lang="en-US" sz="2800" b="1">
                <a:latin typeface="Cambria" panose="02040503050406030204" pitchFamily="18" charset="0"/>
                <a:ea typeface="Cambria" panose="02040503050406030204" pitchFamily="18" charset="0"/>
              </a:rPr>
              <a:t>GIẢI PHƯƠNG TRÌNH BẬC 2: AX^2 + BX + C = 0</a:t>
            </a:r>
          </a:p>
        </p:txBody>
      </p:sp>
    </p:spTree>
    <p:extLst>
      <p:ext uri="{BB962C8B-B14F-4D97-AF65-F5344CB8AC3E}">
        <p14:creationId xmlns:p14="http://schemas.microsoft.com/office/powerpoint/2010/main" val="90798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555117"/>
            <a:ext cx="26670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>
                <a:latin typeface="Cambria" panose="02040503050406030204" pitchFamily="18" charset="0"/>
                <a:cs typeface="Arial" charset="0"/>
              </a:rPr>
              <a:t>END</a:t>
            </a:r>
          </a:p>
        </p:txBody>
      </p:sp>
      <p:pic>
        <p:nvPicPr>
          <p:cNvPr id="8" name="Picture 2" descr="Image result for min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3611303"/>
            <a:ext cx="2181225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minio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2310736"/>
            <a:ext cx="1905000" cy="190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7010400" y="533400"/>
            <a:ext cx="1714500" cy="1745064"/>
          </a:xfrm>
          <a:prstGeom prst="cloudCallout">
            <a:avLst>
              <a:gd name="adj1" fmla="val 45968"/>
              <a:gd name="adj2" fmla="val 923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>
                <a:latin typeface="Cambria" panose="02040503050406030204" pitchFamily="18" charset="0"/>
              </a:rPr>
              <a:t>Hey! Coding is easy!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Trang </a:t>
            </a:r>
            <a:fld id="{99166BD8-DA3C-4BE0-9C00-AA0485D1F6D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8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183</Words>
  <Application>Microsoft Office PowerPoint</Application>
  <PresentationFormat>Widescreen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Phan Ngọc Phụng</cp:lastModifiedBy>
  <cp:revision>990</cp:revision>
  <dcterms:created xsi:type="dcterms:W3CDTF">2011-04-06T04:04:31Z</dcterms:created>
  <dcterms:modified xsi:type="dcterms:W3CDTF">2021-08-30T12:22:37Z</dcterms:modified>
</cp:coreProperties>
</file>